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38" r:id="rId4"/>
  </p:sldMasterIdLst>
  <p:notesMasterIdLst>
    <p:notesMasterId r:id="rId24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5" r:id="rId12"/>
    <p:sldId id="376" r:id="rId13"/>
    <p:sldId id="365" r:id="rId14"/>
    <p:sldId id="387" r:id="rId15"/>
    <p:sldId id="366" r:id="rId16"/>
    <p:sldId id="337" r:id="rId17"/>
    <p:sldId id="367" r:id="rId18"/>
    <p:sldId id="388" r:id="rId19"/>
    <p:sldId id="378" r:id="rId20"/>
    <p:sldId id="369" r:id="rId21"/>
    <p:sldId id="368" r:id="rId22"/>
    <p:sldId id="379" r:id="rId23"/>
  </p:sldIdLst>
  <p:sldSz cx="9144000" cy="5143500" type="screen16x9"/>
  <p:notesSz cx="6858000" cy="9144000"/>
  <p:embeddedFontLst>
    <p:embeddedFont>
      <p:font typeface="Montserrat" pitchFamily="2" charset="0"/>
      <p:regular r:id="rId25"/>
    </p:embeddedFont>
    <p:embeddedFont>
      <p:font typeface="Fira Sans Extra Condensed Medium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  <p:embeddedFont>
      <p:font typeface="Fredoka One" charset="0"/>
      <p:regular r:id="rId32"/>
    </p:embeddedFont>
    <p:embeddedFont>
      <p:font typeface="Sport Day" charset="0"/>
      <p:bold r:id="rId33"/>
    </p:embeddedFont>
    <p:embeddedFont>
      <p:font typeface="Comic Sans MS" pitchFamily="66" charset="0"/>
      <p:regular r:id="rId34"/>
      <p:bold r:id="rId35"/>
    </p:embeddedFont>
    <p:embeddedFont>
      <p:font typeface="Barlow" charset="0"/>
      <p:regular r:id="rId36"/>
      <p:bold r:id="rId37"/>
      <p:italic r:id="rId38"/>
      <p:boldItalic r:id="rId39"/>
    </p:embeddedFont>
    <p:embeddedFont>
      <p:font typeface="Hind" charset="0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libri Light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3" autoAdjust="0"/>
  </p:normalViewPr>
  <p:slideViewPr>
    <p:cSldViewPr snapToGrid="0">
      <p:cViewPr varScale="1">
        <p:scale>
          <a:sx n="78" d="100"/>
          <a:sy n="78" d="100"/>
        </p:scale>
        <p:origin x="-11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3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1.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 hand.</a:t>
            </a:r>
          </a:p>
          <a:p>
            <a:pPr marL="158750" indent="0">
              <a:spcAft>
                <a:spcPts val="0"/>
              </a:spcAft>
              <a:buNone/>
            </a:pP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2.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an ear.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63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Answers: 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1. an ear      </a:t>
            </a:r>
          </a:p>
          <a:p>
            <a:pPr marL="158750" indent="0">
              <a:buNone/>
            </a:pPr>
            <a:r>
              <a:rPr lang="en-US" dirty="0"/>
              <a:t>2. an eye   </a:t>
            </a:r>
          </a:p>
          <a:p>
            <a:pPr marL="158750" indent="0">
              <a:buNone/>
            </a:pPr>
            <a:r>
              <a:rPr lang="en-US" dirty="0"/>
              <a:t>3. a nose         </a:t>
            </a:r>
          </a:p>
          <a:p>
            <a:pPr marL="158750" indent="0">
              <a:buNone/>
            </a:pPr>
            <a:r>
              <a:rPr lang="en-US" dirty="0"/>
              <a:t>4. a hand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39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Mini game: Follow me!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T</a:t>
            </a:r>
            <a:r>
              <a:rPr lang="en-US" dirty="0"/>
              <a:t>eacher</a:t>
            </a:r>
            <a:r>
              <a:rPr lang="en-US" baseline="0" dirty="0"/>
              <a:t> plays a song.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Ask pupils to sing along as they </a:t>
            </a:r>
            <a:r>
              <a:rPr lang="en-US" baseline="0" dirty="0" smtClean="0"/>
              <a:t>continue to </a:t>
            </a:r>
            <a:r>
              <a:rPr lang="en-US" baseline="0" dirty="0"/>
              <a:t>pass a ball </a:t>
            </a:r>
            <a:r>
              <a:rPr lang="en-US" baseline="0" dirty="0" smtClean="0"/>
              <a:t>(or </a:t>
            </a:r>
            <a:r>
              <a:rPr lang="en-US" baseline="0" dirty="0"/>
              <a:t>any object</a:t>
            </a:r>
            <a:r>
              <a:rPr lang="en-US" baseline="0" dirty="0" smtClean="0"/>
              <a:t>)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around.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When </a:t>
            </a:r>
            <a:r>
              <a:rPr lang="en-US" baseline="0" dirty="0" smtClean="0"/>
              <a:t>the music </a:t>
            </a:r>
            <a:r>
              <a:rPr lang="en-US" baseline="0" dirty="0"/>
              <a:t>stops, the </a:t>
            </a:r>
            <a:r>
              <a:rPr lang="en-US" baseline="0" dirty="0" smtClean="0"/>
              <a:t>pupil who is </a:t>
            </a:r>
            <a:r>
              <a:rPr lang="en-US" baseline="0" dirty="0"/>
              <a:t>holding the ball (or any object) has to sing one next sentence in the song.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r>
              <a:rPr lang="pt-BR" sz="1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Game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Lucky wheel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spcBef>
                <a:spcPts val="300"/>
              </a:spcBef>
              <a:buNone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Divide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class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into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groups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Each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has a pupil to spin 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wheel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“Spin” button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spin until a pupil says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“Stop!”.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on the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wheel to make it stop.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the red arrow to transfer to the pictures slide.</a:t>
            </a:r>
            <a:endParaRPr lang="pt-BR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Their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will get points when he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 she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answers the question correctly.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aseline="0" dirty="0" smtClean="0"/>
              <a:t>- Click on the red arrow to go back to the wheel.</a:t>
            </a: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4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 “Who is faster?”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</a:t>
            </a:r>
            <a:r>
              <a:rPr lang="en-US" dirty="0" smtClean="0"/>
              <a:t>the class </a:t>
            </a:r>
            <a:r>
              <a:rPr lang="en-US" dirty="0"/>
              <a:t>into 2 big groups: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Have two pupils stand back to back. Give them each a different </a:t>
            </a:r>
            <a:r>
              <a:rPr lang="en-US" dirty="0" smtClean="0"/>
              <a:t>flashcard </a:t>
            </a:r>
            <a:r>
              <a:rPr lang="en-US" dirty="0"/>
              <a:t>to hold facing out and away from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When teacher says </a:t>
            </a:r>
            <a:r>
              <a:rPr lang="en-US" dirty="0" smtClean="0"/>
              <a:t>“Go</a:t>
            </a:r>
            <a:r>
              <a:rPr lang="en-US" dirty="0"/>
              <a:t>”, they walk three </a:t>
            </a:r>
            <a:r>
              <a:rPr lang="en-US" dirty="0" smtClean="0"/>
              <a:t>steps forward</a:t>
            </a:r>
            <a:r>
              <a:rPr lang="en-US" baseline="0" dirty="0" smtClean="0"/>
              <a:t>, </a:t>
            </a:r>
            <a:r>
              <a:rPr lang="en-US" dirty="0" smtClean="0"/>
              <a:t>turn </a:t>
            </a:r>
            <a:r>
              <a:rPr lang="en-US" dirty="0"/>
              <a:t>to face each other </a:t>
            </a:r>
            <a:r>
              <a:rPr lang="en-US" dirty="0" smtClean="0"/>
              <a:t>then read</a:t>
            </a:r>
            <a:r>
              <a:rPr lang="en-US" baseline="0" dirty="0" smtClean="0"/>
              <a:t> out loud the word</a:t>
            </a:r>
            <a:r>
              <a:rPr lang="en-US" dirty="0" smtClean="0"/>
              <a:t> on the </a:t>
            </a:r>
            <a:r>
              <a:rPr lang="en-US" dirty="0"/>
              <a:t>other </a:t>
            </a:r>
            <a:r>
              <a:rPr lang="en-US" dirty="0" smtClean="0"/>
              <a:t>pupil’s card.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faster </a:t>
            </a:r>
            <a:r>
              <a:rPr lang="en-US" dirty="0" smtClean="0"/>
              <a:t>ones </a:t>
            </a:r>
            <a:r>
              <a:rPr lang="en-US" dirty="0"/>
              <a:t>will get a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Click</a:t>
            </a:r>
            <a:r>
              <a:rPr lang="en-US" baseline="0" dirty="0" smtClean="0"/>
              <a:t> on any body parts to show it. Then click the arrow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8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5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7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9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6" y="131014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6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1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1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1" y="394235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299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1" y="4651051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6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6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6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5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3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7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3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8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9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6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6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1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6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1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1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5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6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4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1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4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5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6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1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50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3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2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59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30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5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6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0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7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1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1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79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6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2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32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22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5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6" r:id="rId3"/>
    <p:sldLayoutId id="214748366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22/07/2022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17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18.xml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8.gif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4.png"/><Relationship Id="rId18" Type="http://schemas.openxmlformats.org/officeDocument/2006/relationships/slide" Target="slide10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slide" Target="slide9.xml"/><Relationship Id="rId19" Type="http://schemas.openxmlformats.org/officeDocument/2006/relationships/image" Target="../media/image38.png"/><Relationship Id="rId4" Type="http://schemas.openxmlformats.org/officeDocument/2006/relationships/slide" Target="slide6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9"/>
            <a:ext cx="691623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23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60272" y="2023907"/>
            <a:ext cx="6132358" cy="131562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Listen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>
                <a:solidFill>
                  <a:srgbClr val="FF0000"/>
                </a:solidFill>
              </a:rPr>
              <a:t>and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</a:rPr>
              <a:t>tick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sz="54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0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379"/>
            <a:ext cx="9086850" cy="300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89" y="3200399"/>
            <a:ext cx="552388" cy="5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394" y="3200398"/>
            <a:ext cx="477022" cy="5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04415" y="1931916"/>
            <a:ext cx="5823449" cy="294782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complete and </a:t>
            </a:r>
            <a:r>
              <a:rPr lang="vi-VN" sz="6000" b="1" dirty="0" smtClean="0">
                <a:solidFill>
                  <a:srgbClr val="FF0000"/>
                </a:solidFill>
              </a:rPr>
              <a:t>read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2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4" y="8408"/>
            <a:ext cx="8229600" cy="5135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1500" y="2022241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ear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620" y="2022241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3497" y="4370789"/>
            <a:ext cx="1672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nose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2620" y="4370789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516979" y="2195674"/>
            <a:ext cx="6171846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Let’s </a:t>
            </a:r>
            <a:r>
              <a:rPr lang="vi-VN" sz="6000" b="1" dirty="0" smtClean="0">
                <a:solidFill>
                  <a:srgbClr val="FF0000"/>
                </a:solidFill>
              </a:rPr>
              <a:t>sing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589" y="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576" y="503092"/>
            <a:ext cx="434687" cy="434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08" y="383019"/>
            <a:ext cx="7706627" cy="4775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5288" y="1693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Fredoka One"/>
                <a:sym typeface="Fredoka One"/>
              </a:rPr>
              <a:t>Follow me!</a:t>
            </a:r>
            <a:endParaRPr lang="vi-VN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7104">
            <a:off x="4212728" y="1109179"/>
            <a:ext cx="1087389" cy="6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usical notes colorful clipart. Free download transparent .PNG | Creazilla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126" r="100000">
                        <a14:foregroundMark x1="45714" y1="65359" x2="45714" y2="65359"/>
                        <a14:foregroundMark x1="36797" y1="33055" x2="36797" y2="3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7848" y="1699945"/>
            <a:ext cx="668250" cy="6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3" b="95492" l="10000" r="90000">
                        <a14:foregroundMark x1="36875" y1="65526" x2="36875" y2="65526"/>
                        <a14:foregroundMark x1="43906" y1="67696" x2="43906" y2="67696"/>
                        <a14:foregroundMark x1="39375" y1="82387" x2="36250" y2="93072"/>
                        <a14:foregroundMark x1="62813" y1="69282" x2="66875" y2="73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7104">
            <a:off x="947535" y="1862955"/>
            <a:ext cx="879388" cy="5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12C364-1D4E-48E3-87B2-DACAD6DDB2EE}"/>
              </a:ext>
            </a:extLst>
          </p:cNvPr>
          <p:cNvSpPr/>
          <p:nvPr/>
        </p:nvSpPr>
        <p:spPr>
          <a:xfrm>
            <a:off x="2509653" y="4448441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Let’s sing and play!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124199" y="1931916"/>
            <a:ext cx="6895501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9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333" y="2214917"/>
            <a:ext cx="454910" cy="4024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32" y="2486373"/>
            <a:ext cx="454910" cy="4024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63" y="510210"/>
            <a:ext cx="371475" cy="32861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590" y="117419"/>
            <a:ext cx="154450" cy="154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484" y="4424603"/>
            <a:ext cx="371475" cy="328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22" y="3496234"/>
            <a:ext cx="299963" cy="2653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91" y="4080103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100" y="4200061"/>
            <a:ext cx="371475" cy="3286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97" y="3578569"/>
            <a:ext cx="299963" cy="26535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189" y="889053"/>
            <a:ext cx="371475" cy="328613"/>
          </a:xfrm>
          <a:prstGeom prst="rect">
            <a:avLst/>
          </a:prstGeom>
        </p:spPr>
      </p:pic>
      <p:grpSp>
        <p:nvGrpSpPr>
          <p:cNvPr id="75" name="vong quay"/>
          <p:cNvGrpSpPr/>
          <p:nvPr/>
        </p:nvGrpSpPr>
        <p:grpSpPr>
          <a:xfrm>
            <a:off x="3886567" y="84816"/>
            <a:ext cx="4462485" cy="4642305"/>
            <a:chOff x="5425622" y="292790"/>
            <a:chExt cx="5834378" cy="582828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 rot="14949661">
              <a:off x="6674685" y="106438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2232592">
              <a:off x="5527337" y="1895132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7590276">
              <a:off x="8093225" y="1057226"/>
              <a:ext cx="2025647" cy="10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20155085">
              <a:off x="8917981" y="2006160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9501114">
              <a:off x="5697321" y="3341349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6703311">
              <a:off x="6660976" y="4288093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3829829">
              <a:off x="8019634" y="429533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321648">
              <a:off x="9050519" y="3420904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Isosceles Triangle 8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6" name="quay dung"/>
          <p:cNvSpPr/>
          <p:nvPr/>
        </p:nvSpPr>
        <p:spPr>
          <a:xfrm>
            <a:off x="7284221" y="4453589"/>
            <a:ext cx="1670594" cy="59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81" y="4185533"/>
            <a:ext cx="349352" cy="309043"/>
          </a:xfrm>
          <a:prstGeom prst="rect">
            <a:avLst/>
          </a:prstGeom>
        </p:spPr>
      </p:pic>
      <p:sp>
        <p:nvSpPr>
          <p:cNvPr id="88" name="Isosceles Triangle 8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8" name="Heart 107">
            <a:hlinkClick r:id="" action="ppaction://noaction"/>
          </p:cNvPr>
          <p:cNvSpPr/>
          <p:nvPr/>
        </p:nvSpPr>
        <p:spPr>
          <a:xfrm rot="5400000">
            <a:off x="9027985" y="2093507"/>
            <a:ext cx="722377" cy="69366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136187" y="4603044"/>
            <a:ext cx="661481" cy="455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63FAFA-FD0D-49A0-849E-F8CDA5105255}"/>
              </a:ext>
            </a:extLst>
          </p:cNvPr>
          <p:cNvSpPr/>
          <p:nvPr/>
        </p:nvSpPr>
        <p:spPr>
          <a:xfrm>
            <a:off x="1595685" y="1415953"/>
            <a:ext cx="2324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Lucky Wheel</a:t>
            </a:r>
            <a:endParaRPr lang="en-US" sz="5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0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905" y="4763684"/>
            <a:ext cx="282165" cy="24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86" y="1018916"/>
            <a:ext cx="4270442" cy="299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 rot="10800000">
            <a:off x="6877457" y="3795908"/>
            <a:ext cx="836578" cy="621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85" y="1018916"/>
            <a:ext cx="4270443" cy="299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86" y="1018915"/>
            <a:ext cx="4270442" cy="3020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85" y="1012063"/>
            <a:ext cx="4263711" cy="300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0" t="11479" r="5970"/>
          <a:stretch/>
        </p:blipFill>
        <p:spPr>
          <a:xfrm>
            <a:off x="1225685" y="1007063"/>
            <a:ext cx="4263709" cy="3020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B2A649-F70E-4E39-9919-91C8885FE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521" y="207252"/>
            <a:ext cx="2229161" cy="103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279959" y="135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3" tIns="146297" rIns="91423" bIns="91423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765486" y="1535394"/>
            <a:ext cx="288868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</a:rPr>
              <a:t>Warm-up and </a:t>
            </a:r>
            <a:r>
              <a:rPr lang="vi-VN" sz="3600" b="1" dirty="0" smtClean="0">
                <a:solidFill>
                  <a:srgbClr val="FF0000"/>
                </a:solidFill>
              </a:rPr>
              <a:t>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959377" y="1302155"/>
            <a:ext cx="1094100" cy="13533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681546" y="2888694"/>
            <a:ext cx="3269768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</a:t>
            </a:r>
            <a:r>
              <a:rPr lang="vi-VN" sz="3600" b="1" dirty="0" smtClean="0">
                <a:solidFill>
                  <a:srgbClr val="FF0000"/>
                </a:solidFill>
              </a:rPr>
              <a:t>tick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966049" y="270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2785136" y="3790797"/>
            <a:ext cx="3613055" cy="1210777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79959" y="2736288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4980072" y="1535394"/>
            <a:ext cx="380116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complete and </a:t>
            </a:r>
            <a:r>
              <a:rPr lang="vi-VN" sz="3600" b="1" dirty="0" smtClean="0">
                <a:solidFill>
                  <a:srgbClr val="FF0000"/>
                </a:solidFill>
              </a:rPr>
              <a:t>read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4591664" y="2948959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</a:t>
            </a:r>
            <a:r>
              <a:rPr lang="vi-VN" sz="3600" b="1" dirty="0" smtClean="0">
                <a:solidFill>
                  <a:srgbClr val="FF0000"/>
                </a:solidFill>
              </a:rPr>
              <a:t>sing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2769380" y="3566994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191996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20" y="1846433"/>
            <a:ext cx="4713860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</a:t>
            </a:r>
            <a:r>
              <a:rPr lang="vi-VN" sz="6000" b="1" dirty="0" smtClean="0">
                <a:solidFill>
                  <a:srgbClr val="FF0000"/>
                </a:solidFill>
              </a:rPr>
              <a:t>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0"/>
          <a:stretch/>
        </p:blipFill>
        <p:spPr>
          <a:xfrm>
            <a:off x="4240179" y="885123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619" y="906945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458" y="906945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7"/>
          <a:stretch/>
        </p:blipFill>
        <p:spPr>
          <a:xfrm>
            <a:off x="2197868" y="906945"/>
            <a:ext cx="557048" cy="3835732"/>
          </a:xfrm>
          <a:prstGeom prst="roundRect">
            <a:avLst>
              <a:gd name="adj" fmla="val 27891"/>
            </a:avLst>
          </a:prstGeom>
        </p:spPr>
      </p:pic>
      <p:grpSp>
        <p:nvGrpSpPr>
          <p:cNvPr id="3" name="Group 2"/>
          <p:cNvGrpSpPr/>
          <p:nvPr/>
        </p:nvGrpSpPr>
        <p:grpSpPr>
          <a:xfrm>
            <a:off x="5604064" y="133862"/>
            <a:ext cx="4398918" cy="4864646"/>
            <a:chOff x="5604064" y="133862"/>
            <a:chExt cx="4398918" cy="4864646"/>
          </a:xfrm>
        </p:grpSpPr>
        <p:grpSp>
          <p:nvGrpSpPr>
            <p:cNvPr id="23" name="Group 22"/>
            <p:cNvGrpSpPr/>
            <p:nvPr/>
          </p:nvGrpSpPr>
          <p:grpSpPr>
            <a:xfrm>
              <a:off x="5604064" y="133862"/>
              <a:ext cx="2036619" cy="3077286"/>
              <a:chOff x="2754452" y="-273329"/>
              <a:chExt cx="1561846" cy="14568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4452" y="-273329"/>
                <a:ext cx="1561846" cy="145682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18123" y="-273329"/>
                <a:ext cx="1498174" cy="14568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929748" y="1921222"/>
              <a:ext cx="4073234" cy="3077286"/>
              <a:chOff x="4231297" y="-273329"/>
              <a:chExt cx="2420893" cy="145682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4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31297" y="-273329"/>
                <a:ext cx="2357221" cy="145682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5671" y="-273329"/>
                <a:ext cx="2346519" cy="1456824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077" y="874613"/>
            <a:ext cx="539545" cy="3868064"/>
          </a:xfrm>
          <a:prstGeom prst="roundRect">
            <a:avLst>
              <a:gd name="adj" fmla="val 31762"/>
            </a:avLst>
          </a:prstGeom>
        </p:spPr>
      </p:pic>
      <p:sp>
        <p:nvSpPr>
          <p:cNvPr id="21" name="Oval 20"/>
          <p:cNvSpPr/>
          <p:nvPr/>
        </p:nvSpPr>
        <p:spPr>
          <a:xfrm>
            <a:off x="2294251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2979398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3654129" y="346541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316959" y="34975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982787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933" y="4289204"/>
            <a:ext cx="858764" cy="9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0"/>
          <a:stretch/>
        </p:blipFill>
        <p:spPr>
          <a:xfrm>
            <a:off x="3010219" y="1060609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117" y="1050099"/>
            <a:ext cx="4184443" cy="3868064"/>
          </a:xfrm>
          <a:prstGeom prst="roundRect">
            <a:avLst>
              <a:gd name="adj" fmla="val 31762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31533" y="-331087"/>
            <a:ext cx="19816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eye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3"/>
          <a:stretch/>
        </p:blipFill>
        <p:spPr>
          <a:xfrm>
            <a:off x="3010218" y="1050099"/>
            <a:ext cx="4381181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8288" y="-342609"/>
            <a:ext cx="18517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8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19" b="-396"/>
          <a:stretch/>
        </p:blipFill>
        <p:spPr>
          <a:xfrm>
            <a:off x="2298949" y="1082431"/>
            <a:ext cx="483337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2631" y="-195852"/>
            <a:ext cx="26516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hand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556" y="1082431"/>
            <a:ext cx="3165933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4732" y="-342609"/>
            <a:ext cx="25122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nose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42" t="-423" r="-5061"/>
          <a:stretch/>
        </p:blipFill>
        <p:spPr>
          <a:xfrm>
            <a:off x="1645420" y="914791"/>
            <a:ext cx="5806440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6510" y="-207141"/>
            <a:ext cx="2375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face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2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On-screen Show (16:9)</PresentationFormat>
  <Paragraphs>78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Montserrat</vt:lpstr>
      <vt:lpstr>Fira Sans Extra Condensed Medium</vt:lpstr>
      <vt:lpstr>Tahoma</vt:lpstr>
      <vt:lpstr>Fredoka One</vt:lpstr>
      <vt:lpstr>Sport Day</vt:lpstr>
      <vt:lpstr>Comic Sans MS</vt:lpstr>
      <vt:lpstr>Barlow</vt:lpstr>
      <vt:lpstr>Hind</vt:lpstr>
      <vt:lpstr>Times New Roman</vt:lpstr>
      <vt:lpstr>Calibri</vt:lpstr>
      <vt:lpstr>Calibri Light</vt:lpstr>
      <vt:lpstr>Taller de Aprendizaje con Tonos Pastel by Slidesgo</vt:lpstr>
      <vt:lpstr>Over The Rainbow by Slidesgo</vt:lpstr>
      <vt:lpstr>1_Over The Rainbow by Slidesgo</vt:lpstr>
      <vt:lpstr>2_Office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Look, complete and read.</vt:lpstr>
      <vt:lpstr>PowerPoint Presentation</vt:lpstr>
      <vt:lpstr>Let’s sing.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2022-07-22T03:17:47Z</dcterms:modified>
</cp:coreProperties>
</file>