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1"/>
  </p:sldMasterIdLst>
  <p:handoutMasterIdLst>
    <p:handoutMasterId r:id="rId19"/>
  </p:handoutMasterIdLst>
  <p:sldIdLst>
    <p:sldId id="256" r:id="rId2"/>
    <p:sldId id="264" r:id="rId3"/>
    <p:sldId id="280" r:id="rId4"/>
    <p:sldId id="269" r:id="rId5"/>
    <p:sldId id="288" r:id="rId6"/>
    <p:sldId id="289" r:id="rId7"/>
    <p:sldId id="281" r:id="rId8"/>
    <p:sldId id="282" r:id="rId9"/>
    <p:sldId id="290" r:id="rId10"/>
    <p:sldId id="283" r:id="rId11"/>
    <p:sldId id="284" r:id="rId12"/>
    <p:sldId id="285" r:id="rId13"/>
    <p:sldId id="287" r:id="rId14"/>
    <p:sldId id="273" r:id="rId15"/>
    <p:sldId id="291" r:id="rId16"/>
    <p:sldId id="274" r:id="rId17"/>
    <p:sldId id="279" r:id="rId1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3840">
          <p15:clr>
            <a:srgbClr val="A4A3A4"/>
          </p15:clr>
        </p15:guide>
      </p15:sldGuideLst>
    </p:ext>
    <p:ext uri="{2D200454-40CA-4A62-9FC3-DE9A4176ACB9}">
      <p15:notes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66"/>
    <a:srgbClr val="DDDD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74" d="100"/>
          <a:sy n="74" d="100"/>
        </p:scale>
        <p:origin x="-582" y="-90"/>
      </p:cViewPr>
      <p:guideLst>
        <p:guide orient="horz" pos="2160"/>
        <p:guide pos="3840"/>
      </p:guideLst>
    </p:cSldViewPr>
  </p:slideViewPr>
  <p:notesTextViewPr>
    <p:cViewPr>
      <p:scale>
        <a:sx n="1" d="1"/>
        <a:sy n="1" d="1"/>
      </p:scale>
      <p:origin x="0" y="0"/>
    </p:cViewPr>
  </p:notesTextViewPr>
  <p:notesViewPr>
    <p:cSldViewPr snapToGrid="0">
      <p:cViewPr varScale="1">
        <p:scale>
          <a:sx n="49" d="100"/>
          <a:sy n="49" d="100"/>
        </p:scale>
        <p:origin x="1812" y="32"/>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xmlns="" id="{0133616E-9355-42FE-A551-C97FE8F5320A}"/>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xmlns="" id="{C33850C4-5D1C-427B-A7FF-4B2C548316E6}"/>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EF7B9B5E-2BF3-4F4A-9812-D3E2785EBEED}" type="datetimeFigureOut">
              <a:rPr lang="en-US" smtClean="0"/>
              <a:t>8/4/2022</a:t>
            </a:fld>
            <a:endParaRPr lang="en-US"/>
          </a:p>
        </p:txBody>
      </p:sp>
      <p:sp>
        <p:nvSpPr>
          <p:cNvPr id="4" name="Footer Placeholder 3">
            <a:extLst>
              <a:ext uri="{FF2B5EF4-FFF2-40B4-BE49-F238E27FC236}">
                <a16:creationId xmlns:a16="http://schemas.microsoft.com/office/drawing/2014/main" xmlns="" id="{B30DC54F-90B0-4B85-ACBD-4A6E9015EF74}"/>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xmlns="" id="{6CC38995-6930-41BA-AB74-B88411A730E2}"/>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45BC0BA8-5B65-439E-961F-B095502A96E8}" type="slidenum">
              <a:rPr lang="en-US" smtClean="0"/>
              <a:t>‹#›</a:t>
            </a:fld>
            <a:endParaRPr lang="en-US"/>
          </a:p>
        </p:txBody>
      </p:sp>
    </p:spTree>
    <p:extLst>
      <p:ext uri="{BB962C8B-B14F-4D97-AF65-F5344CB8AC3E}">
        <p14:creationId xmlns:p14="http://schemas.microsoft.com/office/powerpoint/2010/main" val="226680553"/>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A0139B3A-28CA-47AC-8C9D-00253FD1B662}"/>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xmlns="" id="{4718B299-1D67-4B8D-8016-86F1D7C922F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xmlns="" id="{39EDAF97-78C6-4C33-9C56-A6B577E86F75}"/>
              </a:ext>
            </a:extLst>
          </p:cNvPr>
          <p:cNvSpPr>
            <a:spLocks noGrp="1"/>
          </p:cNvSpPr>
          <p:nvPr>
            <p:ph type="dt" sz="half" idx="10"/>
          </p:nvPr>
        </p:nvSpPr>
        <p:spPr/>
        <p:txBody>
          <a:bodyPr/>
          <a:lstStyle/>
          <a:p>
            <a:fld id="{629AC36A-0AF4-48F4-8490-35F6206D596D}" type="datetimeFigureOut">
              <a:rPr lang="en-US" smtClean="0"/>
              <a:t>8/4/2022</a:t>
            </a:fld>
            <a:endParaRPr lang="en-US"/>
          </a:p>
        </p:txBody>
      </p:sp>
      <p:sp>
        <p:nvSpPr>
          <p:cNvPr id="5" name="Footer Placeholder 4">
            <a:extLst>
              <a:ext uri="{FF2B5EF4-FFF2-40B4-BE49-F238E27FC236}">
                <a16:creationId xmlns:a16="http://schemas.microsoft.com/office/drawing/2014/main" xmlns="" id="{DDAEA338-1F1B-480B-8AEA-40F039F878A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xmlns="" id="{93F49816-3691-46CC-8329-B48E65645BD0}"/>
              </a:ext>
            </a:extLst>
          </p:cNvPr>
          <p:cNvSpPr>
            <a:spLocks noGrp="1"/>
          </p:cNvSpPr>
          <p:nvPr>
            <p:ph type="sldNum" sz="quarter" idx="12"/>
          </p:nvPr>
        </p:nvSpPr>
        <p:spPr/>
        <p:txBody>
          <a:bodyPr/>
          <a:lstStyle/>
          <a:p>
            <a:fld id="{4FB56AD0-552A-4DF0-9907-8C9B00084AE3}" type="slidenum">
              <a:rPr lang="en-US" smtClean="0"/>
              <a:t>‹#›</a:t>
            </a:fld>
            <a:endParaRPr lang="en-US"/>
          </a:p>
        </p:txBody>
      </p:sp>
    </p:spTree>
    <p:extLst>
      <p:ext uri="{BB962C8B-B14F-4D97-AF65-F5344CB8AC3E}">
        <p14:creationId xmlns:p14="http://schemas.microsoft.com/office/powerpoint/2010/main" val="26262550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0C300025-A815-419E-8BBB-9B8A89DC54E0}"/>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xmlns="" id="{C83D5F92-CA8C-4DDE-99F7-51A1FD439131}"/>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1213D5D7-D38D-4FE3-A14F-F5844666E4B2}"/>
              </a:ext>
            </a:extLst>
          </p:cNvPr>
          <p:cNvSpPr>
            <a:spLocks noGrp="1"/>
          </p:cNvSpPr>
          <p:nvPr>
            <p:ph type="dt" sz="half" idx="10"/>
          </p:nvPr>
        </p:nvSpPr>
        <p:spPr/>
        <p:txBody>
          <a:bodyPr/>
          <a:lstStyle/>
          <a:p>
            <a:fld id="{629AC36A-0AF4-48F4-8490-35F6206D596D}" type="datetimeFigureOut">
              <a:rPr lang="en-US" smtClean="0"/>
              <a:t>8/4/2022</a:t>
            </a:fld>
            <a:endParaRPr lang="en-US"/>
          </a:p>
        </p:txBody>
      </p:sp>
      <p:sp>
        <p:nvSpPr>
          <p:cNvPr id="5" name="Footer Placeholder 4">
            <a:extLst>
              <a:ext uri="{FF2B5EF4-FFF2-40B4-BE49-F238E27FC236}">
                <a16:creationId xmlns:a16="http://schemas.microsoft.com/office/drawing/2014/main" xmlns="" id="{BD241D67-2C15-425D-9579-CBB6CEBD51E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xmlns="" id="{3099B8DC-5708-4664-BF2A-9CE032E2ACD6}"/>
              </a:ext>
            </a:extLst>
          </p:cNvPr>
          <p:cNvSpPr>
            <a:spLocks noGrp="1"/>
          </p:cNvSpPr>
          <p:nvPr>
            <p:ph type="sldNum" sz="quarter" idx="12"/>
          </p:nvPr>
        </p:nvSpPr>
        <p:spPr/>
        <p:txBody>
          <a:bodyPr/>
          <a:lstStyle/>
          <a:p>
            <a:fld id="{4FB56AD0-552A-4DF0-9907-8C9B00084AE3}" type="slidenum">
              <a:rPr lang="en-US" smtClean="0"/>
              <a:t>‹#›</a:t>
            </a:fld>
            <a:endParaRPr lang="en-US"/>
          </a:p>
        </p:txBody>
      </p:sp>
    </p:spTree>
    <p:extLst>
      <p:ext uri="{BB962C8B-B14F-4D97-AF65-F5344CB8AC3E}">
        <p14:creationId xmlns:p14="http://schemas.microsoft.com/office/powerpoint/2010/main" val="39401711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xmlns="" id="{25427020-13B7-4ACB-8D47-905161D65294}"/>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xmlns="" id="{FE907FB8-C9AA-4EF2-9FFA-67EFAD9BFB85}"/>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C29E7477-4FC4-4673-B27D-DE5300C33710}"/>
              </a:ext>
            </a:extLst>
          </p:cNvPr>
          <p:cNvSpPr>
            <a:spLocks noGrp="1"/>
          </p:cNvSpPr>
          <p:nvPr>
            <p:ph type="dt" sz="half" idx="10"/>
          </p:nvPr>
        </p:nvSpPr>
        <p:spPr/>
        <p:txBody>
          <a:bodyPr/>
          <a:lstStyle/>
          <a:p>
            <a:fld id="{629AC36A-0AF4-48F4-8490-35F6206D596D}" type="datetimeFigureOut">
              <a:rPr lang="en-US" smtClean="0"/>
              <a:t>8/4/2022</a:t>
            </a:fld>
            <a:endParaRPr lang="en-US"/>
          </a:p>
        </p:txBody>
      </p:sp>
      <p:sp>
        <p:nvSpPr>
          <p:cNvPr id="5" name="Footer Placeholder 4">
            <a:extLst>
              <a:ext uri="{FF2B5EF4-FFF2-40B4-BE49-F238E27FC236}">
                <a16:creationId xmlns:a16="http://schemas.microsoft.com/office/drawing/2014/main" xmlns="" id="{3A580CBD-D7D8-4FC1-A764-3AAE72AAFD4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xmlns="" id="{1C9BFF5E-6EF8-4892-A832-C313E14F6A19}"/>
              </a:ext>
            </a:extLst>
          </p:cNvPr>
          <p:cNvSpPr>
            <a:spLocks noGrp="1"/>
          </p:cNvSpPr>
          <p:nvPr>
            <p:ph type="sldNum" sz="quarter" idx="12"/>
          </p:nvPr>
        </p:nvSpPr>
        <p:spPr/>
        <p:txBody>
          <a:bodyPr/>
          <a:lstStyle/>
          <a:p>
            <a:fld id="{4FB56AD0-552A-4DF0-9907-8C9B00084AE3}" type="slidenum">
              <a:rPr lang="en-US" smtClean="0"/>
              <a:t>‹#›</a:t>
            </a:fld>
            <a:endParaRPr lang="en-US"/>
          </a:p>
        </p:txBody>
      </p:sp>
    </p:spTree>
    <p:extLst>
      <p:ext uri="{BB962C8B-B14F-4D97-AF65-F5344CB8AC3E}">
        <p14:creationId xmlns:p14="http://schemas.microsoft.com/office/powerpoint/2010/main" val="1726827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2CA5F0BA-453B-4D6C-BF73-15BD45B6237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xmlns="" id="{58085915-E3E3-439F-BAA8-D887AD236357}"/>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E366AF47-A7A1-40D4-9FA9-022EB662AA7B}"/>
              </a:ext>
            </a:extLst>
          </p:cNvPr>
          <p:cNvSpPr>
            <a:spLocks noGrp="1"/>
          </p:cNvSpPr>
          <p:nvPr>
            <p:ph type="dt" sz="half" idx="10"/>
          </p:nvPr>
        </p:nvSpPr>
        <p:spPr/>
        <p:txBody>
          <a:bodyPr/>
          <a:lstStyle/>
          <a:p>
            <a:fld id="{629AC36A-0AF4-48F4-8490-35F6206D596D}" type="datetimeFigureOut">
              <a:rPr lang="en-US" smtClean="0"/>
              <a:t>8/4/2022</a:t>
            </a:fld>
            <a:endParaRPr lang="en-US"/>
          </a:p>
        </p:txBody>
      </p:sp>
      <p:sp>
        <p:nvSpPr>
          <p:cNvPr id="5" name="Footer Placeholder 4">
            <a:extLst>
              <a:ext uri="{FF2B5EF4-FFF2-40B4-BE49-F238E27FC236}">
                <a16:creationId xmlns:a16="http://schemas.microsoft.com/office/drawing/2014/main" xmlns="" id="{C92D5B0E-D8B7-4876-802E-321EF77E7BC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xmlns="" id="{137BA181-B065-4D21-BC81-49414FBEF924}"/>
              </a:ext>
            </a:extLst>
          </p:cNvPr>
          <p:cNvSpPr>
            <a:spLocks noGrp="1"/>
          </p:cNvSpPr>
          <p:nvPr>
            <p:ph type="sldNum" sz="quarter" idx="12"/>
          </p:nvPr>
        </p:nvSpPr>
        <p:spPr/>
        <p:txBody>
          <a:bodyPr/>
          <a:lstStyle/>
          <a:p>
            <a:fld id="{4FB56AD0-552A-4DF0-9907-8C9B00084AE3}" type="slidenum">
              <a:rPr lang="en-US" smtClean="0"/>
              <a:t>‹#›</a:t>
            </a:fld>
            <a:endParaRPr lang="en-US"/>
          </a:p>
        </p:txBody>
      </p:sp>
      <p:pic>
        <p:nvPicPr>
          <p:cNvPr id="7" name="Picture 6">
            <a:extLst>
              <a:ext uri="{FF2B5EF4-FFF2-40B4-BE49-F238E27FC236}">
                <a16:creationId xmlns:a16="http://schemas.microsoft.com/office/drawing/2014/main" xmlns="" id="{853E8516-1B3F-4AF7-B807-28A0664A0EC1}"/>
              </a:ext>
            </a:extLst>
          </p:cNvPr>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10702311" y="5688288"/>
            <a:ext cx="1302978" cy="1033187"/>
          </a:xfrm>
          <a:prstGeom prst="rect">
            <a:avLst/>
          </a:prstGeom>
        </p:spPr>
      </p:pic>
    </p:spTree>
    <p:extLst>
      <p:ext uri="{BB962C8B-B14F-4D97-AF65-F5344CB8AC3E}">
        <p14:creationId xmlns:p14="http://schemas.microsoft.com/office/powerpoint/2010/main" val="247961340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1FC712CE-8F72-4351-B4A8-C9AABFB0A8D7}"/>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xmlns="" id="{66D05E17-A34C-4F30-BE84-9FD64C9BD373}"/>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xmlns="" id="{24D6AC1B-2C1D-4617-B68E-7012F18DE00C}"/>
              </a:ext>
            </a:extLst>
          </p:cNvPr>
          <p:cNvSpPr>
            <a:spLocks noGrp="1"/>
          </p:cNvSpPr>
          <p:nvPr>
            <p:ph type="dt" sz="half" idx="10"/>
          </p:nvPr>
        </p:nvSpPr>
        <p:spPr/>
        <p:txBody>
          <a:bodyPr/>
          <a:lstStyle/>
          <a:p>
            <a:fld id="{629AC36A-0AF4-48F4-8490-35F6206D596D}" type="datetimeFigureOut">
              <a:rPr lang="en-US" smtClean="0"/>
              <a:t>8/4/2022</a:t>
            </a:fld>
            <a:endParaRPr lang="en-US"/>
          </a:p>
        </p:txBody>
      </p:sp>
      <p:sp>
        <p:nvSpPr>
          <p:cNvPr id="5" name="Footer Placeholder 4">
            <a:extLst>
              <a:ext uri="{FF2B5EF4-FFF2-40B4-BE49-F238E27FC236}">
                <a16:creationId xmlns:a16="http://schemas.microsoft.com/office/drawing/2014/main" xmlns="" id="{1DF9FB51-BB01-4785-93CE-BFB8CD59FDA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xmlns="" id="{96F663AB-93D6-4494-8097-276BFA4D9B83}"/>
              </a:ext>
            </a:extLst>
          </p:cNvPr>
          <p:cNvSpPr>
            <a:spLocks noGrp="1"/>
          </p:cNvSpPr>
          <p:nvPr>
            <p:ph type="sldNum" sz="quarter" idx="12"/>
          </p:nvPr>
        </p:nvSpPr>
        <p:spPr/>
        <p:txBody>
          <a:bodyPr/>
          <a:lstStyle/>
          <a:p>
            <a:fld id="{4FB56AD0-552A-4DF0-9907-8C9B00084AE3}" type="slidenum">
              <a:rPr lang="en-US" smtClean="0"/>
              <a:t>‹#›</a:t>
            </a:fld>
            <a:endParaRPr lang="en-US"/>
          </a:p>
        </p:txBody>
      </p:sp>
    </p:spTree>
    <p:extLst>
      <p:ext uri="{BB962C8B-B14F-4D97-AF65-F5344CB8AC3E}">
        <p14:creationId xmlns:p14="http://schemas.microsoft.com/office/powerpoint/2010/main" val="394593919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96EB4DBC-317F-41FB-A673-477657CC53D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xmlns="" id="{3BF1049F-BECF-41DE-A892-60C491F0610F}"/>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xmlns="" id="{91D054F6-0261-4F40-94B8-4D26C0810D70}"/>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xmlns="" id="{541FD35B-168D-486D-AA22-5E7EC9E9D97F}"/>
              </a:ext>
            </a:extLst>
          </p:cNvPr>
          <p:cNvSpPr>
            <a:spLocks noGrp="1"/>
          </p:cNvSpPr>
          <p:nvPr>
            <p:ph type="dt" sz="half" idx="10"/>
          </p:nvPr>
        </p:nvSpPr>
        <p:spPr/>
        <p:txBody>
          <a:bodyPr/>
          <a:lstStyle/>
          <a:p>
            <a:fld id="{629AC36A-0AF4-48F4-8490-35F6206D596D}" type="datetimeFigureOut">
              <a:rPr lang="en-US" smtClean="0"/>
              <a:t>8/4/2022</a:t>
            </a:fld>
            <a:endParaRPr lang="en-US"/>
          </a:p>
        </p:txBody>
      </p:sp>
      <p:sp>
        <p:nvSpPr>
          <p:cNvPr id="6" name="Footer Placeholder 5">
            <a:extLst>
              <a:ext uri="{FF2B5EF4-FFF2-40B4-BE49-F238E27FC236}">
                <a16:creationId xmlns:a16="http://schemas.microsoft.com/office/drawing/2014/main" xmlns="" id="{D4641083-41CC-44F0-93EF-3E9EC2FB8A7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xmlns="" id="{F7744CB4-6498-46E6-9988-EE23145BBC4A}"/>
              </a:ext>
            </a:extLst>
          </p:cNvPr>
          <p:cNvSpPr>
            <a:spLocks noGrp="1"/>
          </p:cNvSpPr>
          <p:nvPr>
            <p:ph type="sldNum" sz="quarter" idx="12"/>
          </p:nvPr>
        </p:nvSpPr>
        <p:spPr/>
        <p:txBody>
          <a:bodyPr/>
          <a:lstStyle/>
          <a:p>
            <a:fld id="{4FB56AD0-552A-4DF0-9907-8C9B00084AE3}" type="slidenum">
              <a:rPr lang="en-US" smtClean="0"/>
              <a:t>‹#›</a:t>
            </a:fld>
            <a:endParaRPr lang="en-US"/>
          </a:p>
        </p:txBody>
      </p:sp>
    </p:spTree>
    <p:extLst>
      <p:ext uri="{BB962C8B-B14F-4D97-AF65-F5344CB8AC3E}">
        <p14:creationId xmlns:p14="http://schemas.microsoft.com/office/powerpoint/2010/main" val="34001519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CE1D51CE-0736-4F91-834E-01486A0D1099}"/>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xmlns="" id="{63639922-E9A2-44E6-A220-8429DDB5C54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xmlns="" id="{054BDE1B-3253-494A-988C-CD6CA315193C}"/>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xmlns="" id="{95EE20C8-86BB-47DE-BCB8-B77D6EDFE0D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xmlns="" id="{014C4A19-0BFD-42B3-BD6A-DF70FFC3D069}"/>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xmlns="" id="{4054BFE1-F1CB-4B4E-BB80-1E8A9FE28DD5}"/>
              </a:ext>
            </a:extLst>
          </p:cNvPr>
          <p:cNvSpPr>
            <a:spLocks noGrp="1"/>
          </p:cNvSpPr>
          <p:nvPr>
            <p:ph type="dt" sz="half" idx="10"/>
          </p:nvPr>
        </p:nvSpPr>
        <p:spPr/>
        <p:txBody>
          <a:bodyPr/>
          <a:lstStyle/>
          <a:p>
            <a:fld id="{629AC36A-0AF4-48F4-8490-35F6206D596D}" type="datetimeFigureOut">
              <a:rPr lang="en-US" smtClean="0"/>
              <a:t>8/4/2022</a:t>
            </a:fld>
            <a:endParaRPr lang="en-US"/>
          </a:p>
        </p:txBody>
      </p:sp>
      <p:sp>
        <p:nvSpPr>
          <p:cNvPr id="8" name="Footer Placeholder 7">
            <a:extLst>
              <a:ext uri="{FF2B5EF4-FFF2-40B4-BE49-F238E27FC236}">
                <a16:creationId xmlns:a16="http://schemas.microsoft.com/office/drawing/2014/main" xmlns="" id="{6FA2CEEF-F178-4622-A795-B7D08F16606D}"/>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xmlns="" id="{288348F1-5F67-4680-8E78-724A78A5C342}"/>
              </a:ext>
            </a:extLst>
          </p:cNvPr>
          <p:cNvSpPr>
            <a:spLocks noGrp="1"/>
          </p:cNvSpPr>
          <p:nvPr>
            <p:ph type="sldNum" sz="quarter" idx="12"/>
          </p:nvPr>
        </p:nvSpPr>
        <p:spPr/>
        <p:txBody>
          <a:bodyPr/>
          <a:lstStyle/>
          <a:p>
            <a:fld id="{4FB56AD0-552A-4DF0-9907-8C9B00084AE3}" type="slidenum">
              <a:rPr lang="en-US" smtClean="0"/>
              <a:t>‹#›</a:t>
            </a:fld>
            <a:endParaRPr lang="en-US"/>
          </a:p>
        </p:txBody>
      </p:sp>
    </p:spTree>
    <p:extLst>
      <p:ext uri="{BB962C8B-B14F-4D97-AF65-F5344CB8AC3E}">
        <p14:creationId xmlns:p14="http://schemas.microsoft.com/office/powerpoint/2010/main" val="315487173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4C10DCF1-2EC8-417E-815C-7BBF63F84473}"/>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xmlns="" id="{A6FB60C1-6FEA-40B6-B2CB-3BB78E071CD3}"/>
              </a:ext>
            </a:extLst>
          </p:cNvPr>
          <p:cNvSpPr>
            <a:spLocks noGrp="1"/>
          </p:cNvSpPr>
          <p:nvPr>
            <p:ph type="dt" sz="half" idx="10"/>
          </p:nvPr>
        </p:nvSpPr>
        <p:spPr/>
        <p:txBody>
          <a:bodyPr/>
          <a:lstStyle/>
          <a:p>
            <a:fld id="{629AC36A-0AF4-48F4-8490-35F6206D596D}" type="datetimeFigureOut">
              <a:rPr lang="en-US" smtClean="0"/>
              <a:t>8/4/2022</a:t>
            </a:fld>
            <a:endParaRPr lang="en-US"/>
          </a:p>
        </p:txBody>
      </p:sp>
      <p:sp>
        <p:nvSpPr>
          <p:cNvPr id="4" name="Footer Placeholder 3">
            <a:extLst>
              <a:ext uri="{FF2B5EF4-FFF2-40B4-BE49-F238E27FC236}">
                <a16:creationId xmlns:a16="http://schemas.microsoft.com/office/drawing/2014/main" xmlns="" id="{691BC3CE-C055-48FA-BDDF-C35984C55B4B}"/>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xmlns="" id="{B3FCD785-5EE2-44BB-B4AB-71E854E92413}"/>
              </a:ext>
            </a:extLst>
          </p:cNvPr>
          <p:cNvSpPr>
            <a:spLocks noGrp="1"/>
          </p:cNvSpPr>
          <p:nvPr>
            <p:ph type="sldNum" sz="quarter" idx="12"/>
          </p:nvPr>
        </p:nvSpPr>
        <p:spPr/>
        <p:txBody>
          <a:bodyPr/>
          <a:lstStyle/>
          <a:p>
            <a:fld id="{4FB56AD0-552A-4DF0-9907-8C9B00084AE3}" type="slidenum">
              <a:rPr lang="en-US" smtClean="0"/>
              <a:t>‹#›</a:t>
            </a:fld>
            <a:endParaRPr lang="en-US"/>
          </a:p>
        </p:txBody>
      </p:sp>
    </p:spTree>
    <p:extLst>
      <p:ext uri="{BB962C8B-B14F-4D97-AF65-F5344CB8AC3E}">
        <p14:creationId xmlns:p14="http://schemas.microsoft.com/office/powerpoint/2010/main" val="3629847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xmlns="" id="{E7B0BFD8-5258-49CC-9169-11AF504B03E1}"/>
              </a:ext>
            </a:extLst>
          </p:cNvPr>
          <p:cNvSpPr>
            <a:spLocks noGrp="1"/>
          </p:cNvSpPr>
          <p:nvPr>
            <p:ph type="dt" sz="half" idx="10"/>
          </p:nvPr>
        </p:nvSpPr>
        <p:spPr/>
        <p:txBody>
          <a:bodyPr/>
          <a:lstStyle/>
          <a:p>
            <a:fld id="{629AC36A-0AF4-48F4-8490-35F6206D596D}" type="datetimeFigureOut">
              <a:rPr lang="en-US" smtClean="0"/>
              <a:t>8/4/2022</a:t>
            </a:fld>
            <a:endParaRPr lang="en-US"/>
          </a:p>
        </p:txBody>
      </p:sp>
      <p:sp>
        <p:nvSpPr>
          <p:cNvPr id="3" name="Footer Placeholder 2">
            <a:extLst>
              <a:ext uri="{FF2B5EF4-FFF2-40B4-BE49-F238E27FC236}">
                <a16:creationId xmlns:a16="http://schemas.microsoft.com/office/drawing/2014/main" xmlns="" id="{A43C2B41-9B62-49CD-83D1-39BAE0237325}"/>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xmlns="" id="{1C9FD0D0-B39E-4A15-9782-AF33D97B4CB1}"/>
              </a:ext>
            </a:extLst>
          </p:cNvPr>
          <p:cNvSpPr>
            <a:spLocks noGrp="1"/>
          </p:cNvSpPr>
          <p:nvPr>
            <p:ph type="sldNum" sz="quarter" idx="12"/>
          </p:nvPr>
        </p:nvSpPr>
        <p:spPr/>
        <p:txBody>
          <a:bodyPr/>
          <a:lstStyle/>
          <a:p>
            <a:fld id="{4FB56AD0-552A-4DF0-9907-8C9B00084AE3}" type="slidenum">
              <a:rPr lang="en-US" smtClean="0"/>
              <a:t>‹#›</a:t>
            </a:fld>
            <a:endParaRPr lang="en-US"/>
          </a:p>
        </p:txBody>
      </p:sp>
    </p:spTree>
    <p:extLst>
      <p:ext uri="{BB962C8B-B14F-4D97-AF65-F5344CB8AC3E}">
        <p14:creationId xmlns:p14="http://schemas.microsoft.com/office/powerpoint/2010/main" val="55413003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F6815E35-0CC3-4CC8-BC4F-461BA936C74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xmlns="" id="{45485E2A-B2BA-407E-9B8B-50947CFC2CB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xmlns="" id="{055241EB-26B7-4813-B1F1-C3843083A49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xmlns="" id="{CBA7AFCB-FA36-461F-9545-F756BD4D6BA9}"/>
              </a:ext>
            </a:extLst>
          </p:cNvPr>
          <p:cNvSpPr>
            <a:spLocks noGrp="1"/>
          </p:cNvSpPr>
          <p:nvPr>
            <p:ph type="dt" sz="half" idx="10"/>
          </p:nvPr>
        </p:nvSpPr>
        <p:spPr/>
        <p:txBody>
          <a:bodyPr/>
          <a:lstStyle/>
          <a:p>
            <a:fld id="{629AC36A-0AF4-48F4-8490-35F6206D596D}" type="datetimeFigureOut">
              <a:rPr lang="en-US" smtClean="0"/>
              <a:t>8/4/2022</a:t>
            </a:fld>
            <a:endParaRPr lang="en-US"/>
          </a:p>
        </p:txBody>
      </p:sp>
      <p:sp>
        <p:nvSpPr>
          <p:cNvPr id="6" name="Footer Placeholder 5">
            <a:extLst>
              <a:ext uri="{FF2B5EF4-FFF2-40B4-BE49-F238E27FC236}">
                <a16:creationId xmlns:a16="http://schemas.microsoft.com/office/drawing/2014/main" xmlns="" id="{03C34770-AAEF-4FC4-A516-5E4A69C29D8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xmlns="" id="{D57706A3-31D2-49E7-A67A-E9329CBE75E7}"/>
              </a:ext>
            </a:extLst>
          </p:cNvPr>
          <p:cNvSpPr>
            <a:spLocks noGrp="1"/>
          </p:cNvSpPr>
          <p:nvPr>
            <p:ph type="sldNum" sz="quarter" idx="12"/>
          </p:nvPr>
        </p:nvSpPr>
        <p:spPr/>
        <p:txBody>
          <a:bodyPr/>
          <a:lstStyle/>
          <a:p>
            <a:fld id="{4FB56AD0-552A-4DF0-9907-8C9B00084AE3}" type="slidenum">
              <a:rPr lang="en-US" smtClean="0"/>
              <a:t>‹#›</a:t>
            </a:fld>
            <a:endParaRPr lang="en-US"/>
          </a:p>
        </p:txBody>
      </p:sp>
    </p:spTree>
    <p:extLst>
      <p:ext uri="{BB962C8B-B14F-4D97-AF65-F5344CB8AC3E}">
        <p14:creationId xmlns:p14="http://schemas.microsoft.com/office/powerpoint/2010/main" val="11968108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8AA1F72A-CA4C-43B2-890B-07C9E256F8D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xmlns="" id="{81C69436-459C-4E95-BFA6-E4F5B1FDFE4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xmlns="" id="{BDDCEA48-7872-41D0-8CE5-54B90676438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xmlns="" id="{1CE709F9-5CE4-4AAD-9847-D1DD7A067D79}"/>
              </a:ext>
            </a:extLst>
          </p:cNvPr>
          <p:cNvSpPr>
            <a:spLocks noGrp="1"/>
          </p:cNvSpPr>
          <p:nvPr>
            <p:ph type="dt" sz="half" idx="10"/>
          </p:nvPr>
        </p:nvSpPr>
        <p:spPr/>
        <p:txBody>
          <a:bodyPr/>
          <a:lstStyle/>
          <a:p>
            <a:fld id="{629AC36A-0AF4-48F4-8490-35F6206D596D}" type="datetimeFigureOut">
              <a:rPr lang="en-US" smtClean="0"/>
              <a:t>8/4/2022</a:t>
            </a:fld>
            <a:endParaRPr lang="en-US"/>
          </a:p>
        </p:txBody>
      </p:sp>
      <p:sp>
        <p:nvSpPr>
          <p:cNvPr id="6" name="Footer Placeholder 5">
            <a:extLst>
              <a:ext uri="{FF2B5EF4-FFF2-40B4-BE49-F238E27FC236}">
                <a16:creationId xmlns:a16="http://schemas.microsoft.com/office/drawing/2014/main" xmlns="" id="{1886E41D-4912-4468-90BB-A319ACF5968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xmlns="" id="{8C3B41F0-95FD-4FA5-BB69-3E38153D12D7}"/>
              </a:ext>
            </a:extLst>
          </p:cNvPr>
          <p:cNvSpPr>
            <a:spLocks noGrp="1"/>
          </p:cNvSpPr>
          <p:nvPr>
            <p:ph type="sldNum" sz="quarter" idx="12"/>
          </p:nvPr>
        </p:nvSpPr>
        <p:spPr/>
        <p:txBody>
          <a:bodyPr/>
          <a:lstStyle/>
          <a:p>
            <a:fld id="{4FB56AD0-552A-4DF0-9907-8C9B00084AE3}" type="slidenum">
              <a:rPr lang="en-US" smtClean="0"/>
              <a:t>‹#›</a:t>
            </a:fld>
            <a:endParaRPr lang="en-US"/>
          </a:p>
        </p:txBody>
      </p:sp>
    </p:spTree>
    <p:extLst>
      <p:ext uri="{BB962C8B-B14F-4D97-AF65-F5344CB8AC3E}">
        <p14:creationId xmlns:p14="http://schemas.microsoft.com/office/powerpoint/2010/main" val="25820622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xmlns="" id="{FFC09865-3527-4769-8408-10C512B24D0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xmlns="" id="{D78829F8-8CFE-4551-A948-BCE0A42E0E9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032A36A0-F9D2-4E16-BEEC-338A39442C8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29AC36A-0AF4-48F4-8490-35F6206D596D}" type="datetimeFigureOut">
              <a:rPr lang="en-US" smtClean="0"/>
              <a:t>8/4/2022</a:t>
            </a:fld>
            <a:endParaRPr lang="en-US"/>
          </a:p>
        </p:txBody>
      </p:sp>
      <p:sp>
        <p:nvSpPr>
          <p:cNvPr id="5" name="Footer Placeholder 4">
            <a:extLst>
              <a:ext uri="{FF2B5EF4-FFF2-40B4-BE49-F238E27FC236}">
                <a16:creationId xmlns:a16="http://schemas.microsoft.com/office/drawing/2014/main" xmlns="" id="{94F35230-7620-46A7-BBA5-0B4416F62F4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xmlns="" id="{A456925C-4B22-472D-A9C0-9B19827E015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FB56AD0-552A-4DF0-9907-8C9B00084AE3}" type="slidenum">
              <a:rPr lang="en-US" smtClean="0"/>
              <a:t>‹#›</a:t>
            </a:fld>
            <a:endParaRPr lang="en-US"/>
          </a:p>
        </p:txBody>
      </p:sp>
    </p:spTree>
    <p:extLst>
      <p:ext uri="{BB962C8B-B14F-4D97-AF65-F5344CB8AC3E}">
        <p14:creationId xmlns:p14="http://schemas.microsoft.com/office/powerpoint/2010/main" val="111999869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Rounded Rectangle 1"/>
          <p:cNvSpPr/>
          <p:nvPr/>
        </p:nvSpPr>
        <p:spPr>
          <a:xfrm>
            <a:off x="116114" y="834024"/>
            <a:ext cx="11930742" cy="5325713"/>
          </a:xfrm>
          <a:prstGeom prst="roundRect">
            <a:avLst/>
          </a:prstGeom>
        </p:spPr>
        <p:style>
          <a:lnRef idx="2">
            <a:schemeClr val="accent1"/>
          </a:lnRef>
          <a:fillRef idx="1">
            <a:schemeClr val="lt1"/>
          </a:fillRef>
          <a:effectRef idx="0">
            <a:schemeClr val="accent1"/>
          </a:effectRef>
          <a:fontRef idx="minor">
            <a:schemeClr val="dk1"/>
          </a:fontRef>
        </p:style>
        <p:txBody>
          <a:bodyPr wrap="square">
            <a:spAutoFit/>
          </a:bodyPr>
          <a:lstStyle/>
          <a:p>
            <a:pPr algn="ctr">
              <a:lnSpc>
                <a:spcPct val="115000"/>
              </a:lnSpc>
              <a:spcBef>
                <a:spcPts val="600"/>
              </a:spcBef>
              <a:spcAft>
                <a:spcPts val="600"/>
              </a:spcAft>
            </a:pPr>
            <a:r>
              <a:rPr lang="en-US" sz="4000" b="1">
                <a:solidFill>
                  <a:srgbClr val="C00000"/>
                </a:solidFill>
                <a:latin typeface="Times New Roman" panose="02020603050405020304" pitchFamily="18" charset="0"/>
                <a:ea typeface="Times New Roman" panose="02020603050405020304" pitchFamily="18" charset="0"/>
              </a:rPr>
              <a:t>CHỦ ĐỀ </a:t>
            </a:r>
            <a:r>
              <a:rPr lang="en-US" sz="4000" b="1" smtClean="0">
                <a:solidFill>
                  <a:srgbClr val="0070C0"/>
                </a:solidFill>
                <a:latin typeface="Times New Roman" panose="02020603050405020304" pitchFamily="18" charset="0"/>
                <a:ea typeface="Times New Roman" panose="02020603050405020304" pitchFamily="18" charset="0"/>
              </a:rPr>
              <a:t>F</a:t>
            </a:r>
            <a:endParaRPr lang="en-US" sz="4000" b="1" smtClean="0">
              <a:solidFill>
                <a:srgbClr val="C00000"/>
              </a:solidFill>
              <a:latin typeface="Times New Roman" panose="02020603050405020304" pitchFamily="18" charset="0"/>
              <a:ea typeface="Times New Roman" panose="02020603050405020304" pitchFamily="18" charset="0"/>
            </a:endParaRPr>
          </a:p>
          <a:p>
            <a:pPr algn="ctr">
              <a:lnSpc>
                <a:spcPct val="115000"/>
              </a:lnSpc>
              <a:spcBef>
                <a:spcPts val="600"/>
              </a:spcBef>
              <a:spcAft>
                <a:spcPts val="600"/>
              </a:spcAft>
            </a:pPr>
            <a:r>
              <a:rPr lang="en-US" sz="4000" b="1" smtClean="0">
                <a:solidFill>
                  <a:srgbClr val="C00000"/>
                </a:solidFill>
                <a:latin typeface="Times New Roman" panose="02020603050405020304" pitchFamily="18" charset="0"/>
                <a:ea typeface="Times New Roman" panose="02020603050405020304" pitchFamily="18" charset="0"/>
              </a:rPr>
              <a:t>GIẢI </a:t>
            </a:r>
            <a:r>
              <a:rPr lang="en-US" sz="4000" b="1">
                <a:solidFill>
                  <a:srgbClr val="C00000"/>
                </a:solidFill>
                <a:latin typeface="Times New Roman" panose="02020603050405020304" pitchFamily="18" charset="0"/>
                <a:ea typeface="Times New Roman" panose="02020603050405020304" pitchFamily="18" charset="0"/>
              </a:rPr>
              <a:t>QUYẾT VẤN ĐỀ VỚI SỰ TRỢ GIÚP CỦA MÁY TÍNH</a:t>
            </a:r>
            <a:endParaRPr lang="en-US" sz="4000">
              <a:latin typeface="Times New Roman" panose="02020603050405020304" pitchFamily="18" charset="0"/>
              <a:ea typeface="Times New Roman" panose="02020603050405020304" pitchFamily="18" charset="0"/>
            </a:endParaRPr>
          </a:p>
          <a:p>
            <a:pPr algn="ctr">
              <a:lnSpc>
                <a:spcPct val="115000"/>
              </a:lnSpc>
              <a:spcBef>
                <a:spcPts val="600"/>
              </a:spcBef>
              <a:spcAft>
                <a:spcPts val="600"/>
              </a:spcAft>
            </a:pPr>
            <a:r>
              <a:rPr lang="en-US" sz="3200" b="1">
                <a:solidFill>
                  <a:srgbClr val="C00000"/>
                </a:solidFill>
                <a:latin typeface="Times New Roman" panose="02020603050405020304" pitchFamily="18" charset="0"/>
                <a:ea typeface="Times New Roman" panose="02020603050405020304" pitchFamily="18" charset="0"/>
              </a:rPr>
              <a:t>MỘT SỐ THUẬT TOÁN SẮP XẾP VÀ TÌM KIẾM CƠ BẢN </a:t>
            </a:r>
            <a:endParaRPr lang="en-US" sz="3200">
              <a:latin typeface="Times New Roman" panose="02020603050405020304" pitchFamily="18" charset="0"/>
              <a:ea typeface="Times New Roman" panose="02020603050405020304" pitchFamily="18" charset="0"/>
            </a:endParaRPr>
          </a:p>
          <a:p>
            <a:pPr algn="ctr">
              <a:lnSpc>
                <a:spcPct val="115000"/>
              </a:lnSpc>
              <a:spcBef>
                <a:spcPts val="600"/>
              </a:spcBef>
              <a:spcAft>
                <a:spcPts val="600"/>
              </a:spcAft>
            </a:pPr>
            <a:r>
              <a:rPr lang="en-US" sz="4000" b="1">
                <a:solidFill>
                  <a:srgbClr val="0070C0"/>
                </a:solidFill>
                <a:latin typeface="Times New Roman" panose="02020603050405020304" pitchFamily="18" charset="0"/>
                <a:ea typeface="Times New Roman" panose="02020603050405020304" pitchFamily="18" charset="0"/>
              </a:rPr>
              <a:t>BÀI </a:t>
            </a:r>
            <a:r>
              <a:rPr lang="en-US" sz="4000" b="1" smtClean="0">
                <a:solidFill>
                  <a:srgbClr val="0070C0"/>
                </a:solidFill>
                <a:latin typeface="Times New Roman" panose="02020603050405020304" pitchFamily="18" charset="0"/>
                <a:ea typeface="Times New Roman" panose="02020603050405020304" pitchFamily="18" charset="0"/>
              </a:rPr>
              <a:t>1</a:t>
            </a:r>
          </a:p>
          <a:p>
            <a:pPr algn="ctr">
              <a:lnSpc>
                <a:spcPct val="115000"/>
              </a:lnSpc>
              <a:spcBef>
                <a:spcPts val="600"/>
              </a:spcBef>
              <a:spcAft>
                <a:spcPts val="600"/>
              </a:spcAft>
            </a:pPr>
            <a:r>
              <a:rPr lang="en-US" sz="4000" b="1" smtClean="0">
                <a:solidFill>
                  <a:srgbClr val="0070C0"/>
                </a:solidFill>
                <a:latin typeface="Times New Roman" panose="02020603050405020304" pitchFamily="18" charset="0"/>
                <a:ea typeface="Times New Roman" panose="02020603050405020304" pitchFamily="18" charset="0"/>
              </a:rPr>
              <a:t>TÌM </a:t>
            </a:r>
            <a:r>
              <a:rPr lang="en-US" sz="4000" b="1">
                <a:solidFill>
                  <a:srgbClr val="0070C0"/>
                </a:solidFill>
                <a:latin typeface="Times New Roman" panose="02020603050405020304" pitchFamily="18" charset="0"/>
                <a:ea typeface="Times New Roman" panose="02020603050405020304" pitchFamily="18" charset="0"/>
              </a:rPr>
              <a:t>KIẾM TUẦN TỰ</a:t>
            </a:r>
            <a:endParaRPr lang="en-US" sz="4000">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132286135"/>
      </p:ext>
    </p:extLst>
  </p:cSld>
  <p:clrMapOvr>
    <a:masterClrMapping/>
  </p:clrMapOvr>
  <p:transition spd="slow">
    <p:fad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Rectangle 3"/>
          <p:cNvSpPr/>
          <p:nvPr/>
        </p:nvSpPr>
        <p:spPr>
          <a:xfrm>
            <a:off x="678453" y="1240852"/>
            <a:ext cx="10676484" cy="1384995"/>
          </a:xfrm>
          <a:prstGeom prst="rect">
            <a:avLst/>
          </a:prstGeom>
        </p:spPr>
        <p:txBody>
          <a:bodyPr wrap="square">
            <a:spAutoFit/>
          </a:bodyPr>
          <a:lstStyle/>
          <a:p>
            <a:pPr algn="just"/>
            <a:r>
              <a:rPr lang="en-US" sz="2800" smtClean="0">
                <a:latin typeface="Times New Roman" panose="02020603050405020304" pitchFamily="18" charset="0"/>
                <a:ea typeface="Times New Roman" panose="02020603050405020304" pitchFamily="18" charset="0"/>
              </a:rPr>
              <a:t>- </a:t>
            </a:r>
            <a:r>
              <a:rPr lang="en-US" sz="2800" i="1">
                <a:solidFill>
                  <a:srgbClr val="0070C0"/>
                </a:solidFill>
                <a:latin typeface="Times New Roman" panose="02020603050405020304" pitchFamily="18" charset="0"/>
                <a:ea typeface="Times New Roman" panose="02020603050405020304" pitchFamily="18" charset="0"/>
              </a:rPr>
              <a:t>Ý tưởng: </a:t>
            </a:r>
            <a:r>
              <a:rPr lang="en-US" sz="2800">
                <a:latin typeface="Times New Roman" panose="02020603050405020304" pitchFamily="18" charset="0"/>
                <a:ea typeface="Times New Roman" panose="02020603050405020304" pitchFamily="18" charset="0"/>
              </a:rPr>
              <a:t>Xuất phát từ đầu dãy, nếu số ở đầu dãy không phải là số cần tìm thì chuyển sang số tiếp theo trong dãy xem có phải là số cần tìm không. Cứ như thế cho đến khi tìm thấy hoặc đã xét hết dãy.</a:t>
            </a:r>
            <a:endParaRPr lang="en-US" sz="2800"/>
          </a:p>
        </p:txBody>
      </p:sp>
      <p:sp>
        <p:nvSpPr>
          <p:cNvPr id="3" name="TextBox 2">
            <a:extLst>
              <a:ext uri="{FF2B5EF4-FFF2-40B4-BE49-F238E27FC236}">
                <a16:creationId xmlns:a16="http://schemas.microsoft.com/office/drawing/2014/main" xmlns="" id="{E5216C1E-83CC-4E52-9D12-5AC29A5AD54B}"/>
              </a:ext>
            </a:extLst>
          </p:cNvPr>
          <p:cNvSpPr txBox="1"/>
          <p:nvPr/>
        </p:nvSpPr>
        <p:spPr>
          <a:xfrm>
            <a:off x="1221113" y="425900"/>
            <a:ext cx="7185908" cy="646331"/>
          </a:xfrm>
          <a:prstGeom prst="rect">
            <a:avLst/>
          </a:prstGeom>
          <a:noFill/>
          <a:ln>
            <a:noFill/>
          </a:ln>
        </p:spPr>
        <p:style>
          <a:lnRef idx="0">
            <a:scrgbClr r="0" g="0" b="0"/>
          </a:lnRef>
          <a:fillRef idx="0">
            <a:scrgbClr r="0" g="0" b="0"/>
          </a:fillRef>
          <a:effectRef idx="0">
            <a:scrgbClr r="0" g="0" b="0"/>
          </a:effectRef>
          <a:fontRef idx="minor">
            <a:schemeClr val="dk1"/>
          </a:fontRef>
        </p:style>
        <p:txBody>
          <a:bodyPr wrap="square" lIns="91440" tIns="45720" rIns="91440" bIns="45720">
            <a:spAutoFit/>
          </a:bodyPr>
          <a:lstStyle>
            <a:defPPr>
              <a:defRPr lang="en-US"/>
            </a:defPPr>
            <a:lvl1pPr algn="just">
              <a:defRPr sz="3600" b="1" kern="10">
                <a:ln w="0"/>
                <a:solidFill>
                  <a:srgbClr val="FF0066"/>
                </a:solidFill>
                <a:effectLst>
                  <a:outerShdw blurRad="38100" dist="19050" dir="2700000" algn="tl" rotWithShape="0">
                    <a:schemeClr val="dk1">
                      <a:alpha val="40000"/>
                    </a:schemeClr>
                  </a:outerShdw>
                </a:effectLst>
                <a:latin typeface="Tahoma" panose="020B0604030504040204" pitchFamily="34" charset="0"/>
                <a:ea typeface="Tahoma" panose="020B0604030504040204" pitchFamily="34" charset="0"/>
                <a:cs typeface="Tahoma" panose="020B0604030504040204" pitchFamily="34" charset="0"/>
              </a:defRPr>
            </a:lvl1pPr>
            <a:lvl2pPr>
              <a:defRPr>
                <a:solidFill>
                  <a:schemeClr val="dk1"/>
                </a:solidFill>
              </a:defRPr>
            </a:lvl2pPr>
            <a:lvl3pPr>
              <a:defRPr>
                <a:solidFill>
                  <a:schemeClr val="dk1"/>
                </a:solidFill>
              </a:defRPr>
            </a:lvl3pPr>
            <a:lvl4pPr>
              <a:defRPr>
                <a:solidFill>
                  <a:schemeClr val="dk1"/>
                </a:solidFill>
              </a:defRPr>
            </a:lvl4pPr>
            <a:lvl5pPr>
              <a:defRPr>
                <a:solidFill>
                  <a:schemeClr val="dk1"/>
                </a:solidFill>
              </a:defRPr>
            </a:lvl5pPr>
            <a:lvl6pPr>
              <a:defRPr>
                <a:solidFill>
                  <a:schemeClr val="dk1"/>
                </a:solidFill>
              </a:defRPr>
            </a:lvl6pPr>
            <a:lvl7pPr>
              <a:defRPr>
                <a:solidFill>
                  <a:schemeClr val="dk1"/>
                </a:solidFill>
              </a:defRPr>
            </a:lvl7pPr>
            <a:lvl8pPr>
              <a:defRPr>
                <a:solidFill>
                  <a:schemeClr val="dk1"/>
                </a:solidFill>
              </a:defRPr>
            </a:lvl8pPr>
            <a:lvl9pPr>
              <a:defRPr>
                <a:solidFill>
                  <a:schemeClr val="dk1"/>
                </a:solidFill>
              </a:defRPr>
            </a:lvl9pPr>
          </a:lstStyle>
          <a:p>
            <a:r>
              <a:rPr lang="en-US"/>
              <a:t>2. Thuật toán kiếm tuần tự</a:t>
            </a:r>
          </a:p>
        </p:txBody>
      </p:sp>
      <p:pic>
        <p:nvPicPr>
          <p:cNvPr id="5" name="Picture 4">
            <a:extLst>
              <a:ext uri="{FF2B5EF4-FFF2-40B4-BE49-F238E27FC236}">
                <a16:creationId xmlns:a16="http://schemas.microsoft.com/office/drawing/2014/main" xmlns="" id="{A7E22513-2C04-443E-BE2B-8A9D4CA4C8F9}"/>
              </a:ext>
            </a:extLst>
          </p:cNvPr>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678453" y="455360"/>
            <a:ext cx="554148" cy="495343"/>
          </a:xfrm>
          <a:prstGeom prst="rect">
            <a:avLst/>
          </a:prstGeom>
        </p:spPr>
      </p:pic>
      <p:sp>
        <p:nvSpPr>
          <p:cNvPr id="6" name="Rectangle 5"/>
          <p:cNvSpPr/>
          <p:nvPr/>
        </p:nvSpPr>
        <p:spPr>
          <a:xfrm>
            <a:off x="1687001" y="2856025"/>
            <a:ext cx="9227007" cy="3988784"/>
          </a:xfrm>
          <a:prstGeom prst="rect">
            <a:avLst/>
          </a:prstGeom>
        </p:spPr>
        <p:style>
          <a:lnRef idx="1">
            <a:schemeClr val="accent5"/>
          </a:lnRef>
          <a:fillRef idx="2">
            <a:schemeClr val="accent5"/>
          </a:fillRef>
          <a:effectRef idx="1">
            <a:schemeClr val="accent5"/>
          </a:effectRef>
          <a:fontRef idx="minor">
            <a:schemeClr val="dk1"/>
          </a:fontRef>
        </p:style>
        <p:txBody>
          <a:bodyPr wrap="square">
            <a:spAutoFit/>
          </a:bodyPr>
          <a:lstStyle/>
          <a:p>
            <a:pPr algn="just">
              <a:lnSpc>
                <a:spcPct val="115000"/>
              </a:lnSpc>
              <a:spcBef>
                <a:spcPts val="600"/>
              </a:spcBef>
              <a:spcAft>
                <a:spcPts val="600"/>
              </a:spcAft>
            </a:pPr>
            <a:r>
              <a:rPr lang="en-US" sz="2400" i="1">
                <a:latin typeface="Times New Roman" panose="02020603050405020304" pitchFamily="18" charset="0"/>
                <a:ea typeface="Times New Roman" panose="02020603050405020304" pitchFamily="18" charset="0"/>
              </a:rPr>
              <a:t>Bước 1.</a:t>
            </a:r>
            <a:r>
              <a:rPr lang="en-US" sz="2400">
                <a:latin typeface="Times New Roman" panose="02020603050405020304" pitchFamily="18" charset="0"/>
                <a:ea typeface="Times New Roman" panose="02020603050405020304" pitchFamily="18" charset="0"/>
              </a:rPr>
              <a:t> </a:t>
            </a:r>
            <a:r>
              <a:rPr lang="en-US" sz="2400" i="1">
                <a:solidFill>
                  <a:srgbClr val="C00000"/>
                </a:solidFill>
                <a:latin typeface="Times New Roman" panose="02020603050405020304" pitchFamily="18" charset="0"/>
                <a:ea typeface="Times New Roman" panose="02020603050405020304" pitchFamily="18" charset="0"/>
              </a:rPr>
              <a:t>Số đang xét</a:t>
            </a:r>
            <a:r>
              <a:rPr lang="en-US" sz="2400">
                <a:latin typeface="Times New Roman" panose="02020603050405020304" pitchFamily="18" charset="0"/>
                <a:ea typeface="Times New Roman" panose="02020603050405020304" pitchFamily="18" charset="0"/>
              </a:rPr>
              <a:t> là số ở đầu dãy</a:t>
            </a:r>
          </a:p>
          <a:p>
            <a:pPr algn="just">
              <a:lnSpc>
                <a:spcPct val="115000"/>
              </a:lnSpc>
              <a:spcBef>
                <a:spcPts val="600"/>
              </a:spcBef>
              <a:spcAft>
                <a:spcPts val="600"/>
              </a:spcAft>
            </a:pPr>
            <a:r>
              <a:rPr lang="en-US" sz="2400" i="1">
                <a:latin typeface="Times New Roman" panose="02020603050405020304" pitchFamily="18" charset="0"/>
                <a:ea typeface="Times New Roman" panose="02020603050405020304" pitchFamily="18" charset="0"/>
              </a:rPr>
              <a:t>Bước 2.</a:t>
            </a:r>
            <a:r>
              <a:rPr lang="en-US" sz="2400">
                <a:latin typeface="Times New Roman" panose="02020603050405020304" pitchFamily="18" charset="0"/>
                <a:ea typeface="Times New Roman" panose="02020603050405020304" pitchFamily="18" charset="0"/>
              </a:rPr>
              <a:t> </a:t>
            </a:r>
            <a:r>
              <a:rPr lang="en-US" sz="2400" b="1">
                <a:latin typeface="Times New Roman" panose="02020603050405020304" pitchFamily="18" charset="0"/>
                <a:ea typeface="Times New Roman" panose="02020603050405020304" pitchFamily="18" charset="0"/>
              </a:rPr>
              <a:t>Lặp khi</a:t>
            </a:r>
            <a:r>
              <a:rPr lang="en-US" sz="2400">
                <a:latin typeface="Times New Roman" panose="02020603050405020304" pitchFamily="18" charset="0"/>
                <a:ea typeface="Times New Roman" panose="02020603050405020304" pitchFamily="18" charset="0"/>
              </a:rPr>
              <a:t> (</a:t>
            </a:r>
            <a:r>
              <a:rPr lang="en-US" sz="2400" i="1">
                <a:latin typeface="Times New Roman" panose="02020603050405020304" pitchFamily="18" charset="0"/>
                <a:ea typeface="Times New Roman" panose="02020603050405020304" pitchFamily="18" charset="0"/>
              </a:rPr>
              <a:t>chưa xét hết dãy số</a:t>
            </a:r>
            <a:r>
              <a:rPr lang="en-US" sz="2400">
                <a:latin typeface="Times New Roman" panose="02020603050405020304" pitchFamily="18" charset="0"/>
                <a:ea typeface="Times New Roman" panose="02020603050405020304" pitchFamily="18" charset="0"/>
              </a:rPr>
              <a:t>)</a:t>
            </a:r>
          </a:p>
          <a:p>
            <a:pPr algn="just">
              <a:lnSpc>
                <a:spcPct val="115000"/>
              </a:lnSpc>
              <a:spcBef>
                <a:spcPts val="600"/>
              </a:spcBef>
              <a:spcAft>
                <a:spcPts val="600"/>
              </a:spcAft>
            </a:pPr>
            <a:r>
              <a:rPr lang="en-US" sz="2400" b="1">
                <a:latin typeface="Times New Roman" panose="02020603050405020304" pitchFamily="18" charset="0"/>
                <a:ea typeface="Times New Roman" panose="02020603050405020304" pitchFamily="18" charset="0"/>
              </a:rPr>
              <a:t>                 </a:t>
            </a:r>
            <a:r>
              <a:rPr lang="en-US" sz="2400" b="1" smtClean="0">
                <a:latin typeface="Times New Roman" panose="02020603050405020304" pitchFamily="18" charset="0"/>
                <a:ea typeface="Times New Roman" panose="02020603050405020304" pitchFamily="18" charset="0"/>
              </a:rPr>
              <a:t>  Nếu</a:t>
            </a:r>
            <a:r>
              <a:rPr lang="en-US" sz="2400" smtClean="0">
                <a:latin typeface="Times New Roman" panose="02020603050405020304" pitchFamily="18" charset="0"/>
                <a:ea typeface="Times New Roman" panose="02020603050405020304" pitchFamily="18" charset="0"/>
              </a:rPr>
              <a:t> </a:t>
            </a:r>
            <a:r>
              <a:rPr lang="en-US" sz="2400" i="1">
                <a:solidFill>
                  <a:srgbClr val="C00000"/>
                </a:solidFill>
                <a:latin typeface="Times New Roman" panose="02020603050405020304" pitchFamily="18" charset="0"/>
                <a:ea typeface="Times New Roman" panose="02020603050405020304" pitchFamily="18" charset="0"/>
              </a:rPr>
              <a:t>Số đang xét</a:t>
            </a:r>
            <a:r>
              <a:rPr lang="en-US" sz="2400">
                <a:latin typeface="Times New Roman" panose="02020603050405020304" pitchFamily="18" charset="0"/>
                <a:ea typeface="Times New Roman" panose="02020603050405020304" pitchFamily="18" charset="0"/>
              </a:rPr>
              <a:t> ≠ x. Chuyển đến xét số tiếp theo trong dãy</a:t>
            </a:r>
          </a:p>
          <a:p>
            <a:pPr algn="just">
              <a:lnSpc>
                <a:spcPct val="115000"/>
              </a:lnSpc>
              <a:spcBef>
                <a:spcPts val="600"/>
              </a:spcBef>
              <a:spcAft>
                <a:spcPts val="600"/>
              </a:spcAft>
            </a:pPr>
            <a:r>
              <a:rPr lang="en-US" sz="2400" b="1">
                <a:latin typeface="Times New Roman" panose="02020603050405020304" pitchFamily="18" charset="0"/>
                <a:ea typeface="Times New Roman" panose="02020603050405020304" pitchFamily="18" charset="0"/>
              </a:rPr>
              <a:t>                 </a:t>
            </a:r>
            <a:r>
              <a:rPr lang="en-US" sz="2400" b="1" smtClean="0">
                <a:latin typeface="Times New Roman" panose="02020603050405020304" pitchFamily="18" charset="0"/>
                <a:ea typeface="Times New Roman" panose="02020603050405020304" pitchFamily="18" charset="0"/>
              </a:rPr>
              <a:t>  Trái </a:t>
            </a:r>
            <a:r>
              <a:rPr lang="en-US" sz="2400" b="1">
                <a:latin typeface="Times New Roman" panose="02020603050405020304" pitchFamily="18" charset="0"/>
                <a:ea typeface="Times New Roman" panose="02020603050405020304" pitchFamily="18" charset="0"/>
              </a:rPr>
              <a:t>lại</a:t>
            </a:r>
            <a:r>
              <a:rPr lang="en-US" sz="2400">
                <a:latin typeface="Times New Roman" panose="02020603050405020304" pitchFamily="18" charset="0"/>
                <a:ea typeface="Times New Roman" panose="02020603050405020304" pitchFamily="18" charset="0"/>
              </a:rPr>
              <a:t> Thông báo vị trí tìm thấy x và kết thúc thuật toán </a:t>
            </a:r>
          </a:p>
          <a:p>
            <a:pPr algn="just">
              <a:lnSpc>
                <a:spcPct val="115000"/>
              </a:lnSpc>
              <a:spcBef>
                <a:spcPts val="600"/>
              </a:spcBef>
              <a:spcAft>
                <a:spcPts val="600"/>
              </a:spcAft>
            </a:pPr>
            <a:r>
              <a:rPr lang="en-US" sz="2400" b="1">
                <a:latin typeface="Times New Roman" panose="02020603050405020304" pitchFamily="18" charset="0"/>
                <a:ea typeface="Times New Roman" panose="02020603050405020304" pitchFamily="18" charset="0"/>
              </a:rPr>
              <a:t>                 </a:t>
            </a:r>
            <a:r>
              <a:rPr lang="en-US" sz="2400" b="1" smtClean="0">
                <a:latin typeface="Times New Roman" panose="02020603050405020304" pitchFamily="18" charset="0"/>
                <a:ea typeface="Times New Roman" panose="02020603050405020304" pitchFamily="18" charset="0"/>
              </a:rPr>
              <a:t>  Hết </a:t>
            </a:r>
            <a:r>
              <a:rPr lang="en-US" sz="2400" b="1">
                <a:latin typeface="Times New Roman" panose="02020603050405020304" pitchFamily="18" charset="0"/>
                <a:ea typeface="Times New Roman" panose="02020603050405020304" pitchFamily="18" charset="0"/>
              </a:rPr>
              <a:t>nhánh</a:t>
            </a:r>
            <a:endParaRPr lang="en-US" sz="2400">
              <a:latin typeface="Times New Roman" panose="02020603050405020304" pitchFamily="18" charset="0"/>
              <a:ea typeface="Times New Roman" panose="02020603050405020304" pitchFamily="18" charset="0"/>
            </a:endParaRPr>
          </a:p>
          <a:p>
            <a:pPr algn="just">
              <a:lnSpc>
                <a:spcPct val="115000"/>
              </a:lnSpc>
              <a:spcBef>
                <a:spcPts val="600"/>
              </a:spcBef>
              <a:spcAft>
                <a:spcPts val="600"/>
              </a:spcAft>
            </a:pPr>
            <a:r>
              <a:rPr lang="en-US" sz="2400" b="1">
                <a:latin typeface="Times New Roman" panose="02020603050405020304" pitchFamily="18" charset="0"/>
                <a:ea typeface="Times New Roman" panose="02020603050405020304" pitchFamily="18" charset="0"/>
              </a:rPr>
              <a:t>              Hết lặp</a:t>
            </a:r>
            <a:endParaRPr lang="en-US" sz="2400">
              <a:latin typeface="Times New Roman" panose="02020603050405020304" pitchFamily="18" charset="0"/>
              <a:ea typeface="Times New Roman" panose="02020603050405020304" pitchFamily="18" charset="0"/>
            </a:endParaRPr>
          </a:p>
          <a:p>
            <a:pPr algn="just">
              <a:lnSpc>
                <a:spcPct val="115000"/>
              </a:lnSpc>
              <a:spcBef>
                <a:spcPts val="600"/>
              </a:spcBef>
              <a:spcAft>
                <a:spcPts val="600"/>
              </a:spcAft>
            </a:pPr>
            <a:r>
              <a:rPr lang="en-US" sz="2400" i="1">
                <a:latin typeface="Times New Roman" panose="02020603050405020304" pitchFamily="18" charset="0"/>
                <a:ea typeface="Times New Roman" panose="02020603050405020304" pitchFamily="18" charset="0"/>
              </a:rPr>
              <a:t>Bước 3.</a:t>
            </a:r>
            <a:r>
              <a:rPr lang="en-US" sz="2400">
                <a:latin typeface="Times New Roman" panose="02020603050405020304" pitchFamily="18" charset="0"/>
                <a:ea typeface="Times New Roman" panose="02020603050405020304" pitchFamily="18" charset="0"/>
              </a:rPr>
              <a:t> Thông báo không tìm thấy x và kết thúc thuật toán </a:t>
            </a:r>
          </a:p>
        </p:txBody>
      </p:sp>
    </p:spTree>
    <p:extLst>
      <p:ext uri="{BB962C8B-B14F-4D97-AF65-F5344CB8AC3E}">
        <p14:creationId xmlns:p14="http://schemas.microsoft.com/office/powerpoint/2010/main" val="16487850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barn(inVertical)">
                                      <p:cBhvr>
                                        <p:cTn id="12"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6" grpId="0" animBg="1"/>
    </p:bldLst>
  </p:timing>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Rectangle 1"/>
          <p:cNvSpPr/>
          <p:nvPr/>
        </p:nvSpPr>
        <p:spPr>
          <a:xfrm>
            <a:off x="948160" y="1750478"/>
            <a:ext cx="10543248" cy="3293209"/>
          </a:xfrm>
          <a:prstGeom prst="rect">
            <a:avLst/>
          </a:prstGeom>
        </p:spPr>
        <p:txBody>
          <a:bodyPr wrap="square">
            <a:spAutoFit/>
          </a:bodyPr>
          <a:lstStyle/>
          <a:p>
            <a:pPr algn="just">
              <a:spcBef>
                <a:spcPts val="1200"/>
              </a:spcBef>
              <a:spcAft>
                <a:spcPts val="1200"/>
              </a:spcAft>
            </a:pPr>
            <a:r>
              <a:rPr lang="en-US" sz="2800" b="1" i="1" smtClean="0">
                <a:latin typeface="Times New Roman" panose="02020603050405020304" pitchFamily="18" charset="0"/>
                <a:ea typeface="Times New Roman" panose="02020603050405020304" pitchFamily="18" charset="0"/>
              </a:rPr>
              <a:t>Bài </a:t>
            </a:r>
            <a:r>
              <a:rPr lang="en-US" sz="2800" b="1" i="1">
                <a:latin typeface="Times New Roman" panose="02020603050405020304" pitchFamily="18" charset="0"/>
                <a:ea typeface="Times New Roman" panose="02020603050405020304" pitchFamily="18" charset="0"/>
              </a:rPr>
              <a:t>toán tìm kiếm trong dãy không sắp thứ tự</a:t>
            </a:r>
            <a:endParaRPr lang="en-US" sz="2800">
              <a:latin typeface="Times New Roman" panose="02020603050405020304" pitchFamily="18" charset="0"/>
              <a:ea typeface="Times New Roman" panose="02020603050405020304" pitchFamily="18" charset="0"/>
            </a:endParaRPr>
          </a:p>
          <a:p>
            <a:pPr algn="just">
              <a:spcBef>
                <a:spcPts val="1200"/>
              </a:spcBef>
              <a:spcAft>
                <a:spcPts val="1200"/>
              </a:spcAft>
            </a:pPr>
            <a:r>
              <a:rPr lang="en-US" sz="2800" i="1">
                <a:solidFill>
                  <a:srgbClr val="0070C0"/>
                </a:solidFill>
                <a:latin typeface="Times New Roman" panose="02020603050405020304" pitchFamily="18" charset="0"/>
                <a:ea typeface="Times New Roman" panose="02020603050405020304" pitchFamily="18" charset="0"/>
              </a:rPr>
              <a:t>Ví dụ: </a:t>
            </a:r>
            <a:r>
              <a:rPr lang="en-US" sz="2800" smtClean="0">
                <a:latin typeface="Times New Roman" panose="02020603050405020304" pitchFamily="18" charset="0"/>
                <a:ea typeface="Times New Roman" panose="02020603050405020304" pitchFamily="18" charset="0"/>
              </a:rPr>
              <a:t>Tập </a:t>
            </a:r>
            <a:r>
              <a:rPr lang="en-US" sz="2800">
                <a:latin typeface="Times New Roman" panose="02020603050405020304" pitchFamily="18" charset="0"/>
                <a:ea typeface="Times New Roman" panose="02020603050405020304" pitchFamily="18" charset="0"/>
              </a:rPr>
              <a:t>bài kiểm tra của </a:t>
            </a:r>
            <a:r>
              <a:rPr lang="en-US" sz="2800" smtClean="0">
                <a:latin typeface="Times New Roman" panose="02020603050405020304" pitchFamily="18" charset="0"/>
                <a:ea typeface="Times New Roman" panose="02020603050405020304" pitchFamily="18" charset="0"/>
              </a:rPr>
              <a:t>lớp chưa được </a:t>
            </a:r>
            <a:r>
              <a:rPr lang="en-US" sz="2800">
                <a:latin typeface="Times New Roman" panose="02020603050405020304" pitchFamily="18" charset="0"/>
                <a:ea typeface="Times New Roman" panose="02020603050405020304" pitchFamily="18" charset="0"/>
              </a:rPr>
              <a:t>sắp xếp theo thứ tự bảng chữ cái đối với tên học sinh. Muốn </a:t>
            </a:r>
            <a:r>
              <a:rPr lang="en-US" sz="2800" smtClean="0">
                <a:latin typeface="Times New Roman" panose="02020603050405020304" pitchFamily="18" charset="0"/>
                <a:ea typeface="Times New Roman" panose="02020603050405020304" pitchFamily="18" charset="0"/>
              </a:rPr>
              <a:t>tìm bài làm của em, </a:t>
            </a:r>
            <a:r>
              <a:rPr lang="en-US" sz="2800">
                <a:latin typeface="Times New Roman" panose="02020603050405020304" pitchFamily="18" charset="0"/>
                <a:ea typeface="Times New Roman" panose="02020603050405020304" pitchFamily="18" charset="0"/>
              </a:rPr>
              <a:t>giáo viên phải xem tên học sinh ghi trên từng </a:t>
            </a:r>
            <a:r>
              <a:rPr lang="en-US" sz="2800" smtClean="0">
                <a:latin typeface="Times New Roman" panose="02020603050405020304" pitchFamily="18" charset="0"/>
                <a:ea typeface="Times New Roman" panose="02020603050405020304" pitchFamily="18" charset="0"/>
              </a:rPr>
              <a:t>bài, </a:t>
            </a:r>
            <a:r>
              <a:rPr lang="en-US" sz="2800">
                <a:latin typeface="Times New Roman" panose="02020603050405020304" pitchFamily="18" charset="0"/>
                <a:ea typeface="Times New Roman" panose="02020603050405020304" pitchFamily="18" charset="0"/>
              </a:rPr>
              <a:t>lần lượt từ bài đầu tiên cho đến khi tìm thấy bài của em</a:t>
            </a:r>
          </a:p>
          <a:p>
            <a:pPr algn="just">
              <a:spcBef>
                <a:spcPts val="1200"/>
              </a:spcBef>
              <a:spcAft>
                <a:spcPts val="1200"/>
              </a:spcAft>
            </a:pPr>
            <a:r>
              <a:rPr lang="en-US" sz="2800" b="1" i="1">
                <a:solidFill>
                  <a:srgbClr val="0070C0"/>
                </a:solidFill>
                <a:latin typeface="Times New Roman" panose="02020603050405020304" pitchFamily="18" charset="0"/>
                <a:ea typeface="Times New Roman" panose="02020603050405020304" pitchFamily="18" charset="0"/>
              </a:rPr>
              <a:t>=&gt; Khi dãy không sắp thứ tự cần </a:t>
            </a:r>
            <a:r>
              <a:rPr lang="en-US" sz="2800" b="1" i="1" smtClean="0">
                <a:solidFill>
                  <a:srgbClr val="0070C0"/>
                </a:solidFill>
                <a:latin typeface="Times New Roman" panose="02020603050405020304" pitchFamily="18" charset="0"/>
                <a:ea typeface="Times New Roman" panose="02020603050405020304" pitchFamily="18" charset="0"/>
              </a:rPr>
              <a:t>thực hiện tìm </a:t>
            </a:r>
            <a:r>
              <a:rPr lang="en-US" sz="2800" b="1" i="1">
                <a:solidFill>
                  <a:srgbClr val="0070C0"/>
                </a:solidFill>
                <a:latin typeface="Times New Roman" panose="02020603050405020304" pitchFamily="18" charset="0"/>
                <a:ea typeface="Times New Roman" panose="02020603050405020304" pitchFamily="18" charset="0"/>
              </a:rPr>
              <a:t>kiếm tuần tự</a:t>
            </a:r>
          </a:p>
        </p:txBody>
      </p:sp>
      <p:sp>
        <p:nvSpPr>
          <p:cNvPr id="3" name="TextBox 2">
            <a:extLst>
              <a:ext uri="{FF2B5EF4-FFF2-40B4-BE49-F238E27FC236}">
                <a16:creationId xmlns:a16="http://schemas.microsoft.com/office/drawing/2014/main" xmlns="" id="{E5216C1E-83CC-4E52-9D12-5AC29A5AD54B}"/>
              </a:ext>
            </a:extLst>
          </p:cNvPr>
          <p:cNvSpPr txBox="1"/>
          <p:nvPr/>
        </p:nvSpPr>
        <p:spPr>
          <a:xfrm>
            <a:off x="948160" y="315852"/>
            <a:ext cx="10543248" cy="646331"/>
          </a:xfrm>
          <a:prstGeom prst="rect">
            <a:avLst/>
          </a:prstGeom>
          <a:noFill/>
          <a:ln>
            <a:noFill/>
          </a:ln>
        </p:spPr>
        <p:style>
          <a:lnRef idx="0">
            <a:scrgbClr r="0" g="0" b="0"/>
          </a:lnRef>
          <a:fillRef idx="0">
            <a:scrgbClr r="0" g="0" b="0"/>
          </a:fillRef>
          <a:effectRef idx="0">
            <a:scrgbClr r="0" g="0" b="0"/>
          </a:effectRef>
          <a:fontRef idx="minor">
            <a:schemeClr val="dk1"/>
          </a:fontRef>
        </p:style>
        <p:txBody>
          <a:bodyPr wrap="square" lIns="91440" tIns="45720" rIns="91440" bIns="45720">
            <a:spAutoFit/>
          </a:bodyPr>
          <a:lstStyle>
            <a:defPPr>
              <a:defRPr lang="en-US"/>
            </a:defPPr>
            <a:lvl1pPr algn="just">
              <a:defRPr sz="3600" b="1" kern="10">
                <a:ln w="0"/>
                <a:solidFill>
                  <a:srgbClr val="FF0066"/>
                </a:solidFill>
                <a:effectLst>
                  <a:outerShdw blurRad="38100" dist="19050" dir="2700000" algn="tl" rotWithShape="0">
                    <a:schemeClr val="dk1">
                      <a:alpha val="40000"/>
                    </a:schemeClr>
                  </a:outerShdw>
                </a:effectLst>
                <a:latin typeface="Tahoma" panose="020B0604030504040204" pitchFamily="34" charset="0"/>
                <a:ea typeface="Tahoma" panose="020B0604030504040204" pitchFamily="34" charset="0"/>
                <a:cs typeface="Tahoma" panose="020B0604030504040204" pitchFamily="34" charset="0"/>
              </a:defRPr>
            </a:lvl1pPr>
            <a:lvl2pPr>
              <a:defRPr>
                <a:solidFill>
                  <a:schemeClr val="dk1"/>
                </a:solidFill>
              </a:defRPr>
            </a:lvl2pPr>
            <a:lvl3pPr>
              <a:defRPr>
                <a:solidFill>
                  <a:schemeClr val="dk1"/>
                </a:solidFill>
              </a:defRPr>
            </a:lvl3pPr>
            <a:lvl4pPr>
              <a:defRPr>
                <a:solidFill>
                  <a:schemeClr val="dk1"/>
                </a:solidFill>
              </a:defRPr>
            </a:lvl4pPr>
            <a:lvl5pPr>
              <a:defRPr>
                <a:solidFill>
                  <a:schemeClr val="dk1"/>
                </a:solidFill>
              </a:defRPr>
            </a:lvl5pPr>
            <a:lvl6pPr>
              <a:defRPr>
                <a:solidFill>
                  <a:schemeClr val="dk1"/>
                </a:solidFill>
              </a:defRPr>
            </a:lvl6pPr>
            <a:lvl7pPr>
              <a:defRPr>
                <a:solidFill>
                  <a:schemeClr val="dk1"/>
                </a:solidFill>
              </a:defRPr>
            </a:lvl7pPr>
            <a:lvl8pPr>
              <a:defRPr>
                <a:solidFill>
                  <a:schemeClr val="dk1"/>
                </a:solidFill>
              </a:defRPr>
            </a:lvl8pPr>
            <a:lvl9pPr>
              <a:defRPr>
                <a:solidFill>
                  <a:schemeClr val="dk1"/>
                </a:solidFill>
              </a:defRPr>
            </a:lvl9pPr>
          </a:lstStyle>
          <a:p>
            <a:r>
              <a:rPr lang="en-US"/>
              <a:t>3. Bài toán tìm kiếm</a:t>
            </a:r>
          </a:p>
        </p:txBody>
      </p:sp>
      <p:pic>
        <p:nvPicPr>
          <p:cNvPr id="4" name="Picture 3">
            <a:extLst>
              <a:ext uri="{FF2B5EF4-FFF2-40B4-BE49-F238E27FC236}">
                <a16:creationId xmlns:a16="http://schemas.microsoft.com/office/drawing/2014/main" xmlns="" id="{A7E22513-2C04-443E-BE2B-8A9D4CA4C8F9}"/>
              </a:ext>
            </a:extLst>
          </p:cNvPr>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391852" y="345312"/>
            <a:ext cx="556308" cy="495343"/>
          </a:xfrm>
          <a:prstGeom prst="rect">
            <a:avLst/>
          </a:prstGeom>
        </p:spPr>
      </p:pic>
    </p:spTree>
    <p:extLst>
      <p:ext uri="{BB962C8B-B14F-4D97-AF65-F5344CB8AC3E}">
        <p14:creationId xmlns:p14="http://schemas.microsoft.com/office/powerpoint/2010/main" val="20396510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Rectangle 1"/>
          <p:cNvSpPr/>
          <p:nvPr/>
        </p:nvSpPr>
        <p:spPr>
          <a:xfrm>
            <a:off x="1006548" y="818727"/>
            <a:ext cx="10157637" cy="1732782"/>
          </a:xfrm>
          <a:prstGeom prst="rect">
            <a:avLst/>
          </a:prstGeom>
        </p:spPr>
        <p:txBody>
          <a:bodyPr wrap="square">
            <a:spAutoFit/>
          </a:bodyPr>
          <a:lstStyle/>
          <a:p>
            <a:pPr algn="just">
              <a:lnSpc>
                <a:spcPct val="115000"/>
              </a:lnSpc>
              <a:spcBef>
                <a:spcPts val="600"/>
              </a:spcBef>
              <a:spcAft>
                <a:spcPts val="600"/>
              </a:spcAft>
            </a:pPr>
            <a:r>
              <a:rPr lang="en-US" sz="2800" b="1" i="1">
                <a:latin typeface="Times New Roman" panose="02020603050405020304" pitchFamily="18" charset="0"/>
                <a:ea typeface="Times New Roman" panose="02020603050405020304" pitchFamily="18" charset="0"/>
              </a:rPr>
              <a:t>Bài toán tìm kiếm trong dãy đã sắp thứ tự</a:t>
            </a:r>
            <a:endParaRPr lang="en-US" sz="2800">
              <a:latin typeface="Times New Roman" panose="02020603050405020304" pitchFamily="18" charset="0"/>
              <a:ea typeface="Times New Roman" panose="02020603050405020304" pitchFamily="18" charset="0"/>
            </a:endParaRPr>
          </a:p>
          <a:p>
            <a:pPr algn="just">
              <a:lnSpc>
                <a:spcPct val="115000"/>
              </a:lnSpc>
              <a:spcBef>
                <a:spcPts val="600"/>
              </a:spcBef>
              <a:spcAft>
                <a:spcPts val="600"/>
              </a:spcAft>
            </a:pPr>
            <a:r>
              <a:rPr lang="en-US" sz="2800" i="1">
                <a:solidFill>
                  <a:srgbClr val="0070C0"/>
                </a:solidFill>
                <a:latin typeface="Times New Roman" panose="02020603050405020304" pitchFamily="18" charset="0"/>
                <a:ea typeface="Times New Roman" panose="02020603050405020304" pitchFamily="18" charset="0"/>
              </a:rPr>
              <a:t>Ví dụ: </a:t>
            </a:r>
            <a:r>
              <a:rPr lang="en-US" sz="2800">
                <a:latin typeface="Times New Roman" panose="02020603050405020304" pitchFamily="18" charset="0"/>
                <a:ea typeface="Times New Roman" panose="02020603050405020304" pitchFamily="18" charset="0"/>
              </a:rPr>
              <a:t>Danh sách tên học sinh trong lớp đã sắp thứ tự theo chữ cái trong từ điển thì ta có thể nhanh chóng tìm thấy bài kiểm tra của em</a:t>
            </a:r>
          </a:p>
        </p:txBody>
      </p:sp>
      <p:sp>
        <p:nvSpPr>
          <p:cNvPr id="3" name="Rectangle 2"/>
          <p:cNvSpPr/>
          <p:nvPr/>
        </p:nvSpPr>
        <p:spPr>
          <a:xfrm>
            <a:off x="1155404" y="3325280"/>
            <a:ext cx="10157637" cy="1886670"/>
          </a:xfrm>
          <a:prstGeom prst="rect">
            <a:avLst/>
          </a:prstGeom>
        </p:spPr>
        <p:txBody>
          <a:bodyPr wrap="square">
            <a:spAutoFit/>
          </a:bodyPr>
          <a:lstStyle/>
          <a:p>
            <a:pPr algn="just">
              <a:lnSpc>
                <a:spcPct val="115000"/>
              </a:lnSpc>
              <a:spcBef>
                <a:spcPts val="600"/>
              </a:spcBef>
              <a:spcAft>
                <a:spcPts val="600"/>
              </a:spcAft>
            </a:pPr>
            <a:r>
              <a:rPr lang="en-US" sz="2800">
                <a:solidFill>
                  <a:srgbClr val="002060"/>
                </a:solidFill>
                <a:latin typeface="Times New Roman" panose="02020603050405020304" pitchFamily="18" charset="0"/>
                <a:ea typeface="Times New Roman" panose="02020603050405020304" pitchFamily="18" charset="0"/>
              </a:rPr>
              <a:t>Kết luận: Có hai loại bài toán tìm kiếm:</a:t>
            </a:r>
          </a:p>
          <a:p>
            <a:pPr algn="just">
              <a:lnSpc>
                <a:spcPct val="115000"/>
              </a:lnSpc>
              <a:spcBef>
                <a:spcPts val="600"/>
              </a:spcBef>
              <a:spcAft>
                <a:spcPts val="600"/>
              </a:spcAft>
            </a:pPr>
            <a:r>
              <a:rPr lang="en-US" sz="2800">
                <a:solidFill>
                  <a:srgbClr val="002060"/>
                </a:solidFill>
                <a:latin typeface="Times New Roman" panose="02020603050405020304" pitchFamily="18" charset="0"/>
                <a:ea typeface="Times New Roman" panose="02020603050405020304" pitchFamily="18" charset="0"/>
              </a:rPr>
              <a:t>1) Tìm kiếm trong dãy không sắp thứ tự</a:t>
            </a:r>
          </a:p>
          <a:p>
            <a:pPr algn="just">
              <a:lnSpc>
                <a:spcPct val="115000"/>
              </a:lnSpc>
              <a:spcBef>
                <a:spcPts val="600"/>
              </a:spcBef>
              <a:spcAft>
                <a:spcPts val="600"/>
              </a:spcAft>
            </a:pPr>
            <a:r>
              <a:rPr lang="en-US" sz="2800">
                <a:solidFill>
                  <a:srgbClr val="002060"/>
                </a:solidFill>
                <a:latin typeface="Times New Roman" panose="02020603050405020304" pitchFamily="18" charset="0"/>
                <a:ea typeface="Times New Roman" panose="02020603050405020304" pitchFamily="18" charset="0"/>
              </a:rPr>
              <a:t>2) Tìm kiếm trong dãy đã sắp thứ tự</a:t>
            </a:r>
          </a:p>
        </p:txBody>
      </p:sp>
    </p:spTree>
    <p:extLst>
      <p:ext uri="{BB962C8B-B14F-4D97-AF65-F5344CB8AC3E}">
        <p14:creationId xmlns:p14="http://schemas.microsoft.com/office/powerpoint/2010/main" val="33970778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barn(inVertical)">
                                      <p:cBhvr>
                                        <p:cTn id="12"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Lst>
  </p:timing>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2" name="Picture 1"/>
          <p:cNvPicPr/>
          <p:nvPr/>
        </p:nvPicPr>
        <p:blipFill rotWithShape="1">
          <a:blip r:embed="rId2" cstate="email">
            <a:extLst>
              <a:ext uri="{28A0092B-C50C-407E-A947-70E740481C1C}">
                <a14:useLocalDpi xmlns:a14="http://schemas.microsoft.com/office/drawing/2010/main"/>
              </a:ext>
            </a:extLst>
          </a:blip>
          <a:srcRect/>
          <a:stretch/>
        </p:blipFill>
        <p:spPr bwMode="auto">
          <a:xfrm>
            <a:off x="850605" y="1274932"/>
            <a:ext cx="10408831" cy="4126408"/>
          </a:xfrm>
          <a:prstGeom prst="rect">
            <a:avLst/>
          </a:prstGeom>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352229550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 name="TextBox 7">
            <a:extLst>
              <a:ext uri="{FF2B5EF4-FFF2-40B4-BE49-F238E27FC236}">
                <a16:creationId xmlns:a16="http://schemas.microsoft.com/office/drawing/2014/main" xmlns="" id="{E5216C1E-83CC-4E52-9D12-5AC29A5AD54B}"/>
              </a:ext>
            </a:extLst>
          </p:cNvPr>
          <p:cNvSpPr txBox="1"/>
          <p:nvPr/>
        </p:nvSpPr>
        <p:spPr>
          <a:xfrm>
            <a:off x="5169190" y="410436"/>
            <a:ext cx="2927609" cy="646331"/>
          </a:xfrm>
          <a:prstGeom prst="rect">
            <a:avLst/>
          </a:prstGeom>
          <a:noFill/>
          <a:ln>
            <a:noFill/>
          </a:ln>
        </p:spPr>
        <p:style>
          <a:lnRef idx="0">
            <a:scrgbClr r="0" g="0" b="0"/>
          </a:lnRef>
          <a:fillRef idx="0">
            <a:scrgbClr r="0" g="0" b="0"/>
          </a:fillRef>
          <a:effectRef idx="0">
            <a:scrgbClr r="0" g="0" b="0"/>
          </a:effectRef>
          <a:fontRef idx="minor">
            <a:schemeClr val="dk1"/>
          </a:fontRef>
        </p:style>
        <p:txBody>
          <a:bodyPr wrap="square" lIns="91440" tIns="45720" rIns="91440" bIns="45720">
            <a:spAutoFit/>
          </a:bodyPr>
          <a:lstStyle>
            <a:defPPr>
              <a:defRPr lang="en-US"/>
            </a:defPPr>
            <a:lvl1pPr algn="just">
              <a:defRPr sz="3600" b="1" kern="10">
                <a:ln w="0"/>
                <a:solidFill>
                  <a:srgbClr val="FF0066"/>
                </a:solidFill>
                <a:effectLst>
                  <a:outerShdw blurRad="38100" dist="19050" dir="2700000" algn="tl" rotWithShape="0">
                    <a:schemeClr val="dk1">
                      <a:alpha val="40000"/>
                    </a:schemeClr>
                  </a:outerShdw>
                </a:effectLst>
                <a:latin typeface="Tahoma" panose="020B0604030504040204" pitchFamily="34" charset="0"/>
                <a:ea typeface="Tahoma" panose="020B0604030504040204" pitchFamily="34" charset="0"/>
                <a:cs typeface="Tahoma" panose="020B0604030504040204" pitchFamily="34" charset="0"/>
              </a:defRPr>
            </a:lvl1pPr>
            <a:lvl2pPr>
              <a:defRPr>
                <a:solidFill>
                  <a:schemeClr val="dk1"/>
                </a:solidFill>
              </a:defRPr>
            </a:lvl2pPr>
            <a:lvl3pPr>
              <a:defRPr>
                <a:solidFill>
                  <a:schemeClr val="dk1"/>
                </a:solidFill>
              </a:defRPr>
            </a:lvl3pPr>
            <a:lvl4pPr>
              <a:defRPr>
                <a:solidFill>
                  <a:schemeClr val="dk1"/>
                </a:solidFill>
              </a:defRPr>
            </a:lvl4pPr>
            <a:lvl5pPr>
              <a:defRPr>
                <a:solidFill>
                  <a:schemeClr val="dk1"/>
                </a:solidFill>
              </a:defRPr>
            </a:lvl5pPr>
            <a:lvl6pPr>
              <a:defRPr>
                <a:solidFill>
                  <a:schemeClr val="dk1"/>
                </a:solidFill>
              </a:defRPr>
            </a:lvl6pPr>
            <a:lvl7pPr>
              <a:defRPr>
                <a:solidFill>
                  <a:schemeClr val="dk1"/>
                </a:solidFill>
              </a:defRPr>
            </a:lvl7pPr>
            <a:lvl8pPr>
              <a:defRPr>
                <a:solidFill>
                  <a:schemeClr val="dk1"/>
                </a:solidFill>
              </a:defRPr>
            </a:lvl8pPr>
            <a:lvl9pPr>
              <a:defRPr>
                <a:solidFill>
                  <a:schemeClr val="dk1"/>
                </a:solidFill>
              </a:defRPr>
            </a:lvl9pPr>
          </a:lstStyle>
          <a:p>
            <a:r>
              <a:rPr lang="en-US"/>
              <a:t>LUYỆN TẬP</a:t>
            </a:r>
          </a:p>
        </p:txBody>
      </p:sp>
      <p:pic>
        <p:nvPicPr>
          <p:cNvPr id="12" name="Picture 11">
            <a:extLst>
              <a:ext uri="{FF2B5EF4-FFF2-40B4-BE49-F238E27FC236}">
                <a16:creationId xmlns:a16="http://schemas.microsoft.com/office/drawing/2014/main" xmlns="" id="{8AC66289-0E87-40E8-9E33-10968DB0633C}"/>
              </a:ext>
            </a:extLst>
          </p:cNvPr>
          <p:cNvPicPr>
            <a:picLocks noChangeAspect="1"/>
          </p:cNvPicPr>
          <p:nvPr/>
        </p:nvPicPr>
        <p:blipFill>
          <a:blip r:embed="rId2" cstate="email">
            <a:clrChange>
              <a:clrFrom>
                <a:srgbClr val="FFFFFF"/>
              </a:clrFrom>
              <a:clrTo>
                <a:srgbClr val="FFFFFF">
                  <a:alpha val="0"/>
                </a:srgbClr>
              </a:clrTo>
            </a:clrChange>
            <a:extLst>
              <a:ext uri="{28A0092B-C50C-407E-A947-70E740481C1C}">
                <a14:useLocalDpi xmlns:a14="http://schemas.microsoft.com/office/drawing/2010/main"/>
              </a:ext>
            </a:extLst>
          </a:blip>
          <a:stretch>
            <a:fillRect/>
          </a:stretch>
        </p:blipFill>
        <p:spPr>
          <a:xfrm>
            <a:off x="4040039" y="258360"/>
            <a:ext cx="996694" cy="900000"/>
          </a:xfrm>
          <a:prstGeom prst="rect">
            <a:avLst/>
          </a:prstGeom>
        </p:spPr>
      </p:pic>
      <p:sp>
        <p:nvSpPr>
          <p:cNvPr id="2" name="Rectangle 1"/>
          <p:cNvSpPr/>
          <p:nvPr/>
        </p:nvSpPr>
        <p:spPr>
          <a:xfrm>
            <a:off x="673622" y="1646986"/>
            <a:ext cx="3413114" cy="587853"/>
          </a:xfrm>
          <a:prstGeom prst="rect">
            <a:avLst/>
          </a:prstGeom>
        </p:spPr>
        <p:txBody>
          <a:bodyPr wrap="none">
            <a:spAutoFit/>
          </a:bodyPr>
          <a:lstStyle/>
          <a:p>
            <a:pPr>
              <a:lnSpc>
                <a:spcPct val="115000"/>
              </a:lnSpc>
              <a:spcBef>
                <a:spcPts val="600"/>
              </a:spcBef>
              <a:spcAft>
                <a:spcPts val="600"/>
              </a:spcAft>
            </a:pPr>
            <a:r>
              <a:rPr lang="en-US" sz="2800" b="1" i="1">
                <a:solidFill>
                  <a:srgbClr val="C00000"/>
                </a:solidFill>
                <a:latin typeface="Times New Roman" panose="02020603050405020304" pitchFamily="18" charset="0"/>
                <a:ea typeface="Times New Roman" panose="02020603050405020304" pitchFamily="18" charset="0"/>
              </a:rPr>
              <a:t>Bài 1. </a:t>
            </a:r>
            <a:r>
              <a:rPr lang="en-US" sz="2800">
                <a:latin typeface="Times New Roman" panose="02020603050405020304" pitchFamily="18" charset="0"/>
                <a:ea typeface="Times New Roman" panose="02020603050405020304" pitchFamily="18" charset="0"/>
              </a:rPr>
              <a:t>Cho một dãy số</a:t>
            </a:r>
          </a:p>
        </p:txBody>
      </p:sp>
      <p:graphicFrame>
        <p:nvGraphicFramePr>
          <p:cNvPr id="3" name="Table 2"/>
          <p:cNvGraphicFramePr>
            <a:graphicFrameLocks noGrp="1"/>
          </p:cNvGraphicFramePr>
          <p:nvPr>
            <p:extLst>
              <p:ext uri="{D42A27DB-BD31-4B8C-83A1-F6EECF244321}">
                <p14:modId xmlns:p14="http://schemas.microsoft.com/office/powerpoint/2010/main" val="50538918"/>
              </p:ext>
            </p:extLst>
          </p:nvPr>
        </p:nvGraphicFramePr>
        <p:xfrm>
          <a:off x="1948443" y="2652827"/>
          <a:ext cx="8710457" cy="1383418"/>
        </p:xfrm>
        <a:graphic>
          <a:graphicData uri="http://schemas.openxmlformats.org/drawingml/2006/table">
            <a:tbl>
              <a:tblPr firstRow="1" firstCol="1" bandRow="1">
                <a:tableStyleId>{72833802-FEF1-4C79-8D5D-14CF1EAF98D9}</a:tableStyleId>
              </a:tblPr>
              <a:tblGrid>
                <a:gridCol w="791175">
                  <a:extLst>
                    <a:ext uri="{9D8B030D-6E8A-4147-A177-3AD203B41FA5}">
                      <a16:colId xmlns:a16="http://schemas.microsoft.com/office/drawing/2014/main" xmlns="" val="3686140052"/>
                    </a:ext>
                  </a:extLst>
                </a:gridCol>
                <a:gridCol w="791175">
                  <a:extLst>
                    <a:ext uri="{9D8B030D-6E8A-4147-A177-3AD203B41FA5}">
                      <a16:colId xmlns:a16="http://schemas.microsoft.com/office/drawing/2014/main" xmlns="" val="180205700"/>
                    </a:ext>
                  </a:extLst>
                </a:gridCol>
                <a:gridCol w="791175">
                  <a:extLst>
                    <a:ext uri="{9D8B030D-6E8A-4147-A177-3AD203B41FA5}">
                      <a16:colId xmlns:a16="http://schemas.microsoft.com/office/drawing/2014/main" xmlns="" val="2678570503"/>
                    </a:ext>
                  </a:extLst>
                </a:gridCol>
                <a:gridCol w="791175">
                  <a:extLst>
                    <a:ext uri="{9D8B030D-6E8A-4147-A177-3AD203B41FA5}">
                      <a16:colId xmlns:a16="http://schemas.microsoft.com/office/drawing/2014/main" xmlns="" val="1888491612"/>
                    </a:ext>
                  </a:extLst>
                </a:gridCol>
                <a:gridCol w="792251">
                  <a:extLst>
                    <a:ext uri="{9D8B030D-6E8A-4147-A177-3AD203B41FA5}">
                      <a16:colId xmlns:a16="http://schemas.microsoft.com/office/drawing/2014/main" xmlns="" val="2941868701"/>
                    </a:ext>
                  </a:extLst>
                </a:gridCol>
                <a:gridCol w="792251">
                  <a:extLst>
                    <a:ext uri="{9D8B030D-6E8A-4147-A177-3AD203B41FA5}">
                      <a16:colId xmlns:a16="http://schemas.microsoft.com/office/drawing/2014/main" xmlns="" val="14196746"/>
                    </a:ext>
                  </a:extLst>
                </a:gridCol>
                <a:gridCol w="792251">
                  <a:extLst>
                    <a:ext uri="{9D8B030D-6E8A-4147-A177-3AD203B41FA5}">
                      <a16:colId xmlns:a16="http://schemas.microsoft.com/office/drawing/2014/main" xmlns="" val="1186378022"/>
                    </a:ext>
                  </a:extLst>
                </a:gridCol>
                <a:gridCol w="792251">
                  <a:extLst>
                    <a:ext uri="{9D8B030D-6E8A-4147-A177-3AD203B41FA5}">
                      <a16:colId xmlns:a16="http://schemas.microsoft.com/office/drawing/2014/main" xmlns="" val="2366959973"/>
                    </a:ext>
                  </a:extLst>
                </a:gridCol>
                <a:gridCol w="792251">
                  <a:extLst>
                    <a:ext uri="{9D8B030D-6E8A-4147-A177-3AD203B41FA5}">
                      <a16:colId xmlns:a16="http://schemas.microsoft.com/office/drawing/2014/main" xmlns="" val="3415714176"/>
                    </a:ext>
                  </a:extLst>
                </a:gridCol>
                <a:gridCol w="792251">
                  <a:extLst>
                    <a:ext uri="{9D8B030D-6E8A-4147-A177-3AD203B41FA5}">
                      <a16:colId xmlns:a16="http://schemas.microsoft.com/office/drawing/2014/main" xmlns="" val="932413262"/>
                    </a:ext>
                  </a:extLst>
                </a:gridCol>
                <a:gridCol w="792251">
                  <a:extLst>
                    <a:ext uri="{9D8B030D-6E8A-4147-A177-3AD203B41FA5}">
                      <a16:colId xmlns:a16="http://schemas.microsoft.com/office/drawing/2014/main" xmlns="" val="1492589793"/>
                    </a:ext>
                  </a:extLst>
                </a:gridCol>
              </a:tblGrid>
              <a:tr h="691709">
                <a:tc>
                  <a:txBody>
                    <a:bodyPr/>
                    <a:lstStyle/>
                    <a:p>
                      <a:pPr marL="0" marR="0" algn="ctr">
                        <a:lnSpc>
                          <a:spcPct val="115000"/>
                        </a:lnSpc>
                        <a:spcBef>
                          <a:spcPts val="600"/>
                        </a:spcBef>
                        <a:spcAft>
                          <a:spcPts val="600"/>
                        </a:spcAft>
                      </a:pPr>
                      <a:r>
                        <a:rPr lang="en-US" sz="2800">
                          <a:effectLst/>
                          <a:latin typeface="Times New Roman" panose="02020603050405020304" pitchFamily="18" charset="0"/>
                          <a:cs typeface="Times New Roman" panose="02020603050405020304" pitchFamily="18" charset="0"/>
                        </a:rPr>
                        <a:t>a</a:t>
                      </a:r>
                      <a:r>
                        <a:rPr lang="en-US" sz="2800" baseline="-25000">
                          <a:effectLst/>
                          <a:latin typeface="Times New Roman" panose="02020603050405020304" pitchFamily="18" charset="0"/>
                          <a:cs typeface="Times New Roman" panose="02020603050405020304" pitchFamily="18" charset="0"/>
                        </a:rPr>
                        <a:t>1</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cs typeface="Times New Roman" panose="02020603050405020304" pitchFamily="18" charset="0"/>
                        </a:rPr>
                        <a:t>a</a:t>
                      </a:r>
                      <a:r>
                        <a:rPr lang="en-US" sz="2800" baseline="-25000">
                          <a:effectLst/>
                          <a:latin typeface="Times New Roman" panose="02020603050405020304" pitchFamily="18" charset="0"/>
                          <a:cs typeface="Times New Roman" panose="02020603050405020304" pitchFamily="18" charset="0"/>
                        </a:rPr>
                        <a:t>2</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cs typeface="Times New Roman" panose="02020603050405020304" pitchFamily="18" charset="0"/>
                        </a:rPr>
                        <a:t>a</a:t>
                      </a:r>
                      <a:r>
                        <a:rPr lang="en-US" sz="2800" baseline="-25000">
                          <a:effectLst/>
                          <a:latin typeface="Times New Roman" panose="02020603050405020304" pitchFamily="18" charset="0"/>
                          <a:cs typeface="Times New Roman" panose="02020603050405020304" pitchFamily="18" charset="0"/>
                        </a:rPr>
                        <a:t>3</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cs typeface="Times New Roman" panose="02020603050405020304" pitchFamily="18" charset="0"/>
                        </a:rPr>
                        <a:t>a</a:t>
                      </a:r>
                      <a:r>
                        <a:rPr lang="en-US" sz="2800" baseline="-25000">
                          <a:effectLst/>
                          <a:latin typeface="Times New Roman" panose="02020603050405020304" pitchFamily="18" charset="0"/>
                          <a:cs typeface="Times New Roman" panose="02020603050405020304" pitchFamily="18" charset="0"/>
                        </a:rPr>
                        <a:t>4</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cs typeface="Times New Roman" panose="02020603050405020304" pitchFamily="18" charset="0"/>
                        </a:rPr>
                        <a:t>a</a:t>
                      </a:r>
                      <a:r>
                        <a:rPr lang="en-US" sz="2800" baseline="-25000">
                          <a:effectLst/>
                          <a:latin typeface="Times New Roman" panose="02020603050405020304" pitchFamily="18" charset="0"/>
                          <a:cs typeface="Times New Roman" panose="02020603050405020304" pitchFamily="18" charset="0"/>
                        </a:rPr>
                        <a:t>5</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cs typeface="Times New Roman" panose="02020603050405020304" pitchFamily="18" charset="0"/>
                        </a:rPr>
                        <a:t>a</a:t>
                      </a:r>
                      <a:r>
                        <a:rPr lang="en-US" sz="2800" baseline="-25000">
                          <a:effectLst/>
                          <a:latin typeface="Times New Roman" panose="02020603050405020304" pitchFamily="18" charset="0"/>
                          <a:cs typeface="Times New Roman" panose="02020603050405020304" pitchFamily="18" charset="0"/>
                        </a:rPr>
                        <a:t>6</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cs typeface="Times New Roman" panose="02020603050405020304" pitchFamily="18" charset="0"/>
                        </a:rPr>
                        <a:t>a</a:t>
                      </a:r>
                      <a:r>
                        <a:rPr lang="en-US" sz="2800" baseline="-25000">
                          <a:effectLst/>
                          <a:latin typeface="Times New Roman" panose="02020603050405020304" pitchFamily="18" charset="0"/>
                          <a:cs typeface="Times New Roman" panose="02020603050405020304" pitchFamily="18" charset="0"/>
                        </a:rPr>
                        <a:t>7</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cs typeface="Times New Roman" panose="02020603050405020304" pitchFamily="18" charset="0"/>
                        </a:rPr>
                        <a:t>a</a:t>
                      </a:r>
                      <a:r>
                        <a:rPr lang="en-US" sz="2800" baseline="-25000">
                          <a:effectLst/>
                          <a:latin typeface="Times New Roman" panose="02020603050405020304" pitchFamily="18" charset="0"/>
                          <a:cs typeface="Times New Roman" panose="02020603050405020304" pitchFamily="18" charset="0"/>
                        </a:rPr>
                        <a:t>8</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cs typeface="Times New Roman" panose="02020603050405020304" pitchFamily="18" charset="0"/>
                        </a:rPr>
                        <a:t>a</a:t>
                      </a:r>
                      <a:r>
                        <a:rPr lang="en-US" sz="2800" baseline="-25000">
                          <a:effectLst/>
                          <a:latin typeface="Times New Roman" panose="02020603050405020304" pitchFamily="18" charset="0"/>
                          <a:cs typeface="Times New Roman" panose="02020603050405020304" pitchFamily="18" charset="0"/>
                        </a:rPr>
                        <a:t>9</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cs typeface="Times New Roman" panose="02020603050405020304" pitchFamily="18" charset="0"/>
                        </a:rPr>
                        <a:t>a</a:t>
                      </a:r>
                      <a:r>
                        <a:rPr lang="en-US" sz="2800" baseline="-25000">
                          <a:effectLst/>
                          <a:latin typeface="Times New Roman" panose="02020603050405020304" pitchFamily="18" charset="0"/>
                          <a:cs typeface="Times New Roman" panose="02020603050405020304" pitchFamily="18" charset="0"/>
                        </a:rPr>
                        <a:t>10</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cs typeface="Times New Roman" panose="02020603050405020304" pitchFamily="18" charset="0"/>
                        </a:rPr>
                        <a:t>a</a:t>
                      </a:r>
                      <a:r>
                        <a:rPr lang="en-US" sz="2800" baseline="-25000">
                          <a:effectLst/>
                          <a:latin typeface="Times New Roman" panose="02020603050405020304" pitchFamily="18" charset="0"/>
                          <a:cs typeface="Times New Roman" panose="02020603050405020304" pitchFamily="18" charset="0"/>
                        </a:rPr>
                        <a:t>11</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xmlns="" val="3764078321"/>
                  </a:ext>
                </a:extLst>
              </a:tr>
              <a:tr h="691709">
                <a:tc>
                  <a:txBody>
                    <a:bodyPr/>
                    <a:lstStyle/>
                    <a:p>
                      <a:pPr marL="0" marR="0" algn="ctr">
                        <a:lnSpc>
                          <a:spcPct val="115000"/>
                        </a:lnSpc>
                        <a:spcBef>
                          <a:spcPts val="600"/>
                        </a:spcBef>
                        <a:spcAft>
                          <a:spcPts val="600"/>
                        </a:spcAft>
                      </a:pPr>
                      <a:r>
                        <a:rPr lang="en-US" sz="2800">
                          <a:effectLst/>
                          <a:latin typeface="Times New Roman" panose="02020603050405020304" pitchFamily="18" charset="0"/>
                          <a:cs typeface="Times New Roman" panose="02020603050405020304" pitchFamily="18" charset="0"/>
                        </a:rPr>
                        <a:t>27</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cs typeface="Times New Roman" panose="02020603050405020304" pitchFamily="18" charset="0"/>
                        </a:rPr>
                        <a:t>63</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cs typeface="Times New Roman" panose="02020603050405020304" pitchFamily="18" charset="0"/>
                        </a:rPr>
                        <a:t>12</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cs typeface="Times New Roman" panose="02020603050405020304" pitchFamily="18" charset="0"/>
                        </a:rPr>
                        <a:t>59</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cs typeface="Times New Roman" panose="02020603050405020304" pitchFamily="18" charset="0"/>
                        </a:rPr>
                        <a:t>67</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cs typeface="Times New Roman" panose="02020603050405020304" pitchFamily="18" charset="0"/>
                        </a:rPr>
                        <a:t>45</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cs typeface="Times New Roman" panose="02020603050405020304" pitchFamily="18" charset="0"/>
                        </a:rPr>
                        <a:t>97</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cs typeface="Times New Roman" panose="02020603050405020304" pitchFamily="18" charset="0"/>
                        </a:rPr>
                        <a:t>35</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cs typeface="Times New Roman" panose="02020603050405020304" pitchFamily="18" charset="0"/>
                        </a:rPr>
                        <a:t>13</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cs typeface="Times New Roman" panose="02020603050405020304" pitchFamily="18" charset="0"/>
                        </a:rPr>
                        <a:t>34</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lnSpc>
                          <a:spcPct val="115000"/>
                        </a:lnSpc>
                        <a:spcBef>
                          <a:spcPts val="600"/>
                        </a:spcBef>
                        <a:spcAft>
                          <a:spcPts val="600"/>
                        </a:spcAft>
                      </a:pPr>
                      <a:r>
                        <a:rPr lang="en-US" sz="2800" dirty="0">
                          <a:effectLst/>
                          <a:latin typeface="Times New Roman" panose="02020603050405020304" pitchFamily="18" charset="0"/>
                          <a:cs typeface="Times New Roman" panose="02020603050405020304" pitchFamily="18" charset="0"/>
                        </a:rPr>
                        <a:t>11</a:t>
                      </a:r>
                      <a:endParaRPr lang="en-US" sz="2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xmlns="" val="831629549"/>
                  </a:ext>
                </a:extLst>
              </a:tr>
            </a:tbl>
          </a:graphicData>
        </a:graphic>
      </p:graphicFrame>
      <p:sp>
        <p:nvSpPr>
          <p:cNvPr id="4" name="Rectangle 3"/>
          <p:cNvSpPr/>
          <p:nvPr/>
        </p:nvSpPr>
        <p:spPr>
          <a:xfrm>
            <a:off x="901671" y="4584164"/>
            <a:ext cx="10603392" cy="1083374"/>
          </a:xfrm>
          <a:prstGeom prst="rect">
            <a:avLst/>
          </a:prstGeom>
        </p:spPr>
        <p:txBody>
          <a:bodyPr wrap="square">
            <a:spAutoFit/>
          </a:bodyPr>
          <a:lstStyle/>
          <a:p>
            <a:pPr indent="457200" algn="just">
              <a:lnSpc>
                <a:spcPct val="115000"/>
              </a:lnSpc>
              <a:spcBef>
                <a:spcPts val="600"/>
              </a:spcBef>
              <a:spcAft>
                <a:spcPts val="600"/>
              </a:spcAft>
            </a:pPr>
            <a:r>
              <a:rPr lang="en-US" sz="2800">
                <a:latin typeface="Times New Roman" panose="02020603050405020304" pitchFamily="18" charset="0"/>
                <a:ea typeface="Times New Roman" panose="02020603050405020304" pitchFamily="18" charset="0"/>
              </a:rPr>
              <a:t>Em hãy thể hiện từng bước của thuật toán giải bài toán “Tìm xem số 45 có trong dãy này không? Nếu có thì nằm ở vị trí nào?”</a:t>
            </a:r>
          </a:p>
        </p:txBody>
      </p:sp>
    </p:spTree>
    <p:extLst>
      <p:ext uri="{BB962C8B-B14F-4D97-AF65-F5344CB8AC3E}">
        <p14:creationId xmlns:p14="http://schemas.microsoft.com/office/powerpoint/2010/main" val="4217830392"/>
      </p:ext>
    </p:extLst>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par>
                                <p:cTn id="8" presetID="16" presetClass="entr" presetSubtype="21" fill="hold" nodeType="withEffect">
                                  <p:stCondLst>
                                    <p:cond delay="0"/>
                                  </p:stCondLst>
                                  <p:childTnLst>
                                    <p:set>
                                      <p:cBhvr>
                                        <p:cTn id="9" dur="1" fill="hold">
                                          <p:stCondLst>
                                            <p:cond delay="0"/>
                                          </p:stCondLst>
                                        </p:cTn>
                                        <p:tgtEl>
                                          <p:spTgt spid="3"/>
                                        </p:tgtEl>
                                        <p:attrNameLst>
                                          <p:attrName>style.visibility</p:attrName>
                                        </p:attrNameLst>
                                      </p:cBhvr>
                                      <p:to>
                                        <p:strVal val="visible"/>
                                      </p:to>
                                    </p:set>
                                    <p:animEffect transition="in" filter="barn(inVertical)">
                                      <p:cBhvr>
                                        <p:cTn id="10" dur="500"/>
                                        <p:tgtEl>
                                          <p:spTgt spid="3"/>
                                        </p:tgtEl>
                                      </p:cBhvr>
                                    </p:animEffect>
                                  </p:childTnLst>
                                </p:cTn>
                              </p:par>
                            </p:childTnLst>
                          </p:cTn>
                        </p:par>
                      </p:childTnLst>
                    </p:cTn>
                  </p:par>
                  <p:par>
                    <p:cTn id="11" fill="hold">
                      <p:stCondLst>
                        <p:cond delay="indefinite"/>
                      </p:stCondLst>
                      <p:childTnLst>
                        <p:par>
                          <p:cTn id="12" fill="hold">
                            <p:stCondLst>
                              <p:cond delay="0"/>
                            </p:stCondLst>
                            <p:childTnLst>
                              <p:par>
                                <p:cTn id="13" presetID="16" presetClass="entr" presetSubtype="21" fill="hold" grpId="0" nodeType="clickEffect">
                                  <p:stCondLst>
                                    <p:cond delay="0"/>
                                  </p:stCondLst>
                                  <p:childTnLst>
                                    <p:set>
                                      <p:cBhvr>
                                        <p:cTn id="14" dur="1" fill="hold">
                                          <p:stCondLst>
                                            <p:cond delay="0"/>
                                          </p:stCondLst>
                                        </p:cTn>
                                        <p:tgtEl>
                                          <p:spTgt spid="4"/>
                                        </p:tgtEl>
                                        <p:attrNameLst>
                                          <p:attrName>style.visibility</p:attrName>
                                        </p:attrNameLst>
                                      </p:cBhvr>
                                      <p:to>
                                        <p:strVal val="visible"/>
                                      </p:to>
                                    </p:set>
                                    <p:animEffect transition="in" filter="barn(inVertical)">
                                      <p:cBhvr>
                                        <p:cTn id="15"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486291462"/>
              </p:ext>
            </p:extLst>
          </p:nvPr>
        </p:nvGraphicFramePr>
        <p:xfrm>
          <a:off x="3294798" y="626538"/>
          <a:ext cx="8674289" cy="5574030"/>
        </p:xfrm>
        <a:graphic>
          <a:graphicData uri="http://schemas.openxmlformats.org/drawingml/2006/table">
            <a:tbl>
              <a:tblPr firstRow="1" firstCol="1" bandRow="1">
                <a:tableStyleId>{5940675A-B579-460E-94D1-54222C63F5DA}</a:tableStyleId>
              </a:tblPr>
              <a:tblGrid>
                <a:gridCol w="1139802">
                  <a:extLst>
                    <a:ext uri="{9D8B030D-6E8A-4147-A177-3AD203B41FA5}">
                      <a16:colId xmlns:a16="http://schemas.microsoft.com/office/drawing/2014/main" xmlns="" val="505721574"/>
                    </a:ext>
                  </a:extLst>
                </a:gridCol>
                <a:gridCol w="7534487">
                  <a:extLst>
                    <a:ext uri="{9D8B030D-6E8A-4147-A177-3AD203B41FA5}">
                      <a16:colId xmlns:a16="http://schemas.microsoft.com/office/drawing/2014/main" xmlns="" val="1037446880"/>
                    </a:ext>
                  </a:extLst>
                </a:gridCol>
              </a:tblGrid>
              <a:tr h="0">
                <a:tc>
                  <a:txBody>
                    <a:bodyPr/>
                    <a:lstStyle/>
                    <a:p>
                      <a:pPr marL="0" marR="0" algn="ctr">
                        <a:lnSpc>
                          <a:spcPct val="115000"/>
                        </a:lnSpc>
                        <a:spcBef>
                          <a:spcPts val="0"/>
                        </a:spcBef>
                        <a:spcAft>
                          <a:spcPts val="0"/>
                        </a:spcAft>
                      </a:pPr>
                      <a:r>
                        <a:rPr lang="en-US" sz="2000">
                          <a:effectLst/>
                          <a:latin typeface="Times New Roman" panose="02020603050405020304" pitchFamily="18" charset="0"/>
                          <a:cs typeface="Times New Roman" panose="02020603050405020304" pitchFamily="18" charset="0"/>
                        </a:rPr>
                        <a:t>STT</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7625" marR="47625" marT="47625" marB="47625"/>
                </a:tc>
                <a:tc>
                  <a:txBody>
                    <a:bodyPr/>
                    <a:lstStyle/>
                    <a:p>
                      <a:pPr marL="0" marR="0" algn="ctr">
                        <a:lnSpc>
                          <a:spcPct val="115000"/>
                        </a:lnSpc>
                        <a:spcBef>
                          <a:spcPts val="0"/>
                        </a:spcBef>
                        <a:spcAft>
                          <a:spcPts val="0"/>
                        </a:spcAft>
                      </a:pPr>
                      <a:r>
                        <a:rPr lang="en-US" sz="2000">
                          <a:effectLst/>
                          <a:latin typeface="Times New Roman" panose="02020603050405020304" pitchFamily="18" charset="0"/>
                          <a:cs typeface="Times New Roman" panose="02020603050405020304" pitchFamily="18" charset="0"/>
                        </a:rPr>
                        <a:t>Nội dung</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7625" marR="47625" marT="47625" marB="47625"/>
                </a:tc>
                <a:extLst>
                  <a:ext uri="{0D108BD9-81ED-4DB2-BD59-A6C34878D82A}">
                    <a16:rowId xmlns:a16="http://schemas.microsoft.com/office/drawing/2014/main" xmlns="" val="673737684"/>
                  </a:ext>
                </a:extLst>
              </a:tr>
              <a:tr h="0">
                <a:tc>
                  <a:txBody>
                    <a:bodyPr/>
                    <a:lstStyle/>
                    <a:p>
                      <a:pPr marL="0" marR="0" algn="ctr">
                        <a:lnSpc>
                          <a:spcPct val="115000"/>
                        </a:lnSpc>
                        <a:spcBef>
                          <a:spcPts val="0"/>
                        </a:spcBef>
                        <a:spcAft>
                          <a:spcPts val="0"/>
                        </a:spcAft>
                      </a:pPr>
                      <a:r>
                        <a:rPr lang="en-US" sz="2000">
                          <a:effectLst/>
                          <a:latin typeface="Times New Roman" panose="02020603050405020304" pitchFamily="18" charset="0"/>
                          <a:cs typeface="Times New Roman" panose="02020603050405020304" pitchFamily="18" charset="0"/>
                        </a:rPr>
                        <a:t>1</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7625" marR="47625" marT="47625" marB="47625" anchor="ctr"/>
                </a:tc>
                <a:tc>
                  <a:txBody>
                    <a:bodyPr/>
                    <a:lstStyle/>
                    <a:p>
                      <a:pPr marL="0" marR="0" algn="just">
                        <a:lnSpc>
                          <a:spcPct val="115000"/>
                        </a:lnSpc>
                        <a:spcBef>
                          <a:spcPts val="0"/>
                        </a:spcBef>
                        <a:spcAft>
                          <a:spcPts val="0"/>
                        </a:spcAft>
                      </a:pPr>
                      <a:r>
                        <a:rPr lang="en-US" sz="2000">
                          <a:effectLst/>
                          <a:latin typeface="Times New Roman" panose="02020603050405020304" pitchFamily="18" charset="0"/>
                          <a:cs typeface="Times New Roman" panose="02020603050405020304" pitchFamily="18" charset="0"/>
                        </a:rPr>
                        <a:t>So sánh số ở đầu dãy với x:</a:t>
                      </a:r>
                    </a:p>
                    <a:p>
                      <a:pPr marL="0" marR="0" algn="just">
                        <a:lnSpc>
                          <a:spcPct val="115000"/>
                        </a:lnSpc>
                        <a:spcBef>
                          <a:spcPts val="0"/>
                        </a:spcBef>
                        <a:spcAft>
                          <a:spcPts val="0"/>
                        </a:spcAft>
                      </a:pPr>
                      <a:r>
                        <a:rPr lang="en-US" sz="2000">
                          <a:effectLst/>
                          <a:latin typeface="Times New Roman" panose="02020603050405020304" pitchFamily="18" charset="0"/>
                          <a:cs typeface="Times New Roman" panose="02020603050405020304" pitchFamily="18" charset="0"/>
                        </a:rPr>
                        <a:t>Vì a</a:t>
                      </a:r>
                      <a:r>
                        <a:rPr lang="en-US" sz="2000" baseline="-25000">
                          <a:effectLst/>
                          <a:latin typeface="Times New Roman" panose="02020603050405020304" pitchFamily="18" charset="0"/>
                          <a:cs typeface="Times New Roman" panose="02020603050405020304" pitchFamily="18" charset="0"/>
                        </a:rPr>
                        <a:t>1</a:t>
                      </a:r>
                      <a:r>
                        <a:rPr lang="en-US" sz="2000">
                          <a:effectLst/>
                          <a:latin typeface="Times New Roman" panose="02020603050405020304" pitchFamily="18" charset="0"/>
                          <a:cs typeface="Times New Roman" panose="02020603050405020304" pitchFamily="18" charset="0"/>
                        </a:rPr>
                        <a:t> = 27 ≠ x nên chuyển sang xét số tiếp theo a</a:t>
                      </a:r>
                      <a:r>
                        <a:rPr lang="en-US" sz="2000" baseline="-25000">
                          <a:effectLst/>
                          <a:latin typeface="Times New Roman" panose="02020603050405020304" pitchFamily="18" charset="0"/>
                          <a:cs typeface="Times New Roman" panose="02020603050405020304" pitchFamily="18" charset="0"/>
                        </a:rPr>
                        <a:t>2</a:t>
                      </a:r>
                      <a:r>
                        <a:rPr lang="en-US" sz="2000">
                          <a:effectLst/>
                          <a:latin typeface="Times New Roman" panose="02020603050405020304" pitchFamily="18" charset="0"/>
                          <a:cs typeface="Times New Roman" panose="02020603050405020304" pitchFamily="18" charset="0"/>
                        </a:rPr>
                        <a:t> trong dãy.</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7625" marR="47625" marT="47625" marB="47625"/>
                </a:tc>
                <a:extLst>
                  <a:ext uri="{0D108BD9-81ED-4DB2-BD59-A6C34878D82A}">
                    <a16:rowId xmlns:a16="http://schemas.microsoft.com/office/drawing/2014/main" xmlns="" val="36165570"/>
                  </a:ext>
                </a:extLst>
              </a:tr>
              <a:tr h="0">
                <a:tc>
                  <a:txBody>
                    <a:bodyPr/>
                    <a:lstStyle/>
                    <a:p>
                      <a:pPr marL="0" marR="0" algn="ctr">
                        <a:lnSpc>
                          <a:spcPct val="115000"/>
                        </a:lnSpc>
                        <a:spcBef>
                          <a:spcPts val="0"/>
                        </a:spcBef>
                        <a:spcAft>
                          <a:spcPts val="0"/>
                        </a:spcAft>
                      </a:pPr>
                      <a:r>
                        <a:rPr lang="en-US" sz="2000">
                          <a:effectLst/>
                          <a:latin typeface="Times New Roman" panose="02020603050405020304" pitchFamily="18" charset="0"/>
                          <a:cs typeface="Times New Roman" panose="02020603050405020304" pitchFamily="18" charset="0"/>
                        </a:rPr>
                        <a:t>2</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7625" marR="47625" marT="47625" marB="47625" anchor="ctr"/>
                </a:tc>
                <a:tc>
                  <a:txBody>
                    <a:bodyPr/>
                    <a:lstStyle/>
                    <a:p>
                      <a:pPr marL="0" marR="0" algn="just">
                        <a:lnSpc>
                          <a:spcPct val="115000"/>
                        </a:lnSpc>
                        <a:spcBef>
                          <a:spcPts val="0"/>
                        </a:spcBef>
                        <a:spcAft>
                          <a:spcPts val="0"/>
                        </a:spcAft>
                      </a:pPr>
                      <a:r>
                        <a:rPr lang="en-US" sz="2000">
                          <a:effectLst/>
                          <a:latin typeface="Times New Roman" panose="02020603050405020304" pitchFamily="18" charset="0"/>
                          <a:cs typeface="Times New Roman" panose="02020603050405020304" pitchFamily="18" charset="0"/>
                        </a:rPr>
                        <a:t>So sánh số đang xét với x:</a:t>
                      </a:r>
                    </a:p>
                    <a:p>
                      <a:pPr marL="0" marR="0" algn="just">
                        <a:lnSpc>
                          <a:spcPct val="115000"/>
                        </a:lnSpc>
                        <a:spcBef>
                          <a:spcPts val="0"/>
                        </a:spcBef>
                        <a:spcAft>
                          <a:spcPts val="0"/>
                        </a:spcAft>
                      </a:pPr>
                      <a:r>
                        <a:rPr lang="en-US" sz="2000">
                          <a:effectLst/>
                          <a:latin typeface="Times New Roman" panose="02020603050405020304" pitchFamily="18" charset="0"/>
                          <a:cs typeface="Times New Roman" panose="02020603050405020304" pitchFamily="18" charset="0"/>
                        </a:rPr>
                        <a:t>Vì a</a:t>
                      </a:r>
                      <a:r>
                        <a:rPr lang="en-US" sz="2000" baseline="-25000">
                          <a:effectLst/>
                          <a:latin typeface="Times New Roman" panose="02020603050405020304" pitchFamily="18" charset="0"/>
                          <a:cs typeface="Times New Roman" panose="02020603050405020304" pitchFamily="18" charset="0"/>
                        </a:rPr>
                        <a:t>2</a:t>
                      </a:r>
                      <a:r>
                        <a:rPr lang="en-US" sz="2000">
                          <a:effectLst/>
                          <a:latin typeface="Times New Roman" panose="02020603050405020304" pitchFamily="18" charset="0"/>
                          <a:cs typeface="Times New Roman" panose="02020603050405020304" pitchFamily="18" charset="0"/>
                        </a:rPr>
                        <a:t> = 63 ≠ x nên chuyển sang xét số tiếp theo a</a:t>
                      </a:r>
                      <a:r>
                        <a:rPr lang="en-US" sz="2000" baseline="-25000">
                          <a:effectLst/>
                          <a:latin typeface="Times New Roman" panose="02020603050405020304" pitchFamily="18" charset="0"/>
                          <a:cs typeface="Times New Roman" panose="02020603050405020304" pitchFamily="18" charset="0"/>
                        </a:rPr>
                        <a:t>3</a:t>
                      </a:r>
                      <a:r>
                        <a:rPr lang="en-US" sz="2000">
                          <a:effectLst/>
                          <a:latin typeface="Times New Roman" panose="02020603050405020304" pitchFamily="18" charset="0"/>
                          <a:cs typeface="Times New Roman" panose="02020603050405020304" pitchFamily="18" charset="0"/>
                        </a:rPr>
                        <a:t> trong dãy.</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7625" marR="47625" marT="47625" marB="47625"/>
                </a:tc>
                <a:extLst>
                  <a:ext uri="{0D108BD9-81ED-4DB2-BD59-A6C34878D82A}">
                    <a16:rowId xmlns:a16="http://schemas.microsoft.com/office/drawing/2014/main" xmlns="" val="376053143"/>
                  </a:ext>
                </a:extLst>
              </a:tr>
              <a:tr h="0">
                <a:tc>
                  <a:txBody>
                    <a:bodyPr/>
                    <a:lstStyle/>
                    <a:p>
                      <a:pPr marL="0" marR="0" algn="ctr">
                        <a:lnSpc>
                          <a:spcPct val="115000"/>
                        </a:lnSpc>
                        <a:spcBef>
                          <a:spcPts val="0"/>
                        </a:spcBef>
                        <a:spcAft>
                          <a:spcPts val="0"/>
                        </a:spcAft>
                      </a:pPr>
                      <a:r>
                        <a:rPr lang="en-US" sz="2000">
                          <a:effectLst/>
                          <a:latin typeface="Times New Roman" panose="02020603050405020304" pitchFamily="18" charset="0"/>
                          <a:cs typeface="Times New Roman" panose="02020603050405020304" pitchFamily="18" charset="0"/>
                        </a:rPr>
                        <a:t>3</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7625" marR="47625" marT="47625" marB="47625" anchor="ctr"/>
                </a:tc>
                <a:tc>
                  <a:txBody>
                    <a:bodyPr/>
                    <a:lstStyle/>
                    <a:p>
                      <a:pPr marL="0" marR="0" algn="just">
                        <a:lnSpc>
                          <a:spcPct val="115000"/>
                        </a:lnSpc>
                        <a:spcBef>
                          <a:spcPts val="0"/>
                        </a:spcBef>
                        <a:spcAft>
                          <a:spcPts val="0"/>
                        </a:spcAft>
                      </a:pPr>
                      <a:r>
                        <a:rPr lang="en-US" sz="2000">
                          <a:effectLst/>
                          <a:latin typeface="Times New Roman" panose="02020603050405020304" pitchFamily="18" charset="0"/>
                          <a:cs typeface="Times New Roman" panose="02020603050405020304" pitchFamily="18" charset="0"/>
                        </a:rPr>
                        <a:t>So sánh số đang xét với x:</a:t>
                      </a:r>
                    </a:p>
                    <a:p>
                      <a:pPr marL="0" marR="0" algn="just">
                        <a:lnSpc>
                          <a:spcPct val="115000"/>
                        </a:lnSpc>
                        <a:spcBef>
                          <a:spcPts val="0"/>
                        </a:spcBef>
                        <a:spcAft>
                          <a:spcPts val="0"/>
                        </a:spcAft>
                      </a:pPr>
                      <a:r>
                        <a:rPr lang="en-US" sz="2000">
                          <a:effectLst/>
                          <a:latin typeface="Times New Roman" panose="02020603050405020304" pitchFamily="18" charset="0"/>
                          <a:cs typeface="Times New Roman" panose="02020603050405020304" pitchFamily="18" charset="0"/>
                        </a:rPr>
                        <a:t>Vì a</a:t>
                      </a:r>
                      <a:r>
                        <a:rPr lang="en-US" sz="2000" baseline="-25000">
                          <a:effectLst/>
                          <a:latin typeface="Times New Roman" panose="02020603050405020304" pitchFamily="18" charset="0"/>
                          <a:cs typeface="Times New Roman" panose="02020603050405020304" pitchFamily="18" charset="0"/>
                        </a:rPr>
                        <a:t>3</a:t>
                      </a:r>
                      <a:r>
                        <a:rPr lang="en-US" sz="2000">
                          <a:effectLst/>
                          <a:latin typeface="Times New Roman" panose="02020603050405020304" pitchFamily="18" charset="0"/>
                          <a:cs typeface="Times New Roman" panose="02020603050405020304" pitchFamily="18" charset="0"/>
                        </a:rPr>
                        <a:t> = 12 ≠ x nên chuyển sang xét số tiếp theo a</a:t>
                      </a:r>
                      <a:r>
                        <a:rPr lang="en-US" sz="2000" baseline="-25000">
                          <a:effectLst/>
                          <a:latin typeface="Times New Roman" panose="02020603050405020304" pitchFamily="18" charset="0"/>
                          <a:cs typeface="Times New Roman" panose="02020603050405020304" pitchFamily="18" charset="0"/>
                        </a:rPr>
                        <a:t>4</a:t>
                      </a:r>
                      <a:r>
                        <a:rPr lang="en-US" sz="2000">
                          <a:effectLst/>
                          <a:latin typeface="Times New Roman" panose="02020603050405020304" pitchFamily="18" charset="0"/>
                          <a:cs typeface="Times New Roman" panose="02020603050405020304" pitchFamily="18" charset="0"/>
                        </a:rPr>
                        <a:t> trong dãy.</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7625" marR="47625" marT="47625" marB="47625"/>
                </a:tc>
                <a:extLst>
                  <a:ext uri="{0D108BD9-81ED-4DB2-BD59-A6C34878D82A}">
                    <a16:rowId xmlns:a16="http://schemas.microsoft.com/office/drawing/2014/main" xmlns="" val="2557225774"/>
                  </a:ext>
                </a:extLst>
              </a:tr>
              <a:tr h="0">
                <a:tc>
                  <a:txBody>
                    <a:bodyPr/>
                    <a:lstStyle/>
                    <a:p>
                      <a:pPr marL="0" marR="0" algn="ctr">
                        <a:lnSpc>
                          <a:spcPct val="115000"/>
                        </a:lnSpc>
                        <a:spcBef>
                          <a:spcPts val="0"/>
                        </a:spcBef>
                        <a:spcAft>
                          <a:spcPts val="0"/>
                        </a:spcAft>
                      </a:pPr>
                      <a:r>
                        <a:rPr lang="en-US" sz="2000">
                          <a:effectLst/>
                          <a:latin typeface="Times New Roman" panose="02020603050405020304" pitchFamily="18" charset="0"/>
                          <a:cs typeface="Times New Roman" panose="02020603050405020304" pitchFamily="18" charset="0"/>
                        </a:rPr>
                        <a:t>4</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7625" marR="47625" marT="47625" marB="47625" anchor="ctr"/>
                </a:tc>
                <a:tc>
                  <a:txBody>
                    <a:bodyPr/>
                    <a:lstStyle/>
                    <a:p>
                      <a:pPr marL="0" marR="0" algn="just">
                        <a:lnSpc>
                          <a:spcPct val="115000"/>
                        </a:lnSpc>
                        <a:spcBef>
                          <a:spcPts val="0"/>
                        </a:spcBef>
                        <a:spcAft>
                          <a:spcPts val="0"/>
                        </a:spcAft>
                      </a:pPr>
                      <a:r>
                        <a:rPr lang="en-US" sz="2000">
                          <a:effectLst/>
                          <a:latin typeface="Times New Roman" panose="02020603050405020304" pitchFamily="18" charset="0"/>
                          <a:cs typeface="Times New Roman" panose="02020603050405020304" pitchFamily="18" charset="0"/>
                        </a:rPr>
                        <a:t>So sánh số đang xét với x:</a:t>
                      </a:r>
                    </a:p>
                    <a:p>
                      <a:pPr marL="0" marR="0" algn="just">
                        <a:lnSpc>
                          <a:spcPct val="115000"/>
                        </a:lnSpc>
                        <a:spcBef>
                          <a:spcPts val="0"/>
                        </a:spcBef>
                        <a:spcAft>
                          <a:spcPts val="0"/>
                        </a:spcAft>
                      </a:pPr>
                      <a:r>
                        <a:rPr lang="en-US" sz="2000">
                          <a:effectLst/>
                          <a:latin typeface="Times New Roman" panose="02020603050405020304" pitchFamily="18" charset="0"/>
                          <a:cs typeface="Times New Roman" panose="02020603050405020304" pitchFamily="18" charset="0"/>
                        </a:rPr>
                        <a:t>Vì a</a:t>
                      </a:r>
                      <a:r>
                        <a:rPr lang="en-US" sz="2000" baseline="-25000">
                          <a:effectLst/>
                          <a:latin typeface="Times New Roman" panose="02020603050405020304" pitchFamily="18" charset="0"/>
                          <a:cs typeface="Times New Roman" panose="02020603050405020304" pitchFamily="18" charset="0"/>
                        </a:rPr>
                        <a:t>4</a:t>
                      </a:r>
                      <a:r>
                        <a:rPr lang="en-US" sz="2000">
                          <a:effectLst/>
                          <a:latin typeface="Times New Roman" panose="02020603050405020304" pitchFamily="18" charset="0"/>
                          <a:cs typeface="Times New Roman" panose="02020603050405020304" pitchFamily="18" charset="0"/>
                        </a:rPr>
                        <a:t> = 59 ≠ x nên chuyển sang xét số tiếp theo a</a:t>
                      </a:r>
                      <a:r>
                        <a:rPr lang="en-US" sz="2000" baseline="-25000">
                          <a:effectLst/>
                          <a:latin typeface="Times New Roman" panose="02020603050405020304" pitchFamily="18" charset="0"/>
                          <a:cs typeface="Times New Roman" panose="02020603050405020304" pitchFamily="18" charset="0"/>
                        </a:rPr>
                        <a:t>5</a:t>
                      </a:r>
                      <a:r>
                        <a:rPr lang="en-US" sz="2000">
                          <a:effectLst/>
                          <a:latin typeface="Times New Roman" panose="02020603050405020304" pitchFamily="18" charset="0"/>
                          <a:cs typeface="Times New Roman" panose="02020603050405020304" pitchFamily="18" charset="0"/>
                        </a:rPr>
                        <a:t> trong dãy.</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7625" marR="47625" marT="47625" marB="47625"/>
                </a:tc>
                <a:extLst>
                  <a:ext uri="{0D108BD9-81ED-4DB2-BD59-A6C34878D82A}">
                    <a16:rowId xmlns:a16="http://schemas.microsoft.com/office/drawing/2014/main" xmlns="" val="508486404"/>
                  </a:ext>
                </a:extLst>
              </a:tr>
              <a:tr h="0">
                <a:tc>
                  <a:txBody>
                    <a:bodyPr/>
                    <a:lstStyle/>
                    <a:p>
                      <a:pPr marL="0" marR="0" algn="ctr">
                        <a:lnSpc>
                          <a:spcPct val="115000"/>
                        </a:lnSpc>
                        <a:spcBef>
                          <a:spcPts val="0"/>
                        </a:spcBef>
                        <a:spcAft>
                          <a:spcPts val="0"/>
                        </a:spcAft>
                      </a:pPr>
                      <a:r>
                        <a:rPr lang="en-US" sz="2000">
                          <a:effectLst/>
                          <a:latin typeface="Times New Roman" panose="02020603050405020304" pitchFamily="18" charset="0"/>
                          <a:cs typeface="Times New Roman" panose="02020603050405020304" pitchFamily="18" charset="0"/>
                        </a:rPr>
                        <a:t>5</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7625" marR="47625" marT="47625" marB="47625" anchor="ctr"/>
                </a:tc>
                <a:tc>
                  <a:txBody>
                    <a:bodyPr/>
                    <a:lstStyle/>
                    <a:p>
                      <a:pPr marL="0" marR="0" algn="just">
                        <a:lnSpc>
                          <a:spcPct val="115000"/>
                        </a:lnSpc>
                        <a:spcBef>
                          <a:spcPts val="0"/>
                        </a:spcBef>
                        <a:spcAft>
                          <a:spcPts val="0"/>
                        </a:spcAft>
                      </a:pPr>
                      <a:r>
                        <a:rPr lang="en-US" sz="2000">
                          <a:effectLst/>
                          <a:latin typeface="Times New Roman" panose="02020603050405020304" pitchFamily="18" charset="0"/>
                          <a:cs typeface="Times New Roman" panose="02020603050405020304" pitchFamily="18" charset="0"/>
                        </a:rPr>
                        <a:t>So sánh số đang xét với x:</a:t>
                      </a:r>
                    </a:p>
                    <a:p>
                      <a:pPr marL="0" marR="0" algn="just">
                        <a:lnSpc>
                          <a:spcPct val="115000"/>
                        </a:lnSpc>
                        <a:spcBef>
                          <a:spcPts val="0"/>
                        </a:spcBef>
                        <a:spcAft>
                          <a:spcPts val="0"/>
                        </a:spcAft>
                      </a:pPr>
                      <a:r>
                        <a:rPr lang="en-US" sz="2000">
                          <a:effectLst/>
                          <a:latin typeface="Times New Roman" panose="02020603050405020304" pitchFamily="18" charset="0"/>
                          <a:cs typeface="Times New Roman" panose="02020603050405020304" pitchFamily="18" charset="0"/>
                        </a:rPr>
                        <a:t>Vì a</a:t>
                      </a:r>
                      <a:r>
                        <a:rPr lang="en-US" sz="2000" baseline="-25000">
                          <a:effectLst/>
                          <a:latin typeface="Times New Roman" panose="02020603050405020304" pitchFamily="18" charset="0"/>
                          <a:cs typeface="Times New Roman" panose="02020603050405020304" pitchFamily="18" charset="0"/>
                        </a:rPr>
                        <a:t>5</a:t>
                      </a:r>
                      <a:r>
                        <a:rPr lang="en-US" sz="2000">
                          <a:effectLst/>
                          <a:latin typeface="Times New Roman" panose="02020603050405020304" pitchFamily="18" charset="0"/>
                          <a:cs typeface="Times New Roman" panose="02020603050405020304" pitchFamily="18" charset="0"/>
                        </a:rPr>
                        <a:t> = 67 ≠ x nên chuyển sang xét số tiếp theo a</a:t>
                      </a:r>
                      <a:r>
                        <a:rPr lang="en-US" sz="2000" baseline="-25000">
                          <a:effectLst/>
                          <a:latin typeface="Times New Roman" panose="02020603050405020304" pitchFamily="18" charset="0"/>
                          <a:cs typeface="Times New Roman" panose="02020603050405020304" pitchFamily="18" charset="0"/>
                        </a:rPr>
                        <a:t>6</a:t>
                      </a:r>
                      <a:r>
                        <a:rPr lang="en-US" sz="2000">
                          <a:effectLst/>
                          <a:latin typeface="Times New Roman" panose="02020603050405020304" pitchFamily="18" charset="0"/>
                          <a:cs typeface="Times New Roman" panose="02020603050405020304" pitchFamily="18" charset="0"/>
                        </a:rPr>
                        <a:t> trong dãy.</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7625" marR="47625" marT="47625" marB="47625"/>
                </a:tc>
                <a:extLst>
                  <a:ext uri="{0D108BD9-81ED-4DB2-BD59-A6C34878D82A}">
                    <a16:rowId xmlns:a16="http://schemas.microsoft.com/office/drawing/2014/main" xmlns="" val="209411080"/>
                  </a:ext>
                </a:extLst>
              </a:tr>
              <a:tr h="0">
                <a:tc>
                  <a:txBody>
                    <a:bodyPr/>
                    <a:lstStyle/>
                    <a:p>
                      <a:pPr marL="0" marR="0" algn="ctr">
                        <a:lnSpc>
                          <a:spcPct val="115000"/>
                        </a:lnSpc>
                        <a:spcBef>
                          <a:spcPts val="0"/>
                        </a:spcBef>
                        <a:spcAft>
                          <a:spcPts val="0"/>
                        </a:spcAft>
                      </a:pPr>
                      <a:r>
                        <a:rPr lang="en-US" sz="2000">
                          <a:effectLst/>
                          <a:latin typeface="Times New Roman" panose="02020603050405020304" pitchFamily="18" charset="0"/>
                          <a:cs typeface="Times New Roman" panose="02020603050405020304" pitchFamily="18" charset="0"/>
                        </a:rPr>
                        <a:t>6</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7625" marR="47625" marT="47625" marB="47625" anchor="ctr"/>
                </a:tc>
                <a:tc>
                  <a:txBody>
                    <a:bodyPr/>
                    <a:lstStyle/>
                    <a:p>
                      <a:pPr marL="0" marR="0" algn="just">
                        <a:lnSpc>
                          <a:spcPct val="115000"/>
                        </a:lnSpc>
                        <a:spcBef>
                          <a:spcPts val="0"/>
                        </a:spcBef>
                        <a:spcAft>
                          <a:spcPts val="0"/>
                        </a:spcAft>
                      </a:pPr>
                      <a:r>
                        <a:rPr lang="en-US" sz="2000" dirty="0">
                          <a:effectLst/>
                          <a:latin typeface="Times New Roman" panose="02020603050405020304" pitchFamily="18" charset="0"/>
                          <a:cs typeface="Times New Roman" panose="02020603050405020304" pitchFamily="18" charset="0"/>
                        </a:rPr>
                        <a:t>So </a:t>
                      </a:r>
                      <a:r>
                        <a:rPr lang="en-US" sz="2000" dirty="0" err="1">
                          <a:effectLst/>
                          <a:latin typeface="Times New Roman" panose="02020603050405020304" pitchFamily="18" charset="0"/>
                          <a:cs typeface="Times New Roman" panose="02020603050405020304" pitchFamily="18" charset="0"/>
                        </a:rPr>
                        <a:t>sánh</a:t>
                      </a:r>
                      <a:r>
                        <a:rPr lang="en-US" sz="2000" dirty="0">
                          <a:effectLst/>
                          <a:latin typeface="Times New Roman" panose="02020603050405020304" pitchFamily="18" charset="0"/>
                          <a:cs typeface="Times New Roman" panose="02020603050405020304" pitchFamily="18" charset="0"/>
                        </a:rPr>
                        <a:t> </a:t>
                      </a:r>
                      <a:r>
                        <a:rPr lang="en-US" sz="2000" dirty="0" err="1">
                          <a:effectLst/>
                          <a:latin typeface="Times New Roman" panose="02020603050405020304" pitchFamily="18" charset="0"/>
                          <a:cs typeface="Times New Roman" panose="02020603050405020304" pitchFamily="18" charset="0"/>
                        </a:rPr>
                        <a:t>số</a:t>
                      </a:r>
                      <a:r>
                        <a:rPr lang="en-US" sz="2000" dirty="0">
                          <a:effectLst/>
                          <a:latin typeface="Times New Roman" panose="02020603050405020304" pitchFamily="18" charset="0"/>
                          <a:cs typeface="Times New Roman" panose="02020603050405020304" pitchFamily="18" charset="0"/>
                        </a:rPr>
                        <a:t> </a:t>
                      </a:r>
                      <a:r>
                        <a:rPr lang="en-US" sz="2000" dirty="0" err="1">
                          <a:effectLst/>
                          <a:latin typeface="Times New Roman" panose="02020603050405020304" pitchFamily="18" charset="0"/>
                          <a:cs typeface="Times New Roman" panose="02020603050405020304" pitchFamily="18" charset="0"/>
                        </a:rPr>
                        <a:t>đang</a:t>
                      </a:r>
                      <a:r>
                        <a:rPr lang="en-US" sz="2000" dirty="0">
                          <a:effectLst/>
                          <a:latin typeface="Times New Roman" panose="02020603050405020304" pitchFamily="18" charset="0"/>
                          <a:cs typeface="Times New Roman" panose="02020603050405020304" pitchFamily="18" charset="0"/>
                        </a:rPr>
                        <a:t> </a:t>
                      </a:r>
                      <a:r>
                        <a:rPr lang="en-US" sz="2000" dirty="0" err="1">
                          <a:effectLst/>
                          <a:latin typeface="Times New Roman" panose="02020603050405020304" pitchFamily="18" charset="0"/>
                          <a:cs typeface="Times New Roman" panose="02020603050405020304" pitchFamily="18" charset="0"/>
                        </a:rPr>
                        <a:t>xét</a:t>
                      </a:r>
                      <a:r>
                        <a:rPr lang="en-US" sz="2000" dirty="0">
                          <a:effectLst/>
                          <a:latin typeface="Times New Roman" panose="02020603050405020304" pitchFamily="18" charset="0"/>
                          <a:cs typeface="Times New Roman" panose="02020603050405020304" pitchFamily="18" charset="0"/>
                        </a:rPr>
                        <a:t> </a:t>
                      </a:r>
                      <a:r>
                        <a:rPr lang="en-US" sz="2000" dirty="0" err="1">
                          <a:effectLst/>
                          <a:latin typeface="Times New Roman" panose="02020603050405020304" pitchFamily="18" charset="0"/>
                          <a:cs typeface="Times New Roman" panose="02020603050405020304" pitchFamily="18" charset="0"/>
                        </a:rPr>
                        <a:t>với</a:t>
                      </a:r>
                      <a:r>
                        <a:rPr lang="en-US" sz="2000" dirty="0">
                          <a:effectLst/>
                          <a:latin typeface="Times New Roman" panose="02020603050405020304" pitchFamily="18" charset="0"/>
                          <a:cs typeface="Times New Roman" panose="02020603050405020304" pitchFamily="18" charset="0"/>
                        </a:rPr>
                        <a:t> x:</a:t>
                      </a:r>
                    </a:p>
                    <a:p>
                      <a:pPr marL="0" marR="0" algn="just">
                        <a:lnSpc>
                          <a:spcPct val="115000"/>
                        </a:lnSpc>
                        <a:spcBef>
                          <a:spcPts val="0"/>
                        </a:spcBef>
                        <a:spcAft>
                          <a:spcPts val="0"/>
                        </a:spcAft>
                      </a:pPr>
                      <a:r>
                        <a:rPr lang="en-US" sz="2000" dirty="0" err="1">
                          <a:effectLst/>
                          <a:latin typeface="Times New Roman" panose="02020603050405020304" pitchFamily="18" charset="0"/>
                          <a:cs typeface="Times New Roman" panose="02020603050405020304" pitchFamily="18" charset="0"/>
                        </a:rPr>
                        <a:t>Vì</a:t>
                      </a:r>
                      <a:r>
                        <a:rPr lang="en-US" sz="2000" dirty="0">
                          <a:effectLst/>
                          <a:latin typeface="Times New Roman" panose="02020603050405020304" pitchFamily="18" charset="0"/>
                          <a:cs typeface="Times New Roman" panose="02020603050405020304" pitchFamily="18" charset="0"/>
                        </a:rPr>
                        <a:t> </a:t>
                      </a:r>
                      <a:r>
                        <a:rPr lang="en-US" sz="2000" dirty="0" err="1">
                          <a:effectLst/>
                          <a:latin typeface="Times New Roman" panose="02020603050405020304" pitchFamily="18" charset="0"/>
                          <a:cs typeface="Times New Roman" panose="02020603050405020304" pitchFamily="18" charset="0"/>
                        </a:rPr>
                        <a:t>a</a:t>
                      </a:r>
                      <a:r>
                        <a:rPr lang="en-US" sz="2000" baseline="-25000" dirty="0" err="1">
                          <a:effectLst/>
                          <a:latin typeface="Times New Roman" panose="02020603050405020304" pitchFamily="18" charset="0"/>
                          <a:cs typeface="Times New Roman" panose="02020603050405020304" pitchFamily="18" charset="0"/>
                        </a:rPr>
                        <a:t>6</a:t>
                      </a:r>
                      <a:r>
                        <a:rPr lang="en-US" sz="2000" dirty="0">
                          <a:effectLst/>
                          <a:latin typeface="Times New Roman" panose="02020603050405020304" pitchFamily="18" charset="0"/>
                          <a:cs typeface="Times New Roman" panose="02020603050405020304" pitchFamily="18" charset="0"/>
                        </a:rPr>
                        <a:t> = 45 = x.</a:t>
                      </a:r>
                    </a:p>
                    <a:p>
                      <a:pPr marL="0" marR="0" algn="just">
                        <a:lnSpc>
                          <a:spcPct val="115000"/>
                        </a:lnSpc>
                        <a:spcBef>
                          <a:spcPts val="0"/>
                        </a:spcBef>
                        <a:spcAft>
                          <a:spcPts val="0"/>
                        </a:spcAft>
                      </a:pPr>
                      <a:r>
                        <a:rPr lang="en-US" sz="2000" dirty="0" err="1">
                          <a:effectLst/>
                          <a:latin typeface="Times New Roman" panose="02020603050405020304" pitchFamily="18" charset="0"/>
                          <a:cs typeface="Times New Roman" panose="02020603050405020304" pitchFamily="18" charset="0"/>
                        </a:rPr>
                        <a:t>Kết</a:t>
                      </a:r>
                      <a:r>
                        <a:rPr lang="en-US" sz="2000" dirty="0">
                          <a:effectLst/>
                          <a:latin typeface="Times New Roman" panose="02020603050405020304" pitchFamily="18" charset="0"/>
                          <a:cs typeface="Times New Roman" panose="02020603050405020304" pitchFamily="18" charset="0"/>
                        </a:rPr>
                        <a:t> </a:t>
                      </a:r>
                      <a:r>
                        <a:rPr lang="en-US" sz="2000" dirty="0" err="1">
                          <a:effectLst/>
                          <a:latin typeface="Times New Roman" panose="02020603050405020304" pitchFamily="18" charset="0"/>
                          <a:cs typeface="Times New Roman" panose="02020603050405020304" pitchFamily="18" charset="0"/>
                        </a:rPr>
                        <a:t>luận</a:t>
                      </a:r>
                      <a:r>
                        <a:rPr lang="en-US" sz="2000" dirty="0">
                          <a:effectLst/>
                          <a:latin typeface="Times New Roman" panose="02020603050405020304" pitchFamily="18" charset="0"/>
                          <a:cs typeface="Times New Roman" panose="02020603050405020304" pitchFamily="18" charset="0"/>
                        </a:rPr>
                        <a:t>: </a:t>
                      </a:r>
                      <a:r>
                        <a:rPr lang="en-US" sz="2000" dirty="0" err="1">
                          <a:effectLst/>
                          <a:latin typeface="Times New Roman" panose="02020603050405020304" pitchFamily="18" charset="0"/>
                          <a:cs typeface="Times New Roman" panose="02020603050405020304" pitchFamily="18" charset="0"/>
                        </a:rPr>
                        <a:t>Tìm</a:t>
                      </a:r>
                      <a:r>
                        <a:rPr lang="en-US" sz="2000" dirty="0">
                          <a:effectLst/>
                          <a:latin typeface="Times New Roman" panose="02020603050405020304" pitchFamily="18" charset="0"/>
                          <a:cs typeface="Times New Roman" panose="02020603050405020304" pitchFamily="18" charset="0"/>
                        </a:rPr>
                        <a:t> </a:t>
                      </a:r>
                      <a:r>
                        <a:rPr lang="en-US" sz="2000" dirty="0" err="1">
                          <a:effectLst/>
                          <a:latin typeface="Times New Roman" panose="02020603050405020304" pitchFamily="18" charset="0"/>
                          <a:cs typeface="Times New Roman" panose="02020603050405020304" pitchFamily="18" charset="0"/>
                        </a:rPr>
                        <a:t>thấy</a:t>
                      </a:r>
                      <a:r>
                        <a:rPr lang="en-US" sz="2000" dirty="0">
                          <a:effectLst/>
                          <a:latin typeface="Times New Roman" panose="02020603050405020304" pitchFamily="18" charset="0"/>
                          <a:cs typeface="Times New Roman" panose="02020603050405020304" pitchFamily="18" charset="0"/>
                        </a:rPr>
                        <a:t> x ở </a:t>
                      </a:r>
                      <a:r>
                        <a:rPr lang="en-US" sz="2000" dirty="0" err="1">
                          <a:effectLst/>
                          <a:latin typeface="Times New Roman" panose="02020603050405020304" pitchFamily="18" charset="0"/>
                          <a:cs typeface="Times New Roman" panose="02020603050405020304" pitchFamily="18" charset="0"/>
                        </a:rPr>
                        <a:t>vị</a:t>
                      </a:r>
                      <a:r>
                        <a:rPr lang="en-US" sz="2000" dirty="0">
                          <a:effectLst/>
                          <a:latin typeface="Times New Roman" panose="02020603050405020304" pitchFamily="18" charset="0"/>
                          <a:cs typeface="Times New Roman" panose="02020603050405020304" pitchFamily="18" charset="0"/>
                        </a:rPr>
                        <a:t> </a:t>
                      </a:r>
                      <a:r>
                        <a:rPr lang="en-US" sz="2000" dirty="0" err="1">
                          <a:effectLst/>
                          <a:latin typeface="Times New Roman" panose="02020603050405020304" pitchFamily="18" charset="0"/>
                          <a:cs typeface="Times New Roman" panose="02020603050405020304" pitchFamily="18" charset="0"/>
                        </a:rPr>
                        <a:t>trí</a:t>
                      </a:r>
                      <a:r>
                        <a:rPr lang="en-US" sz="2000" dirty="0">
                          <a:effectLst/>
                          <a:latin typeface="Times New Roman" panose="02020603050405020304" pitchFamily="18" charset="0"/>
                          <a:cs typeface="Times New Roman" panose="02020603050405020304" pitchFamily="18" charset="0"/>
                        </a:rPr>
                        <a:t> </a:t>
                      </a:r>
                      <a:r>
                        <a:rPr lang="en-US" sz="2000" dirty="0" err="1">
                          <a:effectLst/>
                          <a:latin typeface="Times New Roman" panose="02020603050405020304" pitchFamily="18" charset="0"/>
                          <a:cs typeface="Times New Roman" panose="02020603050405020304" pitchFamily="18" charset="0"/>
                        </a:rPr>
                        <a:t>thứ</a:t>
                      </a:r>
                      <a:r>
                        <a:rPr lang="en-US" sz="2000" dirty="0">
                          <a:effectLst/>
                          <a:latin typeface="Times New Roman" panose="02020603050405020304" pitchFamily="18" charset="0"/>
                          <a:cs typeface="Times New Roman" panose="02020603050405020304" pitchFamily="18" charset="0"/>
                        </a:rPr>
                        <a:t> </a:t>
                      </a:r>
                      <a:r>
                        <a:rPr lang="en-US" sz="2000" dirty="0" err="1">
                          <a:effectLst/>
                          <a:latin typeface="Times New Roman" panose="02020603050405020304" pitchFamily="18" charset="0"/>
                          <a:cs typeface="Times New Roman" panose="02020603050405020304" pitchFamily="18" charset="0"/>
                        </a:rPr>
                        <a:t>sáu</a:t>
                      </a:r>
                      <a:r>
                        <a:rPr lang="en-US" sz="2000" dirty="0">
                          <a:effectLst/>
                          <a:latin typeface="Times New Roman" panose="02020603050405020304" pitchFamily="18" charset="0"/>
                          <a:cs typeface="Times New Roman" panose="02020603050405020304" pitchFamily="18" charset="0"/>
                        </a:rPr>
                        <a:t> </a:t>
                      </a:r>
                      <a:r>
                        <a:rPr lang="en-US" sz="2000" dirty="0" err="1">
                          <a:effectLst/>
                          <a:latin typeface="Times New Roman" panose="02020603050405020304" pitchFamily="18" charset="0"/>
                          <a:cs typeface="Times New Roman" panose="02020603050405020304" pitchFamily="18" charset="0"/>
                        </a:rPr>
                        <a:t>trong</a:t>
                      </a:r>
                      <a:r>
                        <a:rPr lang="en-US" sz="2000" dirty="0">
                          <a:effectLst/>
                          <a:latin typeface="Times New Roman" panose="02020603050405020304" pitchFamily="18" charset="0"/>
                          <a:cs typeface="Times New Roman" panose="02020603050405020304" pitchFamily="18" charset="0"/>
                        </a:rPr>
                        <a:t> </a:t>
                      </a:r>
                      <a:r>
                        <a:rPr lang="en-US" sz="2000" dirty="0" err="1">
                          <a:effectLst/>
                          <a:latin typeface="Times New Roman" panose="02020603050405020304" pitchFamily="18" charset="0"/>
                          <a:cs typeface="Times New Roman" panose="02020603050405020304" pitchFamily="18" charset="0"/>
                        </a:rPr>
                        <a:t>dãy</a:t>
                      </a:r>
                      <a:r>
                        <a:rPr lang="en-US" sz="2000" dirty="0">
                          <a:effectLst/>
                          <a:latin typeface="Times New Roman" panose="02020603050405020304" pitchFamily="18" charset="0"/>
                          <a:cs typeface="Times New Roman" panose="02020603050405020304" pitchFamily="18" charset="0"/>
                        </a:rPr>
                        <a:t>; </a:t>
                      </a:r>
                      <a:r>
                        <a:rPr lang="en-US" sz="2000" dirty="0" err="1">
                          <a:effectLst/>
                          <a:latin typeface="Times New Roman" panose="02020603050405020304" pitchFamily="18" charset="0"/>
                          <a:cs typeface="Times New Roman" panose="02020603050405020304" pitchFamily="18" charset="0"/>
                        </a:rPr>
                        <a:t>kết</a:t>
                      </a:r>
                      <a:r>
                        <a:rPr lang="en-US" sz="2000" dirty="0">
                          <a:effectLst/>
                          <a:latin typeface="Times New Roman" panose="02020603050405020304" pitchFamily="18" charset="0"/>
                          <a:cs typeface="Times New Roman" panose="02020603050405020304" pitchFamily="18" charset="0"/>
                        </a:rPr>
                        <a:t> </a:t>
                      </a:r>
                      <a:r>
                        <a:rPr lang="en-US" sz="2000" dirty="0" err="1">
                          <a:effectLst/>
                          <a:latin typeface="Times New Roman" panose="02020603050405020304" pitchFamily="18" charset="0"/>
                          <a:cs typeface="Times New Roman" panose="02020603050405020304" pitchFamily="18" charset="0"/>
                        </a:rPr>
                        <a:t>thúc</a:t>
                      </a:r>
                      <a:r>
                        <a:rPr lang="en-US" sz="2000" dirty="0">
                          <a:effectLst/>
                          <a:latin typeface="Times New Roman" panose="02020603050405020304" pitchFamily="18" charset="0"/>
                          <a:cs typeface="Times New Roman" panose="02020603050405020304" pitchFamily="18" charset="0"/>
                        </a:rPr>
                        <a:t> </a:t>
                      </a:r>
                      <a:r>
                        <a:rPr lang="en-US" sz="2000" dirty="0" err="1">
                          <a:effectLst/>
                          <a:latin typeface="Times New Roman" panose="02020603050405020304" pitchFamily="18" charset="0"/>
                          <a:cs typeface="Times New Roman" panose="02020603050405020304" pitchFamily="18" charset="0"/>
                        </a:rPr>
                        <a:t>thuật</a:t>
                      </a:r>
                      <a:r>
                        <a:rPr lang="en-US" sz="2000" dirty="0">
                          <a:effectLst/>
                          <a:latin typeface="Times New Roman" panose="02020603050405020304" pitchFamily="18" charset="0"/>
                          <a:cs typeface="Times New Roman" panose="02020603050405020304" pitchFamily="18" charset="0"/>
                        </a:rPr>
                        <a:t> </a:t>
                      </a:r>
                      <a:r>
                        <a:rPr lang="en-US" sz="2000" dirty="0" err="1">
                          <a:effectLst/>
                          <a:latin typeface="Times New Roman" panose="02020603050405020304" pitchFamily="18" charset="0"/>
                          <a:cs typeface="Times New Roman" panose="02020603050405020304" pitchFamily="18" charset="0"/>
                        </a:rPr>
                        <a:t>toán</a:t>
                      </a:r>
                      <a:r>
                        <a:rPr lang="en-US" sz="2000" dirty="0">
                          <a:effectLst/>
                          <a:latin typeface="Times New Roman" panose="02020603050405020304" pitchFamily="18" charset="0"/>
                          <a:cs typeface="Times New Roman" panose="02020603050405020304" pitchFamily="18" charset="0"/>
                        </a:rPr>
                        <a:t>.</a:t>
                      </a:r>
                      <a:endParaRPr lang="en-US" sz="20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7625" marR="47625" marT="47625" marB="47625"/>
                </a:tc>
                <a:extLst>
                  <a:ext uri="{0D108BD9-81ED-4DB2-BD59-A6C34878D82A}">
                    <a16:rowId xmlns:a16="http://schemas.microsoft.com/office/drawing/2014/main" xmlns="" val="3200456960"/>
                  </a:ext>
                </a:extLst>
              </a:tr>
            </a:tbl>
          </a:graphicData>
        </a:graphic>
      </p:graphicFrame>
      <p:sp>
        <p:nvSpPr>
          <p:cNvPr id="5" name="Rectangle 1"/>
          <p:cNvSpPr>
            <a:spLocks noChangeArrowheads="1"/>
          </p:cNvSpPr>
          <p:nvPr/>
        </p:nvSpPr>
        <p:spPr bwMode="auto">
          <a:xfrm>
            <a:off x="701724" y="1636425"/>
            <a:ext cx="2109716" cy="212365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just" defTabSz="914400" rtl="0" eaLnBrk="0" fontAlgn="base" latinLnBrk="0" hangingPunct="0">
              <a:lnSpc>
                <a:spcPct val="100000"/>
              </a:lnSpc>
              <a:spcBef>
                <a:spcPts val="1200"/>
              </a:spcBef>
              <a:spcAft>
                <a:spcPts val="1200"/>
              </a:spcAft>
              <a:buClrTx/>
              <a:buSzTx/>
              <a:buFontTx/>
              <a:buNone/>
              <a:tabLst/>
            </a:pPr>
            <a:r>
              <a:rPr kumimoji="0" lang="en-US" altLang="en-US" sz="2800" b="1" i="1" u="none" strike="noStrike" cap="none" normalizeH="0" baseline="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Hướng dẫn</a:t>
            </a:r>
            <a:endParaRPr kumimoji="0" lang="en-US" altLang="en-US" sz="28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endParaRPr>
          </a:p>
          <a:p>
            <a:pPr marL="0" marR="0" lvl="0" indent="0" algn="just" defTabSz="914400" rtl="0" eaLnBrk="0" fontAlgn="base" latinLnBrk="0" hangingPunct="0">
              <a:lnSpc>
                <a:spcPct val="100000"/>
              </a:lnSpc>
              <a:spcBef>
                <a:spcPts val="1200"/>
              </a:spcBef>
              <a:spcAft>
                <a:spcPts val="1200"/>
              </a:spcAft>
              <a:buClrTx/>
              <a:buSzTx/>
              <a:tabLst/>
            </a:pPr>
            <a:r>
              <a:rPr kumimoji="0" lang="en-US" altLang="en-US" sz="2800" b="0" i="0" u="none" strike="noStrike" cap="none" normalizeH="0" baseline="0"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Gọi số phải tìm là x (x=45)</a:t>
            </a:r>
            <a:endParaRPr kumimoji="0" lang="en-US" altLang="en-US" sz="28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776853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10" name="Picture 9">
            <a:extLst>
              <a:ext uri="{FF2B5EF4-FFF2-40B4-BE49-F238E27FC236}">
                <a16:creationId xmlns:a16="http://schemas.microsoft.com/office/drawing/2014/main" xmlns="" id="{8AC66289-0E87-40E8-9E33-10968DB0633C}"/>
              </a:ext>
            </a:extLst>
          </p:cNvPr>
          <p:cNvPicPr>
            <a:picLocks noChangeAspect="1"/>
          </p:cNvPicPr>
          <p:nvPr/>
        </p:nvPicPr>
        <p:blipFill>
          <a:blip r:embed="rId2" cstate="email">
            <a:clrChange>
              <a:clrFrom>
                <a:srgbClr val="FFFFFF"/>
              </a:clrFrom>
              <a:clrTo>
                <a:srgbClr val="FFFFFF">
                  <a:alpha val="0"/>
                </a:srgbClr>
              </a:clrTo>
            </a:clrChange>
            <a:extLst>
              <a:ext uri="{28A0092B-C50C-407E-A947-70E740481C1C}">
                <a14:useLocalDpi xmlns:a14="http://schemas.microsoft.com/office/drawing/2010/main"/>
              </a:ext>
            </a:extLst>
          </a:blip>
          <a:stretch>
            <a:fillRect/>
          </a:stretch>
        </p:blipFill>
        <p:spPr>
          <a:xfrm>
            <a:off x="4297182" y="147632"/>
            <a:ext cx="996694" cy="900000"/>
          </a:xfrm>
          <a:prstGeom prst="rect">
            <a:avLst/>
          </a:prstGeom>
        </p:spPr>
      </p:pic>
      <p:sp>
        <p:nvSpPr>
          <p:cNvPr id="4" name="Rectangle 3"/>
          <p:cNvSpPr/>
          <p:nvPr/>
        </p:nvSpPr>
        <p:spPr>
          <a:xfrm>
            <a:off x="873457" y="2000052"/>
            <a:ext cx="10508776" cy="2123658"/>
          </a:xfrm>
          <a:prstGeom prst="rect">
            <a:avLst/>
          </a:prstGeom>
        </p:spPr>
        <p:txBody>
          <a:bodyPr wrap="square">
            <a:spAutoFit/>
          </a:bodyPr>
          <a:lstStyle/>
          <a:p>
            <a:pPr algn="just">
              <a:spcBef>
                <a:spcPts val="1200"/>
              </a:spcBef>
              <a:spcAft>
                <a:spcPts val="1200"/>
              </a:spcAft>
            </a:pPr>
            <a:r>
              <a:rPr lang="en-US" sz="2800" b="1" i="1">
                <a:solidFill>
                  <a:srgbClr val="C00000"/>
                </a:solidFill>
                <a:latin typeface="Times New Roman" panose="02020603050405020304" pitchFamily="18" charset="0"/>
                <a:ea typeface="Times New Roman" panose="02020603050405020304" pitchFamily="18" charset="0"/>
              </a:rPr>
              <a:t>Bài 2. </a:t>
            </a:r>
            <a:r>
              <a:rPr lang="en-US" sz="2800">
                <a:latin typeface="Times New Roman" panose="02020603050405020304" pitchFamily="18" charset="0"/>
                <a:ea typeface="Times New Roman" panose="02020603050405020304" pitchFamily="18" charset="0"/>
              </a:rPr>
              <a:t>Em có cách nào khác để giải bài toán tìm kiếm trong dãy không sắp thứ tự không? Tại sao?</a:t>
            </a:r>
          </a:p>
          <a:p>
            <a:pPr algn="just">
              <a:spcBef>
                <a:spcPts val="1200"/>
              </a:spcBef>
              <a:spcAft>
                <a:spcPts val="1200"/>
              </a:spcAft>
            </a:pPr>
            <a:r>
              <a:rPr lang="en-US" sz="2800" b="1" i="1">
                <a:solidFill>
                  <a:srgbClr val="C00000"/>
                </a:solidFill>
                <a:latin typeface="Times New Roman" panose="02020603050405020304" pitchFamily="18" charset="0"/>
                <a:ea typeface="Times New Roman" panose="02020603050405020304" pitchFamily="18" charset="0"/>
              </a:rPr>
              <a:t>Bài 3. </a:t>
            </a:r>
            <a:r>
              <a:rPr lang="en-US" sz="2800">
                <a:latin typeface="Times New Roman" panose="02020603050405020304" pitchFamily="18" charset="0"/>
                <a:ea typeface="Times New Roman" panose="02020603050405020304" pitchFamily="18" charset="0"/>
              </a:rPr>
              <a:t>Em có thể áp dụng thuật toán tìm kiếm tuần tự cho dãy đã sắp thứ tự không? Tại sao?</a:t>
            </a:r>
          </a:p>
        </p:txBody>
      </p:sp>
      <p:sp>
        <p:nvSpPr>
          <p:cNvPr id="5" name="TextBox 4">
            <a:extLst>
              <a:ext uri="{FF2B5EF4-FFF2-40B4-BE49-F238E27FC236}">
                <a16:creationId xmlns:a16="http://schemas.microsoft.com/office/drawing/2014/main" xmlns="" id="{E5216C1E-83CC-4E52-9D12-5AC29A5AD54B}"/>
              </a:ext>
            </a:extLst>
          </p:cNvPr>
          <p:cNvSpPr txBox="1"/>
          <p:nvPr/>
        </p:nvSpPr>
        <p:spPr>
          <a:xfrm>
            <a:off x="5196486" y="301252"/>
            <a:ext cx="2927609" cy="646331"/>
          </a:xfrm>
          <a:prstGeom prst="rect">
            <a:avLst/>
          </a:prstGeom>
          <a:noFill/>
          <a:ln>
            <a:noFill/>
          </a:ln>
        </p:spPr>
        <p:style>
          <a:lnRef idx="0">
            <a:scrgbClr r="0" g="0" b="0"/>
          </a:lnRef>
          <a:fillRef idx="0">
            <a:scrgbClr r="0" g="0" b="0"/>
          </a:fillRef>
          <a:effectRef idx="0">
            <a:scrgbClr r="0" g="0" b="0"/>
          </a:effectRef>
          <a:fontRef idx="minor">
            <a:schemeClr val="dk1"/>
          </a:fontRef>
        </p:style>
        <p:txBody>
          <a:bodyPr wrap="square" lIns="91440" tIns="45720" rIns="91440" bIns="45720">
            <a:spAutoFit/>
          </a:bodyPr>
          <a:lstStyle>
            <a:defPPr>
              <a:defRPr lang="en-US"/>
            </a:defPPr>
            <a:lvl1pPr algn="just">
              <a:defRPr sz="3600" b="1" kern="10">
                <a:ln w="0"/>
                <a:solidFill>
                  <a:srgbClr val="FF0066"/>
                </a:solidFill>
                <a:effectLst>
                  <a:outerShdw blurRad="38100" dist="19050" dir="2700000" algn="tl" rotWithShape="0">
                    <a:schemeClr val="dk1">
                      <a:alpha val="40000"/>
                    </a:schemeClr>
                  </a:outerShdw>
                </a:effectLst>
                <a:latin typeface="Tahoma" panose="020B0604030504040204" pitchFamily="34" charset="0"/>
                <a:ea typeface="Tahoma" panose="020B0604030504040204" pitchFamily="34" charset="0"/>
                <a:cs typeface="Tahoma" panose="020B0604030504040204" pitchFamily="34" charset="0"/>
              </a:defRPr>
            </a:lvl1pPr>
            <a:lvl2pPr>
              <a:defRPr>
                <a:solidFill>
                  <a:schemeClr val="dk1"/>
                </a:solidFill>
              </a:defRPr>
            </a:lvl2pPr>
            <a:lvl3pPr>
              <a:defRPr>
                <a:solidFill>
                  <a:schemeClr val="dk1"/>
                </a:solidFill>
              </a:defRPr>
            </a:lvl3pPr>
            <a:lvl4pPr>
              <a:defRPr>
                <a:solidFill>
                  <a:schemeClr val="dk1"/>
                </a:solidFill>
              </a:defRPr>
            </a:lvl4pPr>
            <a:lvl5pPr>
              <a:defRPr>
                <a:solidFill>
                  <a:schemeClr val="dk1"/>
                </a:solidFill>
              </a:defRPr>
            </a:lvl5pPr>
            <a:lvl6pPr>
              <a:defRPr>
                <a:solidFill>
                  <a:schemeClr val="dk1"/>
                </a:solidFill>
              </a:defRPr>
            </a:lvl6pPr>
            <a:lvl7pPr>
              <a:defRPr>
                <a:solidFill>
                  <a:schemeClr val="dk1"/>
                </a:solidFill>
              </a:defRPr>
            </a:lvl7pPr>
            <a:lvl8pPr>
              <a:defRPr>
                <a:solidFill>
                  <a:schemeClr val="dk1"/>
                </a:solidFill>
              </a:defRPr>
            </a:lvl8pPr>
            <a:lvl9pPr>
              <a:defRPr>
                <a:solidFill>
                  <a:schemeClr val="dk1"/>
                </a:solidFill>
              </a:defRPr>
            </a:lvl9pPr>
          </a:lstStyle>
          <a:p>
            <a:r>
              <a:rPr lang="en-US"/>
              <a:t>LUYỆN TẬP</a:t>
            </a:r>
          </a:p>
        </p:txBody>
      </p:sp>
    </p:spTree>
    <p:extLst>
      <p:ext uri="{BB962C8B-B14F-4D97-AF65-F5344CB8AC3E}">
        <p14:creationId xmlns:p14="http://schemas.microsoft.com/office/powerpoint/2010/main" val="3717285056"/>
      </p:ext>
    </p:extLst>
  </p:cSld>
  <p:clrMapOvr>
    <a:masterClrMapping/>
  </p:clrMapOvr>
  <mc:AlternateContent xmlns:mc="http://schemas.openxmlformats.org/markup-compatibility/2006" xmlns:p14="http://schemas.microsoft.com/office/powerpoint/2010/main">
    <mc:Choice Requires="p14">
      <p:transition spd="slow" p14:dur="3000">
        <p14:shred/>
      </p:transition>
    </mc:Choice>
    <mc:Fallback xmlns="">
      <p:transition spd="slow">
        <p:fade/>
      </p:transition>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xmlns="" id="{A42EB817-1613-420C-BA3A-1B3904F0F665}"/>
              </a:ext>
            </a:extLst>
          </p:cNvPr>
          <p:cNvPicPr>
            <a:picLocks noChangeAspect="1"/>
          </p:cNvPicPr>
          <p:nvPr/>
        </p:nvPicPr>
        <p:blipFill>
          <a:blip r:embed="rId2" cstate="email">
            <a:clrChange>
              <a:clrFrom>
                <a:srgbClr val="FFFFFF"/>
              </a:clrFrom>
              <a:clrTo>
                <a:srgbClr val="FFFFFF">
                  <a:alpha val="0"/>
                </a:srgbClr>
              </a:clrTo>
            </a:clrChange>
            <a:extLst>
              <a:ext uri="{28A0092B-C50C-407E-A947-70E740481C1C}">
                <a14:useLocalDpi xmlns:a14="http://schemas.microsoft.com/office/drawing/2010/main"/>
              </a:ext>
            </a:extLst>
          </a:blip>
          <a:stretch>
            <a:fillRect/>
          </a:stretch>
        </p:blipFill>
        <p:spPr>
          <a:xfrm>
            <a:off x="4283078" y="201693"/>
            <a:ext cx="690077" cy="854598"/>
          </a:xfrm>
          <a:prstGeom prst="rect">
            <a:avLst/>
          </a:prstGeom>
        </p:spPr>
      </p:pic>
      <p:pic>
        <p:nvPicPr>
          <p:cNvPr id="7" name="图片 5">
            <a:extLst>
              <a:ext uri="{FF2B5EF4-FFF2-40B4-BE49-F238E27FC236}">
                <a16:creationId xmlns:a16="http://schemas.microsoft.com/office/drawing/2014/main" xmlns="" id="{EB4B0F71-524E-4BFA-8742-798CC6F8FDE6}"/>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7848623" y="2459720"/>
            <a:ext cx="4343377" cy="4343377"/>
          </a:xfrm>
          <a:prstGeom prst="rect">
            <a:avLst/>
          </a:prstGeom>
        </p:spPr>
      </p:pic>
      <p:sp>
        <p:nvSpPr>
          <p:cNvPr id="2" name="Rectangle 1"/>
          <p:cNvSpPr/>
          <p:nvPr/>
        </p:nvSpPr>
        <p:spPr>
          <a:xfrm>
            <a:off x="801556" y="1748325"/>
            <a:ext cx="7455340" cy="3373231"/>
          </a:xfrm>
          <a:prstGeom prst="rect">
            <a:avLst/>
          </a:prstGeom>
        </p:spPr>
        <p:txBody>
          <a:bodyPr wrap="square">
            <a:spAutoFit/>
          </a:bodyPr>
          <a:lstStyle/>
          <a:p>
            <a:pPr algn="just">
              <a:lnSpc>
                <a:spcPct val="115000"/>
              </a:lnSpc>
              <a:spcBef>
                <a:spcPts val="600"/>
              </a:spcBef>
              <a:spcAft>
                <a:spcPts val="600"/>
              </a:spcAft>
            </a:pPr>
            <a:r>
              <a:rPr lang="en-US" sz="2800" b="1" i="1">
                <a:solidFill>
                  <a:srgbClr val="C00000"/>
                </a:solidFill>
                <a:latin typeface="Times New Roman" panose="02020603050405020304" pitchFamily="18" charset="0"/>
                <a:ea typeface="Times New Roman" panose="02020603050405020304" pitchFamily="18" charset="0"/>
              </a:rPr>
              <a:t>Câu 1. </a:t>
            </a:r>
            <a:r>
              <a:rPr lang="en-US" sz="2800">
                <a:latin typeface="Times New Roman" panose="02020603050405020304" pitchFamily="18" charset="0"/>
                <a:ea typeface="Times New Roman" panose="02020603050405020304" pitchFamily="18" charset="0"/>
              </a:rPr>
              <a:t>Hai khả năng xảy ra khi kết thúc tìm kiếm tuần tự là gì?</a:t>
            </a:r>
          </a:p>
          <a:p>
            <a:pPr algn="just">
              <a:lnSpc>
                <a:spcPct val="115000"/>
              </a:lnSpc>
              <a:spcBef>
                <a:spcPts val="600"/>
              </a:spcBef>
              <a:spcAft>
                <a:spcPts val="600"/>
              </a:spcAft>
            </a:pPr>
            <a:r>
              <a:rPr lang="en-US" sz="2800" b="1" i="1">
                <a:solidFill>
                  <a:srgbClr val="C00000"/>
                </a:solidFill>
                <a:latin typeface="Times New Roman" panose="02020603050405020304" pitchFamily="18" charset="0"/>
                <a:ea typeface="Times New Roman" panose="02020603050405020304" pitchFamily="18" charset="0"/>
              </a:rPr>
              <a:t>Câu 2. </a:t>
            </a:r>
            <a:r>
              <a:rPr lang="en-US" sz="2800">
                <a:latin typeface="Times New Roman" panose="02020603050405020304" pitchFamily="18" charset="0"/>
                <a:ea typeface="Times New Roman" panose="02020603050405020304" pitchFamily="18" charset="0"/>
              </a:rPr>
              <a:t>Khi nào thì việc tìm kiếm tuần tự kết thúc ở giữa chừng của dãy?</a:t>
            </a:r>
          </a:p>
          <a:p>
            <a:pPr algn="just">
              <a:lnSpc>
                <a:spcPct val="115000"/>
              </a:lnSpc>
              <a:spcBef>
                <a:spcPts val="600"/>
              </a:spcBef>
              <a:spcAft>
                <a:spcPts val="600"/>
              </a:spcAft>
            </a:pPr>
            <a:r>
              <a:rPr lang="en-US" sz="2800" b="1" i="1">
                <a:solidFill>
                  <a:srgbClr val="C00000"/>
                </a:solidFill>
                <a:latin typeface="Times New Roman" panose="02020603050405020304" pitchFamily="18" charset="0"/>
                <a:ea typeface="Times New Roman" panose="02020603050405020304" pitchFamily="18" charset="0"/>
              </a:rPr>
              <a:t>Câu 3. </a:t>
            </a:r>
            <a:r>
              <a:rPr lang="en-US" sz="2800">
                <a:latin typeface="Times New Roman" panose="02020603050405020304" pitchFamily="18" charset="0"/>
                <a:ea typeface="Times New Roman" panose="02020603050405020304" pitchFamily="18" charset="0"/>
              </a:rPr>
              <a:t>Khi nào thì việc tìm kiếm tuần tự dò tìm đến phần tử cuối dãy?</a:t>
            </a:r>
          </a:p>
        </p:txBody>
      </p:sp>
      <p:sp>
        <p:nvSpPr>
          <p:cNvPr id="5" name="TextBox 4">
            <a:extLst>
              <a:ext uri="{FF2B5EF4-FFF2-40B4-BE49-F238E27FC236}">
                <a16:creationId xmlns:a16="http://schemas.microsoft.com/office/drawing/2014/main" xmlns="" id="{E5216C1E-83CC-4E52-9D12-5AC29A5AD54B}"/>
              </a:ext>
            </a:extLst>
          </p:cNvPr>
          <p:cNvSpPr txBox="1"/>
          <p:nvPr/>
        </p:nvSpPr>
        <p:spPr>
          <a:xfrm>
            <a:off x="5068691" y="336604"/>
            <a:ext cx="2927609" cy="646331"/>
          </a:xfrm>
          <a:prstGeom prst="rect">
            <a:avLst/>
          </a:prstGeom>
          <a:noFill/>
          <a:ln>
            <a:noFill/>
          </a:ln>
        </p:spPr>
        <p:style>
          <a:lnRef idx="0">
            <a:scrgbClr r="0" g="0" b="0"/>
          </a:lnRef>
          <a:fillRef idx="0">
            <a:scrgbClr r="0" g="0" b="0"/>
          </a:fillRef>
          <a:effectRef idx="0">
            <a:scrgbClr r="0" g="0" b="0"/>
          </a:effectRef>
          <a:fontRef idx="minor">
            <a:schemeClr val="dk1"/>
          </a:fontRef>
        </p:style>
        <p:txBody>
          <a:bodyPr wrap="square" lIns="91440" tIns="45720" rIns="91440" bIns="45720">
            <a:spAutoFit/>
          </a:bodyPr>
          <a:lstStyle>
            <a:defPPr>
              <a:defRPr lang="en-US"/>
            </a:defPPr>
            <a:lvl1pPr algn="just">
              <a:defRPr sz="3600" b="1" kern="10">
                <a:ln w="0"/>
                <a:solidFill>
                  <a:srgbClr val="FF0066"/>
                </a:solidFill>
                <a:effectLst>
                  <a:outerShdw blurRad="38100" dist="19050" dir="2700000" algn="tl" rotWithShape="0">
                    <a:schemeClr val="dk1">
                      <a:alpha val="40000"/>
                    </a:schemeClr>
                  </a:outerShdw>
                </a:effectLst>
                <a:latin typeface="Tahoma" panose="020B0604030504040204" pitchFamily="34" charset="0"/>
                <a:ea typeface="Tahoma" panose="020B0604030504040204" pitchFamily="34" charset="0"/>
                <a:cs typeface="Tahoma" panose="020B0604030504040204" pitchFamily="34" charset="0"/>
              </a:defRPr>
            </a:lvl1pPr>
            <a:lvl2pPr>
              <a:defRPr>
                <a:solidFill>
                  <a:schemeClr val="dk1"/>
                </a:solidFill>
              </a:defRPr>
            </a:lvl2pPr>
            <a:lvl3pPr>
              <a:defRPr>
                <a:solidFill>
                  <a:schemeClr val="dk1"/>
                </a:solidFill>
              </a:defRPr>
            </a:lvl3pPr>
            <a:lvl4pPr>
              <a:defRPr>
                <a:solidFill>
                  <a:schemeClr val="dk1"/>
                </a:solidFill>
              </a:defRPr>
            </a:lvl4pPr>
            <a:lvl5pPr>
              <a:defRPr>
                <a:solidFill>
                  <a:schemeClr val="dk1"/>
                </a:solidFill>
              </a:defRPr>
            </a:lvl5pPr>
            <a:lvl6pPr>
              <a:defRPr>
                <a:solidFill>
                  <a:schemeClr val="dk1"/>
                </a:solidFill>
              </a:defRPr>
            </a:lvl6pPr>
            <a:lvl7pPr>
              <a:defRPr>
                <a:solidFill>
                  <a:schemeClr val="dk1"/>
                </a:solidFill>
              </a:defRPr>
            </a:lvl7pPr>
            <a:lvl8pPr>
              <a:defRPr>
                <a:solidFill>
                  <a:schemeClr val="dk1"/>
                </a:solidFill>
              </a:defRPr>
            </a:lvl8pPr>
            <a:lvl9pPr>
              <a:defRPr>
                <a:solidFill>
                  <a:schemeClr val="dk1"/>
                </a:solidFill>
              </a:defRPr>
            </a:lvl9pPr>
          </a:lstStyle>
          <a:p>
            <a:r>
              <a:rPr lang="en-US"/>
              <a:t>VẬN DỤNG</a:t>
            </a:r>
          </a:p>
        </p:txBody>
      </p:sp>
    </p:spTree>
    <p:extLst>
      <p:ext uri="{BB962C8B-B14F-4D97-AF65-F5344CB8AC3E}">
        <p14:creationId xmlns:p14="http://schemas.microsoft.com/office/powerpoint/2010/main" val="1392546603"/>
      </p:ext>
    </p:extLst>
  </p:cSld>
  <p:clrMapOvr>
    <a:masterClrMapping/>
  </p:clrMapOvr>
  <mc:AlternateContent xmlns:mc="http://schemas.openxmlformats.org/markup-compatibility/2006" xmlns:p14="http://schemas.microsoft.com/office/powerpoint/2010/main">
    <mc:Choice Requires="p14">
      <p:transition spd="slow" p14:dur="1400">
        <p14:doors dir="ver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xmlns="" id="{1E778975-D305-472F-9209-C59052A8CF25}"/>
              </a:ext>
            </a:extLst>
          </p:cNvPr>
          <p:cNvPicPr>
            <a:picLocks noChangeAspect="1"/>
          </p:cNvPicPr>
          <p:nvPr/>
        </p:nvPicPr>
        <p:blipFill>
          <a:blip r:embed="rId2" cstate="email">
            <a:clrChange>
              <a:clrFrom>
                <a:srgbClr val="FFFFFF"/>
              </a:clrFrom>
              <a:clrTo>
                <a:srgbClr val="FFFFFF">
                  <a:alpha val="0"/>
                </a:srgbClr>
              </a:clrTo>
            </a:clrChange>
            <a:extLst>
              <a:ext uri="{28A0092B-C50C-407E-A947-70E740481C1C}">
                <a14:useLocalDpi xmlns:a14="http://schemas.microsoft.com/office/drawing/2010/main"/>
              </a:ext>
            </a:extLst>
          </a:blip>
          <a:stretch>
            <a:fillRect/>
          </a:stretch>
        </p:blipFill>
        <p:spPr>
          <a:xfrm>
            <a:off x="4244106" y="197941"/>
            <a:ext cx="996257" cy="900000"/>
          </a:xfrm>
          <a:prstGeom prst="rect">
            <a:avLst/>
          </a:prstGeom>
        </p:spPr>
      </p:pic>
      <p:sp>
        <p:nvSpPr>
          <p:cNvPr id="8" name="Rectangle 7">
            <a:extLst>
              <a:ext uri="{FF2B5EF4-FFF2-40B4-BE49-F238E27FC236}">
                <a16:creationId xmlns:a16="http://schemas.microsoft.com/office/drawing/2014/main" xmlns="" id="{5068FD75-617E-4943-803C-6669570DF948}"/>
              </a:ext>
            </a:extLst>
          </p:cNvPr>
          <p:cNvSpPr/>
          <p:nvPr/>
        </p:nvSpPr>
        <p:spPr>
          <a:xfrm>
            <a:off x="5240363" y="280933"/>
            <a:ext cx="3571975" cy="646331"/>
          </a:xfrm>
          <a:prstGeom prst="rect">
            <a:avLst/>
          </a:prstGeom>
          <a:noFill/>
          <a:ln>
            <a:noFill/>
          </a:ln>
        </p:spPr>
        <p:style>
          <a:lnRef idx="0">
            <a:scrgbClr r="0" g="0" b="0"/>
          </a:lnRef>
          <a:fillRef idx="0">
            <a:scrgbClr r="0" g="0" b="0"/>
          </a:fillRef>
          <a:effectRef idx="0">
            <a:scrgbClr r="0" g="0" b="0"/>
          </a:effectRef>
          <a:fontRef idx="minor">
            <a:schemeClr val="dk1"/>
          </a:fontRef>
        </p:style>
        <p:txBody>
          <a:bodyPr wrap="square" lIns="91440" tIns="45720" rIns="91440" bIns="45720">
            <a:spAutoFit/>
          </a:bodyPr>
          <a:lstStyle/>
          <a:p>
            <a:pPr algn="just">
              <a:defRPr/>
            </a:pPr>
            <a:r>
              <a:rPr lang="en-US" sz="3600" b="1" kern="10" smtClean="0">
                <a:ln w="0"/>
                <a:solidFill>
                  <a:srgbClr val="FF0066"/>
                </a:solidFill>
                <a:effectLst>
                  <a:outerShdw blurRad="38100" dist="19050" dir="2700000" algn="tl" rotWithShape="0">
                    <a:schemeClr val="dk1">
                      <a:alpha val="40000"/>
                    </a:schemeClr>
                  </a:outerShdw>
                </a:effectLst>
                <a:latin typeface="Tahoma" panose="020B0604030504040204" pitchFamily="34" charset="0"/>
                <a:ea typeface="Tahoma" panose="020B0604030504040204" pitchFamily="34" charset="0"/>
                <a:cs typeface="Tahoma" panose="020B0604030504040204" pitchFamily="34" charset="0"/>
              </a:rPr>
              <a:t>MỞ ĐẦU</a:t>
            </a:r>
            <a:endParaRPr lang="en-US" sz="3600" b="1" kern="10" dirty="0">
              <a:ln w="0"/>
              <a:solidFill>
                <a:srgbClr val="FF0066"/>
              </a:solidFill>
              <a:effectLst>
                <a:outerShdw blurRad="38100" dist="19050" dir="2700000" algn="tl" rotWithShape="0">
                  <a:schemeClr val="dk1">
                    <a:alpha val="40000"/>
                  </a:schemeClr>
                </a:outerShdw>
              </a:effectLst>
              <a:latin typeface="Tahoma" panose="020B0604030504040204" pitchFamily="34" charset="0"/>
              <a:ea typeface="Tahoma" panose="020B0604030504040204" pitchFamily="34" charset="0"/>
              <a:cs typeface="Tahoma" panose="020B0604030504040204" pitchFamily="34" charset="0"/>
            </a:endParaRPr>
          </a:p>
        </p:txBody>
      </p:sp>
      <p:sp>
        <p:nvSpPr>
          <p:cNvPr id="2" name="Cloud 1"/>
          <p:cNvSpPr/>
          <p:nvPr/>
        </p:nvSpPr>
        <p:spPr>
          <a:xfrm>
            <a:off x="1743663" y="1677025"/>
            <a:ext cx="8147713" cy="4666369"/>
          </a:xfrm>
          <a:prstGeom prst="cloud">
            <a:avLst/>
          </a:prstGeom>
        </p:spPr>
        <p:style>
          <a:lnRef idx="2">
            <a:schemeClr val="accent2"/>
          </a:lnRef>
          <a:fillRef idx="1">
            <a:schemeClr val="lt1"/>
          </a:fillRef>
          <a:effectRef idx="0">
            <a:schemeClr val="accent2"/>
          </a:effectRef>
          <a:fontRef idx="minor">
            <a:schemeClr val="dk1"/>
          </a:fontRef>
        </p:style>
        <p:txBody>
          <a:bodyPr wrap="square">
            <a:spAutoFit/>
          </a:bodyPr>
          <a:lstStyle/>
          <a:p>
            <a:pPr algn="just">
              <a:lnSpc>
                <a:spcPct val="115000"/>
              </a:lnSpc>
              <a:spcBef>
                <a:spcPts val="600"/>
              </a:spcBef>
              <a:spcAft>
                <a:spcPts val="600"/>
              </a:spcAft>
            </a:pPr>
            <a:r>
              <a:rPr lang="en-US" sz="2800">
                <a:latin typeface="Times New Roman" panose="02020603050405020304" pitchFamily="18" charset="0"/>
                <a:ea typeface="Times New Roman" panose="02020603050405020304" pitchFamily="18" charset="0"/>
              </a:rPr>
              <a:t>Giáo viên dạy tin học lớp 7A trả kết quả bài kiểm tra và thông báo: “Trong lớp có duy nhất một bạn đạt điểm 10”. Xem danh sách lớp kèm cột điểm kiểm tra, em làm thế nào để biết ai được điểm 10?</a:t>
            </a:r>
          </a:p>
        </p:txBody>
      </p:sp>
    </p:spTree>
    <p:extLst>
      <p:ext uri="{BB962C8B-B14F-4D97-AF65-F5344CB8AC3E}">
        <p14:creationId xmlns:p14="http://schemas.microsoft.com/office/powerpoint/2010/main" val="3558297133"/>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500" fill="hold"/>
                                        <p:tgtEl>
                                          <p:spTgt spid="5"/>
                                        </p:tgtEl>
                                        <p:attrNameLst>
                                          <p:attrName>ppt_w</p:attrName>
                                        </p:attrNameLst>
                                      </p:cBhvr>
                                      <p:tavLst>
                                        <p:tav tm="0">
                                          <p:val>
                                            <p:fltVal val="0"/>
                                          </p:val>
                                        </p:tav>
                                        <p:tav tm="100000">
                                          <p:val>
                                            <p:strVal val="#ppt_w"/>
                                          </p:val>
                                        </p:tav>
                                      </p:tavLst>
                                    </p:anim>
                                    <p:anim calcmode="lin" valueType="num">
                                      <p:cBhvr>
                                        <p:cTn id="8" dur="500" fill="hold"/>
                                        <p:tgtEl>
                                          <p:spTgt spid="5"/>
                                        </p:tgtEl>
                                        <p:attrNameLst>
                                          <p:attrName>ppt_h</p:attrName>
                                        </p:attrNameLst>
                                      </p:cBhvr>
                                      <p:tavLst>
                                        <p:tav tm="0">
                                          <p:val>
                                            <p:fltVal val="0"/>
                                          </p:val>
                                        </p:tav>
                                        <p:tav tm="100000">
                                          <p:val>
                                            <p:strVal val="#ppt_h"/>
                                          </p:val>
                                        </p:tav>
                                      </p:tavLst>
                                    </p:anim>
                                    <p:animEffect transition="in" filter="fade">
                                      <p:cBhvr>
                                        <p:cTn id="9" dur="500"/>
                                        <p:tgtEl>
                                          <p:spTgt spid="5"/>
                                        </p:tgtEl>
                                      </p:cBhvr>
                                    </p:animEffect>
                                  </p:childTnLst>
                                </p:cTn>
                              </p:par>
                              <p:par>
                                <p:cTn id="10" presetID="5" presetClass="entr" presetSubtype="10" fill="hold" grpId="0" nodeType="with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checkerboard(across)">
                                      <p:cBhvr>
                                        <p:cTn id="12" dur="500"/>
                                        <p:tgtEl>
                                          <p:spTgt spid="8"/>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2"/>
                                        </p:tgtEl>
                                        <p:attrNameLst>
                                          <p:attrName>style.visibility</p:attrName>
                                        </p:attrNameLst>
                                      </p:cBhvr>
                                      <p:to>
                                        <p:strVal val="visible"/>
                                      </p:to>
                                    </p:set>
                                    <p:animEffect transition="in" filter="barn(inVertical)">
                                      <p:cBhvr>
                                        <p:cTn id="1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2" grpId="0" animBg="1"/>
    </p:bldLst>
  </p:timing>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Cloud 3"/>
          <p:cNvSpPr/>
          <p:nvPr/>
        </p:nvSpPr>
        <p:spPr>
          <a:xfrm>
            <a:off x="2677689" y="1300995"/>
            <a:ext cx="6096000" cy="3912066"/>
          </a:xfrm>
          <a:prstGeom prst="cloud">
            <a:avLst/>
          </a:prstGeom>
        </p:spPr>
        <p:style>
          <a:lnRef idx="2">
            <a:schemeClr val="accent2"/>
          </a:lnRef>
          <a:fillRef idx="1">
            <a:schemeClr val="lt1"/>
          </a:fillRef>
          <a:effectRef idx="0">
            <a:schemeClr val="accent2"/>
          </a:effectRef>
          <a:fontRef idx="minor">
            <a:schemeClr val="dk1"/>
          </a:fontRef>
        </p:style>
        <p:txBody>
          <a:bodyPr>
            <a:spAutoFit/>
          </a:bodyPr>
          <a:lstStyle/>
          <a:p>
            <a:pPr algn="just">
              <a:lnSpc>
                <a:spcPct val="115000"/>
              </a:lnSpc>
              <a:spcBef>
                <a:spcPts val="600"/>
              </a:spcBef>
              <a:spcAft>
                <a:spcPts val="600"/>
              </a:spcAft>
            </a:pPr>
            <a:r>
              <a:rPr lang="en-US" sz="2800">
                <a:latin typeface="Times New Roman" panose="02020603050405020304" pitchFamily="18" charset="0"/>
                <a:ea typeface="Times New Roman" panose="02020603050405020304" pitchFamily="18" charset="0"/>
              </a:rPr>
              <a:t>Cho dãy số 18, 94, 42, 44, 06, 55, 12, 67. Hãy tìm xem số 44 ở trong dãy này </a:t>
            </a:r>
            <a:r>
              <a:rPr lang="en-US" sz="2800" smtClean="0">
                <a:latin typeface="Times New Roman" panose="02020603050405020304" pitchFamily="18" charset="0"/>
                <a:ea typeface="Times New Roman" panose="02020603050405020304" pitchFamily="18" charset="0"/>
              </a:rPr>
              <a:t>không? </a:t>
            </a:r>
            <a:r>
              <a:rPr lang="en-US" sz="2800">
                <a:latin typeface="Times New Roman" panose="02020603050405020304" pitchFamily="18" charset="0"/>
                <a:ea typeface="Times New Roman" panose="02020603050405020304" pitchFamily="18" charset="0"/>
              </a:rPr>
              <a:t>Nếu có thì đưa ra vị trí đầu tiên tìm thấy</a:t>
            </a:r>
          </a:p>
        </p:txBody>
      </p:sp>
      <p:sp>
        <p:nvSpPr>
          <p:cNvPr id="3" name="Rectangle 2">
            <a:extLst>
              <a:ext uri="{FF2B5EF4-FFF2-40B4-BE49-F238E27FC236}">
                <a16:creationId xmlns:a16="http://schemas.microsoft.com/office/drawing/2014/main" xmlns="" id="{5068FD75-617E-4943-803C-6669570DF948}"/>
              </a:ext>
            </a:extLst>
          </p:cNvPr>
          <p:cNvSpPr/>
          <p:nvPr/>
        </p:nvSpPr>
        <p:spPr>
          <a:xfrm>
            <a:off x="3939701" y="310828"/>
            <a:ext cx="3571975" cy="646331"/>
          </a:xfrm>
          <a:prstGeom prst="rect">
            <a:avLst/>
          </a:prstGeom>
          <a:noFill/>
          <a:ln>
            <a:noFill/>
          </a:ln>
        </p:spPr>
        <p:style>
          <a:lnRef idx="0">
            <a:scrgbClr r="0" g="0" b="0"/>
          </a:lnRef>
          <a:fillRef idx="0">
            <a:scrgbClr r="0" g="0" b="0"/>
          </a:fillRef>
          <a:effectRef idx="0">
            <a:scrgbClr r="0" g="0" b="0"/>
          </a:effectRef>
          <a:fontRef idx="minor">
            <a:schemeClr val="dk1"/>
          </a:fontRef>
        </p:style>
        <p:txBody>
          <a:bodyPr wrap="square" lIns="91440" tIns="45720" rIns="91440" bIns="45720">
            <a:spAutoFit/>
          </a:bodyPr>
          <a:lstStyle/>
          <a:p>
            <a:pPr algn="ctr">
              <a:defRPr/>
            </a:pPr>
            <a:r>
              <a:rPr lang="en-US" sz="3600" b="1" kern="10" smtClean="0">
                <a:ln w="0"/>
                <a:solidFill>
                  <a:srgbClr val="FF0066"/>
                </a:solidFill>
                <a:effectLst>
                  <a:outerShdw blurRad="38100" dist="19050" dir="2700000" algn="tl" rotWithShape="0">
                    <a:schemeClr val="dk1">
                      <a:alpha val="40000"/>
                    </a:schemeClr>
                  </a:outerShdw>
                </a:effectLst>
                <a:latin typeface="Tahoma" panose="020B0604030504040204" pitchFamily="34" charset="0"/>
                <a:ea typeface="Tahoma" panose="020B0604030504040204" pitchFamily="34" charset="0"/>
                <a:cs typeface="Tahoma" panose="020B0604030504040204" pitchFamily="34" charset="0"/>
              </a:rPr>
              <a:t>TÌNH HUỐNG</a:t>
            </a:r>
            <a:endParaRPr lang="en-US" sz="3600" b="1" kern="10" dirty="0">
              <a:ln w="0"/>
              <a:solidFill>
                <a:srgbClr val="FF0066"/>
              </a:solidFill>
              <a:effectLst>
                <a:outerShdw blurRad="38100" dist="19050" dir="2700000" algn="tl" rotWithShape="0">
                  <a:schemeClr val="dk1">
                    <a:alpha val="40000"/>
                  </a:schemeClr>
                </a:outerShdw>
              </a:effectLst>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298483991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 name="TextBox 7">
            <a:extLst>
              <a:ext uri="{FF2B5EF4-FFF2-40B4-BE49-F238E27FC236}">
                <a16:creationId xmlns:a16="http://schemas.microsoft.com/office/drawing/2014/main" xmlns="" id="{E5216C1E-83CC-4E52-9D12-5AC29A5AD54B}"/>
              </a:ext>
            </a:extLst>
          </p:cNvPr>
          <p:cNvSpPr txBox="1"/>
          <p:nvPr/>
        </p:nvSpPr>
        <p:spPr>
          <a:xfrm>
            <a:off x="811680" y="274908"/>
            <a:ext cx="10543248" cy="646331"/>
          </a:xfrm>
          <a:prstGeom prst="rect">
            <a:avLst/>
          </a:prstGeom>
          <a:noFill/>
          <a:ln>
            <a:noFill/>
          </a:ln>
        </p:spPr>
        <p:style>
          <a:lnRef idx="0">
            <a:scrgbClr r="0" g="0" b="0"/>
          </a:lnRef>
          <a:fillRef idx="0">
            <a:scrgbClr r="0" g="0" b="0"/>
          </a:fillRef>
          <a:effectRef idx="0">
            <a:scrgbClr r="0" g="0" b="0"/>
          </a:effectRef>
          <a:fontRef idx="minor">
            <a:schemeClr val="dk1"/>
          </a:fontRef>
        </p:style>
        <p:txBody>
          <a:bodyPr wrap="square" lIns="91440" tIns="45720" rIns="91440" bIns="45720">
            <a:spAutoFit/>
          </a:bodyPr>
          <a:lstStyle>
            <a:defPPr>
              <a:defRPr lang="en-US"/>
            </a:defPPr>
            <a:lvl1pPr algn="just">
              <a:defRPr sz="3600" b="1" kern="10">
                <a:ln w="0"/>
                <a:solidFill>
                  <a:srgbClr val="FF0066"/>
                </a:solidFill>
                <a:effectLst>
                  <a:outerShdw blurRad="38100" dist="19050" dir="2700000" algn="tl" rotWithShape="0">
                    <a:schemeClr val="dk1">
                      <a:alpha val="40000"/>
                    </a:schemeClr>
                  </a:outerShdw>
                </a:effectLst>
                <a:latin typeface="Tahoma" panose="020B0604030504040204" pitchFamily="34" charset="0"/>
                <a:ea typeface="Tahoma" panose="020B0604030504040204" pitchFamily="34" charset="0"/>
                <a:cs typeface="Tahoma" panose="020B0604030504040204" pitchFamily="34" charset="0"/>
              </a:defRPr>
            </a:lvl1pPr>
            <a:lvl2pPr>
              <a:defRPr>
                <a:solidFill>
                  <a:schemeClr val="dk1"/>
                </a:solidFill>
              </a:defRPr>
            </a:lvl2pPr>
            <a:lvl3pPr>
              <a:defRPr>
                <a:solidFill>
                  <a:schemeClr val="dk1"/>
                </a:solidFill>
              </a:defRPr>
            </a:lvl3pPr>
            <a:lvl4pPr>
              <a:defRPr>
                <a:solidFill>
                  <a:schemeClr val="dk1"/>
                </a:solidFill>
              </a:defRPr>
            </a:lvl4pPr>
            <a:lvl5pPr>
              <a:defRPr>
                <a:solidFill>
                  <a:schemeClr val="dk1"/>
                </a:solidFill>
              </a:defRPr>
            </a:lvl5pPr>
            <a:lvl6pPr>
              <a:defRPr>
                <a:solidFill>
                  <a:schemeClr val="dk1"/>
                </a:solidFill>
              </a:defRPr>
            </a:lvl6pPr>
            <a:lvl7pPr>
              <a:defRPr>
                <a:solidFill>
                  <a:schemeClr val="dk1"/>
                </a:solidFill>
              </a:defRPr>
            </a:lvl7pPr>
            <a:lvl8pPr>
              <a:defRPr>
                <a:solidFill>
                  <a:schemeClr val="dk1"/>
                </a:solidFill>
              </a:defRPr>
            </a:lvl8pPr>
            <a:lvl9pPr>
              <a:defRPr>
                <a:solidFill>
                  <a:schemeClr val="dk1"/>
                </a:solidFill>
              </a:defRPr>
            </a:lvl9pPr>
          </a:lstStyle>
          <a:p>
            <a:r>
              <a:rPr lang="en-US"/>
              <a:t>1. Tìm kiếm tuần tự một số trong dãy số</a:t>
            </a:r>
          </a:p>
        </p:txBody>
      </p:sp>
      <p:pic>
        <p:nvPicPr>
          <p:cNvPr id="5" name="Picture 4">
            <a:extLst>
              <a:ext uri="{FF2B5EF4-FFF2-40B4-BE49-F238E27FC236}">
                <a16:creationId xmlns:a16="http://schemas.microsoft.com/office/drawing/2014/main" xmlns="" id="{A7E22513-2C04-443E-BE2B-8A9D4CA4C8F9}"/>
              </a:ext>
            </a:extLst>
          </p:cNvPr>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255372" y="304368"/>
            <a:ext cx="556308" cy="495343"/>
          </a:xfrm>
          <a:prstGeom prst="rect">
            <a:avLst/>
          </a:prstGeom>
        </p:spPr>
      </p:pic>
      <p:sp>
        <p:nvSpPr>
          <p:cNvPr id="2" name="Rectangle 1"/>
          <p:cNvSpPr/>
          <p:nvPr/>
        </p:nvSpPr>
        <p:spPr>
          <a:xfrm>
            <a:off x="507290" y="1320225"/>
            <a:ext cx="2505814" cy="587853"/>
          </a:xfrm>
          <a:prstGeom prst="rect">
            <a:avLst/>
          </a:prstGeom>
        </p:spPr>
        <p:txBody>
          <a:bodyPr wrap="none">
            <a:spAutoFit/>
          </a:bodyPr>
          <a:lstStyle/>
          <a:p>
            <a:pPr algn="just">
              <a:lnSpc>
                <a:spcPct val="115000"/>
              </a:lnSpc>
              <a:spcBef>
                <a:spcPts val="600"/>
              </a:spcBef>
              <a:spcAft>
                <a:spcPts val="600"/>
              </a:spcAft>
            </a:pPr>
            <a:r>
              <a:rPr lang="en-US" sz="2800">
                <a:latin typeface="Times New Roman" panose="02020603050405020304" pitchFamily="18" charset="0"/>
                <a:ea typeface="Times New Roman" panose="02020603050405020304" pitchFamily="18" charset="0"/>
              </a:rPr>
              <a:t>- Dãy xuất phát:</a:t>
            </a:r>
          </a:p>
        </p:txBody>
      </p:sp>
      <p:graphicFrame>
        <p:nvGraphicFramePr>
          <p:cNvPr id="6" name="Table 5"/>
          <p:cNvGraphicFramePr>
            <a:graphicFrameLocks noGrp="1"/>
          </p:cNvGraphicFramePr>
          <p:nvPr>
            <p:extLst>
              <p:ext uri="{D42A27DB-BD31-4B8C-83A1-F6EECF244321}">
                <p14:modId xmlns:p14="http://schemas.microsoft.com/office/powerpoint/2010/main" val="3662633700"/>
              </p:ext>
            </p:extLst>
          </p:nvPr>
        </p:nvGraphicFramePr>
        <p:xfrm>
          <a:off x="2607825" y="2350087"/>
          <a:ext cx="7287884" cy="1155983"/>
        </p:xfrm>
        <a:graphic>
          <a:graphicData uri="http://schemas.openxmlformats.org/drawingml/2006/table">
            <a:tbl>
              <a:tblPr firstRow="1" firstCol="1" bandRow="1">
                <a:tableStyleId>{5940675A-B579-460E-94D1-54222C63F5DA}</a:tableStyleId>
              </a:tblPr>
              <a:tblGrid>
                <a:gridCol w="910366">
                  <a:extLst>
                    <a:ext uri="{9D8B030D-6E8A-4147-A177-3AD203B41FA5}">
                      <a16:colId xmlns:a16="http://schemas.microsoft.com/office/drawing/2014/main" xmlns="" val="3933296090"/>
                    </a:ext>
                  </a:extLst>
                </a:gridCol>
                <a:gridCol w="910366">
                  <a:extLst>
                    <a:ext uri="{9D8B030D-6E8A-4147-A177-3AD203B41FA5}">
                      <a16:colId xmlns:a16="http://schemas.microsoft.com/office/drawing/2014/main" xmlns="" val="1343305601"/>
                    </a:ext>
                  </a:extLst>
                </a:gridCol>
                <a:gridCol w="910366">
                  <a:extLst>
                    <a:ext uri="{9D8B030D-6E8A-4147-A177-3AD203B41FA5}">
                      <a16:colId xmlns:a16="http://schemas.microsoft.com/office/drawing/2014/main" xmlns="" val="3669774095"/>
                    </a:ext>
                  </a:extLst>
                </a:gridCol>
                <a:gridCol w="910366">
                  <a:extLst>
                    <a:ext uri="{9D8B030D-6E8A-4147-A177-3AD203B41FA5}">
                      <a16:colId xmlns:a16="http://schemas.microsoft.com/office/drawing/2014/main" xmlns="" val="1084823072"/>
                    </a:ext>
                  </a:extLst>
                </a:gridCol>
                <a:gridCol w="911605">
                  <a:extLst>
                    <a:ext uri="{9D8B030D-6E8A-4147-A177-3AD203B41FA5}">
                      <a16:colId xmlns:a16="http://schemas.microsoft.com/office/drawing/2014/main" xmlns="" val="3695783779"/>
                    </a:ext>
                  </a:extLst>
                </a:gridCol>
                <a:gridCol w="911605">
                  <a:extLst>
                    <a:ext uri="{9D8B030D-6E8A-4147-A177-3AD203B41FA5}">
                      <a16:colId xmlns:a16="http://schemas.microsoft.com/office/drawing/2014/main" xmlns="" val="1120630528"/>
                    </a:ext>
                  </a:extLst>
                </a:gridCol>
                <a:gridCol w="911605">
                  <a:extLst>
                    <a:ext uri="{9D8B030D-6E8A-4147-A177-3AD203B41FA5}">
                      <a16:colId xmlns:a16="http://schemas.microsoft.com/office/drawing/2014/main" xmlns="" val="359098232"/>
                    </a:ext>
                  </a:extLst>
                </a:gridCol>
                <a:gridCol w="911605">
                  <a:extLst>
                    <a:ext uri="{9D8B030D-6E8A-4147-A177-3AD203B41FA5}">
                      <a16:colId xmlns:a16="http://schemas.microsoft.com/office/drawing/2014/main" xmlns="" val="3042728816"/>
                    </a:ext>
                  </a:extLst>
                </a:gridCol>
              </a:tblGrid>
              <a:tr h="481898">
                <a:tc>
                  <a:txBody>
                    <a:bodyPr/>
                    <a:lstStyle/>
                    <a:p>
                      <a:pPr marL="0" marR="0" algn="ctr">
                        <a:lnSpc>
                          <a:spcPct val="115000"/>
                        </a:lnSpc>
                        <a:spcBef>
                          <a:spcPts val="600"/>
                        </a:spcBef>
                        <a:spcAft>
                          <a:spcPts val="600"/>
                        </a:spcAft>
                      </a:pPr>
                      <a:r>
                        <a:rPr lang="en-US" sz="2800">
                          <a:effectLst/>
                          <a:latin typeface="Times New Roman" panose="02020603050405020304" pitchFamily="18" charset="0"/>
                          <a:cs typeface="Times New Roman" panose="02020603050405020304" pitchFamily="18" charset="0"/>
                        </a:rPr>
                        <a:t>a</a:t>
                      </a:r>
                      <a:r>
                        <a:rPr lang="en-US" sz="2800" baseline="-25000">
                          <a:effectLst/>
                          <a:latin typeface="Times New Roman" panose="02020603050405020304" pitchFamily="18" charset="0"/>
                          <a:cs typeface="Times New Roman" panose="02020603050405020304" pitchFamily="18" charset="0"/>
                        </a:rPr>
                        <a:t>1</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solidFill>
                      <a:schemeClr val="accent2">
                        <a:lumMod val="20000"/>
                        <a:lumOff val="80000"/>
                      </a:schemeClr>
                    </a:solidFill>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cs typeface="Times New Roman" panose="02020603050405020304" pitchFamily="18" charset="0"/>
                        </a:rPr>
                        <a:t>a</a:t>
                      </a:r>
                      <a:r>
                        <a:rPr lang="en-US" sz="2800" baseline="-25000">
                          <a:effectLst/>
                          <a:latin typeface="Times New Roman" panose="02020603050405020304" pitchFamily="18" charset="0"/>
                          <a:cs typeface="Times New Roman" panose="02020603050405020304" pitchFamily="18" charset="0"/>
                        </a:rPr>
                        <a:t>2</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solidFill>
                      <a:schemeClr val="accent2">
                        <a:lumMod val="20000"/>
                        <a:lumOff val="80000"/>
                      </a:schemeClr>
                    </a:solidFill>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cs typeface="Times New Roman" panose="02020603050405020304" pitchFamily="18" charset="0"/>
                        </a:rPr>
                        <a:t>a</a:t>
                      </a:r>
                      <a:r>
                        <a:rPr lang="en-US" sz="2800" baseline="-25000">
                          <a:effectLst/>
                          <a:latin typeface="Times New Roman" panose="02020603050405020304" pitchFamily="18" charset="0"/>
                          <a:cs typeface="Times New Roman" panose="02020603050405020304" pitchFamily="18" charset="0"/>
                        </a:rPr>
                        <a:t>3</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solidFill>
                      <a:schemeClr val="accent2">
                        <a:lumMod val="20000"/>
                        <a:lumOff val="80000"/>
                      </a:schemeClr>
                    </a:solidFill>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cs typeface="Times New Roman" panose="02020603050405020304" pitchFamily="18" charset="0"/>
                        </a:rPr>
                        <a:t>a</a:t>
                      </a:r>
                      <a:r>
                        <a:rPr lang="en-US" sz="2800" baseline="-25000">
                          <a:effectLst/>
                          <a:latin typeface="Times New Roman" panose="02020603050405020304" pitchFamily="18" charset="0"/>
                          <a:cs typeface="Times New Roman" panose="02020603050405020304" pitchFamily="18" charset="0"/>
                        </a:rPr>
                        <a:t>4</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solidFill>
                      <a:schemeClr val="accent2">
                        <a:lumMod val="20000"/>
                        <a:lumOff val="80000"/>
                      </a:schemeClr>
                    </a:solidFill>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cs typeface="Times New Roman" panose="02020603050405020304" pitchFamily="18" charset="0"/>
                        </a:rPr>
                        <a:t>a</a:t>
                      </a:r>
                      <a:r>
                        <a:rPr lang="en-US" sz="2800" baseline="-25000">
                          <a:effectLst/>
                          <a:latin typeface="Times New Roman" panose="02020603050405020304" pitchFamily="18" charset="0"/>
                          <a:cs typeface="Times New Roman" panose="02020603050405020304" pitchFamily="18" charset="0"/>
                        </a:rPr>
                        <a:t>5</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solidFill>
                      <a:schemeClr val="accent2">
                        <a:lumMod val="20000"/>
                        <a:lumOff val="80000"/>
                      </a:schemeClr>
                    </a:solidFill>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cs typeface="Times New Roman" panose="02020603050405020304" pitchFamily="18" charset="0"/>
                        </a:rPr>
                        <a:t>a</a:t>
                      </a:r>
                      <a:r>
                        <a:rPr lang="en-US" sz="2800" baseline="-25000">
                          <a:effectLst/>
                          <a:latin typeface="Times New Roman" panose="02020603050405020304" pitchFamily="18" charset="0"/>
                          <a:cs typeface="Times New Roman" panose="02020603050405020304" pitchFamily="18" charset="0"/>
                        </a:rPr>
                        <a:t>6</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solidFill>
                      <a:schemeClr val="accent2">
                        <a:lumMod val="20000"/>
                        <a:lumOff val="80000"/>
                      </a:schemeClr>
                    </a:solidFill>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cs typeface="Times New Roman" panose="02020603050405020304" pitchFamily="18" charset="0"/>
                        </a:rPr>
                        <a:t>a</a:t>
                      </a:r>
                      <a:r>
                        <a:rPr lang="en-US" sz="2800" baseline="-25000">
                          <a:effectLst/>
                          <a:latin typeface="Times New Roman" panose="02020603050405020304" pitchFamily="18" charset="0"/>
                          <a:cs typeface="Times New Roman" panose="02020603050405020304" pitchFamily="18" charset="0"/>
                        </a:rPr>
                        <a:t>7</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solidFill>
                      <a:schemeClr val="accent2">
                        <a:lumMod val="20000"/>
                        <a:lumOff val="80000"/>
                      </a:schemeClr>
                    </a:solidFill>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cs typeface="Times New Roman" panose="02020603050405020304" pitchFamily="18" charset="0"/>
                        </a:rPr>
                        <a:t>a</a:t>
                      </a:r>
                      <a:r>
                        <a:rPr lang="en-US" sz="2800" baseline="-25000">
                          <a:effectLst/>
                          <a:latin typeface="Times New Roman" panose="02020603050405020304" pitchFamily="18" charset="0"/>
                          <a:cs typeface="Times New Roman" panose="02020603050405020304" pitchFamily="18" charset="0"/>
                        </a:rPr>
                        <a:t>8</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solidFill>
                      <a:schemeClr val="accent2">
                        <a:lumMod val="20000"/>
                        <a:lumOff val="80000"/>
                      </a:schemeClr>
                    </a:solidFill>
                  </a:tcPr>
                </a:tc>
                <a:extLst>
                  <a:ext uri="{0D108BD9-81ED-4DB2-BD59-A6C34878D82A}">
                    <a16:rowId xmlns:a16="http://schemas.microsoft.com/office/drawing/2014/main" xmlns="" val="4227712116"/>
                  </a:ext>
                </a:extLst>
              </a:tr>
              <a:tr h="665255">
                <a:tc>
                  <a:txBody>
                    <a:bodyPr/>
                    <a:lstStyle/>
                    <a:p>
                      <a:pPr marL="0" marR="0" algn="ctr">
                        <a:lnSpc>
                          <a:spcPct val="115000"/>
                        </a:lnSpc>
                        <a:spcBef>
                          <a:spcPts val="600"/>
                        </a:spcBef>
                        <a:spcAft>
                          <a:spcPts val="600"/>
                        </a:spcAft>
                      </a:pPr>
                      <a:r>
                        <a:rPr lang="en-US" sz="2800">
                          <a:effectLst/>
                          <a:latin typeface="Times New Roman" panose="02020603050405020304" pitchFamily="18" charset="0"/>
                          <a:cs typeface="Times New Roman" panose="02020603050405020304" pitchFamily="18" charset="0"/>
                        </a:rPr>
                        <a:t>18</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solidFill>
                      <a:schemeClr val="accent2">
                        <a:lumMod val="20000"/>
                        <a:lumOff val="80000"/>
                      </a:schemeClr>
                    </a:solidFill>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cs typeface="Times New Roman" panose="02020603050405020304" pitchFamily="18" charset="0"/>
                        </a:rPr>
                        <a:t>94</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solidFill>
                      <a:schemeClr val="accent2">
                        <a:lumMod val="20000"/>
                        <a:lumOff val="80000"/>
                      </a:schemeClr>
                    </a:solidFill>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cs typeface="Times New Roman" panose="02020603050405020304" pitchFamily="18" charset="0"/>
                        </a:rPr>
                        <a:t>42</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solidFill>
                      <a:schemeClr val="accent2">
                        <a:lumMod val="20000"/>
                        <a:lumOff val="80000"/>
                      </a:schemeClr>
                    </a:solidFill>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cs typeface="Times New Roman" panose="02020603050405020304" pitchFamily="18" charset="0"/>
                        </a:rPr>
                        <a:t>44</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solidFill>
                      <a:schemeClr val="accent2">
                        <a:lumMod val="20000"/>
                        <a:lumOff val="80000"/>
                      </a:schemeClr>
                    </a:solidFill>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cs typeface="Times New Roman" panose="02020603050405020304" pitchFamily="18" charset="0"/>
                        </a:rPr>
                        <a:t>06</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solidFill>
                      <a:schemeClr val="accent2">
                        <a:lumMod val="20000"/>
                        <a:lumOff val="80000"/>
                      </a:schemeClr>
                    </a:solidFill>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cs typeface="Times New Roman" panose="02020603050405020304" pitchFamily="18" charset="0"/>
                        </a:rPr>
                        <a:t>55</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solidFill>
                      <a:schemeClr val="accent2">
                        <a:lumMod val="20000"/>
                        <a:lumOff val="80000"/>
                      </a:schemeClr>
                    </a:solidFill>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cs typeface="Times New Roman" panose="02020603050405020304" pitchFamily="18" charset="0"/>
                        </a:rPr>
                        <a:t>12</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solidFill>
                      <a:schemeClr val="accent2">
                        <a:lumMod val="20000"/>
                        <a:lumOff val="80000"/>
                      </a:schemeClr>
                    </a:solidFill>
                  </a:tcPr>
                </a:tc>
                <a:tc>
                  <a:txBody>
                    <a:bodyPr/>
                    <a:lstStyle/>
                    <a:p>
                      <a:pPr marL="0" marR="0" algn="ctr">
                        <a:lnSpc>
                          <a:spcPct val="115000"/>
                        </a:lnSpc>
                        <a:spcBef>
                          <a:spcPts val="600"/>
                        </a:spcBef>
                        <a:spcAft>
                          <a:spcPts val="600"/>
                        </a:spcAft>
                      </a:pPr>
                      <a:r>
                        <a:rPr lang="en-US" sz="2800" dirty="0">
                          <a:effectLst/>
                          <a:latin typeface="Times New Roman" panose="02020603050405020304" pitchFamily="18" charset="0"/>
                          <a:cs typeface="Times New Roman" panose="02020603050405020304" pitchFamily="18" charset="0"/>
                        </a:rPr>
                        <a:t>67</a:t>
                      </a:r>
                      <a:endParaRPr lang="en-US" sz="2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solidFill>
                      <a:schemeClr val="accent2">
                        <a:lumMod val="20000"/>
                        <a:lumOff val="80000"/>
                      </a:schemeClr>
                    </a:solidFill>
                  </a:tcPr>
                </a:tc>
                <a:extLst>
                  <a:ext uri="{0D108BD9-81ED-4DB2-BD59-A6C34878D82A}">
                    <a16:rowId xmlns:a16="http://schemas.microsoft.com/office/drawing/2014/main" xmlns="" val="656566081"/>
                  </a:ext>
                </a:extLst>
              </a:tr>
            </a:tbl>
          </a:graphicData>
        </a:graphic>
      </p:graphicFrame>
      <p:sp>
        <p:nvSpPr>
          <p:cNvPr id="7" name="Rectangle 6"/>
          <p:cNvSpPr/>
          <p:nvPr/>
        </p:nvSpPr>
        <p:spPr>
          <a:xfrm>
            <a:off x="446356" y="3972059"/>
            <a:ext cx="4915128" cy="1237262"/>
          </a:xfrm>
          <a:prstGeom prst="rect">
            <a:avLst/>
          </a:prstGeom>
        </p:spPr>
        <p:txBody>
          <a:bodyPr wrap="none">
            <a:spAutoFit/>
          </a:bodyPr>
          <a:lstStyle/>
          <a:p>
            <a:pPr marL="457200" indent="-457200" algn="just">
              <a:lnSpc>
                <a:spcPct val="115000"/>
              </a:lnSpc>
              <a:spcBef>
                <a:spcPts val="600"/>
              </a:spcBef>
              <a:spcAft>
                <a:spcPts val="600"/>
              </a:spcAft>
              <a:buFontTx/>
              <a:buChar char="-"/>
            </a:pPr>
            <a:r>
              <a:rPr lang="en-US" sz="2800" smtClean="0">
                <a:latin typeface="Times New Roman" panose="02020603050405020304" pitchFamily="18" charset="0"/>
                <a:ea typeface="Times New Roman" panose="02020603050405020304" pitchFamily="18" charset="0"/>
              </a:rPr>
              <a:t>Gọi </a:t>
            </a:r>
            <a:r>
              <a:rPr lang="en-US" sz="2800">
                <a:latin typeface="Times New Roman" panose="02020603050405020304" pitchFamily="18" charset="0"/>
                <a:ea typeface="Times New Roman" panose="02020603050405020304" pitchFamily="18" charset="0"/>
              </a:rPr>
              <a:t>số phải tìm là x (x = 44). </a:t>
            </a:r>
            <a:endParaRPr lang="en-US" sz="2800" smtClean="0">
              <a:latin typeface="Times New Roman" panose="02020603050405020304" pitchFamily="18" charset="0"/>
              <a:ea typeface="Times New Roman" panose="02020603050405020304" pitchFamily="18" charset="0"/>
            </a:endParaRPr>
          </a:p>
          <a:p>
            <a:pPr marL="457200" indent="-457200" algn="just">
              <a:lnSpc>
                <a:spcPct val="115000"/>
              </a:lnSpc>
              <a:spcBef>
                <a:spcPts val="600"/>
              </a:spcBef>
              <a:spcAft>
                <a:spcPts val="600"/>
              </a:spcAft>
              <a:buFontTx/>
              <a:buChar char="-"/>
            </a:pPr>
            <a:r>
              <a:rPr lang="en-US" sz="2800" smtClean="0">
                <a:latin typeface="Times New Roman" panose="02020603050405020304" pitchFamily="18" charset="0"/>
                <a:ea typeface="Times New Roman" panose="02020603050405020304" pitchFamily="18" charset="0"/>
              </a:rPr>
              <a:t>Các </a:t>
            </a:r>
            <a:r>
              <a:rPr lang="en-US" sz="2800">
                <a:latin typeface="Times New Roman" panose="02020603050405020304" pitchFamily="18" charset="0"/>
                <a:ea typeface="Times New Roman" panose="02020603050405020304" pitchFamily="18" charset="0"/>
              </a:rPr>
              <a:t>bước thực hiện tìm kiếm:</a:t>
            </a:r>
          </a:p>
        </p:txBody>
      </p:sp>
    </p:spTree>
    <p:extLst>
      <p:ext uri="{BB962C8B-B14F-4D97-AF65-F5344CB8AC3E}">
        <p14:creationId xmlns:p14="http://schemas.microsoft.com/office/powerpoint/2010/main" val="2195798543"/>
      </p:ext>
    </p:extLst>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par>
                                <p:cTn id="8" presetID="16" presetClass="entr" presetSubtype="21" fill="hold" nodeType="withEffect">
                                  <p:stCondLst>
                                    <p:cond delay="0"/>
                                  </p:stCondLst>
                                  <p:childTnLst>
                                    <p:set>
                                      <p:cBhvr>
                                        <p:cTn id="9" dur="1" fill="hold">
                                          <p:stCondLst>
                                            <p:cond delay="0"/>
                                          </p:stCondLst>
                                        </p:cTn>
                                        <p:tgtEl>
                                          <p:spTgt spid="6"/>
                                        </p:tgtEl>
                                        <p:attrNameLst>
                                          <p:attrName>style.visibility</p:attrName>
                                        </p:attrNameLst>
                                      </p:cBhvr>
                                      <p:to>
                                        <p:strVal val="visible"/>
                                      </p:to>
                                    </p:set>
                                    <p:animEffect transition="in" filter="barn(inVertical)">
                                      <p:cBhvr>
                                        <p:cTn id="10" dur="500"/>
                                        <p:tgtEl>
                                          <p:spTgt spid="6"/>
                                        </p:tgtEl>
                                      </p:cBhvr>
                                    </p:animEffect>
                                  </p:childTnLst>
                                </p:cTn>
                              </p:par>
                            </p:childTnLst>
                          </p:cTn>
                        </p:par>
                      </p:childTnLst>
                    </p:cTn>
                  </p:par>
                  <p:par>
                    <p:cTn id="11" fill="hold">
                      <p:stCondLst>
                        <p:cond delay="indefinite"/>
                      </p:stCondLst>
                      <p:childTnLst>
                        <p:par>
                          <p:cTn id="12" fill="hold">
                            <p:stCondLst>
                              <p:cond delay="0"/>
                            </p:stCondLst>
                            <p:childTnLst>
                              <p:par>
                                <p:cTn id="13" presetID="16" presetClass="entr" presetSubtype="21" fill="hold" grpId="0" nodeType="clickEffect">
                                  <p:stCondLst>
                                    <p:cond delay="0"/>
                                  </p:stCondLst>
                                  <p:childTnLst>
                                    <p:set>
                                      <p:cBhvr>
                                        <p:cTn id="14" dur="1" fill="hold">
                                          <p:stCondLst>
                                            <p:cond delay="0"/>
                                          </p:stCondLst>
                                        </p:cTn>
                                        <p:tgtEl>
                                          <p:spTgt spid="7"/>
                                        </p:tgtEl>
                                        <p:attrNameLst>
                                          <p:attrName>style.visibility</p:attrName>
                                        </p:attrNameLst>
                                      </p:cBhvr>
                                      <p:to>
                                        <p:strVal val="visible"/>
                                      </p:to>
                                    </p:set>
                                    <p:animEffect transition="in" filter="barn(inVertical)">
                                      <p:cBhvr>
                                        <p:cTn id="15"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7" grpId="0"/>
    </p:bldLst>
  </p:timing>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9" name="Picture 8"/>
          <p:cNvPicPr/>
          <p:nvPr/>
        </p:nvPicPr>
        <p:blipFill rotWithShape="1">
          <a:blip r:embed="rId2" cstate="email">
            <a:extLst>
              <a:ext uri="{28A0092B-C50C-407E-A947-70E740481C1C}">
                <a14:useLocalDpi xmlns:a14="http://schemas.microsoft.com/office/drawing/2010/main"/>
              </a:ext>
            </a:extLst>
          </a:blip>
          <a:srcRect/>
          <a:stretch/>
        </p:blipFill>
        <p:spPr bwMode="auto">
          <a:xfrm>
            <a:off x="1861983" y="668604"/>
            <a:ext cx="8835045" cy="5456423"/>
          </a:xfrm>
          <a:prstGeom prst="rect">
            <a:avLst/>
          </a:prstGeom>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1607223632"/>
      </p:ext>
    </p:extLst>
  </p:cSld>
  <p:clrMapOvr>
    <a:masterClrMapping/>
  </p:clrMapOvr>
  <p:transition spd="slow">
    <p:fad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Rounded Rectangle 3"/>
          <p:cNvSpPr/>
          <p:nvPr/>
        </p:nvSpPr>
        <p:spPr>
          <a:xfrm>
            <a:off x="0" y="7536"/>
            <a:ext cx="12192000" cy="836712"/>
          </a:xfrm>
          <a:prstGeom prst="round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en-US" sz="3600" b="1">
                <a:solidFill>
                  <a:srgbClr val="002060"/>
                </a:solidFill>
                <a:latin typeface="Times New Roman" panose="02020603050405020304" pitchFamily="18" charset="0"/>
                <a:cs typeface="Times New Roman" panose="02020603050405020304" pitchFamily="18" charset="0"/>
              </a:rPr>
              <a:t>Mô phỏng: </a:t>
            </a:r>
            <a:r>
              <a:rPr lang="en-US" sz="3600" b="1" dirty="0" err="1">
                <a:solidFill>
                  <a:srgbClr val="002060"/>
                </a:solidFill>
                <a:latin typeface="Times New Roman" panose="02020603050405020304" pitchFamily="18" charset="0"/>
                <a:cs typeface="Times New Roman" panose="02020603050405020304" pitchFamily="18" charset="0"/>
              </a:rPr>
              <a:t>Bài</a:t>
            </a:r>
            <a:r>
              <a:rPr lang="en-US" sz="3600" b="1" dirty="0">
                <a:solidFill>
                  <a:srgbClr val="002060"/>
                </a:solidFill>
                <a:latin typeface="Times New Roman" panose="02020603050405020304" pitchFamily="18" charset="0"/>
                <a:cs typeface="Times New Roman" panose="02020603050405020304" pitchFamily="18" charset="0"/>
              </a:rPr>
              <a:t> </a:t>
            </a:r>
            <a:r>
              <a:rPr lang="en-US" sz="3600" b="1" dirty="0" err="1">
                <a:solidFill>
                  <a:srgbClr val="002060"/>
                </a:solidFill>
                <a:latin typeface="Times New Roman" panose="02020603050405020304" pitchFamily="18" charset="0"/>
                <a:cs typeface="Times New Roman" panose="02020603050405020304" pitchFamily="18" charset="0"/>
              </a:rPr>
              <a:t>toán</a:t>
            </a:r>
            <a:r>
              <a:rPr lang="en-US" sz="3600" b="1" dirty="0">
                <a:solidFill>
                  <a:srgbClr val="002060"/>
                </a:solidFill>
                <a:latin typeface="Times New Roman" panose="02020603050405020304" pitchFamily="18" charset="0"/>
                <a:cs typeface="Times New Roman" panose="02020603050405020304" pitchFamily="18" charset="0"/>
              </a:rPr>
              <a:t> </a:t>
            </a:r>
            <a:r>
              <a:rPr lang="en-US" sz="3600" b="1" err="1">
                <a:solidFill>
                  <a:srgbClr val="002060"/>
                </a:solidFill>
                <a:latin typeface="Times New Roman" panose="02020603050405020304" pitchFamily="18" charset="0"/>
                <a:cs typeface="Times New Roman" panose="02020603050405020304" pitchFamily="18" charset="0"/>
              </a:rPr>
              <a:t>tìm</a:t>
            </a:r>
            <a:r>
              <a:rPr lang="en-US" sz="3600" b="1">
                <a:solidFill>
                  <a:srgbClr val="002060"/>
                </a:solidFill>
                <a:latin typeface="Times New Roman" panose="02020603050405020304" pitchFamily="18" charset="0"/>
                <a:cs typeface="Times New Roman" panose="02020603050405020304" pitchFamily="18" charset="0"/>
              </a:rPr>
              <a:t> kiếm tuần tự</a:t>
            </a:r>
            <a:endParaRPr lang="en-US" sz="3600" b="1" dirty="0">
              <a:solidFill>
                <a:srgbClr val="002060"/>
              </a:solidFill>
              <a:latin typeface="Times New Roman" panose="02020603050405020304" pitchFamily="18" charset="0"/>
              <a:cs typeface="Times New Roman" panose="02020603050405020304" pitchFamily="18" charset="0"/>
            </a:endParaRPr>
          </a:p>
        </p:txBody>
      </p:sp>
      <p:graphicFrame>
        <p:nvGraphicFramePr>
          <p:cNvPr id="5" name="Table 4"/>
          <p:cNvGraphicFramePr>
            <a:graphicFrameLocks noGrp="1"/>
          </p:cNvGraphicFramePr>
          <p:nvPr>
            <p:extLst>
              <p:ext uri="{D42A27DB-BD31-4B8C-83A1-F6EECF244321}">
                <p14:modId xmlns:p14="http://schemas.microsoft.com/office/powerpoint/2010/main" val="677733005"/>
              </p:ext>
            </p:extLst>
          </p:nvPr>
        </p:nvGraphicFramePr>
        <p:xfrm>
          <a:off x="1908945" y="2852932"/>
          <a:ext cx="8736309" cy="1270308"/>
        </p:xfrm>
        <a:graphic>
          <a:graphicData uri="http://schemas.openxmlformats.org/drawingml/2006/table">
            <a:tbl>
              <a:tblPr bandRow="1">
                <a:tableStyleId>{08FB837D-C827-4EFA-A057-4D05807E0F7C}</a:tableStyleId>
              </a:tblPr>
              <a:tblGrid>
                <a:gridCol w="970701">
                  <a:extLst>
                    <a:ext uri="{9D8B030D-6E8A-4147-A177-3AD203B41FA5}">
                      <a16:colId xmlns:a16="http://schemas.microsoft.com/office/drawing/2014/main" xmlns="" val="20000"/>
                    </a:ext>
                  </a:extLst>
                </a:gridCol>
                <a:gridCol w="970701">
                  <a:extLst>
                    <a:ext uri="{9D8B030D-6E8A-4147-A177-3AD203B41FA5}">
                      <a16:colId xmlns:a16="http://schemas.microsoft.com/office/drawing/2014/main" xmlns="" val="20001"/>
                    </a:ext>
                  </a:extLst>
                </a:gridCol>
                <a:gridCol w="970701">
                  <a:extLst>
                    <a:ext uri="{9D8B030D-6E8A-4147-A177-3AD203B41FA5}">
                      <a16:colId xmlns:a16="http://schemas.microsoft.com/office/drawing/2014/main" xmlns="" val="20002"/>
                    </a:ext>
                  </a:extLst>
                </a:gridCol>
                <a:gridCol w="970701">
                  <a:extLst>
                    <a:ext uri="{9D8B030D-6E8A-4147-A177-3AD203B41FA5}">
                      <a16:colId xmlns:a16="http://schemas.microsoft.com/office/drawing/2014/main" xmlns="" val="20003"/>
                    </a:ext>
                  </a:extLst>
                </a:gridCol>
                <a:gridCol w="970701">
                  <a:extLst>
                    <a:ext uri="{9D8B030D-6E8A-4147-A177-3AD203B41FA5}">
                      <a16:colId xmlns:a16="http://schemas.microsoft.com/office/drawing/2014/main" xmlns="" val="20004"/>
                    </a:ext>
                  </a:extLst>
                </a:gridCol>
                <a:gridCol w="970701">
                  <a:extLst>
                    <a:ext uri="{9D8B030D-6E8A-4147-A177-3AD203B41FA5}">
                      <a16:colId xmlns:a16="http://schemas.microsoft.com/office/drawing/2014/main" xmlns="" val="20005"/>
                    </a:ext>
                  </a:extLst>
                </a:gridCol>
                <a:gridCol w="970701">
                  <a:extLst>
                    <a:ext uri="{9D8B030D-6E8A-4147-A177-3AD203B41FA5}">
                      <a16:colId xmlns:a16="http://schemas.microsoft.com/office/drawing/2014/main" xmlns="" val="20006"/>
                    </a:ext>
                  </a:extLst>
                </a:gridCol>
                <a:gridCol w="970701">
                  <a:extLst>
                    <a:ext uri="{9D8B030D-6E8A-4147-A177-3AD203B41FA5}">
                      <a16:colId xmlns:a16="http://schemas.microsoft.com/office/drawing/2014/main" xmlns="" val="20007"/>
                    </a:ext>
                  </a:extLst>
                </a:gridCol>
                <a:gridCol w="970701">
                  <a:extLst>
                    <a:ext uri="{9D8B030D-6E8A-4147-A177-3AD203B41FA5}">
                      <a16:colId xmlns:a16="http://schemas.microsoft.com/office/drawing/2014/main" xmlns="" val="20008"/>
                    </a:ext>
                  </a:extLst>
                </a:gridCol>
              </a:tblGrid>
              <a:tr h="635154">
                <a:tc>
                  <a:txBody>
                    <a:bodyPr/>
                    <a:lstStyle/>
                    <a:p>
                      <a:pPr algn="ctr"/>
                      <a:r>
                        <a:rPr lang="en-GB" sz="2800">
                          <a:latin typeface="Times New Roman" panose="02020603050405020304" pitchFamily="18" charset="0"/>
                          <a:cs typeface="Times New Roman" panose="02020603050405020304" pitchFamily="18" charset="0"/>
                        </a:rPr>
                        <a:t>A</a:t>
                      </a:r>
                    </a:p>
                  </a:txBody>
                  <a:tcPr anchor="ctr">
                    <a:solidFill>
                      <a:schemeClr val="accent1">
                        <a:lumMod val="40000"/>
                        <a:lumOff val="60000"/>
                      </a:schemeClr>
                    </a:solidFill>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cs typeface="Times New Roman" panose="02020603050405020304" pitchFamily="18" charset="0"/>
                        </a:rPr>
                        <a:t>18</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solidFill>
                      <a:schemeClr val="accent1">
                        <a:lumMod val="40000"/>
                        <a:lumOff val="60000"/>
                      </a:schemeClr>
                    </a:solidFill>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cs typeface="Times New Roman" panose="02020603050405020304" pitchFamily="18" charset="0"/>
                        </a:rPr>
                        <a:t>94</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solidFill>
                      <a:schemeClr val="accent1">
                        <a:lumMod val="40000"/>
                        <a:lumOff val="60000"/>
                      </a:schemeClr>
                    </a:solidFill>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cs typeface="Times New Roman" panose="02020603050405020304" pitchFamily="18" charset="0"/>
                        </a:rPr>
                        <a:t>42</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solidFill>
                      <a:schemeClr val="accent1">
                        <a:lumMod val="40000"/>
                        <a:lumOff val="60000"/>
                      </a:schemeClr>
                    </a:solidFill>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cs typeface="Times New Roman" panose="02020603050405020304" pitchFamily="18" charset="0"/>
                        </a:rPr>
                        <a:t>44</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solidFill>
                      <a:schemeClr val="accent1">
                        <a:lumMod val="40000"/>
                        <a:lumOff val="60000"/>
                      </a:schemeClr>
                    </a:solidFill>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cs typeface="Times New Roman" panose="02020603050405020304" pitchFamily="18" charset="0"/>
                        </a:rPr>
                        <a:t>06</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solidFill>
                      <a:schemeClr val="accent1">
                        <a:lumMod val="40000"/>
                        <a:lumOff val="60000"/>
                      </a:schemeClr>
                    </a:solidFill>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cs typeface="Times New Roman" panose="02020603050405020304" pitchFamily="18" charset="0"/>
                        </a:rPr>
                        <a:t>55</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solidFill>
                      <a:schemeClr val="accent1">
                        <a:lumMod val="40000"/>
                        <a:lumOff val="60000"/>
                      </a:schemeClr>
                    </a:solidFill>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cs typeface="Times New Roman" panose="02020603050405020304" pitchFamily="18" charset="0"/>
                        </a:rPr>
                        <a:t>12</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solidFill>
                      <a:schemeClr val="accent1">
                        <a:lumMod val="40000"/>
                        <a:lumOff val="60000"/>
                      </a:schemeClr>
                    </a:solidFill>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cs typeface="Times New Roman" panose="02020603050405020304" pitchFamily="18" charset="0"/>
                        </a:rPr>
                        <a:t>67</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solidFill>
                      <a:schemeClr val="accent1">
                        <a:lumMod val="40000"/>
                        <a:lumOff val="60000"/>
                      </a:schemeClr>
                    </a:solidFill>
                  </a:tcPr>
                </a:tc>
                <a:extLst>
                  <a:ext uri="{0D108BD9-81ED-4DB2-BD59-A6C34878D82A}">
                    <a16:rowId xmlns:a16="http://schemas.microsoft.com/office/drawing/2014/main" xmlns="" val="10000"/>
                  </a:ext>
                </a:extLst>
              </a:tr>
              <a:tr h="635154">
                <a:tc>
                  <a:txBody>
                    <a:bodyPr/>
                    <a:lstStyle/>
                    <a:p>
                      <a:pPr algn="ctr"/>
                      <a:r>
                        <a:rPr lang="en-GB" sz="2800">
                          <a:latin typeface="Times New Roman" panose="02020603050405020304" pitchFamily="18" charset="0"/>
                          <a:cs typeface="Times New Roman" panose="02020603050405020304" pitchFamily="18" charset="0"/>
                        </a:rPr>
                        <a:t>i</a:t>
                      </a:r>
                    </a:p>
                  </a:txBody>
                  <a:tcPr anchor="ctr">
                    <a:solidFill>
                      <a:schemeClr val="accent1">
                        <a:lumMod val="40000"/>
                        <a:lumOff val="60000"/>
                      </a:schemeClr>
                    </a:solidFill>
                  </a:tcPr>
                </a:tc>
                <a:tc>
                  <a:txBody>
                    <a:bodyPr/>
                    <a:lstStyle/>
                    <a:p>
                      <a:pPr algn="ctr"/>
                      <a:r>
                        <a:rPr lang="en-GB" sz="2800">
                          <a:latin typeface="Times New Roman" panose="02020603050405020304" pitchFamily="18" charset="0"/>
                          <a:cs typeface="Times New Roman" panose="02020603050405020304" pitchFamily="18" charset="0"/>
                        </a:rPr>
                        <a:t>1</a:t>
                      </a:r>
                    </a:p>
                  </a:txBody>
                  <a:tcPr anchor="ctr">
                    <a:solidFill>
                      <a:schemeClr val="accent1">
                        <a:lumMod val="40000"/>
                        <a:lumOff val="60000"/>
                      </a:schemeClr>
                    </a:solidFill>
                  </a:tcPr>
                </a:tc>
                <a:tc>
                  <a:txBody>
                    <a:bodyPr/>
                    <a:lstStyle/>
                    <a:p>
                      <a:pPr algn="ctr"/>
                      <a:r>
                        <a:rPr lang="en-GB" sz="2800">
                          <a:latin typeface="Times New Roman" panose="02020603050405020304" pitchFamily="18" charset="0"/>
                          <a:cs typeface="Times New Roman" panose="02020603050405020304" pitchFamily="18" charset="0"/>
                        </a:rPr>
                        <a:t>2</a:t>
                      </a:r>
                    </a:p>
                  </a:txBody>
                  <a:tcPr anchor="ctr">
                    <a:solidFill>
                      <a:schemeClr val="accent1">
                        <a:lumMod val="40000"/>
                        <a:lumOff val="60000"/>
                      </a:schemeClr>
                    </a:solidFill>
                  </a:tcPr>
                </a:tc>
                <a:tc>
                  <a:txBody>
                    <a:bodyPr/>
                    <a:lstStyle/>
                    <a:p>
                      <a:pPr algn="ctr"/>
                      <a:r>
                        <a:rPr lang="en-GB" sz="2800">
                          <a:latin typeface="Times New Roman" panose="02020603050405020304" pitchFamily="18" charset="0"/>
                          <a:cs typeface="Times New Roman" panose="02020603050405020304" pitchFamily="18" charset="0"/>
                        </a:rPr>
                        <a:t>3</a:t>
                      </a:r>
                    </a:p>
                  </a:txBody>
                  <a:tcPr anchor="ctr">
                    <a:solidFill>
                      <a:schemeClr val="accent1">
                        <a:lumMod val="40000"/>
                        <a:lumOff val="60000"/>
                      </a:schemeClr>
                    </a:solidFill>
                  </a:tcPr>
                </a:tc>
                <a:tc>
                  <a:txBody>
                    <a:bodyPr/>
                    <a:lstStyle/>
                    <a:p>
                      <a:pPr algn="ctr"/>
                      <a:r>
                        <a:rPr lang="en-GB" sz="2800">
                          <a:latin typeface="Times New Roman" panose="02020603050405020304" pitchFamily="18" charset="0"/>
                          <a:cs typeface="Times New Roman" panose="02020603050405020304" pitchFamily="18" charset="0"/>
                        </a:rPr>
                        <a:t>4</a:t>
                      </a:r>
                    </a:p>
                  </a:txBody>
                  <a:tcPr anchor="ctr">
                    <a:solidFill>
                      <a:schemeClr val="accent1">
                        <a:lumMod val="40000"/>
                        <a:lumOff val="60000"/>
                      </a:schemeClr>
                    </a:solidFill>
                  </a:tcPr>
                </a:tc>
                <a:tc>
                  <a:txBody>
                    <a:bodyPr/>
                    <a:lstStyle/>
                    <a:p>
                      <a:pPr algn="ctr"/>
                      <a:r>
                        <a:rPr lang="en-GB" sz="2800" smtClean="0">
                          <a:latin typeface="Times New Roman" panose="02020603050405020304" pitchFamily="18" charset="0"/>
                          <a:cs typeface="Times New Roman" panose="02020603050405020304" pitchFamily="18" charset="0"/>
                        </a:rPr>
                        <a:t>-</a:t>
                      </a:r>
                      <a:endParaRPr lang="en-GB" sz="2800">
                        <a:latin typeface="Times New Roman" panose="02020603050405020304" pitchFamily="18" charset="0"/>
                        <a:cs typeface="Times New Roman" panose="02020603050405020304" pitchFamily="18" charset="0"/>
                      </a:endParaRPr>
                    </a:p>
                  </a:txBody>
                  <a:tcPr anchor="ctr">
                    <a:solidFill>
                      <a:schemeClr val="accent1">
                        <a:lumMod val="40000"/>
                        <a:lumOff val="60000"/>
                      </a:schemeClr>
                    </a:solidFill>
                  </a:tcPr>
                </a:tc>
                <a:tc>
                  <a:txBody>
                    <a:bodyPr/>
                    <a:lstStyle/>
                    <a:p>
                      <a:pPr algn="ctr"/>
                      <a:r>
                        <a:rPr lang="en-GB" sz="2800">
                          <a:latin typeface="Times New Roman" panose="02020603050405020304" pitchFamily="18" charset="0"/>
                          <a:cs typeface="Times New Roman" panose="02020603050405020304" pitchFamily="18" charset="0"/>
                        </a:rPr>
                        <a:t>-</a:t>
                      </a:r>
                    </a:p>
                  </a:txBody>
                  <a:tcPr anchor="ctr">
                    <a:solidFill>
                      <a:schemeClr val="accent1">
                        <a:lumMod val="40000"/>
                        <a:lumOff val="60000"/>
                      </a:schemeClr>
                    </a:solidFill>
                  </a:tcPr>
                </a:tc>
                <a:tc>
                  <a:txBody>
                    <a:bodyPr/>
                    <a:lstStyle/>
                    <a:p>
                      <a:pPr algn="ctr"/>
                      <a:r>
                        <a:rPr lang="en-GB" sz="2800">
                          <a:latin typeface="Times New Roman" panose="02020603050405020304" pitchFamily="18" charset="0"/>
                          <a:cs typeface="Times New Roman" panose="02020603050405020304" pitchFamily="18" charset="0"/>
                        </a:rPr>
                        <a:t>-</a:t>
                      </a:r>
                    </a:p>
                  </a:txBody>
                  <a:tcPr anchor="ctr">
                    <a:solidFill>
                      <a:schemeClr val="accent1">
                        <a:lumMod val="40000"/>
                        <a:lumOff val="60000"/>
                      </a:schemeClr>
                    </a:solidFill>
                  </a:tcPr>
                </a:tc>
                <a:tc>
                  <a:txBody>
                    <a:bodyPr/>
                    <a:lstStyle/>
                    <a:p>
                      <a:pPr algn="ctr"/>
                      <a:r>
                        <a:rPr lang="en-GB" sz="2800" dirty="0">
                          <a:latin typeface="Times New Roman" panose="02020603050405020304" pitchFamily="18" charset="0"/>
                          <a:cs typeface="Times New Roman" panose="02020603050405020304" pitchFamily="18" charset="0"/>
                        </a:rPr>
                        <a:t>-</a:t>
                      </a:r>
                    </a:p>
                  </a:txBody>
                  <a:tcPr anchor="ctr">
                    <a:solidFill>
                      <a:schemeClr val="accent1">
                        <a:lumMod val="40000"/>
                        <a:lumOff val="60000"/>
                      </a:schemeClr>
                    </a:solidFill>
                  </a:tcPr>
                </a:tc>
                <a:extLst>
                  <a:ext uri="{0D108BD9-81ED-4DB2-BD59-A6C34878D82A}">
                    <a16:rowId xmlns:a16="http://schemas.microsoft.com/office/drawing/2014/main" xmlns="" val="10001"/>
                  </a:ext>
                </a:extLst>
              </a:tr>
            </a:tbl>
          </a:graphicData>
        </a:graphic>
      </p:graphicFrame>
      <p:sp>
        <p:nvSpPr>
          <p:cNvPr id="6" name="Rectangle 4"/>
          <p:cNvSpPr>
            <a:spLocks noChangeArrowheads="1"/>
          </p:cNvSpPr>
          <p:nvPr/>
        </p:nvSpPr>
        <p:spPr bwMode="auto">
          <a:xfrm>
            <a:off x="1734760" y="1223054"/>
            <a:ext cx="1124026" cy="52322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algn="ctr" fontAlgn="base">
              <a:spcBef>
                <a:spcPct val="0"/>
              </a:spcBef>
              <a:spcAft>
                <a:spcPct val="0"/>
              </a:spcAft>
            </a:pPr>
            <a:r>
              <a:rPr lang="en-US" sz="2800" i="1" smtClean="0">
                <a:latin typeface="Times New Roman" panose="02020603050405020304" pitchFamily="18" charset="0"/>
                <a:cs typeface="Times New Roman" panose="02020603050405020304" pitchFamily="18" charset="0"/>
              </a:rPr>
              <a:t>x </a:t>
            </a:r>
            <a:r>
              <a:rPr lang="en-US" sz="2800" i="1">
                <a:latin typeface="Times New Roman" panose="02020603050405020304" pitchFamily="18" charset="0"/>
                <a:cs typeface="Times New Roman" panose="02020603050405020304" pitchFamily="18" charset="0"/>
              </a:rPr>
              <a:t>= </a:t>
            </a:r>
            <a:r>
              <a:rPr lang="en-US" sz="2800" i="1" smtClean="0">
                <a:latin typeface="Times New Roman" panose="02020603050405020304" pitchFamily="18" charset="0"/>
                <a:cs typeface="Times New Roman" panose="02020603050405020304" pitchFamily="18" charset="0"/>
              </a:rPr>
              <a:t>44</a:t>
            </a:r>
            <a:endParaRPr lang="en-US" sz="2800" dirty="0">
              <a:latin typeface="Times New Roman" panose="02020603050405020304" pitchFamily="18" charset="0"/>
              <a:cs typeface="Times New Roman" panose="02020603050405020304" pitchFamily="18" charset="0"/>
            </a:endParaRPr>
          </a:p>
        </p:txBody>
      </p:sp>
      <p:pic>
        <p:nvPicPr>
          <p:cNvPr id="7" name="Picture 2"/>
          <p:cNvPicPr>
            <a:picLocks noChangeAspect="1" noChangeArrowheads="1"/>
          </p:cNvPicPr>
          <p:nvPr/>
        </p:nvPicPr>
        <p:blipFill rotWithShape="1">
          <a:blip r:embed="rId2" cstate="email">
            <a:duotone>
              <a:prstClr val="black"/>
              <a:schemeClr val="accent1">
                <a:lumMod val="40000"/>
                <a:lumOff val="60000"/>
                <a:tint val="45000"/>
                <a:satMod val="400000"/>
              </a:schemeClr>
            </a:duotone>
            <a:extLst>
              <a:ext uri="{28A0092B-C50C-407E-A947-70E740481C1C}">
                <a14:useLocalDpi xmlns:a14="http://schemas.microsoft.com/office/drawing/2010/main"/>
              </a:ext>
            </a:extLst>
          </a:blip>
          <a:srcRect/>
          <a:stretch/>
        </p:blipFill>
        <p:spPr bwMode="auto">
          <a:xfrm>
            <a:off x="2864464" y="3510887"/>
            <a:ext cx="994863" cy="605945"/>
          </a:xfrm>
          <a:prstGeom prst="rect">
            <a:avLst/>
          </a:prstGeom>
          <a:solidFill>
            <a:schemeClr val="accent2">
              <a:lumMod val="20000"/>
              <a:lumOff val="80000"/>
            </a:schemeClr>
          </a:solidFill>
          <a:ln>
            <a:noFill/>
          </a:ln>
          <a:effectLst/>
          <a:extLst/>
        </p:spPr>
      </p:pic>
      <p:pic>
        <p:nvPicPr>
          <p:cNvPr id="8" name="Picture 2"/>
          <p:cNvPicPr>
            <a:picLocks noChangeAspect="1" noChangeArrowheads="1"/>
          </p:cNvPicPr>
          <p:nvPr/>
        </p:nvPicPr>
        <p:blipFill rotWithShape="1">
          <a:blip r:embed="rId2" cstate="email">
            <a:duotone>
              <a:prstClr val="black"/>
              <a:schemeClr val="accent1">
                <a:lumMod val="40000"/>
                <a:lumOff val="60000"/>
                <a:tint val="45000"/>
                <a:satMod val="400000"/>
              </a:schemeClr>
            </a:duotone>
            <a:extLst>
              <a:ext uri="{28A0092B-C50C-407E-A947-70E740481C1C}">
                <a14:useLocalDpi xmlns:a14="http://schemas.microsoft.com/office/drawing/2010/main"/>
              </a:ext>
            </a:extLst>
          </a:blip>
          <a:srcRect/>
          <a:stretch/>
        </p:blipFill>
        <p:spPr bwMode="auto">
          <a:xfrm>
            <a:off x="3863497" y="3510887"/>
            <a:ext cx="951349" cy="605945"/>
          </a:xfrm>
          <a:prstGeom prst="rect">
            <a:avLst/>
          </a:prstGeom>
          <a:solidFill>
            <a:schemeClr val="accent2">
              <a:lumMod val="20000"/>
              <a:lumOff val="80000"/>
            </a:schemeClr>
          </a:solidFill>
          <a:ln>
            <a:noFill/>
          </a:ln>
          <a:effectLst/>
          <a:extLst/>
        </p:spPr>
      </p:pic>
      <p:pic>
        <p:nvPicPr>
          <p:cNvPr id="9" name="Picture 2"/>
          <p:cNvPicPr>
            <a:picLocks noChangeAspect="1" noChangeArrowheads="1"/>
          </p:cNvPicPr>
          <p:nvPr/>
        </p:nvPicPr>
        <p:blipFill rotWithShape="1">
          <a:blip r:embed="rId2" cstate="email">
            <a:duotone>
              <a:prstClr val="black"/>
              <a:schemeClr val="accent1">
                <a:lumMod val="40000"/>
                <a:lumOff val="60000"/>
                <a:tint val="45000"/>
                <a:satMod val="400000"/>
              </a:schemeClr>
            </a:duotone>
            <a:extLst>
              <a:ext uri="{28A0092B-C50C-407E-A947-70E740481C1C}">
                <a14:useLocalDpi xmlns:a14="http://schemas.microsoft.com/office/drawing/2010/main"/>
              </a:ext>
            </a:extLst>
          </a:blip>
          <a:srcRect/>
          <a:stretch/>
        </p:blipFill>
        <p:spPr bwMode="auto">
          <a:xfrm>
            <a:off x="4814846" y="3510887"/>
            <a:ext cx="957582" cy="605945"/>
          </a:xfrm>
          <a:prstGeom prst="rect">
            <a:avLst/>
          </a:prstGeom>
          <a:solidFill>
            <a:schemeClr val="accent2">
              <a:lumMod val="20000"/>
              <a:lumOff val="80000"/>
            </a:schemeClr>
          </a:solidFill>
          <a:ln>
            <a:noFill/>
          </a:ln>
          <a:effectLst/>
          <a:extLst/>
        </p:spPr>
      </p:pic>
      <p:pic>
        <p:nvPicPr>
          <p:cNvPr id="10" name="Picture 2"/>
          <p:cNvPicPr>
            <a:picLocks noChangeAspect="1" noChangeArrowheads="1"/>
          </p:cNvPicPr>
          <p:nvPr/>
        </p:nvPicPr>
        <p:blipFill rotWithShape="1">
          <a:blip r:embed="rId2" cstate="email">
            <a:duotone>
              <a:prstClr val="black"/>
              <a:schemeClr val="accent1">
                <a:lumMod val="40000"/>
                <a:lumOff val="60000"/>
                <a:tint val="45000"/>
                <a:satMod val="400000"/>
              </a:schemeClr>
            </a:duotone>
            <a:extLst>
              <a:ext uri="{28A0092B-C50C-407E-A947-70E740481C1C}">
                <a14:useLocalDpi xmlns:a14="http://schemas.microsoft.com/office/drawing/2010/main"/>
              </a:ext>
            </a:extLst>
          </a:blip>
          <a:srcRect/>
          <a:stretch/>
        </p:blipFill>
        <p:spPr bwMode="auto">
          <a:xfrm>
            <a:off x="5766195" y="3510887"/>
            <a:ext cx="1003203" cy="605945"/>
          </a:xfrm>
          <a:prstGeom prst="rect">
            <a:avLst/>
          </a:prstGeom>
          <a:solidFill>
            <a:schemeClr val="accent2">
              <a:lumMod val="20000"/>
              <a:lumOff val="80000"/>
            </a:schemeClr>
          </a:solidFill>
          <a:ln>
            <a:noFill/>
          </a:ln>
          <a:effectLst/>
          <a:extLst/>
        </p:spPr>
      </p:pic>
      <p:pic>
        <p:nvPicPr>
          <p:cNvPr id="11" name="Picture 2"/>
          <p:cNvPicPr>
            <a:picLocks noChangeAspect="1" noChangeArrowheads="1"/>
          </p:cNvPicPr>
          <p:nvPr/>
        </p:nvPicPr>
        <p:blipFill rotWithShape="1">
          <a:blip r:embed="rId2" cstate="email">
            <a:duotone>
              <a:prstClr val="black"/>
              <a:schemeClr val="accent1">
                <a:lumMod val="40000"/>
                <a:lumOff val="60000"/>
                <a:tint val="45000"/>
                <a:satMod val="400000"/>
              </a:schemeClr>
            </a:duotone>
            <a:extLst>
              <a:ext uri="{28A0092B-C50C-407E-A947-70E740481C1C}">
                <a14:useLocalDpi xmlns:a14="http://schemas.microsoft.com/office/drawing/2010/main"/>
              </a:ext>
            </a:extLst>
          </a:blip>
          <a:srcRect/>
          <a:stretch/>
        </p:blipFill>
        <p:spPr bwMode="auto">
          <a:xfrm>
            <a:off x="6776616" y="3510887"/>
            <a:ext cx="951349" cy="605945"/>
          </a:xfrm>
          <a:prstGeom prst="rect">
            <a:avLst/>
          </a:prstGeom>
          <a:solidFill>
            <a:schemeClr val="accent2">
              <a:lumMod val="20000"/>
              <a:lumOff val="80000"/>
            </a:schemeClr>
          </a:solidFill>
          <a:ln>
            <a:noFill/>
          </a:ln>
          <a:effectLst/>
          <a:extLst/>
        </p:spPr>
      </p:pic>
      <p:pic>
        <p:nvPicPr>
          <p:cNvPr id="12" name="Picture 2"/>
          <p:cNvPicPr>
            <a:picLocks noChangeAspect="1" noChangeArrowheads="1"/>
          </p:cNvPicPr>
          <p:nvPr/>
        </p:nvPicPr>
        <p:blipFill rotWithShape="1">
          <a:blip r:embed="rId2" cstate="email">
            <a:duotone>
              <a:prstClr val="black"/>
              <a:schemeClr val="accent1">
                <a:lumMod val="40000"/>
                <a:lumOff val="60000"/>
                <a:tint val="45000"/>
                <a:satMod val="400000"/>
              </a:schemeClr>
            </a:duotone>
            <a:extLst>
              <a:ext uri="{28A0092B-C50C-407E-A947-70E740481C1C}">
                <a14:useLocalDpi xmlns:a14="http://schemas.microsoft.com/office/drawing/2010/main"/>
              </a:ext>
            </a:extLst>
          </a:blip>
          <a:srcRect/>
          <a:stretch/>
        </p:blipFill>
        <p:spPr bwMode="auto">
          <a:xfrm>
            <a:off x="7720747" y="3510887"/>
            <a:ext cx="996970" cy="605945"/>
          </a:xfrm>
          <a:prstGeom prst="rect">
            <a:avLst/>
          </a:prstGeom>
          <a:solidFill>
            <a:schemeClr val="accent2">
              <a:lumMod val="20000"/>
              <a:lumOff val="80000"/>
            </a:schemeClr>
          </a:solidFill>
          <a:ln>
            <a:noFill/>
          </a:ln>
          <a:effectLst/>
          <a:extLst/>
        </p:spPr>
      </p:pic>
      <p:pic>
        <p:nvPicPr>
          <p:cNvPr id="13" name="Picture 2"/>
          <p:cNvPicPr>
            <a:picLocks noChangeAspect="1" noChangeArrowheads="1"/>
          </p:cNvPicPr>
          <p:nvPr/>
        </p:nvPicPr>
        <p:blipFill rotWithShape="1">
          <a:blip r:embed="rId2" cstate="email">
            <a:duotone>
              <a:prstClr val="black"/>
              <a:schemeClr val="accent1">
                <a:lumMod val="40000"/>
                <a:lumOff val="60000"/>
                <a:tint val="45000"/>
                <a:satMod val="400000"/>
              </a:schemeClr>
            </a:duotone>
            <a:extLst>
              <a:ext uri="{28A0092B-C50C-407E-A947-70E740481C1C}">
                <a14:useLocalDpi xmlns:a14="http://schemas.microsoft.com/office/drawing/2010/main"/>
              </a:ext>
            </a:extLst>
          </a:blip>
          <a:srcRect/>
          <a:stretch/>
        </p:blipFill>
        <p:spPr bwMode="auto">
          <a:xfrm>
            <a:off x="8717717" y="3510887"/>
            <a:ext cx="951349" cy="605945"/>
          </a:xfrm>
          <a:prstGeom prst="rect">
            <a:avLst/>
          </a:prstGeom>
          <a:solidFill>
            <a:schemeClr val="accent2">
              <a:lumMod val="20000"/>
              <a:lumOff val="80000"/>
            </a:schemeClr>
          </a:solidFill>
          <a:ln>
            <a:noFill/>
          </a:ln>
          <a:effectLst/>
          <a:extLst/>
        </p:spPr>
      </p:pic>
      <p:sp>
        <p:nvSpPr>
          <p:cNvPr id="17" name="Up Arrow Callout 16"/>
          <p:cNvSpPr/>
          <p:nvPr/>
        </p:nvSpPr>
        <p:spPr>
          <a:xfrm>
            <a:off x="1986385" y="4131308"/>
            <a:ext cx="648072" cy="792088"/>
          </a:xfrm>
          <a:prstGeom prst="upArrowCallout">
            <a:avLst/>
          </a:prstGeom>
          <a:solidFill>
            <a:srgbClr val="C00000"/>
          </a:solidFill>
        </p:spPr>
        <p:style>
          <a:lnRef idx="0">
            <a:schemeClr val="accent1"/>
          </a:lnRef>
          <a:fillRef idx="3">
            <a:schemeClr val="accent1"/>
          </a:fillRef>
          <a:effectRef idx="3">
            <a:schemeClr val="accent1"/>
          </a:effectRef>
          <a:fontRef idx="minor">
            <a:schemeClr val="lt1"/>
          </a:fontRef>
        </p:style>
        <p:txBody>
          <a:bodyPr rtlCol="0" anchor="ctr"/>
          <a:lstStyle/>
          <a:p>
            <a:pPr algn="ctr"/>
            <a:r>
              <a:rPr lang="en-GB" sz="2800">
                <a:latin typeface="Times New Roman" panose="02020603050405020304" pitchFamily="18" charset="0"/>
                <a:cs typeface="Times New Roman" panose="02020603050405020304" pitchFamily="18" charset="0"/>
              </a:rPr>
              <a:t>i</a:t>
            </a:r>
          </a:p>
        </p:txBody>
      </p:sp>
      <p:sp>
        <p:nvSpPr>
          <p:cNvPr id="18" name="Rectangle 4"/>
          <p:cNvSpPr>
            <a:spLocks noChangeArrowheads="1"/>
          </p:cNvSpPr>
          <p:nvPr/>
        </p:nvSpPr>
        <p:spPr bwMode="auto">
          <a:xfrm>
            <a:off x="2634457" y="2225339"/>
            <a:ext cx="2430474" cy="52322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algn="ctr" fontAlgn="base">
              <a:spcBef>
                <a:spcPct val="0"/>
              </a:spcBef>
              <a:spcAft>
                <a:spcPct val="0"/>
              </a:spcAft>
            </a:pPr>
            <a:r>
              <a:rPr lang="en-US" sz="2800">
                <a:solidFill>
                  <a:srgbClr val="0070C0"/>
                </a:solidFill>
                <a:latin typeface="Times New Roman" panose="02020603050405020304" pitchFamily="18" charset="0"/>
                <a:cs typeface="Times New Roman" panose="02020603050405020304" pitchFamily="18" charset="0"/>
              </a:rPr>
              <a:t>A[1] = </a:t>
            </a:r>
            <a:r>
              <a:rPr lang="en-US" sz="2800" smtClean="0">
                <a:solidFill>
                  <a:srgbClr val="0070C0"/>
                </a:solidFill>
                <a:latin typeface="Times New Roman" panose="02020603050405020304" pitchFamily="18" charset="0"/>
                <a:cs typeface="Times New Roman" panose="02020603050405020304" pitchFamily="18" charset="0"/>
              </a:rPr>
              <a:t>18 ≠ 44 </a:t>
            </a:r>
            <a:endParaRPr lang="en-US" sz="2800" dirty="0">
              <a:solidFill>
                <a:srgbClr val="0070C0"/>
              </a:solidFill>
              <a:latin typeface="Times New Roman" panose="02020603050405020304" pitchFamily="18" charset="0"/>
              <a:cs typeface="Times New Roman" panose="02020603050405020304" pitchFamily="18" charset="0"/>
            </a:endParaRPr>
          </a:p>
        </p:txBody>
      </p:sp>
      <p:sp>
        <p:nvSpPr>
          <p:cNvPr id="19" name="Rectangle 4"/>
          <p:cNvSpPr>
            <a:spLocks noChangeArrowheads="1"/>
          </p:cNvSpPr>
          <p:nvPr/>
        </p:nvSpPr>
        <p:spPr bwMode="auto">
          <a:xfrm>
            <a:off x="3431723" y="2226662"/>
            <a:ext cx="2340705" cy="52322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algn="ctr" fontAlgn="base">
              <a:spcBef>
                <a:spcPct val="0"/>
              </a:spcBef>
              <a:spcAft>
                <a:spcPct val="0"/>
              </a:spcAft>
            </a:pPr>
            <a:r>
              <a:rPr lang="en-US" sz="2800">
                <a:solidFill>
                  <a:srgbClr val="0070C0"/>
                </a:solidFill>
                <a:latin typeface="Times New Roman" panose="02020603050405020304" pitchFamily="18" charset="0"/>
                <a:cs typeface="Times New Roman" panose="02020603050405020304" pitchFamily="18" charset="0"/>
              </a:rPr>
              <a:t>A[2] = 94 ≠ 44</a:t>
            </a:r>
            <a:endParaRPr lang="en-US" sz="2800" dirty="0">
              <a:solidFill>
                <a:srgbClr val="0070C0"/>
              </a:solidFill>
              <a:latin typeface="Times New Roman" panose="02020603050405020304" pitchFamily="18" charset="0"/>
              <a:cs typeface="Times New Roman" panose="02020603050405020304" pitchFamily="18" charset="0"/>
            </a:endParaRPr>
          </a:p>
        </p:txBody>
      </p:sp>
      <p:sp>
        <p:nvSpPr>
          <p:cNvPr id="20" name="Rectangle 4"/>
          <p:cNvSpPr>
            <a:spLocks noChangeArrowheads="1"/>
          </p:cNvSpPr>
          <p:nvPr/>
        </p:nvSpPr>
        <p:spPr bwMode="auto">
          <a:xfrm>
            <a:off x="4156927" y="2212520"/>
            <a:ext cx="2340705" cy="52322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algn="ctr" fontAlgn="base">
              <a:spcBef>
                <a:spcPct val="0"/>
              </a:spcBef>
              <a:spcAft>
                <a:spcPct val="0"/>
              </a:spcAft>
            </a:pPr>
            <a:r>
              <a:rPr lang="en-US" sz="2800">
                <a:solidFill>
                  <a:srgbClr val="0070C0"/>
                </a:solidFill>
                <a:latin typeface="Times New Roman" panose="02020603050405020304" pitchFamily="18" charset="0"/>
                <a:cs typeface="Times New Roman" panose="02020603050405020304" pitchFamily="18" charset="0"/>
              </a:rPr>
              <a:t>A[3] = </a:t>
            </a:r>
            <a:r>
              <a:rPr lang="en-US" sz="2800" smtClean="0">
                <a:solidFill>
                  <a:srgbClr val="0070C0"/>
                </a:solidFill>
                <a:latin typeface="Times New Roman" panose="02020603050405020304" pitchFamily="18" charset="0"/>
                <a:cs typeface="Times New Roman" panose="02020603050405020304" pitchFamily="18" charset="0"/>
              </a:rPr>
              <a:t>42 </a:t>
            </a:r>
            <a:r>
              <a:rPr lang="en-US" sz="2800">
                <a:solidFill>
                  <a:srgbClr val="0070C0"/>
                </a:solidFill>
                <a:latin typeface="Times New Roman" panose="02020603050405020304" pitchFamily="18" charset="0"/>
                <a:cs typeface="Times New Roman" panose="02020603050405020304" pitchFamily="18" charset="0"/>
              </a:rPr>
              <a:t>≠ </a:t>
            </a:r>
            <a:r>
              <a:rPr lang="en-US" sz="2800" smtClean="0">
                <a:solidFill>
                  <a:srgbClr val="0070C0"/>
                </a:solidFill>
                <a:latin typeface="Times New Roman" panose="02020603050405020304" pitchFamily="18" charset="0"/>
                <a:cs typeface="Times New Roman" panose="02020603050405020304" pitchFamily="18" charset="0"/>
              </a:rPr>
              <a:t>44</a:t>
            </a:r>
            <a:endParaRPr lang="en-US" sz="2800" dirty="0">
              <a:solidFill>
                <a:srgbClr val="0070C0"/>
              </a:solidFill>
              <a:latin typeface="Times New Roman" panose="02020603050405020304" pitchFamily="18" charset="0"/>
              <a:cs typeface="Times New Roman" panose="02020603050405020304" pitchFamily="18" charset="0"/>
            </a:endParaRPr>
          </a:p>
        </p:txBody>
      </p:sp>
      <p:sp>
        <p:nvSpPr>
          <p:cNvPr id="21" name="Rectangle 4"/>
          <p:cNvSpPr>
            <a:spLocks noChangeArrowheads="1"/>
          </p:cNvSpPr>
          <p:nvPr/>
        </p:nvSpPr>
        <p:spPr bwMode="auto">
          <a:xfrm>
            <a:off x="4885512" y="2218930"/>
            <a:ext cx="2165978" cy="52322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algn="ctr" fontAlgn="base">
              <a:spcBef>
                <a:spcPct val="0"/>
              </a:spcBef>
              <a:spcAft>
                <a:spcPct val="0"/>
              </a:spcAft>
            </a:pPr>
            <a:r>
              <a:rPr lang="en-US" sz="2800">
                <a:solidFill>
                  <a:srgbClr val="0070C0"/>
                </a:solidFill>
                <a:latin typeface="Times New Roman" panose="02020603050405020304" pitchFamily="18" charset="0"/>
                <a:cs typeface="Times New Roman" panose="02020603050405020304" pitchFamily="18" charset="0"/>
              </a:rPr>
              <a:t>A[4] = </a:t>
            </a:r>
            <a:r>
              <a:rPr lang="en-US" sz="2800" smtClean="0">
                <a:solidFill>
                  <a:srgbClr val="0070C0"/>
                </a:solidFill>
                <a:latin typeface="Times New Roman" panose="02020603050405020304" pitchFamily="18" charset="0"/>
                <a:cs typeface="Times New Roman" panose="02020603050405020304" pitchFamily="18" charset="0"/>
              </a:rPr>
              <a:t>44 = x</a:t>
            </a:r>
            <a:endParaRPr lang="en-US" sz="2800" dirty="0">
              <a:solidFill>
                <a:srgbClr val="0070C0"/>
              </a:solidFill>
              <a:latin typeface="Times New Roman" panose="02020603050405020304" pitchFamily="18" charset="0"/>
              <a:cs typeface="Times New Roman" panose="02020603050405020304" pitchFamily="18" charset="0"/>
            </a:endParaRPr>
          </a:p>
        </p:txBody>
      </p:sp>
      <p:sp>
        <p:nvSpPr>
          <p:cNvPr id="23" name="Rectangle 4"/>
          <p:cNvSpPr>
            <a:spLocks noChangeArrowheads="1"/>
          </p:cNvSpPr>
          <p:nvPr/>
        </p:nvSpPr>
        <p:spPr bwMode="auto">
          <a:xfrm>
            <a:off x="1891808" y="5608704"/>
            <a:ext cx="4076693" cy="52322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algn="ctr" fontAlgn="base">
              <a:spcBef>
                <a:spcPct val="0"/>
              </a:spcBef>
              <a:spcAft>
                <a:spcPct val="0"/>
              </a:spcAft>
            </a:pPr>
            <a:r>
              <a:rPr lang="en-US" sz="2800" i="1">
                <a:latin typeface="Times New Roman" panose="02020603050405020304" pitchFamily="18" charset="0"/>
                <a:cs typeface="Times New Roman" panose="02020603050405020304" pitchFamily="18" charset="0"/>
              </a:rPr>
              <a:t>Với i = </a:t>
            </a:r>
            <a:r>
              <a:rPr lang="en-US" sz="2800" i="1" smtClean="0">
                <a:latin typeface="Times New Roman" panose="02020603050405020304" pitchFamily="18" charset="0"/>
                <a:cs typeface="Times New Roman" panose="02020603050405020304" pitchFamily="18" charset="0"/>
              </a:rPr>
              <a:t>4 </a:t>
            </a:r>
            <a:r>
              <a:rPr lang="en-US" sz="2800" i="1">
                <a:latin typeface="Times New Roman" panose="02020603050405020304" pitchFamily="18" charset="0"/>
                <a:cs typeface="Times New Roman" panose="02020603050405020304" pitchFamily="18" charset="0"/>
              </a:rPr>
              <a:t>thì </a:t>
            </a:r>
            <a:r>
              <a:rPr lang="en-US" sz="2800" i="1" smtClean="0">
                <a:latin typeface="Times New Roman" panose="02020603050405020304" pitchFamily="18" charset="0"/>
                <a:cs typeface="Times New Roman" panose="02020603050405020304" pitchFamily="18" charset="0"/>
              </a:rPr>
              <a:t>A[4] </a:t>
            </a:r>
            <a:r>
              <a:rPr lang="en-US" sz="2800" i="1">
                <a:latin typeface="Times New Roman" panose="02020603050405020304" pitchFamily="18" charset="0"/>
                <a:cs typeface="Times New Roman" panose="02020603050405020304" pitchFamily="18" charset="0"/>
              </a:rPr>
              <a:t>= </a:t>
            </a:r>
            <a:r>
              <a:rPr lang="en-US" sz="2800" i="1" smtClean="0">
                <a:latin typeface="Times New Roman" panose="02020603050405020304" pitchFamily="18" charset="0"/>
                <a:cs typeface="Times New Roman" panose="02020603050405020304" pitchFamily="18" charset="0"/>
              </a:rPr>
              <a:t>44 </a:t>
            </a:r>
            <a:r>
              <a:rPr lang="en-US" sz="2800" i="1">
                <a:latin typeface="Times New Roman" panose="02020603050405020304" pitchFamily="18" charset="0"/>
                <a:cs typeface="Times New Roman" panose="02020603050405020304" pitchFamily="18" charset="0"/>
              </a:rPr>
              <a:t>= </a:t>
            </a:r>
            <a:r>
              <a:rPr lang="en-US" sz="2800" i="1" smtClean="0">
                <a:latin typeface="Times New Roman" panose="02020603050405020304" pitchFamily="18" charset="0"/>
                <a:cs typeface="Times New Roman" panose="02020603050405020304" pitchFamily="18" charset="0"/>
              </a:rPr>
              <a:t>x</a:t>
            </a:r>
            <a:endParaRPr lang="en-US" sz="2800" dirty="0">
              <a:latin typeface="Times New Roman" panose="02020603050405020304" pitchFamily="18" charset="0"/>
              <a:cs typeface="Times New Roman" panose="02020603050405020304" pitchFamily="18" charset="0"/>
            </a:endParaRPr>
          </a:p>
        </p:txBody>
      </p:sp>
      <p:pic>
        <p:nvPicPr>
          <p:cNvPr id="24" name="Picture 2"/>
          <p:cNvPicPr>
            <a:picLocks noChangeAspect="1" noChangeArrowheads="1"/>
          </p:cNvPicPr>
          <p:nvPr/>
        </p:nvPicPr>
        <p:blipFill rotWithShape="1">
          <a:blip r:embed="rId2" cstate="email">
            <a:duotone>
              <a:prstClr val="black"/>
              <a:schemeClr val="accent1">
                <a:lumMod val="40000"/>
                <a:lumOff val="60000"/>
                <a:tint val="45000"/>
                <a:satMod val="400000"/>
              </a:schemeClr>
            </a:duotone>
            <a:extLst>
              <a:ext uri="{28A0092B-C50C-407E-A947-70E740481C1C}">
                <a14:useLocalDpi xmlns:a14="http://schemas.microsoft.com/office/drawing/2010/main"/>
              </a:ext>
            </a:extLst>
          </a:blip>
          <a:srcRect/>
          <a:stretch/>
        </p:blipFill>
        <p:spPr bwMode="auto">
          <a:xfrm>
            <a:off x="9669066" y="3510887"/>
            <a:ext cx="951349" cy="605945"/>
          </a:xfrm>
          <a:prstGeom prst="rect">
            <a:avLst/>
          </a:prstGeom>
          <a:solidFill>
            <a:schemeClr val="accent2">
              <a:lumMod val="20000"/>
              <a:lumOff val="80000"/>
            </a:schemeClr>
          </a:solidFill>
          <a:ln>
            <a:noFill/>
          </a:ln>
          <a:effectLst/>
          <a:extLst/>
        </p:spPr>
      </p:pic>
      <p:sp>
        <p:nvSpPr>
          <p:cNvPr id="25" name="Right Arrow 24"/>
          <p:cNvSpPr/>
          <p:nvPr/>
        </p:nvSpPr>
        <p:spPr>
          <a:xfrm>
            <a:off x="286603" y="5472752"/>
            <a:ext cx="1241946" cy="80521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259496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3" presetClass="path" presetSubtype="0" accel="50000" decel="50000" fill="hold" grpId="0" nodeType="clickEffect">
                                  <p:stCondLst>
                                    <p:cond delay="0"/>
                                  </p:stCondLst>
                                  <p:childTnLst>
                                    <p:animMotion origin="layout" path="M 0.01407 -0.00208 L 0.08295 -0.00185 " pathEditMode="relative" rAng="0" ptsTypes="AA">
                                      <p:cBhvr>
                                        <p:cTn id="6" dur="2000" fill="hold"/>
                                        <p:tgtEl>
                                          <p:spTgt spid="17"/>
                                        </p:tgtEl>
                                        <p:attrNameLst>
                                          <p:attrName>ppt_x</p:attrName>
                                          <p:attrName>ppt_y</p:attrName>
                                        </p:attrNameLst>
                                      </p:cBhvr>
                                      <p:rCtr x="3438" y="0"/>
                                    </p:animMotion>
                                  </p:childTnLst>
                                </p:cTn>
                              </p:par>
                            </p:childTnLst>
                          </p:cTn>
                        </p:par>
                        <p:par>
                          <p:cTn id="7" fill="hold">
                            <p:stCondLst>
                              <p:cond delay="2000"/>
                            </p:stCondLst>
                            <p:childTnLst>
                              <p:par>
                                <p:cTn id="8" presetID="10" presetClass="exit" presetSubtype="0" fill="hold" nodeType="afterEffect">
                                  <p:stCondLst>
                                    <p:cond delay="0"/>
                                  </p:stCondLst>
                                  <p:childTnLst>
                                    <p:animEffect transition="out" filter="fade">
                                      <p:cBhvr>
                                        <p:cTn id="9" dur="500"/>
                                        <p:tgtEl>
                                          <p:spTgt spid="7"/>
                                        </p:tgtEl>
                                      </p:cBhvr>
                                    </p:animEffect>
                                    <p:set>
                                      <p:cBhvr>
                                        <p:cTn id="10" dur="1" fill="hold">
                                          <p:stCondLst>
                                            <p:cond delay="499"/>
                                          </p:stCondLst>
                                        </p:cTn>
                                        <p:tgtEl>
                                          <p:spTgt spid="7"/>
                                        </p:tgtEl>
                                        <p:attrNameLst>
                                          <p:attrName>style.visibility</p:attrName>
                                        </p:attrNameLst>
                                      </p:cBhvr>
                                      <p:to>
                                        <p:strVal val="hidden"/>
                                      </p:to>
                                    </p:set>
                                  </p:childTnLst>
                                </p:cTn>
                              </p:par>
                            </p:childTnLst>
                          </p:cTn>
                        </p:par>
                        <p:par>
                          <p:cTn id="11" fill="hold">
                            <p:stCondLst>
                              <p:cond delay="2500"/>
                            </p:stCondLst>
                            <p:childTnLst>
                              <p:par>
                                <p:cTn id="12" presetID="42" presetClass="entr" presetSubtype="0" fill="hold" grpId="0" nodeType="afterEffect">
                                  <p:stCondLst>
                                    <p:cond delay="0"/>
                                  </p:stCondLst>
                                  <p:childTnLst>
                                    <p:set>
                                      <p:cBhvr>
                                        <p:cTn id="13" dur="1" fill="hold">
                                          <p:stCondLst>
                                            <p:cond delay="0"/>
                                          </p:stCondLst>
                                        </p:cTn>
                                        <p:tgtEl>
                                          <p:spTgt spid="18"/>
                                        </p:tgtEl>
                                        <p:attrNameLst>
                                          <p:attrName>style.visibility</p:attrName>
                                        </p:attrNameLst>
                                      </p:cBhvr>
                                      <p:to>
                                        <p:strVal val="visible"/>
                                      </p:to>
                                    </p:set>
                                    <p:animEffect transition="in" filter="fade">
                                      <p:cBhvr>
                                        <p:cTn id="14" dur="1000"/>
                                        <p:tgtEl>
                                          <p:spTgt spid="18"/>
                                        </p:tgtEl>
                                      </p:cBhvr>
                                    </p:animEffect>
                                    <p:anim calcmode="lin" valueType="num">
                                      <p:cBhvr>
                                        <p:cTn id="15" dur="1000" fill="hold"/>
                                        <p:tgtEl>
                                          <p:spTgt spid="18"/>
                                        </p:tgtEl>
                                        <p:attrNameLst>
                                          <p:attrName>ppt_x</p:attrName>
                                        </p:attrNameLst>
                                      </p:cBhvr>
                                      <p:tavLst>
                                        <p:tav tm="0">
                                          <p:val>
                                            <p:strVal val="#ppt_x"/>
                                          </p:val>
                                        </p:tav>
                                        <p:tav tm="100000">
                                          <p:val>
                                            <p:strVal val="#ppt_x"/>
                                          </p:val>
                                        </p:tav>
                                      </p:tavLst>
                                    </p:anim>
                                    <p:anim calcmode="lin" valueType="num">
                                      <p:cBhvr>
                                        <p:cTn id="16" dur="1000" fill="hold"/>
                                        <p:tgtEl>
                                          <p:spTgt spid="18"/>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2" presetClass="exit" presetSubtype="4" fill="hold" grpId="1" nodeType="clickEffect">
                                  <p:stCondLst>
                                    <p:cond delay="0"/>
                                  </p:stCondLst>
                                  <p:childTnLst>
                                    <p:anim calcmode="lin" valueType="num">
                                      <p:cBhvr additive="base">
                                        <p:cTn id="20" dur="500"/>
                                        <p:tgtEl>
                                          <p:spTgt spid="18"/>
                                        </p:tgtEl>
                                        <p:attrNameLst>
                                          <p:attrName>ppt_x</p:attrName>
                                        </p:attrNameLst>
                                      </p:cBhvr>
                                      <p:tavLst>
                                        <p:tav tm="0">
                                          <p:val>
                                            <p:strVal val="ppt_x"/>
                                          </p:val>
                                        </p:tav>
                                        <p:tav tm="100000">
                                          <p:val>
                                            <p:strVal val="ppt_x"/>
                                          </p:val>
                                        </p:tav>
                                      </p:tavLst>
                                    </p:anim>
                                    <p:anim calcmode="lin" valueType="num">
                                      <p:cBhvr additive="base">
                                        <p:cTn id="21" dur="500"/>
                                        <p:tgtEl>
                                          <p:spTgt spid="18"/>
                                        </p:tgtEl>
                                        <p:attrNameLst>
                                          <p:attrName>ppt_y</p:attrName>
                                        </p:attrNameLst>
                                      </p:cBhvr>
                                      <p:tavLst>
                                        <p:tav tm="0">
                                          <p:val>
                                            <p:strVal val="ppt_y"/>
                                          </p:val>
                                        </p:tav>
                                        <p:tav tm="100000">
                                          <p:val>
                                            <p:strVal val="1+ppt_h/2"/>
                                          </p:val>
                                        </p:tav>
                                      </p:tavLst>
                                    </p:anim>
                                    <p:set>
                                      <p:cBhvr>
                                        <p:cTn id="22" dur="1" fill="hold">
                                          <p:stCondLst>
                                            <p:cond delay="499"/>
                                          </p:stCondLst>
                                        </p:cTn>
                                        <p:tgtEl>
                                          <p:spTgt spid="18"/>
                                        </p:tgtEl>
                                        <p:attrNameLst>
                                          <p:attrName>style.visibility</p:attrName>
                                        </p:attrNameLst>
                                      </p:cBhvr>
                                      <p:to>
                                        <p:strVal val="hidden"/>
                                      </p:to>
                                    </p:set>
                                  </p:childTnLst>
                                </p:cTn>
                              </p:par>
                            </p:childTnLst>
                          </p:cTn>
                        </p:par>
                        <p:par>
                          <p:cTn id="23" fill="hold">
                            <p:stCondLst>
                              <p:cond delay="500"/>
                            </p:stCondLst>
                            <p:childTnLst>
                              <p:par>
                                <p:cTn id="24" presetID="63" presetClass="path" presetSubtype="0" accel="50000" decel="50000" fill="hold" grpId="1" nodeType="afterEffect">
                                  <p:stCondLst>
                                    <p:cond delay="0"/>
                                  </p:stCondLst>
                                  <p:childTnLst>
                                    <p:animMotion origin="layout" path="M 0.07943 -0.00185 L 0.17409 -0.00185 " pathEditMode="relative" rAng="0" ptsTypes="AA">
                                      <p:cBhvr>
                                        <p:cTn id="25" dur="2000" fill="hold"/>
                                        <p:tgtEl>
                                          <p:spTgt spid="17"/>
                                        </p:tgtEl>
                                        <p:attrNameLst>
                                          <p:attrName>ppt_x</p:attrName>
                                          <p:attrName>ppt_y</p:attrName>
                                        </p:attrNameLst>
                                      </p:cBhvr>
                                      <p:rCtr x="4727" y="0"/>
                                    </p:animMotion>
                                  </p:childTnLst>
                                </p:cTn>
                              </p:par>
                            </p:childTnLst>
                          </p:cTn>
                        </p:par>
                        <p:par>
                          <p:cTn id="26" fill="hold">
                            <p:stCondLst>
                              <p:cond delay="2500"/>
                            </p:stCondLst>
                            <p:childTnLst>
                              <p:par>
                                <p:cTn id="27" presetID="10" presetClass="exit" presetSubtype="0" fill="hold" nodeType="afterEffect">
                                  <p:stCondLst>
                                    <p:cond delay="0"/>
                                  </p:stCondLst>
                                  <p:childTnLst>
                                    <p:animEffect transition="out" filter="fade">
                                      <p:cBhvr>
                                        <p:cTn id="28" dur="500"/>
                                        <p:tgtEl>
                                          <p:spTgt spid="8"/>
                                        </p:tgtEl>
                                      </p:cBhvr>
                                    </p:animEffect>
                                    <p:set>
                                      <p:cBhvr>
                                        <p:cTn id="29" dur="1" fill="hold">
                                          <p:stCondLst>
                                            <p:cond delay="499"/>
                                          </p:stCondLst>
                                        </p:cTn>
                                        <p:tgtEl>
                                          <p:spTgt spid="8"/>
                                        </p:tgtEl>
                                        <p:attrNameLst>
                                          <p:attrName>style.visibility</p:attrName>
                                        </p:attrNameLst>
                                      </p:cBhvr>
                                      <p:to>
                                        <p:strVal val="hidden"/>
                                      </p:to>
                                    </p:set>
                                  </p:childTnLst>
                                </p:cTn>
                              </p:par>
                            </p:childTnLst>
                          </p:cTn>
                        </p:par>
                        <p:par>
                          <p:cTn id="30" fill="hold">
                            <p:stCondLst>
                              <p:cond delay="3000"/>
                            </p:stCondLst>
                            <p:childTnLst>
                              <p:par>
                                <p:cTn id="31" presetID="42" presetClass="entr" presetSubtype="0" fill="hold" grpId="0" nodeType="afterEffect">
                                  <p:stCondLst>
                                    <p:cond delay="0"/>
                                  </p:stCondLst>
                                  <p:childTnLst>
                                    <p:set>
                                      <p:cBhvr>
                                        <p:cTn id="32" dur="1" fill="hold">
                                          <p:stCondLst>
                                            <p:cond delay="0"/>
                                          </p:stCondLst>
                                        </p:cTn>
                                        <p:tgtEl>
                                          <p:spTgt spid="19"/>
                                        </p:tgtEl>
                                        <p:attrNameLst>
                                          <p:attrName>style.visibility</p:attrName>
                                        </p:attrNameLst>
                                      </p:cBhvr>
                                      <p:to>
                                        <p:strVal val="visible"/>
                                      </p:to>
                                    </p:set>
                                    <p:animEffect transition="in" filter="fade">
                                      <p:cBhvr>
                                        <p:cTn id="33" dur="1000"/>
                                        <p:tgtEl>
                                          <p:spTgt spid="19"/>
                                        </p:tgtEl>
                                      </p:cBhvr>
                                    </p:animEffect>
                                    <p:anim calcmode="lin" valueType="num">
                                      <p:cBhvr>
                                        <p:cTn id="34" dur="1000" fill="hold"/>
                                        <p:tgtEl>
                                          <p:spTgt spid="19"/>
                                        </p:tgtEl>
                                        <p:attrNameLst>
                                          <p:attrName>ppt_x</p:attrName>
                                        </p:attrNameLst>
                                      </p:cBhvr>
                                      <p:tavLst>
                                        <p:tav tm="0">
                                          <p:val>
                                            <p:strVal val="#ppt_x"/>
                                          </p:val>
                                        </p:tav>
                                        <p:tav tm="100000">
                                          <p:val>
                                            <p:strVal val="#ppt_x"/>
                                          </p:val>
                                        </p:tav>
                                      </p:tavLst>
                                    </p:anim>
                                    <p:anim calcmode="lin" valueType="num">
                                      <p:cBhvr>
                                        <p:cTn id="35" dur="1000" fill="hold"/>
                                        <p:tgtEl>
                                          <p:spTgt spid="19"/>
                                        </p:tgtEl>
                                        <p:attrNameLst>
                                          <p:attrName>ppt_y</p:attrName>
                                        </p:attrNameLst>
                                      </p:cBhvr>
                                      <p:tavLst>
                                        <p:tav tm="0">
                                          <p:val>
                                            <p:strVal val="#ppt_y+.1"/>
                                          </p:val>
                                        </p:tav>
                                        <p:tav tm="100000">
                                          <p:val>
                                            <p:strVal val="#ppt_y"/>
                                          </p:val>
                                        </p:tav>
                                      </p:tavLst>
                                    </p:anim>
                                  </p:childTnLst>
                                </p:cTn>
                              </p:par>
                            </p:childTnLst>
                          </p:cTn>
                        </p:par>
                      </p:childTnLst>
                    </p:cTn>
                  </p:par>
                  <p:par>
                    <p:cTn id="36" fill="hold">
                      <p:stCondLst>
                        <p:cond delay="indefinite"/>
                      </p:stCondLst>
                      <p:childTnLst>
                        <p:par>
                          <p:cTn id="37" fill="hold">
                            <p:stCondLst>
                              <p:cond delay="0"/>
                            </p:stCondLst>
                            <p:childTnLst>
                              <p:par>
                                <p:cTn id="38" presetID="2" presetClass="exit" presetSubtype="4" fill="hold" grpId="1" nodeType="clickEffect">
                                  <p:stCondLst>
                                    <p:cond delay="0"/>
                                  </p:stCondLst>
                                  <p:childTnLst>
                                    <p:anim calcmode="lin" valueType="num">
                                      <p:cBhvr additive="base">
                                        <p:cTn id="39" dur="500"/>
                                        <p:tgtEl>
                                          <p:spTgt spid="19"/>
                                        </p:tgtEl>
                                        <p:attrNameLst>
                                          <p:attrName>ppt_x</p:attrName>
                                        </p:attrNameLst>
                                      </p:cBhvr>
                                      <p:tavLst>
                                        <p:tav tm="0">
                                          <p:val>
                                            <p:strVal val="ppt_x"/>
                                          </p:val>
                                        </p:tav>
                                        <p:tav tm="100000">
                                          <p:val>
                                            <p:strVal val="ppt_x"/>
                                          </p:val>
                                        </p:tav>
                                      </p:tavLst>
                                    </p:anim>
                                    <p:anim calcmode="lin" valueType="num">
                                      <p:cBhvr additive="base">
                                        <p:cTn id="40" dur="500"/>
                                        <p:tgtEl>
                                          <p:spTgt spid="19"/>
                                        </p:tgtEl>
                                        <p:attrNameLst>
                                          <p:attrName>ppt_y</p:attrName>
                                        </p:attrNameLst>
                                      </p:cBhvr>
                                      <p:tavLst>
                                        <p:tav tm="0">
                                          <p:val>
                                            <p:strVal val="ppt_y"/>
                                          </p:val>
                                        </p:tav>
                                        <p:tav tm="100000">
                                          <p:val>
                                            <p:strVal val="1+ppt_h/2"/>
                                          </p:val>
                                        </p:tav>
                                      </p:tavLst>
                                    </p:anim>
                                    <p:set>
                                      <p:cBhvr>
                                        <p:cTn id="41" dur="1" fill="hold">
                                          <p:stCondLst>
                                            <p:cond delay="499"/>
                                          </p:stCondLst>
                                        </p:cTn>
                                        <p:tgtEl>
                                          <p:spTgt spid="19"/>
                                        </p:tgtEl>
                                        <p:attrNameLst>
                                          <p:attrName>style.visibility</p:attrName>
                                        </p:attrNameLst>
                                      </p:cBhvr>
                                      <p:to>
                                        <p:strVal val="hidden"/>
                                      </p:to>
                                    </p:set>
                                  </p:childTnLst>
                                </p:cTn>
                              </p:par>
                            </p:childTnLst>
                          </p:cTn>
                        </p:par>
                        <p:par>
                          <p:cTn id="42" fill="hold">
                            <p:stCondLst>
                              <p:cond delay="500"/>
                            </p:stCondLst>
                            <p:childTnLst>
                              <p:par>
                                <p:cTn id="43" presetID="63" presetClass="path" presetSubtype="0" accel="50000" decel="50000" fill="hold" grpId="2" nodeType="afterEffect">
                                  <p:stCondLst>
                                    <p:cond delay="0"/>
                                  </p:stCondLst>
                                  <p:childTnLst>
                                    <p:animMotion origin="layout" path="M 0.17409 -0.00185 L 0.25 -3.7037E-6 " pathEditMode="relative" rAng="0" ptsTypes="AA">
                                      <p:cBhvr>
                                        <p:cTn id="44" dur="2000" fill="hold"/>
                                        <p:tgtEl>
                                          <p:spTgt spid="17"/>
                                        </p:tgtEl>
                                        <p:attrNameLst>
                                          <p:attrName>ppt_x</p:attrName>
                                          <p:attrName>ppt_y</p:attrName>
                                        </p:attrNameLst>
                                      </p:cBhvr>
                                      <p:rCtr x="3789" y="93"/>
                                    </p:animMotion>
                                  </p:childTnLst>
                                </p:cTn>
                              </p:par>
                            </p:childTnLst>
                          </p:cTn>
                        </p:par>
                        <p:par>
                          <p:cTn id="45" fill="hold">
                            <p:stCondLst>
                              <p:cond delay="2500"/>
                            </p:stCondLst>
                            <p:childTnLst>
                              <p:par>
                                <p:cTn id="46" presetID="10" presetClass="exit" presetSubtype="0" fill="hold" nodeType="afterEffect">
                                  <p:stCondLst>
                                    <p:cond delay="0"/>
                                  </p:stCondLst>
                                  <p:childTnLst>
                                    <p:animEffect transition="out" filter="fade">
                                      <p:cBhvr>
                                        <p:cTn id="47" dur="500"/>
                                        <p:tgtEl>
                                          <p:spTgt spid="9"/>
                                        </p:tgtEl>
                                      </p:cBhvr>
                                    </p:animEffect>
                                    <p:set>
                                      <p:cBhvr>
                                        <p:cTn id="48" dur="1" fill="hold">
                                          <p:stCondLst>
                                            <p:cond delay="499"/>
                                          </p:stCondLst>
                                        </p:cTn>
                                        <p:tgtEl>
                                          <p:spTgt spid="9"/>
                                        </p:tgtEl>
                                        <p:attrNameLst>
                                          <p:attrName>style.visibility</p:attrName>
                                        </p:attrNameLst>
                                      </p:cBhvr>
                                      <p:to>
                                        <p:strVal val="hidden"/>
                                      </p:to>
                                    </p:set>
                                  </p:childTnLst>
                                </p:cTn>
                              </p:par>
                            </p:childTnLst>
                          </p:cTn>
                        </p:par>
                        <p:par>
                          <p:cTn id="49" fill="hold">
                            <p:stCondLst>
                              <p:cond delay="3000"/>
                            </p:stCondLst>
                            <p:childTnLst>
                              <p:par>
                                <p:cTn id="50" presetID="42" presetClass="entr" presetSubtype="0" fill="hold" grpId="0" nodeType="afterEffect">
                                  <p:stCondLst>
                                    <p:cond delay="0"/>
                                  </p:stCondLst>
                                  <p:childTnLst>
                                    <p:set>
                                      <p:cBhvr>
                                        <p:cTn id="51" dur="1" fill="hold">
                                          <p:stCondLst>
                                            <p:cond delay="0"/>
                                          </p:stCondLst>
                                        </p:cTn>
                                        <p:tgtEl>
                                          <p:spTgt spid="20"/>
                                        </p:tgtEl>
                                        <p:attrNameLst>
                                          <p:attrName>style.visibility</p:attrName>
                                        </p:attrNameLst>
                                      </p:cBhvr>
                                      <p:to>
                                        <p:strVal val="visible"/>
                                      </p:to>
                                    </p:set>
                                    <p:animEffect transition="in" filter="fade">
                                      <p:cBhvr>
                                        <p:cTn id="52" dur="1000"/>
                                        <p:tgtEl>
                                          <p:spTgt spid="20"/>
                                        </p:tgtEl>
                                      </p:cBhvr>
                                    </p:animEffect>
                                    <p:anim calcmode="lin" valueType="num">
                                      <p:cBhvr>
                                        <p:cTn id="53" dur="1000" fill="hold"/>
                                        <p:tgtEl>
                                          <p:spTgt spid="20"/>
                                        </p:tgtEl>
                                        <p:attrNameLst>
                                          <p:attrName>ppt_x</p:attrName>
                                        </p:attrNameLst>
                                      </p:cBhvr>
                                      <p:tavLst>
                                        <p:tav tm="0">
                                          <p:val>
                                            <p:strVal val="#ppt_x"/>
                                          </p:val>
                                        </p:tav>
                                        <p:tav tm="100000">
                                          <p:val>
                                            <p:strVal val="#ppt_x"/>
                                          </p:val>
                                        </p:tav>
                                      </p:tavLst>
                                    </p:anim>
                                    <p:anim calcmode="lin" valueType="num">
                                      <p:cBhvr>
                                        <p:cTn id="54" dur="1000" fill="hold"/>
                                        <p:tgtEl>
                                          <p:spTgt spid="20"/>
                                        </p:tgtEl>
                                        <p:attrNameLst>
                                          <p:attrName>ppt_y</p:attrName>
                                        </p:attrNameLst>
                                      </p:cBhvr>
                                      <p:tavLst>
                                        <p:tav tm="0">
                                          <p:val>
                                            <p:strVal val="#ppt_y+.1"/>
                                          </p:val>
                                        </p:tav>
                                        <p:tav tm="100000">
                                          <p:val>
                                            <p:strVal val="#ppt_y"/>
                                          </p:val>
                                        </p:tav>
                                      </p:tavLst>
                                    </p:anim>
                                  </p:childTnLst>
                                </p:cTn>
                              </p:par>
                            </p:childTnLst>
                          </p:cTn>
                        </p:par>
                      </p:childTnLst>
                    </p:cTn>
                  </p:par>
                  <p:par>
                    <p:cTn id="55" fill="hold">
                      <p:stCondLst>
                        <p:cond delay="indefinite"/>
                      </p:stCondLst>
                      <p:childTnLst>
                        <p:par>
                          <p:cTn id="56" fill="hold">
                            <p:stCondLst>
                              <p:cond delay="0"/>
                            </p:stCondLst>
                            <p:childTnLst>
                              <p:par>
                                <p:cTn id="57" presetID="2" presetClass="exit" presetSubtype="4" fill="hold" grpId="1" nodeType="clickEffect">
                                  <p:stCondLst>
                                    <p:cond delay="0"/>
                                  </p:stCondLst>
                                  <p:childTnLst>
                                    <p:anim calcmode="lin" valueType="num">
                                      <p:cBhvr additive="base">
                                        <p:cTn id="58" dur="500"/>
                                        <p:tgtEl>
                                          <p:spTgt spid="20"/>
                                        </p:tgtEl>
                                        <p:attrNameLst>
                                          <p:attrName>ppt_x</p:attrName>
                                        </p:attrNameLst>
                                      </p:cBhvr>
                                      <p:tavLst>
                                        <p:tav tm="0">
                                          <p:val>
                                            <p:strVal val="ppt_x"/>
                                          </p:val>
                                        </p:tav>
                                        <p:tav tm="100000">
                                          <p:val>
                                            <p:strVal val="ppt_x"/>
                                          </p:val>
                                        </p:tav>
                                      </p:tavLst>
                                    </p:anim>
                                    <p:anim calcmode="lin" valueType="num">
                                      <p:cBhvr additive="base">
                                        <p:cTn id="59" dur="500"/>
                                        <p:tgtEl>
                                          <p:spTgt spid="20"/>
                                        </p:tgtEl>
                                        <p:attrNameLst>
                                          <p:attrName>ppt_y</p:attrName>
                                        </p:attrNameLst>
                                      </p:cBhvr>
                                      <p:tavLst>
                                        <p:tav tm="0">
                                          <p:val>
                                            <p:strVal val="ppt_y"/>
                                          </p:val>
                                        </p:tav>
                                        <p:tav tm="100000">
                                          <p:val>
                                            <p:strVal val="1+ppt_h/2"/>
                                          </p:val>
                                        </p:tav>
                                      </p:tavLst>
                                    </p:anim>
                                    <p:set>
                                      <p:cBhvr>
                                        <p:cTn id="60" dur="1" fill="hold">
                                          <p:stCondLst>
                                            <p:cond delay="499"/>
                                          </p:stCondLst>
                                        </p:cTn>
                                        <p:tgtEl>
                                          <p:spTgt spid="20"/>
                                        </p:tgtEl>
                                        <p:attrNameLst>
                                          <p:attrName>style.visibility</p:attrName>
                                        </p:attrNameLst>
                                      </p:cBhvr>
                                      <p:to>
                                        <p:strVal val="hidden"/>
                                      </p:to>
                                    </p:set>
                                  </p:childTnLst>
                                </p:cTn>
                              </p:par>
                            </p:childTnLst>
                          </p:cTn>
                        </p:par>
                        <p:par>
                          <p:cTn id="61" fill="hold">
                            <p:stCondLst>
                              <p:cond delay="500"/>
                            </p:stCondLst>
                            <p:childTnLst>
                              <p:par>
                                <p:cTn id="62" presetID="63" presetClass="path" presetSubtype="0" accel="50000" decel="50000" fill="hold" grpId="3" nodeType="afterEffect">
                                  <p:stCondLst>
                                    <p:cond delay="0"/>
                                  </p:stCondLst>
                                  <p:childTnLst>
                                    <p:animMotion origin="layout" path="M 0.25 -3.7037E-6 L 0.32878 -3.7037E-6 " pathEditMode="relative" rAng="0" ptsTypes="AA">
                                      <p:cBhvr>
                                        <p:cTn id="63" dur="2000" fill="hold"/>
                                        <p:tgtEl>
                                          <p:spTgt spid="17"/>
                                        </p:tgtEl>
                                        <p:attrNameLst>
                                          <p:attrName>ppt_x</p:attrName>
                                          <p:attrName>ppt_y</p:attrName>
                                        </p:attrNameLst>
                                      </p:cBhvr>
                                      <p:rCtr x="3932" y="0"/>
                                    </p:animMotion>
                                  </p:childTnLst>
                                </p:cTn>
                              </p:par>
                            </p:childTnLst>
                          </p:cTn>
                        </p:par>
                        <p:par>
                          <p:cTn id="64" fill="hold">
                            <p:stCondLst>
                              <p:cond delay="2500"/>
                            </p:stCondLst>
                            <p:childTnLst>
                              <p:par>
                                <p:cTn id="65" presetID="10" presetClass="exit" presetSubtype="0" fill="hold" nodeType="afterEffect">
                                  <p:stCondLst>
                                    <p:cond delay="0"/>
                                  </p:stCondLst>
                                  <p:childTnLst>
                                    <p:animEffect transition="out" filter="fade">
                                      <p:cBhvr>
                                        <p:cTn id="66" dur="500"/>
                                        <p:tgtEl>
                                          <p:spTgt spid="10"/>
                                        </p:tgtEl>
                                      </p:cBhvr>
                                    </p:animEffect>
                                    <p:set>
                                      <p:cBhvr>
                                        <p:cTn id="67" dur="1" fill="hold">
                                          <p:stCondLst>
                                            <p:cond delay="499"/>
                                          </p:stCondLst>
                                        </p:cTn>
                                        <p:tgtEl>
                                          <p:spTgt spid="10"/>
                                        </p:tgtEl>
                                        <p:attrNameLst>
                                          <p:attrName>style.visibility</p:attrName>
                                        </p:attrNameLst>
                                      </p:cBhvr>
                                      <p:to>
                                        <p:strVal val="hidden"/>
                                      </p:to>
                                    </p:set>
                                  </p:childTnLst>
                                </p:cTn>
                              </p:par>
                            </p:childTnLst>
                          </p:cTn>
                        </p:par>
                        <p:par>
                          <p:cTn id="68" fill="hold">
                            <p:stCondLst>
                              <p:cond delay="3000"/>
                            </p:stCondLst>
                            <p:childTnLst>
                              <p:par>
                                <p:cTn id="69" presetID="42" presetClass="entr" presetSubtype="0" fill="hold" grpId="0" nodeType="afterEffect">
                                  <p:stCondLst>
                                    <p:cond delay="0"/>
                                  </p:stCondLst>
                                  <p:childTnLst>
                                    <p:set>
                                      <p:cBhvr>
                                        <p:cTn id="70" dur="1" fill="hold">
                                          <p:stCondLst>
                                            <p:cond delay="0"/>
                                          </p:stCondLst>
                                        </p:cTn>
                                        <p:tgtEl>
                                          <p:spTgt spid="21"/>
                                        </p:tgtEl>
                                        <p:attrNameLst>
                                          <p:attrName>style.visibility</p:attrName>
                                        </p:attrNameLst>
                                      </p:cBhvr>
                                      <p:to>
                                        <p:strVal val="visible"/>
                                      </p:to>
                                    </p:set>
                                    <p:animEffect transition="in" filter="fade">
                                      <p:cBhvr>
                                        <p:cTn id="71" dur="1000"/>
                                        <p:tgtEl>
                                          <p:spTgt spid="21"/>
                                        </p:tgtEl>
                                      </p:cBhvr>
                                    </p:animEffect>
                                    <p:anim calcmode="lin" valueType="num">
                                      <p:cBhvr>
                                        <p:cTn id="72" dur="1000" fill="hold"/>
                                        <p:tgtEl>
                                          <p:spTgt spid="21"/>
                                        </p:tgtEl>
                                        <p:attrNameLst>
                                          <p:attrName>ppt_x</p:attrName>
                                        </p:attrNameLst>
                                      </p:cBhvr>
                                      <p:tavLst>
                                        <p:tav tm="0">
                                          <p:val>
                                            <p:strVal val="#ppt_x"/>
                                          </p:val>
                                        </p:tav>
                                        <p:tav tm="100000">
                                          <p:val>
                                            <p:strVal val="#ppt_x"/>
                                          </p:val>
                                        </p:tav>
                                      </p:tavLst>
                                    </p:anim>
                                    <p:anim calcmode="lin" valueType="num">
                                      <p:cBhvr>
                                        <p:cTn id="73" dur="1000" fill="hold"/>
                                        <p:tgtEl>
                                          <p:spTgt spid="21"/>
                                        </p:tgtEl>
                                        <p:attrNameLst>
                                          <p:attrName>ppt_y</p:attrName>
                                        </p:attrNameLst>
                                      </p:cBhvr>
                                      <p:tavLst>
                                        <p:tav tm="0">
                                          <p:val>
                                            <p:strVal val="#ppt_y+.1"/>
                                          </p:val>
                                        </p:tav>
                                        <p:tav tm="100000">
                                          <p:val>
                                            <p:strVal val="#ppt_y"/>
                                          </p:val>
                                        </p:tav>
                                      </p:tavLst>
                                    </p:anim>
                                  </p:childTnLst>
                                </p:cTn>
                              </p:par>
                            </p:childTnLst>
                          </p:cTn>
                        </p:par>
                      </p:childTnLst>
                    </p:cTn>
                  </p:par>
                  <p:par>
                    <p:cTn id="74" fill="hold">
                      <p:stCondLst>
                        <p:cond delay="indefinite"/>
                      </p:stCondLst>
                      <p:childTnLst>
                        <p:par>
                          <p:cTn id="75" fill="hold">
                            <p:stCondLst>
                              <p:cond delay="0"/>
                            </p:stCondLst>
                            <p:childTnLst>
                              <p:par>
                                <p:cTn id="76" presetID="2" presetClass="exit" presetSubtype="4" fill="hold" grpId="1" nodeType="clickEffect">
                                  <p:stCondLst>
                                    <p:cond delay="0"/>
                                  </p:stCondLst>
                                  <p:childTnLst>
                                    <p:anim calcmode="lin" valueType="num">
                                      <p:cBhvr additive="base">
                                        <p:cTn id="77" dur="500"/>
                                        <p:tgtEl>
                                          <p:spTgt spid="21"/>
                                        </p:tgtEl>
                                        <p:attrNameLst>
                                          <p:attrName>ppt_x</p:attrName>
                                        </p:attrNameLst>
                                      </p:cBhvr>
                                      <p:tavLst>
                                        <p:tav tm="0">
                                          <p:val>
                                            <p:strVal val="ppt_x"/>
                                          </p:val>
                                        </p:tav>
                                        <p:tav tm="100000">
                                          <p:val>
                                            <p:strVal val="ppt_x"/>
                                          </p:val>
                                        </p:tav>
                                      </p:tavLst>
                                    </p:anim>
                                    <p:anim calcmode="lin" valueType="num">
                                      <p:cBhvr additive="base">
                                        <p:cTn id="78" dur="500"/>
                                        <p:tgtEl>
                                          <p:spTgt spid="21"/>
                                        </p:tgtEl>
                                        <p:attrNameLst>
                                          <p:attrName>ppt_y</p:attrName>
                                        </p:attrNameLst>
                                      </p:cBhvr>
                                      <p:tavLst>
                                        <p:tav tm="0">
                                          <p:val>
                                            <p:strVal val="ppt_y"/>
                                          </p:val>
                                        </p:tav>
                                        <p:tav tm="100000">
                                          <p:val>
                                            <p:strVal val="1+ppt_h/2"/>
                                          </p:val>
                                        </p:tav>
                                      </p:tavLst>
                                    </p:anim>
                                    <p:set>
                                      <p:cBhvr>
                                        <p:cTn id="79" dur="1" fill="hold">
                                          <p:stCondLst>
                                            <p:cond delay="499"/>
                                          </p:stCondLst>
                                        </p:cTn>
                                        <p:tgtEl>
                                          <p:spTgt spid="21"/>
                                        </p:tgtEl>
                                        <p:attrNameLst>
                                          <p:attrName>style.visibility</p:attrName>
                                        </p:attrNameLst>
                                      </p:cBhvr>
                                      <p:to>
                                        <p:strVal val="hidden"/>
                                      </p:to>
                                    </p:set>
                                  </p:childTnLst>
                                </p:cTn>
                              </p:par>
                            </p:childTnLst>
                          </p:cTn>
                        </p:par>
                        <p:par>
                          <p:cTn id="80" fill="hold">
                            <p:stCondLst>
                              <p:cond delay="500"/>
                            </p:stCondLst>
                            <p:childTnLst>
                              <p:par>
                                <p:cTn id="81" presetID="10" presetClass="exit" presetSubtype="0" fill="hold" nodeType="afterEffect">
                                  <p:stCondLst>
                                    <p:cond delay="0"/>
                                  </p:stCondLst>
                                  <p:childTnLst>
                                    <p:animEffect transition="out" filter="fade">
                                      <p:cBhvr>
                                        <p:cTn id="82" dur="500"/>
                                        <p:tgtEl>
                                          <p:spTgt spid="11"/>
                                        </p:tgtEl>
                                      </p:cBhvr>
                                    </p:animEffect>
                                    <p:set>
                                      <p:cBhvr>
                                        <p:cTn id="83" dur="1" fill="hold">
                                          <p:stCondLst>
                                            <p:cond delay="499"/>
                                          </p:stCondLst>
                                        </p:cTn>
                                        <p:tgtEl>
                                          <p:spTgt spid="11"/>
                                        </p:tgtEl>
                                        <p:attrNameLst>
                                          <p:attrName>style.visibility</p:attrName>
                                        </p:attrNameLst>
                                      </p:cBhvr>
                                      <p:to>
                                        <p:strVal val="hidden"/>
                                      </p:to>
                                    </p:set>
                                  </p:childTnLst>
                                </p:cTn>
                              </p:par>
                            </p:childTnLst>
                          </p:cTn>
                        </p:par>
                      </p:childTnLst>
                    </p:cTn>
                  </p:par>
                  <p:par>
                    <p:cTn id="84" fill="hold">
                      <p:stCondLst>
                        <p:cond delay="indefinite"/>
                      </p:stCondLst>
                      <p:childTnLst>
                        <p:par>
                          <p:cTn id="85" fill="hold">
                            <p:stCondLst>
                              <p:cond delay="0"/>
                            </p:stCondLst>
                            <p:childTnLst>
                              <p:par>
                                <p:cTn id="86" presetID="42" presetClass="entr" presetSubtype="0" fill="hold" grpId="0" nodeType="clickEffect">
                                  <p:stCondLst>
                                    <p:cond delay="0"/>
                                  </p:stCondLst>
                                  <p:childTnLst>
                                    <p:set>
                                      <p:cBhvr>
                                        <p:cTn id="87" dur="1" fill="hold">
                                          <p:stCondLst>
                                            <p:cond delay="0"/>
                                          </p:stCondLst>
                                        </p:cTn>
                                        <p:tgtEl>
                                          <p:spTgt spid="23"/>
                                        </p:tgtEl>
                                        <p:attrNameLst>
                                          <p:attrName>style.visibility</p:attrName>
                                        </p:attrNameLst>
                                      </p:cBhvr>
                                      <p:to>
                                        <p:strVal val="visible"/>
                                      </p:to>
                                    </p:set>
                                    <p:animEffect transition="in" filter="fade">
                                      <p:cBhvr>
                                        <p:cTn id="88" dur="1000"/>
                                        <p:tgtEl>
                                          <p:spTgt spid="23"/>
                                        </p:tgtEl>
                                      </p:cBhvr>
                                    </p:animEffect>
                                    <p:anim calcmode="lin" valueType="num">
                                      <p:cBhvr>
                                        <p:cTn id="89" dur="1000" fill="hold"/>
                                        <p:tgtEl>
                                          <p:spTgt spid="23"/>
                                        </p:tgtEl>
                                        <p:attrNameLst>
                                          <p:attrName>ppt_x</p:attrName>
                                        </p:attrNameLst>
                                      </p:cBhvr>
                                      <p:tavLst>
                                        <p:tav tm="0">
                                          <p:val>
                                            <p:strVal val="#ppt_x"/>
                                          </p:val>
                                        </p:tav>
                                        <p:tav tm="100000">
                                          <p:val>
                                            <p:strVal val="#ppt_x"/>
                                          </p:val>
                                        </p:tav>
                                      </p:tavLst>
                                    </p:anim>
                                    <p:anim calcmode="lin" valueType="num">
                                      <p:cBhvr>
                                        <p:cTn id="90" dur="1000" fill="hold"/>
                                        <p:tgtEl>
                                          <p:spTgt spid="23"/>
                                        </p:tgtEl>
                                        <p:attrNameLst>
                                          <p:attrName>ppt_y</p:attrName>
                                        </p:attrNameLst>
                                      </p:cBhvr>
                                      <p:tavLst>
                                        <p:tav tm="0">
                                          <p:val>
                                            <p:strVal val="#ppt_y+.1"/>
                                          </p:val>
                                        </p:tav>
                                        <p:tav tm="100000">
                                          <p:val>
                                            <p:strVal val="#ppt_y"/>
                                          </p:val>
                                        </p:tav>
                                      </p:tavLst>
                                    </p:anim>
                                  </p:childTnLst>
                                </p:cTn>
                              </p:par>
                            </p:childTnLst>
                          </p:cTn>
                        </p:par>
                        <p:par>
                          <p:cTn id="91" fill="hold">
                            <p:stCondLst>
                              <p:cond delay="1000"/>
                            </p:stCondLst>
                            <p:childTnLst>
                              <p:par>
                                <p:cTn id="92" presetID="10" presetClass="exit" presetSubtype="0" fill="hold" nodeType="afterEffect">
                                  <p:stCondLst>
                                    <p:cond delay="0"/>
                                  </p:stCondLst>
                                  <p:childTnLst>
                                    <p:animEffect transition="out" filter="fade">
                                      <p:cBhvr>
                                        <p:cTn id="93" dur="500"/>
                                        <p:tgtEl>
                                          <p:spTgt spid="12"/>
                                        </p:tgtEl>
                                      </p:cBhvr>
                                    </p:animEffect>
                                    <p:set>
                                      <p:cBhvr>
                                        <p:cTn id="94" dur="1" fill="hold">
                                          <p:stCondLst>
                                            <p:cond delay="499"/>
                                          </p:stCondLst>
                                        </p:cTn>
                                        <p:tgtEl>
                                          <p:spTgt spid="12"/>
                                        </p:tgtEl>
                                        <p:attrNameLst>
                                          <p:attrName>style.visibility</p:attrName>
                                        </p:attrNameLst>
                                      </p:cBhvr>
                                      <p:to>
                                        <p:strVal val="hidden"/>
                                      </p:to>
                                    </p:set>
                                  </p:childTnLst>
                                </p:cTn>
                              </p:par>
                            </p:childTnLst>
                          </p:cTn>
                        </p:par>
                        <p:par>
                          <p:cTn id="95" fill="hold">
                            <p:stCondLst>
                              <p:cond delay="1500"/>
                            </p:stCondLst>
                            <p:childTnLst>
                              <p:par>
                                <p:cTn id="96" presetID="10" presetClass="exit" presetSubtype="0" fill="hold" nodeType="afterEffect">
                                  <p:stCondLst>
                                    <p:cond delay="0"/>
                                  </p:stCondLst>
                                  <p:childTnLst>
                                    <p:animEffect transition="out" filter="fade">
                                      <p:cBhvr>
                                        <p:cTn id="97" dur="500"/>
                                        <p:tgtEl>
                                          <p:spTgt spid="13"/>
                                        </p:tgtEl>
                                      </p:cBhvr>
                                    </p:animEffect>
                                    <p:set>
                                      <p:cBhvr>
                                        <p:cTn id="98" dur="1" fill="hold">
                                          <p:stCondLst>
                                            <p:cond delay="499"/>
                                          </p:stCondLst>
                                        </p:cTn>
                                        <p:tgtEl>
                                          <p:spTgt spid="13"/>
                                        </p:tgtEl>
                                        <p:attrNameLst>
                                          <p:attrName>style.visibility</p:attrName>
                                        </p:attrNameLst>
                                      </p:cBhvr>
                                      <p:to>
                                        <p:strVal val="hidden"/>
                                      </p:to>
                                    </p:set>
                                  </p:childTnLst>
                                </p:cTn>
                              </p:par>
                            </p:childTnLst>
                          </p:cTn>
                        </p:par>
                        <p:par>
                          <p:cTn id="99" fill="hold">
                            <p:stCondLst>
                              <p:cond delay="2000"/>
                            </p:stCondLst>
                            <p:childTnLst>
                              <p:par>
                                <p:cTn id="100" presetID="10" presetClass="exit" presetSubtype="0" fill="hold" nodeType="afterEffect">
                                  <p:stCondLst>
                                    <p:cond delay="0"/>
                                  </p:stCondLst>
                                  <p:childTnLst>
                                    <p:animEffect transition="out" filter="fade">
                                      <p:cBhvr>
                                        <p:cTn id="101" dur="500"/>
                                        <p:tgtEl>
                                          <p:spTgt spid="24"/>
                                        </p:tgtEl>
                                      </p:cBhvr>
                                    </p:animEffect>
                                    <p:set>
                                      <p:cBhvr>
                                        <p:cTn id="102" dur="1" fill="hold">
                                          <p:stCondLst>
                                            <p:cond delay="499"/>
                                          </p:stCondLst>
                                        </p:cTn>
                                        <p:tgtEl>
                                          <p:spTgt spid="24"/>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 grpId="0" animBg="1"/>
      <p:bldP spid="17" grpId="1" animBg="1"/>
      <p:bldP spid="17" grpId="2" animBg="1"/>
      <p:bldP spid="17" grpId="3" animBg="1"/>
      <p:bldP spid="18" grpId="0"/>
      <p:bldP spid="18" grpId="1"/>
      <p:bldP spid="19" grpId="0"/>
      <p:bldP spid="19" grpId="1"/>
      <p:bldP spid="20" grpId="0"/>
      <p:bldP spid="20" grpId="1"/>
      <p:bldP spid="21" grpId="0"/>
      <p:bldP spid="21" grpId="1"/>
      <p:bldP spid="23" grpId="0"/>
    </p:bldLst>
  </p:timing>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Cloud 3"/>
          <p:cNvSpPr/>
          <p:nvPr/>
        </p:nvSpPr>
        <p:spPr>
          <a:xfrm>
            <a:off x="5625604" y="3310551"/>
            <a:ext cx="6096000" cy="3420130"/>
          </a:xfrm>
          <a:prstGeom prst="cloud">
            <a:avLst/>
          </a:prstGeom>
        </p:spPr>
        <p:style>
          <a:lnRef idx="2">
            <a:schemeClr val="accent2"/>
          </a:lnRef>
          <a:fillRef idx="1">
            <a:schemeClr val="lt1"/>
          </a:fillRef>
          <a:effectRef idx="0">
            <a:schemeClr val="accent2"/>
          </a:effectRef>
          <a:fontRef idx="minor">
            <a:schemeClr val="dk1"/>
          </a:fontRef>
        </p:style>
        <p:txBody>
          <a:bodyPr>
            <a:spAutoFit/>
          </a:bodyPr>
          <a:lstStyle/>
          <a:p>
            <a:r>
              <a:rPr lang="en-US" sz="2800">
                <a:latin typeface="Times New Roman" panose="02020603050405020304" pitchFamily="18" charset="0"/>
                <a:ea typeface="Times New Roman" panose="02020603050405020304" pitchFamily="18" charset="0"/>
              </a:rPr>
              <a:t>- Nếu thay x = 30 thì các bước tìm kiếm sẽ tiếp tục đến hết dãy (Bước 8) và cho kết luận “Không tìm thấy x trong dãy”</a:t>
            </a:r>
            <a:endParaRPr lang="en-US" sz="2800"/>
          </a:p>
        </p:txBody>
      </p:sp>
      <p:sp>
        <p:nvSpPr>
          <p:cNvPr id="3" name="Rectangle 2">
            <a:extLst>
              <a:ext uri="{FF2B5EF4-FFF2-40B4-BE49-F238E27FC236}">
                <a16:creationId xmlns:a16="http://schemas.microsoft.com/office/drawing/2014/main" xmlns="" id="{5068FD75-617E-4943-803C-6669570DF948}"/>
              </a:ext>
            </a:extLst>
          </p:cNvPr>
          <p:cNvSpPr/>
          <p:nvPr/>
        </p:nvSpPr>
        <p:spPr>
          <a:xfrm>
            <a:off x="3939701" y="310828"/>
            <a:ext cx="3571975" cy="646331"/>
          </a:xfrm>
          <a:prstGeom prst="rect">
            <a:avLst/>
          </a:prstGeom>
          <a:noFill/>
          <a:ln>
            <a:noFill/>
          </a:ln>
        </p:spPr>
        <p:style>
          <a:lnRef idx="0">
            <a:scrgbClr r="0" g="0" b="0"/>
          </a:lnRef>
          <a:fillRef idx="0">
            <a:scrgbClr r="0" g="0" b="0"/>
          </a:fillRef>
          <a:effectRef idx="0">
            <a:scrgbClr r="0" g="0" b="0"/>
          </a:effectRef>
          <a:fontRef idx="minor">
            <a:schemeClr val="dk1"/>
          </a:fontRef>
        </p:style>
        <p:txBody>
          <a:bodyPr wrap="square" lIns="91440" tIns="45720" rIns="91440" bIns="45720">
            <a:spAutoFit/>
          </a:bodyPr>
          <a:lstStyle/>
          <a:p>
            <a:pPr algn="ctr">
              <a:defRPr/>
            </a:pPr>
            <a:r>
              <a:rPr lang="en-US" sz="3600" b="1" kern="10" smtClean="0">
                <a:ln w="0"/>
                <a:solidFill>
                  <a:srgbClr val="FF0066"/>
                </a:solidFill>
                <a:effectLst>
                  <a:outerShdw blurRad="38100" dist="19050" dir="2700000" algn="tl" rotWithShape="0">
                    <a:schemeClr val="dk1">
                      <a:alpha val="40000"/>
                    </a:schemeClr>
                  </a:outerShdw>
                </a:effectLst>
                <a:latin typeface="Tahoma" panose="020B0604030504040204" pitchFamily="34" charset="0"/>
                <a:ea typeface="Tahoma" panose="020B0604030504040204" pitchFamily="34" charset="0"/>
                <a:cs typeface="Tahoma" panose="020B0604030504040204" pitchFamily="34" charset="0"/>
              </a:rPr>
              <a:t>TÌNH HUỐNG</a:t>
            </a:r>
            <a:endParaRPr lang="en-US" sz="3600" b="1" kern="10" dirty="0">
              <a:ln w="0"/>
              <a:solidFill>
                <a:srgbClr val="FF0066"/>
              </a:solidFill>
              <a:effectLst>
                <a:outerShdw blurRad="38100" dist="19050" dir="2700000" algn="tl" rotWithShape="0">
                  <a:schemeClr val="dk1">
                    <a:alpha val="40000"/>
                  </a:schemeClr>
                </a:outerShdw>
              </a:effectLst>
              <a:latin typeface="Tahoma" panose="020B0604030504040204" pitchFamily="34" charset="0"/>
              <a:ea typeface="Tahoma" panose="020B0604030504040204" pitchFamily="34" charset="0"/>
              <a:cs typeface="Tahoma" panose="020B0604030504040204" pitchFamily="34" charset="0"/>
            </a:endParaRPr>
          </a:p>
        </p:txBody>
      </p:sp>
      <p:sp>
        <p:nvSpPr>
          <p:cNvPr id="5" name="Cloud 4"/>
          <p:cNvSpPr/>
          <p:nvPr/>
        </p:nvSpPr>
        <p:spPr>
          <a:xfrm>
            <a:off x="250661" y="1115536"/>
            <a:ext cx="6096000" cy="3420130"/>
          </a:xfrm>
          <a:prstGeom prst="cloud">
            <a:avLst/>
          </a:prstGeom>
        </p:spPr>
        <p:style>
          <a:lnRef idx="2">
            <a:schemeClr val="accent2"/>
          </a:lnRef>
          <a:fillRef idx="1">
            <a:schemeClr val="lt1"/>
          </a:fillRef>
          <a:effectRef idx="0">
            <a:schemeClr val="accent2"/>
          </a:effectRef>
          <a:fontRef idx="minor">
            <a:schemeClr val="dk1"/>
          </a:fontRef>
        </p:style>
        <p:txBody>
          <a:bodyPr>
            <a:spAutoFit/>
          </a:bodyPr>
          <a:lstStyle/>
          <a:p>
            <a:r>
              <a:rPr lang="en-US" sz="2800">
                <a:latin typeface="Times New Roman" panose="02020603050405020304" pitchFamily="18" charset="0"/>
                <a:ea typeface="Times New Roman" panose="02020603050405020304" pitchFamily="18" charset="0"/>
              </a:rPr>
              <a:t>- Nếu thay x = 30 thì các bước tìm kiếm sẽ tiếp tục đến hết </a:t>
            </a:r>
            <a:r>
              <a:rPr lang="en-US" sz="2800" smtClean="0">
                <a:latin typeface="Times New Roman" panose="02020603050405020304" pitchFamily="18" charset="0"/>
                <a:ea typeface="Times New Roman" panose="02020603050405020304" pitchFamily="18" charset="0"/>
              </a:rPr>
              <a:t>khi nào? Lúc đó câu trả lời cho bài toán tìm kiếm là gì?</a:t>
            </a:r>
            <a:endParaRPr lang="en-US" sz="2800"/>
          </a:p>
        </p:txBody>
      </p:sp>
      <p:sp>
        <p:nvSpPr>
          <p:cNvPr id="2" name="Right Arrow 1"/>
          <p:cNvSpPr/>
          <p:nvPr/>
        </p:nvSpPr>
        <p:spPr>
          <a:xfrm>
            <a:off x="4585647" y="4754484"/>
            <a:ext cx="777922" cy="532263"/>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8804201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par>
                                <p:cTn id="8" presetID="16" presetClass="entr" presetSubtype="21" fill="hold" grpId="0" nodeType="withEffect">
                                  <p:stCondLst>
                                    <p:cond delay="0"/>
                                  </p:stCondLst>
                                  <p:childTnLst>
                                    <p:set>
                                      <p:cBhvr>
                                        <p:cTn id="9" dur="1" fill="hold">
                                          <p:stCondLst>
                                            <p:cond delay="0"/>
                                          </p:stCondLst>
                                        </p:cTn>
                                        <p:tgtEl>
                                          <p:spTgt spid="4"/>
                                        </p:tgtEl>
                                        <p:attrNameLst>
                                          <p:attrName>style.visibility</p:attrName>
                                        </p:attrNameLst>
                                      </p:cBhvr>
                                      <p:to>
                                        <p:strVal val="visible"/>
                                      </p:to>
                                    </p:set>
                                    <p:animEffect transition="in" filter="barn(inVertical)">
                                      <p:cBhvr>
                                        <p:cTn id="10"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2" grpId="0" animBg="1"/>
    </p:bldLst>
  </p:timing>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Rectangle 3"/>
          <p:cNvSpPr/>
          <p:nvPr/>
        </p:nvSpPr>
        <p:spPr>
          <a:xfrm>
            <a:off x="349206" y="1015126"/>
            <a:ext cx="11425453" cy="1083374"/>
          </a:xfrm>
          <a:prstGeom prst="rect">
            <a:avLst/>
          </a:prstGeom>
        </p:spPr>
        <p:txBody>
          <a:bodyPr wrap="square">
            <a:spAutoFit/>
          </a:bodyPr>
          <a:lstStyle/>
          <a:p>
            <a:pPr algn="just">
              <a:lnSpc>
                <a:spcPct val="115000"/>
              </a:lnSpc>
              <a:spcBef>
                <a:spcPts val="600"/>
              </a:spcBef>
              <a:spcAft>
                <a:spcPts val="600"/>
              </a:spcAft>
            </a:pPr>
            <a:r>
              <a:rPr lang="en-US" sz="2800" smtClean="0">
                <a:latin typeface="Times New Roman" panose="02020603050405020304" pitchFamily="18" charset="0"/>
                <a:ea typeface="Times New Roman" panose="02020603050405020304" pitchFamily="18" charset="0"/>
              </a:rPr>
              <a:t>	Với </a:t>
            </a:r>
            <a:r>
              <a:rPr lang="en-US" sz="2800">
                <a:latin typeface="Times New Roman" panose="02020603050405020304" pitchFamily="18" charset="0"/>
                <a:ea typeface="Times New Roman" panose="02020603050405020304" pitchFamily="18" charset="0"/>
              </a:rPr>
              <a:t>dãy số đã cho ở ví dụ trên, em hãy thực hiện thuật toán được mô tả ở </a:t>
            </a:r>
            <a:r>
              <a:rPr lang="en-US" sz="2800" smtClean="0">
                <a:latin typeface="Times New Roman" panose="02020603050405020304" pitchFamily="18" charset="0"/>
                <a:ea typeface="Times New Roman" panose="02020603050405020304" pitchFamily="18" charset="0"/>
              </a:rPr>
              <a:t>hình dưới và </a:t>
            </a:r>
            <a:r>
              <a:rPr lang="en-US" sz="2800">
                <a:latin typeface="Times New Roman" panose="02020603050405020304" pitchFamily="18" charset="0"/>
                <a:ea typeface="Times New Roman" panose="02020603050405020304" pitchFamily="18" charset="0"/>
              </a:rPr>
              <a:t>cho biết đó có phải là thuật toán tìm kiếm tuần tự hay không</a:t>
            </a:r>
            <a:r>
              <a:rPr lang="en-US" sz="2800" smtClean="0">
                <a:latin typeface="Times New Roman" panose="02020603050405020304" pitchFamily="18" charset="0"/>
                <a:ea typeface="Times New Roman" panose="02020603050405020304" pitchFamily="18" charset="0"/>
              </a:rPr>
              <a:t>?</a:t>
            </a:r>
            <a:endParaRPr lang="en-US" sz="2800">
              <a:latin typeface="Times New Roman" panose="02020603050405020304" pitchFamily="18" charset="0"/>
              <a:ea typeface="Times New Roman" panose="02020603050405020304" pitchFamily="18" charset="0"/>
            </a:endParaRPr>
          </a:p>
        </p:txBody>
      </p:sp>
      <p:sp>
        <p:nvSpPr>
          <p:cNvPr id="2" name="Rectangle 1"/>
          <p:cNvSpPr/>
          <p:nvPr/>
        </p:nvSpPr>
        <p:spPr>
          <a:xfrm>
            <a:off x="1605114" y="2423914"/>
            <a:ext cx="9227007" cy="3988784"/>
          </a:xfrm>
          <a:prstGeom prst="rect">
            <a:avLst/>
          </a:prstGeom>
        </p:spPr>
        <p:style>
          <a:lnRef idx="1">
            <a:schemeClr val="accent5"/>
          </a:lnRef>
          <a:fillRef idx="2">
            <a:schemeClr val="accent5"/>
          </a:fillRef>
          <a:effectRef idx="1">
            <a:schemeClr val="accent5"/>
          </a:effectRef>
          <a:fontRef idx="minor">
            <a:schemeClr val="dk1"/>
          </a:fontRef>
        </p:style>
        <p:txBody>
          <a:bodyPr wrap="square">
            <a:spAutoFit/>
          </a:bodyPr>
          <a:lstStyle/>
          <a:p>
            <a:pPr algn="just">
              <a:lnSpc>
                <a:spcPct val="115000"/>
              </a:lnSpc>
              <a:spcBef>
                <a:spcPts val="600"/>
              </a:spcBef>
              <a:spcAft>
                <a:spcPts val="600"/>
              </a:spcAft>
            </a:pPr>
            <a:r>
              <a:rPr lang="en-US" sz="2400" i="1">
                <a:latin typeface="Times New Roman" panose="02020603050405020304" pitchFamily="18" charset="0"/>
                <a:ea typeface="Times New Roman" panose="02020603050405020304" pitchFamily="18" charset="0"/>
              </a:rPr>
              <a:t>Bước 1.</a:t>
            </a:r>
            <a:r>
              <a:rPr lang="en-US" sz="2400">
                <a:latin typeface="Times New Roman" panose="02020603050405020304" pitchFamily="18" charset="0"/>
                <a:ea typeface="Times New Roman" panose="02020603050405020304" pitchFamily="18" charset="0"/>
              </a:rPr>
              <a:t> </a:t>
            </a:r>
            <a:r>
              <a:rPr lang="en-US" sz="2400" i="1">
                <a:solidFill>
                  <a:srgbClr val="C00000"/>
                </a:solidFill>
                <a:latin typeface="Times New Roman" panose="02020603050405020304" pitchFamily="18" charset="0"/>
                <a:ea typeface="Times New Roman" panose="02020603050405020304" pitchFamily="18" charset="0"/>
              </a:rPr>
              <a:t>Số đang xét</a:t>
            </a:r>
            <a:r>
              <a:rPr lang="en-US" sz="2400">
                <a:latin typeface="Times New Roman" panose="02020603050405020304" pitchFamily="18" charset="0"/>
                <a:ea typeface="Times New Roman" panose="02020603050405020304" pitchFamily="18" charset="0"/>
              </a:rPr>
              <a:t> là số ở đầu dãy</a:t>
            </a:r>
          </a:p>
          <a:p>
            <a:pPr algn="just">
              <a:lnSpc>
                <a:spcPct val="115000"/>
              </a:lnSpc>
              <a:spcBef>
                <a:spcPts val="600"/>
              </a:spcBef>
              <a:spcAft>
                <a:spcPts val="600"/>
              </a:spcAft>
            </a:pPr>
            <a:r>
              <a:rPr lang="en-US" sz="2400" i="1">
                <a:latin typeface="Times New Roman" panose="02020603050405020304" pitchFamily="18" charset="0"/>
                <a:ea typeface="Times New Roman" panose="02020603050405020304" pitchFamily="18" charset="0"/>
              </a:rPr>
              <a:t>Bước 2.</a:t>
            </a:r>
            <a:r>
              <a:rPr lang="en-US" sz="2400">
                <a:latin typeface="Times New Roman" panose="02020603050405020304" pitchFamily="18" charset="0"/>
                <a:ea typeface="Times New Roman" panose="02020603050405020304" pitchFamily="18" charset="0"/>
              </a:rPr>
              <a:t> </a:t>
            </a:r>
            <a:r>
              <a:rPr lang="en-US" sz="2400" b="1">
                <a:latin typeface="Times New Roman" panose="02020603050405020304" pitchFamily="18" charset="0"/>
                <a:ea typeface="Times New Roman" panose="02020603050405020304" pitchFamily="18" charset="0"/>
              </a:rPr>
              <a:t>Lặp khi</a:t>
            </a:r>
            <a:r>
              <a:rPr lang="en-US" sz="2400">
                <a:latin typeface="Times New Roman" panose="02020603050405020304" pitchFamily="18" charset="0"/>
                <a:ea typeface="Times New Roman" panose="02020603050405020304" pitchFamily="18" charset="0"/>
              </a:rPr>
              <a:t> (</a:t>
            </a:r>
            <a:r>
              <a:rPr lang="en-US" sz="2400" i="1">
                <a:latin typeface="Times New Roman" panose="02020603050405020304" pitchFamily="18" charset="0"/>
                <a:ea typeface="Times New Roman" panose="02020603050405020304" pitchFamily="18" charset="0"/>
              </a:rPr>
              <a:t>chưa xét hết dãy số</a:t>
            </a:r>
            <a:r>
              <a:rPr lang="en-US" sz="2400">
                <a:latin typeface="Times New Roman" panose="02020603050405020304" pitchFamily="18" charset="0"/>
                <a:ea typeface="Times New Roman" panose="02020603050405020304" pitchFamily="18" charset="0"/>
              </a:rPr>
              <a:t>)</a:t>
            </a:r>
          </a:p>
          <a:p>
            <a:pPr algn="just">
              <a:lnSpc>
                <a:spcPct val="115000"/>
              </a:lnSpc>
              <a:spcBef>
                <a:spcPts val="600"/>
              </a:spcBef>
              <a:spcAft>
                <a:spcPts val="600"/>
              </a:spcAft>
            </a:pPr>
            <a:r>
              <a:rPr lang="en-US" sz="2400" b="1">
                <a:latin typeface="Times New Roman" panose="02020603050405020304" pitchFamily="18" charset="0"/>
                <a:ea typeface="Times New Roman" panose="02020603050405020304" pitchFamily="18" charset="0"/>
              </a:rPr>
              <a:t>                 </a:t>
            </a:r>
            <a:r>
              <a:rPr lang="en-US" sz="2400" b="1" smtClean="0">
                <a:latin typeface="Times New Roman" panose="02020603050405020304" pitchFamily="18" charset="0"/>
                <a:ea typeface="Times New Roman" panose="02020603050405020304" pitchFamily="18" charset="0"/>
              </a:rPr>
              <a:t>  Nếu</a:t>
            </a:r>
            <a:r>
              <a:rPr lang="en-US" sz="2400" smtClean="0">
                <a:latin typeface="Times New Roman" panose="02020603050405020304" pitchFamily="18" charset="0"/>
                <a:ea typeface="Times New Roman" panose="02020603050405020304" pitchFamily="18" charset="0"/>
              </a:rPr>
              <a:t> </a:t>
            </a:r>
            <a:r>
              <a:rPr lang="en-US" sz="2400" i="1">
                <a:solidFill>
                  <a:srgbClr val="C00000"/>
                </a:solidFill>
                <a:latin typeface="Times New Roman" panose="02020603050405020304" pitchFamily="18" charset="0"/>
                <a:ea typeface="Times New Roman" panose="02020603050405020304" pitchFamily="18" charset="0"/>
              </a:rPr>
              <a:t>Số đang xét</a:t>
            </a:r>
            <a:r>
              <a:rPr lang="en-US" sz="2400">
                <a:latin typeface="Times New Roman" panose="02020603050405020304" pitchFamily="18" charset="0"/>
                <a:ea typeface="Times New Roman" panose="02020603050405020304" pitchFamily="18" charset="0"/>
              </a:rPr>
              <a:t> ≠ x. Chuyển đến xét số tiếp theo trong dãy</a:t>
            </a:r>
          </a:p>
          <a:p>
            <a:pPr algn="just">
              <a:lnSpc>
                <a:spcPct val="115000"/>
              </a:lnSpc>
              <a:spcBef>
                <a:spcPts val="600"/>
              </a:spcBef>
              <a:spcAft>
                <a:spcPts val="600"/>
              </a:spcAft>
            </a:pPr>
            <a:r>
              <a:rPr lang="en-US" sz="2400" b="1">
                <a:latin typeface="Times New Roman" panose="02020603050405020304" pitchFamily="18" charset="0"/>
                <a:ea typeface="Times New Roman" panose="02020603050405020304" pitchFamily="18" charset="0"/>
              </a:rPr>
              <a:t>                 </a:t>
            </a:r>
            <a:r>
              <a:rPr lang="en-US" sz="2400" b="1" smtClean="0">
                <a:latin typeface="Times New Roman" panose="02020603050405020304" pitchFamily="18" charset="0"/>
                <a:ea typeface="Times New Roman" panose="02020603050405020304" pitchFamily="18" charset="0"/>
              </a:rPr>
              <a:t>  Trái </a:t>
            </a:r>
            <a:r>
              <a:rPr lang="en-US" sz="2400" b="1">
                <a:latin typeface="Times New Roman" panose="02020603050405020304" pitchFamily="18" charset="0"/>
                <a:ea typeface="Times New Roman" panose="02020603050405020304" pitchFamily="18" charset="0"/>
              </a:rPr>
              <a:t>lại</a:t>
            </a:r>
            <a:r>
              <a:rPr lang="en-US" sz="2400">
                <a:latin typeface="Times New Roman" panose="02020603050405020304" pitchFamily="18" charset="0"/>
                <a:ea typeface="Times New Roman" panose="02020603050405020304" pitchFamily="18" charset="0"/>
              </a:rPr>
              <a:t> Thông báo vị trí tìm thấy x và kết thúc thuật toán </a:t>
            </a:r>
          </a:p>
          <a:p>
            <a:pPr algn="just">
              <a:lnSpc>
                <a:spcPct val="115000"/>
              </a:lnSpc>
              <a:spcBef>
                <a:spcPts val="600"/>
              </a:spcBef>
              <a:spcAft>
                <a:spcPts val="600"/>
              </a:spcAft>
            </a:pPr>
            <a:r>
              <a:rPr lang="en-US" sz="2400" b="1">
                <a:latin typeface="Times New Roman" panose="02020603050405020304" pitchFamily="18" charset="0"/>
                <a:ea typeface="Times New Roman" panose="02020603050405020304" pitchFamily="18" charset="0"/>
              </a:rPr>
              <a:t>                 </a:t>
            </a:r>
            <a:r>
              <a:rPr lang="en-US" sz="2400" b="1" smtClean="0">
                <a:latin typeface="Times New Roman" panose="02020603050405020304" pitchFamily="18" charset="0"/>
                <a:ea typeface="Times New Roman" panose="02020603050405020304" pitchFamily="18" charset="0"/>
              </a:rPr>
              <a:t>  Hết </a:t>
            </a:r>
            <a:r>
              <a:rPr lang="en-US" sz="2400" b="1">
                <a:latin typeface="Times New Roman" panose="02020603050405020304" pitchFamily="18" charset="0"/>
                <a:ea typeface="Times New Roman" panose="02020603050405020304" pitchFamily="18" charset="0"/>
              </a:rPr>
              <a:t>nhánh</a:t>
            </a:r>
            <a:endParaRPr lang="en-US" sz="2400">
              <a:latin typeface="Times New Roman" panose="02020603050405020304" pitchFamily="18" charset="0"/>
              <a:ea typeface="Times New Roman" panose="02020603050405020304" pitchFamily="18" charset="0"/>
            </a:endParaRPr>
          </a:p>
          <a:p>
            <a:pPr algn="just">
              <a:lnSpc>
                <a:spcPct val="115000"/>
              </a:lnSpc>
              <a:spcBef>
                <a:spcPts val="600"/>
              </a:spcBef>
              <a:spcAft>
                <a:spcPts val="600"/>
              </a:spcAft>
            </a:pPr>
            <a:r>
              <a:rPr lang="en-US" sz="2400" b="1">
                <a:latin typeface="Times New Roman" panose="02020603050405020304" pitchFamily="18" charset="0"/>
                <a:ea typeface="Times New Roman" panose="02020603050405020304" pitchFamily="18" charset="0"/>
              </a:rPr>
              <a:t>              Hết lặp</a:t>
            </a:r>
            <a:endParaRPr lang="en-US" sz="2400">
              <a:latin typeface="Times New Roman" panose="02020603050405020304" pitchFamily="18" charset="0"/>
              <a:ea typeface="Times New Roman" panose="02020603050405020304" pitchFamily="18" charset="0"/>
            </a:endParaRPr>
          </a:p>
          <a:p>
            <a:pPr algn="just">
              <a:lnSpc>
                <a:spcPct val="115000"/>
              </a:lnSpc>
              <a:spcBef>
                <a:spcPts val="600"/>
              </a:spcBef>
              <a:spcAft>
                <a:spcPts val="600"/>
              </a:spcAft>
            </a:pPr>
            <a:r>
              <a:rPr lang="en-US" sz="2400" i="1">
                <a:latin typeface="Times New Roman" panose="02020603050405020304" pitchFamily="18" charset="0"/>
                <a:ea typeface="Times New Roman" panose="02020603050405020304" pitchFamily="18" charset="0"/>
              </a:rPr>
              <a:t>Bước 3.</a:t>
            </a:r>
            <a:r>
              <a:rPr lang="en-US" sz="2400">
                <a:latin typeface="Times New Roman" panose="02020603050405020304" pitchFamily="18" charset="0"/>
                <a:ea typeface="Times New Roman" panose="02020603050405020304" pitchFamily="18" charset="0"/>
              </a:rPr>
              <a:t> Thông báo không tìm thấy x và kết thúc thuật toán </a:t>
            </a:r>
          </a:p>
        </p:txBody>
      </p:sp>
      <p:sp>
        <p:nvSpPr>
          <p:cNvPr id="5" name="Rectangle 4">
            <a:extLst>
              <a:ext uri="{FF2B5EF4-FFF2-40B4-BE49-F238E27FC236}">
                <a16:creationId xmlns:a16="http://schemas.microsoft.com/office/drawing/2014/main" xmlns="" id="{5068FD75-617E-4943-803C-6669570DF948}"/>
              </a:ext>
            </a:extLst>
          </p:cNvPr>
          <p:cNvSpPr/>
          <p:nvPr/>
        </p:nvSpPr>
        <p:spPr>
          <a:xfrm>
            <a:off x="3943900" y="212354"/>
            <a:ext cx="3571975" cy="646331"/>
          </a:xfrm>
          <a:prstGeom prst="rect">
            <a:avLst/>
          </a:prstGeom>
          <a:noFill/>
          <a:ln>
            <a:noFill/>
          </a:ln>
        </p:spPr>
        <p:style>
          <a:lnRef idx="0">
            <a:scrgbClr r="0" g="0" b="0"/>
          </a:lnRef>
          <a:fillRef idx="0">
            <a:scrgbClr r="0" g="0" b="0"/>
          </a:fillRef>
          <a:effectRef idx="0">
            <a:scrgbClr r="0" g="0" b="0"/>
          </a:effectRef>
          <a:fontRef idx="minor">
            <a:schemeClr val="dk1"/>
          </a:fontRef>
        </p:style>
        <p:txBody>
          <a:bodyPr wrap="square" lIns="91440" tIns="45720" rIns="91440" bIns="45720">
            <a:spAutoFit/>
          </a:bodyPr>
          <a:lstStyle/>
          <a:p>
            <a:pPr algn="ctr">
              <a:defRPr/>
            </a:pPr>
            <a:r>
              <a:rPr lang="en-US" sz="3600" b="1" kern="10" smtClean="0">
                <a:ln w="0"/>
                <a:solidFill>
                  <a:srgbClr val="FF0066"/>
                </a:solidFill>
                <a:effectLst>
                  <a:outerShdw blurRad="38100" dist="19050" dir="2700000" algn="tl" rotWithShape="0">
                    <a:schemeClr val="dk1">
                      <a:alpha val="40000"/>
                    </a:schemeClr>
                  </a:outerShdw>
                </a:effectLst>
                <a:latin typeface="Tahoma" panose="020B0604030504040204" pitchFamily="34" charset="0"/>
                <a:ea typeface="Tahoma" panose="020B0604030504040204" pitchFamily="34" charset="0"/>
                <a:cs typeface="Tahoma" panose="020B0604030504040204" pitchFamily="34" charset="0"/>
              </a:rPr>
              <a:t>TÌNH HUỐNG</a:t>
            </a:r>
            <a:endParaRPr lang="en-US" sz="3600" b="1" kern="10" dirty="0">
              <a:ln w="0"/>
              <a:solidFill>
                <a:srgbClr val="FF0066"/>
              </a:solidFill>
              <a:effectLst>
                <a:outerShdw blurRad="38100" dist="19050" dir="2700000" algn="tl" rotWithShape="0">
                  <a:schemeClr val="dk1">
                    <a:alpha val="40000"/>
                  </a:schemeClr>
                </a:outerShdw>
              </a:effectLst>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42000631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barn(inVertical)">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barn(inVertical)">
                                      <p:cBhvr>
                                        <p:cTn id="12"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P spid="2"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911522" y="1902810"/>
            <a:ext cx="6096000" cy="1692771"/>
          </a:xfrm>
          <a:prstGeom prst="rect">
            <a:avLst/>
          </a:prstGeom>
        </p:spPr>
        <p:txBody>
          <a:bodyPr>
            <a:spAutoFit/>
          </a:bodyPr>
          <a:lstStyle/>
          <a:p>
            <a:pPr algn="just">
              <a:spcBef>
                <a:spcPts val="1200"/>
              </a:spcBef>
              <a:spcAft>
                <a:spcPts val="1200"/>
              </a:spcAft>
            </a:pPr>
            <a:r>
              <a:rPr lang="vi-VN" sz="2800" b="1" i="1" u="sng">
                <a:solidFill>
                  <a:srgbClr val="002060"/>
                </a:solidFill>
                <a:latin typeface="+mj-lt"/>
              </a:rPr>
              <a:t>Câu trả lời:</a:t>
            </a:r>
            <a:endParaRPr lang="vi-VN" sz="2800">
              <a:solidFill>
                <a:srgbClr val="002060"/>
              </a:solidFill>
              <a:latin typeface="+mj-lt"/>
            </a:endParaRPr>
          </a:p>
          <a:p>
            <a:pPr algn="just">
              <a:spcBef>
                <a:spcPts val="1200"/>
              </a:spcBef>
              <a:spcAft>
                <a:spcPts val="1200"/>
              </a:spcAft>
            </a:pPr>
            <a:r>
              <a:rPr lang="vi-VN" sz="2800">
                <a:solidFill>
                  <a:srgbClr val="002060"/>
                </a:solidFill>
                <a:latin typeface="+mj-lt"/>
              </a:rPr>
              <a:t>Thuật toán được mô tả như hình trên là thuật toán tìm kiếm tuần tự.</a:t>
            </a:r>
            <a:endParaRPr lang="vi-VN" sz="2800" b="0" i="0">
              <a:solidFill>
                <a:srgbClr val="002060"/>
              </a:solidFill>
              <a:effectLst/>
              <a:latin typeface="+mj-lt"/>
            </a:endParaRPr>
          </a:p>
        </p:txBody>
      </p:sp>
    </p:spTree>
    <p:extLst>
      <p:ext uri="{BB962C8B-B14F-4D97-AF65-F5344CB8AC3E}">
        <p14:creationId xmlns:p14="http://schemas.microsoft.com/office/powerpoint/2010/main" val="3065987210"/>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955</Words>
  <Application>Microsoft Office PowerPoint</Application>
  <PresentationFormat>Custom</PresentationFormat>
  <Paragraphs>142</Paragraphs>
  <Slides>17</Slides>
  <Notes>0</Notes>
  <HiddenSlides>0</HiddenSlides>
  <MMClips>0</MMClips>
  <ScaleCrop>false</ScaleCrop>
  <HeadingPairs>
    <vt:vector size="4" baseType="variant">
      <vt:variant>
        <vt:lpstr>Theme</vt:lpstr>
      </vt:variant>
      <vt:variant>
        <vt:i4>1</vt:i4>
      </vt:variant>
      <vt:variant>
        <vt:lpstr>Slide Titles</vt:lpstr>
      </vt:variant>
      <vt:variant>
        <vt:i4>17</vt:i4>
      </vt:variant>
    </vt:vector>
  </HeadingPairs>
  <TitlesOfParts>
    <vt:vector size="18"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thuvienhoclieu.com</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thuvienhoclieu.com</dc:title>
  <dc:creator>thuvienhoclieu.com</dc:creator>
  <cp:keywords>thuvienhoclieu.com</cp:keywords>
  <dc:description>thuvienhoclieu.com</dc:description>
  <cp:lastModifiedBy/>
  <cp:revision>1</cp:revision>
  <dcterms:created xsi:type="dcterms:W3CDTF">2022-08-04T14:25:59Z</dcterms:created>
  <dcterms:modified xsi:type="dcterms:W3CDTF">2022-08-04T14:26:05Z</dcterms:modified>
</cp:coreProperties>
</file>