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0"/>
  </p:notesMasterIdLst>
  <p:sldIdLst>
    <p:sldId id="256" r:id="rId2"/>
    <p:sldId id="257" r:id="rId3"/>
    <p:sldId id="306" r:id="rId4"/>
    <p:sldId id="258" r:id="rId5"/>
    <p:sldId id="263" r:id="rId6"/>
    <p:sldId id="289" r:id="rId7"/>
    <p:sldId id="307" r:id="rId8"/>
    <p:sldId id="290" r:id="rId9"/>
    <p:sldId id="291" r:id="rId10"/>
    <p:sldId id="292" r:id="rId11"/>
    <p:sldId id="293" r:id="rId12"/>
    <p:sldId id="294" r:id="rId13"/>
    <p:sldId id="308" r:id="rId14"/>
    <p:sldId id="309" r:id="rId15"/>
    <p:sldId id="310" r:id="rId16"/>
    <p:sldId id="300"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0C24"/>
    <a:srgbClr val="A8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745" autoAdjust="0"/>
  </p:normalViewPr>
  <p:slideViewPr>
    <p:cSldViewPr snapToGrid="0">
      <p:cViewPr varScale="1">
        <p:scale>
          <a:sx n="60" d="100"/>
          <a:sy n="60" d="100"/>
        </p:scale>
        <p:origin x="-110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t>8/14/2022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t>‹#›</a:t>
            </a:fld>
            <a:endParaRPr lang="en-US"/>
          </a:p>
        </p:txBody>
      </p:sp>
    </p:spTree>
    <p:extLst>
      <p:ext uri="{BB962C8B-B14F-4D97-AF65-F5344CB8AC3E}">
        <p14:creationId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9BF97-CCE8-4556-AECF-D3B0ACA3D1B9}" type="slidenum">
              <a:rPr lang="en-US" smtClean="0"/>
              <a:t>14</a:t>
            </a:fld>
            <a:endParaRPr lang="en-US"/>
          </a:p>
        </p:txBody>
      </p:sp>
    </p:spTree>
    <p:extLst>
      <p:ext uri="{BB962C8B-B14F-4D97-AF65-F5344CB8AC3E}">
        <p14:creationId xmlns:p14="http://schemas.microsoft.com/office/powerpoint/2010/main" val="98658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03423-AC26-81A6-D911-CC9E4035B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429A722-DED6-E4C0-713C-06AAA68E7C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5A308FB-1498-7B9A-946F-62E1B0251D58}"/>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5" name="Footer Placeholder 4">
            <a:extLst>
              <a:ext uri="{FF2B5EF4-FFF2-40B4-BE49-F238E27FC236}">
                <a16:creationId xmlns:a16="http://schemas.microsoft.com/office/drawing/2014/main" xmlns="" id="{AE3CFA85-9F4C-191C-F201-193CD17CA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AB831E-DA43-063D-18A1-DB90E8D6AD9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29091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36AB99-42D0-CE95-4922-976A7F2DF9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1F6EB7F-1B14-FDAC-D9F6-7677633F1B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353-18A1-E62E-F0E7-0D1DB37C746D}"/>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5" name="Footer Placeholder 4">
            <a:extLst>
              <a:ext uri="{FF2B5EF4-FFF2-40B4-BE49-F238E27FC236}">
                <a16:creationId xmlns:a16="http://schemas.microsoft.com/office/drawing/2014/main" xmlns="" id="{ECCFBAF1-8F12-554D-5626-6E222607E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51114-B29E-9DB5-1161-02C36CE1D3E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24219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84FAE5C-66BA-BDC3-EED8-AB2E7FDBE5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9B6C9E6-16C6-6AEE-AEA6-FD466789C7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68DFEF-F563-6ADA-AE7D-EA7B9CBD9BA3}"/>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5" name="Footer Placeholder 4">
            <a:extLst>
              <a:ext uri="{FF2B5EF4-FFF2-40B4-BE49-F238E27FC236}">
                <a16:creationId xmlns:a16="http://schemas.microsoft.com/office/drawing/2014/main" xmlns="" id="{A1B8784B-C865-9894-5752-1B48F7CB7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68AD1F-F136-ABB3-FCE9-BBCDA401D4D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1073369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E6424F-6FF3-581E-D9F7-CC3699FF3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20A5D7-9373-D28C-F89A-7376169690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FFF51C-A686-C9EF-6705-2D21B90A814C}"/>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5" name="Footer Placeholder 4">
            <a:extLst>
              <a:ext uri="{FF2B5EF4-FFF2-40B4-BE49-F238E27FC236}">
                <a16:creationId xmlns:a16="http://schemas.microsoft.com/office/drawing/2014/main" xmlns="" id="{D40D90C3-869F-C288-4F55-A252885B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73D1F9-89D8-9F64-B07C-D123DEE88145}"/>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02696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D1C4D-97AE-9836-D351-8BB247533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0DF857A-248B-AA0A-6ECD-ED130A5EC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CA1E298-89A3-8D15-25E9-03DFDEE533DC}"/>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5" name="Footer Placeholder 4">
            <a:extLst>
              <a:ext uri="{FF2B5EF4-FFF2-40B4-BE49-F238E27FC236}">
                <a16:creationId xmlns:a16="http://schemas.microsoft.com/office/drawing/2014/main" xmlns="" id="{0BDA0F6F-0B75-E846-009B-1690213FC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458A3CF-BCE3-2EA9-2FDD-D98673788DB2}"/>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929511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1DFA6C-AB45-DD85-3521-91DF4480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C93F6DC-66D1-6A8D-28C7-C530456E1E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EA55E59-565D-A0D6-B7A4-34CCB370ED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06D9F4-C35F-E5D4-C980-AF9C8B965E7C}"/>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6" name="Footer Placeholder 5">
            <a:extLst>
              <a:ext uri="{FF2B5EF4-FFF2-40B4-BE49-F238E27FC236}">
                <a16:creationId xmlns:a16="http://schemas.microsoft.com/office/drawing/2014/main" xmlns="" id="{212C7EAD-7C89-6EC3-C7A8-B66DDE2B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29EFD7-C7BF-5164-3CF1-8FB389B52F2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88102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678A87-FB49-3DEE-3661-0A34760C73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A0BB807-E386-B2CB-7253-C78C9FA98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7D7D980-B07A-E27C-2A45-68A39F972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449F2E8-928C-854C-F944-59D364FCF4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E264C32-CCC0-5C55-C11E-C5BFD0D83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87046D3-876D-4C5B-45C3-7A78EAF1461A}"/>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8" name="Footer Placeholder 7">
            <a:extLst>
              <a:ext uri="{FF2B5EF4-FFF2-40B4-BE49-F238E27FC236}">
                <a16:creationId xmlns:a16="http://schemas.microsoft.com/office/drawing/2014/main" xmlns="" id="{508E8B65-41C0-F8DC-75B1-B3B3144050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EF5E86F-4264-6A88-EF6C-EF2EE1D61724}"/>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2304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D6D308-D658-43EC-8619-1829004A63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27C2031-2CC5-7BA1-98FD-2403904DC528}"/>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4" name="Footer Placeholder 3">
            <a:extLst>
              <a:ext uri="{FF2B5EF4-FFF2-40B4-BE49-F238E27FC236}">
                <a16:creationId xmlns:a16="http://schemas.microsoft.com/office/drawing/2014/main" xmlns="" id="{179A14F2-E749-902A-31C6-F874B212B9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4D2D4EB-9FBC-B70F-8618-4A37A97BF3B7}"/>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37406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9F85CE8-8581-2F50-4DAF-FC03F1FDF7FE}"/>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3" name="Footer Placeholder 2">
            <a:extLst>
              <a:ext uri="{FF2B5EF4-FFF2-40B4-BE49-F238E27FC236}">
                <a16:creationId xmlns:a16="http://schemas.microsoft.com/office/drawing/2014/main" xmlns="" id="{667E7FA6-B5DF-8560-6067-2C59387AA6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57ED599-BE0F-70D7-28EE-1D8ED4885CFA}"/>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186443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182498-553D-A2DB-F771-00B5A2B995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F321FBF-EDCB-43AA-0632-84400D0C6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11847BC-9E53-30FA-0FD6-6BE424C7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C2C796-6882-D4E3-AA7F-532004367F89}"/>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6" name="Footer Placeholder 5">
            <a:extLst>
              <a:ext uri="{FF2B5EF4-FFF2-40B4-BE49-F238E27FC236}">
                <a16:creationId xmlns:a16="http://schemas.microsoft.com/office/drawing/2014/main" xmlns="" id="{85B08152-6956-F4C5-3A69-7CC7C7E2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2DD2FE6-4227-FD82-4937-8D59EA69BE13}"/>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260023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0C873F-E510-719F-98AC-3E70D87AE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FC9E2E2-2AE6-3EBD-A9E4-7ED224ABC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31D2EBDC-61E3-44F2-ABB4-2EB1749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F2E887-1386-15D9-5ECB-2E2384DFF0F1}"/>
              </a:ext>
            </a:extLst>
          </p:cNvPr>
          <p:cNvSpPr>
            <a:spLocks noGrp="1"/>
          </p:cNvSpPr>
          <p:nvPr>
            <p:ph type="dt" sz="half" idx="10"/>
          </p:nvPr>
        </p:nvSpPr>
        <p:spPr/>
        <p:txBody>
          <a:bodyPr/>
          <a:lstStyle/>
          <a:p>
            <a:fld id="{5C547B41-D574-4D99-8733-CDF2B4333776}" type="datetimeFigureOut">
              <a:rPr lang="en-US" smtClean="0"/>
              <a:t>8/14/2022</a:t>
            </a:fld>
            <a:endParaRPr lang="en-US"/>
          </a:p>
        </p:txBody>
      </p:sp>
      <p:sp>
        <p:nvSpPr>
          <p:cNvPr id="6" name="Footer Placeholder 5">
            <a:extLst>
              <a:ext uri="{FF2B5EF4-FFF2-40B4-BE49-F238E27FC236}">
                <a16:creationId xmlns:a16="http://schemas.microsoft.com/office/drawing/2014/main" xmlns="" id="{F8D42CEC-AEEF-DFC4-E282-D593A0296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F40693-F29B-CF3B-65FE-11FC48F97020}"/>
              </a:ext>
            </a:extLst>
          </p:cNvPr>
          <p:cNvSpPr>
            <a:spLocks noGrp="1"/>
          </p:cNvSpPr>
          <p:nvPr>
            <p:ph type="sldNum" sz="quarter" idx="12"/>
          </p:nvPr>
        </p:nvSpPr>
        <p:spPr/>
        <p:txBody>
          <a:bodyPr/>
          <a:lstStyle/>
          <a:p>
            <a:fld id="{1595BB2F-C9CB-4F18-9077-FBA6E68299B4}" type="slidenum">
              <a:rPr lang="en-US" smtClean="0"/>
              <a:t>‹#›</a:t>
            </a:fld>
            <a:endParaRPr lang="en-US"/>
          </a:p>
        </p:txBody>
      </p:sp>
    </p:spTree>
    <p:extLst>
      <p:ext uri="{BB962C8B-B14F-4D97-AF65-F5344CB8AC3E}">
        <p14:creationId xmlns:p14="http://schemas.microsoft.com/office/powerpoint/2010/main" val="4000316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DA1EDD5-0880-E869-4D10-C85553C0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B80795F-1B41-82CD-C290-311DBA831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CC86E56-0772-62DB-E800-762907124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547B41-D574-4D99-8733-CDF2B4333776}" type="datetimeFigureOut">
              <a:rPr lang="en-US" smtClean="0"/>
              <a:t>8/14/2022</a:t>
            </a:fld>
            <a:endParaRPr lang="en-US"/>
          </a:p>
        </p:txBody>
      </p:sp>
      <p:sp>
        <p:nvSpPr>
          <p:cNvPr id="5" name="Footer Placeholder 4">
            <a:extLst>
              <a:ext uri="{FF2B5EF4-FFF2-40B4-BE49-F238E27FC236}">
                <a16:creationId xmlns:a16="http://schemas.microsoft.com/office/drawing/2014/main" xmlns="" id="{7BB15C0E-FBAF-B2D2-251A-970E2D4CC2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1E648B1-B142-9FCA-13B3-C5042150F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5BB2F-C9CB-4F18-9077-FBA6E68299B4}" type="slidenum">
              <a:rPr lang="en-US" smtClean="0"/>
              <a:t>‹#›</a:t>
            </a:fld>
            <a:endParaRPr lang="en-US"/>
          </a:p>
        </p:txBody>
      </p:sp>
    </p:spTree>
    <p:extLst>
      <p:ext uri="{BB962C8B-B14F-4D97-AF65-F5344CB8AC3E}">
        <p14:creationId xmlns:p14="http://schemas.microsoft.com/office/powerpoint/2010/main" val="1710290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y2mate.com - BÀI 1 FULL PHƯƠNG PHÁP VÀ KĨ NĂNG HỌC TẬP MÔN KHOA HỌC TỰ NHIÊN 7  CHÂN TRỜI SÁNG TẠO_1080p (1)_Trim">
            <a:hlinkClick r:id="" action="ppaction://media"/>
            <a:extLst>
              <a:ext uri="{FF2B5EF4-FFF2-40B4-BE49-F238E27FC236}">
                <a16:creationId xmlns:a16="http://schemas.microsoft.com/office/drawing/2014/main" xmlns="" id="{3DB69899-E117-273C-1E0E-FBF527988B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1693082" cy="6631984"/>
          </a:xfrm>
          <a:prstGeom prst="rect">
            <a:avLst/>
          </a:prstGeom>
        </p:spPr>
      </p:pic>
    </p:spTree>
    <p:extLst>
      <p:ext uri="{BB962C8B-B14F-4D97-AF65-F5344CB8AC3E}">
        <p14:creationId xmlns:p14="http://schemas.microsoft.com/office/powerpoint/2010/main" val="286908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3: KIỂM TRA GIẢ THUYẾT </a:t>
            </a:r>
          </a:p>
        </p:txBody>
      </p:sp>
      <p:sp>
        <p:nvSpPr>
          <p:cNvPr id="7" name="TextBox 6">
            <a:extLst>
              <a:ext uri="{FF2B5EF4-FFF2-40B4-BE49-F238E27FC236}">
                <a16:creationId xmlns:a16="http://schemas.microsoft.com/office/drawing/2014/main" xmlns="" id="{E06EF115-8585-DAC5-8445-69E108AEDBE5}"/>
              </a:ext>
            </a:extLst>
          </p:cNvPr>
          <p:cNvSpPr txBox="1"/>
          <p:nvPr/>
        </p:nvSpPr>
        <p:spPr>
          <a:xfrm>
            <a:off x="797441" y="1545673"/>
            <a:ext cx="10302950" cy="1771767"/>
          </a:xfrm>
          <a:prstGeom prst="rect">
            <a:avLst/>
          </a:prstGeom>
          <a:noFill/>
        </p:spPr>
        <p:txBody>
          <a:bodyPr wrap="square">
            <a:spAutoFit/>
          </a:bodyPr>
          <a:lstStyle/>
          <a:p>
            <a:pPr marL="342900" lvl="0" indent="-342900" algn="just">
              <a:lnSpc>
                <a:spcPct val="130000"/>
              </a:lnSpc>
              <a:buFont typeface="Symbol" panose="05050102010706020507" pitchFamily="18" charset="2"/>
              <a:buChar char=""/>
            </a:pPr>
            <a:r>
              <a:rPr lang="en-US" sz="2800" dirty="0" err="1">
                <a:effectLst/>
                <a:latin typeface="Arial" panose="020B0604020202020204" pitchFamily="34" charset="0"/>
                <a:ea typeface="Calibri" panose="020F0502020204030204" pitchFamily="34" charset="0"/>
                <a:cs typeface="Arial" panose="020B0604020202020204" pitchFamily="34" charset="0"/>
              </a:rPr>
              <a:t>Chuẩn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bị</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mẫu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vật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dụng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cụ</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a:t>
            </a:r>
          </a:p>
          <a:p>
            <a:pPr marL="342900" lvl="0" indent="-342900" algn="just">
              <a:lnSpc>
                <a:spcPct val="130000"/>
              </a:lnSpc>
              <a:spcAft>
                <a:spcPts val="1000"/>
              </a:spcAft>
              <a:buFont typeface="Symbol" panose="05050102010706020507" pitchFamily="18" charset="2"/>
              <a:buChar char=""/>
            </a:pP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phương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a:t>
            </a:r>
          </a:p>
          <a:p>
            <a:r>
              <a:rPr lang="en-US" sz="2800" dirty="0" err="1">
                <a:effectLst/>
                <a:latin typeface="Arial" panose="020B0604020202020204" pitchFamily="34" charset="0"/>
                <a:ea typeface="Calibri" panose="020F0502020204030204" pitchFamily="34" charset="0"/>
                <a:cs typeface="Arial" panose="020B0604020202020204" pitchFamily="34" charset="0"/>
              </a:rPr>
              <a:t>Tiến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hành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thí</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nghiệm</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theo</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phương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F29134EE-F059-7113-5C7D-DD8B5EA31A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1869" y="3537550"/>
            <a:ext cx="10302950" cy="3001473"/>
          </a:xfrm>
          <a:prstGeom prst="rect">
            <a:avLst/>
          </a:prstGeom>
        </p:spPr>
      </p:pic>
    </p:spTree>
    <p:extLst>
      <p:ext uri="{BB962C8B-B14F-4D97-AF65-F5344CB8AC3E}">
        <p14:creationId xmlns:p14="http://schemas.microsoft.com/office/powerpoint/2010/main" val="353318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4: PHÂN TÍCH KẾT QUẢ </a:t>
            </a:r>
          </a:p>
        </p:txBody>
      </p:sp>
      <p:sp>
        <p:nvSpPr>
          <p:cNvPr id="6" name="TextBox 5">
            <a:extLst>
              <a:ext uri="{FF2B5EF4-FFF2-40B4-BE49-F238E27FC236}">
                <a16:creationId xmlns:a16="http://schemas.microsoft.com/office/drawing/2014/main" xmlns="" id="{72607E9F-A80F-52E1-FF82-7040606FDCE2}"/>
              </a:ext>
            </a:extLst>
          </p:cNvPr>
          <p:cNvSpPr txBox="1"/>
          <p:nvPr/>
        </p:nvSpPr>
        <p:spPr>
          <a:xfrm>
            <a:off x="520994" y="1894807"/>
            <a:ext cx="5677788" cy="2633541"/>
          </a:xfrm>
          <a:prstGeom prst="rect">
            <a:avLst/>
          </a:prstGeom>
          <a:noFill/>
        </p:spPr>
        <p:txBody>
          <a:bodyPr wrap="square">
            <a:spAutoFit/>
          </a:bodyPr>
          <a:lstStyle/>
          <a:p>
            <a:pPr algn="just">
              <a:lnSpc>
                <a:spcPct val="130000"/>
              </a:lnSpc>
              <a:spcAft>
                <a:spcPts val="1000"/>
              </a:spcAft>
            </a:pPr>
            <a:r>
              <a:rPr lang="en-US" sz="2800" dirty="0" err="1">
                <a:effectLst/>
                <a:latin typeface="Arial" panose="020B0604020202020204" pitchFamily="34" charset="0"/>
                <a:ea typeface="Calibri" panose="020F0502020204030204" pitchFamily="34" charset="0"/>
                <a:cs typeface="Arial" panose="020B0604020202020204" pitchFamily="34" charset="0"/>
              </a:rPr>
              <a:t>Thực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hiện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phép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cần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thiết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lập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bảng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xây</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dựng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biểu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đồ</a:t>
            </a:r>
            <a:r>
              <a:rPr lang="en-US" sz="2800" dirty="0">
                <a:effectLst/>
                <a:latin typeface="Arial" panose="020B0604020202020204" pitchFamily="34" charset="0"/>
                <a:ea typeface="Calibri" panose="020F0502020204030204" pitchFamily="34" charset="0"/>
                <a:cs typeface="Arial" panose="020B0604020202020204" pitchFamily="34" charset="0"/>
              </a:rPr>
              <a:t>,…</a:t>
            </a:r>
          </a:p>
          <a:p>
            <a:r>
              <a:rPr lang="en-US" sz="2800" dirty="0" err="1">
                <a:effectLst/>
                <a:latin typeface="Arial" panose="020B0604020202020204" pitchFamily="34" charset="0"/>
                <a:ea typeface="Calibri" panose="020F0502020204030204" pitchFamily="34" charset="0"/>
                <a:cs typeface="Arial" panose="020B0604020202020204" pitchFamily="34" charset="0"/>
              </a:rPr>
              <a:t>Từ</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việc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phân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tích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rút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luận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giả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thuyết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được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chấp</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nhận</a:t>
            </a:r>
            <a:r>
              <a:rPr lang="en-US" sz="2800" dirty="0">
                <a:effectLst/>
                <a:latin typeface="Arial" panose="020B0604020202020204" pitchFamily="34" charset="0"/>
                <a:ea typeface="Calibri" panose="020F0502020204030204" pitchFamily="34" charset="0"/>
                <a:cs typeface="Arial" panose="020B0604020202020204" pitchFamily="34" charset="0"/>
              </a:rPr>
              <a:t> hay </a:t>
            </a:r>
            <a:r>
              <a:rPr lang="en-US" sz="2800" dirty="0" err="1">
                <a:effectLst/>
                <a:latin typeface="Arial" panose="020B0604020202020204" pitchFamily="34" charset="0"/>
                <a:ea typeface="Calibri" panose="020F0502020204030204" pitchFamily="34" charset="0"/>
                <a:cs typeface="Arial" panose="020B0604020202020204" pitchFamily="34" charset="0"/>
              </a:rPr>
              <a:t>bị</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bác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bỏ</a:t>
            </a:r>
            <a:r>
              <a:rPr lang="en-US" sz="1800" dirty="0">
                <a:effectLst/>
                <a:latin typeface="Times New Roman" panose="02020603050405020304" pitchFamily="18" charset="0"/>
                <a:ea typeface="Calibri" panose="020F0502020204030204" pitchFamily="34" charset="0"/>
              </a:rPr>
              <a:t>.</a:t>
            </a:r>
            <a:endParaRPr lang="en-US" dirty="0"/>
          </a:p>
        </p:txBody>
      </p:sp>
      <p:pic>
        <p:nvPicPr>
          <p:cNvPr id="8" name="Picture 7">
            <a:extLst>
              <a:ext uri="{FF2B5EF4-FFF2-40B4-BE49-F238E27FC236}">
                <a16:creationId xmlns:a16="http://schemas.microsoft.com/office/drawing/2014/main" xmlns="" id="{7259B4C7-4A98-4B3A-51BE-34FDE36F66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9007" y="1763885"/>
            <a:ext cx="4839119" cy="3330229"/>
          </a:xfrm>
          <a:prstGeom prst="rect">
            <a:avLst/>
          </a:prstGeom>
        </p:spPr>
      </p:pic>
    </p:spTree>
    <p:extLst>
      <p:ext uri="{BB962C8B-B14F-4D97-AF65-F5344CB8AC3E}">
        <p14:creationId xmlns:p14="http://schemas.microsoft.com/office/powerpoint/2010/main" val="184003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5: VIẾT, TRÌNH BÀY BÁO CÁO </a:t>
            </a:r>
          </a:p>
        </p:txBody>
      </p:sp>
      <p:sp>
        <p:nvSpPr>
          <p:cNvPr id="7" name="TextBox 6">
            <a:extLst>
              <a:ext uri="{FF2B5EF4-FFF2-40B4-BE49-F238E27FC236}">
                <a16:creationId xmlns:a16="http://schemas.microsoft.com/office/drawing/2014/main" xmlns="" id="{757C7AC7-C624-2C6A-1FA6-4A49040123F5}"/>
              </a:ext>
            </a:extLst>
          </p:cNvPr>
          <p:cNvSpPr txBox="1"/>
          <p:nvPr/>
        </p:nvSpPr>
        <p:spPr>
          <a:xfrm>
            <a:off x="563527" y="1476711"/>
            <a:ext cx="11617843" cy="4898777"/>
          </a:xfrm>
          <a:prstGeom prst="rect">
            <a:avLst/>
          </a:prstGeom>
          <a:noFill/>
        </p:spPr>
        <p:txBody>
          <a:bodyPr wrap="square">
            <a:spAutoFit/>
          </a:bodyPr>
          <a:lstStyle/>
          <a:p>
            <a:pPr algn="just">
              <a:lnSpc>
                <a:spcPct val="130000"/>
              </a:lnSpc>
              <a:spcAft>
                <a:spcPts val="1000"/>
              </a:spcAft>
            </a:pPr>
            <a:r>
              <a:rPr lang="en-US" sz="2000" dirty="0" err="1">
                <a:effectLst/>
                <a:latin typeface="Arial" panose="020B0604020202020204" pitchFamily="34" charset="0"/>
                <a:ea typeface="Calibri" panose="020F0502020204030204" pitchFamily="34" charset="0"/>
                <a:cs typeface="Arial" panose="020B0604020202020204" pitchFamily="34" charset="0"/>
              </a:rPr>
              <a:t>Sử</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dụng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ngôn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ngữ</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vẽ</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bảng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tự</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nhiên</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err="1">
                <a:effectLst/>
                <a:latin typeface="Arial" panose="020B0604020202020204" pitchFamily="34" charset="0"/>
                <a:ea typeface="Calibri" panose="020F0502020204030204" pitchFamily="34" charset="0"/>
                <a:cs typeface="Arial" panose="020B0604020202020204" pitchFamily="34" charset="0"/>
              </a:rPr>
              <a:t>Một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báo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tự</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nhiên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thường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gồm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nội</a:t>
            </a:r>
            <a:r>
              <a:rPr lang="en-US" sz="2000" dirty="0">
                <a:effectLst/>
                <a:latin typeface="Arial" panose="020B0604020202020204" pitchFamily="34" charset="0"/>
                <a:ea typeface="Calibri" panose="020F0502020204030204" pitchFamily="34" charset="0"/>
                <a:cs typeface="Arial" panose="020B0604020202020204" pitchFamily="34" charset="0"/>
              </a:rPr>
              <a:t> dung </a:t>
            </a:r>
            <a:r>
              <a:rPr lang="en-US" sz="2000" dirty="0" err="1">
                <a:effectLst/>
                <a:latin typeface="Arial" panose="020B0604020202020204" pitchFamily="34" charset="0"/>
                <a:ea typeface="Calibri" panose="020F0502020204030204" pitchFamily="34" charset="0"/>
                <a:cs typeface="Arial" panose="020B0604020202020204" pitchFamily="34" charset="0"/>
              </a:rPr>
              <a:t>chính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như</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sau</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Tên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báo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cáo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nội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cốt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lõi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vấn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đề</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Tên</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người</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thực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người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hoặc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nhóm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người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thực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Mục</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đích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Nêu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mục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hoạt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động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Mẫu</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vật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dụng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cụ</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phương</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pháp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Mô</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đầy</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đủ</a:t>
            </a:r>
            <a:r>
              <a:rPr lang="en-US" sz="2000" dirty="0">
                <a:effectLst/>
                <a:latin typeface="Arial" panose="020B0604020202020204" pitchFamily="34" charset="0"/>
                <a:ea typeface="Calibri" panose="020F0502020204030204" pitchFamily="34" charset="0"/>
                <a:cs typeface="Arial" panose="020B0604020202020204" pitchFamily="34" charset="0"/>
              </a:rPr>
              <a:t>, chi </a:t>
            </a:r>
            <a:r>
              <a:rPr lang="en-US" sz="2000" dirty="0" err="1">
                <a:effectLst/>
                <a:latin typeface="Arial" panose="020B0604020202020204" pitchFamily="34" charset="0"/>
                <a:ea typeface="Calibri" panose="020F0502020204030204" pitchFamily="34" charset="0"/>
                <a:cs typeface="Arial" panose="020B0604020202020204" pitchFamily="34" charset="0"/>
              </a:rPr>
              <a:t>tiết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về</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phương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pháp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thiết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vật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liệu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dùng</a:t>
            </a:r>
            <a:r>
              <a:rPr lang="en-US" sz="2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1000"/>
              </a:spcAft>
            </a:pP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quả</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và</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thảo</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luận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bằng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chữ</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viết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vẽ</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bằng</a:t>
            </a:r>
            <a:r>
              <a:rPr lang="en-US" sz="2000" dirty="0">
                <a:effectLst/>
                <a:latin typeface="Arial" panose="020B0604020202020204" pitchFamily="34" charset="0"/>
                <a:ea typeface="Calibri" panose="020F0502020204030204" pitchFamily="34" charset="0"/>
                <a:cs typeface="Arial" panose="020B0604020202020204" pitchFamily="34" charset="0"/>
              </a:rPr>
              <a:t>,…</a:t>
            </a:r>
            <a:r>
              <a:rPr lang="en-US" sz="2000" dirty="0" err="1">
                <a:effectLst/>
                <a:latin typeface="Arial" panose="020B0604020202020204" pitchFamily="34" charset="0"/>
                <a:ea typeface="Calibri" panose="020F0502020204030204" pitchFamily="34" charset="0"/>
                <a:cs typeface="Arial" panose="020B0604020202020204" pitchFamily="34" charset="0"/>
              </a:rPr>
              <a:t>giải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ý </a:t>
            </a:r>
            <a:r>
              <a:rPr lang="en-US" sz="2000" dirty="0" err="1">
                <a:effectLst/>
                <a:latin typeface="Arial" panose="020B0604020202020204" pitchFamily="34" charset="0"/>
                <a:ea typeface="Calibri" panose="020F0502020204030204" pitchFamily="34" charset="0"/>
                <a:cs typeface="Arial" panose="020B0604020202020204" pitchFamily="34" charset="0"/>
              </a:rPr>
              <a:t>nghĩa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gợi</a:t>
            </a:r>
            <a:r>
              <a:rPr lang="en-US" sz="2000" dirty="0">
                <a:effectLst/>
                <a:latin typeface="Arial" panose="020B0604020202020204" pitchFamily="34" charset="0"/>
                <a:ea typeface="Calibri" panose="020F0502020204030204" pitchFamily="34" charset="0"/>
                <a:cs typeface="Arial" panose="020B0604020202020204" pitchFamily="34" charset="0"/>
              </a:rPr>
              <a:t> ý </a:t>
            </a:r>
            <a:r>
              <a:rPr lang="en-US" sz="2000" dirty="0" err="1">
                <a:effectLst/>
                <a:latin typeface="Arial" panose="020B0604020202020204" pitchFamily="34" charset="0"/>
                <a:ea typeface="Calibri" panose="020F0502020204030204" pitchFamily="34" charset="0"/>
                <a:cs typeface="Arial" panose="020B0604020202020204" pitchFamily="34" charset="0"/>
              </a:rPr>
              <a:t>cho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vấn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đề</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cần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tiếp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theo.</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Kết</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dirty="0" err="1">
                <a:effectLst/>
                <a:latin typeface="Arial" panose="020B0604020202020204" pitchFamily="34" charset="0"/>
                <a:ea typeface="Calibri" panose="020F0502020204030204" pitchFamily="34" charset="0"/>
                <a:cs typeface="Arial" panose="020B0604020202020204" pitchFamily="34" charset="0"/>
              </a:rPr>
              <a:t>luận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luận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quan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trọng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nhất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phù</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hợp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với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nội</a:t>
            </a:r>
            <a:r>
              <a:rPr lang="en-US" sz="2000" dirty="0">
                <a:effectLst/>
                <a:latin typeface="Arial" panose="020B0604020202020204" pitchFamily="34" charset="0"/>
                <a:ea typeface="Calibri" panose="020F0502020204030204" pitchFamily="34" charset="0"/>
                <a:cs typeface="Arial" panose="020B0604020202020204" pitchFamily="34" charset="0"/>
              </a:rPr>
              <a:t> dung </a:t>
            </a:r>
            <a:r>
              <a:rPr lang="en-US" sz="2000" dirty="0" err="1">
                <a:effectLst/>
                <a:latin typeface="Arial" panose="020B0604020202020204" pitchFamily="34" charset="0"/>
                <a:ea typeface="Calibri" panose="020F0502020204030204" pitchFamily="34" charset="0"/>
                <a:cs typeface="Arial" panose="020B0604020202020204" pitchFamily="34" charset="0"/>
              </a:rPr>
              <a:t>tìm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hiểu</a:t>
            </a:r>
            <a:r>
              <a:rPr lang="en-US" sz="2000" dirty="0">
                <a:effectLst/>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4654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0826" y="590132"/>
            <a:ext cx="10195035" cy="2062103"/>
          </a:xfrm>
          <a:prstGeom prst="rect">
            <a:avLst/>
          </a:prstGeom>
        </p:spPr>
        <p:txBody>
          <a:bodyPr wrap="square">
            <a:spAutoFit/>
          </a:bodyPr>
          <a:lstStyle/>
          <a:p>
            <a:r>
              <a:rPr lang="en-US" sz="3200" b="1" dirty="0">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Nhiệm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vụ</a:t>
            </a:r>
            <a:r>
              <a:rPr lang="en-US" sz="3200" b="1" dirty="0">
                <a:solidFill>
                  <a:srgbClr val="FF0000"/>
                </a:solidFill>
                <a:latin typeface="Times New Roman" pitchFamily="18" charset="0"/>
                <a:cs typeface="Times New Roman" pitchFamily="18" charset="0"/>
              </a:rPr>
              <a:t> 2: GV </a:t>
            </a:r>
            <a:r>
              <a:rPr lang="en-US" sz="3200" b="1" dirty="0" err="1">
                <a:solidFill>
                  <a:srgbClr val="FF0000"/>
                </a:solidFill>
                <a:latin typeface="Times New Roman" pitchFamily="18" charset="0"/>
                <a:cs typeface="Times New Roman" pitchFamily="18" charset="0"/>
              </a:rPr>
              <a:t>yêu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cầu</a:t>
            </a:r>
            <a:r>
              <a:rPr lang="en-US" sz="3200" b="1" dirty="0">
                <a:solidFill>
                  <a:srgbClr val="FF0000"/>
                </a:solidFill>
                <a:latin typeface="Times New Roman" pitchFamily="18" charset="0"/>
                <a:cs typeface="Times New Roman" pitchFamily="18" charset="0"/>
              </a:rPr>
              <a:t> HS </a:t>
            </a:r>
            <a:r>
              <a:rPr lang="en-US" sz="3200" b="1" dirty="0" err="1">
                <a:solidFill>
                  <a:srgbClr val="FF0000"/>
                </a:solidFill>
                <a:latin typeface="Times New Roman" pitchFamily="18" charset="0"/>
                <a:cs typeface="Times New Roman" pitchFamily="18" charset="0"/>
              </a:rPr>
              <a:t>hoạt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nhóm</a:t>
            </a:r>
            <a:r>
              <a:rPr lang="en-US" sz="3200" b="1" dirty="0">
                <a:solidFill>
                  <a:srgbClr val="FF0000"/>
                </a:solidFill>
                <a:latin typeface="Times New Roman" pitchFamily="18" charset="0"/>
                <a:cs typeface="Times New Roman" pitchFamily="18" charset="0"/>
              </a:rPr>
              <a:t> 4 (</a:t>
            </a:r>
            <a:r>
              <a:rPr lang="en-US" sz="3200" b="1" dirty="0" smtClean="0">
                <a:solidFill>
                  <a:srgbClr val="FF0000"/>
                </a:solidFill>
                <a:latin typeface="Times New Roman" pitchFamily="18" charset="0"/>
                <a:cs typeface="Times New Roman" pitchFamily="18" charset="0"/>
              </a:rPr>
              <a:t>5 - 7 p) </a:t>
            </a:r>
            <a:r>
              <a:rPr lang="en-US" sz="3200" dirty="0" err="1">
                <a:latin typeface="Times New Roman" pitchFamily="18" charset="0"/>
                <a:cs typeface="Times New Roman" pitchFamily="18" charset="0"/>
              </a:rPr>
              <a:t>dựa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5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hỏi</a:t>
            </a:r>
            <a:r>
              <a:rPr lang="en-US" sz="3200" dirty="0">
                <a:latin typeface="Times New Roman" pitchFamily="18" charset="0"/>
                <a:cs typeface="Times New Roman" pitchFamily="18" charset="0"/>
              </a:rPr>
              <a:t> 1 tr.6: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đỗ</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bày</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17826341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14166256"/>
              </p:ext>
            </p:extLst>
          </p:nvPr>
        </p:nvGraphicFramePr>
        <p:xfrm>
          <a:off x="1295029" y="835573"/>
          <a:ext cx="9914254" cy="5675386"/>
        </p:xfrm>
        <a:graphic>
          <a:graphicData uri="http://schemas.openxmlformats.org/drawingml/2006/table">
            <a:tbl>
              <a:tblPr firstRow="1" firstCol="1" bandRow="1">
                <a:tableStyleId>{5DA37D80-6434-44D0-A028-1B22A696006F}</a:tableStyleId>
              </a:tblPr>
              <a:tblGrid>
                <a:gridCol w="843745"/>
                <a:gridCol w="2488889"/>
                <a:gridCol w="4831134"/>
                <a:gridCol w="1750486"/>
              </a:tblGrid>
              <a:tr h="309419">
                <a:tc>
                  <a:txBody>
                    <a:bodyPr/>
                    <a:lstStyle/>
                    <a:p>
                      <a:pPr algn="ctr">
                        <a:lnSpc>
                          <a:spcPct val="130000"/>
                        </a:lnSpc>
                        <a:spcAft>
                          <a:spcPts val="0"/>
                        </a:spcAft>
                      </a:pPr>
                      <a:r>
                        <a:rPr lang="nl-NL" sz="1800" b="1" dirty="0">
                          <a:effectLst/>
                          <a:latin typeface="Times New Roman" pitchFamily="18" charset="0"/>
                          <a:cs typeface="Times New Roman" pitchFamily="18" charset="0"/>
                        </a:rPr>
                        <a:t>STT</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Nội dung</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Yêu cầu</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Điểm</a:t>
                      </a:r>
                      <a:endParaRPr lang="en-US" sz="1800" b="1">
                        <a:effectLst/>
                        <a:latin typeface="Times New Roman" pitchFamily="18" charset="0"/>
                        <a:ea typeface="Calibri"/>
                        <a:cs typeface="Times New Roman" pitchFamily="18" charset="0"/>
                      </a:endParaRPr>
                    </a:p>
                  </a:txBody>
                  <a:tcPr marL="63287" marR="63287" marT="0" marB="0" anchor="ctr"/>
                </a:tc>
              </a:tr>
              <a:tr h="309419">
                <a:tc>
                  <a:txBody>
                    <a:bodyPr/>
                    <a:lstStyle/>
                    <a:p>
                      <a:pPr algn="ctr">
                        <a:lnSpc>
                          <a:spcPct val="130000"/>
                        </a:lnSpc>
                        <a:spcAft>
                          <a:spcPts val="0"/>
                        </a:spcAft>
                      </a:pPr>
                      <a:r>
                        <a:rPr lang="nl-NL" sz="1800" b="1" dirty="0">
                          <a:effectLst/>
                          <a:latin typeface="Times New Roman" pitchFamily="18" charset="0"/>
                          <a:cs typeface="Times New Roman" pitchFamily="18" charset="0"/>
                        </a:rPr>
                        <a:t>1</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nl-NL" sz="1800" b="1" dirty="0" smtClean="0">
                          <a:effectLst/>
                          <a:latin typeface="Times New Roman" pitchFamily="18" charset="0"/>
                          <a:cs typeface="Times New Roman" pitchFamily="18" charset="0"/>
                        </a:rPr>
                        <a:t>Mẫu báo cáo</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nl-NL" sz="1800" b="0" dirty="0" smtClean="0">
                          <a:effectLst/>
                          <a:latin typeface="Times New Roman" pitchFamily="18" charset="0"/>
                          <a:cs typeface="Times New Roman" pitchFamily="18" charset="0"/>
                        </a:rPr>
                        <a:t>Đầy đủ nội dung theo tiến trình</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tr>
              <a:tr h="588465">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smtClean="0">
                          <a:effectLst/>
                          <a:latin typeface="Times New Roman" pitchFamily="18" charset="0"/>
                          <a:cs typeface="Times New Roman" pitchFamily="18" charset="0"/>
                        </a:rPr>
                        <a:t>Tên</a:t>
                      </a:r>
                      <a:r>
                        <a:rPr lang="en-US" sz="1800" b="1"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báo</a:t>
                      </a:r>
                      <a:r>
                        <a:rPr lang="en-US" sz="1800" b="1" dirty="0" smtClean="0">
                          <a:effectLst/>
                          <a:latin typeface="Times New Roman" pitchFamily="18" charset="0"/>
                          <a:cs typeface="Times New Roman" pitchFamily="18" charset="0"/>
                        </a:rPr>
                        <a:t> </a:t>
                      </a:r>
                      <a:r>
                        <a:rPr lang="en-US" sz="1800" b="1" dirty="0" err="1" smtClean="0">
                          <a:effectLst/>
                          <a:latin typeface="Times New Roman" pitchFamily="18" charset="0"/>
                          <a:cs typeface="Times New Roman" pitchFamily="18" charset="0"/>
                        </a:rPr>
                        <a:t>cáo</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Thể</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hiện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nội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dng</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cốt</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lõi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của</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vấn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đề</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tìm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hiểu</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tr>
              <a:tr h="588465">
                <a:tc>
                  <a:txBody>
                    <a:bodyPr/>
                    <a:lstStyle/>
                    <a:p>
                      <a:pPr algn="ctr">
                        <a:lnSpc>
                          <a:spcPct val="130000"/>
                        </a:lnSpc>
                        <a:spcAft>
                          <a:spcPts val="0"/>
                        </a:spcAft>
                      </a:pPr>
                      <a:r>
                        <a:rPr lang="nl-NL" sz="1800" b="1">
                          <a:effectLst/>
                          <a:latin typeface="Times New Roman" pitchFamily="18" charset="0"/>
                          <a:cs typeface="Times New Roman" pitchFamily="18" charset="0"/>
                        </a:rPr>
                        <a:t>3</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Tên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người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thực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hiện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Nêu</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tên</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người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hoặc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nhóm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người</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thực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hiện</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a:effectLst/>
                          <a:latin typeface="Times New Roman" pitchFamily="18" charset="0"/>
                          <a:cs typeface="Times New Roman" pitchFamily="18" charset="0"/>
                        </a:rPr>
                        <a:t>1</a:t>
                      </a:r>
                      <a:endParaRPr lang="en-US" sz="1800" b="1">
                        <a:effectLst/>
                        <a:latin typeface="Times New Roman" pitchFamily="18" charset="0"/>
                        <a:ea typeface="Calibri"/>
                        <a:cs typeface="Times New Roman" pitchFamily="18" charset="0"/>
                      </a:endParaRPr>
                    </a:p>
                  </a:txBody>
                  <a:tcPr marL="63287" marR="63287" marT="0" marB="0" anchor="ctr"/>
                </a:tc>
              </a:tr>
              <a:tr h="588465">
                <a:tc>
                  <a:txBody>
                    <a:bodyPr/>
                    <a:lstStyle/>
                    <a:p>
                      <a:pPr algn="ctr">
                        <a:lnSpc>
                          <a:spcPct val="130000"/>
                        </a:lnSpc>
                        <a:spcAft>
                          <a:spcPts val="0"/>
                        </a:spcAft>
                      </a:pPr>
                      <a:r>
                        <a:rPr lang="nl-NL" sz="1800" b="1">
                          <a:effectLst/>
                          <a:latin typeface="Times New Roman" pitchFamily="18" charset="0"/>
                          <a:cs typeface="Times New Roman" pitchFamily="18" charset="0"/>
                        </a:rPr>
                        <a:t>4</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1" dirty="0" err="1">
                          <a:effectLst/>
                          <a:latin typeface="Times New Roman" pitchFamily="18" charset="0"/>
                          <a:cs typeface="Times New Roman" pitchFamily="18" charset="0"/>
                        </a:rPr>
                        <a:t>Mục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đích</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en-US" sz="1800" b="0" dirty="0" err="1">
                          <a:effectLst/>
                          <a:latin typeface="Times New Roman" pitchFamily="18" charset="0"/>
                          <a:cs typeface="Times New Roman" pitchFamily="18" charset="0"/>
                        </a:rPr>
                        <a:t>Nêu</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được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mục</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đích</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của</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hoạt</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động</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tìm</a:t>
                      </a:r>
                      <a:r>
                        <a:rPr lang="en-US" sz="1800" b="0" dirty="0">
                          <a:effectLst/>
                          <a:latin typeface="Times New Roman" pitchFamily="18" charset="0"/>
                          <a:cs typeface="Times New Roman" pitchFamily="18" charset="0"/>
                        </a:rPr>
                        <a:t> </a:t>
                      </a:r>
                      <a:r>
                        <a:rPr lang="en-US" sz="1800" b="0" dirty="0" err="1">
                          <a:effectLst/>
                          <a:latin typeface="Times New Roman" pitchFamily="18" charset="0"/>
                          <a:cs typeface="Times New Roman" pitchFamily="18" charset="0"/>
                        </a:rPr>
                        <a:t>hiểu</a:t>
                      </a:r>
                      <a:r>
                        <a:rPr lang="en-US" sz="1800" b="0" dirty="0">
                          <a:effectLst/>
                          <a:latin typeface="Times New Roman" pitchFamily="18" charset="0"/>
                          <a:cs typeface="Times New Roman" pitchFamily="18" charset="0"/>
                        </a:rPr>
                        <a:t>.</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1</a:t>
                      </a:r>
                      <a:endParaRPr lang="en-US" sz="1800" b="1" dirty="0">
                        <a:effectLst/>
                        <a:latin typeface="Times New Roman" pitchFamily="18" charset="0"/>
                        <a:ea typeface="Calibri"/>
                        <a:cs typeface="Times New Roman" pitchFamily="18" charset="0"/>
                      </a:endParaRPr>
                    </a:p>
                  </a:txBody>
                  <a:tcPr marL="63287" marR="63287" marT="0" marB="0" anchor="ctr"/>
                </a:tc>
              </a:tr>
              <a:tr h="862797">
                <a:tc>
                  <a:txBody>
                    <a:bodyPr/>
                    <a:lstStyle/>
                    <a:p>
                      <a:pPr algn="ctr">
                        <a:lnSpc>
                          <a:spcPct val="130000"/>
                        </a:lnSpc>
                        <a:spcAft>
                          <a:spcPts val="0"/>
                        </a:spcAft>
                      </a:pPr>
                      <a:r>
                        <a:rPr lang="nl-NL" sz="1800" b="1">
                          <a:effectLst/>
                          <a:latin typeface="Times New Roman" pitchFamily="18" charset="0"/>
                          <a:cs typeface="Times New Roman" pitchFamily="18" charset="0"/>
                        </a:rPr>
                        <a:t>5</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Mẫu vật, dụng cụ và phương pháp</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0" dirty="0">
                          <a:effectLst/>
                          <a:latin typeface="Times New Roman" pitchFamily="18" charset="0"/>
                          <a:cs typeface="Times New Roman" pitchFamily="18" charset="0"/>
                        </a:rPr>
                        <a:t>Mô tả được đầy đủ, chi tiết về phương pháp, thiết bị và vật liệu đã dùng.</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r>
              <a:tr h="1471165">
                <a:tc>
                  <a:txBody>
                    <a:bodyPr/>
                    <a:lstStyle/>
                    <a:p>
                      <a:pPr algn="ctr">
                        <a:lnSpc>
                          <a:spcPct val="130000"/>
                        </a:lnSpc>
                        <a:spcAft>
                          <a:spcPts val="0"/>
                        </a:spcAft>
                      </a:pPr>
                      <a:r>
                        <a:rPr lang="nl-NL" sz="1800" b="1">
                          <a:effectLst/>
                          <a:latin typeface="Times New Roman" pitchFamily="18" charset="0"/>
                          <a:cs typeface="Times New Roman" pitchFamily="18" charset="0"/>
                        </a:rPr>
                        <a:t>6</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1" dirty="0">
                          <a:effectLst/>
                          <a:latin typeface="Times New Roman" pitchFamily="18" charset="0"/>
                          <a:cs typeface="Times New Roman" pitchFamily="18" charset="0"/>
                        </a:rPr>
                        <a:t>Kết quả và thảo luận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nSpc>
                          <a:spcPct val="130000"/>
                        </a:lnSpc>
                        <a:spcAft>
                          <a:spcPts val="0"/>
                        </a:spcAft>
                      </a:pPr>
                      <a:r>
                        <a:rPr lang="vi-VN" sz="1800" b="0" dirty="0">
                          <a:effectLst/>
                          <a:latin typeface="Times New Roman" pitchFamily="18" charset="0"/>
                          <a:cs typeface="Times New Roman" pitchFamily="18" charset="0"/>
                        </a:rPr>
                        <a:t>Thể hiện được quá trình và kết quả tìm hiểu bằng chữ viết, hình vẽ, sơ đồ, biểu bằng,…giải thích được ý nghĩa của kết quả và gợi ý cho các vấn đề cần tìm hiểu tiếp theo</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r>
              <a:tr h="862797">
                <a:tc>
                  <a:txBody>
                    <a:bodyPr/>
                    <a:lstStyle/>
                    <a:p>
                      <a:pPr algn="ctr">
                        <a:lnSpc>
                          <a:spcPct val="130000"/>
                        </a:lnSpc>
                        <a:spcAft>
                          <a:spcPts val="0"/>
                        </a:spcAft>
                      </a:pPr>
                      <a:r>
                        <a:rPr lang="nl-NL" sz="1800" b="1">
                          <a:effectLst/>
                          <a:latin typeface="Times New Roman" pitchFamily="18" charset="0"/>
                          <a:cs typeface="Times New Roman" pitchFamily="18" charset="0"/>
                        </a:rPr>
                        <a:t>7</a:t>
                      </a:r>
                      <a:endParaRPr lang="en-US" sz="1800" b="1">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vi-VN" sz="1800" b="1" dirty="0" smtClean="0">
                          <a:effectLst/>
                          <a:latin typeface="Times New Roman" pitchFamily="18" charset="0"/>
                          <a:cs typeface="Times New Roman" pitchFamily="18" charset="0"/>
                        </a:rPr>
                        <a:t>Kết luận</a:t>
                      </a:r>
                      <a:endParaRPr lang="en-US" sz="1800" b="1"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vi-VN" sz="1800" b="0" dirty="0" smtClean="0">
                          <a:effectLst/>
                          <a:latin typeface="Times New Roman" pitchFamily="18" charset="0"/>
                          <a:cs typeface="Times New Roman" pitchFamily="18" charset="0"/>
                        </a:rPr>
                        <a:t>Phát biểu được các kết luận quan trọng nhất phù hợp với nội dung tìm hiểu.</a:t>
                      </a:r>
                      <a:endParaRPr lang="en-US" sz="1800" b="0" dirty="0">
                        <a:effectLst/>
                        <a:latin typeface="Times New Roman" pitchFamily="18" charset="0"/>
                        <a:ea typeface="Calibri"/>
                        <a:cs typeface="Times New Roman" pitchFamily="18" charset="0"/>
                      </a:endParaRPr>
                    </a:p>
                  </a:txBody>
                  <a:tcPr marL="63287" marR="63287" marT="0" marB="0" anchor="ctr"/>
                </a:tc>
                <a:tc>
                  <a:txBody>
                    <a:bodyPr/>
                    <a:lstStyle/>
                    <a:p>
                      <a:pPr algn="ctr">
                        <a:lnSpc>
                          <a:spcPct val="130000"/>
                        </a:lnSpc>
                        <a:spcAft>
                          <a:spcPts val="0"/>
                        </a:spcAft>
                      </a:pPr>
                      <a:r>
                        <a:rPr lang="nl-NL" sz="1800" b="1" dirty="0">
                          <a:effectLst/>
                          <a:latin typeface="Times New Roman" pitchFamily="18" charset="0"/>
                          <a:cs typeface="Times New Roman" pitchFamily="18" charset="0"/>
                        </a:rPr>
                        <a:t>2</a:t>
                      </a:r>
                      <a:endParaRPr lang="en-US" sz="1800" b="1" dirty="0">
                        <a:effectLst/>
                        <a:latin typeface="Times New Roman" pitchFamily="18" charset="0"/>
                        <a:ea typeface="Calibri"/>
                        <a:cs typeface="Times New Roman" pitchFamily="18" charset="0"/>
                      </a:endParaRPr>
                    </a:p>
                  </a:txBody>
                  <a:tcPr marL="63287" marR="63287" marT="0" marB="0" anchor="ctr"/>
                </a:tc>
              </a:tr>
            </a:tbl>
          </a:graphicData>
        </a:graphic>
      </p:graphicFrame>
      <p:sp>
        <p:nvSpPr>
          <p:cNvPr id="4" name="Rectangle 1"/>
          <p:cNvSpPr>
            <a:spLocks noChangeArrowheads="1"/>
          </p:cNvSpPr>
          <p:nvPr/>
        </p:nvSpPr>
        <p:spPr bwMode="auto">
          <a:xfrm>
            <a:off x="804041" y="154868"/>
            <a:ext cx="94667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Biểu điểm chấm sản phẩm nhiệm vụ 2.</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768555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0A75127D-08BA-7884-67A2-B877C3340C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141D496C-8186-E306-FE11-72D0077C8A56}"/>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404797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326E5371-82F6-ACA7-5352-0407A47B24A2}"/>
              </a:ext>
            </a:extLst>
          </p:cNvPr>
          <p:cNvSpPr txBox="1"/>
          <p:nvPr/>
        </p:nvSpPr>
        <p:spPr>
          <a:xfrm>
            <a:off x="605892" y="872288"/>
            <a:ext cx="10980213" cy="4318105"/>
          </a:xfrm>
          <a:prstGeom prst="rect">
            <a:avLst/>
          </a:prstGeom>
          <a:noFill/>
        </p:spPr>
        <p:txBody>
          <a:bodyPr wrap="square">
            <a:spAutoFit/>
          </a:bodyPr>
          <a:lstStyle/>
          <a:p>
            <a:pPr algn="just">
              <a:lnSpc>
                <a:spcPct val="130000"/>
              </a:lnSpc>
              <a:spcAft>
                <a:spcPts val="1000"/>
              </a:spcAft>
            </a:pPr>
            <a:r>
              <a:rPr lang="en-US" sz="2400" dirty="0" err="1">
                <a:effectLst/>
                <a:latin typeface="Times New Roman" pitchFamily="18" charset="0"/>
                <a:ea typeface="Calibri" panose="020F0502020204030204" pitchFamily="34" charset="0"/>
                <a:cs typeface="Times New Roman" pitchFamily="18" charset="0"/>
              </a:rPr>
              <a:t>Để</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tìm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hiểu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ảnh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hưởng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như</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thế</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nào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đến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sự</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phát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triển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của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non, </a:t>
            </a:r>
            <a:r>
              <a:rPr lang="en-US" sz="2400" dirty="0" err="1">
                <a:effectLst/>
                <a:latin typeface="Times New Roman" pitchFamily="18" charset="0"/>
                <a:ea typeface="Calibri" panose="020F0502020204030204" pitchFamily="34" charset="0"/>
                <a:cs typeface="Times New Roman" pitchFamily="18" charset="0"/>
              </a:rPr>
              <a:t>một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nhóm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học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sinh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làm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thí</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nghiệm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sau</a:t>
            </a:r>
            <a:r>
              <a:rPr lang="en-US" sz="2400"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400" dirty="0" err="1">
                <a:effectLst/>
                <a:latin typeface="Times New Roman" pitchFamily="18" charset="0"/>
                <a:ea typeface="Calibri" panose="020F0502020204030204" pitchFamily="34" charset="0"/>
                <a:cs typeface="Times New Roman" pitchFamily="18" charset="0"/>
              </a:rPr>
              <a:t>Trồng</a:t>
            </a:r>
            <a:r>
              <a:rPr lang="en-US" sz="2400" dirty="0">
                <a:effectLst/>
                <a:latin typeface="Times New Roman" pitchFamily="18" charset="0"/>
                <a:ea typeface="Calibri" panose="020F0502020204030204" pitchFamily="34" charset="0"/>
                <a:cs typeface="Times New Roman" pitchFamily="18" charset="0"/>
              </a:rPr>
              <a:t> 10 </a:t>
            </a:r>
            <a:r>
              <a:rPr lang="en-US" sz="2400" dirty="0" err="1">
                <a:effectLst/>
                <a:latin typeface="Times New Roman" pitchFamily="18" charset="0"/>
                <a:ea typeface="Calibri" panose="020F0502020204030204" pitchFamily="34" charset="0"/>
                <a:cs typeface="Times New Roman" pitchFamily="18" charset="0"/>
              </a:rPr>
              <a:t>hạt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đỗ</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hình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dạng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kích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thước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gần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giống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nhau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vào</a:t>
            </a:r>
            <a:r>
              <a:rPr lang="en-US" sz="2400" dirty="0">
                <a:effectLst/>
                <a:latin typeface="Times New Roman" pitchFamily="18" charset="0"/>
                <a:ea typeface="Calibri" panose="020F0502020204030204" pitchFamily="34" charset="0"/>
                <a:cs typeface="Times New Roman" pitchFamily="18" charset="0"/>
              </a:rPr>
              <a:t> 10 </a:t>
            </a:r>
            <a:r>
              <a:rPr lang="en-US" sz="2400" dirty="0" err="1">
                <a:effectLst/>
                <a:latin typeface="Times New Roman" pitchFamily="18" charset="0"/>
                <a:ea typeface="Calibri" panose="020F0502020204030204" pitchFamily="34" charset="0"/>
                <a:cs typeface="Times New Roman" pitchFamily="18" charset="0"/>
              </a:rPr>
              <a:t>khay</a:t>
            </a:r>
            <a:r>
              <a:rPr lang="en-US" sz="2400" dirty="0">
                <a:effectLst/>
                <a:latin typeface="Times New Roman" pitchFamily="18" charset="0"/>
                <a:ea typeface="Calibri" panose="020F0502020204030204" pitchFamily="34" charset="0"/>
                <a:cs typeface="Times New Roman" pitchFamily="18" charset="0"/>
              </a:rPr>
              <a:t>(</a:t>
            </a:r>
            <a:r>
              <a:rPr lang="en-US" sz="2400" dirty="0" err="1">
                <a:effectLst/>
                <a:latin typeface="Times New Roman" pitchFamily="18" charset="0"/>
                <a:ea typeface="Calibri" panose="020F0502020204030204" pitchFamily="34" charset="0"/>
                <a:cs typeface="Times New Roman" pitchFamily="18" charset="0"/>
              </a:rPr>
              <a:t>chậu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chứa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cùng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một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lượng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đất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như</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nhau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Để</a:t>
            </a:r>
            <a:r>
              <a:rPr lang="en-US" sz="2400" dirty="0">
                <a:effectLst/>
                <a:latin typeface="Times New Roman" pitchFamily="18" charset="0"/>
                <a:ea typeface="Calibri" panose="020F0502020204030204" pitchFamily="34" charset="0"/>
                <a:cs typeface="Times New Roman" pitchFamily="18" charset="0"/>
              </a:rPr>
              <a:t> 5 </a:t>
            </a:r>
            <a:r>
              <a:rPr lang="en-US" sz="2400" dirty="0" err="1">
                <a:effectLst/>
                <a:latin typeface="Times New Roman" pitchFamily="18" charset="0"/>
                <a:ea typeface="Calibri" panose="020F0502020204030204" pitchFamily="34" charset="0"/>
                <a:cs typeface="Times New Roman" pitchFamily="18" charset="0"/>
              </a:rPr>
              <a:t>chậu</a:t>
            </a:r>
            <a:r>
              <a:rPr lang="en-US" sz="2400" dirty="0">
                <a:effectLst/>
                <a:latin typeface="Times New Roman" pitchFamily="18" charset="0"/>
                <a:ea typeface="Calibri" panose="020F0502020204030204" pitchFamily="34" charset="0"/>
                <a:cs typeface="Times New Roman" pitchFamily="18" charset="0"/>
              </a:rPr>
              <a:t> ở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không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nắng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a:effectLst/>
                <a:latin typeface="Times New Roman" pitchFamily="18" charset="0"/>
                <a:ea typeface="Calibri" panose="020F0502020204030204" pitchFamily="34" charset="0"/>
                <a:cs typeface="Times New Roman" pitchFamily="18" charset="0"/>
              </a:rPr>
              <a:t>, 5 </a:t>
            </a:r>
            <a:r>
              <a:rPr lang="en-US" sz="2400" dirty="0" err="1">
                <a:effectLst/>
                <a:latin typeface="Times New Roman" pitchFamily="18" charset="0"/>
                <a:ea typeface="Calibri" panose="020F0502020204030204" pitchFamily="34" charset="0"/>
                <a:cs typeface="Times New Roman" pitchFamily="18" charset="0"/>
              </a:rPr>
              <a:t>khay</a:t>
            </a:r>
            <a:r>
              <a:rPr lang="en-US" sz="2400" dirty="0">
                <a:effectLst/>
                <a:latin typeface="Times New Roman" pitchFamily="18" charset="0"/>
                <a:ea typeface="Calibri" panose="020F0502020204030204" pitchFamily="34" charset="0"/>
                <a:cs typeface="Times New Roman" pitchFamily="18" charset="0"/>
              </a:rPr>
              <a:t>(</a:t>
            </a:r>
            <a:r>
              <a:rPr lang="en-US" sz="2400" dirty="0" err="1">
                <a:effectLst/>
                <a:latin typeface="Times New Roman" pitchFamily="18" charset="0"/>
                <a:ea typeface="Calibri" panose="020F0502020204030204" pitchFamily="34" charset="0"/>
                <a:cs typeface="Times New Roman" pitchFamily="18" charset="0"/>
              </a:rPr>
              <a:t>chậu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nắng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Giữ</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ẩm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đất</a:t>
            </a:r>
            <a:r>
              <a:rPr lang="en-US" sz="2400"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400" dirty="0">
                <a:effectLst/>
                <a:latin typeface="Times New Roman" pitchFamily="18" charset="0"/>
                <a:ea typeface="Calibri" panose="020F0502020204030204" pitchFamily="34" charset="0"/>
                <a:cs typeface="Times New Roman" pitchFamily="18" charset="0"/>
              </a:rPr>
              <a:t>Khi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mọc</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chiều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cao</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của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mỗi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ngày</a:t>
            </a:r>
            <a:r>
              <a:rPr lang="en-US" sz="2400" dirty="0">
                <a:effectLst/>
                <a:latin typeface="Times New Roman" pitchFamily="18" charset="0"/>
                <a:ea typeface="Calibri" panose="020F0502020204030204" pitchFamily="34" charset="0"/>
                <a:cs typeface="Times New Roman" pitchFamily="18" charset="0"/>
              </a:rPr>
              <a:t>.</a:t>
            </a:r>
          </a:p>
          <a:p>
            <a:pPr algn="just">
              <a:lnSpc>
                <a:spcPct val="130000"/>
              </a:lnSpc>
              <a:spcAft>
                <a:spcPts val="1000"/>
              </a:spcAft>
            </a:pPr>
            <a:r>
              <a:rPr lang="en-US" sz="2400" dirty="0" err="1">
                <a:effectLst/>
                <a:latin typeface="Times New Roman" pitchFamily="18" charset="0"/>
                <a:ea typeface="Calibri" panose="020F0502020204030204" pitchFamily="34" charset="0"/>
                <a:cs typeface="Times New Roman" pitchFamily="18" charset="0"/>
              </a:rPr>
              <a:t>Kết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quả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thí</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nghiệm</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khẳng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định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giả</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thuyết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ra</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là</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đúng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cây</a:t>
            </a:r>
            <a:r>
              <a:rPr lang="en-US" sz="2400" dirty="0">
                <a:effectLst/>
                <a:latin typeface="Times New Roman" pitchFamily="18" charset="0"/>
                <a:ea typeface="Calibri" panose="020F0502020204030204" pitchFamily="34" charset="0"/>
                <a:cs typeface="Times New Roman" pitchFamily="18" charset="0"/>
              </a:rPr>
              <a:t> non ở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có</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đủ</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phát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triển</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tốt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hơn</a:t>
            </a:r>
            <a:r>
              <a:rPr lang="en-US" sz="2400" dirty="0">
                <a:effectLst/>
                <a:latin typeface="Times New Roman" pitchFamily="18" charset="0"/>
                <a:ea typeface="Calibri" panose="020F0502020204030204" pitchFamily="34" charset="0"/>
                <a:cs typeface="Times New Roman" pitchFamily="18" charset="0"/>
              </a:rPr>
              <a:t> ở </a:t>
            </a:r>
            <a:r>
              <a:rPr lang="en-US" sz="2400" dirty="0" err="1">
                <a:effectLst/>
                <a:latin typeface="Times New Roman" pitchFamily="18" charset="0"/>
                <a:ea typeface="Calibri" panose="020F0502020204030204" pitchFamily="34" charset="0"/>
                <a:cs typeface="Times New Roman" pitchFamily="18" charset="0"/>
              </a:rPr>
              <a:t>nơi</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thiếu</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ánh</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sáng</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mặt</a:t>
            </a:r>
            <a:r>
              <a:rPr lang="en-US" sz="2400" dirty="0">
                <a:effectLst/>
                <a:latin typeface="Times New Roman" pitchFamily="18" charset="0"/>
                <a:ea typeface="Calibri" panose="020F0502020204030204" pitchFamily="34" charset="0"/>
                <a:cs typeface="Times New Roman" pitchFamily="18" charset="0"/>
              </a:rPr>
              <a:t> </a:t>
            </a:r>
            <a:r>
              <a:rPr lang="en-US" sz="2400" dirty="0" err="1">
                <a:effectLst/>
                <a:latin typeface="Times New Roman" pitchFamily="18" charset="0"/>
                <a:ea typeface="Calibri" panose="020F0502020204030204" pitchFamily="34" charset="0"/>
                <a:cs typeface="Times New Roman" pitchFamily="18" charset="0"/>
              </a:rPr>
              <a:t>trời</a:t>
            </a:r>
            <a:r>
              <a:rPr lang="en-US" sz="2400" dirty="0" smtClean="0">
                <a:effectLst/>
                <a:latin typeface="Times New Roman" pitchFamily="18" charset="0"/>
                <a:ea typeface="Calibri" panose="020F0502020204030204" pitchFamily="34" charset="0"/>
                <a:cs typeface="Times New Roman" pitchFamily="18" charset="0"/>
              </a:rPr>
              <a:t>.</a:t>
            </a:r>
            <a:endParaRPr lang="en-US" sz="2400" dirty="0">
              <a:effectLst/>
              <a:latin typeface="Times New Roman" pitchFamily="18" charset="0"/>
              <a:ea typeface="Calibri" panose="020F0502020204030204" pitchFamily="34" charset="0"/>
              <a:cs typeface="Times New Roman" pitchFamily="18" charset="0"/>
            </a:endParaRPr>
          </a:p>
        </p:txBody>
      </p:sp>
      <p:sp>
        <p:nvSpPr>
          <p:cNvPr id="35" name="TextBox 34">
            <a:extLst>
              <a:ext uri="{FF2B5EF4-FFF2-40B4-BE49-F238E27FC236}">
                <a16:creationId xmlns:a16="http://schemas.microsoft.com/office/drawing/2014/main" xmlns="" id="{F57DBFED-AF61-506C-A75A-D17083979493}"/>
              </a:ext>
            </a:extLst>
          </p:cNvPr>
          <p:cNvSpPr txBox="1"/>
          <p:nvPr/>
        </p:nvSpPr>
        <p:spPr>
          <a:xfrm>
            <a:off x="757019" y="326482"/>
            <a:ext cx="2140331" cy="523220"/>
          </a:xfrm>
          <a:prstGeom prst="rect">
            <a:avLst/>
          </a:prstGeom>
          <a:noFill/>
        </p:spPr>
        <p:txBody>
          <a:bodyPr wrap="none" rtlCol="0">
            <a:spAutoFit/>
          </a:bodyPr>
          <a:lstStyle/>
          <a:p>
            <a:pPr algn="ct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Tình</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huống</a:t>
            </a:r>
            <a:endParaRPr lang="x-none"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2712499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0014" y="1543385"/>
            <a:ext cx="10021614" cy="1631216"/>
          </a:xfrm>
          <a:prstGeom prst="rect">
            <a:avLst/>
          </a:prstGeom>
        </p:spPr>
        <p:txBody>
          <a:bodyPr wrap="square">
            <a:spAutoFit/>
          </a:bodyPr>
          <a:lstStyle/>
          <a:p>
            <a:pPr marL="342900" indent="-342900" algn="just">
              <a:buAutoNum type="arabicParenR"/>
            </a:pPr>
            <a:r>
              <a:rPr lang="en-US" sz="2000" dirty="0" err="1" smtClean="0">
                <a:latin typeface="Times New Roman" pitchFamily="18" charset="0"/>
                <a:ea typeface="Calibri" panose="020F0502020204030204" pitchFamily="34" charset="0"/>
                <a:cs typeface="Times New Roman" pitchFamily="18" charset="0"/>
              </a:rPr>
              <a:t>Thí</a:t>
            </a:r>
            <a:r>
              <a:rPr lang="en-US" sz="2000" dirty="0" smtClean="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nghiệm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này</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thuộc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bước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nào</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trong</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tiến</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trình</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tìm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hiểu</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của</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nhóm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học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sinh</a:t>
            </a:r>
            <a:r>
              <a:rPr lang="en-US" sz="2000" dirty="0" smtClean="0">
                <a:latin typeface="Times New Roman" pitchFamily="18" charset="0"/>
                <a:ea typeface="Calibri" panose="020F0502020204030204" pitchFamily="34" charset="0"/>
                <a:cs typeface="Times New Roman" pitchFamily="18" charset="0"/>
              </a:rPr>
              <a:t>?</a:t>
            </a:r>
          </a:p>
          <a:p>
            <a:pPr algn="just"/>
            <a:r>
              <a:rPr lang="en-US" sz="2000" dirty="0" smtClean="0">
                <a:latin typeface="Times New Roman" pitchFamily="18" charset="0"/>
                <a:ea typeface="Calibri" panose="020F0502020204030204" pitchFamily="34" charset="0"/>
                <a:cs typeface="Times New Roman" pitchFamily="18" charset="0"/>
              </a:rPr>
              <a:t>2) </a:t>
            </a:r>
            <a:r>
              <a:rPr lang="en-US" sz="2000" dirty="0" err="1">
                <a:latin typeface="Times New Roman" pitchFamily="18" charset="0"/>
                <a:ea typeface="Calibri" panose="020F0502020204030204" pitchFamily="34" charset="0"/>
                <a:cs typeface="Times New Roman" pitchFamily="18" charset="0"/>
              </a:rPr>
              <a:t>Thảo</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luận</a:t>
            </a:r>
            <a:r>
              <a:rPr lang="en-US" sz="2000" dirty="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để</a:t>
            </a:r>
            <a:r>
              <a:rPr lang="en-US" sz="2000" dirty="0" smtClean="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đề</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xuất</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nội</a:t>
            </a:r>
            <a:r>
              <a:rPr lang="en-US" sz="2000" dirty="0">
                <a:latin typeface="Times New Roman" pitchFamily="18" charset="0"/>
                <a:ea typeface="Calibri" panose="020F0502020204030204" pitchFamily="34" charset="0"/>
                <a:cs typeface="Times New Roman" pitchFamily="18" charset="0"/>
              </a:rPr>
              <a:t> dung </a:t>
            </a:r>
            <a:r>
              <a:rPr lang="en-US" sz="2000" dirty="0" err="1">
                <a:latin typeface="Times New Roman" pitchFamily="18" charset="0"/>
                <a:ea typeface="Calibri" panose="020F0502020204030204" pitchFamily="34" charset="0"/>
                <a:cs typeface="Times New Roman" pitchFamily="18" charset="0"/>
              </a:rPr>
              <a:t>các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bước</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của</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tiến</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trình</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tìm</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hiểu</a:t>
            </a:r>
            <a:r>
              <a:rPr lang="en-US" sz="2000" dirty="0">
                <a:latin typeface="Times New Roman" pitchFamily="18" charset="0"/>
                <a:ea typeface="Calibri" panose="020F0502020204030204" pitchFamily="34" charset="0"/>
                <a:cs typeface="Times New Roman" pitchFamily="18" charset="0"/>
              </a:rPr>
              <a:t> </a:t>
            </a:r>
            <a:r>
              <a:rPr lang="en-US" sz="2000" dirty="0" err="1">
                <a:latin typeface="Times New Roman" pitchFamily="18" charset="0"/>
                <a:ea typeface="Calibri" panose="020F0502020204030204" pitchFamily="34" charset="0"/>
                <a:cs typeface="Times New Roman" pitchFamily="18" charset="0"/>
              </a:rPr>
              <a:t>này</a:t>
            </a:r>
            <a:r>
              <a:rPr lang="en-US" sz="2000" dirty="0" smtClean="0">
                <a:latin typeface="Times New Roman" pitchFamily="18" charset="0"/>
                <a:ea typeface="Calibri" panose="020F0502020204030204" pitchFamily="34" charset="0"/>
                <a:cs typeface="Times New Roman" pitchFamily="18" charset="0"/>
              </a:rPr>
              <a:t>.</a:t>
            </a:r>
          </a:p>
          <a:p>
            <a:pPr algn="just"/>
            <a:r>
              <a:rPr lang="en-US" sz="2000" dirty="0" smtClean="0">
                <a:latin typeface="Times New Roman" pitchFamily="18" charset="0"/>
                <a:ea typeface="Calibri" panose="020F0502020204030204" pitchFamily="34" charset="0"/>
                <a:cs typeface="Times New Roman" pitchFamily="18" charset="0"/>
              </a:rPr>
              <a:t>3) </a:t>
            </a:r>
            <a:r>
              <a:rPr lang="en-US" sz="2000" dirty="0" err="1" smtClean="0">
                <a:latin typeface="Times New Roman" pitchFamily="18" charset="0"/>
                <a:ea typeface="Calibri" panose="020F0502020204030204" pitchFamily="34" charset="0"/>
                <a:cs typeface="Times New Roman" pitchFamily="18" charset="0"/>
              </a:rPr>
              <a:t>Thực</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hiện</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thí</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nghiệm</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tại</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nhà</a:t>
            </a:r>
            <a:r>
              <a:rPr lang="en-US" sz="2000" dirty="0" smtClean="0">
                <a:latin typeface="Times New Roman" pitchFamily="18" charset="0"/>
                <a:ea typeface="Calibri" panose="020F0502020204030204" pitchFamily="34" charset="0"/>
                <a:cs typeface="Times New Roman" pitchFamily="18" charset="0"/>
              </a:rPr>
              <a:t>.</a:t>
            </a:r>
          </a:p>
          <a:p>
            <a:pPr algn="just"/>
            <a:r>
              <a:rPr lang="en-US" sz="2000" dirty="0" smtClean="0">
                <a:latin typeface="Times New Roman" pitchFamily="18" charset="0"/>
                <a:ea typeface="Calibri" panose="020F0502020204030204" pitchFamily="34" charset="0"/>
                <a:cs typeface="Times New Roman" pitchFamily="18" charset="0"/>
              </a:rPr>
              <a:t>4) </a:t>
            </a:r>
            <a:r>
              <a:rPr lang="en-US" sz="2000" dirty="0" err="1" smtClean="0">
                <a:latin typeface="Times New Roman" pitchFamily="18" charset="0"/>
                <a:ea typeface="Calibri" panose="020F0502020204030204" pitchFamily="34" charset="0"/>
                <a:cs typeface="Times New Roman" pitchFamily="18" charset="0"/>
              </a:rPr>
              <a:t>Thống</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kê</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các</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kỹ</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năng</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đã</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dùng</a:t>
            </a:r>
            <a:r>
              <a:rPr lang="en-US" sz="2000" dirty="0" smtClean="0">
                <a:latin typeface="Times New Roman" pitchFamily="18" charset="0"/>
                <a:ea typeface="Calibri" panose="020F0502020204030204" pitchFamily="34" charset="0"/>
                <a:cs typeface="Times New Roman" pitchFamily="18" charset="0"/>
              </a:rPr>
              <a:t> ở </a:t>
            </a:r>
            <a:r>
              <a:rPr lang="en-US" sz="2000" dirty="0" err="1" smtClean="0">
                <a:latin typeface="Times New Roman" pitchFamily="18" charset="0"/>
                <a:ea typeface="Calibri" panose="020F0502020204030204" pitchFamily="34" charset="0"/>
                <a:cs typeface="Times New Roman" pitchFamily="18" charset="0"/>
              </a:rPr>
              <a:t>mỗi</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bước</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tiến</a:t>
            </a:r>
            <a:r>
              <a:rPr lang="en-US" sz="2000" dirty="0" smtClean="0">
                <a:latin typeface="Times New Roman" pitchFamily="18" charset="0"/>
                <a:ea typeface="Calibri" panose="020F0502020204030204" pitchFamily="34" charset="0"/>
                <a:cs typeface="Times New Roman" pitchFamily="18" charset="0"/>
              </a:rPr>
              <a:t> </a:t>
            </a:r>
            <a:r>
              <a:rPr lang="en-US" sz="2000" dirty="0" err="1" smtClean="0">
                <a:latin typeface="Times New Roman" pitchFamily="18" charset="0"/>
                <a:ea typeface="Calibri" panose="020F0502020204030204" pitchFamily="34" charset="0"/>
                <a:cs typeface="Times New Roman" pitchFamily="18" charset="0"/>
              </a:rPr>
              <a:t>trình</a:t>
            </a:r>
            <a:r>
              <a:rPr lang="en-US" sz="2000" dirty="0" smtClean="0">
                <a:latin typeface="Times New Roman" pitchFamily="18" charset="0"/>
                <a:ea typeface="Calibri" panose="020F0502020204030204" pitchFamily="34" charset="0"/>
                <a:cs typeface="Times New Roman" pitchFamily="18" charset="0"/>
              </a:rPr>
              <a:t>.</a:t>
            </a:r>
          </a:p>
          <a:p>
            <a:pPr algn="just"/>
            <a:endParaRPr lang="en-US" sz="2000" dirty="0" smtClean="0">
              <a:latin typeface="Times New Roman" pitchFamily="18" charset="0"/>
              <a:ea typeface="Calibri" panose="020F0502020204030204" pitchFamily="34" charset="0"/>
              <a:cs typeface="Times New Roman" pitchFamily="18" charset="0"/>
            </a:endParaRPr>
          </a:p>
        </p:txBody>
      </p:sp>
      <p:sp>
        <p:nvSpPr>
          <p:cNvPr id="4" name="TextBox 3">
            <a:extLst>
              <a:ext uri="{FF2B5EF4-FFF2-40B4-BE49-F238E27FC236}">
                <a16:creationId xmlns:a16="http://schemas.microsoft.com/office/drawing/2014/main" xmlns="" id="{F57DBFED-AF61-506C-A75A-D17083979493}"/>
              </a:ext>
            </a:extLst>
          </p:cNvPr>
          <p:cNvSpPr txBox="1"/>
          <p:nvPr/>
        </p:nvSpPr>
        <p:spPr>
          <a:xfrm>
            <a:off x="740976" y="326482"/>
            <a:ext cx="7454285" cy="523220"/>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Thực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hiện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thí</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nghiệm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theo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tổ</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mỗi</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tổ</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 1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nhóm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a:t>
            </a:r>
          </a:p>
        </p:txBody>
      </p:sp>
      <p:sp>
        <p:nvSpPr>
          <p:cNvPr id="5" name="TextBox 4">
            <a:extLst>
              <a:ext uri="{FF2B5EF4-FFF2-40B4-BE49-F238E27FC236}">
                <a16:creationId xmlns:a16="http://schemas.microsoft.com/office/drawing/2014/main" xmlns="" id="{F57DBFED-AF61-506C-A75A-D17083979493}"/>
              </a:ext>
            </a:extLst>
          </p:cNvPr>
          <p:cNvSpPr txBox="1"/>
          <p:nvPr/>
        </p:nvSpPr>
        <p:spPr>
          <a:xfrm>
            <a:off x="740976" y="1020165"/>
            <a:ext cx="4937570" cy="523220"/>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Hoàn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thành</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sau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3927488373"/>
              </p:ext>
            </p:extLst>
          </p:nvPr>
        </p:nvGraphicFramePr>
        <p:xfrm>
          <a:off x="1030014" y="2905429"/>
          <a:ext cx="9722068" cy="2420344"/>
        </p:xfrm>
        <a:graphic>
          <a:graphicData uri="http://schemas.openxmlformats.org/drawingml/2006/table">
            <a:tbl>
              <a:tblPr firstRow="1" firstCol="1" bandRow="1">
                <a:tableStyleId>{5940675A-B579-460E-94D1-54222C63F5DA}</a:tableStyleId>
              </a:tblPr>
              <a:tblGrid>
                <a:gridCol w="3731172"/>
                <a:gridCol w="2680138"/>
                <a:gridCol w="3310758"/>
              </a:tblGrid>
              <a:tr h="334718">
                <a:tc>
                  <a:txBody>
                    <a:bodyPr/>
                    <a:lstStyle/>
                    <a:p>
                      <a:pPr algn="ctr">
                        <a:lnSpc>
                          <a:spcPct val="130000"/>
                        </a:lnSpc>
                        <a:spcAft>
                          <a:spcPts val="0"/>
                        </a:spcAft>
                      </a:pPr>
                      <a:r>
                        <a:rPr lang="vi-VN" sz="2000" dirty="0">
                          <a:effectLst/>
                          <a:latin typeface="+mj-lt"/>
                        </a:rPr>
                        <a:t>Các </a:t>
                      </a:r>
                      <a:r>
                        <a:rPr lang="vi-VN" sz="2000" dirty="0" smtClean="0">
                          <a:effectLst/>
                          <a:latin typeface="+mj-lt"/>
                        </a:rPr>
                        <a:t>bước</a:t>
                      </a:r>
                      <a:r>
                        <a:rPr lang="en-US" sz="2000" baseline="0" dirty="0" smtClean="0">
                          <a:effectLst/>
                          <a:latin typeface="+mj-lt"/>
                        </a:rPr>
                        <a:t>  </a:t>
                      </a:r>
                      <a:r>
                        <a:rPr lang="vi-VN" sz="2000" dirty="0" smtClean="0">
                          <a:effectLst/>
                          <a:latin typeface="+mj-lt"/>
                        </a:rPr>
                        <a:t>tiến </a:t>
                      </a:r>
                      <a:r>
                        <a:rPr lang="vi-VN" sz="2000" dirty="0">
                          <a:effectLst/>
                          <a:latin typeface="+mj-lt"/>
                        </a:rPr>
                        <a:t>trình</a:t>
                      </a:r>
                      <a:endParaRPr lang="en-US" sz="2000" dirty="0">
                        <a:effectLst/>
                        <a:latin typeface="+mj-lt"/>
                        <a:ea typeface="Calibri"/>
                        <a:cs typeface="Times New Roman" pitchFamily="18" charset="0"/>
                      </a:endParaRPr>
                    </a:p>
                  </a:txBody>
                  <a:tcPr marL="41380" marR="41380" marT="0" marB="0"/>
                </a:tc>
                <a:tc>
                  <a:txBody>
                    <a:bodyPr/>
                    <a:lstStyle/>
                    <a:p>
                      <a:pPr algn="ctr">
                        <a:lnSpc>
                          <a:spcPct val="130000"/>
                        </a:lnSpc>
                        <a:spcAft>
                          <a:spcPts val="0"/>
                        </a:spcAft>
                      </a:pPr>
                      <a:r>
                        <a:rPr lang="vi-VN" sz="2000" dirty="0">
                          <a:effectLst/>
                          <a:latin typeface="+mj-lt"/>
                        </a:rPr>
                        <a:t>Kĩ năng đã sử dụng</a:t>
                      </a:r>
                      <a:endParaRPr lang="en-US" sz="2000" dirty="0">
                        <a:effectLst/>
                        <a:latin typeface="+mj-lt"/>
                        <a:ea typeface="Calibri"/>
                        <a:cs typeface="Times New Roman" pitchFamily="18" charset="0"/>
                      </a:endParaRPr>
                    </a:p>
                  </a:txBody>
                  <a:tcPr marL="41380" marR="41380" marT="0" marB="0"/>
                </a:tc>
                <a:tc>
                  <a:txBody>
                    <a:bodyPr/>
                    <a:lstStyle/>
                    <a:p>
                      <a:pPr algn="ctr">
                        <a:lnSpc>
                          <a:spcPct val="130000"/>
                        </a:lnSpc>
                        <a:spcAft>
                          <a:spcPts val="0"/>
                        </a:spcAft>
                      </a:pPr>
                      <a:r>
                        <a:rPr lang="en-US" sz="2000" dirty="0" smtClean="0">
                          <a:effectLst/>
                          <a:latin typeface="Times New Roman" pitchFamily="18" charset="0"/>
                          <a:ea typeface="Calibri"/>
                          <a:cs typeface="Times New Roman" pitchFamily="18" charset="0"/>
                        </a:rPr>
                        <a:t>Ý</a:t>
                      </a:r>
                      <a:r>
                        <a:rPr lang="en-US" sz="2000" baseline="0" dirty="0" smtClean="0">
                          <a:effectLst/>
                          <a:latin typeface="Times New Roman" pitchFamily="18" charset="0"/>
                          <a:ea typeface="Calibri"/>
                          <a:cs typeface="Times New Roman" pitchFamily="18" charset="0"/>
                        </a:rPr>
                        <a:t> </a:t>
                      </a:r>
                      <a:r>
                        <a:rPr lang="en-US" sz="2000" baseline="0" dirty="0" err="1" smtClean="0">
                          <a:effectLst/>
                          <a:latin typeface="Times New Roman" pitchFamily="18" charset="0"/>
                          <a:ea typeface="Calibri"/>
                          <a:cs typeface="Times New Roman" pitchFamily="18" charset="0"/>
                        </a:rPr>
                        <a:t>nghĩa</a:t>
                      </a:r>
                      <a:r>
                        <a:rPr lang="en-US" sz="2000" baseline="0" dirty="0" smtClean="0">
                          <a:effectLst/>
                          <a:latin typeface="Times New Roman" pitchFamily="18" charset="0"/>
                          <a:ea typeface="Calibri"/>
                          <a:cs typeface="Times New Roman" pitchFamily="18" charset="0"/>
                        </a:rPr>
                        <a:t> </a:t>
                      </a:r>
                      <a:endParaRPr lang="en-US" sz="2000" dirty="0">
                        <a:effectLst/>
                        <a:latin typeface="Times New Roman" pitchFamily="18" charset="0"/>
                        <a:ea typeface="Calibri"/>
                        <a:cs typeface="Times New Roman" pitchFamily="18" charset="0"/>
                      </a:endParaRPr>
                    </a:p>
                  </a:txBody>
                  <a:tcPr marL="41380" marR="41380" marT="0" marB="0"/>
                </a:tc>
              </a:tr>
              <a:tr h="425480">
                <a:tc>
                  <a:txBody>
                    <a:bodyPr/>
                    <a:lstStyle/>
                    <a:p>
                      <a:pPr>
                        <a:lnSpc>
                          <a:spcPct val="130000"/>
                        </a:lnSpc>
                        <a:spcAft>
                          <a:spcPts val="0"/>
                        </a:spcAft>
                      </a:pPr>
                      <a:r>
                        <a:rPr lang="vi-VN" sz="2000" dirty="0">
                          <a:effectLst/>
                          <a:latin typeface="+mj-lt"/>
                        </a:rPr>
                        <a:t>Bước 1: Quan sát, đặt câu hỏi</a:t>
                      </a: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r h="362607">
                <a:tc>
                  <a:txBody>
                    <a:bodyPr/>
                    <a:lstStyle/>
                    <a:p>
                      <a:pPr>
                        <a:lnSpc>
                          <a:spcPct val="130000"/>
                        </a:lnSpc>
                        <a:spcAft>
                          <a:spcPts val="0"/>
                        </a:spcAft>
                      </a:pPr>
                      <a:r>
                        <a:rPr lang="vi-VN" sz="2000" dirty="0">
                          <a:effectLst/>
                          <a:latin typeface="+mj-lt"/>
                        </a:rPr>
                        <a:t>Bước 2: Xây dựng giả thuyết</a:t>
                      </a: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r h="394138">
                <a:tc>
                  <a:txBody>
                    <a:bodyPr/>
                    <a:lstStyle/>
                    <a:p>
                      <a:pPr>
                        <a:lnSpc>
                          <a:spcPct val="130000"/>
                        </a:lnSpc>
                        <a:spcAft>
                          <a:spcPts val="0"/>
                        </a:spcAft>
                      </a:pPr>
                      <a:r>
                        <a:rPr lang="vi-VN" sz="2000">
                          <a:effectLst/>
                          <a:latin typeface="+mj-lt"/>
                        </a:rPr>
                        <a:t>Bước 3: Kiểm tra giả thuyết</a:t>
                      </a:r>
                      <a:endParaRPr lang="en-US" sz="200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r h="409904">
                <a:tc>
                  <a:txBody>
                    <a:bodyPr/>
                    <a:lstStyle/>
                    <a:p>
                      <a:pPr algn="just">
                        <a:lnSpc>
                          <a:spcPct val="130000"/>
                        </a:lnSpc>
                        <a:spcAft>
                          <a:spcPts val="0"/>
                        </a:spcAft>
                      </a:pPr>
                      <a:r>
                        <a:rPr lang="vi-VN" sz="2000">
                          <a:effectLst/>
                          <a:latin typeface="+mj-lt"/>
                        </a:rPr>
                        <a:t>Bước 4: Phân tích kết quả</a:t>
                      </a:r>
                      <a:endParaRPr lang="en-US" sz="200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r h="394137">
                <a:tc>
                  <a:txBody>
                    <a:bodyPr/>
                    <a:lstStyle/>
                    <a:p>
                      <a:pPr algn="just">
                        <a:lnSpc>
                          <a:spcPct val="130000"/>
                        </a:lnSpc>
                        <a:spcAft>
                          <a:spcPts val="0"/>
                        </a:spcAft>
                      </a:pPr>
                      <a:r>
                        <a:rPr lang="vi-VN" sz="2000" dirty="0">
                          <a:effectLst/>
                          <a:latin typeface="+mj-lt"/>
                        </a:rPr>
                        <a:t>Bước 5: Viết, trình bày báo cáo</a:t>
                      </a: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c>
                  <a:txBody>
                    <a:bodyPr/>
                    <a:lstStyle/>
                    <a:p>
                      <a:pPr algn="just">
                        <a:lnSpc>
                          <a:spcPct val="130000"/>
                        </a:lnSpc>
                        <a:spcAft>
                          <a:spcPts val="0"/>
                        </a:spcAft>
                      </a:pPr>
                      <a:endParaRPr lang="en-US" sz="2000" dirty="0">
                        <a:effectLst/>
                        <a:latin typeface="+mj-lt"/>
                        <a:ea typeface="Calibri"/>
                        <a:cs typeface="Times New Roman" pitchFamily="18" charset="0"/>
                      </a:endParaRPr>
                    </a:p>
                  </a:txBody>
                  <a:tcPr marL="41380" marR="41380" marT="0" marB="0"/>
                </a:tc>
              </a:tr>
            </a:tbl>
          </a:graphicData>
        </a:graphic>
      </p:graphicFrame>
      <p:sp>
        <p:nvSpPr>
          <p:cNvPr id="7" name="TextBox 6">
            <a:extLst>
              <a:ext uri="{FF2B5EF4-FFF2-40B4-BE49-F238E27FC236}">
                <a16:creationId xmlns:a16="http://schemas.microsoft.com/office/drawing/2014/main" xmlns="" id="{F57DBFED-AF61-506C-A75A-D17083979493}"/>
              </a:ext>
            </a:extLst>
          </p:cNvPr>
          <p:cNvSpPr txBox="1"/>
          <p:nvPr/>
        </p:nvSpPr>
        <p:spPr>
          <a:xfrm>
            <a:off x="1003738" y="5508082"/>
            <a:ext cx="11149078" cy="1384995"/>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Yêu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cầu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1,2,4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báo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sản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phẩm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vào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tiết</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sau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3</a:t>
            </a:r>
          </a:p>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Tiếp</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tục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thực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hiện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trong</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1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tuần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có</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hình</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ảnh</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hoặc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video) minh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họa</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cho</a:t>
            </a:r>
            <a:endPar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endParaRPr>
          </a:p>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bước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hành</a:t>
            </a:r>
            <a:r>
              <a:rPr lang="en-US" sz="2800" b="1" dirty="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để</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hoàn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thiện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cho</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nhiệm</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vụ</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2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và</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4.</a:t>
            </a:r>
          </a:p>
        </p:txBody>
      </p:sp>
    </p:spTree>
    <p:extLst>
      <p:ext uri="{BB962C8B-B14F-4D97-AF65-F5344CB8AC3E}">
        <p14:creationId xmlns:p14="http://schemas.microsoft.com/office/powerpoint/2010/main" val="421455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57DBFED-AF61-506C-A75A-D17083979493}"/>
              </a:ext>
            </a:extLst>
          </p:cNvPr>
          <p:cNvSpPr txBox="1"/>
          <p:nvPr/>
        </p:nvSpPr>
        <p:spPr>
          <a:xfrm>
            <a:off x="333067" y="306123"/>
            <a:ext cx="3461205" cy="523220"/>
          </a:xfrm>
          <a:prstGeom prst="rect">
            <a:avLst/>
          </a:prstGeom>
          <a:noFill/>
        </p:spPr>
        <p:txBody>
          <a:bodyPr wrap="none" rtlCol="0">
            <a:spAutoFit/>
          </a:bodyPr>
          <a:lstStyle/>
          <a:p>
            <a:pPr algn="ct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Báo</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cáo</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sản</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US" sz="2800" b="1" dirty="0" err="1"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phẩm</a:t>
            </a:r>
            <a:r>
              <a:rPr lang="en-US" sz="2800" b="1" dirty="0" smtClean="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rPr>
              <a:t>.</a:t>
            </a:r>
            <a:endParaRPr lang="x-none" sz="2800" b="1" dirty="0">
              <a:solidFill>
                <a:srgbClr val="0059B9"/>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4" name="Content Placeholder 2">
            <a:extLst>
              <a:ext uri="{FF2B5EF4-FFF2-40B4-BE49-F238E27FC236}">
                <a16:creationId xmlns:a16="http://schemas.microsoft.com/office/drawing/2014/main" xmlns="" id="{1A3AB681-98CC-4F18-AC4F-30B934D25469}"/>
              </a:ext>
            </a:extLst>
          </p:cNvPr>
          <p:cNvSpPr txBox="1">
            <a:spLocks/>
          </p:cNvSpPr>
          <p:nvPr/>
        </p:nvSpPr>
        <p:spPr>
          <a:xfrm>
            <a:off x="1010978" y="977278"/>
            <a:ext cx="10497850" cy="23957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Font typeface="Arial" panose="020B0604020202020204" pitchFamily="34" charset="0"/>
              <a:buNone/>
            </a:pPr>
            <a:r>
              <a:rPr lang="en-US" sz="2400" b="1" dirty="0" err="1"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r>
              <a:rPr lang="en-US" sz="2400" b="1" dirty="0"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báo</a:t>
            </a:r>
            <a:r>
              <a:rPr lang="en-US" sz="2400" b="1" dirty="0"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cáo</a:t>
            </a:r>
            <a:r>
              <a:rPr lang="en-US" sz="2400" b="1" dirty="0" smtClean="0">
                <a:solidFill>
                  <a:srgbClr val="0070C0"/>
                </a:solidFill>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nSpc>
                <a:spcPct val="120000"/>
              </a:lnSpc>
              <a:spcBef>
                <a:spcPts val="0"/>
              </a:spcBef>
              <a:buFont typeface="Arial" panose="020B0604020202020204" pitchFamily="34" charset="0"/>
              <a:buNone/>
            </a:pP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Thời</a:t>
            </a: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gian</a:t>
            </a:r>
            <a:r>
              <a:rPr lang="en-US" sz="24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5 </a:t>
            </a:r>
            <a:r>
              <a:rPr lang="en-US" sz="2400"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phút</a:t>
            </a:r>
            <a:r>
              <a:rPr lang="en-US" sz="24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nhóm</a:t>
            </a:r>
            <a:endParaRPr lang="en-US" sz="24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a:p>
            <a:pPr marL="0" indent="0" algn="just">
              <a:buNone/>
            </a:pP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2400" b="1" dirty="0" err="1"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Nội</a:t>
            </a:r>
            <a:r>
              <a:rPr lang="en-US" sz="2400" b="1"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dung</a:t>
            </a:r>
            <a:r>
              <a:rPr lang="en-US" sz="2400" dirty="0" smtClean="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342900" indent="-342900" algn="just">
              <a:buAutoNum type="arabicParenR"/>
            </a:pPr>
            <a:r>
              <a:rPr lang="en-US" sz="2400" dirty="0" err="1" smtClean="0">
                <a:latin typeface="Times New Roman" pitchFamily="18" charset="0"/>
                <a:ea typeface="Calibri" panose="020F0502020204030204" pitchFamily="34" charset="0"/>
                <a:cs typeface="Times New Roman" pitchFamily="18" charset="0"/>
              </a:rPr>
              <a:t>Thí</a:t>
            </a:r>
            <a:r>
              <a:rPr lang="en-US" sz="2400" dirty="0" smtClean="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nghiệm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này</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thuộc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bước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nào</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trong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trình</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tìm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hiểu</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của</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nhóm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học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sinh</a:t>
            </a:r>
            <a:r>
              <a:rPr lang="en-US" sz="2400" dirty="0">
                <a:latin typeface="Times New Roman" pitchFamily="18" charset="0"/>
                <a:ea typeface="Calibri" panose="020F0502020204030204" pitchFamily="34" charset="0"/>
                <a:cs typeface="Times New Roman" pitchFamily="18" charset="0"/>
              </a:rPr>
              <a:t>?</a:t>
            </a:r>
          </a:p>
          <a:p>
            <a:pPr marL="0" indent="0" algn="just">
              <a:buNone/>
            </a:pPr>
            <a:r>
              <a:rPr lang="en-US" sz="2400" dirty="0">
                <a:latin typeface="Times New Roman" pitchFamily="18" charset="0"/>
                <a:ea typeface="Calibri" panose="020F0502020204030204" pitchFamily="34" charset="0"/>
                <a:cs typeface="Times New Roman" pitchFamily="18" charset="0"/>
              </a:rPr>
              <a:t>2) </a:t>
            </a:r>
            <a:r>
              <a:rPr lang="en-US" sz="2400" dirty="0" err="1">
                <a:latin typeface="Times New Roman" pitchFamily="18" charset="0"/>
                <a:ea typeface="Calibri" panose="020F0502020204030204" pitchFamily="34" charset="0"/>
                <a:cs typeface="Times New Roman" pitchFamily="18" charset="0"/>
              </a:rPr>
              <a:t>Thảo</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luận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để</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đề</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xuất</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nội</a:t>
            </a:r>
            <a:r>
              <a:rPr lang="en-US" sz="2400" dirty="0">
                <a:latin typeface="Times New Roman" pitchFamily="18" charset="0"/>
                <a:ea typeface="Calibri" panose="020F0502020204030204" pitchFamily="34" charset="0"/>
                <a:cs typeface="Times New Roman" pitchFamily="18" charset="0"/>
              </a:rPr>
              <a:t> dung </a:t>
            </a:r>
            <a:r>
              <a:rPr lang="en-US" sz="2400" dirty="0" err="1">
                <a:latin typeface="Times New Roman" pitchFamily="18" charset="0"/>
                <a:ea typeface="Calibri" panose="020F0502020204030204" pitchFamily="34" charset="0"/>
                <a:cs typeface="Times New Roman" pitchFamily="18" charset="0"/>
              </a:rPr>
              <a:t>các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bước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của</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trình</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tìm</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hiểu</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này</a:t>
            </a:r>
            <a:r>
              <a:rPr lang="en-US" sz="2400" dirty="0">
                <a:latin typeface="Times New Roman" pitchFamily="18" charset="0"/>
                <a:ea typeface="Calibri" panose="020F0502020204030204" pitchFamily="34" charset="0"/>
                <a:cs typeface="Times New Roman" pitchFamily="18" charset="0"/>
              </a:rPr>
              <a:t>.</a:t>
            </a:r>
          </a:p>
          <a:p>
            <a:pPr marL="0" indent="0" algn="just">
              <a:buNone/>
            </a:pPr>
            <a:r>
              <a:rPr lang="en-US" sz="2400" dirty="0" smtClean="0">
                <a:latin typeface="Times New Roman" pitchFamily="18" charset="0"/>
                <a:ea typeface="Calibri" panose="020F0502020204030204" pitchFamily="34" charset="0"/>
                <a:cs typeface="Times New Roman" pitchFamily="18" charset="0"/>
              </a:rPr>
              <a:t>3) </a:t>
            </a:r>
            <a:r>
              <a:rPr lang="en-US" sz="2400" dirty="0" err="1">
                <a:latin typeface="Times New Roman" pitchFamily="18" charset="0"/>
                <a:ea typeface="Calibri" panose="020F0502020204030204" pitchFamily="34" charset="0"/>
                <a:cs typeface="Times New Roman" pitchFamily="18" charset="0"/>
              </a:rPr>
              <a:t>Thống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kê</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các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kỹ</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năng</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đã</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dùng</a:t>
            </a:r>
            <a:r>
              <a:rPr lang="en-US" sz="2400" dirty="0">
                <a:latin typeface="Times New Roman" pitchFamily="18" charset="0"/>
                <a:ea typeface="Calibri" panose="020F0502020204030204" pitchFamily="34" charset="0"/>
                <a:cs typeface="Times New Roman" pitchFamily="18" charset="0"/>
              </a:rPr>
              <a:t> ở </a:t>
            </a:r>
            <a:r>
              <a:rPr lang="en-US" sz="2400" dirty="0" err="1">
                <a:latin typeface="Times New Roman" pitchFamily="18" charset="0"/>
                <a:ea typeface="Calibri" panose="020F0502020204030204" pitchFamily="34" charset="0"/>
                <a:cs typeface="Times New Roman" pitchFamily="18" charset="0"/>
              </a:rPr>
              <a:t>mỗi</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bước</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tiến</a:t>
            </a:r>
            <a:r>
              <a:rPr lang="en-US" sz="2400" dirty="0">
                <a:latin typeface="Times New Roman" pitchFamily="18" charset="0"/>
                <a:ea typeface="Calibri" panose="020F0502020204030204" pitchFamily="34" charset="0"/>
                <a:cs typeface="Times New Roman" pitchFamily="18" charset="0"/>
              </a:rPr>
              <a:t> </a:t>
            </a:r>
            <a:r>
              <a:rPr lang="en-US" sz="2400" dirty="0" err="1">
                <a:latin typeface="Times New Roman" pitchFamily="18" charset="0"/>
                <a:ea typeface="Calibri" panose="020F0502020204030204" pitchFamily="34" charset="0"/>
                <a:cs typeface="Times New Roman" pitchFamily="18" charset="0"/>
              </a:rPr>
              <a:t>trình</a:t>
            </a:r>
            <a:r>
              <a:rPr lang="en-US" sz="2400" dirty="0">
                <a:latin typeface="Times New Roman" pitchFamily="18" charset="0"/>
                <a:ea typeface="Calibri" panose="020F0502020204030204" pitchFamily="34" charset="0"/>
                <a:cs typeface="Times New Roman" pitchFamily="18" charset="0"/>
              </a:rPr>
              <a:t>.</a:t>
            </a:r>
          </a:p>
          <a:p>
            <a:pPr algn="ctr"/>
            <a:r>
              <a:rPr lang="en-US" sz="2400" b="1" dirty="0" err="1">
                <a:solidFill>
                  <a:srgbClr val="0070C0"/>
                </a:solidFill>
              </a:rPr>
              <a:t>Thành</a:t>
            </a:r>
            <a:r>
              <a:rPr lang="en-US" sz="2400" b="1" dirty="0">
                <a:solidFill>
                  <a:srgbClr val="0070C0"/>
                </a:solidFill>
              </a:rPr>
              <a:t> </a:t>
            </a:r>
            <a:r>
              <a:rPr lang="en-US" sz="2400" b="1" dirty="0" err="1">
                <a:solidFill>
                  <a:srgbClr val="0070C0"/>
                </a:solidFill>
              </a:rPr>
              <a:t>viên</a:t>
            </a:r>
            <a:r>
              <a:rPr lang="en-US" sz="2400" b="1" dirty="0">
                <a:solidFill>
                  <a:srgbClr val="0070C0"/>
                </a:solidFill>
              </a:rPr>
              <a:t> </a:t>
            </a:r>
            <a:r>
              <a:rPr lang="en-US" sz="2400" b="1" dirty="0" err="1">
                <a:solidFill>
                  <a:srgbClr val="0070C0"/>
                </a:solidFill>
              </a:rPr>
              <a:t>còn</a:t>
            </a:r>
            <a:r>
              <a:rPr lang="en-US" sz="2400" b="1" dirty="0">
                <a:solidFill>
                  <a:srgbClr val="0070C0"/>
                </a:solidFill>
              </a:rPr>
              <a:t> </a:t>
            </a:r>
            <a:r>
              <a:rPr lang="en-US" sz="2400" b="1" dirty="0" err="1">
                <a:solidFill>
                  <a:srgbClr val="0070C0"/>
                </a:solidFill>
              </a:rPr>
              <a:t>lại</a:t>
            </a:r>
            <a:endParaRPr lang="en-US" sz="2400" b="1" dirty="0">
              <a:solidFill>
                <a:srgbClr val="0070C0"/>
              </a:solidFill>
            </a:endParaRPr>
          </a:p>
          <a:p>
            <a:pPr marL="457200" indent="-457200"/>
            <a:r>
              <a:rPr lang="en-US" sz="2400" dirty="0" err="1">
                <a:latin typeface="Times New Roman" pitchFamily="18" charset="0"/>
                <a:cs typeface="Times New Roman" pitchFamily="18" charset="0"/>
              </a:rPr>
              <a:t>Nghe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biện</a:t>
            </a:r>
            <a:r>
              <a:rPr lang="en-US" sz="2400" dirty="0">
                <a:latin typeface="Times New Roman" pitchFamily="18" charset="0"/>
                <a:cs typeface="Times New Roman" pitchFamily="18" charset="0"/>
              </a:rPr>
              <a:t>.</a:t>
            </a:r>
          </a:p>
          <a:p>
            <a:pPr marL="457200" indent="-457200"/>
            <a:r>
              <a:rPr lang="en-US" sz="2400" dirty="0" err="1" smtClean="0">
                <a:latin typeface="Times New Roman" pitchFamily="18" charset="0"/>
                <a:cs typeface="Times New Roman" pitchFamily="18" charset="0"/>
              </a:rPr>
              <a:t>Chấm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phiếu</a:t>
            </a:r>
            <a:endParaRPr lang="en-SG" sz="2400" dirty="0">
              <a:latin typeface="Times New Roman" pitchFamily="18" charset="0"/>
              <a:cs typeface="Times New Roman" pitchFamily="18" charset="0"/>
            </a:endParaRPr>
          </a:p>
          <a:p>
            <a:pPr marL="0" indent="0">
              <a:lnSpc>
                <a:spcPct val="120000"/>
              </a:lnSpc>
              <a:spcBef>
                <a:spcPts val="0"/>
              </a:spcBef>
              <a:buNone/>
            </a:pPr>
            <a:endParaRPr lang="en-US" sz="24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Tree>
    <p:extLst>
      <p:ext uri="{BB962C8B-B14F-4D97-AF65-F5344CB8AC3E}">
        <p14:creationId xmlns:p14="http://schemas.microsoft.com/office/powerpoint/2010/main" val="2088714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9925855"/>
              </p:ext>
            </p:extLst>
          </p:nvPr>
        </p:nvGraphicFramePr>
        <p:xfrm>
          <a:off x="599089" y="567560"/>
          <a:ext cx="11319643" cy="6263524"/>
        </p:xfrm>
        <a:graphic>
          <a:graphicData uri="http://schemas.openxmlformats.org/drawingml/2006/table">
            <a:tbl>
              <a:tblPr firstRow="1" firstCol="1" bandRow="1">
                <a:tableStyleId>{5940675A-B579-460E-94D1-54222C63F5DA}</a:tableStyleId>
              </a:tblPr>
              <a:tblGrid>
                <a:gridCol w="1891863"/>
                <a:gridCol w="2635521"/>
                <a:gridCol w="2263692"/>
                <a:gridCol w="2263692"/>
                <a:gridCol w="2264875"/>
              </a:tblGrid>
              <a:tr h="478248">
                <a:tc>
                  <a:txBody>
                    <a:bodyPr/>
                    <a:lstStyle/>
                    <a:p>
                      <a:pPr algn="ctr">
                        <a:lnSpc>
                          <a:spcPct val="130000"/>
                        </a:lnSpc>
                        <a:spcAft>
                          <a:spcPts val="0"/>
                        </a:spcAft>
                      </a:pPr>
                      <a:r>
                        <a:rPr lang="vi-VN" sz="1800" b="1" dirty="0">
                          <a:effectLst/>
                        </a:rPr>
                        <a:t>Tiêu chí đánh giá</a:t>
                      </a:r>
                      <a:endParaRPr lang="en-US" sz="1800" b="1" dirty="0">
                        <a:solidFill>
                          <a:schemeClr val="tx1"/>
                        </a:solidFill>
                        <a:effectLst/>
                        <a:latin typeface="+mj-lt"/>
                        <a:ea typeface="Calibri"/>
                        <a:cs typeface="Times New Roman"/>
                      </a:endParaRPr>
                    </a:p>
                  </a:txBody>
                  <a:tcPr marL="46191" marR="46191" marT="0" marB="0" anchor="ctr"/>
                </a:tc>
                <a:tc gridSpan="4">
                  <a:txBody>
                    <a:bodyPr/>
                    <a:lstStyle/>
                    <a:p>
                      <a:pPr algn="ctr">
                        <a:lnSpc>
                          <a:spcPct val="130000"/>
                        </a:lnSpc>
                        <a:spcAft>
                          <a:spcPts val="0"/>
                        </a:spcAft>
                      </a:pPr>
                      <a:r>
                        <a:rPr lang="vi-VN" sz="1800" b="1" dirty="0">
                          <a:effectLst/>
                        </a:rPr>
                        <a:t>Cách đánh giá</a:t>
                      </a:r>
                      <a:endParaRPr lang="en-US" sz="1800" b="1" dirty="0">
                        <a:solidFill>
                          <a:schemeClr val="tx1"/>
                        </a:solidFill>
                        <a:effectLst/>
                        <a:latin typeface="+mj-lt"/>
                        <a:ea typeface="Calibri"/>
                        <a:cs typeface="Times New Roman"/>
                      </a:endParaRPr>
                    </a:p>
                  </a:txBody>
                  <a:tcPr marL="46191" marR="46191"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1474920">
                <a:tc>
                  <a:txBody>
                    <a:bodyPr/>
                    <a:lstStyle/>
                    <a:p>
                      <a:pPr algn="ctr">
                        <a:lnSpc>
                          <a:spcPct val="107000"/>
                        </a:lnSpc>
                        <a:spcAft>
                          <a:spcPts val="0"/>
                        </a:spcAft>
                      </a:pPr>
                      <a:r>
                        <a:rPr lang="vi-VN" sz="1800" b="1" dirty="0">
                          <a:effectLst/>
                        </a:rPr>
                        <a:t>1, Báo cáo</a:t>
                      </a:r>
                      <a:endParaRPr lang="en-US" sz="1800" b="1" dirty="0">
                        <a:effectLst/>
                      </a:endParaRPr>
                    </a:p>
                    <a:p>
                      <a:pPr algn="ctr">
                        <a:lnSpc>
                          <a:spcPct val="130000"/>
                        </a:lnSpc>
                        <a:spcAft>
                          <a:spcPts val="0"/>
                        </a:spcAft>
                      </a:pPr>
                      <a:r>
                        <a:rPr lang="nl-NL" sz="1800" b="1" dirty="0">
                          <a:effectLst/>
                        </a:rPr>
                        <a:t> </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dirty="0">
                          <a:effectLst/>
                        </a:rPr>
                        <a:t>Có đầy đủ, chi tiết, chính xác nội dung các nhiệm vụ 1,2,4</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Có đầy đủ, khá chi tiết, chính xác nội dung các nhiệm vụ 1,2,4</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Có đầy đủ, nội dung các nhiệm vụ 1,2,4, chưa chi tiết, có 1 số sai sót nhỏ </a:t>
                      </a:r>
                      <a:endParaRPr lang="en-US" sz="180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Không đầy đủ, nội dung các nhiệm vụ 1,2,4, chưa chi tiết, có nhiều lỗi sai</a:t>
                      </a:r>
                      <a:endParaRPr lang="en-US" sz="1800">
                        <a:solidFill>
                          <a:schemeClr val="tx1"/>
                        </a:solidFill>
                        <a:effectLst/>
                        <a:latin typeface="+mj-lt"/>
                        <a:ea typeface="Calibri"/>
                        <a:cs typeface="Times New Roman"/>
                      </a:endParaRPr>
                    </a:p>
                  </a:txBody>
                  <a:tcPr marL="46191" marR="46191" marT="0" marB="0"/>
                </a:tc>
              </a:tr>
              <a:tr h="348571">
                <a:tc>
                  <a:txBody>
                    <a:bodyPr/>
                    <a:lstStyle/>
                    <a:p>
                      <a:pPr algn="ctr">
                        <a:lnSpc>
                          <a:spcPct val="130000"/>
                        </a:lnSpc>
                        <a:spcAft>
                          <a:spcPts val="0"/>
                        </a:spcAft>
                      </a:pPr>
                      <a:r>
                        <a:rPr lang="vi-VN" sz="1800" b="1" dirty="0">
                          <a:effectLst/>
                        </a:rPr>
                        <a:t>5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5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4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1 - 2 điểm</a:t>
                      </a:r>
                      <a:endParaRPr lang="en-US" sz="1800" b="1" dirty="0">
                        <a:solidFill>
                          <a:schemeClr val="tx1"/>
                        </a:solidFill>
                        <a:effectLst/>
                        <a:latin typeface="+mj-lt"/>
                        <a:ea typeface="Calibri"/>
                        <a:cs typeface="Times New Roman"/>
                      </a:endParaRPr>
                    </a:p>
                  </a:txBody>
                  <a:tcPr marL="46191" marR="46191" marT="0" marB="0"/>
                </a:tc>
              </a:tr>
              <a:tr h="1474920">
                <a:tc>
                  <a:txBody>
                    <a:bodyPr/>
                    <a:lstStyle/>
                    <a:p>
                      <a:pPr algn="ctr">
                        <a:lnSpc>
                          <a:spcPct val="130000"/>
                        </a:lnSpc>
                        <a:spcAft>
                          <a:spcPts val="0"/>
                        </a:spcAft>
                      </a:pPr>
                      <a:r>
                        <a:rPr lang="vi-VN" sz="1800" b="1" dirty="0">
                          <a:effectLst/>
                        </a:rPr>
                        <a:t>2. Thiết kế</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a:effectLst/>
                        </a:rPr>
                        <a:t>Hình ảnh hài hòa, thẩm mỹ. Làm nổi bật các nội dung trọng tâm</a:t>
                      </a:r>
                      <a:endParaRPr lang="en-US" sz="180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Hình ảnh chưa thật hài hòa, chưa làm nổi bật các nội dung chính</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Hình ảnh chưa hài hòa, chưa làm nổi bật các nội dung chính</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a:effectLst/>
                        </a:rPr>
                        <a:t>Không có tính thẩm mỹ, sơ sài, đơn điệu</a:t>
                      </a:r>
                      <a:endParaRPr lang="en-US" sz="1800">
                        <a:solidFill>
                          <a:schemeClr val="tx1"/>
                        </a:solidFill>
                        <a:effectLst/>
                        <a:latin typeface="+mj-lt"/>
                        <a:ea typeface="Calibri"/>
                        <a:cs typeface="Times New Roman"/>
                      </a:endParaRPr>
                    </a:p>
                  </a:txBody>
                  <a:tcPr marL="46191" marR="46191" marT="0" marB="0"/>
                </a:tc>
              </a:tr>
              <a:tr h="348571">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0,75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0,5 điểm</a:t>
                      </a:r>
                      <a:endParaRPr lang="en-US" sz="1800" b="1" dirty="0">
                        <a:solidFill>
                          <a:schemeClr val="tx1"/>
                        </a:solidFill>
                        <a:effectLst/>
                        <a:latin typeface="+mj-lt"/>
                        <a:ea typeface="Calibri"/>
                        <a:cs typeface="Times New Roman"/>
                      </a:endParaRPr>
                    </a:p>
                  </a:txBody>
                  <a:tcPr marL="46191" marR="46191" marT="0" marB="0"/>
                </a:tc>
              </a:tr>
              <a:tr h="1125860">
                <a:tc>
                  <a:txBody>
                    <a:bodyPr/>
                    <a:lstStyle/>
                    <a:p>
                      <a:pPr algn="ctr">
                        <a:lnSpc>
                          <a:spcPct val="130000"/>
                        </a:lnSpc>
                        <a:spcAft>
                          <a:spcPts val="0"/>
                        </a:spcAft>
                      </a:pPr>
                      <a:r>
                        <a:rPr lang="vi-VN" sz="1800" b="1" dirty="0">
                          <a:effectLst/>
                        </a:rPr>
                        <a:t>3.Thuyết trình</a:t>
                      </a:r>
                      <a:endParaRPr lang="en-US" sz="1800" b="1" dirty="0">
                        <a:solidFill>
                          <a:schemeClr val="tx1"/>
                        </a:solidFill>
                        <a:effectLst/>
                        <a:latin typeface="+mj-lt"/>
                        <a:ea typeface="Calibri"/>
                        <a:cs typeface="Times New Roman"/>
                      </a:endParaRPr>
                    </a:p>
                  </a:txBody>
                  <a:tcPr marL="46191" marR="46191" marT="0" marB="0" anchor="ctr"/>
                </a:tc>
                <a:tc>
                  <a:txBody>
                    <a:bodyPr/>
                    <a:lstStyle/>
                    <a:p>
                      <a:pPr>
                        <a:lnSpc>
                          <a:spcPct val="107000"/>
                        </a:lnSpc>
                        <a:spcAft>
                          <a:spcPts val="0"/>
                        </a:spcAft>
                      </a:pPr>
                      <a:r>
                        <a:rPr lang="vi-VN" sz="1600" dirty="0">
                          <a:effectLst/>
                        </a:rPr>
                        <a:t>Lưu loát, dễ nghe, dễ hiểu, thu hút được người nghe </a:t>
                      </a:r>
                      <a:endParaRPr lang="en-US" sz="1600" dirty="0">
                        <a:effectLst/>
                      </a:endParaRPr>
                    </a:p>
                    <a:p>
                      <a:pPr algn="ctr">
                        <a:lnSpc>
                          <a:spcPct val="130000"/>
                        </a:lnSpc>
                        <a:spcAft>
                          <a:spcPts val="0"/>
                        </a:spcAft>
                      </a:pPr>
                      <a:r>
                        <a:rPr lang="vi-VN" sz="1600" dirty="0">
                          <a:effectLst/>
                        </a:rPr>
                        <a:t>Làm nổi bật các nội dung trọng tâm</a:t>
                      </a:r>
                      <a:endParaRPr lang="en-US" sz="1600" dirty="0">
                        <a:solidFill>
                          <a:schemeClr val="tx1"/>
                        </a:solidFill>
                        <a:effectLst/>
                        <a:latin typeface="+mj-lt"/>
                        <a:ea typeface="Calibri"/>
                        <a:cs typeface="Times New Roman"/>
                      </a:endParaRPr>
                    </a:p>
                  </a:txBody>
                  <a:tcPr marL="46191" marR="46191" marT="0" marB="0"/>
                </a:tc>
                <a:tc>
                  <a:txBody>
                    <a:bodyPr/>
                    <a:lstStyle/>
                    <a:p>
                      <a:pPr>
                        <a:lnSpc>
                          <a:spcPct val="107000"/>
                        </a:lnSpc>
                        <a:spcAft>
                          <a:spcPts val="0"/>
                        </a:spcAft>
                      </a:pPr>
                      <a:r>
                        <a:rPr lang="vi-VN" sz="1800" dirty="0">
                          <a:effectLst/>
                        </a:rPr>
                        <a:t>Lưu loát, chưa thật làm nổi bật được trọng tâm của bài thuyết </a:t>
                      </a:r>
                      <a:r>
                        <a:rPr lang="vi-VN" sz="1800" dirty="0" smtClean="0">
                          <a:effectLst/>
                        </a:rPr>
                        <a:t>trình</a:t>
                      </a:r>
                      <a:r>
                        <a:rPr lang="nl-NL" sz="1800" dirty="0">
                          <a:effectLst/>
                        </a:rPr>
                        <a:t> </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Chưa lưu loát, khá dễ nghe, dễ hiểu. </a:t>
                      </a:r>
                      <a:endParaRPr lang="en-US" sz="1800"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dirty="0">
                          <a:effectLst/>
                        </a:rPr>
                        <a:t>Chưa lưu loát, gây nhàm chán đối với người nghe </a:t>
                      </a:r>
                      <a:endParaRPr lang="en-US" sz="1800" dirty="0">
                        <a:solidFill>
                          <a:schemeClr val="tx1"/>
                        </a:solidFill>
                        <a:effectLst/>
                        <a:latin typeface="+mj-lt"/>
                        <a:ea typeface="Calibri"/>
                        <a:cs typeface="Times New Roman"/>
                      </a:endParaRPr>
                    </a:p>
                  </a:txBody>
                  <a:tcPr marL="46191" marR="46191" marT="0" marB="0"/>
                </a:tc>
              </a:tr>
              <a:tr h="348571">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nchor="ctr"/>
                </a:tc>
                <a:tc>
                  <a:txBody>
                    <a:bodyPr/>
                    <a:lstStyle/>
                    <a:p>
                      <a:pPr algn="ctr">
                        <a:lnSpc>
                          <a:spcPct val="130000"/>
                        </a:lnSpc>
                        <a:spcAft>
                          <a:spcPts val="0"/>
                        </a:spcAft>
                      </a:pPr>
                      <a:r>
                        <a:rPr lang="vi-VN" sz="1800" b="1" dirty="0">
                          <a:effectLst/>
                        </a:rPr>
                        <a:t>3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2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1 điểm</a:t>
                      </a:r>
                      <a:endParaRPr lang="en-US" sz="1800" b="1" dirty="0">
                        <a:solidFill>
                          <a:schemeClr val="tx1"/>
                        </a:solidFill>
                        <a:effectLst/>
                        <a:latin typeface="+mj-lt"/>
                        <a:ea typeface="Calibri"/>
                        <a:cs typeface="Times New Roman"/>
                      </a:endParaRPr>
                    </a:p>
                  </a:txBody>
                  <a:tcPr marL="46191" marR="46191" marT="0" marB="0"/>
                </a:tc>
                <a:tc>
                  <a:txBody>
                    <a:bodyPr/>
                    <a:lstStyle/>
                    <a:p>
                      <a:pPr algn="ctr">
                        <a:lnSpc>
                          <a:spcPct val="130000"/>
                        </a:lnSpc>
                        <a:spcAft>
                          <a:spcPts val="0"/>
                        </a:spcAft>
                      </a:pPr>
                      <a:r>
                        <a:rPr lang="vi-VN" sz="1800" b="1" dirty="0">
                          <a:effectLst/>
                        </a:rPr>
                        <a:t>0,5 điểm</a:t>
                      </a:r>
                      <a:endParaRPr lang="en-US" sz="1800" b="1" dirty="0">
                        <a:solidFill>
                          <a:schemeClr val="tx1"/>
                        </a:solidFill>
                        <a:effectLst/>
                        <a:latin typeface="+mj-lt"/>
                        <a:ea typeface="Calibri"/>
                        <a:cs typeface="Times New Roman"/>
                      </a:endParaRPr>
                    </a:p>
                  </a:txBody>
                  <a:tcPr marL="46191" marR="46191" marT="0" marB="0"/>
                </a:tc>
              </a:tr>
              <a:tr h="344811">
                <a:tc gridSpan="5">
                  <a:txBody>
                    <a:bodyPr/>
                    <a:lstStyle/>
                    <a:p>
                      <a:pPr algn="ctr">
                        <a:lnSpc>
                          <a:spcPct val="130000"/>
                        </a:lnSpc>
                        <a:spcAft>
                          <a:spcPts val="0"/>
                        </a:spcAft>
                      </a:pPr>
                      <a:r>
                        <a:rPr lang="en-US" sz="1800" b="1" dirty="0" err="1">
                          <a:solidFill>
                            <a:srgbClr val="FF0000"/>
                          </a:solidFill>
                          <a:effectLst/>
                          <a:latin typeface="Times New Roman" pitchFamily="18" charset="0"/>
                          <a:cs typeface="Times New Roman" pitchFamily="18" charset="0"/>
                        </a:rPr>
                        <a:t>Tổng</a:t>
                      </a:r>
                      <a:r>
                        <a:rPr lang="en-US" sz="1800" b="1" dirty="0">
                          <a:solidFill>
                            <a:srgbClr val="FF0000"/>
                          </a:solidFill>
                          <a:effectLst/>
                          <a:latin typeface="Times New Roman" pitchFamily="18" charset="0"/>
                          <a:cs typeface="Times New Roman" pitchFamily="18" charset="0"/>
                        </a:rPr>
                        <a:t> </a:t>
                      </a:r>
                      <a:r>
                        <a:rPr lang="en-US" sz="1800" b="1" dirty="0" err="1">
                          <a:solidFill>
                            <a:srgbClr val="FF0000"/>
                          </a:solidFill>
                          <a:effectLst/>
                          <a:latin typeface="Times New Roman" pitchFamily="18" charset="0"/>
                          <a:cs typeface="Times New Roman" pitchFamily="18" charset="0"/>
                        </a:rPr>
                        <a:t>điểm</a:t>
                      </a:r>
                      <a:r>
                        <a:rPr lang="en-US" sz="1800" b="1" dirty="0">
                          <a:solidFill>
                            <a:srgbClr val="FF0000"/>
                          </a:solidFill>
                          <a:effectLst/>
                          <a:latin typeface="Times New Roman" pitchFamily="18" charset="0"/>
                          <a:cs typeface="Times New Roman" pitchFamily="18" charset="0"/>
                        </a:rPr>
                        <a:t>: 10 </a:t>
                      </a:r>
                      <a:r>
                        <a:rPr lang="en-US" sz="1800" b="1" dirty="0" err="1">
                          <a:solidFill>
                            <a:srgbClr val="FF0000"/>
                          </a:solidFill>
                          <a:effectLst/>
                          <a:latin typeface="Times New Roman" pitchFamily="18" charset="0"/>
                          <a:cs typeface="Times New Roman" pitchFamily="18" charset="0"/>
                        </a:rPr>
                        <a:t>điểm</a:t>
                      </a:r>
                      <a:endParaRPr lang="en-US" sz="1800" b="1" dirty="0">
                        <a:solidFill>
                          <a:srgbClr val="FF0000"/>
                        </a:solidFill>
                        <a:effectLst/>
                        <a:latin typeface="Times New Roman" pitchFamily="18" charset="0"/>
                        <a:ea typeface="Calibri"/>
                        <a:cs typeface="Times New Roman" pitchFamily="18" charset="0"/>
                      </a:endParaRPr>
                    </a:p>
                  </a:txBody>
                  <a:tcPr marL="46191" marR="4619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 name="Rectangle 3"/>
          <p:cNvSpPr/>
          <p:nvPr/>
        </p:nvSpPr>
        <p:spPr>
          <a:xfrm>
            <a:off x="3667901" y="159860"/>
            <a:ext cx="2585964" cy="369332"/>
          </a:xfrm>
          <a:prstGeom prst="rect">
            <a:avLst/>
          </a:prstGeom>
        </p:spPr>
        <p:txBody>
          <a:bodyPr wrap="none">
            <a:spAutoFit/>
          </a:bodyPr>
          <a:lstStyle/>
          <a:p>
            <a:r>
              <a:rPr lang="nl-NL" b="1" dirty="0">
                <a:solidFill>
                  <a:srgbClr val="FF0000"/>
                </a:solidFill>
              </a:rPr>
              <a:t>Phiếu đánh giá sản phẩm</a:t>
            </a:r>
            <a:endParaRPr lang="en-US" dirty="0">
              <a:solidFill>
                <a:srgbClr val="FF0000"/>
              </a:solidFill>
            </a:endParaRPr>
          </a:p>
        </p:txBody>
      </p:sp>
    </p:spTree>
    <p:extLst>
      <p:ext uri="{BB962C8B-B14F-4D97-AF65-F5344CB8AC3E}">
        <p14:creationId xmlns:p14="http://schemas.microsoft.com/office/powerpoint/2010/main" val="2202851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EEBC02AF-CABF-0F55-2375-E489315D6A9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DF844168-C690-59E0-8C06-00E257FE7CD4}"/>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18255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57DBFED-AF61-506C-A75A-D17083979493}"/>
              </a:ext>
            </a:extLst>
          </p:cNvPr>
          <p:cNvSpPr txBox="1"/>
          <p:nvPr/>
        </p:nvSpPr>
        <p:spPr>
          <a:xfrm>
            <a:off x="740976" y="326482"/>
            <a:ext cx="7380547" cy="523220"/>
          </a:xfrm>
          <a:prstGeom prst="rect">
            <a:avLst/>
          </a:prstGeom>
          <a:noFill/>
        </p:spPr>
        <p:txBody>
          <a:bodyPr wrap="none" rtlCol="0">
            <a:spAutoFit/>
          </a:bodyPr>
          <a:lstStyle/>
          <a:p>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Một</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số</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lưu</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ý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về</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sử</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dụng</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các</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kỹ</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năng</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tiến</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 </a:t>
            </a:r>
            <a:r>
              <a:rPr lang="en-US" sz="2800" b="1" dirty="0" err="1" smtClean="0">
                <a:solidFill>
                  <a:srgbClr val="0059B9"/>
                </a:solidFill>
                <a:latin typeface="Times New Roman" pitchFamily="18" charset="0"/>
                <a:ea typeface="Hiragino Kaku Gothic StdN W8" panose="020B0800000000000000" pitchFamily="34" charset="-128"/>
                <a:cs typeface="Times New Roman" pitchFamily="18" charset="0"/>
              </a:rPr>
              <a:t>trình</a:t>
            </a:r>
            <a:r>
              <a:rPr lang="en-US" sz="2800" b="1" dirty="0" smtClean="0">
                <a:solidFill>
                  <a:srgbClr val="0059B9"/>
                </a:solidFill>
                <a:latin typeface="Times New Roman" pitchFamily="18" charset="0"/>
                <a:ea typeface="Hiragino Kaku Gothic StdN W8" panose="020B0800000000000000" pitchFamily="34" charset="-128"/>
                <a:cs typeface="Times New Roman" pitchFamily="18" charset="0"/>
              </a:rPr>
              <a:t>.</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44566" y="993228"/>
            <a:ext cx="10123597" cy="512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44085" y="2154253"/>
            <a:ext cx="1845441"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1.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quan</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sát</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5719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1297" y="867104"/>
            <a:ext cx="9546842" cy="566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9001" y="2154253"/>
            <a:ext cx="1755609"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2.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phân</a:t>
            </a:r>
            <a:endParaRPr lang="en-US" sz="5400" b="1" cap="none" spc="0" dirty="0" smtClean="0">
              <a:ln w="11430"/>
              <a:solidFill>
                <a:srgbClr val="C00000"/>
              </a:solidFill>
              <a:effectLst>
                <a:outerShdw blurRad="50800" dist="39000" dir="5460000" algn="tl">
                  <a:srgbClr val="000000">
                    <a:alpha val="38000"/>
                  </a:srgbClr>
                </a:outerShdw>
              </a:effectLst>
            </a:endParaRPr>
          </a:p>
          <a:p>
            <a:pPr algn="ctr"/>
            <a:r>
              <a:rPr lang="en-US" sz="5400" b="1" dirty="0" err="1" smtClean="0">
                <a:ln w="11430"/>
                <a:solidFill>
                  <a:srgbClr val="C00000"/>
                </a:solidFill>
                <a:effectLst>
                  <a:outerShdw blurRad="50800" dist="39000" dir="5460000" algn="tl">
                    <a:srgbClr val="000000">
                      <a:alpha val="38000"/>
                    </a:srgbClr>
                  </a:outerShdw>
                </a:effectLst>
              </a:rPr>
              <a:t>Loại</a:t>
            </a:r>
            <a:r>
              <a:rPr lang="en-US" sz="5400" b="1" cap="none" spc="0" dirty="0" smtClean="0">
                <a:ln w="11430"/>
                <a:solidFill>
                  <a:srgbClr val="C00000"/>
                </a:solidFill>
                <a:effectLst>
                  <a:outerShdw blurRad="50800" dist="39000" dir="5460000" algn="tl">
                    <a:srgbClr val="000000">
                      <a:alpha val="38000"/>
                    </a:srgbClr>
                  </a:outerShdw>
                </a:effectLst>
              </a:rPr>
              <a:t> </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421563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80593" y="795338"/>
            <a:ext cx="9406595" cy="526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8187" y="1492101"/>
            <a:ext cx="1755609"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2.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phân</a:t>
            </a:r>
            <a:endParaRPr lang="en-US" sz="5400" b="1" cap="none" spc="0" dirty="0" smtClean="0">
              <a:ln w="11430"/>
              <a:solidFill>
                <a:srgbClr val="C00000"/>
              </a:solidFill>
              <a:effectLst>
                <a:outerShdw blurRad="50800" dist="39000" dir="5460000" algn="tl">
                  <a:srgbClr val="000000">
                    <a:alpha val="38000"/>
                  </a:srgbClr>
                </a:outerShdw>
              </a:effectLst>
            </a:endParaRPr>
          </a:p>
          <a:p>
            <a:pPr algn="ctr"/>
            <a:r>
              <a:rPr lang="en-US" sz="5400" b="1" dirty="0" err="1" smtClean="0">
                <a:ln w="11430"/>
                <a:solidFill>
                  <a:srgbClr val="C00000"/>
                </a:solidFill>
                <a:effectLst>
                  <a:outerShdw blurRad="50800" dist="39000" dir="5460000" algn="tl">
                    <a:srgbClr val="000000">
                      <a:alpha val="38000"/>
                    </a:srgbClr>
                  </a:outerShdw>
                </a:effectLst>
              </a:rPr>
              <a:t>Loại</a:t>
            </a:r>
            <a:r>
              <a:rPr lang="en-US" sz="5400" b="1" cap="none" spc="0" dirty="0" smtClean="0">
                <a:ln w="11430"/>
                <a:solidFill>
                  <a:srgbClr val="C00000"/>
                </a:solidFill>
                <a:effectLst>
                  <a:outerShdw blurRad="50800" dist="39000" dir="5460000" algn="tl">
                    <a:srgbClr val="000000">
                      <a:alpha val="38000"/>
                    </a:srgbClr>
                  </a:outerShdw>
                </a:effectLst>
              </a:rPr>
              <a:t> </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320537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65283" y="842963"/>
            <a:ext cx="961713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78187" y="1492101"/>
            <a:ext cx="1755609"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3.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dirty="0" err="1" smtClean="0">
                <a:ln w="11430"/>
                <a:solidFill>
                  <a:srgbClr val="C00000"/>
                </a:solidFill>
                <a:effectLst>
                  <a:outerShdw blurRad="50800" dist="39000" dir="5460000" algn="tl">
                    <a:srgbClr val="000000">
                      <a:alpha val="38000"/>
                    </a:srgbClr>
                  </a:outerShdw>
                </a:effectLst>
              </a:rPr>
              <a:t>đo</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277994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4913" y="995363"/>
            <a:ext cx="978217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3539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1407" y="823913"/>
            <a:ext cx="9757706"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10763" y="955775"/>
            <a:ext cx="1880643" cy="507831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C00000"/>
                </a:solidFill>
                <a:effectLst>
                  <a:outerShdw blurRad="50800" dist="39000" dir="5460000" algn="tl">
                    <a:srgbClr val="000000">
                      <a:alpha val="38000"/>
                    </a:srgbClr>
                  </a:outerShdw>
                </a:effectLst>
              </a:rPr>
              <a:t>4. </a:t>
            </a:r>
            <a:r>
              <a:rPr lang="en-US" sz="5400" b="1" cap="none" spc="0" dirty="0" err="1" smtClean="0">
                <a:ln w="11430"/>
                <a:solidFill>
                  <a:srgbClr val="C00000"/>
                </a:solidFill>
                <a:effectLst>
                  <a:outerShdw blurRad="50800" dist="39000" dir="5460000" algn="tl">
                    <a:srgbClr val="000000">
                      <a:alpha val="38000"/>
                    </a:srgbClr>
                  </a:outerShdw>
                </a:effectLst>
              </a:rPr>
              <a:t>Kĩ</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năng</a:t>
            </a:r>
            <a:r>
              <a:rPr lang="en-US" sz="5400" b="1" cap="none" spc="0" dirty="0" smtClean="0">
                <a:ln w="11430"/>
                <a:solidFill>
                  <a:srgbClr val="C00000"/>
                </a:solidFill>
                <a:effectLst>
                  <a:outerShdw blurRad="50800" dist="39000" dir="5460000" algn="tl">
                    <a:srgbClr val="000000">
                      <a:alpha val="38000"/>
                    </a:srgbClr>
                  </a:outerShdw>
                </a:effectLst>
              </a:rPr>
              <a:t> </a:t>
            </a:r>
          </a:p>
          <a:p>
            <a:pPr algn="ctr"/>
            <a:r>
              <a:rPr lang="en-US" sz="5400" b="1" dirty="0" err="1" smtClean="0">
                <a:ln w="11430"/>
                <a:solidFill>
                  <a:srgbClr val="C00000"/>
                </a:solidFill>
                <a:effectLst>
                  <a:outerShdw blurRad="50800" dist="39000" dir="5460000" algn="tl">
                    <a:srgbClr val="000000">
                      <a:alpha val="38000"/>
                    </a:srgbClr>
                  </a:outerShdw>
                </a:effectLst>
              </a:rPr>
              <a:t>Dự</a:t>
            </a:r>
            <a:r>
              <a:rPr lang="en-US" sz="5400" b="1" dirty="0" smtClean="0">
                <a:ln w="11430"/>
                <a:solidFill>
                  <a:srgbClr val="C00000"/>
                </a:solidFill>
                <a:effectLst>
                  <a:outerShdw blurRad="50800" dist="39000" dir="5460000" algn="tl">
                    <a:srgbClr val="000000">
                      <a:alpha val="38000"/>
                    </a:srgbClr>
                  </a:outerShdw>
                </a:effectLst>
              </a:rPr>
              <a:t> </a:t>
            </a:r>
          </a:p>
          <a:p>
            <a:pPr algn="ctr"/>
            <a:r>
              <a:rPr lang="en-US" sz="5400" b="1" cap="none" spc="0" dirty="0" err="1" smtClean="0">
                <a:ln w="11430"/>
                <a:solidFill>
                  <a:srgbClr val="C00000"/>
                </a:solidFill>
                <a:effectLst>
                  <a:outerShdw blurRad="50800" dist="39000" dir="5460000" algn="tl">
                    <a:srgbClr val="000000">
                      <a:alpha val="38000"/>
                    </a:srgbClr>
                  </a:outerShdw>
                </a:effectLst>
              </a:rPr>
              <a:t>báo</a:t>
            </a:r>
            <a:endParaRPr lang="en-US" sz="5400" b="1" cap="none" spc="0" dirty="0" smtClean="0">
              <a:ln w="11430"/>
              <a:solidFill>
                <a:srgbClr val="C00000"/>
              </a:solidFill>
              <a:effectLst>
                <a:outerShdw blurRad="50800" dist="39000" dir="5460000" algn="tl">
                  <a:srgbClr val="000000">
                    <a:alpha val="38000"/>
                  </a:srgbClr>
                </a:outerShdw>
              </a:effectLst>
            </a:endParaRPr>
          </a:p>
          <a:p>
            <a:pPr algn="ctr"/>
            <a:r>
              <a:rPr lang="en-US" sz="5400" b="1" dirty="0" smtClean="0">
                <a:ln w="11430"/>
                <a:solidFill>
                  <a:srgbClr val="C00000"/>
                </a:solidFill>
                <a:effectLst>
                  <a:outerShdw blurRad="50800" dist="39000" dir="5460000" algn="tl">
                    <a:srgbClr val="000000">
                      <a:alpha val="38000"/>
                    </a:srgbClr>
                  </a:outerShdw>
                </a:effectLst>
              </a:rPr>
              <a:t>( </a:t>
            </a:r>
            <a:r>
              <a:rPr lang="en-US" sz="5400" b="1" dirty="0" err="1" smtClean="0">
                <a:ln w="11430"/>
                <a:solidFill>
                  <a:srgbClr val="C00000"/>
                </a:solidFill>
                <a:effectLst>
                  <a:outerShdw blurRad="50800" dist="39000" dir="5460000" algn="tl">
                    <a:srgbClr val="000000">
                      <a:alpha val="38000"/>
                    </a:srgbClr>
                  </a:outerShdw>
                </a:effectLst>
              </a:rPr>
              <a:t>dự</a:t>
            </a:r>
            <a:r>
              <a:rPr lang="en-US" sz="5400" b="1" dirty="0" smtClean="0">
                <a:ln w="11430"/>
                <a:solidFill>
                  <a:srgbClr val="C00000"/>
                </a:solidFill>
                <a:effectLst>
                  <a:outerShdw blurRad="50800" dist="39000" dir="5460000" algn="tl">
                    <a:srgbClr val="000000">
                      <a:alpha val="38000"/>
                    </a:srgbClr>
                  </a:outerShdw>
                </a:effectLst>
              </a:rPr>
              <a:t> </a:t>
            </a:r>
          </a:p>
          <a:p>
            <a:pPr algn="ctr"/>
            <a:r>
              <a:rPr lang="en-US" sz="5400" b="1" dirty="0" err="1">
                <a:ln w="11430"/>
                <a:solidFill>
                  <a:srgbClr val="C00000"/>
                </a:solidFill>
                <a:effectLst>
                  <a:outerShdw blurRad="50800" dist="39000" dir="5460000" algn="tl">
                    <a:srgbClr val="000000">
                      <a:alpha val="38000"/>
                    </a:srgbClr>
                  </a:outerShdw>
                </a:effectLst>
              </a:rPr>
              <a:t>đ</a:t>
            </a:r>
            <a:r>
              <a:rPr lang="en-US" sz="5400" b="1" dirty="0" err="1" smtClean="0">
                <a:ln w="11430"/>
                <a:solidFill>
                  <a:srgbClr val="C00000"/>
                </a:solidFill>
                <a:effectLst>
                  <a:outerShdw blurRad="50800" dist="39000" dir="5460000" algn="tl">
                    <a:srgbClr val="000000">
                      <a:alpha val="38000"/>
                    </a:srgbClr>
                  </a:outerShdw>
                </a:effectLst>
              </a:rPr>
              <a:t>oán</a:t>
            </a:r>
            <a:r>
              <a:rPr lang="en-US" sz="5400" b="1" dirty="0" smtClean="0">
                <a:ln w="11430"/>
                <a:solidFill>
                  <a:srgbClr val="C00000"/>
                </a:solidFill>
                <a:effectLst>
                  <a:outerShdw blurRad="50800" dist="39000" dir="5460000" algn="tl">
                    <a:srgbClr val="000000">
                      <a:alpha val="38000"/>
                    </a:srgbClr>
                  </a:outerShdw>
                </a:effectLst>
              </a:rPr>
              <a:t>)</a:t>
            </a:r>
            <a:endParaRPr lang="en-US" sz="5400" b="1" cap="none" spc="0" dirty="0">
              <a:ln w="11430"/>
              <a:solidFill>
                <a:srgbClr val="C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40061621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0039" y="814388"/>
            <a:ext cx="10940776"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8889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0A75127D-08BA-7884-67A2-B877C3340C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141D496C-8186-E306-FE11-72D0077C8A56}"/>
              </a:ext>
            </a:extLst>
          </p:cNvPr>
          <p:cNvPicPr/>
          <p:nvPr/>
        </p:nvPicPr>
        <p:blipFill>
          <a:blip r:embed="rId2" cstate="email">
            <a:extLst>
              <a:ext uri="{28A0092B-C50C-407E-A947-70E740481C1C}">
                <a14:useLocalDpi xmlns:a14="http://schemas.microsoft.com/office/drawing/2010/main"/>
              </a:ext>
            </a:extLst>
          </a:blip>
          <a:stretch>
            <a:fillRect/>
          </a:stretch>
        </p:blipFill>
        <p:spPr>
          <a:xfrm>
            <a:off x="2722" y="0"/>
            <a:ext cx="12192000" cy="6858000"/>
          </a:xfrm>
          <a:prstGeom prst="rect">
            <a:avLst/>
          </a:prstGeom>
          <a:solidFill>
            <a:schemeClr val="tx1">
              <a:lumMod val="85000"/>
              <a:lumOff val="15000"/>
            </a:schemeClr>
          </a:solidFill>
        </p:spPr>
      </p:pic>
      <p:sp>
        <p:nvSpPr>
          <p:cNvPr id="4" name="TextBox 3"/>
          <p:cNvSpPr txBox="1"/>
          <p:nvPr/>
        </p:nvSpPr>
        <p:spPr>
          <a:xfrm>
            <a:off x="4637690" y="2159874"/>
            <a:ext cx="2916620" cy="923330"/>
          </a:xfrm>
          <a:prstGeom prst="rect">
            <a:avLst/>
          </a:prstGeom>
          <a:solidFill>
            <a:srgbClr val="9C0C24"/>
          </a:solidFill>
        </p:spPr>
        <p:txBody>
          <a:bodyPr wrap="square" rtlCol="0">
            <a:spAutoFit/>
          </a:bodyPr>
          <a:lstStyle/>
          <a:p>
            <a:r>
              <a:rPr lang="en-US" sz="5400" b="1" dirty="0" smtClean="0">
                <a:solidFill>
                  <a:schemeClr val="bg1"/>
                </a:solidFill>
              </a:rPr>
              <a:t>PHẦN III</a:t>
            </a:r>
            <a:endParaRPr lang="en-US" sz="5400" b="1" dirty="0">
              <a:solidFill>
                <a:schemeClr val="bg1"/>
              </a:solidFill>
            </a:endParaRPr>
          </a:p>
        </p:txBody>
      </p:sp>
      <p:sp>
        <p:nvSpPr>
          <p:cNvPr id="5" name="TextBox 4"/>
          <p:cNvSpPr txBox="1"/>
          <p:nvPr/>
        </p:nvSpPr>
        <p:spPr>
          <a:xfrm>
            <a:off x="1861455" y="3295476"/>
            <a:ext cx="8588829" cy="1446550"/>
          </a:xfrm>
          <a:prstGeom prst="rect">
            <a:avLst/>
          </a:prstGeom>
          <a:solidFill>
            <a:schemeClr val="tx1">
              <a:lumMod val="85000"/>
              <a:lumOff val="15000"/>
            </a:schemeClr>
          </a:solidFill>
        </p:spPr>
        <p:txBody>
          <a:bodyPr wrap="square" rtlCol="0">
            <a:spAutoFit/>
          </a:bodyPr>
          <a:lstStyle/>
          <a:p>
            <a:pPr algn="ctr"/>
            <a:r>
              <a:rPr lang="en-US" sz="4400" b="1" dirty="0" smtClean="0">
                <a:solidFill>
                  <a:schemeClr val="bg1"/>
                </a:solidFill>
              </a:rPr>
              <a:t>MỘT SỐ DỤNG CỤ ĐO TRONG NỘI DUNG MÔN KHTN 7</a:t>
            </a:r>
            <a:endParaRPr lang="en-US" sz="4400" b="1" dirty="0">
              <a:solidFill>
                <a:schemeClr val="bg1"/>
              </a:solidFill>
            </a:endParaRPr>
          </a:p>
        </p:txBody>
      </p:sp>
    </p:spTree>
    <p:extLst>
      <p:ext uri="{BB962C8B-B14F-4D97-AF65-F5344CB8AC3E}">
        <p14:creationId xmlns:p14="http://schemas.microsoft.com/office/powerpoint/2010/main" val="953985450"/>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4976" y="301680"/>
            <a:ext cx="6767139" cy="75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4958" y="1171245"/>
            <a:ext cx="9847665" cy="270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2664" y="4015117"/>
            <a:ext cx="294322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1952" y="3878317"/>
            <a:ext cx="4261124" cy="71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908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18509" y="2017986"/>
            <a:ext cx="8050250" cy="458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5347" y="683173"/>
            <a:ext cx="5955260" cy="897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4109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76479" y="450530"/>
            <a:ext cx="271657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MỞ ĐẦU</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2801" y="428257"/>
            <a:ext cx="945603" cy="945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27866" y="1383049"/>
            <a:ext cx="6103482" cy="1815882"/>
          </a:xfrm>
          <a:prstGeom prst="rect">
            <a:avLst/>
          </a:prstGeom>
        </p:spPr>
        <p:txBody>
          <a:bodyPr wrap="square">
            <a:spAutoFit/>
          </a:bodyPr>
          <a:lstStyle/>
          <a:p>
            <a:r>
              <a:rPr lang="en-US" sz="2800" dirty="0">
                <a:latin typeface="Times New Roman" pitchFamily="18" charset="0"/>
                <a:cs typeface="Times New Roman" pitchFamily="18" charset="0"/>
              </a:rPr>
              <a:t>Ở </a:t>
            </a:r>
            <a:r>
              <a:rPr lang="en-US" sz="2800" dirty="0" err="1">
                <a:latin typeface="Times New Roman" pitchFamily="18" charset="0"/>
                <a:cs typeface="Times New Roman" pitchFamily="18" charset="0"/>
              </a:rPr>
              <a:t>mặt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hoặc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ngửa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mầm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a:t>
            </a:r>
            <a:r>
              <a:rPr lang="en-US" sz="2800" dirty="0">
                <a:latin typeface="Times New Roman" pitchFamily="18" charset="0"/>
                <a:cs typeface="Times New Roman" pitchFamily="18" charset="0"/>
              </a:rPr>
              <a:t> hay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p:txBody>
      </p:sp>
      <p:sp>
        <p:nvSpPr>
          <p:cNvPr id="6" name="Rectangle 5"/>
          <p:cNvSpPr/>
          <p:nvPr/>
        </p:nvSpPr>
        <p:spPr>
          <a:xfrm>
            <a:off x="124112" y="1629271"/>
            <a:ext cx="1135121"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9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7" name="Rectangle 6"/>
          <p:cNvSpPr/>
          <p:nvPr/>
        </p:nvSpPr>
        <p:spPr>
          <a:xfrm>
            <a:off x="800921" y="3595550"/>
            <a:ext cx="6096000" cy="1569660"/>
          </a:xfrm>
          <a:prstGeom prst="rect">
            <a:avLst/>
          </a:prstGeom>
        </p:spPr>
        <p:txBody>
          <a:bodyPr>
            <a:spAutoFit/>
          </a:bodyPr>
          <a:lstStyle/>
          <a:p>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chứng</a:t>
            </a:r>
            <a:r>
              <a:rPr lang="en-US" sz="3200" dirty="0" smtClean="0">
                <a:latin typeface="Times New Roman" pitchFamily="18" charset="0"/>
                <a:cs typeface="Times New Roman" pitchFamily="18" charset="0"/>
              </a:rPr>
              <a:t> minh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kết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luận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theo</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p>
        </p:txBody>
      </p:sp>
      <p:sp>
        <p:nvSpPr>
          <p:cNvPr id="10" name="Rectangle 9"/>
          <p:cNvSpPr/>
          <p:nvPr/>
        </p:nvSpPr>
        <p:spPr>
          <a:xfrm>
            <a:off x="1235348" y="5235164"/>
            <a:ext cx="6096000" cy="584775"/>
          </a:xfrm>
          <a:prstGeom prst="rect">
            <a:avLst/>
          </a:prstGeom>
        </p:spPr>
        <p:txBody>
          <a:bodyPr>
            <a:spAutoFit/>
          </a:bodyPr>
          <a:lstStyle/>
          <a:p>
            <a:r>
              <a:rPr lang="en-US" sz="3200" dirty="0" smtClean="0">
                <a:latin typeface="Times New Roman" pitchFamily="18" charset="0"/>
                <a:cs typeface="Times New Roman" pitchFamily="18" charset="0"/>
              </a:rPr>
              <a:t> =&gt; </a:t>
            </a:r>
            <a:r>
              <a:rPr lang="en-US" sz="3200" dirty="0" err="1" smtClean="0">
                <a:latin typeface="Times New Roman" pitchFamily="18" charset="0"/>
                <a:cs typeface="Times New Roman" pitchFamily="18" charset="0"/>
              </a:rPr>
              <a:t>Tiến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tìm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hiểu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tự</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nhiên</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xmlns="" id="{E34F594A-B2CB-39F5-D0FE-3516C2851E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1349" y="740978"/>
            <a:ext cx="4490588" cy="3639401"/>
          </a:xfrm>
          <a:prstGeom prst="rect">
            <a:avLst/>
          </a:prstGeom>
        </p:spPr>
      </p:pic>
    </p:spTree>
    <p:extLst>
      <p:ext uri="{BB962C8B-B14F-4D97-AF65-F5344CB8AC3E}">
        <p14:creationId xmlns:p14="http://schemas.microsoft.com/office/powerpoint/2010/main" val="126961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500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repeatCount="500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1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92623" y="386366"/>
            <a:ext cx="9075682" cy="2646878"/>
          </a:xfrm>
          <a:prstGeom prst="rect">
            <a:avLst/>
          </a:prstGeom>
        </p:spPr>
        <p:txBody>
          <a:bodyPr wrap="square">
            <a:spAutoFit/>
          </a:bodyPr>
          <a:lstStyle/>
          <a:p>
            <a:r>
              <a:rPr lang="nl-NL" sz="5400" dirty="0" smtClean="0">
                <a:solidFill>
                  <a:srgbClr val="FF0000"/>
                </a:solidFill>
                <a:latin typeface="Times New Roman" pitchFamily="18" charset="0"/>
                <a:cs typeface="Times New Roman" pitchFamily="18" charset="0"/>
              </a:rPr>
              <a:t>Thực hiện các nhiệm vụ sau.</a:t>
            </a:r>
          </a:p>
          <a:p>
            <a:r>
              <a:rPr lang="nl-NL" sz="2800" dirty="0" smtClean="0">
                <a:latin typeface="Times New Roman" pitchFamily="18" charset="0"/>
                <a:cs typeface="Times New Roman" pitchFamily="18" charset="0"/>
              </a:rPr>
              <a:t>Cá </a:t>
            </a:r>
            <a:r>
              <a:rPr lang="nl-NL" sz="2800" dirty="0">
                <a:latin typeface="Times New Roman" pitchFamily="18" charset="0"/>
                <a:cs typeface="Times New Roman" pitchFamily="18" charset="0"/>
              </a:rPr>
              <a:t>nhân học sinh đọc toàn bộ thông tin sách giáo khoa về đồng hồ do hiện số, cổng quang điện và thí nghiệm đo thời gian chuyển động của xe giữa 2 vị trí</a:t>
            </a:r>
            <a:r>
              <a:rPr lang="nl-NL" sz="2800" dirty="0" smtClean="0">
                <a:latin typeface="Times New Roman" pitchFamily="18" charset="0"/>
                <a:cs typeface="Times New Roman" pitchFamily="18" charset="0"/>
              </a:rPr>
              <a:t>.</a:t>
            </a:r>
          </a:p>
          <a:p>
            <a:r>
              <a:rPr lang="nl-NL" sz="2800" dirty="0" smtClean="0">
                <a:latin typeface="Times New Roman" pitchFamily="18" charset="0"/>
                <a:cs typeface="Times New Roman" pitchFamily="18" charset="0"/>
              </a:rPr>
              <a:t>* Thời gian: 2p</a:t>
            </a:r>
            <a:endParaRPr lang="en-US" sz="28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8894" y="3040256"/>
            <a:ext cx="5169119" cy="304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2631" y="1291320"/>
            <a:ext cx="719992" cy="1323439"/>
          </a:xfrm>
          <a:prstGeom prst="rect">
            <a:avLst/>
          </a:prstGeom>
          <a:noFill/>
        </p:spPr>
        <p:txBody>
          <a:bodyPr wrap="square" lIns="91440" tIns="45720" rIns="91440" bIns="45720">
            <a:spAutoFit/>
          </a:bodyPr>
          <a:lstStyle/>
          <a:p>
            <a:pPr algn="ctr"/>
            <a:r>
              <a:rPr lang="en-US" sz="8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1</a:t>
            </a:r>
            <a:endPar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3907898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3885" y="829654"/>
            <a:ext cx="9075682" cy="2215991"/>
          </a:xfrm>
          <a:prstGeom prst="rect">
            <a:avLst/>
          </a:prstGeom>
        </p:spPr>
        <p:txBody>
          <a:bodyPr wrap="square">
            <a:spAutoFit/>
          </a:bodyPr>
          <a:lstStyle/>
          <a:p>
            <a:r>
              <a:rPr lang="nl-NL" sz="5400" dirty="0" smtClean="0">
                <a:solidFill>
                  <a:srgbClr val="FF0000"/>
                </a:solidFill>
                <a:latin typeface="Times New Roman" pitchFamily="18" charset="0"/>
                <a:cs typeface="Times New Roman" pitchFamily="18" charset="0"/>
              </a:rPr>
              <a:t>Thực hiện các nhiệm vụ sau.</a:t>
            </a:r>
          </a:p>
          <a:p>
            <a:r>
              <a:rPr lang="nl-NL" sz="2800" dirty="0" smtClean="0">
                <a:latin typeface="Times New Roman" pitchFamily="18" charset="0"/>
                <a:cs typeface="Times New Roman" pitchFamily="18" charset="0"/>
              </a:rPr>
              <a:t>Trao </a:t>
            </a:r>
            <a:r>
              <a:rPr lang="nl-NL" sz="2800" dirty="0">
                <a:latin typeface="Times New Roman" pitchFamily="18" charset="0"/>
                <a:cs typeface="Times New Roman" pitchFamily="18" charset="0"/>
              </a:rPr>
              <a:t>đổi cặp đôi để xác định cấu tạo của cổng quang điện và đồng hồ hiện số theo hình</a:t>
            </a:r>
            <a:r>
              <a:rPr lang="nl-NL" sz="2800" dirty="0" smtClean="0">
                <a:latin typeface="Times New Roman" pitchFamily="18" charset="0"/>
                <a:cs typeface="Times New Roman" pitchFamily="18" charset="0"/>
              </a:rPr>
              <a:t>.</a:t>
            </a:r>
          </a:p>
          <a:p>
            <a:r>
              <a:rPr lang="nl-NL" sz="2800" dirty="0" smtClean="0">
                <a:latin typeface="Times New Roman" pitchFamily="18" charset="0"/>
                <a:cs typeface="Times New Roman" pitchFamily="18" charset="0"/>
              </a:rPr>
              <a:t>* Thời gian: 3p</a:t>
            </a:r>
            <a:endParaRPr lang="en-US" sz="2800" dirty="0">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17395" y="2333297"/>
            <a:ext cx="5475060" cy="426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33893" y="1354382"/>
            <a:ext cx="719992" cy="1323439"/>
          </a:xfrm>
          <a:prstGeom prst="rect">
            <a:avLst/>
          </a:prstGeom>
          <a:noFill/>
        </p:spPr>
        <p:txBody>
          <a:bodyPr wrap="square" lIns="91440" tIns="45720" rIns="91440" bIns="45720">
            <a:spAutoFit/>
          </a:bodyPr>
          <a:lstStyle/>
          <a:p>
            <a:pPr algn="ctr"/>
            <a:r>
              <a:rPr lang="en-US" sz="8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2</a:t>
            </a:r>
            <a:endPar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6197381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53885" y="469824"/>
            <a:ext cx="9075682" cy="2215991"/>
          </a:xfrm>
          <a:prstGeom prst="rect">
            <a:avLst/>
          </a:prstGeom>
        </p:spPr>
        <p:txBody>
          <a:bodyPr wrap="square">
            <a:spAutoFit/>
          </a:bodyPr>
          <a:lstStyle/>
          <a:p>
            <a:r>
              <a:rPr lang="nl-NL" sz="5400" dirty="0" smtClean="0">
                <a:solidFill>
                  <a:srgbClr val="FF0000"/>
                </a:solidFill>
                <a:latin typeface="Times New Roman" pitchFamily="18" charset="0"/>
                <a:cs typeface="Times New Roman" pitchFamily="18" charset="0"/>
              </a:rPr>
              <a:t>Thực hiện các nhiệm vụ sau.</a:t>
            </a:r>
          </a:p>
          <a:p>
            <a:r>
              <a:rPr lang="nl-NL" sz="2800" dirty="0" smtClean="0">
                <a:latin typeface="Times New Roman" pitchFamily="18" charset="0"/>
                <a:cs typeface="Times New Roman" pitchFamily="18" charset="0"/>
              </a:rPr>
              <a:t>Trao </a:t>
            </a:r>
            <a:r>
              <a:rPr lang="nl-NL" sz="2800" dirty="0">
                <a:latin typeface="Times New Roman" pitchFamily="18" charset="0"/>
                <a:cs typeface="Times New Roman" pitchFamily="18" charset="0"/>
              </a:rPr>
              <a:t>đổi nhóm để thuyết trình về cách đo trong thí nghiệm theo hình</a:t>
            </a:r>
            <a:r>
              <a:rPr lang="nl-NL"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nl-NL" sz="2800" dirty="0" smtClean="0">
                <a:latin typeface="Times New Roman" pitchFamily="18" charset="0"/>
                <a:cs typeface="Times New Roman" pitchFamily="18" charset="0"/>
              </a:rPr>
              <a:t>Thực </a:t>
            </a:r>
            <a:r>
              <a:rPr lang="nl-NL" sz="2800" dirty="0">
                <a:latin typeface="Times New Roman" pitchFamily="18" charset="0"/>
                <a:cs typeface="Times New Roman" pitchFamily="18" charset="0"/>
              </a:rPr>
              <a:t>hành thí nghiệm đo với dụng cụ trong phòng thực hành.</a:t>
            </a:r>
            <a:endParaRPr lang="en-US" sz="2800" dirty="0">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46276" y="3003806"/>
            <a:ext cx="4261945" cy="362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33893" y="1354382"/>
            <a:ext cx="719992" cy="1323439"/>
          </a:xfrm>
          <a:prstGeom prst="rect">
            <a:avLst/>
          </a:prstGeom>
          <a:noFill/>
        </p:spPr>
        <p:txBody>
          <a:bodyPr wrap="square" lIns="91440" tIns="45720" rIns="91440" bIns="45720">
            <a:spAutoFit/>
          </a:bodyPr>
          <a:lstStyle/>
          <a:p>
            <a:pPr algn="ctr"/>
            <a:r>
              <a:rPr lang="en-US" sz="80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3</a:t>
            </a:r>
            <a:endParaRPr lang="en-US" sz="80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6197381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88425378"/>
              </p:ext>
            </p:extLst>
          </p:nvPr>
        </p:nvGraphicFramePr>
        <p:xfrm>
          <a:off x="1119352" y="1025969"/>
          <a:ext cx="9443544" cy="5407152"/>
        </p:xfrm>
        <a:graphic>
          <a:graphicData uri="http://schemas.openxmlformats.org/drawingml/2006/table">
            <a:tbl>
              <a:tblPr firstRow="1" bandRow="1">
                <a:tableStyleId>{BDBED569-4797-4DF1-A0F4-6AAB3CD982D8}</a:tableStyleId>
              </a:tblPr>
              <a:tblGrid>
                <a:gridCol w="1101059"/>
                <a:gridCol w="4436225"/>
                <a:gridCol w="1231404"/>
                <a:gridCol w="1582079"/>
                <a:gridCol w="1092777"/>
              </a:tblGrid>
              <a:tr h="370840">
                <a:tc rowSpan="2">
                  <a:txBody>
                    <a:bodyPr/>
                    <a:lstStyle/>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 </a:t>
                      </a:r>
                      <a:endParaRPr lang="en-US" sz="2400" b="1" dirty="0">
                        <a:solidFill>
                          <a:srgbClr val="FF0000"/>
                        </a:solidFill>
                        <a:effectLst/>
                        <a:latin typeface="Times New Roman" pitchFamily="18" charset="0"/>
                        <a:cs typeface="Times New Roman" pitchFamily="18" charset="0"/>
                      </a:endParaRPr>
                    </a:p>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STT</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rowSpan="2">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Tiêu</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chí</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đánh</a:t>
                      </a:r>
                      <a:r>
                        <a:rPr lang="en-US" sz="2400" b="1" dirty="0">
                          <a:solidFill>
                            <a:srgbClr val="FF0000"/>
                          </a:solidFill>
                          <a:effectLst/>
                          <a:highlight>
                            <a:srgbClr val="FFFFFF"/>
                          </a:highlight>
                          <a:latin typeface="Times New Roman" pitchFamily="18" charset="0"/>
                          <a:cs typeface="Times New Roman" pitchFamily="18" charset="0"/>
                        </a:rPr>
                        <a:t> </a:t>
                      </a:r>
                      <a:r>
                        <a:rPr lang="en-US" sz="2400" b="1" dirty="0" err="1">
                          <a:solidFill>
                            <a:srgbClr val="FF0000"/>
                          </a:solidFill>
                          <a:effectLst/>
                          <a:highlight>
                            <a:srgbClr val="FFFFFF"/>
                          </a:highlight>
                          <a:latin typeface="Times New Roman" pitchFamily="18" charset="0"/>
                          <a:cs typeface="Times New Roman" pitchFamily="18" charset="0"/>
                        </a:rPr>
                        <a:t>giá</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gridSpan="3">
                  <a:txBody>
                    <a:bodyPr/>
                    <a:lstStyle/>
                    <a:p>
                      <a:pPr algn="ctr"/>
                      <a:r>
                        <a:rPr lang="en-US" sz="2400" b="1" kern="1200" dirty="0" err="1" smtClean="0">
                          <a:solidFill>
                            <a:srgbClr val="FF0000"/>
                          </a:solidFill>
                          <a:effectLst/>
                          <a:latin typeface="Times New Roman" pitchFamily="18" charset="0"/>
                          <a:ea typeface="+mn-ea"/>
                          <a:cs typeface="Times New Roman" pitchFamily="18" charset="0"/>
                        </a:rPr>
                        <a:t>Mức</a:t>
                      </a:r>
                      <a:r>
                        <a:rPr lang="en-US" sz="2400" b="1" kern="1200" dirty="0" smtClean="0">
                          <a:solidFill>
                            <a:srgbClr val="FF0000"/>
                          </a:solidFill>
                          <a:effectLst/>
                          <a:latin typeface="Times New Roman" pitchFamily="18" charset="0"/>
                          <a:ea typeface="+mn-ea"/>
                          <a:cs typeface="Times New Roman" pitchFamily="18" charset="0"/>
                        </a:rPr>
                        <a:t> </a:t>
                      </a:r>
                      <a:r>
                        <a:rPr lang="en-US" sz="2400" b="1" kern="1200" dirty="0" err="1" smtClean="0">
                          <a:solidFill>
                            <a:srgbClr val="FF0000"/>
                          </a:solidFill>
                          <a:effectLst/>
                          <a:latin typeface="Times New Roman" pitchFamily="18" charset="0"/>
                          <a:ea typeface="+mn-ea"/>
                          <a:cs typeface="Times New Roman" pitchFamily="18" charset="0"/>
                        </a:rPr>
                        <a:t>độ</a:t>
                      </a:r>
                      <a:r>
                        <a:rPr lang="en-US" sz="2400" b="1" kern="1200" dirty="0" smtClean="0">
                          <a:solidFill>
                            <a:srgbClr val="FF0000"/>
                          </a:solidFill>
                          <a:effectLst/>
                          <a:latin typeface="Times New Roman" pitchFamily="18" charset="0"/>
                          <a:ea typeface="+mn-ea"/>
                          <a:cs typeface="Times New Roman" pitchFamily="18" charset="0"/>
                        </a:rPr>
                        <a:t> </a:t>
                      </a:r>
                      <a:r>
                        <a:rPr lang="en-US" sz="2400" b="1" kern="1200" dirty="0" err="1" smtClean="0">
                          <a:solidFill>
                            <a:srgbClr val="FF0000"/>
                          </a:solidFill>
                          <a:effectLst/>
                          <a:latin typeface="Times New Roman" pitchFamily="18" charset="0"/>
                          <a:ea typeface="+mn-ea"/>
                          <a:cs typeface="Times New Roman" pitchFamily="18" charset="0"/>
                        </a:rPr>
                        <a:t>đạt</a:t>
                      </a:r>
                      <a:r>
                        <a:rPr lang="en-US" sz="2400" b="1" kern="1200" dirty="0" smtClean="0">
                          <a:solidFill>
                            <a:srgbClr val="FF0000"/>
                          </a:solidFill>
                          <a:effectLst/>
                          <a:latin typeface="Times New Roman" pitchFamily="18" charset="0"/>
                          <a:ea typeface="+mn-ea"/>
                          <a:cs typeface="Times New Roman" pitchFamily="18" charset="0"/>
                        </a:rPr>
                        <a:t> </a:t>
                      </a:r>
                      <a:r>
                        <a:rPr lang="en-US" sz="2400" b="1" kern="1200" dirty="0" err="1" smtClean="0">
                          <a:solidFill>
                            <a:srgbClr val="FF0000"/>
                          </a:solidFill>
                          <a:effectLst/>
                          <a:latin typeface="Times New Roman" pitchFamily="18" charset="0"/>
                          <a:ea typeface="+mn-ea"/>
                          <a:cs typeface="Times New Roman" pitchFamily="18" charset="0"/>
                        </a:rPr>
                        <a:t>được</a:t>
                      </a:r>
                      <a:endParaRPr lang="en-US" sz="2400" b="1" dirty="0">
                        <a:solidFill>
                          <a:srgbClr val="FF0000"/>
                        </a:solidFill>
                        <a:latin typeface="Times New Roman" pitchFamily="18" charset="0"/>
                        <a:cs typeface="Times New Roman" pitchFamily="18" charset="0"/>
                      </a:endParaRPr>
                    </a:p>
                  </a:txBody>
                  <a:tcPr marL="63500" marR="63500" marT="63500" marB="63500" anchor="ctr"/>
                </a:tc>
                <a:tc hMerge="1">
                  <a:txBody>
                    <a:bodyPr/>
                    <a:lstStyle/>
                    <a:p>
                      <a:endParaRPr lang="en-US"/>
                    </a:p>
                  </a:txBody>
                  <a:tcPr/>
                </a:tc>
                <a:tc hMerge="1">
                  <a:txBody>
                    <a:bodyPr/>
                    <a:lstStyle/>
                    <a:p>
                      <a:endParaRPr lang="en-US"/>
                    </a:p>
                  </a:txBody>
                  <a:tcPr/>
                </a:tc>
              </a:tr>
              <a:tr h="370840">
                <a:tc vMerge="1">
                  <a:txBody>
                    <a:bodyPr/>
                    <a:lstStyle/>
                    <a:p>
                      <a:endParaRPr lang="en-US"/>
                    </a:p>
                  </a:txBody>
                  <a:tcPr/>
                </a:tc>
                <a:tc vMerge="1">
                  <a:txBody>
                    <a:bodyPr/>
                    <a:lstStyle/>
                    <a:p>
                      <a:endParaRPr lang="en-US"/>
                    </a:p>
                  </a:txBody>
                  <a:tcPr/>
                </a:tc>
                <a:tc>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Tốt</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a:txBody>
                    <a:bodyPr/>
                    <a:lstStyle/>
                    <a:p>
                      <a:pPr algn="ctr">
                        <a:lnSpc>
                          <a:spcPct val="130000"/>
                        </a:lnSpc>
                        <a:spcAft>
                          <a:spcPts val="0"/>
                        </a:spcAft>
                      </a:pPr>
                      <a:r>
                        <a:rPr lang="en-US" sz="2400" b="1" dirty="0" err="1">
                          <a:solidFill>
                            <a:srgbClr val="FF0000"/>
                          </a:solidFill>
                          <a:effectLst/>
                          <a:highlight>
                            <a:srgbClr val="FFFFFF"/>
                          </a:highlight>
                          <a:latin typeface="Times New Roman" pitchFamily="18" charset="0"/>
                          <a:cs typeface="Times New Roman" pitchFamily="18" charset="0"/>
                        </a:rPr>
                        <a:t>Khá</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c>
                  <a:txBody>
                    <a:bodyPr/>
                    <a:lstStyle/>
                    <a:p>
                      <a:pPr algn="ctr">
                        <a:lnSpc>
                          <a:spcPct val="130000"/>
                        </a:lnSpc>
                        <a:spcAft>
                          <a:spcPts val="0"/>
                        </a:spcAft>
                      </a:pPr>
                      <a:r>
                        <a:rPr lang="en-US" sz="2400" b="1" dirty="0">
                          <a:solidFill>
                            <a:srgbClr val="FF0000"/>
                          </a:solidFill>
                          <a:effectLst/>
                          <a:highlight>
                            <a:srgbClr val="FFFFFF"/>
                          </a:highlight>
                          <a:latin typeface="Times New Roman" pitchFamily="18" charset="0"/>
                          <a:cs typeface="Times New Roman" pitchFamily="18" charset="0"/>
                        </a:rPr>
                        <a:t>TB</a:t>
                      </a:r>
                      <a:endParaRPr lang="en-US" sz="2400" b="1" dirty="0">
                        <a:solidFill>
                          <a:srgbClr val="FF0000"/>
                        </a:solidFill>
                        <a:effectLst/>
                        <a:latin typeface="Times New Roman" pitchFamily="18" charset="0"/>
                        <a:ea typeface="Calibri"/>
                        <a:cs typeface="Times New Roman" pitchFamily="18" charset="0"/>
                      </a:endParaRPr>
                    </a:p>
                  </a:txBody>
                  <a:tcPr marL="63500" marR="63500" marT="63500" marB="63500" anchor="ctr"/>
                </a:tc>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1</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Tích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tham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gia</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các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hoạt</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động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của</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nhóm</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2</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Tự</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lực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thực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hiện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các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vụ</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được</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phân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công</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3</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Tinh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thần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trách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trong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công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việc</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dirty="0"/>
                    </a:p>
                  </a:txBody>
                  <a:tcPr/>
                </a:tc>
                <a:tc>
                  <a:txBody>
                    <a:bodyPr/>
                    <a:lstStyle/>
                    <a:p>
                      <a:endParaRPr lang="en-US" dirty="0"/>
                    </a:p>
                  </a:txBody>
                  <a:tcPr/>
                </a:tc>
              </a:tr>
              <a:tr h="370840">
                <a:tc>
                  <a:txBody>
                    <a:bodyPr/>
                    <a:lstStyle/>
                    <a:p>
                      <a:pPr algn="ctr">
                        <a:lnSpc>
                          <a:spcPct val="130000"/>
                        </a:lnSpc>
                        <a:spcAft>
                          <a:spcPts val="0"/>
                        </a:spcAft>
                      </a:pPr>
                      <a:r>
                        <a:rPr lang="en-US" sz="2400" dirty="0">
                          <a:effectLst/>
                          <a:highlight>
                            <a:srgbClr val="FFFFFF"/>
                          </a:highlight>
                          <a:latin typeface="Times New Roman" pitchFamily="18" charset="0"/>
                          <a:cs typeface="Times New Roman" pitchFamily="18" charset="0"/>
                        </a:rPr>
                        <a:t>4</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pPr>
                        <a:lnSpc>
                          <a:spcPct val="130000"/>
                        </a:lnSpc>
                        <a:spcAft>
                          <a:spcPts val="0"/>
                        </a:spcAft>
                      </a:pPr>
                      <a:r>
                        <a:rPr lang="en-US" sz="2400" dirty="0" err="1">
                          <a:effectLst/>
                          <a:highlight>
                            <a:srgbClr val="FFFFFF"/>
                          </a:highlight>
                          <a:latin typeface="Times New Roman" pitchFamily="18" charset="0"/>
                          <a:cs typeface="Times New Roman" pitchFamily="18" charset="0"/>
                        </a:rPr>
                        <a:t>Hoàn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thành</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nhiệm</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vụ</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đúng</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thời</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gian</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quy</a:t>
                      </a:r>
                      <a:r>
                        <a:rPr lang="en-US" sz="2400" dirty="0">
                          <a:effectLst/>
                          <a:highlight>
                            <a:srgbClr val="FFFFFF"/>
                          </a:highlight>
                          <a:latin typeface="Times New Roman" pitchFamily="18" charset="0"/>
                          <a:cs typeface="Times New Roman" pitchFamily="18" charset="0"/>
                        </a:rPr>
                        <a:t> </a:t>
                      </a:r>
                      <a:r>
                        <a:rPr lang="en-US" sz="2400" dirty="0" err="1">
                          <a:effectLst/>
                          <a:highlight>
                            <a:srgbClr val="FFFFFF"/>
                          </a:highlight>
                          <a:latin typeface="Times New Roman" pitchFamily="18" charset="0"/>
                          <a:cs typeface="Times New Roman" pitchFamily="18" charset="0"/>
                        </a:rPr>
                        <a:t>định</a:t>
                      </a:r>
                      <a:endParaRPr lang="en-US" sz="2400" dirty="0">
                        <a:effectLst/>
                        <a:latin typeface="Times New Roman" pitchFamily="18" charset="0"/>
                        <a:ea typeface="Calibri"/>
                        <a:cs typeface="Times New Roman" pitchFamily="18" charset="0"/>
                      </a:endParaRPr>
                    </a:p>
                  </a:txBody>
                  <a:tcPr marL="63500" marR="63500" marT="63500" marB="63500" anchor="ct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5" name="Rectangle 4"/>
          <p:cNvSpPr/>
          <p:nvPr/>
        </p:nvSpPr>
        <p:spPr>
          <a:xfrm>
            <a:off x="1014964" y="80012"/>
            <a:ext cx="10091224" cy="646331"/>
          </a:xfrm>
          <a:prstGeom prst="rect">
            <a:avLst/>
          </a:prstGeom>
          <a:solidFill>
            <a:srgbClr val="FFFF00"/>
          </a:solidFill>
        </p:spPr>
        <p:txBody>
          <a:bodyPr wrap="none">
            <a:spAutoFit/>
          </a:bodyPr>
          <a:lstStyle/>
          <a:p>
            <a:r>
              <a:rPr lang="en-US" sz="3600" dirty="0" err="1">
                <a:solidFill>
                  <a:srgbClr val="FF0000"/>
                </a:solidFill>
                <a:latin typeface="Times New Roman" pitchFamily="18" charset="0"/>
                <a:cs typeface="Times New Roman" pitchFamily="18" charset="0"/>
              </a:rPr>
              <a:t>Thang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đánh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giá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mức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tham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gia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hoạt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động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nhóm</a:t>
            </a:r>
            <a:r>
              <a:rPr lang="en-US" sz="36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6279758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83935" y="450530"/>
            <a:ext cx="330167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LUYỆN TẬP</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Rectangle 2"/>
          <p:cNvSpPr>
            <a:spLocks noChangeArrowheads="1"/>
          </p:cNvSpPr>
          <p:nvPr/>
        </p:nvSpPr>
        <p:spPr bwMode="auto">
          <a:xfrm>
            <a:off x="1150882" y="2479789"/>
            <a:ext cx="1036052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30500" algn="l"/>
              </a:tabLst>
            </a:pP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Phương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pháp</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tìm</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hiểu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nhiên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được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thực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hiện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qua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các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bước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(1)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Xây</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dựng</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giả</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thuyết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(2)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Viết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trình</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bày</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báo</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cáo</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(3)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Kiểm</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tra</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giả</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thuyết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(4)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Quan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sát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và</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đặt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câu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hỏi</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nghiên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cứu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(5)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Phân</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tích</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kết</a:t>
            </a:r>
            <a:r>
              <a:rPr kumimoji="0" lang="en-US" sz="2400" b="0" i="0" u="none" strike="noStrike" cap="none" normalizeH="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dirty="0" err="1" smtClean="0">
                <a:ln>
                  <a:noFill/>
                </a:ln>
                <a:solidFill>
                  <a:schemeClr val="tx1"/>
                </a:solidFill>
                <a:effectLst/>
                <a:latin typeface="Times New Roman" pitchFamily="18" charset="0"/>
                <a:ea typeface="Arial" pitchFamily="34" charset="0"/>
                <a:cs typeface="Times New Roman" pitchFamily="18" charset="0"/>
              </a:rPr>
              <a:t>quả</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Em</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hãy</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sắp</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xếp</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các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bước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trên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cho</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đúng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thứ</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của</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phương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pháp</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tìm</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hiểu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tự</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nhiên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3"/>
          <p:cNvSpPr>
            <a:spLocks noChangeArrowheads="1"/>
          </p:cNvSpPr>
          <p:nvPr/>
        </p:nvSpPr>
        <p:spPr bwMode="auto">
          <a:xfrm>
            <a:off x="1466192" y="4394775"/>
            <a:ext cx="1037371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 (1); (2); (3); (4); (5).</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B. (5); (4); (3); (2); (1).</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endPar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30500" algn="l"/>
              </a:tabLst>
            </a:pP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C. (4); (1); (3); (5); (2).</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C. (3); (4); (1); (5); (2).</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TextBox 4"/>
          <p:cNvSpPr txBox="1"/>
          <p:nvPr/>
        </p:nvSpPr>
        <p:spPr>
          <a:xfrm>
            <a:off x="252248" y="1702676"/>
            <a:ext cx="5190845" cy="584775"/>
          </a:xfrm>
          <a:prstGeom prst="rect">
            <a:avLst/>
          </a:prstGeom>
          <a:noFill/>
        </p:spPr>
        <p:txBody>
          <a:bodyPr wrap="none" rtlCol="0">
            <a:spAutoFit/>
          </a:bodyPr>
          <a:lstStyle/>
          <a:p>
            <a:r>
              <a:rPr lang="en-US" sz="3200" u="sng" dirty="0" err="1" smtClean="0">
                <a:solidFill>
                  <a:srgbClr val="FF0000"/>
                </a:solidFill>
                <a:latin typeface="Times New Roman" pitchFamily="18" charset="0"/>
                <a:cs typeface="Times New Roman" pitchFamily="18" charset="0"/>
              </a:rPr>
              <a:t>Bài</a:t>
            </a:r>
            <a:r>
              <a:rPr lang="en-US" sz="3200" u="sng" dirty="0" smtClean="0">
                <a:solidFill>
                  <a:srgbClr val="FF0000"/>
                </a:solidFill>
                <a:latin typeface="Times New Roman" pitchFamily="18" charset="0"/>
                <a:cs typeface="Times New Roman" pitchFamily="18" charset="0"/>
              </a:rPr>
              <a:t> 1:</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Chọn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đáp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đúng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nhất</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6" name="Oval 5"/>
          <p:cNvSpPr/>
          <p:nvPr/>
        </p:nvSpPr>
        <p:spPr>
          <a:xfrm>
            <a:off x="1324303" y="5123795"/>
            <a:ext cx="614856" cy="6148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51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248" y="716257"/>
            <a:ext cx="9816662" cy="1323439"/>
          </a:xfrm>
          <a:prstGeom prst="rect">
            <a:avLst/>
          </a:prstGeom>
        </p:spPr>
        <p:txBody>
          <a:bodyPr wrap="square">
            <a:spAutoFit/>
          </a:bodyPr>
          <a:lstStyle/>
          <a:p>
            <a:r>
              <a:rPr lang="en-US" sz="3200" u="sng" dirty="0" err="1" smtClean="0">
                <a:solidFill>
                  <a:srgbClr val="FF0000"/>
                </a:solidFill>
                <a:latin typeface="Times New Roman" pitchFamily="18" charset="0"/>
                <a:cs typeface="Times New Roman" pitchFamily="18" charset="0"/>
              </a:rPr>
              <a:t>Bài</a:t>
            </a:r>
            <a:r>
              <a:rPr lang="en-US" sz="3200" u="sng" dirty="0" smtClean="0">
                <a:solidFill>
                  <a:srgbClr val="FF0000"/>
                </a:solidFill>
                <a:latin typeface="Times New Roman" pitchFamily="18" charset="0"/>
                <a:cs typeface="Times New Roman" pitchFamily="18" charset="0"/>
              </a:rPr>
              <a:t> 2.</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Bạn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Lan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Theo </a:t>
            </a:r>
            <a:r>
              <a:rPr lang="en-US" sz="2400" dirty="0" err="1">
                <a:latin typeface="Times New Roman" pitchFamily="18" charset="0"/>
                <a:cs typeface="Times New Roman" pitchFamily="18" charset="0"/>
              </a:rPr>
              <a:t>em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a:t>
            </a:r>
          </a:p>
        </p:txBody>
      </p:sp>
      <p:pic>
        <p:nvPicPr>
          <p:cNvPr id="3074" name="Picture 2" descr="Đậu đen mọc mầm có ăn được khô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0068" y="2948152"/>
            <a:ext cx="4083270" cy="30839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guyên nhân và cách xử lý giá đỗ bị thối hỏng, nhớt giá và có mùi hôi –  Nano Bạc Sup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52593" y="2948152"/>
            <a:ext cx="4353910" cy="308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5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248" y="131481"/>
            <a:ext cx="9816662" cy="584775"/>
          </a:xfrm>
          <a:prstGeom prst="rect">
            <a:avLst/>
          </a:prstGeom>
        </p:spPr>
        <p:txBody>
          <a:bodyPr wrap="square">
            <a:spAutoFit/>
          </a:bodyPr>
          <a:lstStyle/>
          <a:p>
            <a:r>
              <a:rPr lang="en-US" sz="3200" u="sng" dirty="0" err="1" smtClean="0">
                <a:solidFill>
                  <a:srgbClr val="FF0000"/>
                </a:solidFill>
                <a:latin typeface="Times New Roman" pitchFamily="18" charset="0"/>
                <a:cs typeface="Times New Roman" pitchFamily="18" charset="0"/>
              </a:rPr>
              <a:t>Bài</a:t>
            </a:r>
            <a:r>
              <a:rPr lang="en-US" sz="3200" u="sng" dirty="0" smtClean="0">
                <a:solidFill>
                  <a:srgbClr val="FF0000"/>
                </a:solidFill>
                <a:latin typeface="Times New Roman" pitchFamily="18" charset="0"/>
                <a:cs typeface="Times New Roman" pitchFamily="18" charset="0"/>
              </a:rPr>
              <a:t> 3.</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thông</a:t>
            </a:r>
            <a:r>
              <a:rPr lang="en-US" sz="2400" dirty="0" smtClean="0">
                <a:latin typeface="Times New Roman" pitchFamily="18" charset="0"/>
                <a:cs typeface="Times New Roman" pitchFamily="18" charset="0"/>
              </a:rPr>
              <a:t> tin ở </a:t>
            </a:r>
            <a:r>
              <a:rPr lang="en-US" sz="2400" dirty="0" err="1" smtClean="0">
                <a:latin typeface="Times New Roman" pitchFamily="18" charset="0"/>
                <a:cs typeface="Times New Roman" pitchFamily="18" charset="0"/>
              </a:rPr>
              <a:t>cột</a:t>
            </a:r>
            <a:r>
              <a:rPr lang="en-US" sz="2400" dirty="0" smtClean="0">
                <a:latin typeface="Times New Roman" pitchFamily="18" charset="0"/>
                <a:cs typeface="Times New Roman" pitchFamily="18" charset="0"/>
              </a:rPr>
              <a:t> A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cột</a:t>
            </a:r>
            <a:r>
              <a:rPr lang="en-US" sz="2400" dirty="0" smtClean="0">
                <a:latin typeface="Times New Roman" pitchFamily="18" charset="0"/>
                <a:cs typeface="Times New Roman" pitchFamily="18" charset="0"/>
              </a:rPr>
              <a:t> B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hợp</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21711066"/>
              </p:ext>
            </p:extLst>
          </p:nvPr>
        </p:nvGraphicFramePr>
        <p:xfrm>
          <a:off x="1306786" y="1094279"/>
          <a:ext cx="10312400" cy="4902924"/>
        </p:xfrm>
        <a:graphic>
          <a:graphicData uri="http://schemas.openxmlformats.org/drawingml/2006/table">
            <a:tbl>
              <a:tblPr firstRow="1" bandRow="1">
                <a:tableStyleId>{5940675A-B579-460E-94D1-54222C63F5DA}</a:tableStyleId>
              </a:tblPr>
              <a:tblGrid>
                <a:gridCol w="2808014"/>
                <a:gridCol w="1923393"/>
                <a:gridCol w="5580993"/>
              </a:tblGrid>
              <a:tr h="370840">
                <a:tc>
                  <a:txBody>
                    <a:bodyPr/>
                    <a:lstStyle/>
                    <a:p>
                      <a:pPr algn="ctr"/>
                      <a:r>
                        <a:rPr lang="en-US" sz="2400" b="1" dirty="0" smtClean="0">
                          <a:solidFill>
                            <a:schemeClr val="tx1"/>
                          </a:solidFill>
                          <a:latin typeface="Times New Roman" pitchFamily="18" charset="0"/>
                          <a:cs typeface="Times New Roman" pitchFamily="18" charset="0"/>
                        </a:rPr>
                        <a:t>A. </a:t>
                      </a:r>
                      <a:r>
                        <a:rPr lang="en-US" sz="2400" b="1" dirty="0" err="1" smtClean="0">
                          <a:solidFill>
                            <a:schemeClr val="tx1"/>
                          </a:solidFill>
                          <a:latin typeface="Times New Roman" pitchFamily="18" charset="0"/>
                          <a:cs typeface="Times New Roman" pitchFamily="18" charset="0"/>
                        </a:rPr>
                        <a:t>Các</a:t>
                      </a:r>
                      <a:r>
                        <a:rPr lang="en-US" sz="2400" b="1" baseline="0" dirty="0" smtClean="0">
                          <a:solidFill>
                            <a:schemeClr val="tx1"/>
                          </a:solidFill>
                          <a:latin typeface="Times New Roman" pitchFamily="18" charset="0"/>
                          <a:cs typeface="Times New Roman" pitchFamily="18" charset="0"/>
                        </a:rPr>
                        <a:t> </a:t>
                      </a:r>
                      <a:r>
                        <a:rPr lang="en-US" sz="2400" b="1" baseline="0" dirty="0" err="1" smtClean="0">
                          <a:solidFill>
                            <a:schemeClr val="tx1"/>
                          </a:solidFill>
                          <a:latin typeface="Times New Roman" pitchFamily="18" charset="0"/>
                          <a:cs typeface="Times New Roman" pitchFamily="18" charset="0"/>
                        </a:rPr>
                        <a:t>bước</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2400" b="1" dirty="0" err="1" smtClean="0">
                          <a:solidFill>
                            <a:schemeClr val="tx1"/>
                          </a:solidFill>
                          <a:latin typeface="Times New Roman" pitchFamily="18" charset="0"/>
                          <a:cs typeface="Times New Roman" pitchFamily="18" charset="0"/>
                        </a:rPr>
                        <a:t>Đáp</a:t>
                      </a:r>
                      <a:r>
                        <a:rPr lang="en-US" sz="2400" b="1" baseline="0" dirty="0" smtClean="0">
                          <a:solidFill>
                            <a:schemeClr val="tx1"/>
                          </a:solidFill>
                          <a:latin typeface="Times New Roman" pitchFamily="18" charset="0"/>
                          <a:cs typeface="Times New Roman" pitchFamily="18" charset="0"/>
                        </a:rPr>
                        <a:t> </a:t>
                      </a:r>
                      <a:r>
                        <a:rPr lang="en-US" sz="2400" b="1" baseline="0" dirty="0" err="1" smtClean="0">
                          <a:solidFill>
                            <a:schemeClr val="tx1"/>
                          </a:solidFill>
                          <a:latin typeface="Times New Roman" pitchFamily="18" charset="0"/>
                          <a:cs typeface="Times New Roman" pitchFamily="18" charset="0"/>
                        </a:rPr>
                        <a:t>án</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c>
                  <a:txBody>
                    <a:bodyPr/>
                    <a:lstStyle/>
                    <a:p>
                      <a:pPr algn="ctr"/>
                      <a:r>
                        <a:rPr lang="en-US" sz="2400" b="1" dirty="0" smtClean="0">
                          <a:solidFill>
                            <a:schemeClr val="tx1"/>
                          </a:solidFill>
                          <a:latin typeface="Times New Roman" pitchFamily="18" charset="0"/>
                          <a:cs typeface="Times New Roman" pitchFamily="18" charset="0"/>
                        </a:rPr>
                        <a:t>B. </a:t>
                      </a:r>
                      <a:r>
                        <a:rPr lang="en-US" sz="2400" b="1" dirty="0" err="1" smtClean="0">
                          <a:solidFill>
                            <a:schemeClr val="tx1"/>
                          </a:solidFill>
                          <a:latin typeface="Times New Roman" pitchFamily="18" charset="0"/>
                          <a:cs typeface="Times New Roman" pitchFamily="18" charset="0"/>
                        </a:rPr>
                        <a:t>Nội</a:t>
                      </a:r>
                      <a:r>
                        <a:rPr lang="en-US" sz="2400" b="1" baseline="0" dirty="0" smtClean="0">
                          <a:solidFill>
                            <a:schemeClr val="tx1"/>
                          </a:solidFill>
                          <a:latin typeface="Times New Roman" pitchFamily="18" charset="0"/>
                          <a:cs typeface="Times New Roman" pitchFamily="18" charset="0"/>
                        </a:rPr>
                        <a:t> dung </a:t>
                      </a:r>
                      <a:r>
                        <a:rPr lang="en-US" sz="2400" b="1" baseline="0" dirty="0" err="1" smtClean="0">
                          <a:solidFill>
                            <a:schemeClr val="tx1"/>
                          </a:solidFill>
                          <a:latin typeface="Times New Roman" pitchFamily="18" charset="0"/>
                          <a:cs typeface="Times New Roman" pitchFamily="18" charset="0"/>
                        </a:rPr>
                        <a:t>các</a:t>
                      </a:r>
                      <a:r>
                        <a:rPr lang="en-US" sz="2400" b="1" baseline="0" dirty="0" smtClean="0">
                          <a:solidFill>
                            <a:schemeClr val="tx1"/>
                          </a:solidFill>
                          <a:latin typeface="Times New Roman" pitchFamily="18" charset="0"/>
                          <a:cs typeface="Times New Roman" pitchFamily="18" charset="0"/>
                        </a:rPr>
                        <a:t> </a:t>
                      </a:r>
                      <a:r>
                        <a:rPr lang="en-US" sz="2400" b="1" baseline="0" dirty="0" err="1" smtClean="0">
                          <a:solidFill>
                            <a:schemeClr val="tx1"/>
                          </a:solidFill>
                          <a:latin typeface="Times New Roman" pitchFamily="18" charset="0"/>
                          <a:cs typeface="Times New Roman" pitchFamily="18" charset="0"/>
                        </a:rPr>
                        <a:t>bước</a:t>
                      </a:r>
                      <a:endParaRPr lang="en-US" sz="2400" b="1" dirty="0">
                        <a:solidFill>
                          <a:schemeClr val="tx1"/>
                        </a:solidFill>
                        <a:latin typeface="Times New Roman" pitchFamily="18" charset="0"/>
                        <a:cs typeface="Times New Roman" pitchFamily="18" charset="0"/>
                      </a:endParaRPr>
                    </a:p>
                  </a:txBody>
                  <a:tcPr>
                    <a:solidFill>
                      <a:schemeClr val="accent6">
                        <a:lumMod val="40000"/>
                        <a:lumOff val="60000"/>
                      </a:schemeClr>
                    </a:solidFill>
                  </a:tcPr>
                </a:tc>
              </a:tr>
              <a:tr h="718755">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1:</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Quan</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sát</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đặt</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câu</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hỏi</a:t>
                      </a:r>
                      <a:endParaRPr lang="en-US" sz="2000" dirty="0">
                        <a:latin typeface="Times New Roman" pitchFamily="18" charset="0"/>
                        <a:cs typeface="Times New Roman" pitchFamily="18" charset="0"/>
                      </a:endParaRPr>
                    </a:p>
                  </a:txBody>
                  <a:tcPr>
                    <a:solidFill>
                      <a:schemeClr val="accent5">
                        <a:lumMod val="40000"/>
                        <a:lumOff val="60000"/>
                      </a:schemeClr>
                    </a:solidFill>
                  </a:tcPr>
                </a:tc>
                <a:tc>
                  <a:txBody>
                    <a:bodyPr/>
                    <a:lstStyle/>
                    <a:p>
                      <a:endParaRPr lang="en-US" sz="2000" dirty="0">
                        <a:latin typeface="Times New Roman" pitchFamily="18" charset="0"/>
                        <a:cs typeface="Times New Roman" pitchFamily="18" charset="0"/>
                      </a:endParaRPr>
                    </a:p>
                  </a:txBody>
                  <a:tcPr>
                    <a:solidFill>
                      <a:schemeClr val="accent5">
                        <a:lumMod val="40000"/>
                        <a:lumOff val="60000"/>
                      </a:schemeClr>
                    </a:solidFill>
                  </a:tcPr>
                </a:tc>
                <a:tc>
                  <a:txBody>
                    <a:bodyPr/>
                    <a:lstStyle/>
                    <a:p>
                      <a:r>
                        <a:rPr lang="en-US" sz="2000" dirty="0" smtClean="0">
                          <a:latin typeface="Times New Roman" pitchFamily="18" charset="0"/>
                          <a:cs typeface="Times New Roman" pitchFamily="18" charset="0"/>
                        </a:rPr>
                        <a:t>a. </a:t>
                      </a:r>
                      <a:r>
                        <a:rPr lang="en-US" sz="2000" dirty="0" err="1" smtClean="0">
                          <a:latin typeface="Times New Roman" pitchFamily="18" charset="0"/>
                          <a:cs typeface="Times New Roman" pitchFamily="18" charset="0"/>
                        </a:rPr>
                        <a:t>Là</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bước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đầu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tiên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để</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nhận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tình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huống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có</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vấn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đề</a:t>
                      </a:r>
                      <a:r>
                        <a:rPr lang="en-US" sz="2000" baseline="0" dirty="0" smtClean="0">
                          <a:latin typeface="Times New Roman" pitchFamily="18" charset="0"/>
                          <a:cs typeface="Times New Roman" pitchFamily="18" charset="0"/>
                        </a:rPr>
                        <a:t>. Qua </a:t>
                      </a:r>
                      <a:r>
                        <a:rPr lang="en-US" sz="2000" baseline="0" dirty="0" err="1" smtClean="0">
                          <a:latin typeface="Times New Roman" pitchFamily="18" charset="0"/>
                          <a:cs typeface="Times New Roman" pitchFamily="18" charset="0"/>
                        </a:rPr>
                        <a:t>đó</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em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đặt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câu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hỏi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về</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vấn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đề</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cần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tìm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hiểu</a:t>
                      </a:r>
                      <a:endParaRPr lang="en-US" sz="2000" dirty="0">
                        <a:latin typeface="Times New Roman" pitchFamily="18" charset="0"/>
                        <a:cs typeface="Times New Roman" pitchFamily="18" charset="0"/>
                      </a:endParaRPr>
                    </a:p>
                  </a:txBody>
                  <a:tcPr>
                    <a:solidFill>
                      <a:schemeClr val="accent5">
                        <a:lumMod val="40000"/>
                        <a:lumOff val="60000"/>
                      </a:schemeClr>
                    </a:solidFill>
                  </a:tcPr>
                </a:tc>
              </a:tr>
              <a:tr h="709449">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2:</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Xây</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dựng</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giả</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thuyết</a:t>
                      </a:r>
                      <a:endParaRPr lang="en-US" sz="2000" dirty="0">
                        <a:latin typeface="Times New Roman" pitchFamily="18" charset="0"/>
                        <a:cs typeface="Times New Roman" pitchFamily="18" charset="0"/>
                      </a:endParaRPr>
                    </a:p>
                  </a:txBody>
                  <a:tcPr>
                    <a:solidFill>
                      <a:schemeClr val="accent4">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b. </a:t>
                      </a:r>
                      <a:r>
                        <a:rPr lang="en-US" sz="2000" dirty="0" err="1" smtClean="0">
                          <a:latin typeface="Times New Roman" pitchFamily="18" charset="0"/>
                          <a:cs typeface="Times New Roman" pitchFamily="18" charset="0"/>
                        </a:rPr>
                        <a:t>Làm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nghiệm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để</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chứng</a:t>
                      </a:r>
                      <a:r>
                        <a:rPr lang="en-US" sz="2000" baseline="0" dirty="0" smtClean="0">
                          <a:latin typeface="Times New Roman" pitchFamily="18" charset="0"/>
                          <a:cs typeface="Times New Roman" pitchFamily="18" charset="0"/>
                        </a:rPr>
                        <a:t> minh </a:t>
                      </a:r>
                      <a:r>
                        <a:rPr lang="en-US" sz="2000" baseline="0" dirty="0" err="1" smtClean="0">
                          <a:latin typeface="Times New Roman" pitchFamily="18" charset="0"/>
                          <a:cs typeface="Times New Roman" pitchFamily="18" charset="0"/>
                        </a:rPr>
                        <a:t>dự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đoán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đề</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endParaRPr lang="en-US" sz="2000" dirty="0" smtClean="0">
                        <a:latin typeface="Times New Roman" pitchFamily="18" charset="0"/>
                        <a:cs typeface="Times New Roman" pitchFamily="18" charset="0"/>
                      </a:endParaRPr>
                    </a:p>
                  </a:txBody>
                  <a:tcPr>
                    <a:solidFill>
                      <a:schemeClr val="accent4">
                        <a:lumMod val="20000"/>
                        <a:lumOff val="80000"/>
                      </a:schemeClr>
                    </a:solidFill>
                  </a:tcPr>
                </a:tc>
              </a:tr>
              <a:tr h="370840">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3:</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Kiểm</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tra</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giả</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thuyết</a:t>
                      </a:r>
                      <a:endParaRPr lang="en-US" sz="2000" dirty="0">
                        <a:latin typeface="Times New Roman" pitchFamily="18" charset="0"/>
                        <a:cs typeface="Times New Roman" pitchFamily="18" charset="0"/>
                      </a:endParaRPr>
                    </a:p>
                  </a:txBody>
                  <a:tcPr>
                    <a:solidFill>
                      <a:schemeClr val="accent3">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c. </a:t>
                      </a:r>
                      <a:r>
                        <a:rPr lang="en-US" sz="2000" dirty="0" err="1" smtClean="0">
                          <a:latin typeface="Times New Roman" pitchFamily="18" charset="0"/>
                          <a:cs typeface="Times New Roman" pitchFamily="18" charset="0"/>
                        </a:rPr>
                        <a:t>Sử</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dụng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ngôn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ngữ</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hình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vẽ</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sơ</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đồ</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bảng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để</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đạt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quá</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trình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và</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quả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tìm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nhiên</a:t>
                      </a:r>
                      <a:endParaRPr lang="en-US" sz="2000" dirty="0" smtClean="0">
                        <a:latin typeface="Times New Roman" pitchFamily="18" charset="0"/>
                        <a:cs typeface="Times New Roman" pitchFamily="18" charset="0"/>
                      </a:endParaRPr>
                    </a:p>
                  </a:txBody>
                  <a:tcPr>
                    <a:solidFill>
                      <a:schemeClr val="accent3">
                        <a:lumMod val="20000"/>
                        <a:lumOff val="80000"/>
                      </a:schemeClr>
                    </a:solidFill>
                  </a:tcPr>
                </a:tc>
              </a:tr>
              <a:tr h="370840">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4:</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Phân</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tích</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kết</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quả</a:t>
                      </a:r>
                      <a:endParaRPr lang="en-US" sz="2000" dirty="0">
                        <a:latin typeface="Times New Roman" pitchFamily="18" charset="0"/>
                        <a:cs typeface="Times New Roman" pitchFamily="18" charset="0"/>
                      </a:endParaRPr>
                    </a:p>
                  </a:txBody>
                  <a:tcPr>
                    <a:solidFill>
                      <a:schemeClr val="tx2">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d. </a:t>
                      </a:r>
                      <a:r>
                        <a:rPr lang="en-US" sz="2000" dirty="0" err="1" smtClean="0">
                          <a:latin typeface="Times New Roman" pitchFamily="18" charset="0"/>
                          <a:cs typeface="Times New Roman" pitchFamily="18" charset="0"/>
                        </a:rPr>
                        <a:t>Dựa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trên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biết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của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mình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và</a:t>
                      </a:r>
                      <a:r>
                        <a:rPr lang="en-US" sz="2000" baseline="0" dirty="0" smtClean="0">
                          <a:latin typeface="Times New Roman" pitchFamily="18" charset="0"/>
                          <a:cs typeface="Times New Roman" pitchFamily="18" charset="0"/>
                        </a:rPr>
                        <a:t> qua </a:t>
                      </a:r>
                      <a:r>
                        <a:rPr lang="en-US" sz="2000" baseline="0" dirty="0" err="1" smtClean="0">
                          <a:latin typeface="Times New Roman" pitchFamily="18" charset="0"/>
                          <a:cs typeface="Times New Roman" pitchFamily="18" charset="0"/>
                        </a:rPr>
                        <a:t>phân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tích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quả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quan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sát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em</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đưa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được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dự</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đoán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tức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là</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giả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thuyết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để</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lờ</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cho</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câu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hỏi</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được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đặt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r>
                        <a:rPr lang="en-US" sz="2000" baseline="0" dirty="0" smtClean="0">
                          <a:latin typeface="Times New Roman" pitchFamily="18" charset="0"/>
                          <a:cs typeface="Times New Roman" pitchFamily="18" charset="0"/>
                        </a:rPr>
                        <a:t> ở </a:t>
                      </a:r>
                      <a:r>
                        <a:rPr lang="en-US" sz="2000" baseline="0" dirty="0" err="1" smtClean="0">
                          <a:latin typeface="Times New Roman" pitchFamily="18" charset="0"/>
                          <a:cs typeface="Times New Roman" pitchFamily="18" charset="0"/>
                        </a:rPr>
                        <a:t>bước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trước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đó</a:t>
                      </a:r>
                      <a:endParaRPr lang="en-US" sz="2000" dirty="0" smtClean="0">
                        <a:latin typeface="Times New Roman" pitchFamily="18" charset="0"/>
                        <a:cs typeface="Times New Roman" pitchFamily="18" charset="0"/>
                      </a:endParaRPr>
                    </a:p>
                  </a:txBody>
                  <a:tcPr>
                    <a:solidFill>
                      <a:schemeClr val="tx2">
                        <a:lumMod val="20000"/>
                        <a:lumOff val="80000"/>
                      </a:schemeClr>
                    </a:solidFill>
                  </a:tcPr>
                </a:tc>
              </a:tr>
              <a:tr h="370840">
                <a:tc>
                  <a:txBody>
                    <a:bodyPr/>
                    <a:lstStyle/>
                    <a:p>
                      <a:r>
                        <a:rPr lang="en-US" sz="2000" b="1" kern="1200" dirty="0" err="1" smtClean="0">
                          <a:solidFill>
                            <a:schemeClr val="tx1"/>
                          </a:solidFill>
                          <a:effectLst/>
                          <a:latin typeface="Times New Roman" pitchFamily="18" charset="0"/>
                          <a:ea typeface="+mn-ea"/>
                          <a:cs typeface="Times New Roman" pitchFamily="18" charset="0"/>
                        </a:rPr>
                        <a:t>Bước</a:t>
                      </a:r>
                      <a:r>
                        <a:rPr lang="en-US" sz="2000" b="1" kern="1200" dirty="0" smtClean="0">
                          <a:solidFill>
                            <a:schemeClr val="tx1"/>
                          </a:solidFill>
                          <a:effectLst/>
                          <a:latin typeface="Times New Roman" pitchFamily="18" charset="0"/>
                          <a:ea typeface="+mn-ea"/>
                          <a:cs typeface="Times New Roman" pitchFamily="18" charset="0"/>
                        </a:rPr>
                        <a:t> 5:</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Viết</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trình</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bày</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báo</a:t>
                      </a:r>
                      <a:r>
                        <a:rPr lang="en-US" sz="2000" kern="1200" dirty="0" smtClean="0">
                          <a:solidFill>
                            <a:schemeClr val="tx1"/>
                          </a:solidFill>
                          <a:effectLst/>
                          <a:latin typeface="Times New Roman" pitchFamily="18" charset="0"/>
                          <a:ea typeface="+mn-ea"/>
                          <a:cs typeface="Times New Roman" pitchFamily="18" charset="0"/>
                        </a:rPr>
                        <a:t> </a:t>
                      </a:r>
                      <a:r>
                        <a:rPr lang="en-US" sz="2000" kern="1200" dirty="0" err="1" smtClean="0">
                          <a:solidFill>
                            <a:schemeClr val="tx1"/>
                          </a:solidFill>
                          <a:effectLst/>
                          <a:latin typeface="Times New Roman" pitchFamily="18" charset="0"/>
                          <a:ea typeface="+mn-ea"/>
                          <a:cs typeface="Times New Roman" pitchFamily="18" charset="0"/>
                        </a:rPr>
                        <a:t>cáo</a:t>
                      </a:r>
                      <a:endParaRPr lang="en-US" sz="2000" dirty="0">
                        <a:latin typeface="Times New Roman" pitchFamily="18" charset="0"/>
                        <a:cs typeface="Times New Roman" pitchFamily="18" charset="0"/>
                      </a:endParaRPr>
                    </a:p>
                  </a:txBody>
                  <a:tcPr>
                    <a:solidFill>
                      <a:schemeClr val="accent6">
                        <a:lumMod val="20000"/>
                        <a:lumOff val="80000"/>
                      </a:schemeClr>
                    </a:solidFill>
                  </a:tcPr>
                </a:tc>
                <a:tc>
                  <a:txBody>
                    <a:bodyPr/>
                    <a:lstStyle/>
                    <a:p>
                      <a:endParaRPr lang="en-US" sz="2000" dirty="0">
                        <a:latin typeface="Times New Roman" pitchFamily="18" charset="0"/>
                        <a:cs typeface="Times New Roman" pitchFamily="18" charset="0"/>
                      </a:endParaRPr>
                    </a:p>
                  </a:txBody>
                  <a:tcPr>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e. </a:t>
                      </a:r>
                      <a:r>
                        <a:rPr lang="en-US" sz="2000" dirty="0" err="1" smtClean="0">
                          <a:latin typeface="Times New Roman" pitchFamily="18" charset="0"/>
                          <a:cs typeface="Times New Roman" pitchFamily="18" charset="0"/>
                        </a:rPr>
                        <a:t>Thực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hiện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các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phép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tính</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cần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thiết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lập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bảng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xây</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dựng</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biểu</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đồ</a:t>
                      </a:r>
                      <a:r>
                        <a:rPr lang="en-US" sz="2000" baseline="0" dirty="0" smtClean="0">
                          <a:latin typeface="Times New Roman" pitchFamily="18" charset="0"/>
                          <a:cs typeface="Times New Roman" pitchFamily="18" charset="0"/>
                        </a:rPr>
                        <a:t>… =&gt; </a:t>
                      </a:r>
                      <a:r>
                        <a:rPr lang="en-US" sz="2000" baseline="0" dirty="0" err="1" smtClean="0">
                          <a:latin typeface="Times New Roman" pitchFamily="18" charset="0"/>
                          <a:cs typeface="Times New Roman" pitchFamily="18" charset="0"/>
                        </a:rPr>
                        <a:t>Rút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ra</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kết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luận</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Giả</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thuyết</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được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chấp</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nhận</a:t>
                      </a:r>
                      <a:r>
                        <a:rPr lang="en-US" sz="2000" baseline="0" dirty="0" smtClean="0">
                          <a:latin typeface="Times New Roman" pitchFamily="18" charset="0"/>
                          <a:cs typeface="Times New Roman" pitchFamily="18" charset="0"/>
                        </a:rPr>
                        <a:t> hay </a:t>
                      </a:r>
                      <a:r>
                        <a:rPr lang="en-US" sz="2000" baseline="0" dirty="0" err="1" smtClean="0">
                          <a:latin typeface="Times New Roman" pitchFamily="18" charset="0"/>
                          <a:cs typeface="Times New Roman" pitchFamily="18" charset="0"/>
                        </a:rPr>
                        <a:t>bị</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bác</a:t>
                      </a:r>
                      <a:r>
                        <a:rPr lang="en-US" sz="2000" baseline="0" dirty="0" smtClean="0">
                          <a:latin typeface="Times New Roman" pitchFamily="18" charset="0"/>
                          <a:cs typeface="Times New Roman" pitchFamily="18" charset="0"/>
                        </a:rPr>
                        <a:t> </a:t>
                      </a:r>
                      <a:r>
                        <a:rPr lang="en-US" sz="2000" baseline="0" dirty="0" err="1" smtClean="0">
                          <a:latin typeface="Times New Roman" pitchFamily="18" charset="0"/>
                          <a:cs typeface="Times New Roman" pitchFamily="18" charset="0"/>
                        </a:rPr>
                        <a:t>bỏ</a:t>
                      </a:r>
                      <a:endParaRPr lang="en-US" sz="2000" dirty="0" smtClean="0">
                        <a:latin typeface="Times New Roman" pitchFamily="18" charset="0"/>
                        <a:cs typeface="Times New Roman" pitchFamily="18" charset="0"/>
                      </a:endParaRPr>
                    </a:p>
                  </a:txBody>
                  <a:tcPr>
                    <a:solidFill>
                      <a:schemeClr val="accent6">
                        <a:lumMod val="20000"/>
                        <a:lumOff val="80000"/>
                      </a:schemeClr>
                    </a:solidFill>
                  </a:tcPr>
                </a:tc>
              </a:tr>
            </a:tbl>
          </a:graphicData>
        </a:graphic>
      </p:graphicFrame>
      <p:sp>
        <p:nvSpPr>
          <p:cNvPr id="5" name="TextBox 4"/>
          <p:cNvSpPr txBox="1"/>
          <p:nvPr/>
        </p:nvSpPr>
        <p:spPr>
          <a:xfrm>
            <a:off x="4430109" y="1596839"/>
            <a:ext cx="1082348"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B1 - a</a:t>
            </a:r>
            <a:endParaRPr lang="en-US" sz="2800" b="1" dirty="0">
              <a:solidFill>
                <a:srgbClr val="FF0000"/>
              </a:solidFill>
              <a:latin typeface="Times New Roman" pitchFamily="18" charset="0"/>
              <a:cs typeface="Times New Roman" pitchFamily="18" charset="0"/>
            </a:endParaRPr>
          </a:p>
        </p:txBody>
      </p:sp>
      <p:sp>
        <p:nvSpPr>
          <p:cNvPr id="8" name="TextBox 7"/>
          <p:cNvSpPr txBox="1"/>
          <p:nvPr/>
        </p:nvSpPr>
        <p:spPr>
          <a:xfrm>
            <a:off x="4430109" y="2337818"/>
            <a:ext cx="1103187"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B2 - d</a:t>
            </a:r>
            <a:endParaRPr lang="en-US" sz="2800" b="1" dirty="0">
              <a:solidFill>
                <a:srgbClr val="FF0000"/>
              </a:solidFill>
              <a:latin typeface="Times New Roman" pitchFamily="18" charset="0"/>
              <a:cs typeface="Times New Roman" pitchFamily="18" charset="0"/>
            </a:endParaRPr>
          </a:p>
        </p:txBody>
      </p:sp>
      <p:sp>
        <p:nvSpPr>
          <p:cNvPr id="9" name="TextBox 8"/>
          <p:cNvSpPr txBox="1"/>
          <p:nvPr/>
        </p:nvSpPr>
        <p:spPr>
          <a:xfrm>
            <a:off x="4430109" y="3078797"/>
            <a:ext cx="1103187"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B3 - b</a:t>
            </a:r>
            <a:endParaRPr lang="en-US" sz="2800" b="1" dirty="0">
              <a:solidFill>
                <a:srgbClr val="FF0000"/>
              </a:solidFill>
              <a:latin typeface="Times New Roman" pitchFamily="18" charset="0"/>
              <a:cs typeface="Times New Roman" pitchFamily="18" charset="0"/>
            </a:endParaRPr>
          </a:p>
        </p:txBody>
      </p:sp>
      <p:sp>
        <p:nvSpPr>
          <p:cNvPr id="10" name="TextBox 9"/>
          <p:cNvSpPr txBox="1"/>
          <p:nvPr/>
        </p:nvSpPr>
        <p:spPr>
          <a:xfrm>
            <a:off x="4430109" y="3977432"/>
            <a:ext cx="1082348"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B4 - e</a:t>
            </a:r>
            <a:endParaRPr lang="en-US" sz="2800" b="1" dirty="0">
              <a:solidFill>
                <a:srgbClr val="FF0000"/>
              </a:solidFill>
              <a:latin typeface="Times New Roman" pitchFamily="18" charset="0"/>
              <a:cs typeface="Times New Roman" pitchFamily="18" charset="0"/>
            </a:endParaRPr>
          </a:p>
        </p:txBody>
      </p:sp>
      <p:sp>
        <p:nvSpPr>
          <p:cNvPr id="11" name="TextBox 10"/>
          <p:cNvSpPr txBox="1"/>
          <p:nvPr/>
        </p:nvSpPr>
        <p:spPr>
          <a:xfrm>
            <a:off x="4430109" y="5159846"/>
            <a:ext cx="1082348" cy="523220"/>
          </a:xfrm>
          <a:prstGeom prst="rect">
            <a:avLst/>
          </a:prstGeom>
          <a:noFill/>
        </p:spPr>
        <p:txBody>
          <a:bodyPr wrap="none" rtlCol="0">
            <a:spAutoFit/>
          </a:bodyPr>
          <a:lstStyle/>
          <a:p>
            <a:r>
              <a:rPr lang="en-US" sz="2800" b="1" dirty="0" smtClean="0">
                <a:solidFill>
                  <a:srgbClr val="FF0000"/>
                </a:solidFill>
                <a:latin typeface="Times New Roman" pitchFamily="18" charset="0"/>
                <a:cs typeface="Times New Roman" pitchFamily="18" charset="0"/>
              </a:rPr>
              <a:t>B1 - c</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647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6653" y="450530"/>
            <a:ext cx="337624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VẬN DỤNG</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Rectangle 3"/>
          <p:cNvSpPr/>
          <p:nvPr/>
        </p:nvSpPr>
        <p:spPr>
          <a:xfrm>
            <a:off x="1546652" y="2204591"/>
            <a:ext cx="9236961" cy="2246769"/>
          </a:xfrm>
          <a:prstGeom prst="rect">
            <a:avLst/>
          </a:prstGeom>
        </p:spPr>
        <p:txBody>
          <a:bodyPr wrap="square">
            <a:spAutoFit/>
          </a:bodyPr>
          <a:lstStyle/>
          <a:p>
            <a:r>
              <a:rPr lang="en-US" sz="2800" dirty="0" smtClean="0">
                <a:latin typeface="Times New Roman" pitchFamily="18" charset="0"/>
                <a:cs typeface="Times New Roman" pitchFamily="18" charset="0"/>
              </a:rPr>
              <a:t>1 -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a:t>
            </a:r>
          </a:p>
          <a:p>
            <a:r>
              <a:rPr lang="en-US" sz="2800" dirty="0" smtClean="0">
                <a:latin typeface="Times New Roman" pitchFamily="18" charset="0"/>
                <a:cs typeface="Times New Roman" pitchFamily="18" charset="0"/>
              </a:rPr>
              <a:t>2 -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hợp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danh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a:t>
            </a:r>
          </a:p>
          <a:p>
            <a:r>
              <a:rPr lang="en-US" sz="2800" dirty="0" smtClean="0">
                <a:latin typeface="Times New Roman" pitchFamily="18" charset="0"/>
                <a:cs typeface="Times New Roman" pitchFamily="18" charset="0"/>
              </a:rPr>
              <a:t>3 - </a:t>
            </a:r>
            <a:r>
              <a:rPr lang="en-US" sz="2800" dirty="0" err="1">
                <a:latin typeface="Times New Roman" pitchFamily="18" charset="0"/>
                <a:cs typeface="Times New Roman" pitchFamily="18" charset="0"/>
              </a:rPr>
              <a:t>N</a:t>
            </a:r>
            <a:r>
              <a:rPr lang="en-US" sz="2800" dirty="0" err="1" smtClean="0">
                <a:latin typeface="Times New Roman" pitchFamily="18" charset="0"/>
                <a:cs typeface="Times New Roman" pitchFamily="18" charset="0"/>
              </a:rPr>
              <a:t>hóm</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cùng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thảo</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luận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a:t>
            </a:r>
          </a:p>
        </p:txBody>
      </p:sp>
      <p:sp>
        <p:nvSpPr>
          <p:cNvPr id="5" name="Rectangle 4"/>
          <p:cNvSpPr/>
          <p:nvPr/>
        </p:nvSpPr>
        <p:spPr>
          <a:xfrm>
            <a:off x="2408628" y="1483116"/>
            <a:ext cx="6074099" cy="707886"/>
          </a:xfrm>
          <a:prstGeom prst="rect">
            <a:avLst/>
          </a:prstGeom>
        </p:spPr>
        <p:txBody>
          <a:bodyPr wrap="none">
            <a:spAutoFit/>
          </a:bodyPr>
          <a:lstStyle/>
          <a:p>
            <a:r>
              <a:rPr lang="nl-NL" sz="4000" dirty="0">
                <a:solidFill>
                  <a:srgbClr val="FF0000"/>
                </a:solidFill>
                <a:latin typeface="Times New Roman" pitchFamily="18" charset="0"/>
                <a:cs typeface="Times New Roman" pitchFamily="18" charset="0"/>
              </a:rPr>
              <a:t>Thực hiện các nhiệm vụ sau.</a:t>
            </a:r>
          </a:p>
        </p:txBody>
      </p:sp>
    </p:spTree>
    <p:extLst>
      <p:ext uri="{BB962C8B-B14F-4D97-AF65-F5344CB8AC3E}">
        <p14:creationId xmlns:p14="http://schemas.microsoft.com/office/powerpoint/2010/main" val="285729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0335" y="427531"/>
            <a:ext cx="9820894"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HƯỚNG DẪN HỌC Ở NHÀ VÀ CHUẨN BỊ BÀI SAU</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4" name="Rectangle 3"/>
          <p:cNvSpPr/>
          <p:nvPr/>
        </p:nvSpPr>
        <p:spPr>
          <a:xfrm>
            <a:off x="1313792" y="1460626"/>
            <a:ext cx="9247437" cy="2246769"/>
          </a:xfrm>
          <a:prstGeom prst="rect">
            <a:avLst/>
          </a:prstGeom>
        </p:spPr>
        <p:txBody>
          <a:bodyPr wrap="square">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2.2.</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1 –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I: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tử</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0501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10278179-8545-D6F4-0AA0-AB6EE9067BF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6807DF2A-F2A5-BEA1-9D72-AF1962A632F4}"/>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780917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46CD4659-34C9-CCF4-171C-F5F969DF68F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F7F5D52E-2511-F609-745B-D23251F66F3C}"/>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074710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2B467-A8C5-CC60-E79F-D99562B856EF}"/>
              </a:ext>
            </a:extLst>
          </p:cNvPr>
          <p:cNvSpPr>
            <a:spLocks noGrp="1"/>
          </p:cNvSpPr>
          <p:nvPr>
            <p:ph type="title"/>
          </p:nvPr>
        </p:nvSpPr>
        <p:spPr>
          <a:xfrm>
            <a:off x="763772" y="205637"/>
            <a:ext cx="10515600" cy="1325563"/>
          </a:xfrm>
        </p:spPr>
        <p:txBody>
          <a:bodyPr>
            <a:normAutofit/>
          </a:bodyPr>
          <a:lstStyle/>
          <a:p>
            <a:r>
              <a:rPr lang="en-US" sz="2800" dirty="0">
                <a:latin typeface="Arial" panose="020B0604020202020204" pitchFamily="34" charset="0"/>
                <a:cs typeface="Arial" panose="020B0604020202020204" pitchFamily="34" charset="0"/>
              </a:rPr>
              <a:t>Khi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giải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tượng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nghĩa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đang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thực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nhiên</a:t>
            </a:r>
            <a:r>
              <a:rPr lang="en-US" sz="28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xmlns="" id="{41487780-14E3-F49A-198D-9B5CD24629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4531" y="1531200"/>
            <a:ext cx="6965284" cy="3124471"/>
          </a:xfrm>
          <a:prstGeom prst="rect">
            <a:avLst/>
          </a:prstGeom>
        </p:spPr>
      </p:pic>
      <p:sp>
        <p:nvSpPr>
          <p:cNvPr id="5" name="TextBox 4">
            <a:extLst>
              <a:ext uri="{FF2B5EF4-FFF2-40B4-BE49-F238E27FC236}">
                <a16:creationId xmlns:a16="http://schemas.microsoft.com/office/drawing/2014/main" xmlns="" id="{05D598B7-87C9-E174-D267-BAF3932ECF6E}"/>
              </a:ext>
            </a:extLst>
          </p:cNvPr>
          <p:cNvSpPr txBox="1"/>
          <p:nvPr/>
        </p:nvSpPr>
        <p:spPr>
          <a:xfrm>
            <a:off x="763772" y="4880344"/>
            <a:ext cx="10666228" cy="954107"/>
          </a:xfrm>
          <a:prstGeom prst="rect">
            <a:avLst/>
          </a:prstGeom>
          <a:noFill/>
        </p:spPr>
        <p:txBody>
          <a:bodyPr wrap="square" rtlCol="0">
            <a:spAutoFit/>
          </a:bodyPr>
          <a:lstStyle/>
          <a:p>
            <a:r>
              <a:rPr lang="en-US" sz="2800" dirty="0" err="1">
                <a:solidFill>
                  <a:schemeClr val="accent1"/>
                </a:solidFill>
                <a:latin typeface="Arial" panose="020B0604020202020204" pitchFamily="34" charset="0"/>
                <a:cs typeface="Arial" panose="020B0604020202020204" pitchFamily="34" charset="0"/>
              </a:rPr>
              <a:t>Việc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tìm</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hiểu</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tự</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nhiên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được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thực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hiện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bằng</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phương</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pháp</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kĩ</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năng</a:t>
            </a:r>
            <a:r>
              <a:rPr lang="en-US" sz="2800" dirty="0">
                <a:solidFill>
                  <a:schemeClr val="accent1"/>
                </a:solidFill>
                <a:latin typeface="Arial" panose="020B0604020202020204" pitchFamily="34" charset="0"/>
                <a:cs typeface="Arial" panose="020B0604020202020204" pitchFamily="34" charset="0"/>
              </a:rPr>
              <a:t> khoa </a:t>
            </a:r>
            <a:r>
              <a:rPr lang="en-US" sz="2800" dirty="0" err="1">
                <a:solidFill>
                  <a:schemeClr val="accent1"/>
                </a:solidFill>
                <a:latin typeface="Arial" panose="020B0604020202020204" pitchFamily="34" charset="0"/>
                <a:cs typeface="Arial" panose="020B0604020202020204" pitchFamily="34" charset="0"/>
              </a:rPr>
              <a:t>học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theo</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một</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tiến</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trình</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gồm</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các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bước</a:t>
            </a:r>
            <a:r>
              <a:rPr lang="en-US" sz="2800" dirty="0">
                <a:solidFill>
                  <a:schemeClr val="accent1"/>
                </a:solidFill>
                <a:latin typeface="Arial" panose="020B0604020202020204" pitchFamily="34" charset="0"/>
                <a:cs typeface="Arial" panose="020B0604020202020204" pitchFamily="34" charset="0"/>
              </a:rPr>
              <a:t> </a:t>
            </a:r>
            <a:r>
              <a:rPr lang="en-US" sz="2800" dirty="0" err="1">
                <a:solidFill>
                  <a:schemeClr val="accent1"/>
                </a:solidFill>
                <a:latin typeface="Arial" panose="020B0604020202020204" pitchFamily="34" charset="0"/>
                <a:cs typeface="Arial" panose="020B0604020202020204" pitchFamily="34" charset="0"/>
              </a:rPr>
              <a:t>nào</a:t>
            </a:r>
            <a:r>
              <a:rPr lang="en-US" sz="2800" dirty="0">
                <a:solidFill>
                  <a:schemeClr val="accent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753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9654" y="650990"/>
            <a:ext cx="10242331" cy="2862322"/>
          </a:xfrm>
          <a:prstGeom prst="rect">
            <a:avLst/>
          </a:prstGeom>
        </p:spPr>
        <p:txBody>
          <a:bodyPr wrap="square">
            <a:spAutoFit/>
          </a:bodyPr>
          <a:lstStyle/>
          <a:p>
            <a:r>
              <a:rPr lang="en-US" sz="3600" b="1" dirty="0">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Nhiệm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vụ</a:t>
            </a:r>
            <a:r>
              <a:rPr lang="en-US" sz="3600" b="1" dirty="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Hoạt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động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nhân</a:t>
            </a:r>
            <a:r>
              <a:rPr lang="en-US" sz="3600" b="1"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kiểm</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đoán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phần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mở</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đầu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thông</a:t>
            </a:r>
            <a:r>
              <a:rPr lang="en-US" sz="3600" dirty="0">
                <a:latin typeface="Times New Roman" pitchFamily="18" charset="0"/>
                <a:cs typeface="Times New Roman" pitchFamily="18" charset="0"/>
              </a:rPr>
              <a:t> tin SGK/4,5 </a:t>
            </a:r>
            <a:r>
              <a:rPr lang="en-US" sz="3600" dirty="0" err="1">
                <a:latin typeface="Times New Roman" pitchFamily="18" charset="0"/>
                <a:cs typeface="Times New Roman" pitchFamily="18" charset="0"/>
              </a:rPr>
              <a:t>gọi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chính</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xem</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phương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pháp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gì</a:t>
            </a:r>
            <a:r>
              <a:rPr lang="en-US" sz="3600" dirty="0" smtClean="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5424787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1: QUAN SÁT, ĐẶT CÂU HỎI </a:t>
            </a:r>
          </a:p>
        </p:txBody>
      </p:sp>
      <p:sp>
        <p:nvSpPr>
          <p:cNvPr id="3" name="TextBox 2">
            <a:extLst>
              <a:ext uri="{FF2B5EF4-FFF2-40B4-BE49-F238E27FC236}">
                <a16:creationId xmlns:a16="http://schemas.microsoft.com/office/drawing/2014/main" xmlns="" id="{BA287986-927D-7BA9-019F-DF876470A448}"/>
              </a:ext>
            </a:extLst>
          </p:cNvPr>
          <p:cNvSpPr txBox="1"/>
          <p:nvPr/>
        </p:nvSpPr>
        <p:spPr>
          <a:xfrm>
            <a:off x="446567" y="1679944"/>
            <a:ext cx="10462437" cy="954107"/>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Quan </a:t>
            </a:r>
            <a:r>
              <a:rPr lang="en-US" sz="2800" dirty="0" err="1">
                <a:latin typeface="Arial" panose="020B0604020202020204" pitchFamily="34" charset="0"/>
                <a:cs typeface="Arial" panose="020B0604020202020204" pitchFamily="34" charset="0"/>
              </a:rPr>
              <a:t>sát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nhận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huống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vấn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Qua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hỏi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vấn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cần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tìm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hiểu</a:t>
            </a:r>
            <a:r>
              <a:rPr lang="en-US" sz="2800"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xmlns="" id="{9377CE65-3F73-A9E7-7E43-21CB9E5443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7182" y="2806995"/>
            <a:ext cx="7026249" cy="3572539"/>
          </a:xfrm>
          <a:prstGeom prst="rect">
            <a:avLst/>
          </a:prstGeom>
        </p:spPr>
      </p:pic>
    </p:spTree>
    <p:extLst>
      <p:ext uri="{BB962C8B-B14F-4D97-AF65-F5344CB8AC3E}">
        <p14:creationId xmlns:p14="http://schemas.microsoft.com/office/powerpoint/2010/main" val="24136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6B201-4078-43CA-2C0D-025A1D1D5985}"/>
              </a:ext>
            </a:extLst>
          </p:cNvPr>
          <p:cNvSpPr>
            <a:spLocks noGrp="1"/>
          </p:cNvSpPr>
          <p:nvPr>
            <p:ph type="title"/>
          </p:nvPr>
        </p:nvSpPr>
        <p:spPr>
          <a:xfrm>
            <a:off x="-10630" y="0"/>
            <a:ext cx="12192000" cy="1325563"/>
          </a:xfrm>
          <a:solidFill>
            <a:schemeClr val="accent5"/>
          </a:solidFill>
        </p:spPr>
        <p:txBody>
          <a:bodyPr/>
          <a:lstStyle/>
          <a:p>
            <a:pPr algn="ctr"/>
            <a:r>
              <a:rPr lang="en-US" dirty="0">
                <a:latin typeface="Arial" panose="020B0604020202020204" pitchFamily="34" charset="0"/>
                <a:cs typeface="Arial" panose="020B0604020202020204" pitchFamily="34" charset="0"/>
              </a:rPr>
              <a:t>BƯỚC 2: XÂY DỰNG GIẢ THUYẾT </a:t>
            </a:r>
          </a:p>
        </p:txBody>
      </p:sp>
      <p:sp>
        <p:nvSpPr>
          <p:cNvPr id="6" name="TextBox 5">
            <a:extLst>
              <a:ext uri="{FF2B5EF4-FFF2-40B4-BE49-F238E27FC236}">
                <a16:creationId xmlns:a16="http://schemas.microsoft.com/office/drawing/2014/main" xmlns="" id="{7F090AD5-490E-CBF8-B7A0-790DB0C40946}"/>
              </a:ext>
            </a:extLst>
          </p:cNvPr>
          <p:cNvSpPr txBox="1"/>
          <p:nvPr/>
        </p:nvSpPr>
        <p:spPr>
          <a:xfrm>
            <a:off x="552891" y="1680795"/>
            <a:ext cx="11238615" cy="954107"/>
          </a:xfrm>
          <a:prstGeom prst="rect">
            <a:avLst/>
          </a:prstGeom>
          <a:noFill/>
        </p:spPr>
        <p:txBody>
          <a:bodyPr wrap="square">
            <a:spAutoFit/>
          </a:bodyPr>
          <a:lstStyle/>
          <a:p>
            <a:r>
              <a:rPr lang="en-US" sz="2800" dirty="0" err="1">
                <a:effectLst/>
                <a:latin typeface="Arial" panose="020B0604020202020204" pitchFamily="34" charset="0"/>
                <a:ea typeface="Calibri" panose="020F0502020204030204" pitchFamily="34" charset="0"/>
                <a:cs typeface="Arial" panose="020B0604020202020204" pitchFamily="34" charset="0"/>
              </a:rPr>
              <a:t>Dựa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trên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hiểu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biết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của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mình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và</a:t>
            </a:r>
            <a:r>
              <a:rPr lang="en-US" sz="2800" dirty="0">
                <a:effectLst/>
                <a:latin typeface="Arial" panose="020B0604020202020204" pitchFamily="34" charset="0"/>
                <a:ea typeface="Calibri" panose="020F0502020204030204" pitchFamily="34" charset="0"/>
                <a:cs typeface="Arial" panose="020B0604020202020204" pitchFamily="34" charset="0"/>
              </a:rPr>
              <a:t> qua </a:t>
            </a:r>
            <a:r>
              <a:rPr lang="en-US" sz="2800" dirty="0" err="1">
                <a:effectLst/>
                <a:latin typeface="Arial" panose="020B0604020202020204" pitchFamily="34" charset="0"/>
                <a:ea typeface="Calibri" panose="020F0502020204030204" pitchFamily="34" charset="0"/>
                <a:cs typeface="Arial" panose="020B0604020202020204" pitchFamily="34" charset="0"/>
              </a:rPr>
              <a:t>phân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tích</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kết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quan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sát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em</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đưa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ra</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dự</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đoán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tức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là</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giả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thuyết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để</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trả</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lời</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cho</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câu</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hỏi</a:t>
            </a:r>
            <a:r>
              <a:rPr lang="en-US" sz="2800" dirty="0">
                <a:effectLst/>
                <a:latin typeface="Arial" panose="020B0604020202020204" pitchFamily="34" charset="0"/>
                <a:ea typeface="Calibri" panose="020F0502020204030204" pitchFamily="34" charset="0"/>
                <a:cs typeface="Arial" panose="020B0604020202020204" pitchFamily="34" charset="0"/>
              </a:rPr>
              <a:t> ở </a:t>
            </a:r>
            <a:r>
              <a:rPr lang="en-US" sz="2800" dirty="0" err="1">
                <a:effectLst/>
                <a:latin typeface="Arial" panose="020B0604020202020204" pitchFamily="34" charset="0"/>
                <a:ea typeface="Calibri" panose="020F0502020204030204" pitchFamily="34" charset="0"/>
                <a:cs typeface="Arial" panose="020B0604020202020204" pitchFamily="34" charset="0"/>
              </a:rPr>
              <a:t>bước</a:t>
            </a:r>
            <a:r>
              <a:rPr lang="en-US" sz="2800" dirty="0">
                <a:effectLst/>
                <a:latin typeface="Arial" panose="020B0604020202020204" pitchFamily="34" charset="0"/>
                <a:ea typeface="Calibri" panose="020F0502020204030204" pitchFamily="34" charset="0"/>
                <a:cs typeface="Arial" panose="020B0604020202020204" pitchFamily="34" charset="0"/>
              </a:rPr>
              <a:t> 1.</a:t>
            </a:r>
            <a:endParaRPr lang="en-US" sz="2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44D9B960-F4BE-39D9-79B5-A08055C4E6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2891" y="2902688"/>
            <a:ext cx="10749518" cy="3753293"/>
          </a:xfrm>
          <a:prstGeom prst="rect">
            <a:avLst/>
          </a:prstGeom>
        </p:spPr>
      </p:pic>
    </p:spTree>
    <p:extLst>
      <p:ext uri="{BB962C8B-B14F-4D97-AF65-F5344CB8AC3E}">
        <p14:creationId xmlns:p14="http://schemas.microsoft.com/office/powerpoint/2010/main" val="160263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MỞ ĐẦU KHTN 7-HIỀ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MỞ ĐẦU KHTN 7-HIỀN</Template>
  <TotalTime>0</TotalTime>
  <Words>2095</Words>
  <Application>Microsoft Office PowerPoint</Application>
  <PresentationFormat>Custom</PresentationFormat>
  <Paragraphs>224</Paragraphs>
  <Slides>38</Slides>
  <Notes>1</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MỞ ĐẦU KHTN 7-HIỀN</vt:lpstr>
      <vt:lpstr>PowerPoint Presentation</vt:lpstr>
      <vt:lpstr>PowerPoint Presentation</vt:lpstr>
      <vt:lpstr>PowerPoint Presentation</vt:lpstr>
      <vt:lpstr>PowerPoint Presentation</vt:lpstr>
      <vt:lpstr>PowerPoint Presentation</vt:lpstr>
      <vt:lpstr>Khi em tìm bằng chứng để giải thích, chứng minh một sự vật, hiện tượng nghĩa là em đang thực hiện tìm hiểu tự nhiên  </vt:lpstr>
      <vt:lpstr>PowerPoint Presentation</vt:lpstr>
      <vt:lpstr>BƯỚC 1: QUAN SÁT, ĐẶT CÂU HỎI </vt:lpstr>
      <vt:lpstr>BƯỚC 2: XÂY DỰNG GIẢ THUYẾT </vt:lpstr>
      <vt:lpstr>BƯỚC 3: KIỂM TRA GIẢ THUYẾT </vt:lpstr>
      <vt:lpstr>BƯỚC 4: PHÂN TÍCH KẾT QUẢ </vt:lpstr>
      <vt:lpstr>BƯỚC 5: VIẾT, TRÌNH BÀY BÁO CÁO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2022-08-14T14:22:16Z</dcterms:created>
  <dcterms:modified xsi:type="dcterms:W3CDTF">2022-08-14T14:31:32Z</dcterms:modified>
</cp:coreProperties>
</file>