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73" r:id="rId8"/>
    <p:sldId id="262" r:id="rId9"/>
    <p:sldId id="275" r:id="rId10"/>
    <p:sldId id="269" r:id="rId11"/>
    <p:sldId id="271" r:id="rId12"/>
  </p:sldIdLst>
  <p:sldSz cx="18288000" cy="10287000"/>
  <p:notesSz cx="6858000" cy="9144000"/>
  <p:embeddedFontLst>
    <p:embeddedFont>
      <p:font typeface="Trebuchet MS" pitchFamily="34" charset="0"/>
      <p:regular r:id="rId13"/>
      <p:bold r:id="rId14"/>
      <p:italic r:id="rId15"/>
      <p:boldItalic r:id="rId16"/>
    </p:embeddedFont>
    <p:embeddedFont>
      <p:font typeface="Wingdings 3" pitchFamily="18" charset="2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81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79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0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5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7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3802433" y="2781300"/>
            <a:ext cx="10633767" cy="291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6"/>
              </a:lnSpc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CHÀO MỪNG CÁC EM ĐẾN VỚI TIẾT HỌC MỚI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6113287" y="1214691"/>
            <a:ext cx="5795045" cy="1136831"/>
            <a:chOff x="-340384" y="-250907"/>
            <a:chExt cx="7726726" cy="1515775"/>
          </a:xfrm>
        </p:grpSpPr>
        <p:sp>
          <p:nvSpPr>
            <p:cNvPr id="14" name="TextBox 14"/>
            <p:cNvSpPr txBox="1"/>
            <p:nvPr/>
          </p:nvSpPr>
          <p:spPr>
            <a:xfrm>
              <a:off x="-340384" y="-250907"/>
              <a:ext cx="7726726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999"/>
                </a:lnSpc>
              </a:pPr>
              <a:r>
                <a:rPr lang="en-US" sz="4000" b="1" spc="25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HƯỚNG DẪN VỀ NHÀ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349792" y="888509"/>
              <a:ext cx="2346372" cy="376359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2891053" y="3612412"/>
            <a:ext cx="3916445" cy="5653663"/>
            <a:chOff x="0" y="0"/>
            <a:chExt cx="2593638" cy="3744098"/>
          </a:xfrm>
        </p:grpSpPr>
        <p:sp>
          <p:nvSpPr>
            <p:cNvPr id="30" name="Freeform 30"/>
            <p:cNvSpPr/>
            <p:nvPr/>
          </p:nvSpPr>
          <p:spPr>
            <a:xfrm>
              <a:off x="80010" y="80010"/>
              <a:ext cx="2500928" cy="3651387"/>
            </a:xfrm>
            <a:custGeom>
              <a:avLst/>
              <a:gdLst/>
              <a:ahLst/>
              <a:cxnLst/>
              <a:rect l="l" t="t" r="r" b="b"/>
              <a:pathLst>
                <a:path w="2500928" h="3651387">
                  <a:moveTo>
                    <a:pt x="0" y="3596778"/>
                  </a:moveTo>
                  <a:lnTo>
                    <a:pt x="0" y="3651387"/>
                  </a:lnTo>
                  <a:lnTo>
                    <a:pt x="2500928" y="3651387"/>
                  </a:lnTo>
                  <a:lnTo>
                    <a:pt x="2500928" y="0"/>
                  </a:lnTo>
                  <a:lnTo>
                    <a:pt x="2446318" y="0"/>
                  </a:lnTo>
                  <a:lnTo>
                    <a:pt x="2446318" y="3596778"/>
                  </a:lnTo>
                  <a:close/>
                </a:path>
              </a:pathLst>
            </a:custGeom>
            <a:solidFill>
              <a:srgbClr val="C3F7E7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67310" y="67310"/>
              <a:ext cx="2526328" cy="3676787"/>
            </a:xfrm>
            <a:custGeom>
              <a:avLst/>
              <a:gdLst/>
              <a:ahLst/>
              <a:cxnLst/>
              <a:rect l="l" t="t" r="r" b="b"/>
              <a:pathLst>
                <a:path w="2526328" h="3676787">
                  <a:moveTo>
                    <a:pt x="2459018" y="0"/>
                  </a:moveTo>
                  <a:lnTo>
                    <a:pt x="2459018" y="12700"/>
                  </a:lnTo>
                  <a:lnTo>
                    <a:pt x="2513628" y="12700"/>
                  </a:lnTo>
                  <a:lnTo>
                    <a:pt x="2513628" y="3664087"/>
                  </a:lnTo>
                  <a:lnTo>
                    <a:pt x="12700" y="3664087"/>
                  </a:lnTo>
                  <a:lnTo>
                    <a:pt x="12700" y="3609478"/>
                  </a:lnTo>
                  <a:lnTo>
                    <a:pt x="0" y="3609478"/>
                  </a:lnTo>
                  <a:lnTo>
                    <a:pt x="0" y="3676787"/>
                  </a:lnTo>
                  <a:lnTo>
                    <a:pt x="2526328" y="3676787"/>
                  </a:lnTo>
                  <a:lnTo>
                    <a:pt x="252632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12700" y="12700"/>
              <a:ext cx="2500928" cy="3651388"/>
            </a:xfrm>
            <a:custGeom>
              <a:avLst/>
              <a:gdLst/>
              <a:ahLst/>
              <a:cxnLst/>
              <a:rect l="l" t="t" r="r" b="b"/>
              <a:pathLst>
                <a:path w="2500928" h="3651388">
                  <a:moveTo>
                    <a:pt x="0" y="0"/>
                  </a:moveTo>
                  <a:lnTo>
                    <a:pt x="2500928" y="0"/>
                  </a:lnTo>
                  <a:lnTo>
                    <a:pt x="2500928" y="3651388"/>
                  </a:lnTo>
                  <a:lnTo>
                    <a:pt x="0" y="36513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2526328" cy="3676788"/>
            </a:xfrm>
            <a:custGeom>
              <a:avLst/>
              <a:gdLst/>
              <a:ahLst/>
              <a:cxnLst/>
              <a:rect l="l" t="t" r="r" b="b"/>
              <a:pathLst>
                <a:path w="2526328" h="3676788">
                  <a:moveTo>
                    <a:pt x="80010" y="3676788"/>
                  </a:moveTo>
                  <a:lnTo>
                    <a:pt x="2526328" y="3676788"/>
                  </a:lnTo>
                  <a:lnTo>
                    <a:pt x="2526328" y="80010"/>
                  </a:lnTo>
                  <a:lnTo>
                    <a:pt x="2526328" y="67310"/>
                  </a:lnTo>
                  <a:lnTo>
                    <a:pt x="2526328" y="0"/>
                  </a:lnTo>
                  <a:lnTo>
                    <a:pt x="0" y="0"/>
                  </a:lnTo>
                  <a:lnTo>
                    <a:pt x="0" y="3676788"/>
                  </a:lnTo>
                  <a:lnTo>
                    <a:pt x="67310" y="3676788"/>
                  </a:lnTo>
                  <a:lnTo>
                    <a:pt x="80010" y="3676788"/>
                  </a:lnTo>
                  <a:close/>
                  <a:moveTo>
                    <a:pt x="12700" y="12700"/>
                  </a:moveTo>
                  <a:lnTo>
                    <a:pt x="2513628" y="12700"/>
                  </a:lnTo>
                  <a:lnTo>
                    <a:pt x="2513628" y="3664088"/>
                  </a:lnTo>
                  <a:lnTo>
                    <a:pt x="12700" y="3664088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3195596" y="3807682"/>
            <a:ext cx="1040736" cy="242434"/>
            <a:chOff x="0" y="0"/>
            <a:chExt cx="1387648" cy="323246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C3F7E7"/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</p:spPr>
          </p:sp>
        </p:grpSp>
        <p:grpSp>
          <p:nvGrpSpPr>
            <p:cNvPr id="46" name="Group 46"/>
            <p:cNvGrpSpPr>
              <a:grpSpLocks noChangeAspect="1"/>
            </p:cNvGrpSpPr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6987597" y="3612412"/>
            <a:ext cx="3916445" cy="5653663"/>
            <a:chOff x="0" y="0"/>
            <a:chExt cx="2593638" cy="3744098"/>
          </a:xfrm>
        </p:grpSpPr>
        <p:sp>
          <p:nvSpPr>
            <p:cNvPr id="50" name="Freeform 50"/>
            <p:cNvSpPr/>
            <p:nvPr/>
          </p:nvSpPr>
          <p:spPr>
            <a:xfrm>
              <a:off x="80010" y="80010"/>
              <a:ext cx="2500928" cy="3651387"/>
            </a:xfrm>
            <a:custGeom>
              <a:avLst/>
              <a:gdLst/>
              <a:ahLst/>
              <a:cxnLst/>
              <a:rect l="l" t="t" r="r" b="b"/>
              <a:pathLst>
                <a:path w="2500928" h="3651387">
                  <a:moveTo>
                    <a:pt x="0" y="3596778"/>
                  </a:moveTo>
                  <a:lnTo>
                    <a:pt x="0" y="3651387"/>
                  </a:lnTo>
                  <a:lnTo>
                    <a:pt x="2500928" y="3651387"/>
                  </a:lnTo>
                  <a:lnTo>
                    <a:pt x="2500928" y="0"/>
                  </a:lnTo>
                  <a:lnTo>
                    <a:pt x="2446318" y="0"/>
                  </a:lnTo>
                  <a:lnTo>
                    <a:pt x="2446318" y="3596778"/>
                  </a:lnTo>
                  <a:close/>
                </a:path>
              </a:pathLst>
            </a:custGeom>
            <a:solidFill>
              <a:srgbClr val="D1F3C8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67310" y="67310"/>
              <a:ext cx="2526328" cy="3676787"/>
            </a:xfrm>
            <a:custGeom>
              <a:avLst/>
              <a:gdLst/>
              <a:ahLst/>
              <a:cxnLst/>
              <a:rect l="l" t="t" r="r" b="b"/>
              <a:pathLst>
                <a:path w="2526328" h="3676787">
                  <a:moveTo>
                    <a:pt x="2459018" y="0"/>
                  </a:moveTo>
                  <a:lnTo>
                    <a:pt x="2459018" y="12700"/>
                  </a:lnTo>
                  <a:lnTo>
                    <a:pt x="2513628" y="12700"/>
                  </a:lnTo>
                  <a:lnTo>
                    <a:pt x="2513628" y="3664087"/>
                  </a:lnTo>
                  <a:lnTo>
                    <a:pt x="12700" y="3664087"/>
                  </a:lnTo>
                  <a:lnTo>
                    <a:pt x="12700" y="3609478"/>
                  </a:lnTo>
                  <a:lnTo>
                    <a:pt x="0" y="3609478"/>
                  </a:lnTo>
                  <a:lnTo>
                    <a:pt x="0" y="3676787"/>
                  </a:lnTo>
                  <a:lnTo>
                    <a:pt x="2526328" y="3676787"/>
                  </a:lnTo>
                  <a:lnTo>
                    <a:pt x="252632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12700" y="12700"/>
              <a:ext cx="2500928" cy="3651388"/>
            </a:xfrm>
            <a:custGeom>
              <a:avLst/>
              <a:gdLst/>
              <a:ahLst/>
              <a:cxnLst/>
              <a:rect l="l" t="t" r="r" b="b"/>
              <a:pathLst>
                <a:path w="2500928" h="3651388">
                  <a:moveTo>
                    <a:pt x="0" y="0"/>
                  </a:moveTo>
                  <a:lnTo>
                    <a:pt x="2500928" y="0"/>
                  </a:lnTo>
                  <a:lnTo>
                    <a:pt x="2500928" y="3651388"/>
                  </a:lnTo>
                  <a:lnTo>
                    <a:pt x="0" y="36513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0"/>
              <a:ext cx="2526328" cy="3676788"/>
            </a:xfrm>
            <a:custGeom>
              <a:avLst/>
              <a:gdLst/>
              <a:ahLst/>
              <a:cxnLst/>
              <a:rect l="l" t="t" r="r" b="b"/>
              <a:pathLst>
                <a:path w="2526328" h="3676788">
                  <a:moveTo>
                    <a:pt x="80010" y="3676788"/>
                  </a:moveTo>
                  <a:lnTo>
                    <a:pt x="2526328" y="3676788"/>
                  </a:lnTo>
                  <a:lnTo>
                    <a:pt x="2526328" y="80010"/>
                  </a:lnTo>
                  <a:lnTo>
                    <a:pt x="2526328" y="67310"/>
                  </a:lnTo>
                  <a:lnTo>
                    <a:pt x="2526328" y="0"/>
                  </a:lnTo>
                  <a:lnTo>
                    <a:pt x="0" y="0"/>
                  </a:lnTo>
                  <a:lnTo>
                    <a:pt x="0" y="3676788"/>
                  </a:lnTo>
                  <a:lnTo>
                    <a:pt x="67310" y="3676788"/>
                  </a:lnTo>
                  <a:lnTo>
                    <a:pt x="80010" y="3676788"/>
                  </a:lnTo>
                  <a:close/>
                  <a:moveTo>
                    <a:pt x="12700" y="12700"/>
                  </a:moveTo>
                  <a:lnTo>
                    <a:pt x="2513628" y="12700"/>
                  </a:lnTo>
                  <a:lnTo>
                    <a:pt x="2513628" y="3664088"/>
                  </a:lnTo>
                  <a:lnTo>
                    <a:pt x="12700" y="3664088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7292141" y="3807682"/>
            <a:ext cx="1040736" cy="242434"/>
            <a:chOff x="0" y="0"/>
            <a:chExt cx="1387648" cy="323246"/>
          </a:xfrm>
        </p:grpSpPr>
        <p:grpSp>
          <p:nvGrpSpPr>
            <p:cNvPr id="60" name="Group 60"/>
            <p:cNvGrpSpPr>
              <a:grpSpLocks noChangeAspect="1"/>
            </p:cNvGrpSpPr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C3F7E7"/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</p:spPr>
          </p:sp>
        </p:grp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</p:spPr>
          </p:sp>
        </p:grpSp>
      </p:grpSp>
      <p:grpSp>
        <p:nvGrpSpPr>
          <p:cNvPr id="69" name="Group 69"/>
          <p:cNvGrpSpPr/>
          <p:nvPr/>
        </p:nvGrpSpPr>
        <p:grpSpPr>
          <a:xfrm>
            <a:off x="11108664" y="3612412"/>
            <a:ext cx="3916445" cy="5653663"/>
            <a:chOff x="0" y="0"/>
            <a:chExt cx="2593638" cy="3744098"/>
          </a:xfrm>
        </p:grpSpPr>
        <p:sp>
          <p:nvSpPr>
            <p:cNvPr id="70" name="Freeform 70"/>
            <p:cNvSpPr/>
            <p:nvPr/>
          </p:nvSpPr>
          <p:spPr>
            <a:xfrm>
              <a:off x="80010" y="80010"/>
              <a:ext cx="2500928" cy="3651387"/>
            </a:xfrm>
            <a:custGeom>
              <a:avLst/>
              <a:gdLst/>
              <a:ahLst/>
              <a:cxnLst/>
              <a:rect l="l" t="t" r="r" b="b"/>
              <a:pathLst>
                <a:path w="2500928" h="3651387">
                  <a:moveTo>
                    <a:pt x="0" y="3596778"/>
                  </a:moveTo>
                  <a:lnTo>
                    <a:pt x="0" y="3651387"/>
                  </a:lnTo>
                  <a:lnTo>
                    <a:pt x="2500928" y="3651387"/>
                  </a:lnTo>
                  <a:lnTo>
                    <a:pt x="2500928" y="0"/>
                  </a:lnTo>
                  <a:lnTo>
                    <a:pt x="2446318" y="0"/>
                  </a:lnTo>
                  <a:lnTo>
                    <a:pt x="2446318" y="3596778"/>
                  </a:lnTo>
                  <a:close/>
                </a:path>
              </a:pathLst>
            </a:custGeom>
            <a:solidFill>
              <a:srgbClr val="FFFFAA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67310" y="67310"/>
              <a:ext cx="2526328" cy="3676787"/>
            </a:xfrm>
            <a:custGeom>
              <a:avLst/>
              <a:gdLst/>
              <a:ahLst/>
              <a:cxnLst/>
              <a:rect l="l" t="t" r="r" b="b"/>
              <a:pathLst>
                <a:path w="2526328" h="3676787">
                  <a:moveTo>
                    <a:pt x="2459018" y="0"/>
                  </a:moveTo>
                  <a:lnTo>
                    <a:pt x="2459018" y="12700"/>
                  </a:lnTo>
                  <a:lnTo>
                    <a:pt x="2513628" y="12700"/>
                  </a:lnTo>
                  <a:lnTo>
                    <a:pt x="2513628" y="3664087"/>
                  </a:lnTo>
                  <a:lnTo>
                    <a:pt x="12700" y="3664087"/>
                  </a:lnTo>
                  <a:lnTo>
                    <a:pt x="12700" y="3609478"/>
                  </a:lnTo>
                  <a:lnTo>
                    <a:pt x="0" y="3609478"/>
                  </a:lnTo>
                  <a:lnTo>
                    <a:pt x="0" y="3676787"/>
                  </a:lnTo>
                  <a:lnTo>
                    <a:pt x="2526328" y="3676787"/>
                  </a:lnTo>
                  <a:lnTo>
                    <a:pt x="252632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2" name="Freeform 72"/>
            <p:cNvSpPr/>
            <p:nvPr/>
          </p:nvSpPr>
          <p:spPr>
            <a:xfrm>
              <a:off x="12700" y="12700"/>
              <a:ext cx="2500928" cy="3651388"/>
            </a:xfrm>
            <a:custGeom>
              <a:avLst/>
              <a:gdLst/>
              <a:ahLst/>
              <a:cxnLst/>
              <a:rect l="l" t="t" r="r" b="b"/>
              <a:pathLst>
                <a:path w="2500928" h="3651388">
                  <a:moveTo>
                    <a:pt x="0" y="0"/>
                  </a:moveTo>
                  <a:lnTo>
                    <a:pt x="2500928" y="0"/>
                  </a:lnTo>
                  <a:lnTo>
                    <a:pt x="2500928" y="3651388"/>
                  </a:lnTo>
                  <a:lnTo>
                    <a:pt x="0" y="36513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2526328" cy="3676788"/>
            </a:xfrm>
            <a:custGeom>
              <a:avLst/>
              <a:gdLst/>
              <a:ahLst/>
              <a:cxnLst/>
              <a:rect l="l" t="t" r="r" b="b"/>
              <a:pathLst>
                <a:path w="2526328" h="3676788">
                  <a:moveTo>
                    <a:pt x="80010" y="3676788"/>
                  </a:moveTo>
                  <a:lnTo>
                    <a:pt x="2526328" y="3676788"/>
                  </a:lnTo>
                  <a:lnTo>
                    <a:pt x="2526328" y="80010"/>
                  </a:lnTo>
                  <a:lnTo>
                    <a:pt x="2526328" y="67310"/>
                  </a:lnTo>
                  <a:lnTo>
                    <a:pt x="2526328" y="0"/>
                  </a:lnTo>
                  <a:lnTo>
                    <a:pt x="0" y="0"/>
                  </a:lnTo>
                  <a:lnTo>
                    <a:pt x="0" y="3676788"/>
                  </a:lnTo>
                  <a:lnTo>
                    <a:pt x="67310" y="3676788"/>
                  </a:lnTo>
                  <a:lnTo>
                    <a:pt x="80010" y="3676788"/>
                  </a:lnTo>
                  <a:close/>
                  <a:moveTo>
                    <a:pt x="12700" y="12700"/>
                  </a:moveTo>
                  <a:lnTo>
                    <a:pt x="2513628" y="12700"/>
                  </a:lnTo>
                  <a:lnTo>
                    <a:pt x="2513628" y="3664088"/>
                  </a:lnTo>
                  <a:lnTo>
                    <a:pt x="12700" y="3664088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11413207" y="3807682"/>
            <a:ext cx="1040736" cy="242434"/>
            <a:chOff x="0" y="0"/>
            <a:chExt cx="1387648" cy="323246"/>
          </a:xfrm>
        </p:grpSpPr>
        <p:grpSp>
          <p:nvGrpSpPr>
            <p:cNvPr id="80" name="Group 80"/>
            <p:cNvGrpSpPr>
              <a:grpSpLocks noChangeAspect="1"/>
            </p:cNvGrpSpPr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C3F7E7"/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</p:spPr>
          </p:sp>
        </p:grpSp>
        <p:grpSp>
          <p:nvGrpSpPr>
            <p:cNvPr id="86" name="Group 86"/>
            <p:cNvGrpSpPr>
              <a:grpSpLocks noChangeAspect="1"/>
            </p:cNvGrpSpPr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</p:spPr>
          </p:sp>
        </p:grpSp>
      </p:grpSp>
      <p:sp>
        <p:nvSpPr>
          <p:cNvPr id="125" name="TextBox 124"/>
          <p:cNvSpPr txBox="1"/>
          <p:nvPr/>
        </p:nvSpPr>
        <p:spPr>
          <a:xfrm>
            <a:off x="3335149" y="4617875"/>
            <a:ext cx="2868028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Ôn lại kiến thức vừa học.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320816" y="4553086"/>
            <a:ext cx="3075938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Hoàn thành bài tập được giao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1127841" y="4553086"/>
            <a:ext cx="37712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Xem trước nội dung hoạt động 4 CĐ8.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3444085" y="2476500"/>
            <a:ext cx="491830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8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CẢM ƠN SỰ QUAN TÂM VÀ THEO DÕI CỦA CÁC EM!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1258" y="2173034"/>
            <a:ext cx="6691746" cy="53776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805742" y="3080979"/>
            <a:ext cx="6680948" cy="1280084"/>
            <a:chOff x="-758896" y="-559019"/>
            <a:chExt cx="8907931" cy="1706778"/>
          </a:xfrm>
        </p:grpSpPr>
        <p:sp>
          <p:nvSpPr>
            <p:cNvPr id="14" name="TextBox 14"/>
            <p:cNvSpPr txBox="1"/>
            <p:nvPr/>
          </p:nvSpPr>
          <p:spPr>
            <a:xfrm>
              <a:off x="-758896" y="-559019"/>
              <a:ext cx="8907931" cy="11869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spc="349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NỘI DUNG BÀI HỌC: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21883" y="771400"/>
              <a:ext cx="2346372" cy="37635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8386206" y="1028700"/>
            <a:ext cx="9292194" cy="8839199"/>
            <a:chOff x="0" y="0"/>
            <a:chExt cx="5094352" cy="3753742"/>
          </a:xfrm>
        </p:grpSpPr>
        <p:sp>
          <p:nvSpPr>
            <p:cNvPr id="17" name="Freeform 17"/>
            <p:cNvSpPr/>
            <p:nvPr/>
          </p:nvSpPr>
          <p:spPr>
            <a:xfrm>
              <a:off x="80010" y="80010"/>
              <a:ext cx="5001642" cy="3661032"/>
            </a:xfrm>
            <a:custGeom>
              <a:avLst/>
              <a:gdLst/>
              <a:ahLst/>
              <a:cxnLst/>
              <a:rect l="l" t="t" r="r" b="b"/>
              <a:pathLst>
                <a:path w="5001642" h="3661032">
                  <a:moveTo>
                    <a:pt x="0" y="3606422"/>
                  </a:moveTo>
                  <a:lnTo>
                    <a:pt x="0" y="3661032"/>
                  </a:lnTo>
                  <a:lnTo>
                    <a:pt x="5001642" y="3661032"/>
                  </a:lnTo>
                  <a:lnTo>
                    <a:pt x="5001642" y="0"/>
                  </a:lnTo>
                  <a:lnTo>
                    <a:pt x="4947032" y="0"/>
                  </a:lnTo>
                  <a:lnTo>
                    <a:pt x="4947032" y="3606422"/>
                  </a:lnTo>
                  <a:close/>
                </a:path>
              </a:pathLst>
            </a:custGeom>
            <a:solidFill>
              <a:srgbClr val="E3E5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67310" y="67310"/>
              <a:ext cx="5027042" cy="3686432"/>
            </a:xfrm>
            <a:custGeom>
              <a:avLst/>
              <a:gdLst/>
              <a:ahLst/>
              <a:cxnLst/>
              <a:rect l="l" t="t" r="r" b="b"/>
              <a:pathLst>
                <a:path w="5027042" h="3686432">
                  <a:moveTo>
                    <a:pt x="4959732" y="0"/>
                  </a:moveTo>
                  <a:lnTo>
                    <a:pt x="4959732" y="12700"/>
                  </a:lnTo>
                  <a:lnTo>
                    <a:pt x="5014342" y="12700"/>
                  </a:lnTo>
                  <a:lnTo>
                    <a:pt x="5014342" y="3673732"/>
                  </a:lnTo>
                  <a:lnTo>
                    <a:pt x="12700" y="3673732"/>
                  </a:lnTo>
                  <a:lnTo>
                    <a:pt x="12700" y="3619122"/>
                  </a:lnTo>
                  <a:lnTo>
                    <a:pt x="0" y="3619122"/>
                  </a:lnTo>
                  <a:lnTo>
                    <a:pt x="0" y="3686432"/>
                  </a:lnTo>
                  <a:lnTo>
                    <a:pt x="5027042" y="3686432"/>
                  </a:lnTo>
                  <a:lnTo>
                    <a:pt x="502704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2700" y="12700"/>
              <a:ext cx="5001642" cy="3661032"/>
            </a:xfrm>
            <a:custGeom>
              <a:avLst/>
              <a:gdLst/>
              <a:ahLst/>
              <a:cxnLst/>
              <a:rect l="l" t="t" r="r" b="b"/>
              <a:pathLst>
                <a:path w="5001642" h="3661032">
                  <a:moveTo>
                    <a:pt x="0" y="0"/>
                  </a:moveTo>
                  <a:lnTo>
                    <a:pt x="5001642" y="0"/>
                  </a:lnTo>
                  <a:lnTo>
                    <a:pt x="5001642" y="3661032"/>
                  </a:lnTo>
                  <a:lnTo>
                    <a:pt x="0" y="3661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027042" cy="3686432"/>
            </a:xfrm>
            <a:custGeom>
              <a:avLst/>
              <a:gdLst/>
              <a:ahLst/>
              <a:cxnLst/>
              <a:rect l="l" t="t" r="r" b="b"/>
              <a:pathLst>
                <a:path w="5027042" h="3686432">
                  <a:moveTo>
                    <a:pt x="80010" y="3686432"/>
                  </a:moveTo>
                  <a:lnTo>
                    <a:pt x="5027042" y="3686432"/>
                  </a:lnTo>
                  <a:lnTo>
                    <a:pt x="5027042" y="80010"/>
                  </a:lnTo>
                  <a:lnTo>
                    <a:pt x="5027042" y="67310"/>
                  </a:lnTo>
                  <a:lnTo>
                    <a:pt x="5027042" y="0"/>
                  </a:lnTo>
                  <a:lnTo>
                    <a:pt x="0" y="0"/>
                  </a:lnTo>
                  <a:lnTo>
                    <a:pt x="0" y="3686432"/>
                  </a:lnTo>
                  <a:lnTo>
                    <a:pt x="67310" y="3686432"/>
                  </a:lnTo>
                  <a:lnTo>
                    <a:pt x="80010" y="3686432"/>
                  </a:lnTo>
                  <a:close/>
                  <a:moveTo>
                    <a:pt x="12700" y="12700"/>
                  </a:moveTo>
                  <a:lnTo>
                    <a:pt x="5014342" y="12700"/>
                  </a:lnTo>
                  <a:lnTo>
                    <a:pt x="5014342" y="3673732"/>
                  </a:lnTo>
                  <a:lnTo>
                    <a:pt x="12700" y="3673732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0" name="Group 39"/>
          <p:cNvGrpSpPr/>
          <p:nvPr/>
        </p:nvGrpSpPr>
        <p:grpSpPr>
          <a:xfrm>
            <a:off x="8873296" y="1182909"/>
            <a:ext cx="8120613" cy="2670603"/>
            <a:chOff x="8719587" y="2973848"/>
            <a:chExt cx="8120613" cy="2670603"/>
          </a:xfrm>
        </p:grpSpPr>
        <p:grpSp>
          <p:nvGrpSpPr>
            <p:cNvPr id="21" name="Group 21"/>
            <p:cNvGrpSpPr/>
            <p:nvPr/>
          </p:nvGrpSpPr>
          <p:grpSpPr>
            <a:xfrm>
              <a:off x="8719587" y="3535310"/>
              <a:ext cx="1681446" cy="1662681"/>
              <a:chOff x="0" y="0"/>
              <a:chExt cx="1124091" cy="1111327"/>
            </a:xfrm>
          </p:grpSpPr>
          <p:pic>
            <p:nvPicPr>
              <p:cNvPr id="22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124091" cy="1111327"/>
              </a:xfrm>
              <a:prstGeom prst="rect">
                <a:avLst/>
              </a:prstGeom>
            </p:spPr>
          </p:pic>
          <p:sp>
            <p:nvSpPr>
              <p:cNvPr id="23" name="TextBox 23"/>
              <p:cNvSpPr txBox="1"/>
              <p:nvPr/>
            </p:nvSpPr>
            <p:spPr>
              <a:xfrm>
                <a:off x="264658" y="349947"/>
                <a:ext cx="594774" cy="4114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767"/>
                  </a:lnSpc>
                  <a:spcBef>
                    <a:spcPct val="0"/>
                  </a:spcBef>
                </a:pPr>
                <a:r>
                  <a:rPr lang="en-US" sz="5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3405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0735894" y="2973848"/>
              <a:ext cx="6104306" cy="2670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4000">
                  <a:solidFill>
                    <a:srgbClr val="000000"/>
                  </a:solidFill>
                </a:rPr>
                <a:t>Thuyết trình về ý nghĩa của việc bảo vệ môi trường tự nhiên</a:t>
              </a:r>
              <a:r>
                <a:rPr lang="en-US" sz="400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82987" y="4230664"/>
            <a:ext cx="8342217" cy="2769989"/>
            <a:chOff x="8497983" y="3145407"/>
            <a:chExt cx="8342217" cy="2769989"/>
          </a:xfrm>
        </p:grpSpPr>
        <p:grpSp>
          <p:nvGrpSpPr>
            <p:cNvPr id="42" name="Group 21"/>
            <p:cNvGrpSpPr/>
            <p:nvPr/>
          </p:nvGrpSpPr>
          <p:grpSpPr>
            <a:xfrm>
              <a:off x="8497983" y="3515957"/>
              <a:ext cx="1681446" cy="1662681"/>
              <a:chOff x="-148148" y="-12936"/>
              <a:chExt cx="1124091" cy="1111327"/>
            </a:xfrm>
          </p:grpSpPr>
          <p:pic>
            <p:nvPicPr>
              <p:cNvPr id="44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48148" y="-12936"/>
                <a:ext cx="1124091" cy="1111327"/>
              </a:xfrm>
              <a:prstGeom prst="rect">
                <a:avLst/>
              </a:prstGeom>
            </p:spPr>
          </p:pic>
          <p:sp>
            <p:nvSpPr>
              <p:cNvPr id="45" name="TextBox 23"/>
              <p:cNvSpPr txBox="1"/>
              <p:nvPr/>
            </p:nvSpPr>
            <p:spPr>
              <a:xfrm>
                <a:off x="116510" y="337011"/>
                <a:ext cx="594774" cy="4114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767"/>
                  </a:lnSpc>
                  <a:spcBef>
                    <a:spcPct val="0"/>
                  </a:spcBef>
                </a:pPr>
                <a:r>
                  <a:rPr lang="en-US" sz="5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3405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TextBox 24"/>
            <p:cNvSpPr txBox="1"/>
            <p:nvPr/>
          </p:nvSpPr>
          <p:spPr>
            <a:xfrm>
              <a:off x="10604599" y="3145407"/>
              <a:ext cx="6235601" cy="2769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4000">
                  <a:solidFill>
                    <a:srgbClr val="000000"/>
                  </a:solidFill>
                </a:rPr>
                <a:t>Thực hiện các giải pháp bảo vệ môi trường tự nhiên</a:t>
              </a:r>
              <a:r>
                <a:rPr lang="en-US" sz="4000">
                  <a:solidFill>
                    <a:srgbClr val="000000"/>
                  </a:solidFill>
                </a:rPr>
                <a:t>.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8386206" y="4078794"/>
            <a:ext cx="9146254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409371" y="7277100"/>
            <a:ext cx="9146254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8782987" y="7498171"/>
            <a:ext cx="8466378" cy="1906501"/>
            <a:chOff x="8582433" y="3203826"/>
            <a:chExt cx="8466378" cy="1906501"/>
          </a:xfrm>
        </p:grpSpPr>
        <p:grpSp>
          <p:nvGrpSpPr>
            <p:cNvPr id="56" name="Group 21"/>
            <p:cNvGrpSpPr/>
            <p:nvPr/>
          </p:nvGrpSpPr>
          <p:grpSpPr>
            <a:xfrm>
              <a:off x="8582433" y="3447646"/>
              <a:ext cx="1681446" cy="1662681"/>
              <a:chOff x="-91691" y="-58594"/>
              <a:chExt cx="1124091" cy="1111327"/>
            </a:xfrm>
          </p:grpSpPr>
          <p:pic>
            <p:nvPicPr>
              <p:cNvPr id="58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91691" y="-58594"/>
                <a:ext cx="1124091" cy="1111327"/>
              </a:xfrm>
              <a:prstGeom prst="rect">
                <a:avLst/>
              </a:prstGeom>
            </p:spPr>
          </p:pic>
          <p:sp>
            <p:nvSpPr>
              <p:cNvPr id="59" name="TextBox 23"/>
              <p:cNvSpPr txBox="1"/>
              <p:nvPr/>
            </p:nvSpPr>
            <p:spPr>
              <a:xfrm>
                <a:off x="147071" y="291353"/>
                <a:ext cx="594774" cy="4114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767"/>
                  </a:lnSpc>
                  <a:spcBef>
                    <a:spcPct val="0"/>
                  </a:spcBef>
                </a:pPr>
                <a:r>
                  <a:rPr lang="en-US" sz="5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3405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7" name="TextBox 24"/>
            <p:cNvSpPr txBox="1"/>
            <p:nvPr/>
          </p:nvSpPr>
          <p:spPr>
            <a:xfrm>
              <a:off x="10452799" y="3203826"/>
              <a:ext cx="6596012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4000">
                  <a:solidFill>
                    <a:srgbClr val="000000"/>
                  </a:solidFill>
                </a:rPr>
                <a:t>Thực hiện bảo vệ môi trường tự nhiên</a:t>
              </a:r>
              <a:r>
                <a:rPr lang="en-US" sz="4000">
                  <a:solidFill>
                    <a:srgbClr val="000000"/>
                  </a:solidFill>
                </a:rPr>
                <a:t> </a:t>
              </a:r>
              <a:r>
                <a:rPr lang="vi-VN" sz="4000">
                  <a:solidFill>
                    <a:srgbClr val="000000"/>
                  </a:solidFill>
                </a:rPr>
                <a:t>địa phương</a:t>
              </a:r>
              <a:endParaRPr lang="en-US" sz="4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219200" y="1863751"/>
            <a:ext cx="15849599" cy="7470749"/>
            <a:chOff x="0" y="0"/>
            <a:chExt cx="7163321" cy="3544403"/>
          </a:xfrm>
        </p:grpSpPr>
        <p:sp>
          <p:nvSpPr>
            <p:cNvPr id="9" name="Freeform 9"/>
            <p:cNvSpPr/>
            <p:nvPr/>
          </p:nvSpPr>
          <p:spPr>
            <a:xfrm>
              <a:off x="80010" y="80010"/>
              <a:ext cx="7070611" cy="3451693"/>
            </a:xfrm>
            <a:custGeom>
              <a:avLst/>
              <a:gdLst/>
              <a:ahLst/>
              <a:cxnLst/>
              <a:rect l="l" t="t" r="r" b="b"/>
              <a:pathLst>
                <a:path w="7070611" h="3451693">
                  <a:moveTo>
                    <a:pt x="0" y="3397084"/>
                  </a:moveTo>
                  <a:lnTo>
                    <a:pt x="0" y="3451693"/>
                  </a:lnTo>
                  <a:lnTo>
                    <a:pt x="7070611" y="3451693"/>
                  </a:lnTo>
                  <a:lnTo>
                    <a:pt x="7070611" y="0"/>
                  </a:lnTo>
                  <a:lnTo>
                    <a:pt x="7016001" y="0"/>
                  </a:lnTo>
                  <a:lnTo>
                    <a:pt x="7016001" y="3397084"/>
                  </a:lnTo>
                  <a:close/>
                </a:path>
              </a:pathLst>
            </a:custGeom>
            <a:solidFill>
              <a:srgbClr val="FFA794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7310" y="67310"/>
              <a:ext cx="7096011" cy="3477093"/>
            </a:xfrm>
            <a:custGeom>
              <a:avLst/>
              <a:gdLst/>
              <a:ahLst/>
              <a:cxnLst/>
              <a:rect l="l" t="t" r="r" b="b"/>
              <a:pathLst>
                <a:path w="7096011" h="3477093">
                  <a:moveTo>
                    <a:pt x="7028701" y="0"/>
                  </a:moveTo>
                  <a:lnTo>
                    <a:pt x="7028701" y="12700"/>
                  </a:lnTo>
                  <a:lnTo>
                    <a:pt x="7083311" y="12700"/>
                  </a:lnTo>
                  <a:lnTo>
                    <a:pt x="7083311" y="3464393"/>
                  </a:lnTo>
                  <a:lnTo>
                    <a:pt x="12700" y="3464393"/>
                  </a:lnTo>
                  <a:lnTo>
                    <a:pt x="12700" y="3409784"/>
                  </a:lnTo>
                  <a:lnTo>
                    <a:pt x="0" y="3409784"/>
                  </a:lnTo>
                  <a:lnTo>
                    <a:pt x="0" y="3477093"/>
                  </a:lnTo>
                  <a:lnTo>
                    <a:pt x="7096011" y="3477093"/>
                  </a:lnTo>
                  <a:lnTo>
                    <a:pt x="709601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2700" y="12700"/>
              <a:ext cx="7070611" cy="3451694"/>
            </a:xfrm>
            <a:custGeom>
              <a:avLst/>
              <a:gdLst/>
              <a:ahLst/>
              <a:cxnLst/>
              <a:rect l="l" t="t" r="r" b="b"/>
              <a:pathLst>
                <a:path w="7070611" h="3451694">
                  <a:moveTo>
                    <a:pt x="0" y="0"/>
                  </a:moveTo>
                  <a:lnTo>
                    <a:pt x="7070611" y="0"/>
                  </a:lnTo>
                  <a:lnTo>
                    <a:pt x="7070611" y="3451694"/>
                  </a:lnTo>
                  <a:lnTo>
                    <a:pt x="0" y="34516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7096011" cy="3477094"/>
            </a:xfrm>
            <a:custGeom>
              <a:avLst/>
              <a:gdLst/>
              <a:ahLst/>
              <a:cxnLst/>
              <a:rect l="l" t="t" r="r" b="b"/>
              <a:pathLst>
                <a:path w="7096011" h="3477094">
                  <a:moveTo>
                    <a:pt x="80010" y="3477094"/>
                  </a:moveTo>
                  <a:lnTo>
                    <a:pt x="7096011" y="3477094"/>
                  </a:lnTo>
                  <a:lnTo>
                    <a:pt x="7096011" y="80010"/>
                  </a:lnTo>
                  <a:lnTo>
                    <a:pt x="7096011" y="67310"/>
                  </a:lnTo>
                  <a:lnTo>
                    <a:pt x="7096011" y="0"/>
                  </a:lnTo>
                  <a:lnTo>
                    <a:pt x="0" y="0"/>
                  </a:lnTo>
                  <a:lnTo>
                    <a:pt x="0" y="3477094"/>
                  </a:lnTo>
                  <a:lnTo>
                    <a:pt x="67310" y="3477094"/>
                  </a:lnTo>
                  <a:lnTo>
                    <a:pt x="80010" y="3477094"/>
                  </a:lnTo>
                  <a:close/>
                  <a:moveTo>
                    <a:pt x="12700" y="12700"/>
                  </a:moveTo>
                  <a:lnTo>
                    <a:pt x="7083311" y="12700"/>
                  </a:lnTo>
                  <a:lnTo>
                    <a:pt x="7083311" y="3464394"/>
                  </a:lnTo>
                  <a:lnTo>
                    <a:pt x="12700" y="34643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0200" y="2389825"/>
            <a:ext cx="5816181" cy="640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14"/>
          <p:cNvSpPr txBox="1"/>
          <p:nvPr/>
        </p:nvSpPr>
        <p:spPr>
          <a:xfrm>
            <a:off x="1693292" y="3142922"/>
            <a:ext cx="5723089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8"/>
              </a:lnSpc>
            </a:pPr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Nghe bài hát: </a:t>
            </a:r>
          </a:p>
          <a:p>
            <a:pPr algn="ctr">
              <a:lnSpc>
                <a:spcPts val="9328"/>
              </a:lnSpc>
            </a:pPr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Việt Nam tái chế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29480" y="279550"/>
            <a:ext cx="4680108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59015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009532" y="1677879"/>
            <a:ext cx="7448668" cy="3046988"/>
            <a:chOff x="8719587" y="3088283"/>
            <a:chExt cx="7448668" cy="3046988"/>
          </a:xfrm>
        </p:grpSpPr>
        <p:grpSp>
          <p:nvGrpSpPr>
            <p:cNvPr id="46" name="Group 21"/>
            <p:cNvGrpSpPr/>
            <p:nvPr/>
          </p:nvGrpSpPr>
          <p:grpSpPr>
            <a:xfrm>
              <a:off x="8719587" y="3535311"/>
              <a:ext cx="1517255" cy="1500322"/>
              <a:chOff x="0" y="1"/>
              <a:chExt cx="1014325" cy="1002807"/>
            </a:xfrm>
          </p:grpSpPr>
          <p:pic>
            <p:nvPicPr>
              <p:cNvPr id="48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t="114" b="114"/>
              <a:stretch>
                <a:fillRect/>
              </a:stretch>
            </p:blipFill>
            <p:spPr>
              <a:xfrm>
                <a:off x="0" y="1"/>
                <a:ext cx="1014325" cy="1002807"/>
              </a:xfrm>
              <a:prstGeom prst="rect">
                <a:avLst/>
              </a:prstGeom>
            </p:spPr>
          </p:pic>
          <p:sp>
            <p:nvSpPr>
              <p:cNvPr id="49" name="TextBox 23"/>
              <p:cNvSpPr txBox="1"/>
              <p:nvPr/>
            </p:nvSpPr>
            <p:spPr>
              <a:xfrm>
                <a:off x="209775" y="286927"/>
                <a:ext cx="594774" cy="4114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767"/>
                  </a:lnSpc>
                  <a:spcBef>
                    <a:spcPct val="0"/>
                  </a:spcBef>
                </a:pPr>
                <a:r>
                  <a:rPr lang="en-US" sz="54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3405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extBox 24"/>
            <p:cNvSpPr txBox="1"/>
            <p:nvPr/>
          </p:nvSpPr>
          <p:spPr>
            <a:xfrm>
              <a:off x="10257624" y="3088283"/>
              <a:ext cx="5910631" cy="3046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4400" b="1">
                  <a:solidFill>
                    <a:srgbClr val="000000"/>
                  </a:solidFill>
                </a:rPr>
                <a:t>Thuyết trình ý nghĩa của việc bảo vệ môi trường tự nhiên</a:t>
              </a:r>
              <a:r>
                <a:rPr lang="en-US" sz="440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268624" y="5887323"/>
            <a:ext cx="73634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Thảo luận lựa chọn một trong các đối tượng dưới đây để xây dựng nội dung và cách thuyết trình cho phù hợp.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68624" y="5300730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>
                <a:latin typeface="Arial" pitchFamily="34" charset="0"/>
                <a:cs typeface="Arial" pitchFamily="34" charset="0"/>
              </a:rPr>
              <a:t>YÊU CẦU: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732818" y="2016747"/>
            <a:ext cx="7543800" cy="127964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Các nhà lãnh đạo địa phương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808734" y="4021088"/>
            <a:ext cx="7543800" cy="127964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Người dân trong cộng đồng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836443" y="5840198"/>
            <a:ext cx="7543800" cy="127964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Bạn bè trong lớp, trong trường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808734" y="7780149"/>
            <a:ext cx="7543800" cy="127964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Người thân trong gia đình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228600" y="2103266"/>
            <a:ext cx="17225330" cy="982834"/>
            <a:chOff x="-1108597" y="0"/>
            <a:chExt cx="22967105" cy="107640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1858508" cy="1076409"/>
              <a:chOff x="0" y="0"/>
              <a:chExt cx="119962799" cy="590749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2392" y="72393"/>
                <a:ext cx="119818016" cy="5835103"/>
              </a:xfrm>
              <a:custGeom>
                <a:avLst/>
                <a:gdLst/>
                <a:ahLst/>
                <a:cxnLst/>
                <a:rect l="l" t="t" r="r" b="b"/>
                <a:pathLst>
                  <a:path w="119818016" h="4186843">
                    <a:moveTo>
                      <a:pt x="0" y="0"/>
                    </a:moveTo>
                    <a:lnTo>
                      <a:pt x="119818016" y="0"/>
                    </a:lnTo>
                    <a:lnTo>
                      <a:pt x="119818016" y="4186843"/>
                    </a:lnTo>
                    <a:lnTo>
                      <a:pt x="0" y="41868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3C8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119962799" cy="5907496"/>
              </a:xfrm>
              <a:custGeom>
                <a:avLst/>
                <a:gdLst/>
                <a:ahLst/>
                <a:cxnLst/>
                <a:rect l="l" t="t" r="r" b="b"/>
                <a:pathLst>
                  <a:path w="119962799" h="4331623">
                    <a:moveTo>
                      <a:pt x="119818014" y="4186843"/>
                    </a:moveTo>
                    <a:lnTo>
                      <a:pt x="119962799" y="4186843"/>
                    </a:lnTo>
                    <a:lnTo>
                      <a:pt x="119962799" y="4331623"/>
                    </a:lnTo>
                    <a:lnTo>
                      <a:pt x="119818014" y="4331623"/>
                    </a:lnTo>
                    <a:lnTo>
                      <a:pt x="119818014" y="418684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86843"/>
                    </a:lnTo>
                    <a:lnTo>
                      <a:pt x="0" y="4186843"/>
                    </a:lnTo>
                    <a:lnTo>
                      <a:pt x="0" y="144780"/>
                    </a:lnTo>
                    <a:close/>
                    <a:moveTo>
                      <a:pt x="0" y="4186843"/>
                    </a:moveTo>
                    <a:lnTo>
                      <a:pt x="144780" y="4186843"/>
                    </a:lnTo>
                    <a:lnTo>
                      <a:pt x="144780" y="4331623"/>
                    </a:lnTo>
                    <a:lnTo>
                      <a:pt x="0" y="4331623"/>
                    </a:lnTo>
                    <a:lnTo>
                      <a:pt x="0" y="4186843"/>
                    </a:lnTo>
                    <a:close/>
                    <a:moveTo>
                      <a:pt x="119818014" y="144780"/>
                    </a:moveTo>
                    <a:lnTo>
                      <a:pt x="119962799" y="144780"/>
                    </a:lnTo>
                    <a:lnTo>
                      <a:pt x="119962799" y="4186843"/>
                    </a:lnTo>
                    <a:lnTo>
                      <a:pt x="119818014" y="4186843"/>
                    </a:lnTo>
                    <a:lnTo>
                      <a:pt x="119818014" y="144780"/>
                    </a:lnTo>
                    <a:close/>
                    <a:moveTo>
                      <a:pt x="144780" y="4186843"/>
                    </a:moveTo>
                    <a:lnTo>
                      <a:pt x="119818014" y="4186843"/>
                    </a:lnTo>
                    <a:lnTo>
                      <a:pt x="119818014" y="4331623"/>
                    </a:lnTo>
                    <a:lnTo>
                      <a:pt x="144780" y="4331623"/>
                    </a:lnTo>
                    <a:lnTo>
                      <a:pt x="144780" y="4186843"/>
                    </a:lnTo>
                    <a:close/>
                    <a:moveTo>
                      <a:pt x="119818014" y="0"/>
                    </a:moveTo>
                    <a:lnTo>
                      <a:pt x="119962799" y="0"/>
                    </a:lnTo>
                    <a:lnTo>
                      <a:pt x="119962799" y="144780"/>
                    </a:lnTo>
                    <a:lnTo>
                      <a:pt x="119818014" y="144780"/>
                    </a:lnTo>
                    <a:lnTo>
                      <a:pt x="11981801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19818014" y="0"/>
                    </a:lnTo>
                    <a:lnTo>
                      <a:pt x="11981801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-1108597" y="427980"/>
              <a:ext cx="20832820" cy="38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2420"/>
                </a:lnSpc>
                <a:spcBef>
                  <a:spcPct val="0"/>
                </a:spcBef>
              </a:pPr>
              <a:r>
                <a:rPr lang="en-US" sz="4000" spc="44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Theo em, bài thuyết trình cần đáp ứng những yêu cầu nào? 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945602" y="3246306"/>
            <a:ext cx="1040736" cy="242434"/>
            <a:chOff x="0" y="0"/>
            <a:chExt cx="1387648" cy="323246"/>
          </a:xfrm>
        </p:grpSpPr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C3F7E7"/>
              </a:solidFill>
            </p:spPr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</p:spPr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</p:spPr>
          </p:sp>
        </p:grpSp>
      </p:grpSp>
      <p:sp>
        <p:nvSpPr>
          <p:cNvPr id="57" name="TextBox 57"/>
          <p:cNvSpPr txBox="1"/>
          <p:nvPr/>
        </p:nvSpPr>
        <p:spPr>
          <a:xfrm>
            <a:off x="1501369" y="417249"/>
            <a:ext cx="7181414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Yêu cầu về thuyết trình: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443995" y="3242620"/>
            <a:ext cx="70127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>
                <a:latin typeface="Arial" pitchFamily="34" charset="0"/>
                <a:cs typeface="Arial" pitchFamily="34" charset="0"/>
              </a:rPr>
              <a:t>Nội dung thuyết trình phải nêu bật được ý nghĩa/sự cần thiết phải bảo vệ môi trường tự nhiên ở địa phương.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550813" y="3467099"/>
            <a:ext cx="756255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>
                <a:latin typeface="Arial" pitchFamily="34" charset="0"/>
                <a:cs typeface="Arial" pitchFamily="34" charset="0"/>
              </a:rPr>
              <a:t>Nội dung thuyết trình phải phù hợp với người nghe (người thân trong gia đình, người dân;...).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43994" y="7658100"/>
            <a:ext cx="6404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>
                <a:latin typeface="Arial" pitchFamily="34" charset="0"/>
                <a:cs typeface="Arial" pitchFamily="34" charset="0"/>
              </a:rPr>
              <a:t>Mỗi bài thuyết trình không quá một trang giấy khổ A4.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496772" y="7682345"/>
            <a:ext cx="6616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>
                <a:latin typeface="Arial" pitchFamily="34" charset="0"/>
                <a:cs typeface="Arial" pitchFamily="34" charset="0"/>
              </a:rPr>
              <a:t>Thời gian thuyết trình: 5-7 phút.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7220854" y="5674102"/>
            <a:ext cx="3846292" cy="3510796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9080256" y="3349114"/>
            <a:ext cx="63744" cy="621398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174633" y="7429500"/>
            <a:ext cx="15938734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433355" y="653912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331834" y="653912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301385" y="768234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425007" y="764402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0" grpId="0"/>
      <p:bldP spid="71" grpId="0"/>
      <p:bldP spid="72" grpId="0"/>
      <p:bldP spid="73" grpId="0"/>
      <p:bldP spid="74" grpId="0" animBg="1"/>
      <p:bldP spid="78" grpId="0"/>
      <p:bldP spid="79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939231" y="4070472"/>
            <a:ext cx="16505175" cy="5704142"/>
            <a:chOff x="0" y="0"/>
            <a:chExt cx="10930434" cy="3777527"/>
          </a:xfrm>
        </p:grpSpPr>
        <p:sp>
          <p:nvSpPr>
            <p:cNvPr id="9" name="Freeform 9"/>
            <p:cNvSpPr/>
            <p:nvPr/>
          </p:nvSpPr>
          <p:spPr>
            <a:xfrm>
              <a:off x="80010" y="80010"/>
              <a:ext cx="10837724" cy="3684817"/>
            </a:xfrm>
            <a:custGeom>
              <a:avLst/>
              <a:gdLst/>
              <a:ahLst/>
              <a:cxnLst/>
              <a:rect l="l" t="t" r="r" b="b"/>
              <a:pathLst>
                <a:path w="10837724" h="3684817">
                  <a:moveTo>
                    <a:pt x="0" y="3630207"/>
                  </a:moveTo>
                  <a:lnTo>
                    <a:pt x="0" y="3684817"/>
                  </a:lnTo>
                  <a:lnTo>
                    <a:pt x="10837724" y="3684817"/>
                  </a:lnTo>
                  <a:lnTo>
                    <a:pt x="10837724" y="0"/>
                  </a:lnTo>
                  <a:lnTo>
                    <a:pt x="10783114" y="0"/>
                  </a:lnTo>
                  <a:lnTo>
                    <a:pt x="10783114" y="3630207"/>
                  </a:lnTo>
                  <a:close/>
                </a:path>
              </a:pathLst>
            </a:custGeom>
            <a:solidFill>
              <a:srgbClr val="B6E3F9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7310" y="67310"/>
              <a:ext cx="10863124" cy="3710217"/>
            </a:xfrm>
            <a:custGeom>
              <a:avLst/>
              <a:gdLst/>
              <a:ahLst/>
              <a:cxnLst/>
              <a:rect l="l" t="t" r="r" b="b"/>
              <a:pathLst>
                <a:path w="10863124" h="3710217">
                  <a:moveTo>
                    <a:pt x="10795814" y="0"/>
                  </a:moveTo>
                  <a:lnTo>
                    <a:pt x="10795814" y="12700"/>
                  </a:lnTo>
                  <a:lnTo>
                    <a:pt x="10850424" y="12700"/>
                  </a:lnTo>
                  <a:lnTo>
                    <a:pt x="10850424" y="3697517"/>
                  </a:lnTo>
                  <a:lnTo>
                    <a:pt x="12700" y="3697517"/>
                  </a:lnTo>
                  <a:lnTo>
                    <a:pt x="12700" y="3642907"/>
                  </a:lnTo>
                  <a:lnTo>
                    <a:pt x="0" y="3642907"/>
                  </a:lnTo>
                  <a:lnTo>
                    <a:pt x="0" y="3710217"/>
                  </a:lnTo>
                  <a:lnTo>
                    <a:pt x="10863124" y="3710217"/>
                  </a:lnTo>
                  <a:lnTo>
                    <a:pt x="108631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2700" y="12700"/>
              <a:ext cx="10837724" cy="3684817"/>
            </a:xfrm>
            <a:custGeom>
              <a:avLst/>
              <a:gdLst/>
              <a:ahLst/>
              <a:cxnLst/>
              <a:rect l="l" t="t" r="r" b="b"/>
              <a:pathLst>
                <a:path w="10837724" h="3684817">
                  <a:moveTo>
                    <a:pt x="0" y="0"/>
                  </a:moveTo>
                  <a:lnTo>
                    <a:pt x="10837724" y="0"/>
                  </a:lnTo>
                  <a:lnTo>
                    <a:pt x="10837724" y="3684817"/>
                  </a:lnTo>
                  <a:lnTo>
                    <a:pt x="0" y="36848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0863124" cy="3710217"/>
            </a:xfrm>
            <a:custGeom>
              <a:avLst/>
              <a:gdLst/>
              <a:ahLst/>
              <a:cxnLst/>
              <a:rect l="l" t="t" r="r" b="b"/>
              <a:pathLst>
                <a:path w="10863124" h="3710217">
                  <a:moveTo>
                    <a:pt x="80010" y="3710217"/>
                  </a:moveTo>
                  <a:lnTo>
                    <a:pt x="10863124" y="3710217"/>
                  </a:lnTo>
                  <a:lnTo>
                    <a:pt x="10863124" y="80010"/>
                  </a:lnTo>
                  <a:lnTo>
                    <a:pt x="10863124" y="67310"/>
                  </a:lnTo>
                  <a:lnTo>
                    <a:pt x="10863124" y="0"/>
                  </a:lnTo>
                  <a:lnTo>
                    <a:pt x="0" y="0"/>
                  </a:lnTo>
                  <a:lnTo>
                    <a:pt x="0" y="3710217"/>
                  </a:lnTo>
                  <a:lnTo>
                    <a:pt x="67310" y="3710217"/>
                  </a:lnTo>
                  <a:lnTo>
                    <a:pt x="80010" y="3710217"/>
                  </a:lnTo>
                  <a:close/>
                  <a:moveTo>
                    <a:pt x="12700" y="12700"/>
                  </a:moveTo>
                  <a:lnTo>
                    <a:pt x="10850424" y="12700"/>
                  </a:lnTo>
                  <a:lnTo>
                    <a:pt x="10850424" y="3697517"/>
                  </a:lnTo>
                  <a:lnTo>
                    <a:pt x="12700" y="369751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39231" y="4070472"/>
            <a:ext cx="16393882" cy="1025403"/>
            <a:chOff x="0" y="0"/>
            <a:chExt cx="21858508" cy="1367204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1858508" cy="1367204"/>
              <a:chOff x="0" y="0"/>
              <a:chExt cx="119962799" cy="750342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2392" y="72385"/>
                <a:ext cx="119818014" cy="7431038"/>
              </a:xfrm>
              <a:custGeom>
                <a:avLst/>
                <a:gdLst/>
                <a:ahLst/>
                <a:cxnLst/>
                <a:rect l="l" t="t" r="r" b="b"/>
                <a:pathLst>
                  <a:path w="119818016" h="4186843">
                    <a:moveTo>
                      <a:pt x="0" y="0"/>
                    </a:moveTo>
                    <a:lnTo>
                      <a:pt x="119818016" y="0"/>
                    </a:lnTo>
                    <a:lnTo>
                      <a:pt x="119818016" y="4186843"/>
                    </a:lnTo>
                    <a:lnTo>
                      <a:pt x="0" y="41868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E3F9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119962799" cy="7503423"/>
              </a:xfrm>
              <a:custGeom>
                <a:avLst/>
                <a:gdLst/>
                <a:ahLst/>
                <a:cxnLst/>
                <a:rect l="l" t="t" r="r" b="b"/>
                <a:pathLst>
                  <a:path w="119962799" h="4331623">
                    <a:moveTo>
                      <a:pt x="119818014" y="4186843"/>
                    </a:moveTo>
                    <a:lnTo>
                      <a:pt x="119962799" y="4186843"/>
                    </a:lnTo>
                    <a:lnTo>
                      <a:pt x="119962799" y="4331623"/>
                    </a:lnTo>
                    <a:lnTo>
                      <a:pt x="119818014" y="4331623"/>
                    </a:lnTo>
                    <a:lnTo>
                      <a:pt x="119818014" y="418684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86843"/>
                    </a:lnTo>
                    <a:lnTo>
                      <a:pt x="0" y="4186843"/>
                    </a:lnTo>
                    <a:lnTo>
                      <a:pt x="0" y="144780"/>
                    </a:lnTo>
                    <a:close/>
                    <a:moveTo>
                      <a:pt x="0" y="4186843"/>
                    </a:moveTo>
                    <a:lnTo>
                      <a:pt x="144780" y="4186843"/>
                    </a:lnTo>
                    <a:lnTo>
                      <a:pt x="144780" y="4331623"/>
                    </a:lnTo>
                    <a:lnTo>
                      <a:pt x="0" y="4331623"/>
                    </a:lnTo>
                    <a:lnTo>
                      <a:pt x="0" y="4186843"/>
                    </a:lnTo>
                    <a:close/>
                    <a:moveTo>
                      <a:pt x="119818014" y="144780"/>
                    </a:moveTo>
                    <a:lnTo>
                      <a:pt x="119962799" y="144780"/>
                    </a:lnTo>
                    <a:lnTo>
                      <a:pt x="119962799" y="4186843"/>
                    </a:lnTo>
                    <a:lnTo>
                      <a:pt x="119818014" y="4186843"/>
                    </a:lnTo>
                    <a:lnTo>
                      <a:pt x="119818014" y="144780"/>
                    </a:lnTo>
                    <a:close/>
                    <a:moveTo>
                      <a:pt x="144780" y="4186843"/>
                    </a:moveTo>
                    <a:lnTo>
                      <a:pt x="119818014" y="4186843"/>
                    </a:lnTo>
                    <a:lnTo>
                      <a:pt x="119818014" y="4331623"/>
                    </a:lnTo>
                    <a:lnTo>
                      <a:pt x="144780" y="4331623"/>
                    </a:lnTo>
                    <a:lnTo>
                      <a:pt x="144780" y="4186843"/>
                    </a:lnTo>
                    <a:close/>
                    <a:moveTo>
                      <a:pt x="119818014" y="0"/>
                    </a:moveTo>
                    <a:lnTo>
                      <a:pt x="119962799" y="0"/>
                    </a:lnTo>
                    <a:lnTo>
                      <a:pt x="119962799" y="144780"/>
                    </a:lnTo>
                    <a:lnTo>
                      <a:pt x="119818014" y="144780"/>
                    </a:lnTo>
                    <a:lnTo>
                      <a:pt x="11981801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19818014" y="0"/>
                    </a:lnTo>
                    <a:lnTo>
                      <a:pt x="11981801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179563" y="530256"/>
              <a:ext cx="21211683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2420"/>
                </a:lnSpc>
                <a:spcBef>
                  <a:spcPct val="0"/>
                </a:spcBef>
              </a:pPr>
              <a:r>
                <a:rPr lang="en-US" sz="4000" spc="44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Để bài thuyết trình có tính thuyết phục, theo em cần có nội dung gì?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569867" y="2561745"/>
            <a:ext cx="7181414" cy="63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2"/>
              </a:lnSpc>
            </a:pPr>
            <a:r>
              <a:rPr lang="en-US" sz="4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Nội dung thuyết trình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076192" y="5403202"/>
            <a:ext cx="3321195" cy="3778898"/>
            <a:chOff x="2076192" y="5403202"/>
            <a:chExt cx="3321195" cy="3778898"/>
          </a:xfrm>
        </p:grpSpPr>
        <p:grpSp>
          <p:nvGrpSpPr>
            <p:cNvPr id="69" name="Group 121"/>
            <p:cNvGrpSpPr/>
            <p:nvPr/>
          </p:nvGrpSpPr>
          <p:grpSpPr>
            <a:xfrm>
              <a:off x="2076192" y="5403202"/>
              <a:ext cx="3321195" cy="3778898"/>
              <a:chOff x="0" y="0"/>
              <a:chExt cx="1588770" cy="1401512"/>
            </a:xfrm>
          </p:grpSpPr>
          <p:sp>
            <p:nvSpPr>
              <p:cNvPr id="71" name="Freeform 122"/>
              <p:cNvSpPr/>
              <p:nvPr/>
            </p:nvSpPr>
            <p:spPr>
              <a:xfrm>
                <a:off x="6350" y="6350"/>
                <a:ext cx="1576070" cy="1388812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1388812">
                    <a:moveTo>
                      <a:pt x="1576070" y="271780"/>
                    </a:moveTo>
                    <a:lnTo>
                      <a:pt x="1576070" y="1388812"/>
                    </a:lnTo>
                    <a:lnTo>
                      <a:pt x="0" y="1388812"/>
                    </a:lnTo>
                    <a:lnTo>
                      <a:pt x="0" y="0"/>
                    </a:lnTo>
                    <a:lnTo>
                      <a:pt x="1304290" y="0"/>
                    </a:lnTo>
                    <a:close/>
                  </a:path>
                </a:pathLst>
              </a:custGeom>
              <a:solidFill>
                <a:srgbClr val="D2F0FF"/>
              </a:solidFill>
            </p:spPr>
          </p:sp>
          <p:sp>
            <p:nvSpPr>
              <p:cNvPr id="72" name="Freeform 123"/>
              <p:cNvSpPr/>
              <p:nvPr/>
            </p:nvSpPr>
            <p:spPr>
              <a:xfrm>
                <a:off x="0" y="0"/>
                <a:ext cx="1588770" cy="1401512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401512">
                    <a:moveTo>
                      <a:pt x="1588770" y="1401512"/>
                    </a:moveTo>
                    <a:lnTo>
                      <a:pt x="0" y="1401512"/>
                    </a:lnTo>
                    <a:lnTo>
                      <a:pt x="0" y="0"/>
                    </a:lnTo>
                    <a:lnTo>
                      <a:pt x="1313180" y="0"/>
                    </a:lnTo>
                    <a:lnTo>
                      <a:pt x="1588770" y="275590"/>
                    </a:lnTo>
                    <a:cubicBezTo>
                      <a:pt x="1588770" y="275590"/>
                      <a:pt x="1588770" y="1401512"/>
                      <a:pt x="1588770" y="1401512"/>
                    </a:cubicBezTo>
                    <a:close/>
                    <a:moveTo>
                      <a:pt x="12700" y="1388812"/>
                    </a:moveTo>
                    <a:lnTo>
                      <a:pt x="1576070" y="1388812"/>
                    </a:lnTo>
                    <a:lnTo>
                      <a:pt x="1576070" y="280670"/>
                    </a:lnTo>
                    <a:lnTo>
                      <a:pt x="1308100" y="12700"/>
                    </a:lnTo>
                    <a:lnTo>
                      <a:pt x="12700" y="12700"/>
                    </a:lnTo>
                    <a:lnTo>
                      <a:pt x="12700" y="138881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3" name="Rectangle 72"/>
            <p:cNvSpPr/>
            <p:nvPr/>
          </p:nvSpPr>
          <p:spPr>
            <a:xfrm>
              <a:off x="2395255" y="5905500"/>
              <a:ext cx="2697333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000">
                  <a:latin typeface="Arial" pitchFamily="34" charset="0"/>
                  <a:cs typeface="Arial" pitchFamily="34" charset="0"/>
                </a:rPr>
                <a:t>Vai trò của môi trường tự nhiên.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985961" y="5420324"/>
            <a:ext cx="4280742" cy="3761776"/>
            <a:chOff x="5985961" y="5420324"/>
            <a:chExt cx="4280742" cy="3761776"/>
          </a:xfrm>
        </p:grpSpPr>
        <p:grpSp>
          <p:nvGrpSpPr>
            <p:cNvPr id="59" name="Group 45"/>
            <p:cNvGrpSpPr/>
            <p:nvPr/>
          </p:nvGrpSpPr>
          <p:grpSpPr>
            <a:xfrm>
              <a:off x="5985961" y="5420324"/>
              <a:ext cx="4280742" cy="3761776"/>
              <a:chOff x="0" y="0"/>
              <a:chExt cx="1588770" cy="1401512"/>
            </a:xfrm>
          </p:grpSpPr>
          <p:sp>
            <p:nvSpPr>
              <p:cNvPr id="61" name="Freeform 46"/>
              <p:cNvSpPr/>
              <p:nvPr/>
            </p:nvSpPr>
            <p:spPr>
              <a:xfrm>
                <a:off x="6350" y="6350"/>
                <a:ext cx="1576070" cy="1388812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1388812">
                    <a:moveTo>
                      <a:pt x="1576070" y="271780"/>
                    </a:moveTo>
                    <a:lnTo>
                      <a:pt x="1576070" y="1388812"/>
                    </a:lnTo>
                    <a:lnTo>
                      <a:pt x="0" y="1388812"/>
                    </a:lnTo>
                    <a:lnTo>
                      <a:pt x="0" y="0"/>
                    </a:lnTo>
                    <a:lnTo>
                      <a:pt x="1304290" y="0"/>
                    </a:lnTo>
                    <a:close/>
                  </a:path>
                </a:pathLst>
              </a:custGeom>
              <a:solidFill>
                <a:srgbClr val="E5FFE6"/>
              </a:solidFill>
            </p:spPr>
          </p:sp>
          <p:sp>
            <p:nvSpPr>
              <p:cNvPr id="62" name="Freeform 47"/>
              <p:cNvSpPr/>
              <p:nvPr/>
            </p:nvSpPr>
            <p:spPr>
              <a:xfrm>
                <a:off x="0" y="0"/>
                <a:ext cx="1588770" cy="1401512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401512">
                    <a:moveTo>
                      <a:pt x="1588770" y="1401512"/>
                    </a:moveTo>
                    <a:lnTo>
                      <a:pt x="0" y="1401512"/>
                    </a:lnTo>
                    <a:lnTo>
                      <a:pt x="0" y="0"/>
                    </a:lnTo>
                    <a:lnTo>
                      <a:pt x="1313180" y="0"/>
                    </a:lnTo>
                    <a:lnTo>
                      <a:pt x="1588770" y="275590"/>
                    </a:lnTo>
                    <a:cubicBezTo>
                      <a:pt x="1588770" y="275590"/>
                      <a:pt x="1588770" y="1401512"/>
                      <a:pt x="1588770" y="1401512"/>
                    </a:cubicBezTo>
                    <a:close/>
                    <a:moveTo>
                      <a:pt x="12700" y="1388812"/>
                    </a:moveTo>
                    <a:lnTo>
                      <a:pt x="1576070" y="1388812"/>
                    </a:lnTo>
                    <a:lnTo>
                      <a:pt x="1576070" y="280670"/>
                    </a:lnTo>
                    <a:lnTo>
                      <a:pt x="1308100" y="12700"/>
                    </a:lnTo>
                    <a:lnTo>
                      <a:pt x="12700" y="12700"/>
                    </a:lnTo>
                    <a:lnTo>
                      <a:pt x="12700" y="138881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4" name="Rectangle 73"/>
            <p:cNvSpPr/>
            <p:nvPr/>
          </p:nvSpPr>
          <p:spPr>
            <a:xfrm>
              <a:off x="6042246" y="5904407"/>
              <a:ext cx="392714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000">
                  <a:latin typeface="Arial" pitchFamily="34" charset="0"/>
                  <a:cs typeface="Arial" pitchFamily="34" charset="0"/>
                </a:rPr>
                <a:t>Thực trạng môi trường tự nhiên ở địa phương.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897804" y="5437368"/>
            <a:ext cx="5222826" cy="3727688"/>
            <a:chOff x="10897804" y="5437368"/>
            <a:chExt cx="5222826" cy="3727688"/>
          </a:xfrm>
        </p:grpSpPr>
        <p:grpSp>
          <p:nvGrpSpPr>
            <p:cNvPr id="64" name="Group 70"/>
            <p:cNvGrpSpPr/>
            <p:nvPr/>
          </p:nvGrpSpPr>
          <p:grpSpPr>
            <a:xfrm>
              <a:off x="10897804" y="5437368"/>
              <a:ext cx="5222826" cy="3727688"/>
              <a:chOff x="0" y="0"/>
              <a:chExt cx="1582420" cy="1401512"/>
            </a:xfrm>
          </p:grpSpPr>
          <p:sp>
            <p:nvSpPr>
              <p:cNvPr id="66" name="Freeform 71"/>
              <p:cNvSpPr/>
              <p:nvPr/>
            </p:nvSpPr>
            <p:spPr>
              <a:xfrm>
                <a:off x="6350" y="6350"/>
                <a:ext cx="1576070" cy="1388812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1388812">
                    <a:moveTo>
                      <a:pt x="1576070" y="271780"/>
                    </a:moveTo>
                    <a:lnTo>
                      <a:pt x="1576070" y="1388812"/>
                    </a:lnTo>
                    <a:lnTo>
                      <a:pt x="0" y="1388812"/>
                    </a:lnTo>
                    <a:lnTo>
                      <a:pt x="0" y="0"/>
                    </a:lnTo>
                    <a:lnTo>
                      <a:pt x="1304290" y="0"/>
                    </a:lnTo>
                    <a:close/>
                  </a:path>
                </a:pathLst>
              </a:custGeom>
              <a:solidFill>
                <a:srgbClr val="FFDFD8"/>
              </a:solidFill>
            </p:spPr>
          </p:sp>
          <p:sp>
            <p:nvSpPr>
              <p:cNvPr id="67" name="Freeform 72"/>
              <p:cNvSpPr/>
              <p:nvPr/>
            </p:nvSpPr>
            <p:spPr>
              <a:xfrm>
                <a:off x="0" y="0"/>
                <a:ext cx="1582420" cy="1401512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401512">
                    <a:moveTo>
                      <a:pt x="1588770" y="1401512"/>
                    </a:moveTo>
                    <a:lnTo>
                      <a:pt x="0" y="1401512"/>
                    </a:lnTo>
                    <a:lnTo>
                      <a:pt x="0" y="0"/>
                    </a:lnTo>
                    <a:lnTo>
                      <a:pt x="1313180" y="0"/>
                    </a:lnTo>
                    <a:lnTo>
                      <a:pt x="1588770" y="275590"/>
                    </a:lnTo>
                    <a:cubicBezTo>
                      <a:pt x="1588770" y="275590"/>
                      <a:pt x="1588770" y="1401512"/>
                      <a:pt x="1588770" y="1401512"/>
                    </a:cubicBezTo>
                    <a:close/>
                    <a:moveTo>
                      <a:pt x="12700" y="1388812"/>
                    </a:moveTo>
                    <a:lnTo>
                      <a:pt x="1576070" y="1388812"/>
                    </a:lnTo>
                    <a:lnTo>
                      <a:pt x="1576070" y="280670"/>
                    </a:lnTo>
                    <a:lnTo>
                      <a:pt x="1308100" y="12700"/>
                    </a:lnTo>
                    <a:lnTo>
                      <a:pt x="12700" y="12700"/>
                    </a:lnTo>
                    <a:lnTo>
                      <a:pt x="12700" y="138881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5" name="Rectangle 74"/>
            <p:cNvSpPr/>
            <p:nvPr/>
          </p:nvSpPr>
          <p:spPr>
            <a:xfrm>
              <a:off x="11092091" y="5984508"/>
              <a:ext cx="485520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000">
                  <a:latin typeface="Arial" pitchFamily="34" charset="0"/>
                  <a:cs typeface="Arial" pitchFamily="34" charset="0"/>
                </a:rPr>
                <a:t>Sự cần thiết bảo vệ môi trường tự nhiên ở địa phương.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9350" y="524218"/>
            <a:ext cx="7595169" cy="3363674"/>
            <a:chOff x="939231" y="1551226"/>
            <a:chExt cx="8123909" cy="3363674"/>
          </a:xfrm>
        </p:grpSpPr>
        <p:grpSp>
          <p:nvGrpSpPr>
            <p:cNvPr id="20" name="Group 20"/>
            <p:cNvGrpSpPr/>
            <p:nvPr/>
          </p:nvGrpSpPr>
          <p:grpSpPr>
            <a:xfrm>
              <a:off x="939231" y="1551226"/>
              <a:ext cx="8123909" cy="3363674"/>
              <a:chOff x="0" y="0"/>
              <a:chExt cx="5380000" cy="178763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80010" y="80010"/>
                <a:ext cx="5287290" cy="1694926"/>
              </a:xfrm>
              <a:custGeom>
                <a:avLst/>
                <a:gdLst/>
                <a:ahLst/>
                <a:cxnLst/>
                <a:rect l="l" t="t" r="r" b="b"/>
                <a:pathLst>
                  <a:path w="5287290" h="1694926">
                    <a:moveTo>
                      <a:pt x="0" y="1640316"/>
                    </a:moveTo>
                    <a:lnTo>
                      <a:pt x="0" y="1694926"/>
                    </a:lnTo>
                    <a:lnTo>
                      <a:pt x="5287290" y="1694926"/>
                    </a:lnTo>
                    <a:lnTo>
                      <a:pt x="5287290" y="0"/>
                    </a:lnTo>
                    <a:lnTo>
                      <a:pt x="5232680" y="0"/>
                    </a:lnTo>
                    <a:lnTo>
                      <a:pt x="5232680" y="1640316"/>
                    </a:lnTo>
                    <a:close/>
                  </a:path>
                </a:pathLst>
              </a:custGeom>
              <a:solidFill>
                <a:srgbClr val="A1EFE7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67310" y="67310"/>
                <a:ext cx="5312690" cy="1720326"/>
              </a:xfrm>
              <a:custGeom>
                <a:avLst/>
                <a:gdLst/>
                <a:ahLst/>
                <a:cxnLst/>
                <a:rect l="l" t="t" r="r" b="b"/>
                <a:pathLst>
                  <a:path w="5312690" h="1720326">
                    <a:moveTo>
                      <a:pt x="5245380" y="0"/>
                    </a:moveTo>
                    <a:lnTo>
                      <a:pt x="5245380" y="12700"/>
                    </a:lnTo>
                    <a:lnTo>
                      <a:pt x="5299990" y="12700"/>
                    </a:lnTo>
                    <a:lnTo>
                      <a:pt x="5299990" y="1707626"/>
                    </a:lnTo>
                    <a:lnTo>
                      <a:pt x="12700" y="1707626"/>
                    </a:lnTo>
                    <a:lnTo>
                      <a:pt x="12700" y="1653016"/>
                    </a:lnTo>
                    <a:lnTo>
                      <a:pt x="0" y="1653016"/>
                    </a:lnTo>
                    <a:lnTo>
                      <a:pt x="0" y="1720326"/>
                    </a:lnTo>
                    <a:lnTo>
                      <a:pt x="5312690" y="1720326"/>
                    </a:lnTo>
                    <a:lnTo>
                      <a:pt x="531269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0"/>
                <a:ext cx="5312690" cy="1720326"/>
              </a:xfrm>
              <a:custGeom>
                <a:avLst/>
                <a:gdLst/>
                <a:ahLst/>
                <a:cxnLst/>
                <a:rect l="l" t="t" r="r" b="b"/>
                <a:pathLst>
                  <a:path w="5312690" h="1720326">
                    <a:moveTo>
                      <a:pt x="80010" y="1720326"/>
                    </a:moveTo>
                    <a:lnTo>
                      <a:pt x="5312690" y="1720326"/>
                    </a:lnTo>
                    <a:lnTo>
                      <a:pt x="5312690" y="80010"/>
                    </a:lnTo>
                    <a:lnTo>
                      <a:pt x="5312690" y="67310"/>
                    </a:lnTo>
                    <a:lnTo>
                      <a:pt x="5312690" y="0"/>
                    </a:lnTo>
                    <a:lnTo>
                      <a:pt x="0" y="0"/>
                    </a:lnTo>
                    <a:lnTo>
                      <a:pt x="0" y="1720326"/>
                    </a:lnTo>
                    <a:lnTo>
                      <a:pt x="67310" y="1720326"/>
                    </a:lnTo>
                    <a:lnTo>
                      <a:pt x="80010" y="1720326"/>
                    </a:lnTo>
                    <a:close/>
                    <a:moveTo>
                      <a:pt x="12700" y="12700"/>
                    </a:moveTo>
                    <a:lnTo>
                      <a:pt x="5299990" y="12700"/>
                    </a:lnTo>
                    <a:lnTo>
                      <a:pt x="5299990" y="1707626"/>
                    </a:lnTo>
                    <a:lnTo>
                      <a:pt x="12700" y="1707626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5" name="Group 44"/>
            <p:cNvGrpSpPr/>
            <p:nvPr/>
          </p:nvGrpSpPr>
          <p:grpSpPr>
            <a:xfrm>
              <a:off x="1268624" y="1735392"/>
              <a:ext cx="7004207" cy="3046988"/>
              <a:chOff x="8978679" y="3145796"/>
              <a:chExt cx="7004207" cy="3046988"/>
            </a:xfrm>
          </p:grpSpPr>
          <p:grpSp>
            <p:nvGrpSpPr>
              <p:cNvPr id="46" name="Group 21"/>
              <p:cNvGrpSpPr/>
              <p:nvPr/>
            </p:nvGrpSpPr>
            <p:grpSpPr>
              <a:xfrm>
                <a:off x="8978679" y="3829978"/>
                <a:ext cx="1517255" cy="1500322"/>
                <a:chOff x="173210" y="196955"/>
                <a:chExt cx="1014325" cy="1002807"/>
              </a:xfrm>
            </p:grpSpPr>
            <p:pic>
              <p:nvPicPr>
                <p:cNvPr id="48" name="Picture 2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73210" y="196955"/>
                  <a:ext cx="1014325" cy="1002807"/>
                </a:xfrm>
                <a:prstGeom prst="rect">
                  <a:avLst/>
                </a:prstGeom>
              </p:spPr>
            </p:pic>
            <p:sp>
              <p:nvSpPr>
                <p:cNvPr id="49" name="TextBox 23"/>
                <p:cNvSpPr txBox="1"/>
                <p:nvPr/>
              </p:nvSpPr>
              <p:spPr>
                <a:xfrm>
                  <a:off x="382985" y="492642"/>
                  <a:ext cx="594774" cy="4114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4767"/>
                    </a:lnSpc>
                    <a:spcBef>
                      <a:spcPct val="0"/>
                    </a:spcBef>
                  </a:pPr>
                  <a:r>
                    <a:rPr lang="en-US" sz="5400" b="1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3405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7" name="TextBox 24"/>
              <p:cNvSpPr txBox="1"/>
              <p:nvPr/>
            </p:nvSpPr>
            <p:spPr>
              <a:xfrm>
                <a:off x="10681855" y="3145796"/>
                <a:ext cx="5301031" cy="3046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400" b="1">
                    <a:solidFill>
                      <a:srgbClr val="000000"/>
                    </a:solidFill>
                  </a:rPr>
                  <a:t>Thực hiện các giải pháp bảo vệ môi trường tự nhiên</a:t>
                </a:r>
                <a:endParaRPr lang="en-US" sz="4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1164715" y="4399796"/>
            <a:ext cx="6988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>
                <a:latin typeface="Arial" pitchFamily="34" charset="0"/>
                <a:cs typeface="Arial" pitchFamily="34" charset="0"/>
              </a:rPr>
              <a:t>Yêu cầu</a:t>
            </a:r>
            <a:r>
              <a:rPr lang="en-US" sz="4000">
                <a:latin typeface="Arial" pitchFamily="34" charset="0"/>
                <a:cs typeface="Arial" pitchFamily="34" charset="0"/>
              </a:rPr>
              <a:t>: Triển khai thực hiện các giải pháp bảo vệ môi trường tự nhiên theo kế hoạch đã xây dựng.</a:t>
            </a:r>
          </a:p>
        </p:txBody>
      </p:sp>
      <p:sp>
        <p:nvSpPr>
          <p:cNvPr id="26" name="Plaque 25"/>
          <p:cNvSpPr/>
          <p:nvPr/>
        </p:nvSpPr>
        <p:spPr>
          <a:xfrm>
            <a:off x="9025782" y="866792"/>
            <a:ext cx="4207852" cy="189339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Trồng nhiều cây xanh</a:t>
            </a:r>
          </a:p>
        </p:txBody>
      </p:sp>
      <p:sp>
        <p:nvSpPr>
          <p:cNvPr id="38" name="Plaque 37"/>
          <p:cNvSpPr/>
          <p:nvPr/>
        </p:nvSpPr>
        <p:spPr>
          <a:xfrm>
            <a:off x="13470547" y="888254"/>
            <a:ext cx="4207852" cy="1893392"/>
          </a:xfrm>
          <a:prstGeom prst="plaqu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Sử dụng chất liệu thiên nhiên</a:t>
            </a:r>
          </a:p>
        </p:txBody>
      </p:sp>
      <p:sp>
        <p:nvSpPr>
          <p:cNvPr id="39" name="Plaque 38"/>
          <p:cNvSpPr/>
          <p:nvPr/>
        </p:nvSpPr>
        <p:spPr>
          <a:xfrm>
            <a:off x="9032709" y="3056522"/>
            <a:ext cx="4207852" cy="1893392"/>
          </a:xfrm>
          <a:prstGeom prst="plaqu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Sử dụng năng lượng sạch</a:t>
            </a:r>
          </a:p>
        </p:txBody>
      </p:sp>
      <p:sp>
        <p:nvSpPr>
          <p:cNvPr id="40" name="Plaque 39"/>
          <p:cNvSpPr/>
          <p:nvPr/>
        </p:nvSpPr>
        <p:spPr>
          <a:xfrm>
            <a:off x="13470547" y="3060554"/>
            <a:ext cx="4207852" cy="1893392"/>
          </a:xfrm>
          <a:prstGeom prst="plaqu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Tiết kiệm điện</a:t>
            </a:r>
          </a:p>
        </p:txBody>
      </p:sp>
      <p:sp>
        <p:nvSpPr>
          <p:cNvPr id="41" name="Plaque 40"/>
          <p:cNvSpPr/>
          <p:nvPr/>
        </p:nvSpPr>
        <p:spPr>
          <a:xfrm>
            <a:off x="9032709" y="5245452"/>
            <a:ext cx="4207852" cy="1893392"/>
          </a:xfrm>
          <a:prstGeom prst="plaqu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Giảm thiểu túi nilong</a:t>
            </a:r>
          </a:p>
        </p:txBody>
      </p:sp>
      <p:sp>
        <p:nvSpPr>
          <p:cNvPr id="42" name="Plaque 41"/>
          <p:cNvSpPr/>
          <p:nvPr/>
        </p:nvSpPr>
        <p:spPr>
          <a:xfrm>
            <a:off x="13470547" y="5219672"/>
            <a:ext cx="4207852" cy="1893392"/>
          </a:xfrm>
          <a:prstGeom prst="plaqu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Tiết kiệm giấy</a:t>
            </a:r>
          </a:p>
        </p:txBody>
      </p:sp>
      <p:sp>
        <p:nvSpPr>
          <p:cNvPr id="43" name="Plaque 42"/>
          <p:cNvSpPr/>
          <p:nvPr/>
        </p:nvSpPr>
        <p:spPr>
          <a:xfrm>
            <a:off x="11247926" y="7544826"/>
            <a:ext cx="4207852" cy="1893392"/>
          </a:xfrm>
          <a:prstGeom prst="plaqu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Ưu tiên sản phẩm hữu cơ</a:t>
            </a:r>
          </a:p>
        </p:txBody>
      </p:sp>
    </p:spTree>
    <p:extLst>
      <p:ext uri="{BB962C8B-B14F-4D97-AF65-F5344CB8AC3E}">
        <p14:creationId xmlns:p14="http://schemas.microsoft.com/office/powerpoint/2010/main" val="1065992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3"/>
          <p:cNvGrpSpPr/>
          <p:nvPr/>
        </p:nvGrpSpPr>
        <p:grpSpPr>
          <a:xfrm>
            <a:off x="1295400" y="1552512"/>
            <a:ext cx="5662020" cy="1321983"/>
            <a:chOff x="0" y="-24613"/>
            <a:chExt cx="7549359" cy="1762643"/>
          </a:xfrm>
        </p:grpSpPr>
        <p:sp>
          <p:nvSpPr>
            <p:cNvPr id="64" name="TextBox 64"/>
            <p:cNvSpPr txBox="1"/>
            <p:nvPr/>
          </p:nvSpPr>
          <p:spPr>
            <a:xfrm>
              <a:off x="0" y="-24613"/>
              <a:ext cx="7549359" cy="123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800"/>
                </a:lnSpc>
                <a:spcBef>
                  <a:spcPct val="0"/>
                </a:spcBef>
              </a:pPr>
              <a:r>
                <a:rPr lang="en-US" sz="4800" b="1" u="sng" spc="325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Yêu cầu:</a:t>
              </a:r>
            </a:p>
          </p:txBody>
        </p:sp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9600" y="1361671"/>
              <a:ext cx="2346372" cy="376359"/>
            </a:xfrm>
            <a:prstGeom prst="rect">
              <a:avLst/>
            </a:prstGeom>
          </p:spPr>
        </p:pic>
      </p:grpSp>
      <p:sp>
        <p:nvSpPr>
          <p:cNvPr id="81" name="Folded Corner 80"/>
          <p:cNvSpPr/>
          <p:nvPr/>
        </p:nvSpPr>
        <p:spPr>
          <a:xfrm>
            <a:off x="1634076" y="3143223"/>
            <a:ext cx="3756605" cy="1619277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Chụp ảnh</a:t>
            </a:r>
          </a:p>
        </p:txBody>
      </p:sp>
      <p:sp>
        <p:nvSpPr>
          <p:cNvPr id="82" name="Folded Corner 81"/>
          <p:cNvSpPr/>
          <p:nvPr/>
        </p:nvSpPr>
        <p:spPr>
          <a:xfrm>
            <a:off x="1634075" y="5151991"/>
            <a:ext cx="3756605" cy="1908464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Quay video clip</a:t>
            </a:r>
          </a:p>
        </p:txBody>
      </p:sp>
      <p:sp>
        <p:nvSpPr>
          <p:cNvPr id="83" name="Folded Corner 82"/>
          <p:cNvSpPr/>
          <p:nvPr/>
        </p:nvSpPr>
        <p:spPr>
          <a:xfrm>
            <a:off x="1634076" y="7465793"/>
            <a:ext cx="3756605" cy="2286000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Phỏng vấn, ghi chép…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73972" y="1689133"/>
            <a:ext cx="4107857" cy="510004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11054" y="4044480"/>
            <a:ext cx="4690946" cy="54894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7093516" y="1830306"/>
            <a:ext cx="10197783" cy="8037594"/>
            <a:chOff x="0" y="0"/>
            <a:chExt cx="5380000" cy="5449994"/>
          </a:xfrm>
        </p:grpSpPr>
        <p:sp>
          <p:nvSpPr>
            <p:cNvPr id="14" name="Freeform 14"/>
            <p:cNvSpPr/>
            <p:nvPr/>
          </p:nvSpPr>
          <p:spPr>
            <a:xfrm>
              <a:off x="80010" y="80010"/>
              <a:ext cx="5287290" cy="5357284"/>
            </a:xfrm>
            <a:custGeom>
              <a:avLst/>
              <a:gdLst/>
              <a:ahLst/>
              <a:cxnLst/>
              <a:rect l="l" t="t" r="r" b="b"/>
              <a:pathLst>
                <a:path w="5287290" h="5357284">
                  <a:moveTo>
                    <a:pt x="0" y="5302673"/>
                  </a:moveTo>
                  <a:lnTo>
                    <a:pt x="0" y="5357284"/>
                  </a:lnTo>
                  <a:lnTo>
                    <a:pt x="5287290" y="5357284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5302673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7310" y="67310"/>
              <a:ext cx="5312690" cy="5382684"/>
            </a:xfrm>
            <a:custGeom>
              <a:avLst/>
              <a:gdLst/>
              <a:ahLst/>
              <a:cxnLst/>
              <a:rect l="l" t="t" r="r" b="b"/>
              <a:pathLst>
                <a:path w="5312690" h="5382684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5369984"/>
                  </a:lnTo>
                  <a:lnTo>
                    <a:pt x="12700" y="5369984"/>
                  </a:lnTo>
                  <a:lnTo>
                    <a:pt x="12700" y="5315373"/>
                  </a:lnTo>
                  <a:lnTo>
                    <a:pt x="0" y="5315373"/>
                  </a:lnTo>
                  <a:lnTo>
                    <a:pt x="0" y="5382684"/>
                  </a:lnTo>
                  <a:lnTo>
                    <a:pt x="5312690" y="5382684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5287290" cy="5357283"/>
            </a:xfrm>
            <a:custGeom>
              <a:avLst/>
              <a:gdLst/>
              <a:ahLst/>
              <a:cxnLst/>
              <a:rect l="l" t="t" r="r" b="b"/>
              <a:pathLst>
                <a:path w="5287290" h="5357283">
                  <a:moveTo>
                    <a:pt x="0" y="0"/>
                  </a:moveTo>
                  <a:lnTo>
                    <a:pt x="5287290" y="0"/>
                  </a:lnTo>
                  <a:lnTo>
                    <a:pt x="5287290" y="5357283"/>
                  </a:lnTo>
                  <a:lnTo>
                    <a:pt x="0" y="53572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5312690" cy="5382683"/>
            </a:xfrm>
            <a:custGeom>
              <a:avLst/>
              <a:gdLst/>
              <a:ahLst/>
              <a:cxnLst/>
              <a:rect l="l" t="t" r="r" b="b"/>
              <a:pathLst>
                <a:path w="5312690" h="5382683">
                  <a:moveTo>
                    <a:pt x="80010" y="5382683"/>
                  </a:moveTo>
                  <a:lnTo>
                    <a:pt x="5312690" y="5382683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5382683"/>
                  </a:lnTo>
                  <a:lnTo>
                    <a:pt x="67310" y="5382683"/>
                  </a:lnTo>
                  <a:lnTo>
                    <a:pt x="80010" y="5382683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5369983"/>
                  </a:lnTo>
                  <a:lnTo>
                    <a:pt x="12700" y="5369983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Rectangle 17"/>
          <p:cNvSpPr/>
          <p:nvPr/>
        </p:nvSpPr>
        <p:spPr>
          <a:xfrm>
            <a:off x="1134730" y="382117"/>
            <a:ext cx="15818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>
                <a:latin typeface="Arial" pitchFamily="34" charset="0"/>
                <a:cs typeface="Arial" pitchFamily="34" charset="0"/>
              </a:rPr>
              <a:t>HĐ4. Thực hiện bảo vệ môi trường tự nhiên ở địa phương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0562" y="2127885"/>
            <a:ext cx="95544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>
                <a:latin typeface="Arial" pitchFamily="34" charset="0"/>
                <a:cs typeface="Arial" pitchFamily="34" charset="0"/>
              </a:rPr>
              <a:t>Tích cực tham gia các hoạt động bảo vệ môi trường tự nhiên do nhà trường, địa phương tổ chức và vận động bạn bè, người thân cùng tham gia.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37120" y="5895438"/>
            <a:ext cx="95544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4000">
                <a:latin typeface="Arial" pitchFamily="34" charset="0"/>
                <a:cs typeface="Arial" pitchFamily="34" charset="0"/>
              </a:rPr>
              <a:t>Thực hiện những hành vi, việc làm cần thiết trong cuộc sống hằng ngày để bảo vệ môi trường tự nhiên ở địa phương.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9246" y="2196030"/>
            <a:ext cx="4330888" cy="36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94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456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revision>1</cp:revision>
  <dcterms:created xsi:type="dcterms:W3CDTF">2025-09-12T08:10:04Z</dcterms:created>
  <dcterms:modified xsi:type="dcterms:W3CDTF">2025-09-12T08:10:07Z</dcterms:modified>
  <dc:identifier/>
</cp:coreProperties>
</file>