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10"/>
  </p:notesMasterIdLst>
  <p:sldIdLst>
    <p:sldId id="257" r:id="rId2"/>
    <p:sldId id="258" r:id="rId3"/>
    <p:sldId id="265" r:id="rId4"/>
    <p:sldId id="260" r:id="rId5"/>
    <p:sldId id="266" r:id="rId6"/>
    <p:sldId id="267" r:id="rId7"/>
    <p:sldId id="261" r:id="rId8"/>
    <p:sldId id="26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300" y="12"/>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E2CB8-097E-45C8-B185-AA0D75617EC0}" type="datetimeFigureOut">
              <a:rPr lang="en-US" smtClean="0"/>
              <a:t>9/12/2025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BA2D9-624E-4C0F-BA39-FB1C2E20B100}" type="slidenum">
              <a:rPr lang="en-US" smtClean="0"/>
              <a:t>‹#›</a:t>
            </a:fld>
            <a:endParaRPr lang="en-US"/>
          </a:p>
        </p:txBody>
      </p:sp>
    </p:spTree>
    <p:extLst>
      <p:ext uri="{BB962C8B-B14F-4D97-AF65-F5344CB8AC3E}">
        <p14:creationId xmlns:p14="http://schemas.microsoft.com/office/powerpoint/2010/main" val="1656443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a:prstGeom prst="rect">
            <a:avLst/>
          </a:prstGeom>
        </p:spPr>
        <p:txBody>
          <a:bodyPr anchor="b">
            <a:normAutofit/>
          </a:bodyPr>
          <a:lstStyle>
            <a:lvl1pPr algn="l">
              <a:defRPr sz="4800"/>
            </a:lvl1pPr>
          </a:lstStyle>
          <a:p>
            <a:r>
              <a:rPr lang="vi-VN"/>
              <a:t>Bấm để sửa kiểu tiêu đề Bản cái</a:t>
            </a:r>
            <a:endParaRPr lang="en-US" dirty="0"/>
          </a:p>
        </p:txBody>
      </p:sp>
      <p:sp>
        <p:nvSpPr>
          <p:cNvPr id="3" name="Subtitle 2"/>
          <p:cNvSpPr>
            <a:spLocks noGrp="1"/>
          </p:cNvSpPr>
          <p:nvPr>
            <p:ph type="subTitle" idx="1"/>
          </p:nvPr>
        </p:nvSpPr>
        <p:spPr>
          <a:xfrm>
            <a:off x="1876424" y="3602038"/>
            <a:ext cx="8791575" cy="1655762"/>
          </a:xfrm>
          <a:prstGeom prst="rect">
            <a:avLst/>
          </a:prstGeom>
        </p:spPr>
        <p:txBody>
          <a:bodyPr>
            <a:normAutofit/>
          </a:bodyPr>
          <a:lstStyle>
            <a:lvl1pPr marL="0" indent="0" algn="l">
              <a:buNone/>
              <a:defRPr sz="2000" cap="all" baseline="0">
                <a:solidFill>
                  <a:schemeClr val="tx2"/>
                </a:solidFill>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7077511" y="5410201"/>
            <a:ext cx="2743200" cy="365125"/>
          </a:xfrm>
          <a:prstGeom prst="rect">
            <a:avLst/>
          </a:prstGeom>
        </p:spPr>
        <p:txBody>
          <a:bodyPr/>
          <a:lstStyle/>
          <a:p>
            <a:fld id="{48A87A34-81AB-432B-8DAE-1953F412C126}" type="datetimeFigureOut">
              <a:rPr lang="en-US" dirty="0"/>
              <a:t>9/12/2025</a:t>
            </a:fld>
            <a:endParaRPr lang="en-US" dirty="0"/>
          </a:p>
        </p:txBody>
      </p:sp>
      <p:sp>
        <p:nvSpPr>
          <p:cNvPr id="5" name="Footer Placeholder 4"/>
          <p:cNvSpPr>
            <a:spLocks noGrp="1"/>
          </p:cNvSpPr>
          <p:nvPr>
            <p:ph type="ftr" sz="quarter" idx="11"/>
          </p:nvPr>
        </p:nvSpPr>
        <p:spPr>
          <a:xfrm>
            <a:off x="1876424" y="5410201"/>
            <a:ext cx="5124886"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a:prstGeom prst="rect">
            <a:avLst/>
          </a:prstGeom>
        </p:spPr>
        <p:txBody>
          <a:bodyPr anchor="b">
            <a:normAutofit/>
          </a:bodyPr>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atin typeface="Times New Roman" panose="02020603050405020304" pitchFamily="18" charset="0"/>
              </a:defRPr>
            </a:lvl1pPr>
          </a:lstStyle>
          <a:p>
            <a:pPr marL="0" lvl="0" indent="0">
              <a:buNone/>
            </a:pPr>
            <a:r>
              <a:rPr lang="vi-VN"/>
              <a:t>Bấm biểu tượng để thêm hình ảnh</a:t>
            </a:r>
            <a:endParaRPr lang="en-US" dirty="0"/>
          </a:p>
        </p:txBody>
      </p:sp>
      <p:sp>
        <p:nvSpPr>
          <p:cNvPr id="4" name="Text Placeholder 3"/>
          <p:cNvSpPr>
            <a:spLocks noGrp="1"/>
          </p:cNvSpPr>
          <p:nvPr>
            <p:ph type="body" sz="half" idx="2"/>
          </p:nvPr>
        </p:nvSpPr>
        <p:spPr>
          <a:xfrm>
            <a:off x="1141364" y="5124020"/>
            <a:ext cx="9910859" cy="682472"/>
          </a:xfrm>
          <a:prstGeom prst="rect">
            <a:avLst/>
          </a:prstGeom>
        </p:spPr>
        <p:txBody>
          <a:bodyPr>
            <a:normAutofit/>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9/12/2025</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a:prstGeom prst="rect">
            <a:avLst/>
          </a:prstGeom>
        </p:spPr>
        <p:txBody>
          <a:bodyPr anchor="ctr">
            <a:normAutofit/>
          </a:bodyPr>
          <a:lstStyle>
            <a:lvl1pPr>
              <a:defRPr sz="3600"/>
            </a:lvl1pPr>
          </a:lstStyle>
          <a:p>
            <a:r>
              <a:rPr lang="vi-VN"/>
              <a:t>Bấm để sửa kiểu tiêu đề Bản cái</a:t>
            </a:r>
            <a:endParaRPr lang="en-US" dirty="0"/>
          </a:p>
        </p:txBody>
      </p:sp>
      <p:sp>
        <p:nvSpPr>
          <p:cNvPr id="4" name="Text Placeholder 3"/>
          <p:cNvSpPr>
            <a:spLocks noGrp="1"/>
          </p:cNvSpPr>
          <p:nvPr>
            <p:ph type="body" sz="half" idx="2"/>
          </p:nvPr>
        </p:nvSpPr>
        <p:spPr>
          <a:xfrm>
            <a:off x="1141410" y="4419599"/>
            <a:ext cx="9904459" cy="1371599"/>
          </a:xfrm>
          <a:prstGeom prst="rect">
            <a:avLst/>
          </a:prstGeom>
        </p:spPr>
        <p:txBody>
          <a:bodyPr anchor="ctr">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9/12/2025</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a:prstGeom prst="rect">
            <a:avLst/>
          </a:prstGeom>
        </p:spPr>
        <p:txBody>
          <a:bodyPr anchor="ctr">
            <a:normAutofit/>
          </a:bodyPr>
          <a:lstStyle>
            <a:lvl1pPr>
              <a:defRPr sz="3600"/>
            </a:lvl1pPr>
          </a:lstStyle>
          <a:p>
            <a:r>
              <a:rPr lang="vi-VN"/>
              <a:t>Bấm để sửa kiểu tiêu đề Bản cái</a:t>
            </a:r>
            <a:endParaRPr lang="en-US" dirty="0"/>
          </a:p>
        </p:txBody>
      </p:sp>
      <p:sp>
        <p:nvSpPr>
          <p:cNvPr id="12" name="Text Placeholder 3"/>
          <p:cNvSpPr>
            <a:spLocks noGrp="1"/>
          </p:cNvSpPr>
          <p:nvPr>
            <p:ph type="body" sz="half" idx="13"/>
          </p:nvPr>
        </p:nvSpPr>
        <p:spPr>
          <a:xfrm>
            <a:off x="1720644" y="3365557"/>
            <a:ext cx="8752299" cy="548968"/>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4" name="Text Placeholder 3"/>
          <p:cNvSpPr>
            <a:spLocks noGrp="1"/>
          </p:cNvSpPr>
          <p:nvPr>
            <p:ph type="body" sz="half" idx="2"/>
          </p:nvPr>
        </p:nvSpPr>
        <p:spPr>
          <a:xfrm>
            <a:off x="1141411" y="4309919"/>
            <a:ext cx="9906002" cy="1489496"/>
          </a:xfrm>
          <a:prstGeom prst="rect">
            <a:avLst/>
          </a:prstGeom>
        </p:spPr>
        <p:txBody>
          <a:bodyPr anchor="ctr">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9/12/2025</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a:prstGeom prst="rect">
            <a:avLst/>
          </a:prstGeom>
        </p:spPr>
        <p:txBody>
          <a:bodyPr anchor="b">
            <a:normAutofit/>
          </a:bodyPr>
          <a:lstStyle>
            <a:lvl1pPr>
              <a:defRPr sz="3600"/>
            </a:lvl1pPr>
          </a:lstStyle>
          <a:p>
            <a:r>
              <a:rPr lang="vi-VN"/>
              <a:t>Bấm để sửa kiểu tiêu đề Bản cái</a:t>
            </a:r>
            <a:endParaRPr lang="en-US" dirty="0"/>
          </a:p>
        </p:txBody>
      </p:sp>
      <p:sp>
        <p:nvSpPr>
          <p:cNvPr id="4" name="Text Placeholder 3"/>
          <p:cNvSpPr>
            <a:spLocks noGrp="1"/>
          </p:cNvSpPr>
          <p:nvPr>
            <p:ph type="body" sz="half" idx="2"/>
          </p:nvPr>
        </p:nvSpPr>
        <p:spPr>
          <a:xfrm>
            <a:off x="1141364" y="4657655"/>
            <a:ext cx="9904505" cy="1140644"/>
          </a:xfrm>
          <a:prstGeom prst="rect">
            <a:avLst/>
          </a:prstGeom>
        </p:spPr>
        <p:txBody>
          <a:bodyPr anchor="t">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9/12/2025</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ột">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a:prstGeom prst="rect">
            <a:avLst/>
          </a:prstGeom>
        </p:spPr>
        <p:txBody>
          <a:bodyPr/>
          <a:lstStyle/>
          <a:p>
            <a:r>
              <a:rPr lang="vi-VN"/>
              <a:t>Bấm để sửa kiểu tiêu đề Bản cái</a:t>
            </a:r>
            <a:endParaRPr lang="en-US" dirty="0"/>
          </a:p>
        </p:txBody>
      </p:sp>
      <p:sp>
        <p:nvSpPr>
          <p:cNvPr id="7" name="Text Placeholder 2"/>
          <p:cNvSpPr>
            <a:spLocks noGrp="1"/>
          </p:cNvSpPr>
          <p:nvPr>
            <p:ph type="body" idx="1"/>
          </p:nvPr>
        </p:nvSpPr>
        <p:spPr>
          <a:xfrm>
            <a:off x="1141410" y="2674463"/>
            <a:ext cx="3196899"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8" name="Text Placeholder 3"/>
          <p:cNvSpPr>
            <a:spLocks noGrp="1"/>
          </p:cNvSpPr>
          <p:nvPr>
            <p:ph type="body" sz="half" idx="15"/>
          </p:nvPr>
        </p:nvSpPr>
        <p:spPr>
          <a:xfrm>
            <a:off x="1127918" y="3360263"/>
            <a:ext cx="3208735"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9" name="Text Placeholder 4"/>
          <p:cNvSpPr>
            <a:spLocks noGrp="1"/>
          </p:cNvSpPr>
          <p:nvPr>
            <p:ph type="body" sz="quarter" idx="3"/>
          </p:nvPr>
        </p:nvSpPr>
        <p:spPr>
          <a:xfrm>
            <a:off x="4514766" y="2677635"/>
            <a:ext cx="3184385"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10" name="Text Placeholder 3"/>
          <p:cNvSpPr>
            <a:spLocks noGrp="1"/>
          </p:cNvSpPr>
          <p:nvPr>
            <p:ph type="body" sz="half" idx="16"/>
          </p:nvPr>
        </p:nvSpPr>
        <p:spPr>
          <a:xfrm>
            <a:off x="4504213" y="3363435"/>
            <a:ext cx="3195830"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11" name="Text Placeholder 4"/>
          <p:cNvSpPr>
            <a:spLocks noGrp="1"/>
          </p:cNvSpPr>
          <p:nvPr>
            <p:ph type="body" sz="quarter" idx="13"/>
          </p:nvPr>
        </p:nvSpPr>
        <p:spPr>
          <a:xfrm>
            <a:off x="7852442" y="2674463"/>
            <a:ext cx="3194968"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12" name="Text Placeholder 3"/>
          <p:cNvSpPr>
            <a:spLocks noGrp="1"/>
          </p:cNvSpPr>
          <p:nvPr>
            <p:ph type="body" sz="half" idx="17"/>
          </p:nvPr>
        </p:nvSpPr>
        <p:spPr>
          <a:xfrm>
            <a:off x="7852442" y="3360263"/>
            <a:ext cx="3194968"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9/12/2025</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ột Hình ảnh">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a:prstGeom prst="rect">
            <a:avLst/>
          </a:prstGeom>
        </p:spPr>
        <p:txBody>
          <a:bodyPr/>
          <a:lstStyle/>
          <a:p>
            <a:r>
              <a:rPr lang="vi-VN"/>
              <a:t>Bấm để sửa kiểu tiêu đề Bản cái</a:t>
            </a:r>
            <a:endParaRPr lang="en-US" dirty="0"/>
          </a:p>
        </p:txBody>
      </p:sp>
      <p:sp>
        <p:nvSpPr>
          <p:cNvPr id="19" name="Text Placeholder 2"/>
          <p:cNvSpPr>
            <a:spLocks noGrp="1"/>
          </p:cNvSpPr>
          <p:nvPr>
            <p:ph type="body" idx="1"/>
          </p:nvPr>
        </p:nvSpPr>
        <p:spPr>
          <a:xfrm>
            <a:off x="1141413" y="4404596"/>
            <a:ext cx="3195240"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1" name="Text Placeholder 3"/>
          <p:cNvSpPr>
            <a:spLocks noGrp="1"/>
          </p:cNvSpPr>
          <p:nvPr>
            <p:ph type="body" sz="half" idx="18"/>
          </p:nvPr>
        </p:nvSpPr>
        <p:spPr>
          <a:xfrm>
            <a:off x="1141413" y="4980858"/>
            <a:ext cx="3195240" cy="817843"/>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22" name="Text Placeholder 4"/>
          <p:cNvSpPr>
            <a:spLocks noGrp="1"/>
          </p:cNvSpPr>
          <p:nvPr>
            <p:ph type="body" sz="quarter" idx="3"/>
          </p:nvPr>
        </p:nvSpPr>
        <p:spPr>
          <a:xfrm>
            <a:off x="4489053" y="4404596"/>
            <a:ext cx="3200400"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4" name="Text Placeholder 3"/>
          <p:cNvSpPr>
            <a:spLocks noGrp="1"/>
          </p:cNvSpPr>
          <p:nvPr>
            <p:ph type="body" sz="half" idx="19"/>
          </p:nvPr>
        </p:nvSpPr>
        <p:spPr>
          <a:xfrm>
            <a:off x="4487593" y="4980857"/>
            <a:ext cx="3200400" cy="810342"/>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25" name="Text Placeholder 4"/>
          <p:cNvSpPr>
            <a:spLocks noGrp="1"/>
          </p:cNvSpPr>
          <p:nvPr>
            <p:ph type="body" sz="quarter" idx="13"/>
          </p:nvPr>
        </p:nvSpPr>
        <p:spPr>
          <a:xfrm>
            <a:off x="7852567" y="4404595"/>
            <a:ext cx="3190741"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7" name="Text Placeholder 3"/>
          <p:cNvSpPr>
            <a:spLocks noGrp="1"/>
          </p:cNvSpPr>
          <p:nvPr>
            <p:ph type="body" sz="half" idx="20"/>
          </p:nvPr>
        </p:nvSpPr>
        <p:spPr>
          <a:xfrm>
            <a:off x="7852442" y="4980854"/>
            <a:ext cx="3194968" cy="810345"/>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9/12/2025</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a:xfrm>
            <a:off x="1141412" y="2249487"/>
            <a:ext cx="9905999" cy="3541714"/>
          </a:xfrm>
          <a:prstGeom prst="rect">
            <a:avLst/>
          </a:prstGeom>
        </p:spPr>
        <p:txBody>
          <a:bodyPr vert="eaVert" anchor="t"/>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9/12/2025</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a:prstGeom prst="rect">
            <a:avLst/>
          </a:prstGeo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1141410" y="609599"/>
            <a:ext cx="7748590" cy="5181601"/>
          </a:xfrm>
          <a:prstGeom prst="rect">
            <a:avLst/>
          </a:prstGeom>
        </p:spPr>
        <p:txBody>
          <a:bodyPr vert="eaVert"/>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9/12/2025</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Content Placeholder 2"/>
          <p:cNvSpPr>
            <a:spLocks noGrp="1"/>
          </p:cNvSpPr>
          <p:nvPr>
            <p:ph idx="1"/>
          </p:nvPr>
        </p:nvSpPr>
        <p:spPr>
          <a:xfrm>
            <a:off x="1141412" y="2249487"/>
            <a:ext cx="9905999"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9/12/2025</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a:prstGeom prst="rect">
            <a:avLst/>
          </a:prstGeom>
        </p:spPr>
        <p:txBody>
          <a:bodyPr anchor="b">
            <a:normAutofit/>
          </a:bodyPr>
          <a:lstStyle>
            <a:lvl1pPr>
              <a:defRPr sz="3600"/>
            </a:lvl1pPr>
          </a:lstStyle>
          <a:p>
            <a:r>
              <a:rPr lang="vi-VN"/>
              <a:t>Bấm để sửa kiểu tiêu đề Bản cái</a:t>
            </a:r>
            <a:endParaRPr lang="en-US" dirty="0"/>
          </a:p>
        </p:txBody>
      </p:sp>
      <p:sp>
        <p:nvSpPr>
          <p:cNvPr id="3" name="Text Placeholder 2"/>
          <p:cNvSpPr>
            <a:spLocks noGrp="1"/>
          </p:cNvSpPr>
          <p:nvPr>
            <p:ph type="body" idx="1"/>
          </p:nvPr>
        </p:nvSpPr>
        <p:spPr>
          <a:xfrm>
            <a:off x="1141411" y="4424362"/>
            <a:ext cx="9906000" cy="1374776"/>
          </a:xfrm>
          <a:prstGeom prst="rect">
            <a:avLst/>
          </a:prstGeom>
        </p:spPr>
        <p:txBody>
          <a:bodyPr>
            <a:normAutofit/>
          </a:bodyPr>
          <a:lstStyle>
            <a:lvl1pPr marL="0" indent="0">
              <a:buNone/>
              <a:defRPr sz="1800" cap="all" baseline="0">
                <a:solidFill>
                  <a:schemeClr val="tx1">
                    <a:tint val="75000"/>
                  </a:schemeClr>
                </a:solidFill>
                <a:latin typeface="Times New Roman" panose="02020603050405020304" pitchFamily="18" charset="0"/>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9/12/2025</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141410" y="2249486"/>
            <a:ext cx="4878389"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2249486"/>
            <a:ext cx="4875211"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9/12/2025</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a:prstGeom prst="rect">
            <a:avLst/>
          </a:prstGeo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1370019" y="2249486"/>
            <a:ext cx="4649783" cy="823912"/>
          </a:xfrm>
          <a:prstGeom prst="rect">
            <a:avLst/>
          </a:prstGeom>
        </p:spPr>
        <p:txBody>
          <a:bodyPr anchor="b"/>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ontent Placeholder 3"/>
          <p:cNvSpPr>
            <a:spLocks noGrp="1"/>
          </p:cNvSpPr>
          <p:nvPr>
            <p:ph sz="half" idx="2"/>
          </p:nvPr>
        </p:nvSpPr>
        <p:spPr>
          <a:xfrm>
            <a:off x="1141410" y="3073397"/>
            <a:ext cx="4878391" cy="2717801"/>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400808" y="2249485"/>
            <a:ext cx="4646602" cy="823912"/>
          </a:xfrm>
          <a:prstGeom prst="rect">
            <a:avLst/>
          </a:prstGeom>
        </p:spPr>
        <p:txBody>
          <a:bodyPr anchor="b"/>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ontent Placeholder 5"/>
          <p:cNvSpPr>
            <a:spLocks noGrp="1"/>
          </p:cNvSpPr>
          <p:nvPr>
            <p:ph sz="quarter" idx="4"/>
          </p:nvPr>
        </p:nvSpPr>
        <p:spPr>
          <a:xfrm>
            <a:off x="6172200" y="3073397"/>
            <a:ext cx="4875210" cy="2717801"/>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9/12/2025</a:t>
            </a:fld>
            <a:endParaRPr lang="en-US" dirty="0"/>
          </a:p>
        </p:txBody>
      </p:sp>
      <p:sp>
        <p:nvSpPr>
          <p:cNvPr id="8" name="Footer Placeholder 7"/>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9/12/2025</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9/12/2025</a:t>
            </a:fld>
            <a:endParaRPr lang="en-US" dirty="0"/>
          </a:p>
        </p:txBody>
      </p:sp>
      <p:sp>
        <p:nvSpPr>
          <p:cNvPr id="3" name="Footer Placeholder 2"/>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a:prstGeom prst="rect">
            <a:avLst/>
          </a:prstGeo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56200" y="592666"/>
            <a:ext cx="5891209" cy="5198534"/>
          </a:xfrm>
          <a:prstGeom prst="rect">
            <a:avLst/>
          </a:prstGeom>
        </p:spPr>
        <p:txBody>
          <a:bodyPr anchor="ct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146705" y="2249486"/>
            <a:ext cx="3856037" cy="3541714"/>
          </a:xfrm>
          <a:prstGeom prst="rect">
            <a:avLst/>
          </a:prstGeom>
        </p:spPr>
        <p:txBody>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9/12/2025</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a:prstGeom prst="rect">
            <a:avLst/>
          </a:prstGeo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atin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1141410" y="2249486"/>
            <a:ext cx="5934511" cy="3541714"/>
          </a:xfrm>
          <a:prstGeom prst="rect">
            <a:avLst/>
          </a:prstGeom>
        </p:spPr>
        <p:txBody>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9/12/2025</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48" name="Hộp Văn bản 47">
            <a:extLst>
              <a:ext uri="{FF2B5EF4-FFF2-40B4-BE49-F238E27FC236}">
                <a16:creationId xmlns:a16="http://schemas.microsoft.com/office/drawing/2014/main" xmlns="" id="{28AE90DA-435F-4247-89AF-D39D237A25B9}"/>
              </a:ext>
            </a:extLst>
          </p:cNvPr>
          <p:cNvSpPr txBox="1"/>
          <p:nvPr userDrawn="1"/>
        </p:nvSpPr>
        <p:spPr>
          <a:xfrm>
            <a:off x="2219326" y="176917"/>
            <a:ext cx="8520589" cy="1015663"/>
          </a:xfrm>
          <a:prstGeom prst="rect">
            <a:avLst/>
          </a:prstGeom>
          <a:noFill/>
        </p:spPr>
        <p:txBody>
          <a:bodyPr wrap="square" rtlCol="0">
            <a:spAutoFit/>
          </a:bodyPr>
          <a:lstStyle/>
          <a:p>
            <a:pPr algn="ctr"/>
            <a:r>
              <a:rPr lang="en-US" sz="2800" b="1" kern="1200">
                <a:solidFill>
                  <a:srgbClr val="7030A0"/>
                </a:solidFill>
                <a:effectLst/>
                <a:latin typeface="Times New Roman" panose="02020603050405020304" pitchFamily="18" charset="0"/>
                <a:ea typeface="+mn-ea"/>
                <a:cs typeface="Times New Roman" panose="02020603050405020304" pitchFamily="18" charset="0"/>
              </a:rPr>
              <a:t>CHỦ ĐỀ 5: </a:t>
            </a:r>
          </a:p>
          <a:p>
            <a:pPr algn="ctr"/>
            <a:r>
              <a:rPr lang="en-US" sz="3200" b="1" kern="1200">
                <a:solidFill>
                  <a:srgbClr val="7030A0"/>
                </a:solidFill>
                <a:effectLst/>
                <a:latin typeface="Times New Roman" panose="02020603050405020304" pitchFamily="18" charset="0"/>
                <a:ea typeface="+mn-ea"/>
                <a:cs typeface="Times New Roman" panose="02020603050405020304" pitchFamily="18" charset="0"/>
              </a:rPr>
              <a:t>TRÁCH NHIỆM VỚI GIA ĐÌNH</a:t>
            </a:r>
            <a:endParaRPr lang="en-US" sz="3200" b="1">
              <a:solidFill>
                <a:srgbClr val="7030A0"/>
              </a:solidFill>
              <a:latin typeface="Times New Roman" panose="02020603050405020304" pitchFamily="18" charset="0"/>
              <a:cs typeface="Times New Roman" panose="02020603050405020304" pitchFamily="18" charset="0"/>
            </a:endParaRPr>
          </a:p>
        </p:txBody>
      </p:sp>
      <p:sp>
        <p:nvSpPr>
          <p:cNvPr id="51" name="Hình Bầu dục 50">
            <a:extLst>
              <a:ext uri="{FF2B5EF4-FFF2-40B4-BE49-F238E27FC236}">
                <a16:creationId xmlns:a16="http://schemas.microsoft.com/office/drawing/2014/main" xmlns="" id="{663F5D25-21BB-499E-9523-8C0A12CA37E8}"/>
              </a:ext>
            </a:extLst>
          </p:cNvPr>
          <p:cNvSpPr/>
          <p:nvPr userDrawn="1"/>
        </p:nvSpPr>
        <p:spPr>
          <a:xfrm>
            <a:off x="-31751" y="-15779"/>
            <a:ext cx="2105026" cy="2269934"/>
          </a:xfrm>
          <a:prstGeom prst="ellipse">
            <a:avLst/>
          </a:prstGeom>
          <a:blipFill dpi="0" rotWithShape="1">
            <a:blip r:embed="rId20">
              <a:extLst>
                <a:ext uri="{28A0092B-C50C-407E-A947-70E740481C1C}">
                  <a14:useLocalDpi xmlns:a14="http://schemas.microsoft.com/office/drawing/2010/main" val="0"/>
                </a:ext>
              </a:extLst>
            </a:blip>
            <a:srcRect/>
            <a:stretch>
              <a:fillRect/>
            </a:stretch>
          </a:blipFill>
          <a:scene3d>
            <a:camera prst="orthographicFront">
              <a:rot lat="1800103" lon="19792290" rev="21089282"/>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E228579F-CEC3-4B01-8542-148A1766EC6F}"/>
              </a:ext>
            </a:extLst>
          </p:cNvPr>
          <p:cNvPicPr>
            <a:picLocks noChangeAspect="1"/>
          </p:cNvPicPr>
          <p:nvPr/>
        </p:nvPicPr>
        <p:blipFill rotWithShape="1">
          <a:blip r:embed="rId2"/>
          <a:srcRect l="30322" t="28675" r="31532" b="11254"/>
          <a:stretch/>
        </p:blipFill>
        <p:spPr>
          <a:xfrm>
            <a:off x="3313470" y="1266335"/>
            <a:ext cx="6312311" cy="5591665"/>
          </a:xfrm>
          <a:prstGeom prst="rect">
            <a:avLst/>
          </a:prstGeom>
        </p:spPr>
      </p:pic>
    </p:spTree>
    <p:extLst>
      <p:ext uri="{BB962C8B-B14F-4D97-AF65-F5344CB8AC3E}">
        <p14:creationId xmlns:p14="http://schemas.microsoft.com/office/powerpoint/2010/main" val="114596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xmlns="" id="{DC8DEBC1-471E-4053-8467-2DC679B85278}"/>
              </a:ext>
            </a:extLst>
          </p:cNvPr>
          <p:cNvSpPr>
            <a:spLocks noChangeArrowheads="1"/>
          </p:cNvSpPr>
          <p:nvPr/>
        </p:nvSpPr>
        <p:spPr bwMode="gray">
          <a:xfrm>
            <a:off x="2487786" y="1467379"/>
            <a:ext cx="7590278"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a:solidFill>
                  <a:srgbClr val="FF0000"/>
                </a:solidFill>
              </a:rPr>
              <a:t>Những việc cần làm để thể hiện trách nhiệm với bố mẹ, người thân</a:t>
            </a:r>
            <a:endParaRPr lang="en-US" sz="2000" b="1" dirty="0">
              <a:solidFill>
                <a:srgbClr val="FF0000"/>
              </a:solidFill>
              <a:latin typeface="+mj-lt"/>
            </a:endParaRPr>
          </a:p>
        </p:txBody>
      </p:sp>
      <p:grpSp>
        <p:nvGrpSpPr>
          <p:cNvPr id="13" name="Nhóm 12">
            <a:extLst>
              <a:ext uri="{FF2B5EF4-FFF2-40B4-BE49-F238E27FC236}">
                <a16:creationId xmlns:a16="http://schemas.microsoft.com/office/drawing/2014/main" xmlns=""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xmlns=""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xmlns=""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xmlns=""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xmlns=""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xmlns=""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xmlns=""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xmlns=""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xmlns=""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rPr>
                <a:t>1</a:t>
              </a:r>
            </a:p>
          </p:txBody>
        </p:sp>
      </p:grpSp>
      <p:sp>
        <p:nvSpPr>
          <p:cNvPr id="31" name="Hộp Văn bản 30">
            <a:extLst>
              <a:ext uri="{FF2B5EF4-FFF2-40B4-BE49-F238E27FC236}">
                <a16:creationId xmlns:a16="http://schemas.microsoft.com/office/drawing/2014/main" xmlns="" id="{207F4B54-978D-4D03-BC6B-87658C0B576B}"/>
              </a:ext>
            </a:extLst>
          </p:cNvPr>
          <p:cNvSpPr txBox="1"/>
          <p:nvPr/>
        </p:nvSpPr>
        <p:spPr>
          <a:xfrm>
            <a:off x="2702039" y="1966453"/>
            <a:ext cx="7325175" cy="2462213"/>
          </a:xfrm>
          <a:prstGeom prst="rect">
            <a:avLst/>
          </a:prstGeom>
          <a:noFill/>
        </p:spPr>
        <p:txBody>
          <a:bodyPr wrap="square" rtlCol="0">
            <a:spAutoFit/>
          </a:bodyPr>
          <a:lstStyle/>
          <a:p>
            <a:r>
              <a:rPr lang="en-US" sz="2200">
                <a:solidFill>
                  <a:srgbClr val="0000CC"/>
                </a:solidFill>
                <a:latin typeface="Times New Roman" panose="02020603050405020304" pitchFamily="18" charset="0"/>
                <a:cs typeface="Times New Roman" panose="02020603050405020304" pitchFamily="18" charset="0"/>
              </a:rPr>
              <a:t>	- Thường xuyên quan tâm đến sức khỏe thể chất và tinh thần của bố mẹ, người thân.</a:t>
            </a:r>
          </a:p>
          <a:p>
            <a:r>
              <a:rPr lang="en-US" sz="2200">
                <a:solidFill>
                  <a:srgbClr val="0000CC"/>
                </a:solidFill>
                <a:latin typeface="Times New Roman" panose="02020603050405020304" pitchFamily="18" charset="0"/>
                <a:cs typeface="Times New Roman" panose="02020603050405020304" pitchFamily="18" charset="0"/>
              </a:rPr>
              <a:t>	- Thực hiện tốt các nhiệm vụ được gia đình giao cho. </a:t>
            </a:r>
          </a:p>
          <a:p>
            <a:r>
              <a:rPr lang="en-US" sz="2200">
                <a:solidFill>
                  <a:srgbClr val="0000CC"/>
                </a:solidFill>
                <a:latin typeface="Times New Roman" panose="02020603050405020304" pitchFamily="18" charset="0"/>
                <a:cs typeface="Times New Roman" panose="02020603050405020304" pitchFamily="18" charset="0"/>
              </a:rPr>
              <a:t>	- Ngoan ngoãn, lễ phép với bố mẹ , người thân.</a:t>
            </a:r>
          </a:p>
          <a:p>
            <a:r>
              <a:rPr lang="en-US" sz="2200">
                <a:solidFill>
                  <a:srgbClr val="0000CC"/>
                </a:solidFill>
                <a:latin typeface="Times New Roman" panose="02020603050405020304" pitchFamily="18" charset="0"/>
                <a:cs typeface="Times New Roman" panose="02020603050405020304" pitchFamily="18" charset="0"/>
              </a:rPr>
              <a:t>	- Cố gắng học tập tốt</a:t>
            </a:r>
          </a:p>
          <a:p>
            <a:r>
              <a:rPr lang="en-US" sz="2200">
                <a:solidFill>
                  <a:srgbClr val="0000CC"/>
                </a:solidFill>
                <a:latin typeface="Times New Roman" panose="02020603050405020304" pitchFamily="18" charset="0"/>
                <a:cs typeface="Times New Roman" panose="02020603050405020304" pitchFamily="18" charset="0"/>
              </a:rPr>
              <a:t>	- ….</a:t>
            </a:r>
          </a:p>
          <a:p>
            <a:endParaRPr lang="en-US" sz="2200">
              <a:solidFill>
                <a:srgbClr val="0000CC"/>
              </a:solidFill>
              <a:latin typeface="Times New Roman" panose="02020603050405020304" pitchFamily="18" charset="0"/>
              <a:cs typeface="Times New Roman" panose="02020603050405020304" pitchFamily="18" charset="0"/>
            </a:endParaRPr>
          </a:p>
        </p:txBody>
      </p:sp>
      <p:sp>
        <p:nvSpPr>
          <p:cNvPr id="17" name="AutoShape 52">
            <a:hlinkClick r:id="rId2" action="ppaction://hlinksldjump"/>
            <a:extLst>
              <a:ext uri="{FF2B5EF4-FFF2-40B4-BE49-F238E27FC236}">
                <a16:creationId xmlns:a16="http://schemas.microsoft.com/office/drawing/2014/main" xmlns="" id="{3F069153-7D43-4212-B3B7-D01FEE01D197}"/>
              </a:ext>
            </a:extLst>
          </p:cNvPr>
          <p:cNvSpPr>
            <a:spLocks noChangeArrowheads="1"/>
          </p:cNvSpPr>
          <p:nvPr/>
        </p:nvSpPr>
        <p:spPr bwMode="gray">
          <a:xfrm>
            <a:off x="1920308" y="4157044"/>
            <a:ext cx="8739187"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a:solidFill>
                  <a:srgbClr val="FF0000"/>
                </a:solidFill>
              </a:rPr>
              <a:t>Các hoạt động lao động mà em có thể làm để thể hiện trách nhiệm với gia đình</a:t>
            </a:r>
            <a:endParaRPr lang="en-US" sz="2000" b="1" dirty="0">
              <a:solidFill>
                <a:srgbClr val="FF0000"/>
              </a:solidFill>
              <a:latin typeface="+mj-lt"/>
            </a:endParaRPr>
          </a:p>
        </p:txBody>
      </p:sp>
      <p:sp>
        <p:nvSpPr>
          <p:cNvPr id="2" name="Hộp Văn bản 1">
            <a:extLst>
              <a:ext uri="{FF2B5EF4-FFF2-40B4-BE49-F238E27FC236}">
                <a16:creationId xmlns:a16="http://schemas.microsoft.com/office/drawing/2014/main" xmlns="" id="{F21400F5-9D26-46D2-84D1-11B61FFADBF1}"/>
              </a:ext>
            </a:extLst>
          </p:cNvPr>
          <p:cNvSpPr txBox="1"/>
          <p:nvPr/>
        </p:nvSpPr>
        <p:spPr>
          <a:xfrm>
            <a:off x="3155715" y="4734342"/>
            <a:ext cx="5044390" cy="2123658"/>
          </a:xfrm>
          <a:prstGeom prst="rect">
            <a:avLst/>
          </a:prstGeom>
          <a:noFill/>
        </p:spPr>
        <p:txBody>
          <a:bodyPr wrap="square" rtlCol="0">
            <a:spAutoFit/>
          </a:bodyPr>
          <a:lstStyle/>
          <a:p>
            <a:r>
              <a:rPr lang="en-US" sz="2200">
                <a:solidFill>
                  <a:srgbClr val="0000CC"/>
                </a:solidFill>
                <a:latin typeface="Times New Roman" panose="02020603050405020304" pitchFamily="18" charset="0"/>
                <a:cs typeface="Times New Roman" panose="02020603050405020304" pitchFamily="18" charset="0"/>
              </a:rPr>
              <a:t>- Giúp mẹ kinh doanh hàng tạp hóa.</a:t>
            </a:r>
          </a:p>
          <a:p>
            <a:r>
              <a:rPr lang="en-US" sz="2200">
                <a:solidFill>
                  <a:srgbClr val="0000CC"/>
                </a:solidFill>
                <a:latin typeface="Times New Roman" panose="02020603050405020304" pitchFamily="18" charset="0"/>
                <a:cs typeface="Times New Roman" panose="02020603050405020304" pitchFamily="18" charset="0"/>
              </a:rPr>
              <a:t>- Trồng rau</a:t>
            </a:r>
          </a:p>
          <a:p>
            <a:r>
              <a:rPr lang="en-US" sz="2200">
                <a:solidFill>
                  <a:srgbClr val="0000CC"/>
                </a:solidFill>
                <a:latin typeface="Times New Roman" panose="02020603050405020304" pitchFamily="18" charset="0"/>
                <a:cs typeface="Times New Roman" panose="02020603050405020304" pitchFamily="18" charset="0"/>
              </a:rPr>
              <a:t>- Quét nhà, giặt quần áo</a:t>
            </a:r>
          </a:p>
          <a:p>
            <a:r>
              <a:rPr lang="en-US" sz="2200">
                <a:solidFill>
                  <a:srgbClr val="0000CC"/>
                </a:solidFill>
                <a:latin typeface="Times New Roman" panose="02020603050405020304" pitchFamily="18" charset="0"/>
                <a:cs typeface="Times New Roman" panose="02020603050405020304" pitchFamily="18" charset="0"/>
              </a:rPr>
              <a:t>- Trông em, giúp đỡ em học tập.</a:t>
            </a:r>
          </a:p>
          <a:p>
            <a:r>
              <a:rPr lang="en-US" sz="2200">
                <a:solidFill>
                  <a:srgbClr val="0000CC"/>
                </a:solidFill>
                <a:latin typeface="Times New Roman" panose="02020603050405020304" pitchFamily="18" charset="0"/>
                <a:cs typeface="Times New Roman" panose="02020603050405020304" pitchFamily="18" charset="0"/>
              </a:rPr>
              <a:t>- Chuẩn bị cơm khi bố mẹ đi làm về muộn.</a:t>
            </a:r>
          </a:p>
          <a:p>
            <a:r>
              <a:rPr lang="en-US" sz="220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2060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p:tgtEl>
                                          <p:spTgt spid="3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31">
                                            <p:txEl>
                                              <p:pRg st="1" end="1"/>
                                            </p:txEl>
                                          </p:spTgt>
                                        </p:tgtEl>
                                        <p:attrNameLst>
                                          <p:attrName>style.visibility</p:attrName>
                                        </p:attrNameLst>
                                      </p:cBhvr>
                                      <p:to>
                                        <p:strVal val="visible"/>
                                      </p:to>
                                    </p:set>
                                    <p:anim calcmode="lin" valueType="num">
                                      <p:cBhvr additive="base">
                                        <p:cTn id="13" dur="500"/>
                                        <p:tgtEl>
                                          <p:spTgt spid="31">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3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anim calcmode="lin" valueType="num">
                                      <p:cBhvr additive="base">
                                        <p:cTn id="19" dur="500"/>
                                        <p:tgtEl>
                                          <p:spTgt spid="31">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3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31">
                                            <p:txEl>
                                              <p:pRg st="3" end="3"/>
                                            </p:txEl>
                                          </p:spTgt>
                                        </p:tgtEl>
                                        <p:attrNameLst>
                                          <p:attrName>style.visibility</p:attrName>
                                        </p:attrNameLst>
                                      </p:cBhvr>
                                      <p:to>
                                        <p:strVal val="visible"/>
                                      </p:to>
                                    </p:set>
                                    <p:anim calcmode="lin" valueType="num">
                                      <p:cBhvr additive="base">
                                        <p:cTn id="25" dur="500"/>
                                        <p:tgtEl>
                                          <p:spTgt spid="31">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3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31">
                                            <p:txEl>
                                              <p:pRg st="4" end="4"/>
                                            </p:txEl>
                                          </p:spTgt>
                                        </p:tgtEl>
                                        <p:attrNameLst>
                                          <p:attrName>style.visibility</p:attrName>
                                        </p:attrNameLst>
                                      </p:cBhvr>
                                      <p:to>
                                        <p:strVal val="visible"/>
                                      </p:to>
                                    </p:set>
                                    <p:anim calcmode="lin" valueType="num">
                                      <p:cBhvr additive="base">
                                        <p:cTn id="31" dur="500"/>
                                        <p:tgtEl>
                                          <p:spTgt spid="31">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 calcmode="lin" valueType="num">
                                      <p:cBhvr additive="base">
                                        <p:cTn id="43" dur="500"/>
                                        <p:tgtEl>
                                          <p:spTgt spid="2">
                                            <p:txEl>
                                              <p:pRg st="1" end="1"/>
                                            </p:txEl>
                                          </p:spTgt>
                                        </p:tgtEl>
                                        <p:attrNameLst>
                                          <p:attrName>ppt_x</p:attrName>
                                        </p:attrNameLst>
                                      </p:cBhvr>
                                      <p:tavLst>
                                        <p:tav tm="0">
                                          <p:val>
                                            <p:strVal val="#ppt_x-#ppt_w*1.125000"/>
                                          </p:val>
                                        </p:tav>
                                        <p:tav tm="100000">
                                          <p:val>
                                            <p:strVal val="#ppt_x"/>
                                          </p:val>
                                        </p:tav>
                                      </p:tavLst>
                                    </p:anim>
                                    <p:animEffect transition="in" filter="wipe(righ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 calcmode="lin" valueType="num">
                                      <p:cBhvr additive="base">
                                        <p:cTn id="49"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50" dur="500"/>
                                        <p:tgtEl>
                                          <p:spTgt spid="2">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 calcmode="lin" valueType="num">
                                      <p:cBhvr additive="base">
                                        <p:cTn id="55" dur="500"/>
                                        <p:tgtEl>
                                          <p:spTgt spid="2">
                                            <p:txEl>
                                              <p:pRg st="3" end="3"/>
                                            </p:txEl>
                                          </p:spTgt>
                                        </p:tgtEl>
                                        <p:attrNameLst>
                                          <p:attrName>ppt_x</p:attrName>
                                        </p:attrNameLst>
                                      </p:cBhvr>
                                      <p:tavLst>
                                        <p:tav tm="0">
                                          <p:val>
                                            <p:strVal val="#ppt_x-#ppt_w*1.125000"/>
                                          </p:val>
                                        </p:tav>
                                        <p:tav tm="100000">
                                          <p:val>
                                            <p:strVal val="#ppt_x"/>
                                          </p:val>
                                        </p:tav>
                                      </p:tavLst>
                                    </p:anim>
                                    <p:animEffect transition="in" filter="wipe(right)">
                                      <p:cBhvr>
                                        <p:cTn id="56" dur="500"/>
                                        <p:tgtEl>
                                          <p:spTgt spid="2">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 calcmode="lin" valueType="num">
                                      <p:cBhvr additive="base">
                                        <p:cTn id="61"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62" dur="500"/>
                                        <p:tgtEl>
                                          <p:spTgt spid="2">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2">
                                            <p:txEl>
                                              <p:pRg st="5" end="5"/>
                                            </p:txEl>
                                          </p:spTgt>
                                        </p:tgtEl>
                                        <p:attrNameLst>
                                          <p:attrName>style.visibility</p:attrName>
                                        </p:attrNameLst>
                                      </p:cBhvr>
                                      <p:to>
                                        <p:strVal val="visible"/>
                                      </p:to>
                                    </p:set>
                                    <p:anim calcmode="lin" valueType="num">
                                      <p:cBhvr additive="base">
                                        <p:cTn id="67" dur="500"/>
                                        <p:tgtEl>
                                          <p:spTgt spid="2">
                                            <p:txEl>
                                              <p:pRg st="5" end="5"/>
                                            </p:txEl>
                                          </p:spTgt>
                                        </p:tgtEl>
                                        <p:attrNameLst>
                                          <p:attrName>ppt_x</p:attrName>
                                        </p:attrNameLst>
                                      </p:cBhvr>
                                      <p:tavLst>
                                        <p:tav tm="0">
                                          <p:val>
                                            <p:strVal val="#ppt_x-#ppt_w*1.125000"/>
                                          </p:val>
                                        </p:tav>
                                        <p:tav tm="100000">
                                          <p:val>
                                            <p:strVal val="#ppt_x"/>
                                          </p:val>
                                        </p:tav>
                                      </p:tavLst>
                                    </p:anim>
                                    <p:animEffect transition="in" filter="wipe(right)">
                                      <p:cBhvr>
                                        <p:cTn id="6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2">
            <a:hlinkClick r:id="rId2" action="ppaction://hlinksldjump"/>
            <a:extLst>
              <a:ext uri="{FF2B5EF4-FFF2-40B4-BE49-F238E27FC236}">
                <a16:creationId xmlns:a16="http://schemas.microsoft.com/office/drawing/2014/main" xmlns="" id="{1274431B-AE96-4D3C-B0F7-C8C0DA4C6E9F}"/>
              </a:ext>
            </a:extLst>
          </p:cNvPr>
          <p:cNvSpPr>
            <a:spLocks noChangeArrowheads="1"/>
          </p:cNvSpPr>
          <p:nvPr/>
        </p:nvSpPr>
        <p:spPr bwMode="gray">
          <a:xfrm>
            <a:off x="2509282" y="1860339"/>
            <a:ext cx="8325866"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400">
                <a:solidFill>
                  <a:srgbClr val="FF0000"/>
                </a:solidFill>
                <a:latin typeface="Times New Roman" panose="02020603050405020304" pitchFamily="18" charset="0"/>
                <a:cs typeface="Times New Roman" panose="02020603050405020304" pitchFamily="18" charset="0"/>
              </a:rPr>
              <a:t>Cách ứng xử phù hợp trong việc thể hiện trách nhiệm với gia đình </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15" name="Nhóm 14">
            <a:extLst>
              <a:ext uri="{FF2B5EF4-FFF2-40B4-BE49-F238E27FC236}">
                <a16:creationId xmlns:a16="http://schemas.microsoft.com/office/drawing/2014/main" xmlns="" id="{AF200F5C-480C-4107-A1BA-117E0107261A}"/>
              </a:ext>
            </a:extLst>
          </p:cNvPr>
          <p:cNvGrpSpPr/>
          <p:nvPr/>
        </p:nvGrpSpPr>
        <p:grpSpPr>
          <a:xfrm>
            <a:off x="1742141" y="1763706"/>
            <a:ext cx="812415" cy="606392"/>
            <a:chOff x="3212828" y="3397132"/>
            <a:chExt cx="1248697" cy="904335"/>
          </a:xfrm>
        </p:grpSpPr>
        <p:grpSp>
          <p:nvGrpSpPr>
            <p:cNvPr id="16" name="Group 53">
              <a:extLst>
                <a:ext uri="{FF2B5EF4-FFF2-40B4-BE49-F238E27FC236}">
                  <a16:creationId xmlns:a16="http://schemas.microsoft.com/office/drawing/2014/main" xmlns="" id="{6A2AB2E8-79AF-415F-B367-A77988346F4B}"/>
                </a:ext>
              </a:extLst>
            </p:cNvPr>
            <p:cNvGrpSpPr>
              <a:grpSpLocks/>
            </p:cNvGrpSpPr>
            <p:nvPr/>
          </p:nvGrpSpPr>
          <p:grpSpPr bwMode="auto">
            <a:xfrm flipV="1">
              <a:off x="3212828" y="3397132"/>
              <a:ext cx="1248697" cy="904335"/>
              <a:chOff x="2075" y="1577"/>
              <a:chExt cx="1615" cy="1821"/>
            </a:xfrm>
          </p:grpSpPr>
          <p:sp>
            <p:nvSpPr>
              <p:cNvPr id="18" name="Oval 54">
                <a:extLst>
                  <a:ext uri="{FF2B5EF4-FFF2-40B4-BE49-F238E27FC236}">
                    <a16:creationId xmlns:a16="http://schemas.microsoft.com/office/drawing/2014/main" xmlns="" id="{AA2DC608-E47B-4DDB-B533-63FB66C4E013}"/>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Oval 55">
                <a:extLst>
                  <a:ext uri="{FF2B5EF4-FFF2-40B4-BE49-F238E27FC236}">
                    <a16:creationId xmlns:a16="http://schemas.microsoft.com/office/drawing/2014/main" xmlns="" id="{33A2F931-382A-4F36-BEAE-FB43ED54FBC7}"/>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0" name="Oval 56">
                <a:extLst>
                  <a:ext uri="{FF2B5EF4-FFF2-40B4-BE49-F238E27FC236}">
                    <a16:creationId xmlns:a16="http://schemas.microsoft.com/office/drawing/2014/main" xmlns="" id="{64ADF3E3-B5A0-491B-AF75-B52F6913B0FA}"/>
                  </a:ext>
                </a:extLst>
              </p:cNvPr>
              <p:cNvSpPr>
                <a:spLocks noChangeArrowheads="1"/>
              </p:cNvSpPr>
              <p:nvPr/>
            </p:nvSpPr>
            <p:spPr bwMode="gray">
              <a:xfrm>
                <a:off x="2253" y="1577"/>
                <a:ext cx="516" cy="18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Oval 57">
                <a:extLst>
                  <a:ext uri="{FF2B5EF4-FFF2-40B4-BE49-F238E27FC236}">
                    <a16:creationId xmlns:a16="http://schemas.microsoft.com/office/drawing/2014/main" xmlns="" id="{6FD1923E-627D-41D0-815B-E24ECF80DE10}"/>
                  </a:ext>
                </a:extLst>
              </p:cNvPr>
              <p:cNvSpPr>
                <a:spLocks noChangeArrowheads="1"/>
              </p:cNvSpPr>
              <p:nvPr/>
            </p:nvSpPr>
            <p:spPr bwMode="gray">
              <a:xfrm>
                <a:off x="2254" y="1578"/>
                <a:ext cx="516" cy="182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2" name="Oval 58">
                <a:extLst>
                  <a:ext uri="{FF2B5EF4-FFF2-40B4-BE49-F238E27FC236}">
                    <a16:creationId xmlns:a16="http://schemas.microsoft.com/office/drawing/2014/main" xmlns="" id="{6F655D7F-A673-44B6-B9D5-BCFB15F28D73}"/>
                  </a:ext>
                </a:extLst>
              </p:cNvPr>
              <p:cNvSpPr>
                <a:spLocks noChangeArrowheads="1"/>
              </p:cNvSpPr>
              <p:nvPr/>
            </p:nvSpPr>
            <p:spPr bwMode="gray">
              <a:xfrm>
                <a:off x="2334" y="1578"/>
                <a:ext cx="1097" cy="18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3" name="Oval 59">
                <a:extLst>
                  <a:ext uri="{FF2B5EF4-FFF2-40B4-BE49-F238E27FC236}">
                    <a16:creationId xmlns:a16="http://schemas.microsoft.com/office/drawing/2014/main" xmlns="" id="{10E9D283-953F-48F6-901A-73B2C150C489}"/>
                  </a:ext>
                </a:extLst>
              </p:cNvPr>
              <p:cNvSpPr>
                <a:spLocks noChangeArrowheads="1"/>
              </p:cNvSpPr>
              <p:nvPr/>
            </p:nvSpPr>
            <p:spPr bwMode="gray">
              <a:xfrm>
                <a:off x="2337" y="1578"/>
                <a:ext cx="1096" cy="182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grpSp>
        <p:sp>
          <p:nvSpPr>
            <p:cNvPr id="17" name="Text Box 9">
              <a:extLst>
                <a:ext uri="{FF2B5EF4-FFF2-40B4-BE49-F238E27FC236}">
                  <a16:creationId xmlns:a16="http://schemas.microsoft.com/office/drawing/2014/main" xmlns="" id="{50E2C9C0-5162-42AF-8890-808297150E8E}"/>
                </a:ext>
              </a:extLst>
            </p:cNvPr>
            <p:cNvSpPr txBox="1">
              <a:spLocks noChangeArrowheads="1"/>
            </p:cNvSpPr>
            <p:nvPr/>
          </p:nvSpPr>
          <p:spPr bwMode="gray">
            <a:xfrm>
              <a:off x="3620183" y="3558067"/>
              <a:ext cx="611049" cy="64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2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2</a:t>
              </a:r>
              <a:endParaRPr lang="en-US" altLang="en-US" sz="22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grpSp>
      <p:sp>
        <p:nvSpPr>
          <p:cNvPr id="3" name="Hộp Văn bản 2">
            <a:extLst>
              <a:ext uri="{FF2B5EF4-FFF2-40B4-BE49-F238E27FC236}">
                <a16:creationId xmlns:a16="http://schemas.microsoft.com/office/drawing/2014/main" xmlns="" id="{F31726A5-D29A-49F5-8373-D1F23C92E9EF}"/>
              </a:ext>
            </a:extLst>
          </p:cNvPr>
          <p:cNvSpPr txBox="1"/>
          <p:nvPr/>
        </p:nvSpPr>
        <p:spPr>
          <a:xfrm>
            <a:off x="2424268" y="2494371"/>
            <a:ext cx="8514735" cy="1015663"/>
          </a:xfrm>
          <a:prstGeom prst="rect">
            <a:avLst/>
          </a:prstGeom>
          <a:noFill/>
        </p:spPr>
        <p:txBody>
          <a:bodyPr wrap="square" rtlCol="0">
            <a:spAutoFit/>
          </a:bodyPr>
          <a:lstStyle/>
          <a:p>
            <a:r>
              <a:rPr lang="en-US" sz="2000">
                <a:solidFill>
                  <a:schemeClr val="bg1"/>
                </a:solidFill>
              </a:rPr>
              <a:t>	Đề xuất cách ứng xử phù hợp trong việc thể hiện trách nhiệm với gia đình qua các tình huống sau:</a:t>
            </a:r>
          </a:p>
          <a:p>
            <a:endParaRPr lang="en-US" sz="2000">
              <a:solidFill>
                <a:schemeClr val="bg1"/>
              </a:solidFill>
            </a:endParaRPr>
          </a:p>
        </p:txBody>
      </p:sp>
      <p:pic>
        <p:nvPicPr>
          <p:cNvPr id="24" name="Hình ảnh 23" descr="https://img.loigiaihay.com/picture/2022/0705/cau-1.PNG">
            <a:extLst>
              <a:ext uri="{FF2B5EF4-FFF2-40B4-BE49-F238E27FC236}">
                <a16:creationId xmlns:a16="http://schemas.microsoft.com/office/drawing/2014/main" xmlns="" id="{D06EAFBE-0EAE-45F7-92F2-4C96EA3A3E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54557" y="3194803"/>
            <a:ext cx="7779146" cy="1839313"/>
          </a:xfrm>
          <a:prstGeom prst="rect">
            <a:avLst/>
          </a:prstGeom>
          <a:noFill/>
          <a:ln>
            <a:noFill/>
          </a:ln>
        </p:spPr>
      </p:pic>
      <p:pic>
        <p:nvPicPr>
          <p:cNvPr id="25" name="Hình ảnh 24" descr="https://img.loigiaihay.com/picture/2022/0705/cau-2.PNG">
            <a:extLst>
              <a:ext uri="{FF2B5EF4-FFF2-40B4-BE49-F238E27FC236}">
                <a16:creationId xmlns:a16="http://schemas.microsoft.com/office/drawing/2014/main" xmlns="" id="{48FA0410-C6EE-420D-AA0F-F0E22E0A5C8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475899" y="5112774"/>
            <a:ext cx="7779146" cy="1745227"/>
          </a:xfrm>
          <a:prstGeom prst="rect">
            <a:avLst/>
          </a:prstGeom>
          <a:noFill/>
          <a:ln>
            <a:noFill/>
          </a:ln>
        </p:spPr>
      </p:pic>
    </p:spTree>
    <p:extLst>
      <p:ext uri="{BB962C8B-B14F-4D97-AF65-F5344CB8AC3E}">
        <p14:creationId xmlns:p14="http://schemas.microsoft.com/office/powerpoint/2010/main" val="328617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2">
            <a:hlinkClick r:id="rId2" action="ppaction://hlinksldjump"/>
            <a:extLst>
              <a:ext uri="{FF2B5EF4-FFF2-40B4-BE49-F238E27FC236}">
                <a16:creationId xmlns:a16="http://schemas.microsoft.com/office/drawing/2014/main" xmlns="" id="{1274431B-AE96-4D3C-B0F7-C8C0DA4C6E9F}"/>
              </a:ext>
            </a:extLst>
          </p:cNvPr>
          <p:cNvSpPr>
            <a:spLocks noChangeArrowheads="1"/>
          </p:cNvSpPr>
          <p:nvPr/>
        </p:nvSpPr>
        <p:spPr bwMode="gray">
          <a:xfrm>
            <a:off x="2637101" y="1535875"/>
            <a:ext cx="8325866"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400">
                <a:solidFill>
                  <a:srgbClr val="FF0000"/>
                </a:solidFill>
                <a:latin typeface="Times New Roman" panose="02020603050405020304" pitchFamily="18" charset="0"/>
                <a:cs typeface="Times New Roman" panose="02020603050405020304" pitchFamily="18" charset="0"/>
              </a:rPr>
              <a:t>Cách ứng xử phù hợp trong việc thể hiện trách nhiệm với gia đình </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15" name="Nhóm 14">
            <a:extLst>
              <a:ext uri="{FF2B5EF4-FFF2-40B4-BE49-F238E27FC236}">
                <a16:creationId xmlns:a16="http://schemas.microsoft.com/office/drawing/2014/main" xmlns="" id="{AF200F5C-480C-4107-A1BA-117E0107261A}"/>
              </a:ext>
            </a:extLst>
          </p:cNvPr>
          <p:cNvGrpSpPr/>
          <p:nvPr/>
        </p:nvGrpSpPr>
        <p:grpSpPr>
          <a:xfrm>
            <a:off x="1869960" y="1439242"/>
            <a:ext cx="812415" cy="606392"/>
            <a:chOff x="3212828" y="3397132"/>
            <a:chExt cx="1248697" cy="904335"/>
          </a:xfrm>
        </p:grpSpPr>
        <p:grpSp>
          <p:nvGrpSpPr>
            <p:cNvPr id="16" name="Group 53">
              <a:extLst>
                <a:ext uri="{FF2B5EF4-FFF2-40B4-BE49-F238E27FC236}">
                  <a16:creationId xmlns:a16="http://schemas.microsoft.com/office/drawing/2014/main" xmlns="" id="{6A2AB2E8-79AF-415F-B367-A77988346F4B}"/>
                </a:ext>
              </a:extLst>
            </p:cNvPr>
            <p:cNvGrpSpPr>
              <a:grpSpLocks/>
            </p:cNvGrpSpPr>
            <p:nvPr/>
          </p:nvGrpSpPr>
          <p:grpSpPr bwMode="auto">
            <a:xfrm flipV="1">
              <a:off x="3212828" y="3397132"/>
              <a:ext cx="1248697" cy="904335"/>
              <a:chOff x="2075" y="1577"/>
              <a:chExt cx="1615" cy="1821"/>
            </a:xfrm>
          </p:grpSpPr>
          <p:sp>
            <p:nvSpPr>
              <p:cNvPr id="18" name="Oval 54">
                <a:extLst>
                  <a:ext uri="{FF2B5EF4-FFF2-40B4-BE49-F238E27FC236}">
                    <a16:creationId xmlns:a16="http://schemas.microsoft.com/office/drawing/2014/main" xmlns="" id="{AA2DC608-E47B-4DDB-B533-63FB66C4E013}"/>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Oval 55">
                <a:extLst>
                  <a:ext uri="{FF2B5EF4-FFF2-40B4-BE49-F238E27FC236}">
                    <a16:creationId xmlns:a16="http://schemas.microsoft.com/office/drawing/2014/main" xmlns="" id="{33A2F931-382A-4F36-BEAE-FB43ED54FBC7}"/>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0" name="Oval 56">
                <a:extLst>
                  <a:ext uri="{FF2B5EF4-FFF2-40B4-BE49-F238E27FC236}">
                    <a16:creationId xmlns:a16="http://schemas.microsoft.com/office/drawing/2014/main" xmlns="" id="{64ADF3E3-B5A0-491B-AF75-B52F6913B0FA}"/>
                  </a:ext>
                </a:extLst>
              </p:cNvPr>
              <p:cNvSpPr>
                <a:spLocks noChangeArrowheads="1"/>
              </p:cNvSpPr>
              <p:nvPr/>
            </p:nvSpPr>
            <p:spPr bwMode="gray">
              <a:xfrm>
                <a:off x="2253" y="1577"/>
                <a:ext cx="516" cy="18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Oval 57">
                <a:extLst>
                  <a:ext uri="{FF2B5EF4-FFF2-40B4-BE49-F238E27FC236}">
                    <a16:creationId xmlns:a16="http://schemas.microsoft.com/office/drawing/2014/main" xmlns="" id="{6FD1923E-627D-41D0-815B-E24ECF80DE10}"/>
                  </a:ext>
                </a:extLst>
              </p:cNvPr>
              <p:cNvSpPr>
                <a:spLocks noChangeArrowheads="1"/>
              </p:cNvSpPr>
              <p:nvPr/>
            </p:nvSpPr>
            <p:spPr bwMode="gray">
              <a:xfrm>
                <a:off x="2254" y="1578"/>
                <a:ext cx="516" cy="182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2" name="Oval 58">
                <a:extLst>
                  <a:ext uri="{FF2B5EF4-FFF2-40B4-BE49-F238E27FC236}">
                    <a16:creationId xmlns:a16="http://schemas.microsoft.com/office/drawing/2014/main" xmlns="" id="{6F655D7F-A673-44B6-B9D5-BCFB15F28D73}"/>
                  </a:ext>
                </a:extLst>
              </p:cNvPr>
              <p:cNvSpPr>
                <a:spLocks noChangeArrowheads="1"/>
              </p:cNvSpPr>
              <p:nvPr/>
            </p:nvSpPr>
            <p:spPr bwMode="gray">
              <a:xfrm>
                <a:off x="2334" y="1578"/>
                <a:ext cx="1097" cy="18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3" name="Oval 59">
                <a:extLst>
                  <a:ext uri="{FF2B5EF4-FFF2-40B4-BE49-F238E27FC236}">
                    <a16:creationId xmlns:a16="http://schemas.microsoft.com/office/drawing/2014/main" xmlns="" id="{10E9D283-953F-48F6-901A-73B2C150C489}"/>
                  </a:ext>
                </a:extLst>
              </p:cNvPr>
              <p:cNvSpPr>
                <a:spLocks noChangeArrowheads="1"/>
              </p:cNvSpPr>
              <p:nvPr/>
            </p:nvSpPr>
            <p:spPr bwMode="gray">
              <a:xfrm>
                <a:off x="2337" y="1578"/>
                <a:ext cx="1096" cy="182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grpSp>
        <p:sp>
          <p:nvSpPr>
            <p:cNvPr id="17" name="Text Box 9">
              <a:extLst>
                <a:ext uri="{FF2B5EF4-FFF2-40B4-BE49-F238E27FC236}">
                  <a16:creationId xmlns:a16="http://schemas.microsoft.com/office/drawing/2014/main" xmlns="" id="{50E2C9C0-5162-42AF-8890-808297150E8E}"/>
                </a:ext>
              </a:extLst>
            </p:cNvPr>
            <p:cNvSpPr txBox="1">
              <a:spLocks noChangeArrowheads="1"/>
            </p:cNvSpPr>
            <p:nvPr/>
          </p:nvSpPr>
          <p:spPr bwMode="gray">
            <a:xfrm>
              <a:off x="3620183" y="3558067"/>
              <a:ext cx="611049" cy="64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2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2</a:t>
              </a:r>
              <a:endParaRPr lang="en-US" altLang="en-US" sz="22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grpSp>
      <p:pic>
        <p:nvPicPr>
          <p:cNvPr id="24" name="Hình ảnh 23" descr="https://img.loigiaihay.com/picture/2022/0705/cau-1.PNG">
            <a:extLst>
              <a:ext uri="{FF2B5EF4-FFF2-40B4-BE49-F238E27FC236}">
                <a16:creationId xmlns:a16="http://schemas.microsoft.com/office/drawing/2014/main" xmlns="" id="{D06EAFBE-0EAE-45F7-92F2-4C96EA3A3E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07072" y="2153594"/>
            <a:ext cx="9784928" cy="1839313"/>
          </a:xfrm>
          <a:prstGeom prst="rect">
            <a:avLst/>
          </a:prstGeom>
          <a:noFill/>
          <a:ln>
            <a:noFill/>
          </a:ln>
        </p:spPr>
      </p:pic>
      <p:sp>
        <p:nvSpPr>
          <p:cNvPr id="4" name="Hộp Văn bản 3">
            <a:extLst>
              <a:ext uri="{FF2B5EF4-FFF2-40B4-BE49-F238E27FC236}">
                <a16:creationId xmlns:a16="http://schemas.microsoft.com/office/drawing/2014/main" xmlns="" id="{ECA5F2E8-1A1A-495C-9597-20C521F64C69}"/>
              </a:ext>
            </a:extLst>
          </p:cNvPr>
          <p:cNvSpPr txBox="1"/>
          <p:nvPr/>
        </p:nvSpPr>
        <p:spPr>
          <a:xfrm>
            <a:off x="2134989" y="3992907"/>
            <a:ext cx="5111385" cy="2554545"/>
          </a:xfrm>
          <a:prstGeom prst="rect">
            <a:avLst/>
          </a:prstGeom>
          <a:solidFill>
            <a:schemeClr val="accent2">
              <a:lumMod val="20000"/>
              <a:lumOff val="80000"/>
            </a:schemeClr>
          </a:solidFill>
        </p:spPr>
        <p:txBody>
          <a:bodyPr wrap="square" rtlCol="0">
            <a:spAutoFit/>
          </a:bodyPr>
          <a:lstStyle/>
          <a:p>
            <a:pPr algn="just"/>
            <a:r>
              <a:rPr lang="en-US" sz="2000">
                <a:solidFill>
                  <a:srgbClr val="0000CC"/>
                </a:solidFill>
                <a:latin typeface="Times New Roman" panose="02020603050405020304" pitchFamily="18" charset="0"/>
                <a:cs typeface="Times New Roman" panose="02020603050405020304" pitchFamily="18" charset="0"/>
              </a:rPr>
              <a:t>	Giang nên nói lại với bạn của mình rằng hôm đó đúng vào ngày kỷ niệm 20 năm ngày cưới của bố mẹ. Trong 1 năm chỉ có một lần tổ chức và là dịp các thành viên của gia đình sum họp đông đủ, để chúc mừng cho hạnh phúc của bố mẹ, của gia đình. Giang và bạn có thể lùi kế hoạch đi chơi xa vào sau tuần đó hoăc một dịp thích hợp hơn.</a:t>
            </a:r>
          </a:p>
        </p:txBody>
      </p:sp>
      <p:sp>
        <p:nvSpPr>
          <p:cNvPr id="5" name="Hình chữ nhật 4">
            <a:extLst>
              <a:ext uri="{FF2B5EF4-FFF2-40B4-BE49-F238E27FC236}">
                <a16:creationId xmlns:a16="http://schemas.microsoft.com/office/drawing/2014/main" xmlns="" id="{ED951A7A-BA02-4AA6-B671-9DFD9A5FCE72}"/>
              </a:ext>
            </a:extLst>
          </p:cNvPr>
          <p:cNvSpPr/>
          <p:nvPr/>
        </p:nvSpPr>
        <p:spPr>
          <a:xfrm>
            <a:off x="7806813" y="4101200"/>
            <a:ext cx="3991896" cy="1631216"/>
          </a:xfrm>
          <a:prstGeom prst="rect">
            <a:avLst/>
          </a:prstGeom>
          <a:solidFill>
            <a:schemeClr val="accent2">
              <a:lumMod val="20000"/>
              <a:lumOff val="80000"/>
            </a:schemeClr>
          </a:solidFill>
        </p:spPr>
        <p:txBody>
          <a:bodyPr wrap="square">
            <a:spAutoFit/>
          </a:bodyPr>
          <a:lstStyle/>
          <a:p>
            <a:pPr algn="just"/>
            <a:r>
              <a:rPr lang="en-US" sz="2000">
                <a:solidFill>
                  <a:srgbClr val="0000CC"/>
                </a:solidFill>
                <a:latin typeface="Times New Roman" panose="02020603050405020304" pitchFamily="18" charset="0"/>
                <a:cs typeface="Times New Roman" panose="02020603050405020304" pitchFamily="18" charset="0"/>
              </a:rPr>
              <a:t>Nếu bà bị sốt quá cao thì Nam nên nhờ sự giúp đỡ của người thân, hàng xóm và  trực tiếp gọi bác sĩ và đưa bà đến bệnh viện sau đó mới bắt xe đến thi đấu.</a:t>
            </a:r>
          </a:p>
        </p:txBody>
      </p:sp>
    </p:spTree>
    <p:extLst>
      <p:ext uri="{BB962C8B-B14F-4D97-AF65-F5344CB8AC3E}">
        <p14:creationId xmlns:p14="http://schemas.microsoft.com/office/powerpoint/2010/main" val="362518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2">
            <a:hlinkClick r:id="rId2" action="ppaction://hlinksldjump"/>
            <a:extLst>
              <a:ext uri="{FF2B5EF4-FFF2-40B4-BE49-F238E27FC236}">
                <a16:creationId xmlns:a16="http://schemas.microsoft.com/office/drawing/2014/main" xmlns="" id="{1274431B-AE96-4D3C-B0F7-C8C0DA4C6E9F}"/>
              </a:ext>
            </a:extLst>
          </p:cNvPr>
          <p:cNvSpPr>
            <a:spLocks noChangeArrowheads="1"/>
          </p:cNvSpPr>
          <p:nvPr/>
        </p:nvSpPr>
        <p:spPr bwMode="gray">
          <a:xfrm>
            <a:off x="2509282" y="1860339"/>
            <a:ext cx="8325866"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400">
                <a:solidFill>
                  <a:srgbClr val="FF0000"/>
                </a:solidFill>
                <a:latin typeface="Times New Roman" panose="02020603050405020304" pitchFamily="18" charset="0"/>
                <a:cs typeface="Times New Roman" panose="02020603050405020304" pitchFamily="18" charset="0"/>
              </a:rPr>
              <a:t>Cách ứng xử phù hợp trong việc thể hiện trách nhiệm với gia đình </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15" name="Nhóm 14">
            <a:extLst>
              <a:ext uri="{FF2B5EF4-FFF2-40B4-BE49-F238E27FC236}">
                <a16:creationId xmlns:a16="http://schemas.microsoft.com/office/drawing/2014/main" xmlns="" id="{AF200F5C-480C-4107-A1BA-117E0107261A}"/>
              </a:ext>
            </a:extLst>
          </p:cNvPr>
          <p:cNvGrpSpPr/>
          <p:nvPr/>
        </p:nvGrpSpPr>
        <p:grpSpPr>
          <a:xfrm>
            <a:off x="1742141" y="1763706"/>
            <a:ext cx="812415" cy="606392"/>
            <a:chOff x="3212828" y="3397132"/>
            <a:chExt cx="1248697" cy="904335"/>
          </a:xfrm>
        </p:grpSpPr>
        <p:grpSp>
          <p:nvGrpSpPr>
            <p:cNvPr id="16" name="Group 53">
              <a:extLst>
                <a:ext uri="{FF2B5EF4-FFF2-40B4-BE49-F238E27FC236}">
                  <a16:creationId xmlns:a16="http://schemas.microsoft.com/office/drawing/2014/main" xmlns="" id="{6A2AB2E8-79AF-415F-B367-A77988346F4B}"/>
                </a:ext>
              </a:extLst>
            </p:cNvPr>
            <p:cNvGrpSpPr>
              <a:grpSpLocks/>
            </p:cNvGrpSpPr>
            <p:nvPr/>
          </p:nvGrpSpPr>
          <p:grpSpPr bwMode="auto">
            <a:xfrm flipV="1">
              <a:off x="3212828" y="3397132"/>
              <a:ext cx="1248697" cy="904335"/>
              <a:chOff x="2075" y="1577"/>
              <a:chExt cx="1615" cy="1821"/>
            </a:xfrm>
          </p:grpSpPr>
          <p:sp>
            <p:nvSpPr>
              <p:cNvPr id="18" name="Oval 54">
                <a:extLst>
                  <a:ext uri="{FF2B5EF4-FFF2-40B4-BE49-F238E27FC236}">
                    <a16:creationId xmlns:a16="http://schemas.microsoft.com/office/drawing/2014/main" xmlns="" id="{AA2DC608-E47B-4DDB-B533-63FB66C4E013}"/>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Oval 55">
                <a:extLst>
                  <a:ext uri="{FF2B5EF4-FFF2-40B4-BE49-F238E27FC236}">
                    <a16:creationId xmlns:a16="http://schemas.microsoft.com/office/drawing/2014/main" xmlns="" id="{33A2F931-382A-4F36-BEAE-FB43ED54FBC7}"/>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0" name="Oval 56">
                <a:extLst>
                  <a:ext uri="{FF2B5EF4-FFF2-40B4-BE49-F238E27FC236}">
                    <a16:creationId xmlns:a16="http://schemas.microsoft.com/office/drawing/2014/main" xmlns="" id="{64ADF3E3-B5A0-491B-AF75-B52F6913B0FA}"/>
                  </a:ext>
                </a:extLst>
              </p:cNvPr>
              <p:cNvSpPr>
                <a:spLocks noChangeArrowheads="1"/>
              </p:cNvSpPr>
              <p:nvPr/>
            </p:nvSpPr>
            <p:spPr bwMode="gray">
              <a:xfrm>
                <a:off x="2253" y="1577"/>
                <a:ext cx="516" cy="18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Oval 57">
                <a:extLst>
                  <a:ext uri="{FF2B5EF4-FFF2-40B4-BE49-F238E27FC236}">
                    <a16:creationId xmlns:a16="http://schemas.microsoft.com/office/drawing/2014/main" xmlns="" id="{6FD1923E-627D-41D0-815B-E24ECF80DE10}"/>
                  </a:ext>
                </a:extLst>
              </p:cNvPr>
              <p:cNvSpPr>
                <a:spLocks noChangeArrowheads="1"/>
              </p:cNvSpPr>
              <p:nvPr/>
            </p:nvSpPr>
            <p:spPr bwMode="gray">
              <a:xfrm>
                <a:off x="2254" y="1578"/>
                <a:ext cx="516" cy="182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2" name="Oval 58">
                <a:extLst>
                  <a:ext uri="{FF2B5EF4-FFF2-40B4-BE49-F238E27FC236}">
                    <a16:creationId xmlns:a16="http://schemas.microsoft.com/office/drawing/2014/main" xmlns="" id="{6F655D7F-A673-44B6-B9D5-BCFB15F28D73}"/>
                  </a:ext>
                </a:extLst>
              </p:cNvPr>
              <p:cNvSpPr>
                <a:spLocks noChangeArrowheads="1"/>
              </p:cNvSpPr>
              <p:nvPr/>
            </p:nvSpPr>
            <p:spPr bwMode="gray">
              <a:xfrm>
                <a:off x="2334" y="1578"/>
                <a:ext cx="1097" cy="18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3" name="Oval 59">
                <a:extLst>
                  <a:ext uri="{FF2B5EF4-FFF2-40B4-BE49-F238E27FC236}">
                    <a16:creationId xmlns:a16="http://schemas.microsoft.com/office/drawing/2014/main" xmlns="" id="{10E9D283-953F-48F6-901A-73B2C150C489}"/>
                  </a:ext>
                </a:extLst>
              </p:cNvPr>
              <p:cNvSpPr>
                <a:spLocks noChangeArrowheads="1"/>
              </p:cNvSpPr>
              <p:nvPr/>
            </p:nvSpPr>
            <p:spPr bwMode="gray">
              <a:xfrm>
                <a:off x="2337" y="1578"/>
                <a:ext cx="1096" cy="182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grpSp>
        <p:sp>
          <p:nvSpPr>
            <p:cNvPr id="17" name="Text Box 9">
              <a:extLst>
                <a:ext uri="{FF2B5EF4-FFF2-40B4-BE49-F238E27FC236}">
                  <a16:creationId xmlns:a16="http://schemas.microsoft.com/office/drawing/2014/main" xmlns="" id="{50E2C9C0-5162-42AF-8890-808297150E8E}"/>
                </a:ext>
              </a:extLst>
            </p:cNvPr>
            <p:cNvSpPr txBox="1">
              <a:spLocks noChangeArrowheads="1"/>
            </p:cNvSpPr>
            <p:nvPr/>
          </p:nvSpPr>
          <p:spPr bwMode="gray">
            <a:xfrm>
              <a:off x="3620183" y="3558067"/>
              <a:ext cx="611049" cy="64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2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2</a:t>
              </a:r>
              <a:endParaRPr lang="en-US" altLang="en-US" sz="22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grpSp>
      <p:sp>
        <p:nvSpPr>
          <p:cNvPr id="4" name="Hộp Văn bản 3">
            <a:extLst>
              <a:ext uri="{FF2B5EF4-FFF2-40B4-BE49-F238E27FC236}">
                <a16:creationId xmlns:a16="http://schemas.microsoft.com/office/drawing/2014/main" xmlns="" id="{ECA5F2E8-1A1A-495C-9597-20C521F64C69}"/>
              </a:ext>
            </a:extLst>
          </p:cNvPr>
          <p:cNvSpPr txBox="1"/>
          <p:nvPr/>
        </p:nvSpPr>
        <p:spPr>
          <a:xfrm>
            <a:off x="7157884" y="4532523"/>
            <a:ext cx="4218040" cy="1446550"/>
          </a:xfrm>
          <a:prstGeom prst="rect">
            <a:avLst/>
          </a:prstGeom>
          <a:solidFill>
            <a:schemeClr val="accent2">
              <a:lumMod val="20000"/>
              <a:lumOff val="80000"/>
            </a:schemeClr>
          </a:solidFill>
        </p:spPr>
        <p:txBody>
          <a:bodyPr wrap="square" rtlCol="0">
            <a:spAutoFit/>
          </a:bodyPr>
          <a:lstStyle/>
          <a:p>
            <a:pPr algn="just"/>
            <a:r>
              <a:rPr lang="en-US" sz="2200">
                <a:solidFill>
                  <a:srgbClr val="0000CC"/>
                </a:solidFill>
                <a:latin typeface="Times New Roman" panose="02020603050405020304" pitchFamily="18" charset="0"/>
                <a:cs typeface="Times New Roman" panose="02020603050405020304" pitchFamily="18" charset="0"/>
              </a:rPr>
              <a:t>	Tuấn  nên dành phần tiền tích lũy được đó mua thuốc cho ông nội trước sau đó mới tính đến việc mua xe đạp sau.</a:t>
            </a:r>
          </a:p>
        </p:txBody>
      </p:sp>
      <p:pic>
        <p:nvPicPr>
          <p:cNvPr id="25" name="Hình ảnh 24" descr="https://img.loigiaihay.com/picture/2022/0705/cau-2.PNG">
            <a:extLst>
              <a:ext uri="{FF2B5EF4-FFF2-40B4-BE49-F238E27FC236}">
                <a16:creationId xmlns:a16="http://schemas.microsoft.com/office/drawing/2014/main" xmlns="" id="{A9F77709-C21B-4401-AF45-4207107FB7A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92594" y="2556386"/>
            <a:ext cx="9301316" cy="1745227"/>
          </a:xfrm>
          <a:prstGeom prst="rect">
            <a:avLst/>
          </a:prstGeom>
          <a:noFill/>
          <a:ln>
            <a:noFill/>
          </a:ln>
        </p:spPr>
      </p:pic>
      <p:sp>
        <p:nvSpPr>
          <p:cNvPr id="2" name="Hình chữ nhật 1">
            <a:extLst>
              <a:ext uri="{FF2B5EF4-FFF2-40B4-BE49-F238E27FC236}">
                <a16:creationId xmlns:a16="http://schemas.microsoft.com/office/drawing/2014/main" xmlns="" id="{0A8D5AE0-B4A5-4EE3-9B37-D5124E6C1406}"/>
              </a:ext>
            </a:extLst>
          </p:cNvPr>
          <p:cNvSpPr/>
          <p:nvPr/>
        </p:nvSpPr>
        <p:spPr>
          <a:xfrm>
            <a:off x="2290045" y="4440189"/>
            <a:ext cx="4479209" cy="1785104"/>
          </a:xfrm>
          <a:prstGeom prst="rect">
            <a:avLst/>
          </a:prstGeom>
          <a:solidFill>
            <a:schemeClr val="accent2">
              <a:lumMod val="20000"/>
              <a:lumOff val="80000"/>
            </a:schemeClr>
          </a:solidFill>
        </p:spPr>
        <p:txBody>
          <a:bodyPr wrap="square">
            <a:spAutoFit/>
          </a:bodyPr>
          <a:lstStyle/>
          <a:p>
            <a:pPr algn="just"/>
            <a:r>
              <a:rPr lang="en-US" sz="2200">
                <a:solidFill>
                  <a:srgbClr val="0000CC"/>
                </a:solidFill>
                <a:latin typeface="Times New Roman" panose="02020603050405020304" pitchFamily="18" charset="0"/>
                <a:cs typeface="Times New Roman" panose="02020603050405020304" pitchFamily="18" charset="0"/>
              </a:rPr>
              <a:t>	Liên nên đóng vai trò trung gian, chủ động nói chuyện, tâm sự riêng với bố và mẹ để đưa ra lời khuyên và tạo điều kiện để bố mẹ làm lành với nhau.</a:t>
            </a:r>
          </a:p>
        </p:txBody>
      </p:sp>
    </p:spTree>
    <p:extLst>
      <p:ext uri="{BB962C8B-B14F-4D97-AF65-F5344CB8AC3E}">
        <p14:creationId xmlns:p14="http://schemas.microsoft.com/office/powerpoint/2010/main" val="3016915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xmlns="" id="{DC8DEBC1-471E-4053-8467-2DC679B85278}"/>
              </a:ext>
            </a:extLst>
          </p:cNvPr>
          <p:cNvSpPr>
            <a:spLocks noChangeArrowheads="1"/>
          </p:cNvSpPr>
          <p:nvPr/>
        </p:nvSpPr>
        <p:spPr bwMode="gray">
          <a:xfrm>
            <a:off x="2468122" y="1467379"/>
            <a:ext cx="8337530"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sz="2000" b="1">
                <a:solidFill>
                  <a:srgbClr val="FF0000"/>
                </a:solidFill>
              </a:rPr>
              <a:t>Xây dựng kế hoạch thực hiện hoạt động lao động trong gia đình</a:t>
            </a:r>
            <a:endParaRPr lang="en-US" sz="2000" b="1">
              <a:solidFill>
                <a:srgbClr val="FF0000"/>
              </a:solidFill>
              <a:latin typeface="Times New Roman" panose="02020603050405020304" pitchFamily="18" charset="0"/>
              <a:cs typeface="Times New Roman" panose="02020603050405020304" pitchFamily="18" charset="0"/>
            </a:endParaRPr>
          </a:p>
        </p:txBody>
      </p:sp>
      <p:grpSp>
        <p:nvGrpSpPr>
          <p:cNvPr id="13" name="Nhóm 12">
            <a:extLst>
              <a:ext uri="{FF2B5EF4-FFF2-40B4-BE49-F238E27FC236}">
                <a16:creationId xmlns:a16="http://schemas.microsoft.com/office/drawing/2014/main" xmlns=""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xmlns=""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xmlns=""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xmlns=""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xmlns=""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xmlns=""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xmlns=""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xmlns=""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xmlns=""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3</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sp>
        <p:nvSpPr>
          <p:cNvPr id="2" name="Hộp Văn bản 1">
            <a:extLst>
              <a:ext uri="{FF2B5EF4-FFF2-40B4-BE49-F238E27FC236}">
                <a16:creationId xmlns:a16="http://schemas.microsoft.com/office/drawing/2014/main" xmlns="" id="{C92D75FA-A363-465F-A9B1-B08570E375CF}"/>
              </a:ext>
            </a:extLst>
          </p:cNvPr>
          <p:cNvSpPr txBox="1"/>
          <p:nvPr/>
        </p:nvSpPr>
        <p:spPr>
          <a:xfrm>
            <a:off x="2692208" y="2147785"/>
            <a:ext cx="6807584" cy="461665"/>
          </a:xfrm>
          <a:prstGeom prst="rect">
            <a:avLst/>
          </a:prstGeom>
          <a:noFill/>
        </p:spPr>
        <p:txBody>
          <a:bodyPr wrap="square" rtlCol="0">
            <a:spAutoFit/>
          </a:bodyPr>
          <a:lstStyle/>
          <a:p>
            <a:r>
              <a:rPr lang="en-US" sz="2400">
                <a:solidFill>
                  <a:srgbClr val="0000CC"/>
                </a:solidFill>
                <a:latin typeface="Times New Roman" panose="02020603050405020304" pitchFamily="18" charset="0"/>
                <a:cs typeface="Times New Roman" panose="02020603050405020304" pitchFamily="18" charset="0"/>
              </a:rPr>
              <a:t>Xây dựng kế hoạch thực hiện theo gợi ý sau: </a:t>
            </a:r>
          </a:p>
        </p:txBody>
      </p:sp>
      <p:pic>
        <p:nvPicPr>
          <p:cNvPr id="14" name="Hình ảnh 13" descr="https://img.loigiaihay.com/picture/2022/0705/bai-2.PNG">
            <a:extLst>
              <a:ext uri="{FF2B5EF4-FFF2-40B4-BE49-F238E27FC236}">
                <a16:creationId xmlns:a16="http://schemas.microsoft.com/office/drawing/2014/main" xmlns="" id="{4CD97ECE-1063-48BD-94F7-FB05A325063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92547" y="2906047"/>
            <a:ext cx="7724847" cy="1997793"/>
          </a:xfrm>
          <a:prstGeom prst="rect">
            <a:avLst/>
          </a:prstGeom>
          <a:noFill/>
          <a:ln>
            <a:noFill/>
          </a:ln>
        </p:spPr>
      </p:pic>
    </p:spTree>
    <p:extLst>
      <p:ext uri="{BB962C8B-B14F-4D97-AF65-F5344CB8AC3E}">
        <p14:creationId xmlns:p14="http://schemas.microsoft.com/office/powerpoint/2010/main" val="234124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xmlns="" id="{DC8DEBC1-471E-4053-8467-2DC679B85278}"/>
              </a:ext>
            </a:extLst>
          </p:cNvPr>
          <p:cNvSpPr>
            <a:spLocks noChangeArrowheads="1"/>
          </p:cNvSpPr>
          <p:nvPr/>
        </p:nvSpPr>
        <p:spPr bwMode="gray">
          <a:xfrm>
            <a:off x="2468122" y="1467379"/>
            <a:ext cx="8337530"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sz="2000" b="1">
                <a:solidFill>
                  <a:srgbClr val="FF0000"/>
                </a:solidFill>
              </a:rPr>
              <a:t>Xây dựng kế hoạch thực hiện hoạt động lao động trong gia đình</a:t>
            </a:r>
            <a:endParaRPr lang="en-US" sz="2000" b="1">
              <a:solidFill>
                <a:srgbClr val="FF0000"/>
              </a:solidFill>
              <a:latin typeface="Times New Roman" panose="02020603050405020304" pitchFamily="18" charset="0"/>
              <a:cs typeface="Times New Roman" panose="02020603050405020304" pitchFamily="18" charset="0"/>
            </a:endParaRPr>
          </a:p>
        </p:txBody>
      </p:sp>
      <p:grpSp>
        <p:nvGrpSpPr>
          <p:cNvPr id="13" name="Nhóm 12">
            <a:extLst>
              <a:ext uri="{FF2B5EF4-FFF2-40B4-BE49-F238E27FC236}">
                <a16:creationId xmlns:a16="http://schemas.microsoft.com/office/drawing/2014/main" xmlns=""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xmlns=""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xmlns=""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xmlns=""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xmlns=""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xmlns=""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xmlns=""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xmlns=""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xmlns=""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3</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pic>
        <p:nvPicPr>
          <p:cNvPr id="15" name="Hình ảnh 14" descr="https://img.loigiaihay.com/picture/2022/0705/tr-loi-bai-2.png">
            <a:extLst>
              <a:ext uri="{FF2B5EF4-FFF2-40B4-BE49-F238E27FC236}">
                <a16:creationId xmlns:a16="http://schemas.microsoft.com/office/drawing/2014/main" xmlns="" id="{3F503ADA-EF7B-4CD6-967A-5C9D68B14D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21483" y="1983528"/>
            <a:ext cx="8819535" cy="4674431"/>
          </a:xfrm>
          <a:prstGeom prst="rect">
            <a:avLst/>
          </a:prstGeom>
          <a:noFill/>
          <a:ln>
            <a:noFill/>
          </a:ln>
        </p:spPr>
      </p:pic>
      <p:sp>
        <p:nvSpPr>
          <p:cNvPr id="3" name="Hộp Văn bản 2">
            <a:extLst>
              <a:ext uri="{FF2B5EF4-FFF2-40B4-BE49-F238E27FC236}">
                <a16:creationId xmlns:a16="http://schemas.microsoft.com/office/drawing/2014/main" xmlns="" id="{CF3C9DCF-ACDB-45A9-BB78-5054259C0540}"/>
              </a:ext>
            </a:extLst>
          </p:cNvPr>
          <p:cNvSpPr txBox="1"/>
          <p:nvPr/>
        </p:nvSpPr>
        <p:spPr>
          <a:xfrm>
            <a:off x="2164787" y="3628103"/>
            <a:ext cx="981536" cy="646331"/>
          </a:xfrm>
          <a:prstGeom prst="rect">
            <a:avLst/>
          </a:prstGeom>
          <a:noFill/>
        </p:spPr>
        <p:txBody>
          <a:bodyPr wrap="square" rtlCol="0">
            <a:spAutoFit/>
          </a:bodyPr>
          <a:lstStyle/>
          <a:p>
            <a:pPr algn="ctr"/>
            <a:r>
              <a:rPr lang="en-US">
                <a:solidFill>
                  <a:srgbClr val="0000CC"/>
                </a:solidFill>
              </a:rPr>
              <a:t>Tham khảo</a:t>
            </a:r>
          </a:p>
        </p:txBody>
      </p:sp>
    </p:spTree>
    <p:extLst>
      <p:ext uri="{BB962C8B-B14F-4D97-AF65-F5344CB8AC3E}">
        <p14:creationId xmlns:p14="http://schemas.microsoft.com/office/powerpoint/2010/main" val="141806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711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òng tròn">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TM04033919[[fn=Vòng tròn]]</Template>
  <TotalTime>0</TotalTime>
  <Words>183</Words>
  <Application>Microsoft Office PowerPoint</Application>
  <PresentationFormat>Custom</PresentationFormat>
  <Paragraphs>31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Vòng tròn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revision>1</cp:revision>
  <dcterms:created xsi:type="dcterms:W3CDTF">2025-09-12T08:08:25Z</dcterms:created>
  <dcterms:modified xsi:type="dcterms:W3CDTF">2025-09-12T08:08:29Z</dcterms:modified>
</cp:coreProperties>
</file>