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68" r:id="rId1"/>
  </p:sldMasterIdLst>
  <p:sldIdLst>
    <p:sldId id="256" r:id="rId2"/>
    <p:sldId id="257" r:id="rId3"/>
    <p:sldId id="258" r:id="rId4"/>
    <p:sldId id="259" r:id="rId5"/>
    <p:sldId id="262" r:id="rId6"/>
    <p:sldId id="260" r:id="rId7"/>
    <p:sldId id="263" r:id="rId8"/>
    <p:sldId id="261"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9/18/2022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5899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554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7038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9609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29126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0849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8549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9624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277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2605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3185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9/18/2022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93756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6248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157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8765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9/18/2022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7062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982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9/18/2022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141305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7335" y="240756"/>
            <a:ext cx="8922525" cy="963355"/>
          </a:xfrm>
        </p:spPr>
        <p:txBody>
          <a:bodyPr/>
          <a:lstStyle/>
          <a:p>
            <a:pPr algn="ctr"/>
            <a:r>
              <a:rPr lang="en-US" sz="4400" b="1" smtClean="0">
                <a:latin typeface="Times New Roman" panose="02020603050405020304" pitchFamily="18" charset="0"/>
                <a:cs typeface="Times New Roman" panose="02020603050405020304" pitchFamily="18" charset="0"/>
              </a:rPr>
              <a:t>BÀI 3: HOẠT ĐỘNG: NÓI - NGHE</a:t>
            </a:r>
            <a:endParaRPr lang="en-US" sz="4400" b="1">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245259" y="2013802"/>
            <a:ext cx="7867460" cy="1096899"/>
          </a:xfrm>
        </p:spPr>
        <p:txBody>
          <a:bodyPr>
            <a:noAutofit/>
          </a:bodyPr>
          <a:lstStyle/>
          <a:p>
            <a:pPr algn="ctr">
              <a:lnSpc>
                <a:spcPct val="107000"/>
              </a:lnSpc>
              <a:spcAft>
                <a:spcPts val="800"/>
              </a:spcAft>
            </a:pPr>
            <a:r>
              <a:rPr lang="en-US"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THẢO LUẬN VỀ MỘT </a:t>
            </a:r>
            <a:endParaRPr lang="en-US" sz="4000" b="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VẤN </a:t>
            </a:r>
            <a:r>
              <a:rPr lang="en-US"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ĐỀ XÃ HỘI </a:t>
            </a:r>
            <a:endParaRPr lang="en-US" sz="4000" b="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4000" b="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CÓ </a:t>
            </a:r>
            <a:r>
              <a:rPr lang="en-US"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Ý KIẾN </a:t>
            </a:r>
            <a:r>
              <a:rPr lang="en-US" sz="4000" b="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KHÁC </a:t>
            </a:r>
            <a:r>
              <a:rPr lang="en-US" sz="4000" b="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NHAU</a:t>
            </a:r>
            <a:endParaRPr lang="en-US" sz="320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sz="4000">
              <a:solidFill>
                <a:schemeClr val="tx1"/>
              </a:solidFill>
            </a:endParaRPr>
          </a:p>
        </p:txBody>
      </p:sp>
    </p:spTree>
    <p:extLst>
      <p:ext uri="{BB962C8B-B14F-4D97-AF65-F5344CB8AC3E}">
        <p14:creationId xmlns:p14="http://schemas.microsoft.com/office/powerpoint/2010/main" val="661541999"/>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3"/>
            <a:ext cx="9601196" cy="584118"/>
          </a:xfrm>
        </p:spPr>
        <p:txBody>
          <a:bodyPr>
            <a:normAutofit fontScale="90000"/>
          </a:bodyPr>
          <a:lstStyle/>
          <a:p>
            <a:pPr marL="342900" lvl="0" indent="-342900">
              <a:lnSpc>
                <a:spcPct val="107000"/>
              </a:lnSpc>
              <a:spcAft>
                <a:spcPts val="800"/>
              </a:spcAft>
            </a:pPr>
            <a:r>
              <a:rPr lang="en-US" b="1" dirty="0" err="1">
                <a:latin typeface="Times New Roman" panose="02020603050405020304" pitchFamily="18" charset="0"/>
                <a:ea typeface="Calibri" panose="020F0502020204030204" pitchFamily="34" charset="0"/>
                <a:cs typeface="Times New Roman" panose="02020603050405020304" pitchFamily="18" charset="0"/>
              </a:rPr>
              <a:t>Hoạt</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b="1" dirty="0">
                <a:latin typeface="Times New Roman" panose="02020603050405020304" pitchFamily="18" charset="0"/>
                <a:ea typeface="Calibri" panose="020F0502020204030204" pitchFamily="34" charset="0"/>
                <a:cs typeface="Times New Roman" panose="02020603050405020304" pitchFamily="18" charset="0"/>
              </a:rPr>
              <a:t> 1: </a:t>
            </a:r>
            <a:r>
              <a:rPr lang="en-US" b="1" dirty="0" err="1">
                <a:latin typeface="Times New Roman" panose="02020603050405020304" pitchFamily="18" charset="0"/>
                <a:ea typeface="Calibri" panose="020F0502020204030204" pitchFamily="34" charset="0"/>
                <a:cs typeface="Times New Roman" panose="02020603050405020304" pitchFamily="18" charset="0"/>
              </a:rPr>
              <a:t>KHỞI</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a:latin typeface="Calibri" panose="020F0502020204030204" pitchFamily="34" charset="0"/>
                <a:ea typeface="Calibri" panose="020F0502020204030204" pitchFamily="34" charset="0"/>
                <a:cs typeface="Times New Roman" panose="02020603050405020304" pitchFamily="18" charset="0"/>
              </a:rPr>
              <a:t/>
            </a:r>
            <a:br>
              <a:rPr lang="en-US" sz="36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4" name="media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8946" y="1236373"/>
            <a:ext cx="10315978" cy="4638966"/>
          </a:xfrm>
        </p:spPr>
      </p:pic>
    </p:spTree>
    <p:extLst>
      <p:ext uri="{BB962C8B-B14F-4D97-AF65-F5344CB8AC3E}">
        <p14:creationId xmlns:p14="http://schemas.microsoft.com/office/powerpoint/2010/main" val="3506948631"/>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330" y="355600"/>
            <a:ext cx="6241816" cy="1371600"/>
          </a:xfrm>
        </p:spPr>
        <p:txBody>
          <a:bodyPr>
            <a:normAutofit fontScale="90000"/>
          </a:bodyPr>
          <a:lstStyle/>
          <a:p>
            <a:pPr marL="342900" lvl="0" indent="-342900">
              <a:lnSpc>
                <a:spcPct val="107000"/>
              </a:lnSpc>
              <a:spcAft>
                <a:spcPts val="800"/>
              </a:spcAft>
            </a:pPr>
            <a:r>
              <a:rPr lang="en-US" b="1">
                <a:latin typeface="Times New Roman" panose="02020603050405020304" pitchFamily="18" charset="0"/>
                <a:ea typeface="Calibri" panose="020F0502020204030204" pitchFamily="34" charset="0"/>
                <a:cs typeface="Times New Roman" panose="02020603050405020304" pitchFamily="18" charset="0"/>
              </a:rPr>
              <a:t>Hoạt động 2: HÌNH THÀNH KIẾN THỨC</a:t>
            </a:r>
            <a:r>
              <a:rPr lang="en-US" sz="3600">
                <a:latin typeface="Calibri" panose="020F0502020204030204" pitchFamily="34" charset="0"/>
                <a:ea typeface="Calibri" panose="020F0502020204030204" pitchFamily="34" charset="0"/>
                <a:cs typeface="Times New Roman" panose="02020603050405020304" pitchFamily="18" charset="0"/>
              </a:rPr>
              <a:t/>
            </a:r>
            <a:br>
              <a:rPr lang="en-US" sz="3600">
                <a:latin typeface="Calibri" panose="020F0502020204030204" pitchFamily="34" charset="0"/>
                <a:ea typeface="Calibri" panose="020F0502020204030204" pitchFamily="34" charset="0"/>
                <a:cs typeface="Times New Roman" panose="02020603050405020304" pitchFamily="18" charset="0"/>
              </a:rPr>
            </a:br>
            <a:endParaRPr lang="en-US"/>
          </a:p>
        </p:txBody>
      </p:sp>
      <p:pic>
        <p:nvPicPr>
          <p:cNvPr id="5" name="Picture Placeholder 4"/>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xfrm>
            <a:off x="8085777" y="1131935"/>
            <a:ext cx="3063347" cy="4775200"/>
          </a:xfrm>
          <a:prstGeom prst="rect">
            <a:avLst/>
          </a:prstGeom>
        </p:spPr>
      </p:pic>
      <p:sp>
        <p:nvSpPr>
          <p:cNvPr id="3" name="Content Placeholder 2"/>
          <p:cNvSpPr>
            <a:spLocks noGrp="1"/>
          </p:cNvSpPr>
          <p:nvPr>
            <p:ph type="body" sz="half" idx="2"/>
          </p:nvPr>
        </p:nvSpPr>
        <p:spPr>
          <a:xfrm>
            <a:off x="960419" y="2069428"/>
            <a:ext cx="6862807" cy="3254010"/>
          </a:xfrm>
        </p:spPr>
        <p:txBody>
          <a:bodyPr>
            <a:normAutofit/>
          </a:bodyPr>
          <a:lstStyle/>
          <a:p>
            <a:pPr marL="0" indent="0" algn="ctr">
              <a:buNone/>
            </a:pPr>
            <a:r>
              <a:rPr lang="en-US" sz="3200" b="1" smtClean="0">
                <a:solidFill>
                  <a:srgbClr val="FF0000"/>
                </a:solidFill>
                <a:latin typeface="Times New Roman" panose="02020603050405020304" pitchFamily="18" charset="0"/>
                <a:ea typeface="Calibri" panose="020F0502020204030204" pitchFamily="34" charset="0"/>
              </a:rPr>
              <a:t>Hoạt </a:t>
            </a:r>
            <a:r>
              <a:rPr lang="en-US" sz="3200" b="1">
                <a:solidFill>
                  <a:srgbClr val="FF0000"/>
                </a:solidFill>
                <a:latin typeface="Times New Roman" panose="02020603050405020304" pitchFamily="18" charset="0"/>
                <a:ea typeface="Calibri" panose="020F0502020204030204" pitchFamily="34" charset="0"/>
              </a:rPr>
              <a:t>động tranh biện “Chúng tôi nói</a:t>
            </a:r>
            <a:r>
              <a:rPr lang="en-US" sz="3200" b="1" smtClean="0">
                <a:solidFill>
                  <a:srgbClr val="FF0000"/>
                </a:solidFill>
                <a:latin typeface="Times New Roman" panose="02020603050405020304" pitchFamily="18" charset="0"/>
                <a:ea typeface="Calibri" panose="020F0502020204030204" pitchFamily="34" charset="0"/>
              </a:rPr>
              <a:t>”</a:t>
            </a:r>
          </a:p>
          <a:p>
            <a:pPr marL="0" indent="0" algn="ctr">
              <a:buNone/>
            </a:pPr>
            <a:r>
              <a:rPr lang="en-US" sz="3200" b="1" u="sng" smtClean="0">
                <a:solidFill>
                  <a:srgbClr val="FF0000"/>
                </a:solidFill>
                <a:latin typeface="Times New Roman" panose="02020603050405020304" pitchFamily="18" charset="0"/>
                <a:ea typeface="Calibri" panose="020F0502020204030204" pitchFamily="34" charset="0"/>
              </a:rPr>
              <a:t>Chủ </a:t>
            </a:r>
            <a:r>
              <a:rPr lang="en-US" sz="3200" b="1" u="sng">
                <a:solidFill>
                  <a:srgbClr val="FF0000"/>
                </a:solidFill>
                <a:latin typeface="Times New Roman" panose="02020603050405020304" pitchFamily="18" charset="0"/>
                <a:ea typeface="Calibri" panose="020F0502020204030204" pitchFamily="34" charset="0"/>
              </a:rPr>
              <a:t>đề: </a:t>
            </a:r>
            <a:r>
              <a:rPr lang="en-US" sz="3200" b="1">
                <a:solidFill>
                  <a:srgbClr val="FF0000"/>
                </a:solidFill>
                <a:latin typeface="Times New Roman" panose="02020603050405020304" pitchFamily="18" charset="0"/>
                <a:ea typeface="Calibri" panose="020F0502020204030204" pitchFamily="34" charset="0"/>
              </a:rPr>
              <a:t>Với học sinh THPT  </a:t>
            </a:r>
            <a:endParaRPr lang="en-US" sz="3200" b="1" smtClean="0">
              <a:solidFill>
                <a:srgbClr val="FF0000"/>
              </a:solidFill>
              <a:latin typeface="Times New Roman" panose="02020603050405020304" pitchFamily="18" charset="0"/>
              <a:ea typeface="Calibri" panose="020F0502020204030204" pitchFamily="34" charset="0"/>
            </a:endParaRPr>
          </a:p>
          <a:p>
            <a:pPr marL="0" indent="0" algn="ctr">
              <a:buNone/>
            </a:pPr>
            <a:r>
              <a:rPr lang="en-US" sz="3200" b="1" smtClean="0">
                <a:solidFill>
                  <a:srgbClr val="FF0000"/>
                </a:solidFill>
                <a:latin typeface="Times New Roman" panose="02020603050405020304" pitchFamily="18" charset="0"/>
                <a:ea typeface="Calibri" panose="020F0502020204030204" pitchFamily="34" charset="0"/>
              </a:rPr>
              <a:t>“</a:t>
            </a:r>
            <a:r>
              <a:rPr lang="en-US" sz="3200" b="1">
                <a:solidFill>
                  <a:srgbClr val="FF0000"/>
                </a:solidFill>
                <a:latin typeface="Times New Roman" panose="02020603050405020304" pitchFamily="18" charset="0"/>
                <a:ea typeface="Calibri" panose="020F0502020204030204" pitchFamily="34" charset="0"/>
              </a:rPr>
              <a:t>Nên hay không nên mặc đồng phục đến trường?”</a:t>
            </a:r>
            <a:endParaRPr lang="en-US" sz="3200" b="1">
              <a:solidFill>
                <a:srgbClr val="FF0000"/>
              </a:solidFill>
            </a:endParaRPr>
          </a:p>
        </p:txBody>
      </p:sp>
    </p:spTree>
    <p:extLst>
      <p:ext uri="{BB962C8B-B14F-4D97-AF65-F5344CB8AC3E}">
        <p14:creationId xmlns:p14="http://schemas.microsoft.com/office/powerpoint/2010/main" val="2330243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32508" y="1483580"/>
            <a:ext cx="7197504" cy="2662905"/>
          </a:xfrm>
        </p:spPr>
        <p:txBody>
          <a:bodyPr>
            <a:normAutofit/>
          </a:bodyPr>
          <a:lstStyle/>
          <a:p>
            <a:pPr lvl="0">
              <a:spcBef>
                <a:spcPct val="20000"/>
              </a:spcBef>
              <a:spcAft>
                <a:spcPts val="600"/>
              </a:spcAft>
            </a:pPr>
            <a:r>
              <a:rPr lang="en-US" b="1">
                <a:ln>
                  <a:noFill/>
                </a:ln>
                <a:solidFill>
                  <a:srgbClr val="FF0000"/>
                </a:solidFill>
                <a:latin typeface="Times New Roman" panose="02020603050405020304" pitchFamily="18" charset="0"/>
                <a:ea typeface="Calibri" panose="020F0502020204030204" pitchFamily="34" charset="0"/>
              </a:rPr>
              <a:t>Hoạt động tranh biện “Chúng tôi nói”</a:t>
            </a:r>
            <a:br>
              <a:rPr lang="en-US" b="1">
                <a:ln>
                  <a:noFill/>
                </a:ln>
                <a:solidFill>
                  <a:srgbClr val="FF0000"/>
                </a:solidFill>
                <a:latin typeface="Times New Roman" panose="02020603050405020304" pitchFamily="18" charset="0"/>
                <a:ea typeface="Calibri" panose="020F0502020204030204" pitchFamily="34" charset="0"/>
              </a:rPr>
            </a:br>
            <a:r>
              <a:rPr lang="en-US" b="1" u="sng">
                <a:ln>
                  <a:noFill/>
                </a:ln>
                <a:solidFill>
                  <a:srgbClr val="FF0000"/>
                </a:solidFill>
                <a:latin typeface="Times New Roman" panose="02020603050405020304" pitchFamily="18" charset="0"/>
                <a:ea typeface="Calibri" panose="020F0502020204030204" pitchFamily="34" charset="0"/>
              </a:rPr>
              <a:t>Chủ đề: </a:t>
            </a:r>
            <a:r>
              <a:rPr lang="en-US" b="1">
                <a:ln>
                  <a:noFill/>
                </a:ln>
                <a:solidFill>
                  <a:srgbClr val="FF0000"/>
                </a:solidFill>
                <a:latin typeface="Times New Roman" panose="02020603050405020304" pitchFamily="18" charset="0"/>
                <a:ea typeface="Calibri" panose="020F0502020204030204" pitchFamily="34" charset="0"/>
              </a:rPr>
              <a:t>Với học sinh THPT  </a:t>
            </a:r>
            <a:br>
              <a:rPr lang="en-US" b="1">
                <a:ln>
                  <a:noFill/>
                </a:ln>
                <a:solidFill>
                  <a:srgbClr val="FF0000"/>
                </a:solidFill>
                <a:latin typeface="Times New Roman" panose="02020603050405020304" pitchFamily="18" charset="0"/>
                <a:ea typeface="Calibri" panose="020F0502020204030204" pitchFamily="34" charset="0"/>
              </a:rPr>
            </a:br>
            <a:r>
              <a:rPr lang="en-US" b="1">
                <a:ln>
                  <a:noFill/>
                </a:ln>
                <a:solidFill>
                  <a:srgbClr val="FF0000"/>
                </a:solidFill>
                <a:latin typeface="Times New Roman" panose="02020603050405020304" pitchFamily="18" charset="0"/>
                <a:ea typeface="Calibri" panose="020F0502020204030204" pitchFamily="34" charset="0"/>
              </a:rPr>
              <a:t>“Nên hay không nên mặc đồng phục đến trường?”</a:t>
            </a:r>
            <a:r>
              <a:rPr lang="en-US" b="1">
                <a:ln>
                  <a:noFill/>
                </a:ln>
                <a:solidFill>
                  <a:srgbClr val="FF0000"/>
                </a:solidFill>
              </a:rPr>
              <a:t/>
            </a:r>
            <a:br>
              <a:rPr lang="en-US" b="1">
                <a:ln>
                  <a:noFill/>
                </a:ln>
                <a:solidFill>
                  <a:srgbClr val="FF0000"/>
                </a:solidFill>
              </a:rPr>
            </a:br>
            <a:endParaRPr lang="en-US"/>
          </a:p>
        </p:txBody>
      </p:sp>
      <p:sp>
        <p:nvSpPr>
          <p:cNvPr id="6" name="Text Placeholder 5"/>
          <p:cNvSpPr>
            <a:spLocks noGrp="1"/>
          </p:cNvSpPr>
          <p:nvPr>
            <p:ph type="body" idx="1"/>
          </p:nvPr>
        </p:nvSpPr>
        <p:spPr>
          <a:xfrm>
            <a:off x="1222386" y="4291338"/>
            <a:ext cx="3250025" cy="1532467"/>
          </a:xfrm>
        </p:spPr>
        <p:txBody>
          <a:bodyPr>
            <a:normAutofit/>
          </a:bodyPr>
          <a:lstStyle/>
          <a:p>
            <a:r>
              <a:rPr lang="en-US" sz="2400" b="1" u="sng" smtClean="0">
                <a:latin typeface="Times New Roman" panose="02020603050405020304" pitchFamily="18" charset="0"/>
                <a:cs typeface="Times New Roman" panose="02020603050405020304" pitchFamily="18" charset="0"/>
              </a:rPr>
              <a:t>Nhóm 1: Ủng hộ </a:t>
            </a:r>
            <a:endParaRPr lang="en-US" sz="2400" b="1" u="sng">
              <a:latin typeface="Times New Roman" panose="02020603050405020304" pitchFamily="18" charset="0"/>
              <a:cs typeface="Times New Roman" panose="02020603050405020304" pitchFamily="18" charset="0"/>
            </a:endParaRPr>
          </a:p>
        </p:txBody>
      </p:sp>
      <p:sp>
        <p:nvSpPr>
          <p:cNvPr id="7" name="Text Placeholder 5"/>
          <p:cNvSpPr txBox="1">
            <a:spLocks/>
          </p:cNvSpPr>
          <p:nvPr/>
        </p:nvSpPr>
        <p:spPr>
          <a:xfrm>
            <a:off x="7916594" y="4164592"/>
            <a:ext cx="3250025" cy="1532467"/>
          </a:xfrm>
          <a:prstGeom prst="rect">
            <a:avLst/>
          </a:prstGeom>
        </p:spPr>
        <p:txBody>
          <a:bodyPr vert="horz" lIns="91440" tIns="45720" rIns="91440" bIns="45720" rtlCol="0" anchor="ctr">
            <a:normAutofit/>
          </a:bodyPr>
          <a:lstStyle>
            <a:lvl1pPr marL="0" indent="0" algn="ctr" defTabSz="457200" rtl="0" eaLnBrk="1" latinLnBrk="0" hangingPunct="1">
              <a:spcBef>
                <a:spcPct val="20000"/>
              </a:spcBef>
              <a:spcAft>
                <a:spcPts val="600"/>
              </a:spcAft>
              <a:buClr>
                <a:schemeClr val="accent1"/>
              </a:buClr>
              <a:buSzPct val="115000"/>
              <a:buFont typeface="Arial"/>
              <a:buNone/>
              <a:defRPr sz="2000" kern="1200" cap="none">
                <a:solidFill>
                  <a:schemeClr val="tx1"/>
                </a:solidFill>
                <a:effectLst/>
                <a:latin typeface="+mn-lt"/>
                <a:ea typeface="+mn-ea"/>
                <a:cs typeface="+mn-cs"/>
              </a:defRPr>
            </a:lvl1pPr>
            <a:lvl2pPr marL="457200" indent="0" algn="l" defTabSz="457200" rtl="0" eaLnBrk="1" latinLnBrk="0" hangingPunct="1">
              <a:spcBef>
                <a:spcPct val="20000"/>
              </a:spcBef>
              <a:spcAft>
                <a:spcPts val="600"/>
              </a:spcAft>
              <a:buClr>
                <a:schemeClr val="accent1"/>
              </a:buClr>
              <a:buSzPct val="115000"/>
              <a:buFont typeface="Arial"/>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accent1"/>
              </a:buClr>
              <a:buSzPct val="115000"/>
              <a:buFont typeface="Arial"/>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accent1"/>
              </a:buClr>
              <a:buSzPct val="115000"/>
              <a:buFont typeface="Arial"/>
              <a:buNone/>
              <a:defRPr sz="1400" kern="1200" cap="none">
                <a:solidFill>
                  <a:schemeClr val="tx1">
                    <a:tint val="75000"/>
                  </a:schemeClr>
                </a:solidFill>
                <a:effectLst/>
                <a:latin typeface="+mn-lt"/>
                <a:ea typeface="+mn-ea"/>
                <a:cs typeface="+mn-cs"/>
              </a:defRPr>
            </a:lvl9pPr>
          </a:lstStyle>
          <a:p>
            <a:r>
              <a:rPr lang="en-US" sz="2400" b="1" u="sng" smtClean="0">
                <a:latin typeface="Times New Roman" panose="02020603050405020304" pitchFamily="18" charset="0"/>
                <a:cs typeface="Times New Roman" panose="02020603050405020304" pitchFamily="18" charset="0"/>
              </a:rPr>
              <a:t>Nhóm 2: Phản đối  </a:t>
            </a:r>
            <a:endParaRPr lang="en-US" sz="2400" b="1" u="sng">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2411" y="4146486"/>
            <a:ext cx="3444183" cy="2085914"/>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48200" y="1321806"/>
            <a:ext cx="2571183" cy="2571183"/>
          </a:xfrm>
          <a:prstGeom prst="rect">
            <a:avLst/>
          </a:prstGeom>
        </p:spPr>
      </p:pic>
    </p:spTree>
    <p:extLst>
      <p:ext uri="{BB962C8B-B14F-4D97-AF65-F5344CB8AC3E}">
        <p14:creationId xmlns:p14="http://schemas.microsoft.com/office/powerpoint/2010/main" val="36508899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33950"/>
            <a:ext cx="9601196" cy="1303867"/>
          </a:xfrm>
        </p:spPr>
        <p:txBody>
          <a:bodyPr>
            <a:normAutofit/>
          </a:bodyPr>
          <a:lstStyle/>
          <a:p>
            <a:r>
              <a:rPr lang="en-US" sz="3200" b="1" smtClean="0">
                <a:ln>
                  <a:noFill/>
                </a:ln>
                <a:solidFill>
                  <a:prstClr val="black">
                    <a:lumMod val="85000"/>
                    <a:lumOff val="15000"/>
                  </a:prstClr>
                </a:solidFill>
                <a:latin typeface="Times New Roman" panose="02020603050405020304" pitchFamily="18" charset="0"/>
                <a:ea typeface="Calibri" panose="020F0502020204030204" pitchFamily="34" charset="0"/>
                <a:cs typeface="Times New Roman" panose="02020603050405020304" pitchFamily="18" charset="0"/>
              </a:rPr>
              <a:t>Luật </a:t>
            </a:r>
            <a:r>
              <a:rPr lang="en-US" sz="3200" b="1">
                <a:ln>
                  <a:noFill/>
                </a:ln>
                <a:solidFill>
                  <a:prstClr val="black">
                    <a:lumMod val="85000"/>
                    <a:lumOff val="15000"/>
                  </a:prstClr>
                </a:solidFill>
                <a:latin typeface="Times New Roman" panose="02020603050405020304" pitchFamily="18" charset="0"/>
                <a:ea typeface="Calibri" panose="020F0502020204030204" pitchFamily="34" charset="0"/>
                <a:cs typeface="Times New Roman" panose="02020603050405020304" pitchFamily="18" charset="0"/>
              </a:rPr>
              <a:t>hoạt động tranh </a:t>
            </a:r>
            <a:r>
              <a:rPr lang="en-US" sz="3200" b="1" smtClean="0">
                <a:ln>
                  <a:noFill/>
                </a:ln>
                <a:solidFill>
                  <a:prstClr val="black">
                    <a:lumMod val="85000"/>
                    <a:lumOff val="15000"/>
                  </a:prstClr>
                </a:solidFill>
                <a:latin typeface="Times New Roman" panose="02020603050405020304" pitchFamily="18" charset="0"/>
                <a:ea typeface="Calibri" panose="020F0502020204030204" pitchFamily="34" charset="0"/>
                <a:cs typeface="Times New Roman" panose="02020603050405020304" pitchFamily="18" charset="0"/>
              </a:rPr>
              <a:t>biện</a:t>
            </a:r>
            <a:endParaRPr lang="en-US" sz="7200" b="1"/>
          </a:p>
        </p:txBody>
      </p:sp>
      <p:sp>
        <p:nvSpPr>
          <p:cNvPr id="5" name="Content Placeholder 4"/>
          <p:cNvSpPr>
            <a:spLocks noGrp="1"/>
          </p:cNvSpPr>
          <p:nvPr>
            <p:ph idx="1"/>
          </p:nvPr>
        </p:nvSpPr>
        <p:spPr>
          <a:xfrm>
            <a:off x="730310" y="1298500"/>
            <a:ext cx="10541253" cy="3318936"/>
          </a:xfrm>
        </p:spPr>
        <p:txBody>
          <a:bodyPr>
            <a:noAutofit/>
          </a:bodyPr>
          <a:lstStyle/>
          <a:p>
            <a:pPr algn="just">
              <a:spcAft>
                <a:spcPts val="800"/>
              </a:spcAft>
            </a:pPr>
            <a:r>
              <a:rPr lang="en-US"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Cuộc </a:t>
            </a:r>
            <a:r>
              <a:rPr lang="en-US">
                <a:solidFill>
                  <a:schemeClr val="tx1"/>
                </a:solidFill>
                <a:latin typeface="Times New Roman" panose="02020603050405020304" pitchFamily="18" charset="0"/>
                <a:ea typeface="Calibri" panose="020F0502020204030204" pitchFamily="34" charset="0"/>
                <a:cs typeface="Times New Roman" panose="02020603050405020304" pitchFamily="18" charset="0"/>
              </a:rPr>
              <a:t>tranh biện gồm 2 phần chính đan xen nhau: </a:t>
            </a:r>
            <a:endParaRPr lang="en-US">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spcAft>
                <a:spcPts val="800"/>
              </a:spcAft>
              <a:buNone/>
            </a:pPr>
            <a:r>
              <a:rPr lang="en-US">
                <a:solidFill>
                  <a:schemeClr val="tx1"/>
                </a:solidFill>
                <a:latin typeface="Times New Roman" panose="02020603050405020304" pitchFamily="18" charset="0"/>
                <a:ea typeface="Calibri" panose="020F0502020204030204" pitchFamily="34" charset="0"/>
                <a:cs typeface="Times New Roman" panose="02020603050405020304" pitchFamily="18" charset="0"/>
              </a:rPr>
              <a:t>+ P1: Phần nói của thành viên mỗi đội </a:t>
            </a:r>
            <a:endParaRPr lang="en-US">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spcAft>
                <a:spcPts val="800"/>
              </a:spcAft>
              <a:buNone/>
            </a:pPr>
            <a:r>
              <a:rPr lang="en-US">
                <a:solidFill>
                  <a:schemeClr val="tx1"/>
                </a:solidFill>
                <a:latin typeface="Times New Roman" panose="02020603050405020304" pitchFamily="18" charset="0"/>
                <a:ea typeface="Calibri" panose="020F0502020204030204" pitchFamily="34" charset="0"/>
                <a:cs typeface="Times New Roman" panose="02020603050405020304" pitchFamily="18" charset="0"/>
              </a:rPr>
              <a:t>+ P2: Phần hỏi đáp giữa đại diện của mỗi đội (người hỏi chỉ hỏi không trình bày luận điểm. Người hỏi có thể yêu cầu xem nguồn bằng chứng, người trả lời có thể bị người hỏi ngắt nếu trả lời không đúng không hỏi. </a:t>
            </a:r>
            <a:endParaRPr lang="en-US">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Thời </a:t>
            </a:r>
            <a:r>
              <a:rPr lang="en-US">
                <a:solidFill>
                  <a:schemeClr val="tx1"/>
                </a:solidFill>
                <a:latin typeface="Times New Roman" panose="02020603050405020304" pitchFamily="18" charset="0"/>
                <a:ea typeface="Calibri" panose="020F0502020204030204" pitchFamily="34" charset="0"/>
                <a:cs typeface="Times New Roman" panose="02020603050405020304" pitchFamily="18" charset="0"/>
              </a:rPr>
              <a:t>gian chuẩn bị: Trước mỗi phần nói/ hỏi đáp, các đội được phép xin thời gian để chuẩn bị. Tối đa 4 phút</a:t>
            </a:r>
            <a:endParaRPr lang="en-US">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 </a:t>
            </a:r>
            <a:r>
              <a:rPr lang="en-US">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thành viên đại diện nhóm thực hiện các lượt nói theo tiêu chí của luật hoạt động tranh biện. </a:t>
            </a:r>
            <a:endParaRPr lang="en-US">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en-US"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 </a:t>
            </a:r>
            <a:r>
              <a:rPr lang="en-US">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thành viên còn lại giữ vai trò là người nghe, khán giả, có thể hỗ trợ các thành viên trong nhóm của mình (nếu cần) </a:t>
            </a:r>
            <a:endParaRPr lang="en-US">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a:solidFill>
                <a:schemeClr val="tx1"/>
              </a:solidFill>
            </a:endParaRPr>
          </a:p>
        </p:txBody>
      </p:sp>
      <p:pic>
        <p:nvPicPr>
          <p:cNvPr id="6" name="Picture 5"/>
          <p:cNvPicPr>
            <a:picLocks noChangeAspect="1"/>
          </p:cNvPicPr>
          <p:nvPr/>
        </p:nvPicPr>
        <p:blipFill>
          <a:blip r:embed="rId2"/>
          <a:stretch>
            <a:fillRect/>
          </a:stretch>
        </p:blipFill>
        <p:spPr>
          <a:xfrm>
            <a:off x="8507239" y="784476"/>
            <a:ext cx="2933700" cy="1562100"/>
          </a:xfrm>
          <a:prstGeom prst="rect">
            <a:avLst/>
          </a:prstGeom>
        </p:spPr>
      </p:pic>
    </p:spTree>
    <p:extLst>
      <p:ext uri="{BB962C8B-B14F-4D97-AF65-F5344CB8AC3E}">
        <p14:creationId xmlns:p14="http://schemas.microsoft.com/office/powerpoint/2010/main" val="3156374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smtClean="0">
                <a:latin typeface="Times New Roman" panose="02020603050405020304" pitchFamily="18" charset="0"/>
                <a:cs typeface="Times New Roman" panose="02020603050405020304" pitchFamily="18" charset="0"/>
              </a:rPr>
              <a:t>Yêu cầu đối với người nói – nghe </a:t>
            </a:r>
            <a:endParaRPr lang="en-US" sz="3600" b="1">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idx="1"/>
          </p:nvPr>
        </p:nvSpPr>
        <p:spPr/>
        <p:txBody>
          <a:bodyPr/>
          <a:lstStyle/>
          <a:p>
            <a:pPr algn="ctr"/>
            <a:r>
              <a:rPr lang="en-US" sz="2400" b="1" smtClean="0">
                <a:latin typeface="Times New Roman" panose="02020603050405020304" pitchFamily="18" charset="0"/>
                <a:cs typeface="Times New Roman" panose="02020603050405020304" pitchFamily="18" charset="0"/>
              </a:rPr>
              <a:t>Người nói </a:t>
            </a:r>
            <a:endParaRPr lang="en-US" sz="2400" b="1">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sz="half" idx="2"/>
          </p:nvPr>
        </p:nvSpPr>
        <p:spPr/>
        <p:txBody>
          <a:bodyPr>
            <a:normAutofit fontScale="85000" lnSpcReduction="20000"/>
          </a:bodyPr>
          <a:lstStyle/>
          <a:p>
            <a:pPr algn="just"/>
            <a:r>
              <a:rPr lang="en-US" smtClean="0">
                <a:latin typeface="Times New Roman" panose="02020603050405020304" pitchFamily="18" charset="0"/>
                <a:cs typeface="Times New Roman" panose="02020603050405020304" pitchFamily="18" charset="0"/>
              </a:rPr>
              <a:t>Nêu sự hưởng ứng đối với đề tài của cuộc thảo luận</a:t>
            </a:r>
          </a:p>
          <a:p>
            <a:pPr algn="just"/>
            <a:r>
              <a:rPr lang="en-US" smtClean="0">
                <a:latin typeface="Times New Roman" panose="02020603050405020304" pitchFamily="18" charset="0"/>
                <a:cs typeface="Times New Roman" panose="02020603050405020304" pitchFamily="18" charset="0"/>
              </a:rPr>
              <a:t>Tóm tắt và đánh giá các ý kiến đã có về vấn đề, nêu cách nhìn nhận riêng của mình và làm rõ căn cứ của cách nhìn nhận đó.</a:t>
            </a:r>
          </a:p>
          <a:p>
            <a:pPr algn="just"/>
            <a:r>
              <a:rPr lang="en-US" smtClean="0">
                <a:latin typeface="Times New Roman" panose="02020603050405020304" pitchFamily="18" charset="0"/>
                <a:cs typeface="Times New Roman" panose="02020603050405020304" pitchFamily="18" charset="0"/>
              </a:rPr>
              <a:t>Tóm tắt lại ý kiến của bản thân, nêu những điểm cần được đồng thuận, nhấn mạnh sự bổ ích của cuộc thảo muận. </a:t>
            </a:r>
            <a:endParaRPr lang="en-US">
              <a:latin typeface="Times New Roman" panose="02020603050405020304" pitchFamily="18" charset="0"/>
              <a:cs typeface="Times New Roman" panose="02020603050405020304" pitchFamily="18" charset="0"/>
            </a:endParaRPr>
          </a:p>
        </p:txBody>
      </p:sp>
      <p:sp>
        <p:nvSpPr>
          <p:cNvPr id="7" name="Text Placeholder 6"/>
          <p:cNvSpPr>
            <a:spLocks noGrp="1"/>
          </p:cNvSpPr>
          <p:nvPr>
            <p:ph type="body" sz="quarter" idx="3"/>
          </p:nvPr>
        </p:nvSpPr>
        <p:spPr/>
        <p:txBody>
          <a:bodyPr/>
          <a:lstStyle/>
          <a:p>
            <a:pPr algn="ctr"/>
            <a:r>
              <a:rPr lang="en-US" sz="2400" b="1" smtClean="0">
                <a:latin typeface="Times New Roman" panose="02020603050405020304" pitchFamily="18" charset="0"/>
                <a:cs typeface="Times New Roman" panose="02020603050405020304" pitchFamily="18" charset="0"/>
              </a:rPr>
              <a:t>Người nghe</a:t>
            </a:r>
            <a:endParaRPr lang="en-US" sz="2400" b="1">
              <a:latin typeface="Times New Roman" panose="02020603050405020304" pitchFamily="18" charset="0"/>
              <a:cs typeface="Times New Roman" panose="02020603050405020304" pitchFamily="18" charset="0"/>
            </a:endParaRPr>
          </a:p>
        </p:txBody>
      </p:sp>
      <p:sp>
        <p:nvSpPr>
          <p:cNvPr id="8" name="Content Placeholder 7"/>
          <p:cNvSpPr>
            <a:spLocks noGrp="1"/>
          </p:cNvSpPr>
          <p:nvPr>
            <p:ph sz="quarter" idx="4"/>
          </p:nvPr>
        </p:nvSpPr>
        <p:spPr/>
        <p:txBody>
          <a:bodyPr>
            <a:noAutofit/>
          </a:bodyPr>
          <a:lstStyle/>
          <a:p>
            <a:pPr algn="just"/>
            <a:r>
              <a:rPr lang="en-US" smtClean="0">
                <a:latin typeface="Times New Roman" panose="02020603050405020304" pitchFamily="18" charset="0"/>
                <a:cs typeface="Times New Roman" panose="02020603050405020304" pitchFamily="18" charset="0"/>
              </a:rPr>
              <a:t>Nghe trên tinh thần chuẩn bị đưa ra ý kiến hồi đáp của mình để thúc đẩy cuộc thảo luận đạt kết quả tích cực</a:t>
            </a:r>
          </a:p>
          <a:p>
            <a:pPr algn="just"/>
            <a:r>
              <a:rPr lang="en-US" smtClean="0">
                <a:latin typeface="Times New Roman" panose="02020603050405020304" pitchFamily="18" charset="0"/>
                <a:cs typeface="Times New Roman" panose="02020603050405020304" pitchFamily="18" charset="0"/>
              </a:rPr>
              <a:t>Ghi vắn tắt vào sổ tay hay vở ghi chép những điểm cần tranh luận với người nói. </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6040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barn(inVertical)">
                                      <p:cBhvr>
                                        <p:cTn id="3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183963340"/>
              </p:ext>
            </p:extLst>
          </p:nvPr>
        </p:nvGraphicFramePr>
        <p:xfrm>
          <a:off x="905348" y="669956"/>
          <a:ext cx="10348110" cy="5451129"/>
        </p:xfrm>
        <a:graphic>
          <a:graphicData uri="http://schemas.openxmlformats.org/drawingml/2006/table">
            <a:tbl>
              <a:tblPr firstRow="1" firstCol="1" bandRow="1"/>
              <a:tblGrid>
                <a:gridCol w="2906162"/>
                <a:gridCol w="4918586"/>
                <a:gridCol w="1261681"/>
                <a:gridCol w="1261681"/>
              </a:tblGrid>
              <a:tr h="961820">
                <a:tc gridSpan="4">
                  <a:txBody>
                    <a:bodyPr/>
                    <a:lstStyle/>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PHIẾU ĐÁNH GIÁ</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Tên người hoặc nhóm đánh giá: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411776">
                <a:tc rowSpan="2">
                  <a:txBody>
                    <a:bodyPr/>
                    <a:lstStyle/>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Tên người được đánh giá</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Căn cứ đánh giá</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Kết quả</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844843">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Đạt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Chưa đạt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1213">
                <a:tc rowSpan="3">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Nội dung ý kiến tham gia thảo luận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776">
                <a:tc vMerge="1">
                  <a:txBody>
                    <a:bodyPr/>
                    <a:lstStyle/>
                    <a:p>
                      <a:endParaRPr lang="en-US"/>
                    </a:p>
                  </a:txBody>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Kĩ năng trình bày ý kiến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1213">
                <a:tc vMerge="1">
                  <a:txBody>
                    <a:bodyPr/>
                    <a:lstStyle/>
                    <a:p>
                      <a:endParaRPr lang="en-US"/>
                    </a:p>
                  </a:txBody>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Kĩ năng tương tác trong thảo luận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5499">
                <a:tc rowSpan="3">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Nội dung ý kiến tham gia thảo luận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1776">
                <a:tc vMerge="1">
                  <a:txBody>
                    <a:bodyPr/>
                    <a:lstStyle/>
                    <a:p>
                      <a:endParaRPr lang="en-US"/>
                    </a:p>
                  </a:txBody>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Kĩ năng trình bày ý kiến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1213">
                <a:tc vMerge="1">
                  <a:txBody>
                    <a:bodyPr/>
                    <a:lstStyle/>
                    <a:p>
                      <a:endParaRPr lang="en-US"/>
                    </a:p>
                  </a:txBody>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Kĩ năng tương tác trong thảo luận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297" marR="62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73500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342900" lvl="0" indent="-342900">
              <a:lnSpc>
                <a:spcPct val="107000"/>
              </a:lnSpc>
              <a:spcAft>
                <a:spcPts val="800"/>
              </a:spcAft>
            </a:pPr>
            <a:r>
              <a:rPr lang="en-US" b="1">
                <a:latin typeface="Times New Roman" panose="02020603050405020304" pitchFamily="18" charset="0"/>
                <a:ea typeface="Calibri" panose="020F0502020204030204" pitchFamily="34" charset="0"/>
                <a:cs typeface="Times New Roman" panose="02020603050405020304" pitchFamily="18" charset="0"/>
              </a:rPr>
              <a:t>Hoạt động 3: LUYỆN TẬP, VẬN DỤNG</a:t>
            </a:r>
            <a:r>
              <a:rPr lang="en-US" sz="3600">
                <a:latin typeface="Calibri" panose="020F0502020204030204" pitchFamily="34" charset="0"/>
                <a:ea typeface="Calibri" panose="020F0502020204030204" pitchFamily="34" charset="0"/>
                <a:cs typeface="Times New Roman" panose="02020603050405020304" pitchFamily="18" charset="0"/>
              </a:rPr>
              <a:t/>
            </a:r>
            <a:br>
              <a:rPr lang="en-US" sz="3600">
                <a:latin typeface="Calibri" panose="020F0502020204030204" pitchFamily="34" charset="0"/>
                <a:ea typeface="Calibri" panose="020F0502020204030204" pitchFamily="34" charset="0"/>
                <a:cs typeface="Times New Roman" panose="02020603050405020304" pitchFamily="18" charset="0"/>
              </a:rPr>
            </a:br>
            <a:endParaRPr lang="en-US"/>
          </a:p>
        </p:txBody>
      </p:sp>
      <p:sp>
        <p:nvSpPr>
          <p:cNvPr id="7" name="Content Placeholder 6"/>
          <p:cNvSpPr>
            <a:spLocks noGrp="1"/>
          </p:cNvSpPr>
          <p:nvPr>
            <p:ph idx="1"/>
          </p:nvPr>
        </p:nvSpPr>
        <p:spPr>
          <a:xfrm>
            <a:off x="1295401" y="2556932"/>
            <a:ext cx="6843664" cy="3318936"/>
          </a:xfrm>
        </p:spPr>
        <p:txBody>
          <a:bodyPr/>
          <a:lstStyle/>
          <a:p>
            <a:pPr algn="ctr"/>
            <a:r>
              <a:rPr lang="en-US" b="1" smtClean="0">
                <a:latin typeface="Times New Roman" panose="02020603050405020304" pitchFamily="18" charset="0"/>
                <a:ea typeface="Calibri" panose="020F0502020204030204" pitchFamily="34" charset="0"/>
              </a:rPr>
              <a:t>Nhiệm </a:t>
            </a:r>
            <a:r>
              <a:rPr lang="en-US" b="1">
                <a:latin typeface="Times New Roman" panose="02020603050405020304" pitchFamily="18" charset="0"/>
                <a:ea typeface="Calibri" panose="020F0502020204030204" pitchFamily="34" charset="0"/>
              </a:rPr>
              <a:t>vụ học tập về </a:t>
            </a:r>
            <a:r>
              <a:rPr lang="en-US" b="1" smtClean="0">
                <a:latin typeface="Times New Roman" panose="02020603050405020304" pitchFamily="18" charset="0"/>
                <a:ea typeface="Calibri" panose="020F0502020204030204" pitchFamily="34" charset="0"/>
              </a:rPr>
              <a:t>nhà:</a:t>
            </a:r>
          </a:p>
          <a:p>
            <a:pPr marL="0" indent="0" algn="ctr">
              <a:buNone/>
            </a:pPr>
            <a:r>
              <a:rPr lang="en-US" smtClean="0">
                <a:latin typeface="Times New Roman" panose="02020603050405020304" pitchFamily="18" charset="0"/>
                <a:ea typeface="Calibri" panose="020F0502020204030204" pitchFamily="34" charset="0"/>
              </a:rPr>
              <a:t> </a:t>
            </a:r>
            <a:r>
              <a:rPr lang="en-US">
                <a:latin typeface="Times New Roman" panose="02020603050405020304" pitchFamily="18" charset="0"/>
                <a:ea typeface="Calibri" panose="020F0502020204030204" pitchFamily="34" charset="0"/>
              </a:rPr>
              <a:t>“Tìm hiểu và xác định thêm những vấn đề xã hội còn có nhiều ý kiến bàn luận khác nhau. Từ đó, em hãy đưa ra quan điểm của cá nhân mình.”</a:t>
            </a:r>
            <a:endParaRPr lang="en-US"/>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0836" y="3716981"/>
            <a:ext cx="3521798" cy="2330733"/>
          </a:xfrm>
          <a:prstGeom prst="rect">
            <a:avLst/>
          </a:prstGeom>
        </p:spPr>
      </p:pic>
    </p:spTree>
    <p:extLst>
      <p:ext uri="{BB962C8B-B14F-4D97-AF65-F5344CB8AC3E}">
        <p14:creationId xmlns:p14="http://schemas.microsoft.com/office/powerpoint/2010/main" val="10860808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0</TotalTime>
  <Words>485</Words>
  <Application>Microsoft Office PowerPoint</Application>
  <PresentationFormat>Custom</PresentationFormat>
  <Paragraphs>57</Paragraphs>
  <Slides>8</Slides>
  <Notes>0</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Organic</vt:lpstr>
      <vt:lpstr>BÀI 3: HOẠT ĐỘNG: NÓI - NGHE</vt:lpstr>
      <vt:lpstr>Hoạt động 1: KHỞI ĐỘNG  </vt:lpstr>
      <vt:lpstr>Hoạt động 2: HÌNH THÀNH KIẾN THỨC </vt:lpstr>
      <vt:lpstr>Hoạt động tranh biện “Chúng tôi nói” Chủ đề: Với học sinh THPT   “Nên hay không nên mặc đồng phục đến trường?” </vt:lpstr>
      <vt:lpstr>Luật hoạt động tranh biện</vt:lpstr>
      <vt:lpstr>Yêu cầu đối với người nói – nghe </vt:lpstr>
      <vt:lpstr>PowerPoint Presentation</vt:lpstr>
      <vt:lpstr>Hoạt động 3: LUYỆN TẬP, VẬN DỤNG </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2022-09-17T04:17:36Z</dcterms:created>
  <dcterms:modified xsi:type="dcterms:W3CDTF">2022-09-18T03:28:05Z</dcterms:modified>
</cp:coreProperties>
</file>