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68" r:id="rId3"/>
    <p:sldId id="257" r:id="rId4"/>
    <p:sldId id="273" r:id="rId5"/>
    <p:sldId id="269" r:id="rId6"/>
    <p:sldId id="259" r:id="rId7"/>
    <p:sldId id="275" r:id="rId8"/>
    <p:sldId id="276" r:id="rId9"/>
    <p:sldId id="261" r:id="rId10"/>
    <p:sldId id="258" r:id="rId11"/>
    <p:sldId id="279" r:id="rId12"/>
    <p:sldId id="280" r:id="rId13"/>
    <p:sldId id="270" r:id="rId14"/>
    <p:sldId id="271"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9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0.svg"/><Relationship Id="rId13" Type="http://schemas.openxmlformats.org/officeDocument/2006/relationships/image" Target="../media/image37.png"/><Relationship Id="rId12" Type="http://schemas.openxmlformats.org/officeDocument/2006/relationships/image" Target="../media/image32.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6.png"/><Relationship Id="rId15" Type="http://schemas.openxmlformats.org/officeDocument/2006/relationships/image" Target="../media/image450.svg"/><Relationship Id="rId10"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80.svg"/><Relationship Id="rId18" Type="http://schemas.openxmlformats.org/officeDocument/2006/relationships/image" Target="../media/image73.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8.png"/><Relationship Id="rId15" Type="http://schemas.openxmlformats.org/officeDocument/2006/relationships/image" Target="../media/image39.png"/><Relationship Id="rId10" Type="http://schemas.openxmlformats.org/officeDocument/2006/relationships/image" Target="../media/image450.svg"/><Relationship Id="rId19" Type="http://schemas.openxmlformats.org/officeDocument/2006/relationships/image" Target="../media/image40.png"/><Relationship Id="rId9" Type="http://schemas.openxmlformats.org/officeDocument/2006/relationships/image" Target="../media/image8.png"/><Relationship Id="rId14" Type="http://schemas.openxmlformats.org/officeDocument/2006/relationships/image" Target="../media/image69.svg"/></Relationships>
</file>

<file path=ppt/slides/_rels/slide12.xml.rels><?xml version="1.0" encoding="UTF-8" standalone="yes"?>
<Relationships xmlns="http://schemas.openxmlformats.org/package/2006/relationships"><Relationship Id="rId8" Type="http://schemas.openxmlformats.org/officeDocument/2006/relationships/image" Target="../media/image280.svg"/><Relationship Id="rId18" Type="http://schemas.openxmlformats.org/officeDocument/2006/relationships/image" Target="../media/image73.svg"/><Relationship Id="rId2" Type="http://schemas.openxmlformats.org/officeDocument/2006/relationships/image" Target="../media/image13.png"/><Relationship Id="rId20" Type="http://schemas.openxmlformats.org/officeDocument/2006/relationships/image" Target="../media/image19.svg"/><Relationship Id="rId1" Type="http://schemas.openxmlformats.org/officeDocument/2006/relationships/slideLayout" Target="../slideLayouts/slideLayout7.xml"/><Relationship Id="rId11" Type="http://schemas.openxmlformats.org/officeDocument/2006/relationships/image" Target="../media/image38.png"/><Relationship Id="rId15" Type="http://schemas.openxmlformats.org/officeDocument/2006/relationships/image" Target="../media/image39.png"/><Relationship Id="rId10" Type="http://schemas.openxmlformats.org/officeDocument/2006/relationships/image" Target="../media/image450.svg"/><Relationship Id="rId19" Type="http://schemas.openxmlformats.org/officeDocument/2006/relationships/image" Target="../media/image41.png"/><Relationship Id="rId9" Type="http://schemas.openxmlformats.org/officeDocument/2006/relationships/image" Target="../media/image8.png"/><Relationship Id="rId14" Type="http://schemas.openxmlformats.org/officeDocument/2006/relationships/image" Target="../media/image69.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8"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75.svg"/><Relationship Id="rId17" Type="http://schemas.openxmlformats.org/officeDocument/2006/relationships/image" Target="../media/image28.svg"/><Relationship Id="rId2" Type="http://schemas.openxmlformats.org/officeDocument/2006/relationships/image" Target="../media/image4.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svg"/><Relationship Id="rId15" Type="http://schemas.openxmlformats.org/officeDocument/2006/relationships/image" Target="../media/image35.svg"/><Relationship Id="rId19"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8" Type="http://schemas.openxmlformats.org/officeDocument/2006/relationships/image" Target="../media/image28.svg"/><Relationship Id="rId7" Type="http://schemas.openxmlformats.org/officeDocument/2006/relationships/image" Target="../media/image11.png"/><Relationship Id="rId12"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45.svg"/></Relationships>
</file>

<file path=ppt/slides/_rels/slide3.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20.svg"/><Relationship Id="rId10" Type="http://schemas.openxmlformats.org/officeDocument/2006/relationships/image" Target="../media/image15.png"/><Relationship Id="rId9" Type="http://schemas.openxmlformats.org/officeDocument/2006/relationships/image" Target="../media/image18.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58.svg"/><Relationship Id="rId10" Type="http://schemas.openxmlformats.org/officeDocument/2006/relationships/image" Target="../media/image16.png"/><Relationship Id="rId9" Type="http://schemas.openxmlformats.org/officeDocument/2006/relationships/image" Target="../media/image18.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71.svg"/><Relationship Id="rId12" Type="http://schemas.openxmlformats.org/officeDocument/2006/relationships/image" Target="../media/image57.svg"/><Relationship Id="rId17" Type="http://schemas.openxmlformats.org/officeDocument/2006/relationships/image" Target="../media/image24.png"/><Relationship Id="rId2" Type="http://schemas.openxmlformats.org/officeDocument/2006/relationships/image" Target="../media/image19.png"/><Relationship Id="rId16" Type="http://schemas.openxmlformats.org/officeDocument/2006/relationships/image" Target="../media/image61.svg"/><Relationship Id="rId20" Type="http://schemas.openxmlformats.org/officeDocument/2006/relationships/image" Target="../media/image62.svg"/><Relationship Id="rId1" Type="http://schemas.openxmlformats.org/officeDocument/2006/relationships/slideLayout" Target="../slideLayouts/slideLayout7.xml"/><Relationship Id="rId11" Type="http://schemas.openxmlformats.org/officeDocument/2006/relationships/image" Target="../media/image21.png"/><Relationship Id="rId5" Type="http://schemas.openxmlformats.org/officeDocument/2006/relationships/image" Target="../media/image20.png"/><Relationship Id="rId15" Type="http://schemas.openxmlformats.org/officeDocument/2006/relationships/image" Target="../media/image23.png"/><Relationship Id="rId10" Type="http://schemas.openxmlformats.org/officeDocument/2006/relationships/image" Target="../media/image55.svg"/><Relationship Id="rId19" Type="http://schemas.openxmlformats.org/officeDocument/2006/relationships/image" Target="../media/image25.png"/><Relationship Id="rId4" Type="http://schemas.openxmlformats.org/officeDocument/2006/relationships/image" Target="../media/image7.svg"/><Relationship Id="rId14" Type="http://schemas.openxmlformats.org/officeDocument/2006/relationships/image" Target="../media/image59.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7.png"/><Relationship Id="rId21" Type="http://schemas.openxmlformats.org/officeDocument/2006/relationships/image" Target="../media/image610.svg"/><Relationship Id="rId7" Type="http://schemas.openxmlformats.org/officeDocument/2006/relationships/image" Target="../media/image37.svg"/><Relationship Id="rId17" Type="http://schemas.openxmlformats.org/officeDocument/2006/relationships/image" Target="../media/image390.svg"/><Relationship Id="rId2" Type="http://schemas.openxmlformats.org/officeDocument/2006/relationships/image" Target="../media/image26.png"/><Relationship Id="rId16" Type="http://schemas.openxmlformats.org/officeDocument/2006/relationships/image" Target="../media/image28.png"/><Relationship Id="rId20" Type="http://schemas.openxmlformats.org/officeDocument/2006/relationships/image" Target="../media/image23.png"/><Relationship Id="rId1" Type="http://schemas.openxmlformats.org/officeDocument/2006/relationships/slideLayout" Target="../slideLayouts/slideLayout7.xml"/><Relationship Id="rId15" Type="http://schemas.openxmlformats.org/officeDocument/2006/relationships/image" Target="../media/image370.svg"/><Relationship Id="rId19" Type="http://schemas.openxmlformats.org/officeDocument/2006/relationships/image" Target="../media/image470.svg"/></Relationships>
</file>

<file path=ppt/slides/_rels/slide7.xml.rels><?xml version="1.0" encoding="UTF-8" standalone="yes"?>
<Relationships xmlns="http://schemas.openxmlformats.org/package/2006/relationships"><Relationship Id="rId8" Type="http://schemas.openxmlformats.org/officeDocument/2006/relationships/image" Target="../media/image29.jpg"/><Relationship Id="rId7"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7.xml"/><Relationship Id="rId9" Type="http://schemas.openxmlformats.org/officeDocument/2006/relationships/image" Target="../media/image30.jpg"/></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7"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7.xml"/><Relationship Id="rId9" Type="http://schemas.openxmlformats.org/officeDocument/2006/relationships/image" Target="../media/image32.jpg"/></Relationships>
</file>

<file path=ppt/slides/_rels/slide9.xml.rels><?xml version="1.0" encoding="UTF-8" standalone="yes"?>
<Relationships xmlns="http://schemas.openxmlformats.org/package/2006/relationships"><Relationship Id="rId8" Type="http://schemas.openxmlformats.org/officeDocument/2006/relationships/image" Target="../media/image470.svg"/><Relationship Id="rId7"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11.png"/><Relationship Id="rId10" Type="http://schemas.openxmlformats.org/officeDocument/2006/relationships/image" Target="../media/image49.svg"/><Relationship Id="rId4" Type="http://schemas.openxmlformats.org/officeDocument/2006/relationships/image" Target="../media/image24.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CHÀO MỪNG CÁC EM ĐẾN VỚI BÀI HỌC NGÀY HÔM NAY!</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14364163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23785">
            <a:off x="17215714" y="8651375"/>
            <a:ext cx="1415731" cy="1227825"/>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9706">
            <a:off x="-33498" y="137404"/>
            <a:ext cx="1358743" cy="1361218"/>
          </a:xfrm>
          <a:prstGeom prst="rect">
            <a:avLst/>
          </a:prstGeom>
        </p:spPr>
      </p:pic>
      <p:sp>
        <p:nvSpPr>
          <p:cNvPr id="17" name="TextBox 4"/>
          <p:cNvSpPr txBox="1"/>
          <p:nvPr/>
        </p:nvSpPr>
        <p:spPr>
          <a:xfrm>
            <a:off x="1444147" y="253042"/>
            <a:ext cx="16479433" cy="3077766"/>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b. Chia sẻ khó khăn với các bạn:</a:t>
            </a:r>
          </a:p>
          <a:p>
            <a:pPr marL="685800" lvl="0" indent="-685800">
              <a:lnSpc>
                <a:spcPts val="8000"/>
              </a:lnSpc>
              <a:spcBef>
                <a:spcPct val="0"/>
              </a:spcBef>
              <a:buFontTx/>
              <a:buChar char="-"/>
            </a:pPr>
            <a:r>
              <a:rPr lang="vi-VN" sz="4500" u="none" dirty="0" smtClean="0">
                <a:latin typeface="Arial" panose="020B0604020202020204" pitchFamily="34" charset="0"/>
                <a:cs typeface="Arial" panose="020B0604020202020204" pitchFamily="34" charset="0"/>
              </a:rPr>
              <a:t>Những khó khăn mà em gặp phải trong học tập và cuộc sống.</a:t>
            </a:r>
          </a:p>
          <a:p>
            <a:pPr marL="685800" lvl="0" indent="-685800">
              <a:lnSpc>
                <a:spcPts val="8000"/>
              </a:lnSpc>
              <a:spcBef>
                <a:spcPct val="0"/>
              </a:spcBef>
              <a:buFontTx/>
              <a:buChar char="-"/>
            </a:pPr>
            <a:r>
              <a:rPr lang="vi-VN" sz="4500" dirty="0" smtClean="0">
                <a:latin typeface="Arial" panose="020B0604020202020204" pitchFamily="34" charset="0"/>
                <a:cs typeface="Arial" panose="020B0604020202020204" pitchFamily="34" charset="0"/>
              </a:rPr>
              <a:t>Làm thế nào để em có thể vượt qua những khó khăn đó?</a:t>
            </a:r>
            <a:endParaRPr lang="en-US" sz="4500" u="none"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5957" r="5226" b="5858"/>
          <a:stretch/>
        </p:blipFill>
        <p:spPr>
          <a:xfrm>
            <a:off x="3124199" y="3365496"/>
            <a:ext cx="12496801" cy="6273804"/>
          </a:xfrm>
          <a:prstGeom prst="rect">
            <a:avLst/>
          </a:prstGeom>
        </p:spPr>
      </p:pic>
      <p:pic>
        <p:nvPicPr>
          <p:cNvPr id="19"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94192">
            <a:off x="-623327" y="7961001"/>
            <a:ext cx="2538400" cy="139842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barn(inVertical)">
                                      <p:cBhvr>
                                        <p:cTn id="7" dur="500"/>
                                        <p:tgtEl>
                                          <p:spTgt spid="1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barn(inVertical)">
                                      <p:cBhvr>
                                        <p:cTn id="10" dur="500"/>
                                        <p:tgtEl>
                                          <p:spTgt spid="1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edg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94192">
            <a:off x="-623327" y="7961001"/>
            <a:ext cx="2538400" cy="1398428"/>
          </a:xfrm>
          <a:prstGeom prst="rect">
            <a:avLst/>
          </a:prstGeom>
        </p:spPr>
      </p:pic>
      <p:pic>
        <p:nvPicPr>
          <p:cNvPr id="8"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1000" y="0"/>
            <a:ext cx="1723296" cy="1629298"/>
          </a:xfrm>
          <a:prstGeom prst="rect">
            <a:avLst/>
          </a:prstGeom>
        </p:spPr>
      </p:pic>
      <p:sp>
        <p:nvSpPr>
          <p:cNvPr id="10" name="TextBox 4"/>
          <p:cNvSpPr txBox="1"/>
          <p:nvPr/>
        </p:nvSpPr>
        <p:spPr>
          <a:xfrm>
            <a:off x="1153778" y="1390765"/>
            <a:ext cx="15787822" cy="3077766"/>
          </a:xfrm>
          <a:prstGeom prst="rect">
            <a:avLst/>
          </a:prstGeom>
        </p:spPr>
        <p:txBody>
          <a:bodyPr wrap="square" lIns="0" tIns="0" rIns="0" bIns="0" rtlCol="0" anchor="t">
            <a:spAutoFit/>
          </a:bodyPr>
          <a:lstStyle/>
          <a:p>
            <a:pPr marL="685800" lvl="0" indent="-685800" algn="just">
              <a:lnSpc>
                <a:spcPts val="8000"/>
              </a:lnSpc>
              <a:spcBef>
                <a:spcPct val="0"/>
              </a:spcBef>
              <a:buFont typeface="Wingdings" panose="05000000000000000000" pitchFamily="2" charset="2"/>
              <a:buChar char="Ø"/>
            </a:pPr>
            <a:r>
              <a:rPr lang="vi-VN" sz="4800" dirty="0" smtClean="0">
                <a:latin typeface="Arial" panose="020B0604020202020204" pitchFamily="34" charset="0"/>
                <a:cs typeface="Arial" panose="020B0604020202020204" pitchFamily="34" charset="0"/>
              </a:rPr>
              <a:t>Lựa chọn một khó khăn mà các bạn trong nhóm đã gặp phải và thảo luận để đưa ra cách thức vượt qua khó khăn đó.</a:t>
            </a:r>
            <a:endParaRPr lang="en-US" sz="4800" u="none" dirty="0">
              <a:latin typeface="Arial" panose="020B0604020202020204" pitchFamily="34" charset="0"/>
              <a:cs typeface="Arial" panose="020B0604020202020204" pitchFamily="34" charset="0"/>
            </a:endParaRPr>
          </a:p>
        </p:txBody>
      </p:sp>
      <p:pic>
        <p:nvPicPr>
          <p:cNvPr id="11" name="Picture 12"/>
          <p:cNvPicPr>
            <a:picLocks noChangeAspect="1"/>
          </p:cNvPicPr>
          <p:nvPr/>
        </p:nvPicPr>
        <p:blipFill>
          <a:blip r:embed="rId19"/>
          <a:srcRect/>
          <a:stretch>
            <a:fillRect/>
          </a:stretch>
        </p:blipFill>
        <p:spPr>
          <a:xfrm>
            <a:off x="4953000" y="4000500"/>
            <a:ext cx="8189379" cy="6438900"/>
          </a:xfrm>
          <a:prstGeom prst="rect">
            <a:avLst/>
          </a:prstGeom>
        </p:spPr>
      </p:pic>
    </p:spTree>
    <p:extLst>
      <p:ext uri="{BB962C8B-B14F-4D97-AF65-F5344CB8AC3E}">
        <p14:creationId xmlns:p14="http://schemas.microsoft.com/office/powerpoint/2010/main" val="278341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94192">
            <a:off x="-1082064" y="8316063"/>
            <a:ext cx="2538400" cy="1398428"/>
          </a:xfrm>
          <a:prstGeom prst="rect">
            <a:avLst/>
          </a:prstGeom>
        </p:spPr>
      </p:pic>
      <p:pic>
        <p:nvPicPr>
          <p:cNvPr id="8"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1000" y="0"/>
            <a:ext cx="1723296" cy="1629298"/>
          </a:xfrm>
          <a:prstGeom prst="rect">
            <a:avLst/>
          </a:prstGeom>
        </p:spPr>
      </p:pic>
      <p:sp>
        <p:nvSpPr>
          <p:cNvPr id="2" name="Rectangle 1"/>
          <p:cNvSpPr/>
          <p:nvPr/>
        </p:nvSpPr>
        <p:spPr>
          <a:xfrm>
            <a:off x="1505179" y="1255081"/>
            <a:ext cx="11872966" cy="8184292"/>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500" b="1" u="sng" dirty="0">
                <a:solidFill>
                  <a:srgbClr val="FF0000"/>
                </a:solidFill>
                <a:latin typeface="Arial" panose="020B0604020202020204" pitchFamily="34" charset="0"/>
                <a:ea typeface="Calibri" panose="020F0502020204030204" pitchFamily="34" charset="0"/>
                <a:cs typeface="Arial" panose="020B0604020202020204" pitchFamily="34" charset="0"/>
              </a:rPr>
              <a:t>Ví dụ</a:t>
            </a:r>
            <a:r>
              <a:rPr lang="de-DE"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Bạn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Minh gặp khó khăn trong học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Xác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định nguyên nhân vì sao chưa học tốt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Lập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kế hoạch cụ thể trong việc học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Luôn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cố gắng hết sức, tin mình sẽ tiến bộ</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Tìm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kiếm sự hỗ trợ từ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th</a:t>
            </a:r>
            <a:r>
              <a:rPr lang="vi-VN" sz="4500" smtClean="0">
                <a:solidFill>
                  <a:srgbClr val="000000"/>
                </a:solidFill>
                <a:latin typeface="Arial" panose="020B0604020202020204" pitchFamily="34" charset="0"/>
                <a:ea typeface="Calibri" panose="020F0502020204030204" pitchFamily="34" charset="0"/>
                <a:cs typeface="Arial" panose="020B0604020202020204" pitchFamily="34" charset="0"/>
              </a:rPr>
              <a:t>ầ</a:t>
            </a:r>
            <a:r>
              <a:rPr lang="de-DE" sz="4500" smtClean="0">
                <a:solidFill>
                  <a:srgbClr val="000000"/>
                </a:solidFill>
                <a:latin typeface="Arial" panose="020B0604020202020204" pitchFamily="34" charset="0"/>
                <a:ea typeface="Calibri" panose="020F0502020204030204" pitchFamily="34" charset="0"/>
                <a:cs typeface="Arial" panose="020B0604020202020204" pitchFamily="34" charset="0"/>
              </a:rPr>
              <a:t>y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cô, bạn bè...</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3560567" y="1255081"/>
            <a:ext cx="4062597" cy="8620894"/>
          </a:xfrm>
          <a:prstGeom prst="rect">
            <a:avLst/>
          </a:prstGeom>
        </p:spPr>
      </p:pic>
    </p:spTree>
    <p:extLst>
      <p:ext uri="{BB962C8B-B14F-4D97-AF65-F5344CB8AC3E}">
        <p14:creationId xmlns:p14="http://schemas.microsoft.com/office/powerpoint/2010/main" val="1435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out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out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b="64907"/>
          <a:stretch>
            <a:fillRect/>
          </a:stretch>
        </p:blipFill>
        <p:spPr>
          <a:xfrm>
            <a:off x="0" y="7898217"/>
            <a:ext cx="18288000" cy="238878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297" b="26380"/>
          <a:stretch>
            <a:fillRect/>
          </a:stretch>
        </p:blipFill>
        <p:spPr>
          <a:xfrm>
            <a:off x="13030200" y="5531885"/>
            <a:ext cx="5682836" cy="475511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16675"/>
          <a:stretch>
            <a:fillRect/>
          </a:stretch>
        </p:blipFill>
        <p:spPr>
          <a:xfrm>
            <a:off x="-31845" y="-10236"/>
            <a:ext cx="4058573" cy="7744536"/>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8890" y="7124700"/>
            <a:ext cx="3437102" cy="3355862"/>
          </a:xfrm>
          <a:prstGeom prst="rect">
            <a:avLst/>
          </a:prstGeom>
        </p:spPr>
      </p:pic>
      <p:sp>
        <p:nvSpPr>
          <p:cNvPr id="15" name="TextBox 4"/>
          <p:cNvSpPr txBox="1"/>
          <p:nvPr/>
        </p:nvSpPr>
        <p:spPr>
          <a:xfrm>
            <a:off x="5396400" y="1109954"/>
            <a:ext cx="10624650" cy="979755"/>
          </a:xfrm>
          <a:prstGeom prst="rect">
            <a:avLst/>
          </a:prstGeom>
        </p:spPr>
        <p:txBody>
          <a:bodyPr lIns="0" tIns="0" rIns="0" bIns="0" rtlCol="0" anchor="t">
            <a:spAutoFit/>
          </a:bodyPr>
          <a:lstStyle/>
          <a:p>
            <a:pPr marL="0" lvl="0" indent="0" algn="ctr">
              <a:lnSpc>
                <a:spcPts val="8000"/>
              </a:lnSpc>
              <a:spcBef>
                <a:spcPct val="0"/>
              </a:spcBef>
            </a:pPr>
            <a:r>
              <a:rPr lang="vi-VN" sz="6400" b="1" u="none" spc="400" dirty="0" smtClean="0">
                <a:solidFill>
                  <a:srgbClr val="C3113D"/>
                </a:solidFill>
              </a:rPr>
              <a:t>HƯỚNG DẪN VỀ NHÀ</a:t>
            </a:r>
            <a:endParaRPr lang="en-US" sz="6400" b="1" u="none" spc="400" dirty="0">
              <a:solidFill>
                <a:srgbClr val="C3113D"/>
              </a:solidFill>
            </a:endParaRPr>
          </a:p>
        </p:txBody>
      </p:sp>
      <p:pic>
        <p:nvPicPr>
          <p:cNvPr id="16"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78200" y="58674"/>
            <a:ext cx="2209800" cy="1635252"/>
          </a:xfrm>
          <a:prstGeom prst="rect">
            <a:avLst/>
          </a:prstGeom>
        </p:spPr>
      </p:pic>
      <p:sp>
        <p:nvSpPr>
          <p:cNvPr id="17" name="Rectangle 16"/>
          <p:cNvSpPr/>
          <p:nvPr/>
        </p:nvSpPr>
        <p:spPr>
          <a:xfrm>
            <a:off x="5263051" y="2171668"/>
            <a:ext cx="10891349" cy="3770263"/>
          </a:xfrm>
          <a:prstGeom prst="rect">
            <a:avLst/>
          </a:prstGeom>
        </p:spPr>
        <p:txBody>
          <a:bodyPr wrap="square">
            <a:spAutoFit/>
          </a:bodyPr>
          <a:lstStyle/>
          <a:p>
            <a:pPr algn="just">
              <a:lnSpc>
                <a:spcPct val="150000"/>
              </a:lnSpc>
              <a:spcBef>
                <a:spcPts val="300"/>
              </a:spcBef>
              <a:spcAft>
                <a:spcPts val="300"/>
              </a:spcAft>
            </a:pPr>
            <a:r>
              <a:rPr lang="vi-VN" sz="5200" dirty="0" smtClean="0">
                <a:solidFill>
                  <a:srgbClr val="000000"/>
                </a:solidFill>
                <a:ea typeface="Calibri" panose="020F0502020204030204" pitchFamily="34" charset="0"/>
                <a:cs typeface="Arial" panose="020B0604020202020204" pitchFamily="34" charset="0"/>
              </a:rPr>
              <a:t>Ôn </a:t>
            </a:r>
            <a:r>
              <a:rPr lang="vi-VN" sz="5200" dirty="0">
                <a:solidFill>
                  <a:srgbClr val="000000"/>
                </a:solidFill>
                <a:ea typeface="Calibri" panose="020F0502020204030204" pitchFamily="34" charset="0"/>
                <a:cs typeface="Arial" panose="020B0604020202020204" pitchFamily="34" charset="0"/>
              </a:rPr>
              <a:t>lại kiến thức đã học</a:t>
            </a:r>
          </a:p>
          <a:p>
            <a:pPr algn="just">
              <a:lnSpc>
                <a:spcPct val="150000"/>
              </a:lnSpc>
              <a:spcBef>
                <a:spcPts val="300"/>
              </a:spcBef>
              <a:spcAft>
                <a:spcPts val="300"/>
              </a:spcAft>
            </a:pPr>
            <a:r>
              <a:rPr lang="vi-VN" sz="5200" dirty="0" smtClean="0">
                <a:solidFill>
                  <a:srgbClr val="000000"/>
                </a:solidFill>
                <a:ea typeface="Calibri" panose="020F0502020204030204" pitchFamily="34" charset="0"/>
                <a:cs typeface="Arial" panose="020B0604020202020204" pitchFamily="34" charset="0"/>
              </a:rPr>
              <a:t>Chuẩn </a:t>
            </a:r>
            <a:r>
              <a:rPr lang="vi-VN" sz="5200" dirty="0">
                <a:solidFill>
                  <a:srgbClr val="000000"/>
                </a:solidFill>
                <a:ea typeface="Calibri" panose="020F0502020204030204" pitchFamily="34" charset="0"/>
                <a:cs typeface="Arial" panose="020B0604020202020204" pitchFamily="34" charset="0"/>
              </a:rPr>
              <a:t>bị trước kiến thức </a:t>
            </a:r>
            <a:r>
              <a:rPr lang="vi-VN" sz="5200" b="1" dirty="0">
                <a:solidFill>
                  <a:srgbClr val="000000"/>
                </a:solidFill>
                <a:ea typeface="Calibri" panose="020F0502020204030204" pitchFamily="34" charset="0"/>
                <a:cs typeface="Arial" panose="020B0604020202020204" pitchFamily="34" charset="0"/>
              </a:rPr>
              <a:t>tuần </a:t>
            </a:r>
            <a:r>
              <a:rPr lang="vi-VN" sz="5200" b="1" dirty="0" smtClean="0">
                <a:solidFill>
                  <a:srgbClr val="000000"/>
                </a:solidFill>
                <a:ea typeface="Calibri" panose="020F0502020204030204" pitchFamily="34" charset="0"/>
                <a:cs typeface="Arial" panose="020B0604020202020204" pitchFamily="34" charset="0"/>
              </a:rPr>
              <a:t>9 - Vượt </a:t>
            </a:r>
            <a:r>
              <a:rPr lang="vi-VN" sz="5200" b="1" dirty="0">
                <a:solidFill>
                  <a:srgbClr val="000000"/>
                </a:solidFill>
                <a:ea typeface="Calibri" panose="020F0502020204030204" pitchFamily="34" charset="0"/>
                <a:cs typeface="Arial" panose="020B0604020202020204" pitchFamily="34" charset="0"/>
              </a:rPr>
              <a:t>qua khó khăn (</a:t>
            </a:r>
            <a:r>
              <a:rPr lang="vi-VN" sz="5200" b="1" dirty="0" smtClean="0">
                <a:solidFill>
                  <a:srgbClr val="000000"/>
                </a:solidFill>
                <a:ea typeface="Calibri" panose="020F0502020204030204" pitchFamily="34" charset="0"/>
                <a:cs typeface="Arial" panose="020B0604020202020204" pitchFamily="34" charset="0"/>
              </a:rPr>
              <a:t>tiết 2)</a:t>
            </a:r>
            <a:endParaRPr lang="vi-VN" sz="5200" b="1" dirty="0">
              <a:solidFill>
                <a:srgbClr val="000000"/>
              </a:solidFill>
              <a:ea typeface="Calibri" panose="020F0502020204030204" pitchFamily="34" charset="0"/>
              <a:cs typeface="Arial" panose="020B0604020202020204" pitchFamily="34" charset="0"/>
            </a:endParaRPr>
          </a:p>
        </p:txBody>
      </p:sp>
      <p:pic>
        <p:nvPicPr>
          <p:cNvPr id="19"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302457" y="2400300"/>
            <a:ext cx="854057" cy="854057"/>
          </a:xfrm>
          <a:prstGeom prst="rect">
            <a:avLst/>
          </a:prstGeom>
        </p:spPr>
      </p:pic>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302457" y="3771900"/>
            <a:ext cx="854057" cy="854057"/>
          </a:xfrm>
          <a:prstGeom prst="rect">
            <a:avLst/>
          </a:prstGeom>
        </p:spPr>
      </p:pic>
    </p:spTree>
    <p:extLst>
      <p:ext uri="{BB962C8B-B14F-4D97-AF65-F5344CB8AC3E}">
        <p14:creationId xmlns:p14="http://schemas.microsoft.com/office/powerpoint/2010/main" val="3367568035"/>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CẢM ƠN CÁC EM ĐÃ </a:t>
            </a:r>
          </a:p>
          <a:p>
            <a:pPr marL="0" lvl="0" indent="0" algn="ctr">
              <a:lnSpc>
                <a:spcPct val="150000"/>
              </a:lnSpc>
              <a:spcBef>
                <a:spcPct val="0"/>
              </a:spcBef>
            </a:pPr>
            <a:r>
              <a:rPr lang="vi-VN" sz="7200" b="1" dirty="0" smtClean="0">
                <a:solidFill>
                  <a:srgbClr val="C3113D"/>
                </a:solidFill>
              </a:rPr>
              <a:t>LẮNG NGHE BÀI GIẢNG!</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288405596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729" r="16048" b="1106"/>
          <a:stretch>
            <a:fillRect/>
          </a:stretch>
        </p:blipFill>
        <p:spPr>
          <a:xfrm rot="-5400000">
            <a:off x="7923685" y="-1547054"/>
            <a:ext cx="6975516" cy="1375311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7297" b="26380"/>
          <a:stretch>
            <a:fillRect/>
          </a:stretch>
        </p:blipFill>
        <p:spPr>
          <a:xfrm>
            <a:off x="-406356" y="4407111"/>
            <a:ext cx="6472391" cy="5904341"/>
          </a:xfrm>
          <a:prstGeom prst="rect">
            <a:avLst/>
          </a:prstGeom>
        </p:spPr>
      </p:pic>
      <p:sp>
        <p:nvSpPr>
          <p:cNvPr id="5" name="TextBox 5"/>
          <p:cNvSpPr txBox="1"/>
          <p:nvPr/>
        </p:nvSpPr>
        <p:spPr>
          <a:xfrm>
            <a:off x="5229966" y="4433634"/>
            <a:ext cx="12942727" cy="1936428"/>
          </a:xfrm>
          <a:prstGeom prst="rect">
            <a:avLst/>
          </a:prstGeom>
        </p:spPr>
        <p:txBody>
          <a:bodyPr wrap="square" lIns="0" tIns="0" rIns="0" bIns="0" rtlCol="0" anchor="t">
            <a:spAutoFit/>
          </a:bodyPr>
          <a:lstStyle/>
          <a:p>
            <a:pPr algn="ctr">
              <a:lnSpc>
                <a:spcPts val="15112"/>
              </a:lnSpc>
            </a:pPr>
            <a:r>
              <a:rPr lang="vi-VN" sz="9000" b="1" dirty="0" smtClean="0">
                <a:solidFill>
                  <a:srgbClr val="C3113D"/>
                </a:solidFill>
              </a:rPr>
              <a:t>VƯỢT QUA KHÓ KHĂN</a:t>
            </a:r>
            <a:endParaRPr lang="en-US" sz="9000" b="1" dirty="0">
              <a:solidFill>
                <a:srgbClr val="C3113D"/>
              </a:solidFill>
            </a:endParaRPr>
          </a:p>
        </p:txBody>
      </p:sp>
      <p:grpSp>
        <p:nvGrpSpPr>
          <p:cNvPr id="7" name="Group 7"/>
          <p:cNvGrpSpPr/>
          <p:nvPr/>
        </p:nvGrpSpPr>
        <p:grpSpPr>
          <a:xfrm>
            <a:off x="7010445" y="2509864"/>
            <a:ext cx="9390153" cy="1260694"/>
            <a:chOff x="0" y="0"/>
            <a:chExt cx="2845501" cy="317500"/>
          </a:xfrm>
        </p:grpSpPr>
        <p:sp>
          <p:nvSpPr>
            <p:cNvPr id="8" name="Freeform 8"/>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9" name="Freeform 9"/>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10" name="TextBox 10"/>
          <p:cNvSpPr txBox="1"/>
          <p:nvPr/>
        </p:nvSpPr>
        <p:spPr>
          <a:xfrm>
            <a:off x="7670984" y="2687355"/>
            <a:ext cx="8563479" cy="984885"/>
          </a:xfrm>
          <a:prstGeom prst="rect">
            <a:avLst/>
          </a:prstGeom>
        </p:spPr>
        <p:txBody>
          <a:bodyPr wrap="square" lIns="0" tIns="0" rIns="0" bIns="0" rtlCol="0" anchor="t">
            <a:spAutoFit/>
          </a:bodyPr>
          <a:lstStyle/>
          <a:p>
            <a:pPr marL="0" lvl="0" indent="0" algn="ctr">
              <a:spcBef>
                <a:spcPct val="0"/>
              </a:spcBef>
            </a:pPr>
            <a:r>
              <a:rPr lang="vi-VN" sz="6400" b="1" spc="188" dirty="0" smtClean="0">
                <a:solidFill>
                  <a:srgbClr val="FFFFFF"/>
                </a:solidFill>
              </a:rPr>
              <a:t>Chủ đề 3 – Tuần 8</a:t>
            </a:r>
            <a:endParaRPr lang="en-US" sz="6400" b="1" u="none" spc="188" dirty="0">
              <a:solidFill>
                <a:srgbClr val="FFFFFF"/>
              </a:solidFill>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699515" y="569260"/>
            <a:ext cx="1378911" cy="2544970"/>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36537">
            <a:off x="5968377" y="2588916"/>
            <a:ext cx="1466160" cy="1391519"/>
          </a:xfrm>
          <a:prstGeom prst="rect">
            <a:avLst/>
          </a:prstGeom>
        </p:spPr>
      </p:pic>
      <p:pic>
        <p:nvPicPr>
          <p:cNvPr id="1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94192">
            <a:off x="-702009" y="3113153"/>
            <a:ext cx="1707041" cy="940425"/>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78234" y="313949"/>
            <a:ext cx="3507441" cy="2595506"/>
          </a:xfrm>
          <a:prstGeom prst="rect">
            <a:avLst/>
          </a:prstGeom>
        </p:spPr>
      </p:pic>
      <p:sp>
        <p:nvSpPr>
          <p:cNvPr id="13" name="TextBox 5"/>
          <p:cNvSpPr txBox="1"/>
          <p:nvPr/>
        </p:nvSpPr>
        <p:spPr>
          <a:xfrm>
            <a:off x="15167405" y="6396585"/>
            <a:ext cx="2483150" cy="984885"/>
          </a:xfrm>
          <a:prstGeom prst="rect">
            <a:avLst/>
          </a:prstGeom>
        </p:spPr>
        <p:txBody>
          <a:bodyPr wrap="square" lIns="0" tIns="0" rIns="0" bIns="0" rtlCol="0" anchor="t">
            <a:spAutoFit/>
          </a:bodyPr>
          <a:lstStyle/>
          <a:p>
            <a:pPr algn="r"/>
            <a:r>
              <a:rPr lang="vi-VN" sz="6400" b="1" i="1" dirty="0" smtClean="0">
                <a:solidFill>
                  <a:srgbClr val="C3113D"/>
                </a:solidFill>
              </a:rPr>
              <a:t>(tiết 1)</a:t>
            </a:r>
            <a:endParaRPr lang="en-US" sz="6400" b="1" i="1" dirty="0">
              <a:solidFill>
                <a:srgbClr val="C3113D"/>
              </a:solidFill>
            </a:endParaRPr>
          </a:p>
        </p:txBody>
      </p:sp>
    </p:spTree>
    <p:extLst>
      <p:ext uri="{BB962C8B-B14F-4D97-AF65-F5344CB8AC3E}">
        <p14:creationId xmlns:p14="http://schemas.microsoft.com/office/powerpoint/2010/main" val="6240566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672320" y="782574"/>
            <a:ext cx="5410200" cy="927370"/>
          </a:xfrm>
          <a:prstGeom prst="rect">
            <a:avLst/>
          </a:prstGeom>
        </p:spPr>
        <p:txBody>
          <a:bodyPr wrap="square" lIns="0" tIns="0" rIns="0" bIns="0" rtlCol="0" anchor="t">
            <a:spAutoFit/>
          </a:bodyPr>
          <a:lstStyle/>
          <a:p>
            <a:pPr>
              <a:lnSpc>
                <a:spcPts val="7679"/>
              </a:lnSpc>
            </a:pPr>
            <a:r>
              <a:rPr lang="vi-VN" sz="6399" b="1" spc="319" dirty="0" smtClean="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57200" y="342900"/>
            <a:ext cx="1771762" cy="186679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6072" b="46388"/>
          <a:stretch>
            <a:fillRect/>
          </a:stretch>
        </p:blipFill>
        <p:spPr>
          <a:xfrm>
            <a:off x="15240000" y="8036421"/>
            <a:ext cx="3101113" cy="226513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38955">
            <a:off x="-571078" y="8679413"/>
            <a:ext cx="1669447" cy="2186181"/>
          </a:xfrm>
          <a:prstGeom prst="rect">
            <a:avLst/>
          </a:prstGeom>
        </p:spPr>
      </p:pic>
      <p:sp>
        <p:nvSpPr>
          <p:cNvPr id="11" name="TextBox 10"/>
          <p:cNvSpPr txBox="1"/>
          <p:nvPr/>
        </p:nvSpPr>
        <p:spPr>
          <a:xfrm>
            <a:off x="2672320" y="2095500"/>
            <a:ext cx="11843307" cy="892552"/>
          </a:xfrm>
          <a:prstGeom prst="rect">
            <a:avLst/>
          </a:prstGeom>
          <a:noFill/>
        </p:spPr>
        <p:txBody>
          <a:bodyPr wrap="none" rtlCol="0">
            <a:spAutoFit/>
          </a:bodyPr>
          <a:lstStyle/>
          <a:p>
            <a:r>
              <a:rPr lang="vi-VN" sz="5200" b="1" dirty="0" smtClean="0"/>
              <a:t>Cả lớp tham gia trò chơi “Chụp ảnh”</a:t>
            </a:r>
            <a:endParaRPr lang="en-US" sz="5200" b="1" dirty="0"/>
          </a:p>
        </p:txBody>
      </p:sp>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19200" y="3126007"/>
            <a:ext cx="4953000" cy="6508542"/>
          </a:xfrm>
          <a:prstGeom prst="rect">
            <a:avLst/>
          </a:prstGeom>
        </p:spPr>
      </p:pic>
      <p:sp>
        <p:nvSpPr>
          <p:cNvPr id="13" name="Rectangle 12"/>
          <p:cNvSpPr/>
          <p:nvPr/>
        </p:nvSpPr>
        <p:spPr>
          <a:xfrm>
            <a:off x="6400800" y="3126007"/>
            <a:ext cx="10972800" cy="5286062"/>
          </a:xfrm>
          <a:prstGeom prst="rect">
            <a:avLst/>
          </a:prstGeom>
        </p:spPr>
        <p:txBody>
          <a:bodyPr wrap="square">
            <a:spAutoFit/>
          </a:bodyPr>
          <a:lstStyle/>
          <a:p>
            <a:pPr algn="just">
              <a:lnSpc>
                <a:spcPct val="150000"/>
              </a:lnSpc>
              <a:spcBef>
                <a:spcPts val="600"/>
              </a:spcBef>
              <a:tabLst>
                <a:tab pos="90170" algn="l"/>
                <a:tab pos="180340" algn="l"/>
              </a:tabLst>
            </a:pP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Mỗi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nhóm nhận một tình huống cụ thể trong sinh hoạt hằng ngày của </a:t>
            </a: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học sinh</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Trong vòng 2 phút, cả nhóm sử dụng các hành động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để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tạo hình và chụp ảnh. Khán giả xem và nói về tình huống đó.</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62200" y="782573"/>
            <a:ext cx="5410200" cy="927370"/>
          </a:xfrm>
          <a:prstGeom prst="rect">
            <a:avLst/>
          </a:prstGeom>
        </p:spPr>
        <p:txBody>
          <a:bodyPr wrap="square" lIns="0" tIns="0" rIns="0" bIns="0" rtlCol="0" anchor="t">
            <a:spAutoFit/>
          </a:bodyPr>
          <a:lstStyle/>
          <a:p>
            <a:pPr>
              <a:lnSpc>
                <a:spcPts val="7679"/>
              </a:lnSpc>
            </a:pPr>
            <a:r>
              <a:rPr lang="vi-VN" sz="6399" b="1" spc="319" dirty="0" smtClean="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342899"/>
            <a:ext cx="1771762" cy="186679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38955">
            <a:off x="-378683" y="7794985"/>
            <a:ext cx="2317377" cy="3034661"/>
          </a:xfrm>
          <a:prstGeom prst="rect">
            <a:avLst/>
          </a:prstGeom>
        </p:spPr>
      </p:pic>
      <p:sp>
        <p:nvSpPr>
          <p:cNvPr id="11" name="TextBox 10"/>
          <p:cNvSpPr txBox="1"/>
          <p:nvPr/>
        </p:nvSpPr>
        <p:spPr>
          <a:xfrm>
            <a:off x="2133600" y="1770024"/>
            <a:ext cx="14929880" cy="5495415"/>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v"/>
            </a:pPr>
            <a:r>
              <a:rPr lang="vi-VN" sz="4800" dirty="0" smtClean="0"/>
              <a:t>Làm </a:t>
            </a:r>
            <a:r>
              <a:rPr lang="vi-VN" sz="4800" dirty="0"/>
              <a:t>thế nào để các em có thể tạo ra một bức ảnh trong thời gian ngắn như vậy?</a:t>
            </a:r>
          </a:p>
          <a:p>
            <a:pPr marL="685800" indent="-685800" algn="just">
              <a:lnSpc>
                <a:spcPct val="150000"/>
              </a:lnSpc>
              <a:buFont typeface="Wingdings" panose="05000000000000000000" pitchFamily="2" charset="2"/>
              <a:buChar char="v"/>
            </a:pPr>
            <a:r>
              <a:rPr lang="vi-VN" sz="4800" dirty="0" smtClean="0"/>
              <a:t>Các </a:t>
            </a:r>
            <a:r>
              <a:rPr lang="vi-VN" sz="4800" dirty="0"/>
              <a:t>em gặp khó khăn gì không? Nếu có, các em đã giải quyết như thế nào?</a:t>
            </a:r>
          </a:p>
          <a:p>
            <a:pPr marL="685800" indent="-685800" algn="just">
              <a:lnSpc>
                <a:spcPct val="150000"/>
              </a:lnSpc>
              <a:buFont typeface="Wingdings" panose="05000000000000000000" pitchFamily="2" charset="2"/>
              <a:buChar char="v"/>
            </a:pPr>
            <a:r>
              <a:rPr lang="vi-VN" sz="4800" dirty="0" smtClean="0"/>
              <a:t>Hoạt </a:t>
            </a:r>
            <a:r>
              <a:rPr lang="vi-VN" sz="4800" dirty="0"/>
              <a:t>động này giúp em nhận ra điều gì?</a:t>
            </a:r>
          </a:p>
        </p:txBody>
      </p:sp>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306162" y="5227944"/>
            <a:ext cx="4981838" cy="5083508"/>
          </a:xfrm>
          <a:prstGeom prst="rect">
            <a:avLst/>
          </a:prstGeom>
        </p:spPr>
      </p:pic>
    </p:spTree>
    <p:extLst>
      <p:ext uri="{BB962C8B-B14F-4D97-AF65-F5344CB8AC3E}">
        <p14:creationId xmlns:p14="http://schemas.microsoft.com/office/powerpoint/2010/main" val="31130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6790" r="2168"/>
          <a:stretch>
            <a:fillRect/>
          </a:stretch>
        </p:blipFill>
        <p:spPr>
          <a:xfrm>
            <a:off x="325682" y="0"/>
            <a:ext cx="5283925" cy="4125878"/>
          </a:xfrm>
          <a:prstGeom prst="rect">
            <a:avLst/>
          </a:prstGeom>
        </p:spPr>
      </p:pic>
      <p:sp>
        <p:nvSpPr>
          <p:cNvPr id="4" name="TextBox 4"/>
          <p:cNvSpPr txBox="1"/>
          <p:nvPr/>
        </p:nvSpPr>
        <p:spPr>
          <a:xfrm>
            <a:off x="728000" y="338311"/>
            <a:ext cx="4479288" cy="2954655"/>
          </a:xfrm>
          <a:prstGeom prst="rect">
            <a:avLst/>
          </a:prstGeom>
        </p:spPr>
        <p:txBody>
          <a:bodyPr wrap="square" lIns="0" tIns="0" rIns="0" bIns="0" rtlCol="0" anchor="t">
            <a:spAutoFit/>
          </a:bodyPr>
          <a:lstStyle/>
          <a:p>
            <a:pPr marL="0" lvl="0" indent="0" algn="ctr">
              <a:lnSpc>
                <a:spcPct val="150000"/>
              </a:lnSpc>
              <a:spcBef>
                <a:spcPct val="0"/>
              </a:spcBef>
            </a:pPr>
            <a:r>
              <a:rPr lang="vi-VN" sz="6400" b="1" dirty="0" smtClean="0">
                <a:solidFill>
                  <a:srgbClr val="FFFFFF"/>
                </a:solidFill>
              </a:rPr>
              <a:t>NỘI DUNG BÀI HỌC</a:t>
            </a:r>
            <a:endParaRPr lang="en-US" sz="6400" b="1" u="none" dirty="0">
              <a:solidFill>
                <a:srgbClr val="FFFFFF"/>
              </a:solidFill>
            </a:endParaRPr>
          </a:p>
        </p:txBody>
      </p:sp>
      <p:grpSp>
        <p:nvGrpSpPr>
          <p:cNvPr id="6" name="Group 6"/>
          <p:cNvGrpSpPr/>
          <p:nvPr/>
        </p:nvGrpSpPr>
        <p:grpSpPr>
          <a:xfrm>
            <a:off x="6023697" y="1032196"/>
            <a:ext cx="11590275" cy="4949504"/>
            <a:chOff x="0" y="0"/>
            <a:chExt cx="4063114" cy="1675757"/>
          </a:xfrm>
        </p:grpSpPr>
        <p:sp>
          <p:nvSpPr>
            <p:cNvPr id="7" name="Freeform 7"/>
            <p:cNvSpPr/>
            <p:nvPr/>
          </p:nvSpPr>
          <p:spPr>
            <a:xfrm>
              <a:off x="10160" y="16510"/>
              <a:ext cx="4040254" cy="1647817"/>
            </a:xfrm>
            <a:custGeom>
              <a:avLst/>
              <a:gdLst/>
              <a:ahLst/>
              <a:cxnLst/>
              <a:rect l="l" t="t" r="r" b="b"/>
              <a:pathLst>
                <a:path w="4040254" h="1647817">
                  <a:moveTo>
                    <a:pt x="4040254" y="1647817"/>
                  </a:moveTo>
                  <a:lnTo>
                    <a:pt x="0" y="1640197"/>
                  </a:lnTo>
                  <a:lnTo>
                    <a:pt x="0" y="584733"/>
                  </a:lnTo>
                  <a:lnTo>
                    <a:pt x="17780" y="19050"/>
                  </a:lnTo>
                  <a:lnTo>
                    <a:pt x="2012655" y="0"/>
                  </a:lnTo>
                  <a:lnTo>
                    <a:pt x="4021204" y="5080"/>
                  </a:lnTo>
                  <a:close/>
                </a:path>
              </a:pathLst>
            </a:custGeom>
            <a:solidFill>
              <a:srgbClr val="FFFFFF"/>
            </a:solidFill>
          </p:spPr>
        </p:sp>
        <p:sp>
          <p:nvSpPr>
            <p:cNvPr id="8" name="Freeform 8"/>
            <p:cNvSpPr/>
            <p:nvPr/>
          </p:nvSpPr>
          <p:spPr>
            <a:xfrm>
              <a:off x="-3810" y="0"/>
              <a:ext cx="4069464" cy="1674487"/>
            </a:xfrm>
            <a:custGeom>
              <a:avLst/>
              <a:gdLst/>
              <a:ahLst/>
              <a:cxnLst/>
              <a:rect l="l" t="t" r="r" b="b"/>
              <a:pathLst>
                <a:path w="4069464" h="1674487">
                  <a:moveTo>
                    <a:pt x="4035174" y="21590"/>
                  </a:moveTo>
                  <a:cubicBezTo>
                    <a:pt x="4036444" y="34290"/>
                    <a:pt x="4036444" y="44450"/>
                    <a:pt x="4037714" y="54610"/>
                  </a:cubicBezTo>
                  <a:cubicBezTo>
                    <a:pt x="4040254" y="88301"/>
                    <a:pt x="4041524" y="122992"/>
                    <a:pt x="4044064" y="156445"/>
                  </a:cubicBezTo>
                  <a:cubicBezTo>
                    <a:pt x="4044064" y="204766"/>
                    <a:pt x="4056764" y="1157550"/>
                    <a:pt x="4063114" y="1205871"/>
                  </a:cubicBezTo>
                  <a:cubicBezTo>
                    <a:pt x="4069464" y="1278971"/>
                    <a:pt x="4065654" y="1353311"/>
                    <a:pt x="4065654" y="1426411"/>
                  </a:cubicBezTo>
                  <a:cubicBezTo>
                    <a:pt x="4065654" y="1490839"/>
                    <a:pt x="4066924" y="1550311"/>
                    <a:pt x="4068194" y="1613527"/>
                  </a:cubicBezTo>
                  <a:cubicBezTo>
                    <a:pt x="4068194" y="1635117"/>
                    <a:pt x="4068194" y="1649087"/>
                    <a:pt x="4068194" y="1673217"/>
                  </a:cubicBezTo>
                  <a:cubicBezTo>
                    <a:pt x="4045334" y="1673217"/>
                    <a:pt x="4025014" y="1674487"/>
                    <a:pt x="3997056" y="1673217"/>
                  </a:cubicBezTo>
                  <a:cubicBezTo>
                    <a:pt x="3793110" y="1668137"/>
                    <a:pt x="3586026" y="1674487"/>
                    <a:pt x="3382081" y="1669407"/>
                  </a:cubicBezTo>
                  <a:cubicBezTo>
                    <a:pt x="3259713" y="1665597"/>
                    <a:pt x="3140483" y="1668137"/>
                    <a:pt x="3018115" y="1665597"/>
                  </a:cubicBezTo>
                  <a:cubicBezTo>
                    <a:pt x="2961638" y="1664327"/>
                    <a:pt x="2905161" y="1663057"/>
                    <a:pt x="2848683" y="1661787"/>
                  </a:cubicBezTo>
                  <a:cubicBezTo>
                    <a:pt x="2814169" y="1661787"/>
                    <a:pt x="2782793" y="1663057"/>
                    <a:pt x="2748279" y="1663057"/>
                  </a:cubicBezTo>
                  <a:cubicBezTo>
                    <a:pt x="2660426" y="1661787"/>
                    <a:pt x="2418828" y="1663057"/>
                    <a:pt x="2330975" y="1661787"/>
                  </a:cubicBezTo>
                  <a:cubicBezTo>
                    <a:pt x="2268222" y="1660517"/>
                    <a:pt x="1013170" y="1669407"/>
                    <a:pt x="950417" y="1668137"/>
                  </a:cubicBezTo>
                  <a:cubicBezTo>
                    <a:pt x="934729" y="1668137"/>
                    <a:pt x="915903" y="1669407"/>
                    <a:pt x="900215" y="1669407"/>
                  </a:cubicBezTo>
                  <a:cubicBezTo>
                    <a:pt x="862564" y="1669407"/>
                    <a:pt x="828050" y="1670677"/>
                    <a:pt x="790398" y="1670677"/>
                  </a:cubicBezTo>
                  <a:cubicBezTo>
                    <a:pt x="696269" y="1670677"/>
                    <a:pt x="605278" y="1669407"/>
                    <a:pt x="511149" y="1668137"/>
                  </a:cubicBezTo>
                  <a:cubicBezTo>
                    <a:pt x="454672" y="1666867"/>
                    <a:pt x="398195" y="1665597"/>
                    <a:pt x="344855" y="1664327"/>
                  </a:cubicBezTo>
                  <a:cubicBezTo>
                    <a:pt x="244451" y="1663057"/>
                    <a:pt x="144047" y="1661787"/>
                    <a:pt x="48260" y="1661787"/>
                  </a:cubicBezTo>
                  <a:cubicBezTo>
                    <a:pt x="38100" y="1661787"/>
                    <a:pt x="29210" y="1661787"/>
                    <a:pt x="19050" y="1660517"/>
                  </a:cubicBezTo>
                  <a:cubicBezTo>
                    <a:pt x="10160" y="1659247"/>
                    <a:pt x="5080" y="1652897"/>
                    <a:pt x="7620" y="1644007"/>
                  </a:cubicBezTo>
                  <a:cubicBezTo>
                    <a:pt x="16510" y="1612260"/>
                    <a:pt x="12700" y="1581285"/>
                    <a:pt x="11430" y="1549072"/>
                  </a:cubicBezTo>
                  <a:cubicBezTo>
                    <a:pt x="10160" y="1483405"/>
                    <a:pt x="6350" y="1418977"/>
                    <a:pt x="7620" y="1353311"/>
                  </a:cubicBezTo>
                  <a:cubicBezTo>
                    <a:pt x="5080" y="1271538"/>
                    <a:pt x="0" y="259281"/>
                    <a:pt x="7620" y="176269"/>
                  </a:cubicBezTo>
                  <a:cubicBezTo>
                    <a:pt x="8890" y="160162"/>
                    <a:pt x="7620" y="142816"/>
                    <a:pt x="8890" y="126709"/>
                  </a:cubicBezTo>
                  <a:cubicBezTo>
                    <a:pt x="10160" y="100690"/>
                    <a:pt x="12700" y="72194"/>
                    <a:pt x="13970" y="44450"/>
                  </a:cubicBezTo>
                  <a:cubicBezTo>
                    <a:pt x="13970" y="41910"/>
                    <a:pt x="15240" y="39370"/>
                    <a:pt x="16510" y="38100"/>
                  </a:cubicBezTo>
                  <a:cubicBezTo>
                    <a:pt x="38100" y="35560"/>
                    <a:pt x="65606" y="30480"/>
                    <a:pt x="115808" y="29210"/>
                  </a:cubicBezTo>
                  <a:cubicBezTo>
                    <a:pt x="200524" y="25400"/>
                    <a:pt x="285240" y="22860"/>
                    <a:pt x="373094" y="20320"/>
                  </a:cubicBezTo>
                  <a:cubicBezTo>
                    <a:pt x="432709" y="17780"/>
                    <a:pt x="492324" y="16510"/>
                    <a:pt x="548801" y="13970"/>
                  </a:cubicBezTo>
                  <a:cubicBezTo>
                    <a:pt x="605278" y="11430"/>
                    <a:pt x="664893" y="8890"/>
                    <a:pt x="721370" y="8890"/>
                  </a:cubicBezTo>
                  <a:cubicBezTo>
                    <a:pt x="784123" y="7620"/>
                    <a:pt x="846876" y="10160"/>
                    <a:pt x="909628" y="8890"/>
                  </a:cubicBezTo>
                  <a:cubicBezTo>
                    <a:pt x="988069" y="8890"/>
                    <a:pt x="2409415" y="6350"/>
                    <a:pt x="2487856" y="5080"/>
                  </a:cubicBezTo>
                  <a:cubicBezTo>
                    <a:pt x="2563159" y="3810"/>
                    <a:pt x="2638462" y="2540"/>
                    <a:pt x="2716903" y="2540"/>
                  </a:cubicBezTo>
                  <a:cubicBezTo>
                    <a:pt x="2845546" y="1270"/>
                    <a:pt x="2971051" y="0"/>
                    <a:pt x="3099694" y="0"/>
                  </a:cubicBezTo>
                  <a:cubicBezTo>
                    <a:pt x="3153033" y="0"/>
                    <a:pt x="3209511" y="2540"/>
                    <a:pt x="3262851" y="2540"/>
                  </a:cubicBezTo>
                  <a:cubicBezTo>
                    <a:pt x="3410319" y="3810"/>
                    <a:pt x="3560925" y="5080"/>
                    <a:pt x="3708394" y="7620"/>
                  </a:cubicBezTo>
                  <a:cubicBezTo>
                    <a:pt x="3786835" y="8890"/>
                    <a:pt x="3865275" y="12700"/>
                    <a:pt x="3943716" y="16510"/>
                  </a:cubicBezTo>
                  <a:cubicBezTo>
                    <a:pt x="3962542" y="16510"/>
                    <a:pt x="3981368" y="16510"/>
                    <a:pt x="3997056" y="16510"/>
                  </a:cubicBezTo>
                  <a:cubicBezTo>
                    <a:pt x="4016124" y="17780"/>
                    <a:pt x="4025014" y="20320"/>
                    <a:pt x="4035174" y="21590"/>
                  </a:cubicBezTo>
                  <a:close/>
                  <a:moveTo>
                    <a:pt x="4045334" y="1656707"/>
                  </a:moveTo>
                  <a:cubicBezTo>
                    <a:pt x="4046604" y="1640197"/>
                    <a:pt x="4047874" y="1627497"/>
                    <a:pt x="4047874" y="1614797"/>
                  </a:cubicBezTo>
                  <a:cubicBezTo>
                    <a:pt x="4046604" y="1544116"/>
                    <a:pt x="4045334" y="1478449"/>
                    <a:pt x="4045334" y="1407827"/>
                  </a:cubicBezTo>
                  <a:cubicBezTo>
                    <a:pt x="4045334" y="1375613"/>
                    <a:pt x="4047874" y="1343399"/>
                    <a:pt x="4046604" y="1311185"/>
                  </a:cubicBezTo>
                  <a:cubicBezTo>
                    <a:pt x="4046604" y="1281449"/>
                    <a:pt x="4045334" y="1250475"/>
                    <a:pt x="4044064" y="1220739"/>
                  </a:cubicBezTo>
                  <a:cubicBezTo>
                    <a:pt x="4038984" y="1174896"/>
                    <a:pt x="4027554" y="225829"/>
                    <a:pt x="4027554" y="179986"/>
                  </a:cubicBezTo>
                  <a:cubicBezTo>
                    <a:pt x="4025014" y="141577"/>
                    <a:pt x="4022474" y="101929"/>
                    <a:pt x="4019934" y="63500"/>
                  </a:cubicBezTo>
                  <a:cubicBezTo>
                    <a:pt x="4018664" y="44450"/>
                    <a:pt x="4017394" y="43180"/>
                    <a:pt x="3987643" y="41910"/>
                  </a:cubicBezTo>
                  <a:cubicBezTo>
                    <a:pt x="3978230" y="41910"/>
                    <a:pt x="3971955" y="41910"/>
                    <a:pt x="3962542" y="40640"/>
                  </a:cubicBezTo>
                  <a:cubicBezTo>
                    <a:pt x="3884101" y="36830"/>
                    <a:pt x="3802523" y="31750"/>
                    <a:pt x="3724082" y="30480"/>
                  </a:cubicBezTo>
                  <a:cubicBezTo>
                    <a:pt x="3532687" y="26670"/>
                    <a:pt x="3338154" y="25400"/>
                    <a:pt x="3146758" y="22860"/>
                  </a:cubicBezTo>
                  <a:cubicBezTo>
                    <a:pt x="3118520" y="22860"/>
                    <a:pt x="3087143" y="22860"/>
                    <a:pt x="3058905" y="22860"/>
                  </a:cubicBezTo>
                  <a:cubicBezTo>
                    <a:pt x="3011840" y="22860"/>
                    <a:pt x="2964776" y="22860"/>
                    <a:pt x="2920849" y="22860"/>
                  </a:cubicBezTo>
                  <a:cubicBezTo>
                    <a:pt x="2820445" y="22860"/>
                    <a:pt x="2720041" y="22860"/>
                    <a:pt x="2622774" y="24130"/>
                  </a:cubicBezTo>
                  <a:cubicBezTo>
                    <a:pt x="2538058" y="25400"/>
                    <a:pt x="1110437" y="29210"/>
                    <a:pt x="1025721" y="29210"/>
                  </a:cubicBezTo>
                  <a:cubicBezTo>
                    <a:pt x="887665" y="29210"/>
                    <a:pt x="749609" y="26670"/>
                    <a:pt x="611554" y="33020"/>
                  </a:cubicBezTo>
                  <a:cubicBezTo>
                    <a:pt x="539388" y="36830"/>
                    <a:pt x="470360" y="36830"/>
                    <a:pt x="401332" y="38100"/>
                  </a:cubicBezTo>
                  <a:cubicBezTo>
                    <a:pt x="282102" y="41910"/>
                    <a:pt x="162872" y="45720"/>
                    <a:pt x="49530" y="50800"/>
                  </a:cubicBezTo>
                  <a:cubicBezTo>
                    <a:pt x="36830" y="50800"/>
                    <a:pt x="34290" y="53340"/>
                    <a:pt x="33020" y="68477"/>
                  </a:cubicBezTo>
                  <a:cubicBezTo>
                    <a:pt x="31750" y="90779"/>
                    <a:pt x="31750" y="113080"/>
                    <a:pt x="30480" y="135382"/>
                  </a:cubicBezTo>
                  <a:cubicBezTo>
                    <a:pt x="29210" y="172552"/>
                    <a:pt x="26670" y="208483"/>
                    <a:pt x="25400" y="245652"/>
                  </a:cubicBezTo>
                  <a:cubicBezTo>
                    <a:pt x="20320" y="285300"/>
                    <a:pt x="26670" y="1254192"/>
                    <a:pt x="29210" y="1293839"/>
                  </a:cubicBezTo>
                  <a:cubicBezTo>
                    <a:pt x="29210" y="1335965"/>
                    <a:pt x="29210" y="1379330"/>
                    <a:pt x="30480" y="1421455"/>
                  </a:cubicBezTo>
                  <a:cubicBezTo>
                    <a:pt x="30480" y="1452430"/>
                    <a:pt x="33020" y="1483405"/>
                    <a:pt x="33020" y="1514380"/>
                  </a:cubicBezTo>
                  <a:cubicBezTo>
                    <a:pt x="33020" y="1547833"/>
                    <a:pt x="33020" y="1581285"/>
                    <a:pt x="31750" y="1614797"/>
                  </a:cubicBezTo>
                  <a:cubicBezTo>
                    <a:pt x="31750" y="1618607"/>
                    <a:pt x="31750" y="1621147"/>
                    <a:pt x="31750" y="1624957"/>
                  </a:cubicBezTo>
                  <a:cubicBezTo>
                    <a:pt x="31750" y="1635117"/>
                    <a:pt x="35560" y="1638927"/>
                    <a:pt x="44450" y="1638927"/>
                  </a:cubicBezTo>
                  <a:cubicBezTo>
                    <a:pt x="71881" y="1638927"/>
                    <a:pt x="115808" y="1640197"/>
                    <a:pt x="156597" y="1640197"/>
                  </a:cubicBezTo>
                  <a:cubicBezTo>
                    <a:pt x="216212" y="1640197"/>
                    <a:pt x="278965" y="1637657"/>
                    <a:pt x="338580" y="1640197"/>
                  </a:cubicBezTo>
                  <a:cubicBezTo>
                    <a:pt x="435846" y="1644007"/>
                    <a:pt x="533113" y="1646547"/>
                    <a:pt x="630379" y="1645277"/>
                  </a:cubicBezTo>
                  <a:cubicBezTo>
                    <a:pt x="693132" y="1644007"/>
                    <a:pt x="752747" y="1646547"/>
                    <a:pt x="815499" y="1646547"/>
                  </a:cubicBezTo>
                  <a:cubicBezTo>
                    <a:pt x="906491" y="1646547"/>
                    <a:pt x="997482" y="1645277"/>
                    <a:pt x="1088473" y="1646547"/>
                  </a:cubicBezTo>
                  <a:cubicBezTo>
                    <a:pt x="1223391" y="1647817"/>
                    <a:pt x="2704353" y="1637657"/>
                    <a:pt x="2842408" y="1640197"/>
                  </a:cubicBezTo>
                  <a:cubicBezTo>
                    <a:pt x="2902023" y="1641467"/>
                    <a:pt x="2961638" y="1642737"/>
                    <a:pt x="3018116" y="1642737"/>
                  </a:cubicBezTo>
                  <a:cubicBezTo>
                    <a:pt x="3121657" y="1645277"/>
                    <a:pt x="3222061" y="1641467"/>
                    <a:pt x="3325603" y="1645277"/>
                  </a:cubicBezTo>
                  <a:cubicBezTo>
                    <a:pt x="3410319" y="1647817"/>
                    <a:pt x="3495035" y="1647817"/>
                    <a:pt x="3579751" y="1650357"/>
                  </a:cubicBezTo>
                  <a:cubicBezTo>
                    <a:pt x="3705257" y="1654167"/>
                    <a:pt x="3830762" y="1656707"/>
                    <a:pt x="3956267" y="1657977"/>
                  </a:cubicBezTo>
                  <a:cubicBezTo>
                    <a:pt x="4003331" y="1657977"/>
                    <a:pt x="4025014" y="1656707"/>
                    <a:pt x="4045334" y="1656707"/>
                  </a:cubicBezTo>
                  <a:close/>
                </a:path>
              </a:pathLst>
            </a:custGeom>
            <a:solidFill>
              <a:srgbClr val="FFFFFF"/>
            </a:solidFill>
          </p:spPr>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787627" y="664068"/>
            <a:ext cx="2031623" cy="967986"/>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569253" y="234980"/>
            <a:ext cx="1736280" cy="1647887"/>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50890" y="4438781"/>
            <a:ext cx="4766634" cy="6637085"/>
          </a:xfrm>
          <a:prstGeom prst="rect">
            <a:avLst/>
          </a:prstGeom>
        </p:spPr>
      </p:pic>
      <p:pic>
        <p:nvPicPr>
          <p:cNvPr id="23"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038955">
            <a:off x="5337836" y="8172735"/>
            <a:ext cx="1888658" cy="2473243"/>
          </a:xfrm>
          <a:prstGeom prst="rect">
            <a:avLst/>
          </a:prstGeom>
        </p:spPr>
      </p:pic>
      <p:sp>
        <p:nvSpPr>
          <p:cNvPr id="24" name="TextBox 23"/>
          <p:cNvSpPr txBox="1"/>
          <p:nvPr/>
        </p:nvSpPr>
        <p:spPr>
          <a:xfrm>
            <a:off x="6828137" y="2275343"/>
            <a:ext cx="9950601" cy="2492990"/>
          </a:xfrm>
          <a:prstGeom prst="rect">
            <a:avLst/>
          </a:prstGeom>
          <a:noFill/>
        </p:spPr>
        <p:txBody>
          <a:bodyPr wrap="square" rtlCol="0">
            <a:spAutoFit/>
          </a:bodyPr>
          <a:lstStyle/>
          <a:p>
            <a:pPr marL="742950" indent="-742950" algn="just">
              <a:lnSpc>
                <a:spcPct val="150000"/>
              </a:lnSpc>
              <a:buAutoNum type="arabicPeriod"/>
            </a:pPr>
            <a:r>
              <a:rPr lang="vi-VN" sz="5200" b="1" dirty="0"/>
              <a:t>Tìm hiểu và chia sẻ về cách thức vượt qua khó khăn</a:t>
            </a:r>
            <a:endParaRPr lang="en-US" sz="5200" b="1" dirty="0"/>
          </a:p>
        </p:txBody>
      </p:sp>
      <p:pic>
        <p:nvPicPr>
          <p:cNvPr id="25" name="Picture 2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2737042">
            <a:off x="16805673" y="2874793"/>
            <a:ext cx="845856" cy="3909416"/>
          </a:xfrm>
          <a:prstGeom prst="rect">
            <a:avLst/>
          </a:prstGeom>
        </p:spPr>
      </p:pic>
      <p:pic>
        <p:nvPicPr>
          <p:cNvPr id="16" name="Picture 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0134600" y="5972754"/>
            <a:ext cx="6131139" cy="4176838"/>
          </a:xfrm>
          <a:prstGeom prst="rect">
            <a:avLst/>
          </a:prstGeom>
        </p:spPr>
      </p:pic>
    </p:spTree>
    <p:extLst>
      <p:ext uri="{BB962C8B-B14F-4D97-AF65-F5344CB8AC3E}">
        <p14:creationId xmlns:p14="http://schemas.microsoft.com/office/powerpoint/2010/main" val="1858649599"/>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505200" y="342900"/>
            <a:ext cx="12115800" cy="2051844"/>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solidFill>
                  <a:srgbClr val="FF0000"/>
                </a:solidFill>
              </a:rPr>
              <a:t>THẢO LUẬN NHÓM</a:t>
            </a:r>
          </a:p>
          <a:p>
            <a:pPr lvl="0" algn="ctr">
              <a:lnSpc>
                <a:spcPts val="8000"/>
              </a:lnSpc>
              <a:spcBef>
                <a:spcPct val="0"/>
              </a:spcBef>
            </a:pPr>
            <a:r>
              <a:rPr lang="vi-VN" sz="5200" b="1" dirty="0" err="1">
                <a:latin typeface="Arial" panose="020B0604020202020204" pitchFamily="34" charset="0"/>
                <a:cs typeface="Arial" panose="020B0604020202020204" pitchFamily="34" charset="0"/>
              </a:rPr>
              <a:t>T</a:t>
            </a:r>
            <a:r>
              <a:rPr lang="en-US" sz="5200" b="1" dirty="0" err="1" smtClean="0">
                <a:latin typeface="Arial" panose="020B0604020202020204" pitchFamily="34" charset="0"/>
                <a:cs typeface="Arial" panose="020B0604020202020204" pitchFamily="34" charset="0"/>
              </a:rPr>
              <a:t>hảo</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luận</a:t>
            </a:r>
            <a:r>
              <a:rPr lang="vi-VN" sz="5200" b="1" dirty="0" smtClean="0">
                <a:latin typeface="Arial" panose="020B0604020202020204" pitchFamily="34" charset="0"/>
                <a:cs typeface="Arial" panose="020B0604020202020204" pitchFamily="34" charset="0"/>
              </a:rPr>
              <a:t> và</a:t>
            </a:r>
            <a:r>
              <a:rPr lang="en-US" sz="5200" b="1" dirty="0" smtClean="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thực</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hiện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nhiệm</a:t>
            </a:r>
            <a:r>
              <a:rPr lang="en-US" sz="5200" b="1" dirty="0">
                <a:latin typeface="Arial" panose="020B0604020202020204" pitchFamily="34" charset="0"/>
                <a:cs typeface="Arial" panose="020B0604020202020204" pitchFamily="34" charset="0"/>
              </a:rPr>
              <a:t> vụ </a:t>
            </a:r>
            <a:r>
              <a:rPr lang="en-US" sz="5200" b="1" dirty="0" err="1">
                <a:latin typeface="Arial" panose="020B0604020202020204" pitchFamily="34" charset="0"/>
                <a:cs typeface="Arial" panose="020B0604020202020204" pitchFamily="34" charset="0"/>
              </a:rPr>
              <a:t>sau</a:t>
            </a:r>
            <a:r>
              <a:rPr lang="en-US" sz="5200" b="1" dirty="0">
                <a:latin typeface="Arial" panose="020B0604020202020204" pitchFamily="34" charset="0"/>
                <a:cs typeface="Arial" panose="020B0604020202020204" pitchFamily="34" charset="0"/>
              </a:rPr>
              <a:t>:</a:t>
            </a:r>
            <a:endParaRPr lang="en-US" sz="5200" b="1" u="none" dirty="0">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427936" y="2394744"/>
            <a:ext cx="15965528" cy="2308324"/>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Kể </a:t>
            </a: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về một tấm gương vượt khó mà em biết? Họ đã gặp khó khăn gì và cách thức họ vượt qua khó khăn đó?</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657600" y="4882952"/>
            <a:ext cx="4913471" cy="4984948"/>
          </a:xfrm>
          <a:prstGeom prst="rect">
            <a:avLst/>
          </a:prstGeom>
        </p:spPr>
      </p:pic>
      <p:pic>
        <p:nvPicPr>
          <p:cNvPr id="13"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400464" y="4894894"/>
            <a:ext cx="4191000" cy="4984948"/>
          </a:xfrm>
          <a:prstGeom prst="rect">
            <a:avLst/>
          </a:prstGeom>
        </p:spPr>
      </p:pic>
      <p:pic>
        <p:nvPicPr>
          <p:cNvPr id="14"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04800" y="7734300"/>
            <a:ext cx="2294238" cy="2552700"/>
          </a:xfrm>
          <a:prstGeom prst="rect">
            <a:avLst/>
          </a:prstGeom>
        </p:spPr>
      </p:pic>
      <p:pic>
        <p:nvPicPr>
          <p:cNvPr id="15" name="Picture 2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4038955">
            <a:off x="16943814" y="8150662"/>
            <a:ext cx="1888658" cy="2473243"/>
          </a:xfrm>
          <a:prstGeom prst="rect">
            <a:avLst/>
          </a:prstGeom>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09728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9687" y="2019301"/>
            <a:ext cx="7849067" cy="5506304"/>
          </a:xfrm>
          <a:prstGeom prst="ellipse">
            <a:avLst/>
          </a:prstGeom>
          <a:ln>
            <a:noFill/>
          </a:ln>
          <a:effectLst>
            <a:softEdge rad="112500"/>
          </a:effectLst>
        </p:spPr>
      </p:pic>
      <p:sp>
        <p:nvSpPr>
          <p:cNvPr id="3" name="Rectangle 2"/>
          <p:cNvSpPr/>
          <p:nvPr/>
        </p:nvSpPr>
        <p:spPr>
          <a:xfrm>
            <a:off x="609599" y="7525605"/>
            <a:ext cx="8889242" cy="1824923"/>
          </a:xfrm>
          <a:prstGeom prst="rect">
            <a:avLst/>
          </a:prstGeom>
        </p:spPr>
        <p:txBody>
          <a:bodyPr wrap="square">
            <a:spAutoFit/>
          </a:bodyPr>
          <a:lstStyle/>
          <a:p>
            <a:pPr algn="ctr">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Nguyễn Công Hùng dù liệt toàn thân vẫn là hiệp sĩ công nghệ thông tin.</a:t>
            </a:r>
            <a:endParaRPr lang="en-US"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2019302"/>
            <a:ext cx="7855891" cy="5486400"/>
          </a:xfrm>
          <a:prstGeom prst="ellipse">
            <a:avLst/>
          </a:prstGeom>
          <a:ln>
            <a:noFill/>
          </a:ln>
          <a:effectLst>
            <a:softEdge rad="112500"/>
          </a:effectLst>
        </p:spPr>
      </p:pic>
      <p:sp>
        <p:nvSpPr>
          <p:cNvPr id="16" name="Rectangle 15"/>
          <p:cNvSpPr/>
          <p:nvPr/>
        </p:nvSpPr>
        <p:spPr>
          <a:xfrm>
            <a:off x="9528645" y="7478490"/>
            <a:ext cx="8305800" cy="1824923"/>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Nguyễn Sơn Lâm chinh phục đỉnh Phan Xi Păng bằng nạng gỗ.</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812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11252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09599" y="7525605"/>
            <a:ext cx="8889242" cy="1824923"/>
          </a:xfrm>
          <a:prstGeom prst="rect">
            <a:avLst/>
          </a:prstGeom>
        </p:spPr>
        <p:txBody>
          <a:bodyPr wrap="square">
            <a:spAutoFit/>
          </a:bodyPr>
          <a:lstStyle/>
          <a:p>
            <a:pPr algn="ctr">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Nguyễn Công Hùng dù liệt toàn thân vẫn là hiệp sĩ công nghệ thông tin.</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9495428" y="7525605"/>
            <a:ext cx="8530755" cy="1938992"/>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Walt Disney vượt khó khăn </a:t>
            </a:r>
            <a:r>
              <a:rPr lang="vi-VN" sz="4000" dirty="0" smtClean="0">
                <a:solidFill>
                  <a:srgbClr val="000000"/>
                </a:solidFill>
                <a:ea typeface="Calibri" panose="020F0502020204030204" pitchFamily="34" charset="0"/>
                <a:cs typeface="Arial" panose="020B0604020202020204" pitchFamily="34" charset="0"/>
              </a:rPr>
              <a:t>để </a:t>
            </a:r>
            <a:r>
              <a:rPr lang="vi-VN" sz="4000" dirty="0">
                <a:solidFill>
                  <a:srgbClr val="000000"/>
                </a:solidFill>
                <a:ea typeface="Calibri" panose="020F0502020204030204" pitchFamily="34" charset="0"/>
                <a:cs typeface="Arial" panose="020B0604020202020204" pitchFamily="34" charset="0"/>
              </a:rPr>
              <a:t>trở thành ông chủ hãng phim hoạt hình.</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r="17460"/>
          <a:stretch/>
        </p:blipFill>
        <p:spPr>
          <a:xfrm>
            <a:off x="1123263" y="2171700"/>
            <a:ext cx="7861913" cy="536016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0650" y="2171700"/>
            <a:ext cx="7861913" cy="5353905"/>
          </a:xfrm>
          <a:prstGeom prst="rect">
            <a:avLst/>
          </a:prstGeom>
        </p:spPr>
      </p:pic>
    </p:spTree>
    <p:extLst>
      <p:ext uri="{BB962C8B-B14F-4D97-AF65-F5344CB8AC3E}">
        <p14:creationId xmlns:p14="http://schemas.microsoft.com/office/powerpoint/2010/main" val="373529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872" b="1313"/>
          <a:stretch>
            <a:fillRect/>
          </a:stretch>
        </p:blipFill>
        <p:spPr>
          <a:xfrm>
            <a:off x="13516040" y="202178"/>
            <a:ext cx="4973699" cy="10287000"/>
          </a:xfrm>
          <a:prstGeom prst="rect">
            <a:avLst/>
          </a:prstGeom>
        </p:spPr>
      </p:pic>
      <p:grpSp>
        <p:nvGrpSpPr>
          <p:cNvPr id="4" name="Group 4"/>
          <p:cNvGrpSpPr/>
          <p:nvPr/>
        </p:nvGrpSpPr>
        <p:grpSpPr>
          <a:xfrm>
            <a:off x="1066800" y="2628901"/>
            <a:ext cx="13182600" cy="6199718"/>
            <a:chOff x="0" y="0"/>
            <a:chExt cx="8400244" cy="3858826"/>
          </a:xfrm>
        </p:grpSpPr>
        <p:sp>
          <p:nvSpPr>
            <p:cNvPr id="5" name="Freeform 5"/>
            <p:cNvSpPr/>
            <p:nvPr/>
          </p:nvSpPr>
          <p:spPr>
            <a:xfrm>
              <a:off x="10160" y="16510"/>
              <a:ext cx="8377385" cy="3830886"/>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6"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313371" y="7313443"/>
            <a:ext cx="1270258" cy="2344436"/>
          </a:xfrm>
          <a:prstGeom prst="rect">
            <a:avLst/>
          </a:prstGeom>
        </p:spPr>
      </p:pic>
      <p:sp>
        <p:nvSpPr>
          <p:cNvPr id="8" name="TextBox 8"/>
          <p:cNvSpPr txBox="1"/>
          <p:nvPr/>
        </p:nvSpPr>
        <p:spPr>
          <a:xfrm>
            <a:off x="1598207" y="2773007"/>
            <a:ext cx="12115800" cy="5816977"/>
          </a:xfrm>
          <a:prstGeom prst="rect">
            <a:avLst/>
          </a:prstGeom>
        </p:spPr>
        <p:txBody>
          <a:bodyPr wrap="square" lIns="0" tIns="0" rIns="0" bIns="0" rtlCol="0" anchor="t">
            <a:spAutoFit/>
          </a:bodyPr>
          <a:lstStyle/>
          <a:p>
            <a:pPr marL="374445" lvl="1" algn="just">
              <a:lnSpc>
                <a:spcPct val="150000"/>
              </a:lnSpc>
            </a:pPr>
            <a:r>
              <a:rPr lang="vi-VN" sz="4200" dirty="0" smtClean="0">
                <a:solidFill>
                  <a:srgbClr val="06605A"/>
                </a:solidFill>
              </a:rPr>
              <a:t>	Trên </a:t>
            </a:r>
            <a:r>
              <a:rPr lang="vi-VN" sz="4200" dirty="0">
                <a:solidFill>
                  <a:srgbClr val="06605A"/>
                </a:solidFill>
              </a:rPr>
              <a:t>thế giới và Việt Nam có rất nhiều tấm gương vượt khó. Điểm chung của những tấm gương này là họ luôn có suy nghĩ tích cực trước những khó khăn, tìm mọi cách vượt qua chính mình và có nghị lực phi thường để vượt qua khó khăn theo cách riêng của họ. </a:t>
            </a:r>
            <a:endParaRPr lang="en-US" sz="4200" dirty="0">
              <a:solidFill>
                <a:srgbClr val="06605A"/>
              </a:solidFill>
            </a:endParaRPr>
          </a:p>
        </p:txBody>
      </p:sp>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7828711"/>
            <a:ext cx="2209387" cy="2458289"/>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77125" y="1082838"/>
            <a:ext cx="1455136" cy="2184069"/>
          </a:xfrm>
          <a:prstGeom prst="rect">
            <a:avLst/>
          </a:prstGeom>
        </p:spPr>
      </p:pic>
      <p:sp>
        <p:nvSpPr>
          <p:cNvPr id="14" name="TextBox 14"/>
          <p:cNvSpPr txBox="1"/>
          <p:nvPr/>
        </p:nvSpPr>
        <p:spPr>
          <a:xfrm>
            <a:off x="5198657" y="1284640"/>
            <a:ext cx="4914900" cy="1025922"/>
          </a:xfrm>
          <a:prstGeom prst="rect">
            <a:avLst/>
          </a:prstGeom>
        </p:spPr>
        <p:txBody>
          <a:bodyPr wrap="square" lIns="0" tIns="0" rIns="0" bIns="0" rtlCol="0" anchor="t">
            <a:spAutoFit/>
          </a:bodyPr>
          <a:lstStyle/>
          <a:p>
            <a:pPr marL="0" lvl="0" indent="0" algn="ctr">
              <a:lnSpc>
                <a:spcPts val="8000"/>
              </a:lnSpc>
              <a:spcBef>
                <a:spcPct val="0"/>
              </a:spcBef>
            </a:pPr>
            <a:r>
              <a:rPr lang="vi-VN" sz="6400" b="1" spc="400" dirty="0" smtClean="0">
                <a:solidFill>
                  <a:srgbClr val="C3113D"/>
                </a:solidFill>
                <a:latin typeface="Arial" panose="020B0604020202020204" pitchFamily="34" charset="0"/>
                <a:cs typeface="Arial" panose="020B0604020202020204" pitchFamily="34" charset="0"/>
              </a:rPr>
              <a:t>KẾT LUẬN</a:t>
            </a:r>
            <a:endParaRPr lang="en-US" sz="6400" b="1" spc="400" dirty="0">
              <a:solidFill>
                <a:srgbClr val="C3113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371</Words>
  <Application>Microsoft Office PowerPoint</Application>
  <PresentationFormat>Custom</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 Hà Nguyễn</dc:creator>
  <cp:keywords>thuvienhoclieu.com</cp:keywords>
  <dc:description>thuvienhoclieu.com</dc:description>
  <cp:lastModifiedBy>Ha_PC</cp:lastModifiedBy>
  <cp:revision>10</cp:revision>
  <dcterms:created xsi:type="dcterms:W3CDTF">2006-08-16T00:00:00Z</dcterms:created>
  <dcterms:modified xsi:type="dcterms:W3CDTF">2022-06-13T09:24:37Z</dcterms:modified>
  <dc:identifier>DAEswOIwa4E</dc:identifier>
</cp:coreProperties>
</file>