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6" r:id="rId2"/>
    <p:sldId id="303" r:id="rId3"/>
    <p:sldId id="309" r:id="rId4"/>
    <p:sldId id="264" r:id="rId5"/>
    <p:sldId id="268" r:id="rId6"/>
    <p:sldId id="287" r:id="rId7"/>
    <p:sldId id="273" r:id="rId8"/>
    <p:sldId id="266" r:id="rId9"/>
    <p:sldId id="279" r:id="rId10"/>
    <p:sldId id="297" r:id="rId11"/>
    <p:sldId id="299" r:id="rId12"/>
    <p:sldId id="310" r:id="rId13"/>
    <p:sldId id="301" r:id="rId14"/>
    <p:sldId id="291" r:id="rId15"/>
    <p:sldId id="292" r:id="rId16"/>
    <p:sldId id="293" r:id="rId17"/>
    <p:sldId id="294" r:id="rId18"/>
    <p:sldId id="295" r:id="rId19"/>
    <p:sldId id="296" r:id="rId20"/>
    <p:sldId id="311" r:id="rId21"/>
    <p:sldId id="308" r:id="rId22"/>
    <p:sldId id="312" r:id="rId23"/>
    <p:sldId id="313" r:id="rId24"/>
    <p:sldId id="314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0" autoAdjust="0"/>
    <p:restoredTop sz="93025"/>
  </p:normalViewPr>
  <p:slideViewPr>
    <p:cSldViewPr>
      <p:cViewPr varScale="1">
        <p:scale>
          <a:sx n="68" d="100"/>
          <a:sy n="68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476CDF7-9B43-D44B-881D-843DB909E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F6CF70-4AE1-984F-9FB5-0F1C5B9983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4D2177-90D7-4F86-AED5-011A0B3DC0B1}" type="datetimeFigureOut">
              <a:rPr lang="en-US" altLang="en-US"/>
              <a:pPr>
                <a:defRPr/>
              </a:pPr>
              <a:t>8/18/2021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777A26-4C91-5F4B-B399-2709BCF185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794244-65A9-1F41-815D-A7617F678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731A32-2844-4517-9D51-AF10E46FD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702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0E450821-0FBB-3641-BF4B-0C771D25C4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44A8637D-4739-B74F-9B28-EF0F0DC769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58A13EA0-B6F9-624E-841C-565392580F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CFFEDE35-CA51-5545-89D4-EC901EF003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xmlns="" id="{2430BD0A-878C-214E-8EF0-920A2893B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E2C456E2-C52B-4CAE-B059-A46CE8AA7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819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3C72F-064F-4F81-92FF-C13A8E7C9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7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A4BE6-1A2B-4685-81C2-856F97635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8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4D95E-4AAA-412B-997D-351E842C0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37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1C470-1F71-4023-BD4C-C6E6A2A06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58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3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0F720-0FCB-40E0-B600-887AE5F4F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9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F9197-8B31-4522-A341-D392FE499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4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D81D7-99E0-4BF5-A5E6-AD6BC9BC9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2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85824-3203-4728-9AF8-B6DB02DD6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E61A7-503E-4D2A-81AA-FCC210B78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69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902B2-73A0-43D1-9F44-10E7A19D0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57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06FE-7696-491A-A8B0-AA3375DBA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72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AEB36-DF16-47CF-A143-96BE16B86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18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B06EF05B-659B-402C-A880-0C61AD9BC2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"/>
          <a:stretch>
            <a:fillRect/>
          </a:stretch>
        </p:blipFill>
        <p:spPr bwMode="auto">
          <a:xfrm>
            <a:off x="80963" y="1219200"/>
            <a:ext cx="8910637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914400"/>
            <a:ext cx="8763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0" b="1">
                <a:solidFill>
                  <a:srgbClr val="C00000"/>
                </a:solidFill>
                <a:latin typeface="Segoe Print" pitchFamily="2" charset="0"/>
              </a:rPr>
              <a:t>Bài 8: ĐO NHIỆT ĐỘ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286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3" descr="Papyrus"/>
          <p:cNvSpPr>
            <a:spLocks noChangeArrowheads="1"/>
          </p:cNvSpPr>
          <p:nvPr/>
        </p:nvSpPr>
        <p:spPr bwMode="auto">
          <a:xfrm rot="2700000" flipV="1">
            <a:off x="421005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809750" y="2752725"/>
            <a:ext cx="1962150" cy="3295650"/>
            <a:chOff x="2484" y="1506"/>
            <a:chExt cx="1236" cy="2076"/>
          </a:xfrm>
        </p:grpSpPr>
        <p:sp>
          <p:nvSpPr>
            <p:cNvPr id="2" name="AutoShape 5">
              <a:extLst>
                <a:ext uri="{FF2B5EF4-FFF2-40B4-BE49-F238E27FC236}">
                  <a16:creationId xmlns:a16="http://schemas.microsoft.com/office/drawing/2014/main" xmlns="" id="{58AC8BC6-3B86-914A-9B85-3FD2CD0CB5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xmlns="" id="{DB4B1502-727A-9249-935C-8734E8D066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5935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5936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5937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5938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5939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4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324" name="AutoShape 12">
              <a:extLst>
                <a:ext uri="{FF2B5EF4-FFF2-40B4-BE49-F238E27FC236}">
                  <a16:creationId xmlns:a16="http://schemas.microsoft.com/office/drawing/2014/main" xmlns="" id="{890DF588-1694-6E4F-9023-09349C20C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4" name="AutoShape 13">
              <a:extLst>
                <a:ext uri="{FF2B5EF4-FFF2-40B4-BE49-F238E27FC236}">
                  <a16:creationId xmlns:a16="http://schemas.microsoft.com/office/drawing/2014/main" xmlns="" id="{2F4FF67B-1F8C-1244-8D38-DF0C6CCE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5942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13327" name="AutoShape 15">
              <a:extLst>
                <a:ext uri="{FF2B5EF4-FFF2-40B4-BE49-F238E27FC236}">
                  <a16:creationId xmlns:a16="http://schemas.microsoft.com/office/drawing/2014/main" xmlns="" id="{AFA4BB3E-CB98-8549-A850-8AF90217D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5" name="AutoShape 16">
              <a:extLst>
                <a:ext uri="{FF2B5EF4-FFF2-40B4-BE49-F238E27FC236}">
                  <a16:creationId xmlns:a16="http://schemas.microsoft.com/office/drawing/2014/main" xmlns="" id="{9F6F4AB7-B1CD-674C-A965-7FE63BA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5945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6" name="AutoShape 18">
              <a:extLst>
                <a:ext uri="{FF2B5EF4-FFF2-40B4-BE49-F238E27FC236}">
                  <a16:creationId xmlns:a16="http://schemas.microsoft.com/office/drawing/2014/main" xmlns="" id="{90F6BD47-9169-4D43-A415-92A755787E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7" name="AutoShape 19">
              <a:extLst>
                <a:ext uri="{FF2B5EF4-FFF2-40B4-BE49-F238E27FC236}">
                  <a16:creationId xmlns:a16="http://schemas.microsoft.com/office/drawing/2014/main" xmlns="" id="{0082F63B-349C-E341-B784-451746FF6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5948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949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950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951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25604" name="Group 24"/>
          <p:cNvGrpSpPr>
            <a:grpSpLocks/>
          </p:cNvGrpSpPr>
          <p:nvPr/>
        </p:nvGrpSpPr>
        <p:grpSpPr bwMode="auto">
          <a:xfrm>
            <a:off x="914400" y="5299075"/>
            <a:ext cx="636588" cy="930275"/>
            <a:chOff x="4080" y="2352"/>
            <a:chExt cx="334" cy="488"/>
          </a:xfrm>
        </p:grpSpPr>
        <p:sp>
          <p:nvSpPr>
            <p:cNvPr id="25893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894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5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40" name="AutoShape 28">
              <a:extLst>
                <a:ext uri="{FF2B5EF4-FFF2-40B4-BE49-F238E27FC236}">
                  <a16:creationId xmlns:a16="http://schemas.microsoft.com/office/drawing/2014/main" xmlns="" id="{715FA618-B86F-0B41-8362-794C918DE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341" name="Oval 29">
              <a:extLst>
                <a:ext uri="{FF2B5EF4-FFF2-40B4-BE49-F238E27FC236}">
                  <a16:creationId xmlns:a16="http://schemas.microsoft.com/office/drawing/2014/main" xmlns="" id="{1E2191D5-585F-7240-B42D-7EDF71A7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5900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1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2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903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4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5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6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7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8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9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0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1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2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3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4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5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6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17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25925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6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18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9" name="Freeform 57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0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1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2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3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4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63"/>
          <p:cNvGrpSpPr>
            <a:grpSpLocks/>
          </p:cNvGrpSpPr>
          <p:nvPr/>
        </p:nvGrpSpPr>
        <p:grpSpPr bwMode="auto">
          <a:xfrm>
            <a:off x="1123950" y="838200"/>
            <a:ext cx="152400" cy="3338513"/>
            <a:chOff x="708" y="528"/>
            <a:chExt cx="96" cy="2103"/>
          </a:xfrm>
        </p:grpSpPr>
        <p:sp>
          <p:nvSpPr>
            <p:cNvPr id="13376" name="AutoShape 64">
              <a:extLst>
                <a:ext uri="{FF2B5EF4-FFF2-40B4-BE49-F238E27FC236}">
                  <a16:creationId xmlns:a16="http://schemas.microsoft.com/office/drawing/2014/main" xmlns="" id="{08DD6B59-D2B0-6849-A168-4968017E2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3377" name="Freeform 65">
              <a:extLst>
                <a:ext uri="{FF2B5EF4-FFF2-40B4-BE49-F238E27FC236}">
                  <a16:creationId xmlns:a16="http://schemas.microsoft.com/office/drawing/2014/main" xmlns="" id="{D57744FC-6F1B-6B4D-AB95-9B8464AD7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890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1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2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9" name="Group 69"/>
          <p:cNvGrpSpPr>
            <a:grpSpLocks/>
          </p:cNvGrpSpPr>
          <p:nvPr/>
        </p:nvGrpSpPr>
        <p:grpSpPr bwMode="auto">
          <a:xfrm>
            <a:off x="4364038" y="4933950"/>
            <a:ext cx="749300" cy="1314450"/>
            <a:chOff x="4236" y="2913"/>
            <a:chExt cx="472" cy="828"/>
          </a:xfrm>
        </p:grpSpPr>
        <p:sp>
          <p:nvSpPr>
            <p:cNvPr id="25867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868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869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870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871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3 w 48"/>
                <a:gd name="T1" fmla="*/ 0 h 144"/>
                <a:gd name="T2" fmla="*/ 33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2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3 w 48"/>
                <a:gd name="T1" fmla="*/ 0 h 144"/>
                <a:gd name="T2" fmla="*/ 33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3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874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4 w 288"/>
                <a:gd name="T1" fmla="*/ 0 h 462"/>
                <a:gd name="T2" fmla="*/ 5 w 288"/>
                <a:gd name="T3" fmla="*/ 4 h 462"/>
                <a:gd name="T4" fmla="*/ 6 w 288"/>
                <a:gd name="T5" fmla="*/ 7 h 462"/>
                <a:gd name="T6" fmla="*/ 10 w 288"/>
                <a:gd name="T7" fmla="*/ 12 h 462"/>
                <a:gd name="T8" fmla="*/ 4 w 288"/>
                <a:gd name="T9" fmla="*/ 15 h 462"/>
                <a:gd name="T10" fmla="*/ 2 w 288"/>
                <a:gd name="T11" fmla="*/ 14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rc 78">
              <a:extLst>
                <a:ext uri="{FF2B5EF4-FFF2-40B4-BE49-F238E27FC236}">
                  <a16:creationId xmlns:a16="http://schemas.microsoft.com/office/drawing/2014/main" xmlns="" id="{28D6BF9A-D484-3C48-9701-C41C960EEA3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876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7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878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9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0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1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2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3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4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5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xmlns="" id="{EF1B6672-91B6-BA4C-BDE6-40C0C87C5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25887" name="Picture 90" descr="Lua do cle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7" name="AutoShape 91"/>
          <p:cNvSpPr>
            <a:spLocks noChangeArrowheads="1"/>
          </p:cNvSpPr>
          <p:nvPr/>
        </p:nvSpPr>
        <p:spPr bwMode="auto">
          <a:xfrm>
            <a:off x="265588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92"/>
          <p:cNvSpPr>
            <a:spLocks noChangeArrowheads="1"/>
          </p:cNvSpPr>
          <p:nvPr/>
        </p:nvSpPr>
        <p:spPr bwMode="auto">
          <a:xfrm>
            <a:off x="245745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405" name="AutoShape 93">
            <a:extLst>
              <a:ext uri="{FF2B5EF4-FFF2-40B4-BE49-F238E27FC236}">
                <a16:creationId xmlns:a16="http://schemas.microsoft.com/office/drawing/2014/main" xmlns="" id="{975110E5-DC21-3247-9E73-301455FB6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5612" name="Freeform 94"/>
          <p:cNvSpPr>
            <a:spLocks/>
          </p:cNvSpPr>
          <p:nvPr/>
        </p:nvSpPr>
        <p:spPr bwMode="auto">
          <a:xfrm flipH="1">
            <a:off x="306863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95"/>
          <p:cNvSpPr>
            <a:spLocks/>
          </p:cNvSpPr>
          <p:nvPr/>
        </p:nvSpPr>
        <p:spPr bwMode="auto">
          <a:xfrm>
            <a:off x="273367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8" name="Arc 96">
            <a:extLst>
              <a:ext uri="{FF2B5EF4-FFF2-40B4-BE49-F238E27FC236}">
                <a16:creationId xmlns:a16="http://schemas.microsoft.com/office/drawing/2014/main" xmlns="" id="{FB3056CF-2B5F-714B-A924-6AF4ADA5818B}"/>
              </a:ext>
            </a:extLst>
          </p:cNvPr>
          <p:cNvSpPr>
            <a:spLocks/>
          </p:cNvSpPr>
          <p:nvPr/>
        </p:nvSpPr>
        <p:spPr bwMode="auto">
          <a:xfrm flipV="1">
            <a:off x="275907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5615" name="Oval 97"/>
          <p:cNvSpPr>
            <a:spLocks noChangeArrowheads="1"/>
          </p:cNvSpPr>
          <p:nvPr/>
        </p:nvSpPr>
        <p:spPr bwMode="auto">
          <a:xfrm>
            <a:off x="275907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16" name="AutoShape 98"/>
          <p:cNvSpPr>
            <a:spLocks noChangeArrowheads="1"/>
          </p:cNvSpPr>
          <p:nvPr/>
        </p:nvSpPr>
        <p:spPr bwMode="auto">
          <a:xfrm>
            <a:off x="298291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17" name="Arc 99"/>
          <p:cNvSpPr>
            <a:spLocks/>
          </p:cNvSpPr>
          <p:nvPr/>
        </p:nvSpPr>
        <p:spPr bwMode="auto">
          <a:xfrm flipV="1">
            <a:off x="279082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00"/>
          <p:cNvSpPr>
            <a:spLocks noChangeArrowheads="1"/>
          </p:cNvSpPr>
          <p:nvPr/>
        </p:nvSpPr>
        <p:spPr bwMode="auto">
          <a:xfrm>
            <a:off x="279082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19" name="Oval 101"/>
          <p:cNvSpPr>
            <a:spLocks noChangeArrowheads="1"/>
          </p:cNvSpPr>
          <p:nvPr/>
        </p:nvSpPr>
        <p:spPr bwMode="auto">
          <a:xfrm>
            <a:off x="285273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20" name="Oval 102"/>
          <p:cNvSpPr>
            <a:spLocks noChangeArrowheads="1"/>
          </p:cNvSpPr>
          <p:nvPr/>
        </p:nvSpPr>
        <p:spPr bwMode="auto">
          <a:xfrm>
            <a:off x="245268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grpSp>
        <p:nvGrpSpPr>
          <p:cNvPr id="13344" name="Group 103"/>
          <p:cNvGrpSpPr>
            <a:grpSpLocks/>
          </p:cNvGrpSpPr>
          <p:nvPr/>
        </p:nvGrpSpPr>
        <p:grpSpPr bwMode="auto">
          <a:xfrm rot="4952512">
            <a:off x="4418012" y="5821363"/>
            <a:ext cx="1190625" cy="882650"/>
            <a:chOff x="3765" y="1482"/>
            <a:chExt cx="750" cy="556"/>
          </a:xfrm>
        </p:grpSpPr>
        <p:sp>
          <p:nvSpPr>
            <p:cNvPr id="25857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2 w 268"/>
                <a:gd name="T17" fmla="*/ 1 h 334"/>
                <a:gd name="T18" fmla="*/ 2 w 268"/>
                <a:gd name="T19" fmla="*/ 1 h 334"/>
                <a:gd name="T20" fmla="*/ 2 w 268"/>
                <a:gd name="T21" fmla="*/ 1 h 334"/>
                <a:gd name="T22" fmla="*/ 2 w 268"/>
                <a:gd name="T23" fmla="*/ 1 h 334"/>
                <a:gd name="T24" fmla="*/ 3 w 268"/>
                <a:gd name="T25" fmla="*/ 1 h 334"/>
                <a:gd name="T26" fmla="*/ 3 w 268"/>
                <a:gd name="T27" fmla="*/ 1 h 334"/>
                <a:gd name="T28" fmla="*/ 3 w 268"/>
                <a:gd name="T29" fmla="*/ 1 h 334"/>
                <a:gd name="T30" fmla="*/ 3 w 268"/>
                <a:gd name="T31" fmla="*/ 1 h 334"/>
                <a:gd name="T32" fmla="*/ 3 w 268"/>
                <a:gd name="T33" fmla="*/ 1 h 334"/>
                <a:gd name="T34" fmla="*/ 3 w 268"/>
                <a:gd name="T35" fmla="*/ 1 h 334"/>
                <a:gd name="T36" fmla="*/ 2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8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3 w 651"/>
                <a:gd name="T1" fmla="*/ 2 h 934"/>
                <a:gd name="T2" fmla="*/ 2 w 651"/>
                <a:gd name="T3" fmla="*/ 2 h 934"/>
                <a:gd name="T4" fmla="*/ 1 w 651"/>
                <a:gd name="T5" fmla="*/ 2 h 934"/>
                <a:gd name="T6" fmla="*/ 1 w 651"/>
                <a:gd name="T7" fmla="*/ 2 h 934"/>
                <a:gd name="T8" fmla="*/ 1 w 651"/>
                <a:gd name="T9" fmla="*/ 2 h 934"/>
                <a:gd name="T10" fmla="*/ 1 w 651"/>
                <a:gd name="T11" fmla="*/ 2 h 934"/>
                <a:gd name="T12" fmla="*/ 1 w 651"/>
                <a:gd name="T13" fmla="*/ 2 h 934"/>
                <a:gd name="T14" fmla="*/ 1 w 651"/>
                <a:gd name="T15" fmla="*/ 2 h 934"/>
                <a:gd name="T16" fmla="*/ 1 w 651"/>
                <a:gd name="T17" fmla="*/ 2 h 934"/>
                <a:gd name="T18" fmla="*/ 1 w 651"/>
                <a:gd name="T19" fmla="*/ 2 h 934"/>
                <a:gd name="T20" fmla="*/ 1 w 651"/>
                <a:gd name="T21" fmla="*/ 3 h 934"/>
                <a:gd name="T22" fmla="*/ 2 w 651"/>
                <a:gd name="T23" fmla="*/ 3 h 934"/>
                <a:gd name="T24" fmla="*/ 3 w 651"/>
                <a:gd name="T25" fmla="*/ 3 h 934"/>
                <a:gd name="T26" fmla="*/ 4 w 651"/>
                <a:gd name="T27" fmla="*/ 3 h 934"/>
                <a:gd name="T28" fmla="*/ 4 w 651"/>
                <a:gd name="T29" fmla="*/ 4 h 934"/>
                <a:gd name="T30" fmla="*/ 4 w 651"/>
                <a:gd name="T31" fmla="*/ 4 h 934"/>
                <a:gd name="T32" fmla="*/ 4 w 651"/>
                <a:gd name="T33" fmla="*/ 4 h 934"/>
                <a:gd name="T34" fmla="*/ 5 w 651"/>
                <a:gd name="T35" fmla="*/ 4 h 934"/>
                <a:gd name="T36" fmla="*/ 5 w 651"/>
                <a:gd name="T37" fmla="*/ 4 h 934"/>
                <a:gd name="T38" fmla="*/ 5 w 651"/>
                <a:gd name="T39" fmla="*/ 4 h 934"/>
                <a:gd name="T40" fmla="*/ 7 w 651"/>
                <a:gd name="T41" fmla="*/ 3 h 934"/>
                <a:gd name="T42" fmla="*/ 7 w 651"/>
                <a:gd name="T43" fmla="*/ 3 h 934"/>
                <a:gd name="T44" fmla="*/ 7 w 651"/>
                <a:gd name="T45" fmla="*/ 3 h 934"/>
                <a:gd name="T46" fmla="*/ 7 w 651"/>
                <a:gd name="T47" fmla="*/ 3 h 934"/>
                <a:gd name="T48" fmla="*/ 7 w 651"/>
                <a:gd name="T49" fmla="*/ 3 h 934"/>
                <a:gd name="T50" fmla="*/ 7 w 651"/>
                <a:gd name="T51" fmla="*/ 3 h 934"/>
                <a:gd name="T52" fmla="*/ 7 w 651"/>
                <a:gd name="T53" fmla="*/ 2 h 934"/>
                <a:gd name="T54" fmla="*/ 7 w 651"/>
                <a:gd name="T55" fmla="*/ 2 h 934"/>
                <a:gd name="T56" fmla="*/ 7 w 651"/>
                <a:gd name="T57" fmla="*/ 1 h 934"/>
                <a:gd name="T58" fmla="*/ 7 w 651"/>
                <a:gd name="T59" fmla="*/ 1 h 934"/>
                <a:gd name="T60" fmla="*/ 7 w 651"/>
                <a:gd name="T61" fmla="*/ 1 h 934"/>
                <a:gd name="T62" fmla="*/ 7 w 651"/>
                <a:gd name="T63" fmla="*/ 1 h 934"/>
                <a:gd name="T64" fmla="*/ 5 w 651"/>
                <a:gd name="T65" fmla="*/ 1 h 934"/>
                <a:gd name="T66" fmla="*/ 5 w 651"/>
                <a:gd name="T67" fmla="*/ 1 h 934"/>
                <a:gd name="T68" fmla="*/ 5 w 651"/>
                <a:gd name="T69" fmla="*/ 1 h 934"/>
                <a:gd name="T70" fmla="*/ 4 w 651"/>
                <a:gd name="T71" fmla="*/ 1 h 934"/>
                <a:gd name="T72" fmla="*/ 4 w 651"/>
                <a:gd name="T73" fmla="*/ 1 h 934"/>
                <a:gd name="T74" fmla="*/ 4 w 651"/>
                <a:gd name="T75" fmla="*/ 1 h 934"/>
                <a:gd name="T76" fmla="*/ 4 w 651"/>
                <a:gd name="T77" fmla="*/ 1 h 934"/>
                <a:gd name="T78" fmla="*/ 3 w 651"/>
                <a:gd name="T79" fmla="*/ 1 h 934"/>
                <a:gd name="T80" fmla="*/ 3 w 651"/>
                <a:gd name="T81" fmla="*/ 1 h 934"/>
                <a:gd name="T82" fmla="*/ 3 w 651"/>
                <a:gd name="T83" fmla="*/ 1 h 934"/>
                <a:gd name="T84" fmla="*/ 3 w 651"/>
                <a:gd name="T85" fmla="*/ 1 h 934"/>
                <a:gd name="T86" fmla="*/ 3 w 651"/>
                <a:gd name="T87" fmla="*/ 1 h 934"/>
                <a:gd name="T88" fmla="*/ 4 w 651"/>
                <a:gd name="T89" fmla="*/ 1 h 934"/>
                <a:gd name="T90" fmla="*/ 4 w 651"/>
                <a:gd name="T91" fmla="*/ 1 h 934"/>
                <a:gd name="T92" fmla="*/ 4 w 651"/>
                <a:gd name="T93" fmla="*/ 1 h 934"/>
                <a:gd name="T94" fmla="*/ 4 w 651"/>
                <a:gd name="T95" fmla="*/ 1 h 934"/>
                <a:gd name="T96" fmla="*/ 4 w 651"/>
                <a:gd name="T97" fmla="*/ 2 h 934"/>
                <a:gd name="T98" fmla="*/ 3 w 651"/>
                <a:gd name="T99" fmla="*/ 2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9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0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1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62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25865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6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5863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4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2" name="Freeform 114"/>
          <p:cNvSpPr>
            <a:spLocks/>
          </p:cNvSpPr>
          <p:nvPr/>
        </p:nvSpPr>
        <p:spPr bwMode="auto">
          <a:xfrm>
            <a:off x="421005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Oval 115"/>
          <p:cNvSpPr>
            <a:spLocks noChangeArrowheads="1"/>
          </p:cNvSpPr>
          <p:nvPr/>
        </p:nvSpPr>
        <p:spPr bwMode="auto">
          <a:xfrm>
            <a:off x="451961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24" name="Oval 116"/>
          <p:cNvSpPr>
            <a:spLocks noChangeArrowheads="1"/>
          </p:cNvSpPr>
          <p:nvPr/>
        </p:nvSpPr>
        <p:spPr bwMode="auto">
          <a:xfrm>
            <a:off x="432435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1978">
            <a:off x="3465512" y="2754313"/>
            <a:ext cx="212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6" name="Group 118"/>
          <p:cNvGrpSpPr>
            <a:grpSpLocks/>
          </p:cNvGrpSpPr>
          <p:nvPr/>
        </p:nvGrpSpPr>
        <p:grpSpPr bwMode="auto">
          <a:xfrm>
            <a:off x="2973388" y="3278188"/>
            <a:ext cx="279400" cy="314325"/>
            <a:chOff x="3226" y="2032"/>
            <a:chExt cx="176" cy="198"/>
          </a:xfrm>
        </p:grpSpPr>
        <p:sp>
          <p:nvSpPr>
            <p:cNvPr id="25852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853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" name="Freeform 121">
              <a:extLst>
                <a:ext uri="{FF2B5EF4-FFF2-40B4-BE49-F238E27FC236}">
                  <a16:creationId xmlns:a16="http://schemas.microsoft.com/office/drawing/2014/main" xmlns="" id="{F374F5E4-90F2-C449-8AB7-EABD31CD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855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7" name="AutoShape 123">
              <a:extLst>
                <a:ext uri="{FF2B5EF4-FFF2-40B4-BE49-F238E27FC236}">
                  <a16:creationId xmlns:a16="http://schemas.microsoft.com/office/drawing/2014/main" xmlns="" id="{9E4E12B6-0E15-7E43-B930-EADF2805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</p:grpSp>
      <p:grpSp>
        <p:nvGrpSpPr>
          <p:cNvPr id="13356" name="Group 124"/>
          <p:cNvGrpSpPr>
            <a:grpSpLocks/>
          </p:cNvGrpSpPr>
          <p:nvPr/>
        </p:nvGrpSpPr>
        <p:grpSpPr bwMode="auto">
          <a:xfrm>
            <a:off x="4324350" y="3209925"/>
            <a:ext cx="55563" cy="1371600"/>
            <a:chOff x="4188" y="1728"/>
            <a:chExt cx="35" cy="864"/>
          </a:xfrm>
        </p:grpSpPr>
        <p:sp>
          <p:nvSpPr>
            <p:cNvPr id="18" name="AutoShape 125">
              <a:extLst>
                <a:ext uri="{FF2B5EF4-FFF2-40B4-BE49-F238E27FC236}">
                  <a16:creationId xmlns:a16="http://schemas.microsoft.com/office/drawing/2014/main" xmlns="" id="{7E682D85-C2A4-1447-91D7-19CBA1985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9" name="Freeform 126">
              <a:extLst>
                <a:ext uri="{FF2B5EF4-FFF2-40B4-BE49-F238E27FC236}">
                  <a16:creationId xmlns:a16="http://schemas.microsoft.com/office/drawing/2014/main" xmlns="" id="{B9E9D24D-308B-A349-8E9D-5BBEEF67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834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5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36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25838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4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5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1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37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288131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1200150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1200150" y="1504950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31" name="Group 148"/>
          <p:cNvGrpSpPr>
            <a:grpSpLocks/>
          </p:cNvGrpSpPr>
          <p:nvPr/>
        </p:nvGrpSpPr>
        <p:grpSpPr bwMode="auto">
          <a:xfrm>
            <a:off x="1019175" y="1143000"/>
            <a:ext cx="247650" cy="2497138"/>
            <a:chOff x="3138" y="1104"/>
            <a:chExt cx="156" cy="1573"/>
          </a:xfrm>
        </p:grpSpPr>
        <p:sp>
          <p:nvSpPr>
            <p:cNvPr id="25756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5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8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</a:t>
              </a:r>
            </a:p>
          </p:txBody>
        </p:sp>
        <p:sp>
          <p:nvSpPr>
            <p:cNvPr id="25819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0</a:t>
              </a:r>
            </a:p>
          </p:txBody>
        </p:sp>
        <p:sp>
          <p:nvSpPr>
            <p:cNvPr id="25820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</a:t>
              </a:r>
            </a:p>
          </p:txBody>
        </p:sp>
        <p:sp>
          <p:nvSpPr>
            <p:cNvPr id="25821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90</a:t>
              </a:r>
            </a:p>
          </p:txBody>
        </p:sp>
        <p:sp>
          <p:nvSpPr>
            <p:cNvPr id="25822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20</a:t>
              </a:r>
            </a:p>
          </p:txBody>
        </p:sp>
        <p:sp>
          <p:nvSpPr>
            <p:cNvPr id="25823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30</a:t>
              </a:r>
            </a:p>
          </p:txBody>
        </p:sp>
        <p:sp>
          <p:nvSpPr>
            <p:cNvPr id="25824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40</a:t>
              </a:r>
            </a:p>
          </p:txBody>
        </p:sp>
        <p:sp>
          <p:nvSpPr>
            <p:cNvPr id="25825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50</a:t>
              </a:r>
            </a:p>
          </p:txBody>
        </p:sp>
        <p:sp>
          <p:nvSpPr>
            <p:cNvPr id="25826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60</a:t>
              </a:r>
            </a:p>
          </p:txBody>
        </p:sp>
        <p:sp>
          <p:nvSpPr>
            <p:cNvPr id="25827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70</a:t>
              </a:r>
            </a:p>
          </p:txBody>
        </p:sp>
        <p:sp>
          <p:nvSpPr>
            <p:cNvPr id="25828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80</a:t>
              </a:r>
            </a:p>
          </p:txBody>
        </p:sp>
        <p:sp>
          <p:nvSpPr>
            <p:cNvPr id="25829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100</a:t>
              </a:r>
            </a:p>
          </p:txBody>
        </p:sp>
        <p:sp>
          <p:nvSpPr>
            <p:cNvPr id="25830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110</a:t>
              </a:r>
            </a:p>
          </p:txBody>
        </p:sp>
        <p:sp>
          <p:nvSpPr>
            <p:cNvPr id="25831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316388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304006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275272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262096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326866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298291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259080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281940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315436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243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33875"/>
            <a:ext cx="8096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719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67188"/>
            <a:ext cx="8096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4176713"/>
            <a:ext cx="857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171950"/>
            <a:ext cx="8096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767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476750"/>
            <a:ext cx="8096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400550"/>
            <a:ext cx="762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400550"/>
            <a:ext cx="7461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090988"/>
            <a:ext cx="762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090988"/>
            <a:ext cx="74612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24350"/>
            <a:ext cx="762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324350"/>
            <a:ext cx="7461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55" name="Group 248"/>
          <p:cNvGrpSpPr>
            <a:grpSpLocks/>
          </p:cNvGrpSpPr>
          <p:nvPr/>
        </p:nvGrpSpPr>
        <p:grpSpPr bwMode="auto">
          <a:xfrm>
            <a:off x="2762250" y="3571875"/>
            <a:ext cx="352425" cy="190500"/>
            <a:chOff x="3084" y="2022"/>
            <a:chExt cx="222" cy="120"/>
          </a:xfrm>
        </p:grpSpPr>
        <p:grpSp>
          <p:nvGrpSpPr>
            <p:cNvPr id="25750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>
                <a:extLst>
                  <a:ext uri="{FF2B5EF4-FFF2-40B4-BE49-F238E27FC236}">
                    <a16:creationId xmlns:a16="http://schemas.microsoft.com/office/drawing/2014/main" xmlns="" id="{A91728C4-8320-F34F-875C-D874FBA1669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5753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4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5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751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56" name="Group 255"/>
          <p:cNvGrpSpPr>
            <a:grpSpLocks/>
          </p:cNvGrpSpPr>
          <p:nvPr/>
        </p:nvGrpSpPr>
        <p:grpSpPr bwMode="auto">
          <a:xfrm>
            <a:off x="1047750" y="5384800"/>
            <a:ext cx="274638" cy="206375"/>
            <a:chOff x="4224" y="1968"/>
            <a:chExt cx="144" cy="108"/>
          </a:xfrm>
        </p:grpSpPr>
        <p:sp>
          <p:nvSpPr>
            <p:cNvPr id="25748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57" name="Freeform 258"/>
          <p:cNvSpPr>
            <a:spLocks/>
          </p:cNvSpPr>
          <p:nvPr/>
        </p:nvSpPr>
        <p:spPr bwMode="auto">
          <a:xfrm>
            <a:off x="427672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8" name="Freeform 259"/>
          <p:cNvSpPr>
            <a:spLocks/>
          </p:cNvSpPr>
          <p:nvPr/>
        </p:nvSpPr>
        <p:spPr bwMode="auto">
          <a:xfrm>
            <a:off x="447675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62" name="Group 260"/>
          <p:cNvGrpSpPr>
            <a:grpSpLocks/>
          </p:cNvGrpSpPr>
          <p:nvPr/>
        </p:nvGrpSpPr>
        <p:grpSpPr bwMode="auto">
          <a:xfrm>
            <a:off x="4229100" y="3514725"/>
            <a:ext cx="1104900" cy="904875"/>
            <a:chOff x="2952" y="1398"/>
            <a:chExt cx="696" cy="570"/>
          </a:xfrm>
        </p:grpSpPr>
        <p:sp>
          <p:nvSpPr>
            <p:cNvPr id="25737" name="Freeform 26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42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25746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5743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9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64" name="Group 272"/>
          <p:cNvGrpSpPr>
            <a:grpSpLocks/>
          </p:cNvGrpSpPr>
          <p:nvPr/>
        </p:nvGrpSpPr>
        <p:grpSpPr bwMode="auto">
          <a:xfrm>
            <a:off x="6538913" y="3200400"/>
            <a:ext cx="2101850" cy="2755900"/>
            <a:chOff x="3657" y="1056"/>
            <a:chExt cx="1774" cy="2760"/>
          </a:xfrm>
        </p:grpSpPr>
        <p:pic>
          <p:nvPicPr>
            <p:cNvPr id="25735" name="Picture 273" descr="celsius_face_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36" name="Text Box 274"/>
            <p:cNvSpPr txBox="1">
              <a:spLocks noChangeArrowheads="1"/>
            </p:cNvSpPr>
            <p:nvPr/>
          </p:nvSpPr>
          <p:spPr bwMode="auto">
            <a:xfrm>
              <a:off x="3657" y="2992"/>
              <a:ext cx="177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9900"/>
                  </a:solidFill>
                  <a:latin typeface="VietSpell"/>
                </a:rPr>
                <a:t>Anders Celsius</a:t>
              </a:r>
            </a:p>
            <a:p>
              <a:pPr algn="ctr"/>
              <a:r>
                <a:rPr lang="en-US" altLang="en-US" b="1">
                  <a:solidFill>
                    <a:srgbClr val="009900"/>
                  </a:solidFill>
                  <a:latin typeface="VietSpell"/>
                </a:rPr>
                <a:t>(1701-1744)</a:t>
              </a: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1524000" y="12192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100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1371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1371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1600200" y="334168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3365" name="Group 279"/>
          <p:cNvGrpSpPr>
            <a:grpSpLocks/>
          </p:cNvGrpSpPr>
          <p:nvPr/>
        </p:nvGrpSpPr>
        <p:grpSpPr bwMode="auto">
          <a:xfrm>
            <a:off x="1447800" y="1524000"/>
            <a:ext cx="381000" cy="1905000"/>
            <a:chOff x="3312" y="1344"/>
            <a:chExt cx="48" cy="960"/>
          </a:xfrm>
        </p:grpSpPr>
        <p:grpSp>
          <p:nvGrpSpPr>
            <p:cNvPr id="25669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25714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3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4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5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6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7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8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9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1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70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25693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71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25672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66" name="Text Box 346"/>
          <p:cNvSpPr txBox="1">
            <a:spLocks noChangeArrowheads="1"/>
          </p:cNvSpPr>
          <p:nvPr/>
        </p:nvSpPr>
        <p:spPr bwMode="auto">
          <a:xfrm>
            <a:off x="2906713" y="982663"/>
            <a:ext cx="4389437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1. Nhiệt giai Celsius</a:t>
            </a:r>
          </a:p>
        </p:txBody>
      </p:sp>
      <p:sp>
        <p:nvSpPr>
          <p:cNvPr id="13659" name="Text Box 347"/>
          <p:cNvSpPr txBox="1">
            <a:spLocks noChangeArrowheads="1"/>
          </p:cNvSpPr>
          <p:nvPr/>
        </p:nvSpPr>
        <p:spPr bwMode="auto">
          <a:xfrm>
            <a:off x="2286000" y="1752600"/>
            <a:ext cx="7029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*Trong nhiệt giai Celsius nhiệt độ nước đá đang      tan là </a:t>
            </a:r>
            <a:r>
              <a:rPr lang="en-US" altLang="en-US" b="1" i="1">
                <a:solidFill>
                  <a:srgbClr val="FF3300"/>
                </a:solidFill>
              </a:rPr>
              <a:t>0</a:t>
            </a:r>
            <a:r>
              <a:rPr lang="en-US" altLang="en-US" b="1" i="1" baseline="30000">
                <a:solidFill>
                  <a:srgbClr val="FF3300"/>
                </a:solidFill>
              </a:rPr>
              <a:t>o</a:t>
            </a:r>
            <a:r>
              <a:rPr lang="en-US" altLang="en-US" b="1" i="1">
                <a:solidFill>
                  <a:srgbClr val="FF3300"/>
                </a:solidFill>
              </a:rPr>
              <a:t>C</a:t>
            </a:r>
            <a:r>
              <a:rPr lang="en-US" altLang="en-US" b="1" i="1"/>
              <a:t>. Nhiệt độ của hơi nước đang sôi là </a:t>
            </a:r>
            <a:r>
              <a:rPr lang="en-US" altLang="en-US" b="1" i="1">
                <a:solidFill>
                  <a:srgbClr val="FF3300"/>
                </a:solidFill>
              </a:rPr>
              <a:t>100</a:t>
            </a:r>
            <a:r>
              <a:rPr lang="en-US" altLang="en-US" b="1" i="1" baseline="30000">
                <a:solidFill>
                  <a:srgbClr val="FF3300"/>
                </a:solidFill>
              </a:rPr>
              <a:t>o</a:t>
            </a:r>
            <a:r>
              <a:rPr lang="en-US" altLang="en-US" b="1" i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5668" name="Text Box 10"/>
          <p:cNvSpPr txBox="1">
            <a:spLocks noChangeArrowheads="1"/>
          </p:cNvSpPr>
          <p:nvPr/>
        </p:nvSpPr>
        <p:spPr bwMode="auto">
          <a:xfrm>
            <a:off x="1895475" y="-168275"/>
            <a:ext cx="7772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971550" indent="-5143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FF00"/>
                </a:solidFill>
                <a:latin typeface="Arial" pitchFamily="34" charset="0"/>
              </a:rPr>
              <a:t>II. Thang nhiệt độ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9" dur="2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143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41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143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63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55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65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55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13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7" grpId="0" animBg="1"/>
      <p:bldP spid="13457" grpId="1" animBg="1"/>
      <p:bldP spid="13457" grpId="2" animBg="1"/>
      <p:bldP spid="13457" grpId="3" animBg="1"/>
      <p:bldP spid="13458" grpId="0" animBg="1"/>
      <p:bldP spid="13458" grpId="1" animBg="1"/>
      <p:bldP spid="13459" grpId="0" animBg="1"/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88" grpId="0" animBg="1"/>
      <p:bldP spid="13589" grpId="0" animBg="1"/>
      <p:bldP spid="13590" grpId="0"/>
      <p:bldP spid="136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286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3" descr="Papyrus"/>
          <p:cNvSpPr>
            <a:spLocks noChangeArrowheads="1"/>
          </p:cNvSpPr>
          <p:nvPr/>
        </p:nvSpPr>
        <p:spPr bwMode="auto">
          <a:xfrm rot="2700000" flipV="1">
            <a:off x="445770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4710113" y="3219450"/>
            <a:ext cx="438150" cy="234950"/>
            <a:chOff x="3024" y="1440"/>
            <a:chExt cx="276" cy="148"/>
          </a:xfrm>
        </p:grpSpPr>
        <p:sp>
          <p:nvSpPr>
            <p:cNvPr id="26958" name="Freeform 5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4 w 249"/>
                <a:gd name="T1" fmla="*/ 9 h 141"/>
                <a:gd name="T2" fmla="*/ 4 w 249"/>
                <a:gd name="T3" fmla="*/ 10 h 141"/>
                <a:gd name="T4" fmla="*/ 0 w 249"/>
                <a:gd name="T5" fmla="*/ 10 h 141"/>
                <a:gd name="T6" fmla="*/ 4 w 249"/>
                <a:gd name="T7" fmla="*/ 12 h 141"/>
                <a:gd name="T8" fmla="*/ 7 w 249"/>
                <a:gd name="T9" fmla="*/ 12 h 141"/>
                <a:gd name="T10" fmla="*/ 10 w 249"/>
                <a:gd name="T11" fmla="*/ 12 h 141"/>
                <a:gd name="T12" fmla="*/ 12 w 249"/>
                <a:gd name="T13" fmla="*/ 12 h 141"/>
                <a:gd name="T14" fmla="*/ 15 w 249"/>
                <a:gd name="T15" fmla="*/ 12 h 141"/>
                <a:gd name="T16" fmla="*/ 19 w 249"/>
                <a:gd name="T17" fmla="*/ 10 h 141"/>
                <a:gd name="T18" fmla="*/ 21 w 249"/>
                <a:gd name="T19" fmla="*/ 10 h 141"/>
                <a:gd name="T20" fmla="*/ 23 w 249"/>
                <a:gd name="T21" fmla="*/ 10 h 141"/>
                <a:gd name="T22" fmla="*/ 26 w 249"/>
                <a:gd name="T23" fmla="*/ 9 h 141"/>
                <a:gd name="T24" fmla="*/ 29 w 249"/>
                <a:gd name="T25" fmla="*/ 9 h 141"/>
                <a:gd name="T26" fmla="*/ 31 w 249"/>
                <a:gd name="T27" fmla="*/ 8 h 141"/>
                <a:gd name="T28" fmla="*/ 34 w 249"/>
                <a:gd name="T29" fmla="*/ 8 h 141"/>
                <a:gd name="T30" fmla="*/ 37 w 249"/>
                <a:gd name="T31" fmla="*/ 9 h 141"/>
                <a:gd name="T32" fmla="*/ 40 w 249"/>
                <a:gd name="T33" fmla="*/ 9 h 141"/>
                <a:gd name="T34" fmla="*/ 42 w 249"/>
                <a:gd name="T35" fmla="*/ 10 h 141"/>
                <a:gd name="T36" fmla="*/ 44 w 249"/>
                <a:gd name="T37" fmla="*/ 12 h 141"/>
                <a:gd name="T38" fmla="*/ 34 w 249"/>
                <a:gd name="T39" fmla="*/ 0 h 141"/>
                <a:gd name="T40" fmla="*/ 4 w 249"/>
                <a:gd name="T41" fmla="*/ 9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59" name="Freeform 6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60" name="Freeform 7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2057400" y="2752725"/>
            <a:ext cx="1962150" cy="3295650"/>
            <a:chOff x="2484" y="1506"/>
            <a:chExt cx="1236" cy="2076"/>
          </a:xfrm>
        </p:grpSpPr>
        <p:sp>
          <p:nvSpPr>
            <p:cNvPr id="2" name="AutoShape 9">
              <a:extLst>
                <a:ext uri="{FF2B5EF4-FFF2-40B4-BE49-F238E27FC236}">
                  <a16:creationId xmlns:a16="http://schemas.microsoft.com/office/drawing/2014/main" xmlns="" id="{27B5DB3B-D4D7-734F-82D6-30B60AC737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46" name="AutoShape 10">
              <a:extLst>
                <a:ext uri="{FF2B5EF4-FFF2-40B4-BE49-F238E27FC236}">
                  <a16:creationId xmlns:a16="http://schemas.microsoft.com/office/drawing/2014/main" xmlns="" id="{194497B7-0A3A-F94C-871B-AC7CA1CBD6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6941" name="Rectangle 11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6942" name="Rectangle 12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6943" name="Rectangle 13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6944" name="Rectangle 14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6945" name="AutoShape 15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4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" name="AutoShape 16">
              <a:extLst>
                <a:ext uri="{FF2B5EF4-FFF2-40B4-BE49-F238E27FC236}">
                  <a16:creationId xmlns:a16="http://schemas.microsoft.com/office/drawing/2014/main" xmlns="" id="{A763650A-9F02-7442-8957-16A71F9E5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4" name="AutoShape 17">
              <a:extLst>
                <a:ext uri="{FF2B5EF4-FFF2-40B4-BE49-F238E27FC236}">
                  <a16:creationId xmlns:a16="http://schemas.microsoft.com/office/drawing/2014/main" xmlns="" id="{DD49A23F-C475-7B44-B34E-BC9802C1F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6948" name="Rectangle 18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5" name="AutoShape 19">
              <a:extLst>
                <a:ext uri="{FF2B5EF4-FFF2-40B4-BE49-F238E27FC236}">
                  <a16:creationId xmlns:a16="http://schemas.microsoft.com/office/drawing/2014/main" xmlns="" id="{766B6518-785F-7E4E-88F9-7623E9F73E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6" name="AutoShape 20">
              <a:extLst>
                <a:ext uri="{FF2B5EF4-FFF2-40B4-BE49-F238E27FC236}">
                  <a16:creationId xmlns:a16="http://schemas.microsoft.com/office/drawing/2014/main" xmlns="" id="{45BFCD8C-A49B-184F-BB91-61AC65CDA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6951" name="Rectangle 21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7" name="AutoShape 22">
              <a:extLst>
                <a:ext uri="{FF2B5EF4-FFF2-40B4-BE49-F238E27FC236}">
                  <a16:creationId xmlns:a16="http://schemas.microsoft.com/office/drawing/2014/main" xmlns="" id="{64D0DCB6-5CD4-6C4E-9BC5-C871543134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59" name="AutoShape 23">
              <a:extLst>
                <a:ext uri="{FF2B5EF4-FFF2-40B4-BE49-F238E27FC236}">
                  <a16:creationId xmlns:a16="http://schemas.microsoft.com/office/drawing/2014/main" xmlns="" id="{023DC90D-766E-1C41-AB79-242EC11F2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6954" name="Oval 24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955" name="AutoShape 25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956" name="Oval 26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957" name="AutoShape 27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26629" name="Group 28"/>
          <p:cNvGrpSpPr>
            <a:grpSpLocks/>
          </p:cNvGrpSpPr>
          <p:nvPr/>
        </p:nvGrpSpPr>
        <p:grpSpPr bwMode="auto">
          <a:xfrm>
            <a:off x="1143000" y="5299075"/>
            <a:ext cx="636588" cy="930275"/>
            <a:chOff x="4080" y="2352"/>
            <a:chExt cx="334" cy="488"/>
          </a:xfrm>
        </p:grpSpPr>
        <p:sp>
          <p:nvSpPr>
            <p:cNvPr id="26899" name="Oval 29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900" name="Freeform 30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01" name="AutoShape 31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4368" name="AutoShape 32">
              <a:extLst>
                <a:ext uri="{FF2B5EF4-FFF2-40B4-BE49-F238E27FC236}">
                  <a16:creationId xmlns:a16="http://schemas.microsoft.com/office/drawing/2014/main" xmlns="" id="{2D94637B-D1F1-9C4B-8FB8-C0998A0C4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:a16="http://schemas.microsoft.com/office/drawing/2014/main" xmlns="" id="{2319D78C-B760-2444-A844-BAE252D3F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6906" name="Freeform 34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7" name="Freeform 35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8" name="Oval 36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909" name="Arc 37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0" name="Arc 38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1" name="Freeform 39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2" name="Freeform 40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3" name="Freeform 41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4" name="Freeform 42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5" name="Freeform 43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6" name="Freeform 44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7" name="Freeform 45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8" name="Freeform 46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9" name="Freeform 47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0" name="Freeform 48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1" name="Freeform 49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2" name="Freeform 50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923" name="Group 51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26931" name="Line 52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2" name="Line 53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3" name="Line 54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4" name="Line 55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5" name="Line 56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6" name="Line 57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7" name="Line 58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8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924" name="Freeform 60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5" name="Freeform 61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6" name="Freeform 62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7" name="Freeform 63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8" name="Freeform 64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9" name="Freeform 65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0" name="Arc 66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4" name="Group 67"/>
          <p:cNvGrpSpPr>
            <a:grpSpLocks/>
          </p:cNvGrpSpPr>
          <p:nvPr/>
        </p:nvGrpSpPr>
        <p:grpSpPr bwMode="auto">
          <a:xfrm>
            <a:off x="4611688" y="4933950"/>
            <a:ext cx="749300" cy="1314450"/>
            <a:chOff x="4236" y="2913"/>
            <a:chExt cx="472" cy="828"/>
          </a:xfrm>
        </p:grpSpPr>
        <p:sp>
          <p:nvSpPr>
            <p:cNvPr id="26878" name="Oval 68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879" name="AutoShape 69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880" name="Oval 70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881" name="Oval 71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882" name="Freeform 72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3 w 48"/>
                <a:gd name="T1" fmla="*/ 0 h 144"/>
                <a:gd name="T2" fmla="*/ 33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3" name="Freeform 73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3 w 48"/>
                <a:gd name="T1" fmla="*/ 0 h 144"/>
                <a:gd name="T2" fmla="*/ 33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4" name="AutoShape 74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885" name="Freeform 75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4 w 288"/>
                <a:gd name="T1" fmla="*/ 0 h 462"/>
                <a:gd name="T2" fmla="*/ 5 w 288"/>
                <a:gd name="T3" fmla="*/ 4 h 462"/>
                <a:gd name="T4" fmla="*/ 6 w 288"/>
                <a:gd name="T5" fmla="*/ 7 h 462"/>
                <a:gd name="T6" fmla="*/ 10 w 288"/>
                <a:gd name="T7" fmla="*/ 12 h 462"/>
                <a:gd name="T8" fmla="*/ 4 w 288"/>
                <a:gd name="T9" fmla="*/ 15 h 462"/>
                <a:gd name="T10" fmla="*/ 2 w 288"/>
                <a:gd name="T11" fmla="*/ 14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rc 76">
              <a:extLst>
                <a:ext uri="{FF2B5EF4-FFF2-40B4-BE49-F238E27FC236}">
                  <a16:creationId xmlns:a16="http://schemas.microsoft.com/office/drawing/2014/main" xmlns="" id="{5EEDE173-1CCE-F747-B576-B27667CE228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887" name="Arc 77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8" name="Oval 78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889" name="Arc 79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0" name="Arc 80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1" name="Arc 81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2" name="Arc 82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3" name="AutoShape 83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4" name="Arc 84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" name="Line 85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6" name="Line 86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87">
              <a:extLst>
                <a:ext uri="{FF2B5EF4-FFF2-40B4-BE49-F238E27FC236}">
                  <a16:creationId xmlns:a16="http://schemas.microsoft.com/office/drawing/2014/main" xmlns="" id="{F6DB783C-58C1-4C4E-8D4F-51A7E048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26898" name="Picture 88" descr="Lua do cle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1" name="AutoShape 89"/>
          <p:cNvSpPr>
            <a:spLocks noChangeArrowheads="1"/>
          </p:cNvSpPr>
          <p:nvPr/>
        </p:nvSpPr>
        <p:spPr bwMode="auto">
          <a:xfrm>
            <a:off x="290353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90"/>
          <p:cNvSpPr>
            <a:spLocks noChangeArrowheads="1"/>
          </p:cNvSpPr>
          <p:nvPr/>
        </p:nvSpPr>
        <p:spPr bwMode="auto">
          <a:xfrm>
            <a:off x="270510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427" name="AutoShape 91">
            <a:extLst>
              <a:ext uri="{FF2B5EF4-FFF2-40B4-BE49-F238E27FC236}">
                <a16:creationId xmlns:a16="http://schemas.microsoft.com/office/drawing/2014/main" xmlns="" id="{1725FAB8-8111-BC40-A545-5387D359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6636" name="Freeform 92"/>
          <p:cNvSpPr>
            <a:spLocks/>
          </p:cNvSpPr>
          <p:nvPr/>
        </p:nvSpPr>
        <p:spPr bwMode="auto">
          <a:xfrm flipH="1">
            <a:off x="331628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Freeform 93"/>
          <p:cNvSpPr>
            <a:spLocks/>
          </p:cNvSpPr>
          <p:nvPr/>
        </p:nvSpPr>
        <p:spPr bwMode="auto">
          <a:xfrm>
            <a:off x="298132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" name="Arc 94">
            <a:extLst>
              <a:ext uri="{FF2B5EF4-FFF2-40B4-BE49-F238E27FC236}">
                <a16:creationId xmlns:a16="http://schemas.microsoft.com/office/drawing/2014/main" xmlns="" id="{19C30DF8-2AD4-5A41-BF46-EE0AB3BDE224}"/>
              </a:ext>
            </a:extLst>
          </p:cNvPr>
          <p:cNvSpPr>
            <a:spLocks/>
          </p:cNvSpPr>
          <p:nvPr/>
        </p:nvSpPr>
        <p:spPr bwMode="auto">
          <a:xfrm flipV="1">
            <a:off x="300672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6639" name="Oval 95"/>
          <p:cNvSpPr>
            <a:spLocks noChangeArrowheads="1"/>
          </p:cNvSpPr>
          <p:nvPr/>
        </p:nvSpPr>
        <p:spPr bwMode="auto">
          <a:xfrm>
            <a:off x="300672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640" name="AutoShape 96"/>
          <p:cNvSpPr>
            <a:spLocks noChangeArrowheads="1"/>
          </p:cNvSpPr>
          <p:nvPr/>
        </p:nvSpPr>
        <p:spPr bwMode="auto">
          <a:xfrm>
            <a:off x="323056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641" name="Arc 97"/>
          <p:cNvSpPr>
            <a:spLocks/>
          </p:cNvSpPr>
          <p:nvPr/>
        </p:nvSpPr>
        <p:spPr bwMode="auto">
          <a:xfrm flipV="1">
            <a:off x="303847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98"/>
          <p:cNvSpPr>
            <a:spLocks noChangeArrowheads="1"/>
          </p:cNvSpPr>
          <p:nvPr/>
        </p:nvSpPr>
        <p:spPr bwMode="auto">
          <a:xfrm>
            <a:off x="303847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643" name="Oval 99"/>
          <p:cNvSpPr>
            <a:spLocks noChangeArrowheads="1"/>
          </p:cNvSpPr>
          <p:nvPr/>
        </p:nvSpPr>
        <p:spPr bwMode="auto">
          <a:xfrm>
            <a:off x="310038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6644" name="Group 100"/>
          <p:cNvGrpSpPr>
            <a:grpSpLocks/>
          </p:cNvGrpSpPr>
          <p:nvPr/>
        </p:nvGrpSpPr>
        <p:grpSpPr bwMode="auto">
          <a:xfrm>
            <a:off x="1247775" y="1081088"/>
            <a:ext cx="152400" cy="3338512"/>
            <a:chOff x="5088" y="528"/>
            <a:chExt cx="96" cy="2103"/>
          </a:xfrm>
        </p:grpSpPr>
        <p:sp>
          <p:nvSpPr>
            <p:cNvPr id="14336" name="AutoShape 101">
              <a:extLst>
                <a:ext uri="{FF2B5EF4-FFF2-40B4-BE49-F238E27FC236}">
                  <a16:creationId xmlns:a16="http://schemas.microsoft.com/office/drawing/2014/main" xmlns="" id="{5FCAA60D-AA64-9F45-A3B1-BEF50B12F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37" name="Freeform 102">
              <a:extLst>
                <a:ext uri="{FF2B5EF4-FFF2-40B4-BE49-F238E27FC236}">
                  <a16:creationId xmlns:a16="http://schemas.microsoft.com/office/drawing/2014/main" xmlns="" id="{CCB452A1-126F-084D-87A1-B239E2AC5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875" name="Line 103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Line 104">
              <a:extLst>
                <a:ext uri="{FF2B5EF4-FFF2-40B4-BE49-F238E27FC236}">
                  <a16:creationId xmlns:a16="http://schemas.microsoft.com/office/drawing/2014/main" xmlns="" id="{530D46E0-AF05-B048-88EC-6181BFB02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877" name="Freeform 105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5" name="Oval 106"/>
          <p:cNvSpPr>
            <a:spLocks noChangeArrowheads="1"/>
          </p:cNvSpPr>
          <p:nvPr/>
        </p:nvSpPr>
        <p:spPr bwMode="auto">
          <a:xfrm>
            <a:off x="270033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grpSp>
        <p:nvGrpSpPr>
          <p:cNvPr id="14378" name="Group 107"/>
          <p:cNvGrpSpPr>
            <a:grpSpLocks/>
          </p:cNvGrpSpPr>
          <p:nvPr/>
        </p:nvGrpSpPr>
        <p:grpSpPr bwMode="auto">
          <a:xfrm rot="4952512">
            <a:off x="4906962" y="5773738"/>
            <a:ext cx="1190625" cy="882650"/>
            <a:chOff x="3765" y="1482"/>
            <a:chExt cx="750" cy="556"/>
          </a:xfrm>
        </p:grpSpPr>
        <p:sp>
          <p:nvSpPr>
            <p:cNvPr id="26863" name="Freeform 108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2 w 268"/>
                <a:gd name="T17" fmla="*/ 1 h 334"/>
                <a:gd name="T18" fmla="*/ 2 w 268"/>
                <a:gd name="T19" fmla="*/ 1 h 334"/>
                <a:gd name="T20" fmla="*/ 2 w 268"/>
                <a:gd name="T21" fmla="*/ 1 h 334"/>
                <a:gd name="T22" fmla="*/ 2 w 268"/>
                <a:gd name="T23" fmla="*/ 1 h 334"/>
                <a:gd name="T24" fmla="*/ 3 w 268"/>
                <a:gd name="T25" fmla="*/ 1 h 334"/>
                <a:gd name="T26" fmla="*/ 3 w 268"/>
                <a:gd name="T27" fmla="*/ 1 h 334"/>
                <a:gd name="T28" fmla="*/ 3 w 268"/>
                <a:gd name="T29" fmla="*/ 1 h 334"/>
                <a:gd name="T30" fmla="*/ 3 w 268"/>
                <a:gd name="T31" fmla="*/ 1 h 334"/>
                <a:gd name="T32" fmla="*/ 3 w 268"/>
                <a:gd name="T33" fmla="*/ 1 h 334"/>
                <a:gd name="T34" fmla="*/ 3 w 268"/>
                <a:gd name="T35" fmla="*/ 1 h 334"/>
                <a:gd name="T36" fmla="*/ 2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4" name="Freeform 109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3 w 651"/>
                <a:gd name="T1" fmla="*/ 2 h 934"/>
                <a:gd name="T2" fmla="*/ 2 w 651"/>
                <a:gd name="T3" fmla="*/ 2 h 934"/>
                <a:gd name="T4" fmla="*/ 1 w 651"/>
                <a:gd name="T5" fmla="*/ 2 h 934"/>
                <a:gd name="T6" fmla="*/ 1 w 651"/>
                <a:gd name="T7" fmla="*/ 2 h 934"/>
                <a:gd name="T8" fmla="*/ 1 w 651"/>
                <a:gd name="T9" fmla="*/ 2 h 934"/>
                <a:gd name="T10" fmla="*/ 1 w 651"/>
                <a:gd name="T11" fmla="*/ 2 h 934"/>
                <a:gd name="T12" fmla="*/ 1 w 651"/>
                <a:gd name="T13" fmla="*/ 2 h 934"/>
                <a:gd name="T14" fmla="*/ 1 w 651"/>
                <a:gd name="T15" fmla="*/ 2 h 934"/>
                <a:gd name="T16" fmla="*/ 1 w 651"/>
                <a:gd name="T17" fmla="*/ 2 h 934"/>
                <a:gd name="T18" fmla="*/ 1 w 651"/>
                <a:gd name="T19" fmla="*/ 2 h 934"/>
                <a:gd name="T20" fmla="*/ 1 w 651"/>
                <a:gd name="T21" fmla="*/ 3 h 934"/>
                <a:gd name="T22" fmla="*/ 2 w 651"/>
                <a:gd name="T23" fmla="*/ 3 h 934"/>
                <a:gd name="T24" fmla="*/ 3 w 651"/>
                <a:gd name="T25" fmla="*/ 3 h 934"/>
                <a:gd name="T26" fmla="*/ 4 w 651"/>
                <a:gd name="T27" fmla="*/ 3 h 934"/>
                <a:gd name="T28" fmla="*/ 4 w 651"/>
                <a:gd name="T29" fmla="*/ 4 h 934"/>
                <a:gd name="T30" fmla="*/ 4 w 651"/>
                <a:gd name="T31" fmla="*/ 4 h 934"/>
                <a:gd name="T32" fmla="*/ 4 w 651"/>
                <a:gd name="T33" fmla="*/ 4 h 934"/>
                <a:gd name="T34" fmla="*/ 5 w 651"/>
                <a:gd name="T35" fmla="*/ 4 h 934"/>
                <a:gd name="T36" fmla="*/ 5 w 651"/>
                <a:gd name="T37" fmla="*/ 4 h 934"/>
                <a:gd name="T38" fmla="*/ 5 w 651"/>
                <a:gd name="T39" fmla="*/ 4 h 934"/>
                <a:gd name="T40" fmla="*/ 7 w 651"/>
                <a:gd name="T41" fmla="*/ 3 h 934"/>
                <a:gd name="T42" fmla="*/ 7 w 651"/>
                <a:gd name="T43" fmla="*/ 3 h 934"/>
                <a:gd name="T44" fmla="*/ 7 w 651"/>
                <a:gd name="T45" fmla="*/ 3 h 934"/>
                <a:gd name="T46" fmla="*/ 7 w 651"/>
                <a:gd name="T47" fmla="*/ 3 h 934"/>
                <a:gd name="T48" fmla="*/ 7 w 651"/>
                <a:gd name="T49" fmla="*/ 3 h 934"/>
                <a:gd name="T50" fmla="*/ 7 w 651"/>
                <a:gd name="T51" fmla="*/ 3 h 934"/>
                <a:gd name="T52" fmla="*/ 7 w 651"/>
                <a:gd name="T53" fmla="*/ 2 h 934"/>
                <a:gd name="T54" fmla="*/ 7 w 651"/>
                <a:gd name="T55" fmla="*/ 2 h 934"/>
                <a:gd name="T56" fmla="*/ 7 w 651"/>
                <a:gd name="T57" fmla="*/ 1 h 934"/>
                <a:gd name="T58" fmla="*/ 7 w 651"/>
                <a:gd name="T59" fmla="*/ 1 h 934"/>
                <a:gd name="T60" fmla="*/ 7 w 651"/>
                <a:gd name="T61" fmla="*/ 1 h 934"/>
                <a:gd name="T62" fmla="*/ 7 w 651"/>
                <a:gd name="T63" fmla="*/ 1 h 934"/>
                <a:gd name="T64" fmla="*/ 5 w 651"/>
                <a:gd name="T65" fmla="*/ 1 h 934"/>
                <a:gd name="T66" fmla="*/ 5 w 651"/>
                <a:gd name="T67" fmla="*/ 1 h 934"/>
                <a:gd name="T68" fmla="*/ 5 w 651"/>
                <a:gd name="T69" fmla="*/ 1 h 934"/>
                <a:gd name="T70" fmla="*/ 4 w 651"/>
                <a:gd name="T71" fmla="*/ 1 h 934"/>
                <a:gd name="T72" fmla="*/ 4 w 651"/>
                <a:gd name="T73" fmla="*/ 1 h 934"/>
                <a:gd name="T74" fmla="*/ 4 w 651"/>
                <a:gd name="T75" fmla="*/ 1 h 934"/>
                <a:gd name="T76" fmla="*/ 4 w 651"/>
                <a:gd name="T77" fmla="*/ 1 h 934"/>
                <a:gd name="T78" fmla="*/ 3 w 651"/>
                <a:gd name="T79" fmla="*/ 1 h 934"/>
                <a:gd name="T80" fmla="*/ 3 w 651"/>
                <a:gd name="T81" fmla="*/ 1 h 934"/>
                <a:gd name="T82" fmla="*/ 3 w 651"/>
                <a:gd name="T83" fmla="*/ 1 h 934"/>
                <a:gd name="T84" fmla="*/ 3 w 651"/>
                <a:gd name="T85" fmla="*/ 1 h 934"/>
                <a:gd name="T86" fmla="*/ 3 w 651"/>
                <a:gd name="T87" fmla="*/ 1 h 934"/>
                <a:gd name="T88" fmla="*/ 4 w 651"/>
                <a:gd name="T89" fmla="*/ 1 h 934"/>
                <a:gd name="T90" fmla="*/ 4 w 651"/>
                <a:gd name="T91" fmla="*/ 1 h 934"/>
                <a:gd name="T92" fmla="*/ 4 w 651"/>
                <a:gd name="T93" fmla="*/ 1 h 934"/>
                <a:gd name="T94" fmla="*/ 4 w 651"/>
                <a:gd name="T95" fmla="*/ 1 h 934"/>
                <a:gd name="T96" fmla="*/ 4 w 651"/>
                <a:gd name="T97" fmla="*/ 2 h 934"/>
                <a:gd name="T98" fmla="*/ 3 w 651"/>
                <a:gd name="T99" fmla="*/ 2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5" name="Freeform 110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6" name="Freeform 111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7" name="Freeform 112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68" name="Group 113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26871" name="Freeform 1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2" name="Oval 1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6869" name="Freeform 116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0" name="Freeform 117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7" name="Freeform 118"/>
          <p:cNvSpPr>
            <a:spLocks/>
          </p:cNvSpPr>
          <p:nvPr/>
        </p:nvSpPr>
        <p:spPr bwMode="auto">
          <a:xfrm>
            <a:off x="445770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Oval 119"/>
          <p:cNvSpPr>
            <a:spLocks noChangeArrowheads="1"/>
          </p:cNvSpPr>
          <p:nvPr/>
        </p:nvSpPr>
        <p:spPr bwMode="auto">
          <a:xfrm>
            <a:off x="476726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649" name="Oval 120"/>
          <p:cNvSpPr>
            <a:spLocks noChangeArrowheads="1"/>
          </p:cNvSpPr>
          <p:nvPr/>
        </p:nvSpPr>
        <p:spPr bwMode="auto">
          <a:xfrm>
            <a:off x="457200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4457" name="Picture 121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1978">
            <a:off x="3713162" y="2754313"/>
            <a:ext cx="212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1" name="Group 122"/>
          <p:cNvGrpSpPr>
            <a:grpSpLocks/>
          </p:cNvGrpSpPr>
          <p:nvPr/>
        </p:nvGrpSpPr>
        <p:grpSpPr bwMode="auto">
          <a:xfrm>
            <a:off x="3221038" y="3278188"/>
            <a:ext cx="279400" cy="314325"/>
            <a:chOff x="3226" y="2032"/>
            <a:chExt cx="176" cy="198"/>
          </a:xfrm>
        </p:grpSpPr>
        <p:sp>
          <p:nvSpPr>
            <p:cNvPr id="26858" name="AutoShape 123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6859" name="AutoShape 124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4347" name="Freeform 125">
              <a:extLst>
                <a:ext uri="{FF2B5EF4-FFF2-40B4-BE49-F238E27FC236}">
                  <a16:creationId xmlns:a16="http://schemas.microsoft.com/office/drawing/2014/main" xmlns="" id="{E6B8EDA3-9956-4E43-BCF3-EB016F73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861" name="AutoShape 126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4348" name="AutoShape 127">
              <a:extLst>
                <a:ext uri="{FF2B5EF4-FFF2-40B4-BE49-F238E27FC236}">
                  <a16:creationId xmlns:a16="http://schemas.microsoft.com/office/drawing/2014/main" xmlns="" id="{9638FEE2-7244-9D44-92D9-C94C32206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</p:grpSp>
      <p:grpSp>
        <p:nvGrpSpPr>
          <p:cNvPr id="14381" name="Group 128"/>
          <p:cNvGrpSpPr>
            <a:grpSpLocks/>
          </p:cNvGrpSpPr>
          <p:nvPr/>
        </p:nvGrpSpPr>
        <p:grpSpPr bwMode="auto">
          <a:xfrm>
            <a:off x="4767263" y="3114675"/>
            <a:ext cx="55562" cy="1371600"/>
            <a:chOff x="4069" y="1794"/>
            <a:chExt cx="35" cy="864"/>
          </a:xfrm>
        </p:grpSpPr>
        <p:sp>
          <p:nvSpPr>
            <p:cNvPr id="14351" name="AutoShape 129">
              <a:extLst>
                <a:ext uri="{FF2B5EF4-FFF2-40B4-BE49-F238E27FC236}">
                  <a16:creationId xmlns:a16="http://schemas.microsoft.com/office/drawing/2014/main" xmlns="" id="{24D645A1-0308-224B-BD2B-9DC0D614B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63" name="Freeform 130">
              <a:extLst>
                <a:ext uri="{FF2B5EF4-FFF2-40B4-BE49-F238E27FC236}">
                  <a16:creationId xmlns:a16="http://schemas.microsoft.com/office/drawing/2014/main" xmlns="" id="{8C6CE3DE-905A-E54F-846D-8E81E1EA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840" name="Line 131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" name="Freeform 132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42" name="Group 133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26844" name="Line 134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5" name="Line 135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6" name="Line 136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7" name="Line 137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8" name="Line 138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9" name="Line 139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0" name="Line 140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1" name="Line 141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2" name="Line 142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3" name="Line 143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4" name="Line 144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5" name="Line 145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6" name="Line 146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7" name="Line 147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843" name="Line 148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85" name="Line 149"/>
          <p:cNvSpPr>
            <a:spLocks noChangeShapeType="1"/>
          </p:cNvSpPr>
          <p:nvPr/>
        </p:nvSpPr>
        <p:spPr bwMode="auto">
          <a:xfrm>
            <a:off x="312896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>
            <a:off x="1323975" y="1766888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87" name="Line 151">
            <a:extLst>
              <a:ext uri="{FF2B5EF4-FFF2-40B4-BE49-F238E27FC236}">
                <a16:creationId xmlns:a16="http://schemas.microsoft.com/office/drawing/2014/main" xmlns="" id="{8B54B85C-219A-BC46-ADFA-29D72D4C1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1747838"/>
            <a:ext cx="0" cy="1905000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6656" name="Group 152"/>
          <p:cNvGrpSpPr>
            <a:grpSpLocks/>
          </p:cNvGrpSpPr>
          <p:nvPr/>
        </p:nvGrpSpPr>
        <p:grpSpPr bwMode="auto">
          <a:xfrm>
            <a:off x="1143000" y="1385888"/>
            <a:ext cx="252413" cy="2438400"/>
            <a:chOff x="4800" y="720"/>
            <a:chExt cx="159" cy="1536"/>
          </a:xfrm>
        </p:grpSpPr>
        <p:sp>
          <p:nvSpPr>
            <p:cNvPr id="26734" name="Line 153"/>
            <p:cNvSpPr>
              <a:spLocks noChangeShapeType="1"/>
            </p:cNvSpPr>
            <p:nvPr/>
          </p:nvSpPr>
          <p:spPr bwMode="auto">
            <a:xfrm>
              <a:off x="4872" y="805"/>
              <a:ext cx="0" cy="14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Line 154"/>
            <p:cNvSpPr>
              <a:spLocks noChangeShapeType="1"/>
            </p:cNvSpPr>
            <p:nvPr/>
          </p:nvSpPr>
          <p:spPr bwMode="auto">
            <a:xfrm>
              <a:off x="4872" y="209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Line 155"/>
            <p:cNvSpPr>
              <a:spLocks noChangeShapeType="1"/>
            </p:cNvSpPr>
            <p:nvPr/>
          </p:nvSpPr>
          <p:spPr bwMode="auto">
            <a:xfrm>
              <a:off x="4872" y="2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156"/>
            <p:cNvSpPr>
              <a:spLocks noChangeShapeType="1"/>
            </p:cNvSpPr>
            <p:nvPr/>
          </p:nvSpPr>
          <p:spPr bwMode="auto">
            <a:xfrm>
              <a:off x="4872" y="21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157"/>
            <p:cNvSpPr>
              <a:spLocks noChangeShapeType="1"/>
            </p:cNvSpPr>
            <p:nvPr/>
          </p:nvSpPr>
          <p:spPr bwMode="auto">
            <a:xfrm>
              <a:off x="4872" y="215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158"/>
            <p:cNvSpPr>
              <a:spLocks noChangeShapeType="1"/>
            </p:cNvSpPr>
            <p:nvPr/>
          </p:nvSpPr>
          <p:spPr bwMode="auto">
            <a:xfrm>
              <a:off x="4872" y="214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159"/>
            <p:cNvSpPr>
              <a:spLocks noChangeShapeType="1"/>
            </p:cNvSpPr>
            <p:nvPr/>
          </p:nvSpPr>
          <p:spPr bwMode="auto">
            <a:xfrm>
              <a:off x="4872" y="217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160"/>
            <p:cNvSpPr>
              <a:spLocks noChangeShapeType="1"/>
            </p:cNvSpPr>
            <p:nvPr/>
          </p:nvSpPr>
          <p:spPr bwMode="auto">
            <a:xfrm>
              <a:off x="4872" y="21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161"/>
            <p:cNvSpPr>
              <a:spLocks noChangeShapeType="1"/>
            </p:cNvSpPr>
            <p:nvPr/>
          </p:nvSpPr>
          <p:spPr bwMode="auto">
            <a:xfrm>
              <a:off x="4872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162"/>
            <p:cNvSpPr>
              <a:spLocks noChangeShapeType="1"/>
            </p:cNvSpPr>
            <p:nvPr/>
          </p:nvSpPr>
          <p:spPr bwMode="auto">
            <a:xfrm>
              <a:off x="4872" y="22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163"/>
            <p:cNvSpPr>
              <a:spLocks noChangeShapeType="1"/>
            </p:cNvSpPr>
            <p:nvPr/>
          </p:nvSpPr>
          <p:spPr bwMode="auto">
            <a:xfrm>
              <a:off x="4872" y="223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Text Box 164"/>
            <p:cNvSpPr txBox="1">
              <a:spLocks noChangeArrowheads="1"/>
            </p:cNvSpPr>
            <p:nvPr/>
          </p:nvSpPr>
          <p:spPr bwMode="auto">
            <a:xfrm>
              <a:off x="4815" y="2177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20</a:t>
              </a:r>
            </a:p>
          </p:txBody>
        </p:sp>
        <p:sp>
          <p:nvSpPr>
            <p:cNvPr id="26746" name="Text Box 165"/>
            <p:cNvSpPr txBox="1">
              <a:spLocks noChangeArrowheads="1"/>
            </p:cNvSpPr>
            <p:nvPr/>
          </p:nvSpPr>
          <p:spPr bwMode="auto">
            <a:xfrm>
              <a:off x="4815" y="2037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40</a:t>
              </a:r>
            </a:p>
          </p:txBody>
        </p:sp>
        <p:sp>
          <p:nvSpPr>
            <p:cNvPr id="26747" name="Text Box 166"/>
            <p:cNvSpPr txBox="1">
              <a:spLocks noChangeArrowheads="1"/>
            </p:cNvSpPr>
            <p:nvPr/>
          </p:nvSpPr>
          <p:spPr bwMode="auto">
            <a:xfrm>
              <a:off x="4815" y="1901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60</a:t>
              </a:r>
            </a:p>
          </p:txBody>
        </p:sp>
        <p:sp>
          <p:nvSpPr>
            <p:cNvPr id="26748" name="Text Box 167"/>
            <p:cNvSpPr txBox="1">
              <a:spLocks noChangeArrowheads="1"/>
            </p:cNvSpPr>
            <p:nvPr/>
          </p:nvSpPr>
          <p:spPr bwMode="auto">
            <a:xfrm>
              <a:off x="4815" y="810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220</a:t>
              </a:r>
            </a:p>
          </p:txBody>
        </p:sp>
        <p:sp>
          <p:nvSpPr>
            <p:cNvPr id="26749" name="Text Box 168"/>
            <p:cNvSpPr txBox="1">
              <a:spLocks noChangeArrowheads="1"/>
            </p:cNvSpPr>
            <p:nvPr/>
          </p:nvSpPr>
          <p:spPr bwMode="auto">
            <a:xfrm>
              <a:off x="4815" y="1767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80</a:t>
              </a:r>
            </a:p>
          </p:txBody>
        </p:sp>
        <p:sp>
          <p:nvSpPr>
            <p:cNvPr id="26750" name="Text Box 169"/>
            <p:cNvSpPr txBox="1">
              <a:spLocks noChangeArrowheads="1"/>
            </p:cNvSpPr>
            <p:nvPr/>
          </p:nvSpPr>
          <p:spPr bwMode="auto">
            <a:xfrm>
              <a:off x="4815" y="1628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100</a:t>
              </a:r>
            </a:p>
          </p:txBody>
        </p:sp>
        <p:sp>
          <p:nvSpPr>
            <p:cNvPr id="26751" name="Text Box 170"/>
            <p:cNvSpPr txBox="1">
              <a:spLocks noChangeArrowheads="1"/>
            </p:cNvSpPr>
            <p:nvPr/>
          </p:nvSpPr>
          <p:spPr bwMode="auto">
            <a:xfrm>
              <a:off x="4815" y="1491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120</a:t>
              </a:r>
            </a:p>
          </p:txBody>
        </p:sp>
        <p:sp>
          <p:nvSpPr>
            <p:cNvPr id="26752" name="Text Box 171"/>
            <p:cNvSpPr txBox="1">
              <a:spLocks noChangeArrowheads="1"/>
            </p:cNvSpPr>
            <p:nvPr/>
          </p:nvSpPr>
          <p:spPr bwMode="auto">
            <a:xfrm>
              <a:off x="4815" y="1356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140</a:t>
              </a:r>
            </a:p>
          </p:txBody>
        </p:sp>
        <p:sp>
          <p:nvSpPr>
            <p:cNvPr id="26753" name="Text Box 172"/>
            <p:cNvSpPr txBox="1">
              <a:spLocks noChangeArrowheads="1"/>
            </p:cNvSpPr>
            <p:nvPr/>
          </p:nvSpPr>
          <p:spPr bwMode="auto">
            <a:xfrm>
              <a:off x="4815" y="1218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160</a:t>
              </a:r>
            </a:p>
          </p:txBody>
        </p:sp>
        <p:sp>
          <p:nvSpPr>
            <p:cNvPr id="26754" name="Text Box 173"/>
            <p:cNvSpPr txBox="1">
              <a:spLocks noChangeArrowheads="1"/>
            </p:cNvSpPr>
            <p:nvPr/>
          </p:nvSpPr>
          <p:spPr bwMode="auto">
            <a:xfrm>
              <a:off x="4815" y="1083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180</a:t>
              </a:r>
            </a:p>
          </p:txBody>
        </p:sp>
        <p:sp>
          <p:nvSpPr>
            <p:cNvPr id="26755" name="Text Box 174"/>
            <p:cNvSpPr txBox="1">
              <a:spLocks noChangeArrowheads="1"/>
            </p:cNvSpPr>
            <p:nvPr/>
          </p:nvSpPr>
          <p:spPr bwMode="auto">
            <a:xfrm>
              <a:off x="4815" y="94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200</a:t>
              </a:r>
            </a:p>
          </p:txBody>
        </p:sp>
        <p:sp>
          <p:nvSpPr>
            <p:cNvPr id="26756" name="Text Box 175"/>
            <p:cNvSpPr txBox="1">
              <a:spLocks noChangeArrowheads="1"/>
            </p:cNvSpPr>
            <p:nvPr/>
          </p:nvSpPr>
          <p:spPr bwMode="auto">
            <a:xfrm>
              <a:off x="4800" y="72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 b="1" baseline="30000">
                  <a:solidFill>
                    <a:srgbClr val="CC0000"/>
                  </a:solidFill>
                </a:rPr>
                <a:t>0 </a:t>
              </a:r>
              <a:r>
                <a:rPr lang="en-US" altLang="en-US" sz="1000" b="1">
                  <a:solidFill>
                    <a:srgbClr val="CC0000"/>
                  </a:solidFill>
                </a:rPr>
                <a:t>F</a:t>
              </a:r>
            </a:p>
          </p:txBody>
        </p:sp>
        <p:sp>
          <p:nvSpPr>
            <p:cNvPr id="26757" name="Line 176"/>
            <p:cNvSpPr>
              <a:spLocks noChangeShapeType="1"/>
            </p:cNvSpPr>
            <p:nvPr/>
          </p:nvSpPr>
          <p:spPr bwMode="auto">
            <a:xfrm>
              <a:off x="4875" y="195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Line 177"/>
            <p:cNvSpPr>
              <a:spLocks noChangeShapeType="1"/>
            </p:cNvSpPr>
            <p:nvPr/>
          </p:nvSpPr>
          <p:spPr bwMode="auto">
            <a:xfrm>
              <a:off x="4875" y="1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Line 178"/>
            <p:cNvSpPr>
              <a:spLocks noChangeShapeType="1"/>
            </p:cNvSpPr>
            <p:nvPr/>
          </p:nvSpPr>
          <p:spPr bwMode="auto">
            <a:xfrm>
              <a:off x="4875" y="198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Line 179"/>
            <p:cNvSpPr>
              <a:spLocks noChangeShapeType="1"/>
            </p:cNvSpPr>
            <p:nvPr/>
          </p:nvSpPr>
          <p:spPr bwMode="auto">
            <a:xfrm>
              <a:off x="4875" y="201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Line 180"/>
            <p:cNvSpPr>
              <a:spLocks noChangeShapeType="1"/>
            </p:cNvSpPr>
            <p:nvPr/>
          </p:nvSpPr>
          <p:spPr bwMode="auto">
            <a:xfrm>
              <a:off x="4875" y="20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Line 181"/>
            <p:cNvSpPr>
              <a:spLocks noChangeShapeType="1"/>
            </p:cNvSpPr>
            <p:nvPr/>
          </p:nvSpPr>
          <p:spPr bwMode="auto">
            <a:xfrm>
              <a:off x="4875" y="203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Line 182"/>
            <p:cNvSpPr>
              <a:spLocks noChangeShapeType="1"/>
            </p:cNvSpPr>
            <p:nvPr/>
          </p:nvSpPr>
          <p:spPr bwMode="auto">
            <a:xfrm>
              <a:off x="4875" y="20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Line 183"/>
            <p:cNvSpPr>
              <a:spLocks noChangeShapeType="1"/>
            </p:cNvSpPr>
            <p:nvPr/>
          </p:nvSpPr>
          <p:spPr bwMode="auto">
            <a:xfrm>
              <a:off x="4875" y="206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Line 184"/>
            <p:cNvSpPr>
              <a:spLocks noChangeShapeType="1"/>
            </p:cNvSpPr>
            <p:nvPr/>
          </p:nvSpPr>
          <p:spPr bwMode="auto">
            <a:xfrm>
              <a:off x="4875" y="207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Line 185"/>
            <p:cNvSpPr>
              <a:spLocks noChangeShapeType="1"/>
            </p:cNvSpPr>
            <p:nvPr/>
          </p:nvSpPr>
          <p:spPr bwMode="auto">
            <a:xfrm>
              <a:off x="4872" y="1818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Line 186"/>
            <p:cNvSpPr>
              <a:spLocks noChangeShapeType="1"/>
            </p:cNvSpPr>
            <p:nvPr/>
          </p:nvSpPr>
          <p:spPr bwMode="auto">
            <a:xfrm>
              <a:off x="4872" y="18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Line 187"/>
            <p:cNvSpPr>
              <a:spLocks noChangeShapeType="1"/>
            </p:cNvSpPr>
            <p:nvPr/>
          </p:nvSpPr>
          <p:spPr bwMode="auto">
            <a:xfrm>
              <a:off x="4872" y="185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Line 188"/>
            <p:cNvSpPr>
              <a:spLocks noChangeShapeType="1"/>
            </p:cNvSpPr>
            <p:nvPr/>
          </p:nvSpPr>
          <p:spPr bwMode="auto">
            <a:xfrm>
              <a:off x="4872" y="18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Line 189"/>
            <p:cNvSpPr>
              <a:spLocks noChangeShapeType="1"/>
            </p:cNvSpPr>
            <p:nvPr/>
          </p:nvSpPr>
          <p:spPr bwMode="auto">
            <a:xfrm>
              <a:off x="4872" y="186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Line 190"/>
            <p:cNvSpPr>
              <a:spLocks noChangeShapeType="1"/>
            </p:cNvSpPr>
            <p:nvPr/>
          </p:nvSpPr>
          <p:spPr bwMode="auto">
            <a:xfrm>
              <a:off x="4872" y="18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Line 191"/>
            <p:cNvSpPr>
              <a:spLocks noChangeShapeType="1"/>
            </p:cNvSpPr>
            <p:nvPr/>
          </p:nvSpPr>
          <p:spPr bwMode="auto">
            <a:xfrm>
              <a:off x="4872" y="1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Line 192"/>
            <p:cNvSpPr>
              <a:spLocks noChangeShapeType="1"/>
            </p:cNvSpPr>
            <p:nvPr/>
          </p:nvSpPr>
          <p:spPr bwMode="auto">
            <a:xfrm>
              <a:off x="4872" y="1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Line 193"/>
            <p:cNvSpPr>
              <a:spLocks noChangeShapeType="1"/>
            </p:cNvSpPr>
            <p:nvPr/>
          </p:nvSpPr>
          <p:spPr bwMode="auto">
            <a:xfrm>
              <a:off x="4872" y="19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Line 194"/>
            <p:cNvSpPr>
              <a:spLocks noChangeShapeType="1"/>
            </p:cNvSpPr>
            <p:nvPr/>
          </p:nvSpPr>
          <p:spPr bwMode="auto">
            <a:xfrm>
              <a:off x="4875" y="168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Line 195"/>
            <p:cNvSpPr>
              <a:spLocks noChangeShapeType="1"/>
            </p:cNvSpPr>
            <p:nvPr/>
          </p:nvSpPr>
          <p:spPr bwMode="auto">
            <a:xfrm>
              <a:off x="4875" y="16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Line 196"/>
            <p:cNvSpPr>
              <a:spLocks noChangeShapeType="1"/>
            </p:cNvSpPr>
            <p:nvPr/>
          </p:nvSpPr>
          <p:spPr bwMode="auto">
            <a:xfrm>
              <a:off x="4875" y="17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Line 197"/>
            <p:cNvSpPr>
              <a:spLocks noChangeShapeType="1"/>
            </p:cNvSpPr>
            <p:nvPr/>
          </p:nvSpPr>
          <p:spPr bwMode="auto">
            <a:xfrm>
              <a:off x="4875" y="174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98"/>
            <p:cNvSpPr>
              <a:spLocks noChangeShapeType="1"/>
            </p:cNvSpPr>
            <p:nvPr/>
          </p:nvSpPr>
          <p:spPr bwMode="auto">
            <a:xfrm>
              <a:off x="4875" y="17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99"/>
            <p:cNvSpPr>
              <a:spLocks noChangeShapeType="1"/>
            </p:cNvSpPr>
            <p:nvPr/>
          </p:nvSpPr>
          <p:spPr bwMode="auto">
            <a:xfrm>
              <a:off x="4875" y="176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200"/>
            <p:cNvSpPr>
              <a:spLocks noChangeShapeType="1"/>
            </p:cNvSpPr>
            <p:nvPr/>
          </p:nvSpPr>
          <p:spPr bwMode="auto">
            <a:xfrm>
              <a:off x="4875" y="177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201"/>
            <p:cNvSpPr>
              <a:spLocks noChangeShapeType="1"/>
            </p:cNvSpPr>
            <p:nvPr/>
          </p:nvSpPr>
          <p:spPr bwMode="auto">
            <a:xfrm>
              <a:off x="4875" y="179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202"/>
            <p:cNvSpPr>
              <a:spLocks noChangeShapeType="1"/>
            </p:cNvSpPr>
            <p:nvPr/>
          </p:nvSpPr>
          <p:spPr bwMode="auto">
            <a:xfrm>
              <a:off x="4875" y="18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203"/>
            <p:cNvSpPr>
              <a:spLocks noChangeShapeType="1"/>
            </p:cNvSpPr>
            <p:nvPr/>
          </p:nvSpPr>
          <p:spPr bwMode="auto">
            <a:xfrm>
              <a:off x="4875" y="154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204"/>
            <p:cNvSpPr>
              <a:spLocks noChangeShapeType="1"/>
            </p:cNvSpPr>
            <p:nvPr/>
          </p:nvSpPr>
          <p:spPr bwMode="auto">
            <a:xfrm>
              <a:off x="4875" y="15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205"/>
            <p:cNvSpPr>
              <a:spLocks noChangeShapeType="1"/>
            </p:cNvSpPr>
            <p:nvPr/>
          </p:nvSpPr>
          <p:spPr bwMode="auto">
            <a:xfrm>
              <a:off x="4875" y="15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206"/>
            <p:cNvSpPr>
              <a:spLocks noChangeShapeType="1"/>
            </p:cNvSpPr>
            <p:nvPr/>
          </p:nvSpPr>
          <p:spPr bwMode="auto">
            <a:xfrm>
              <a:off x="4875" y="16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Line 207"/>
            <p:cNvSpPr>
              <a:spLocks noChangeShapeType="1"/>
            </p:cNvSpPr>
            <p:nvPr/>
          </p:nvSpPr>
          <p:spPr bwMode="auto">
            <a:xfrm>
              <a:off x="4875" y="159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Line 208"/>
            <p:cNvSpPr>
              <a:spLocks noChangeShapeType="1"/>
            </p:cNvSpPr>
            <p:nvPr/>
          </p:nvSpPr>
          <p:spPr bwMode="auto">
            <a:xfrm>
              <a:off x="4875" y="162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Line 209"/>
            <p:cNvSpPr>
              <a:spLocks noChangeShapeType="1"/>
            </p:cNvSpPr>
            <p:nvPr/>
          </p:nvSpPr>
          <p:spPr bwMode="auto">
            <a:xfrm>
              <a:off x="4875" y="163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Line 210"/>
            <p:cNvSpPr>
              <a:spLocks noChangeShapeType="1"/>
            </p:cNvSpPr>
            <p:nvPr/>
          </p:nvSpPr>
          <p:spPr bwMode="auto">
            <a:xfrm>
              <a:off x="4875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Line 211"/>
            <p:cNvSpPr>
              <a:spLocks noChangeShapeType="1"/>
            </p:cNvSpPr>
            <p:nvPr/>
          </p:nvSpPr>
          <p:spPr bwMode="auto">
            <a:xfrm>
              <a:off x="4875" y="16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Line 212"/>
            <p:cNvSpPr>
              <a:spLocks noChangeShapeType="1"/>
            </p:cNvSpPr>
            <p:nvPr/>
          </p:nvSpPr>
          <p:spPr bwMode="auto">
            <a:xfrm>
              <a:off x="4878" y="141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Line 213"/>
            <p:cNvSpPr>
              <a:spLocks noChangeShapeType="1"/>
            </p:cNvSpPr>
            <p:nvPr/>
          </p:nvSpPr>
          <p:spPr bwMode="auto">
            <a:xfrm>
              <a:off x="4878" y="142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Line 214"/>
            <p:cNvSpPr>
              <a:spLocks noChangeShapeType="1"/>
            </p:cNvSpPr>
            <p:nvPr/>
          </p:nvSpPr>
          <p:spPr bwMode="auto">
            <a:xfrm>
              <a:off x="4878" y="144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Line 215"/>
            <p:cNvSpPr>
              <a:spLocks noChangeShapeType="1"/>
            </p:cNvSpPr>
            <p:nvPr/>
          </p:nvSpPr>
          <p:spPr bwMode="auto">
            <a:xfrm>
              <a:off x="4878" y="14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Line 216"/>
            <p:cNvSpPr>
              <a:spLocks noChangeShapeType="1"/>
            </p:cNvSpPr>
            <p:nvPr/>
          </p:nvSpPr>
          <p:spPr bwMode="auto">
            <a:xfrm>
              <a:off x="4878" y="14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Line 217"/>
            <p:cNvSpPr>
              <a:spLocks noChangeShapeType="1"/>
            </p:cNvSpPr>
            <p:nvPr/>
          </p:nvSpPr>
          <p:spPr bwMode="auto">
            <a:xfrm>
              <a:off x="4878" y="1488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Line 218"/>
            <p:cNvSpPr>
              <a:spLocks noChangeShapeType="1"/>
            </p:cNvSpPr>
            <p:nvPr/>
          </p:nvSpPr>
          <p:spPr bwMode="auto">
            <a:xfrm>
              <a:off x="4878" y="150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Line 219"/>
            <p:cNvSpPr>
              <a:spLocks noChangeShapeType="1"/>
            </p:cNvSpPr>
            <p:nvPr/>
          </p:nvSpPr>
          <p:spPr bwMode="auto">
            <a:xfrm>
              <a:off x="4878" y="151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Line 220"/>
            <p:cNvSpPr>
              <a:spLocks noChangeShapeType="1"/>
            </p:cNvSpPr>
            <p:nvPr/>
          </p:nvSpPr>
          <p:spPr bwMode="auto">
            <a:xfrm>
              <a:off x="4878" y="15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Line 221"/>
            <p:cNvSpPr>
              <a:spLocks noChangeShapeType="1"/>
            </p:cNvSpPr>
            <p:nvPr/>
          </p:nvSpPr>
          <p:spPr bwMode="auto">
            <a:xfrm>
              <a:off x="4875" y="127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Line 222"/>
            <p:cNvSpPr>
              <a:spLocks noChangeShapeType="1"/>
            </p:cNvSpPr>
            <p:nvPr/>
          </p:nvSpPr>
          <p:spPr bwMode="auto">
            <a:xfrm>
              <a:off x="4875" y="128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Line 223"/>
            <p:cNvSpPr>
              <a:spLocks noChangeShapeType="1"/>
            </p:cNvSpPr>
            <p:nvPr/>
          </p:nvSpPr>
          <p:spPr bwMode="auto">
            <a:xfrm>
              <a:off x="4875" y="13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Line 224"/>
            <p:cNvSpPr>
              <a:spLocks noChangeShapeType="1"/>
            </p:cNvSpPr>
            <p:nvPr/>
          </p:nvSpPr>
          <p:spPr bwMode="auto">
            <a:xfrm>
              <a:off x="4875" y="133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Line 225"/>
            <p:cNvSpPr>
              <a:spLocks noChangeShapeType="1"/>
            </p:cNvSpPr>
            <p:nvPr/>
          </p:nvSpPr>
          <p:spPr bwMode="auto">
            <a:xfrm>
              <a:off x="4875" y="1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Line 226"/>
            <p:cNvSpPr>
              <a:spLocks noChangeShapeType="1"/>
            </p:cNvSpPr>
            <p:nvPr/>
          </p:nvSpPr>
          <p:spPr bwMode="auto">
            <a:xfrm>
              <a:off x="4875" y="135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Line 227"/>
            <p:cNvSpPr>
              <a:spLocks noChangeShapeType="1"/>
            </p:cNvSpPr>
            <p:nvPr/>
          </p:nvSpPr>
          <p:spPr bwMode="auto">
            <a:xfrm>
              <a:off x="4875" y="136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Line 228"/>
            <p:cNvSpPr>
              <a:spLocks noChangeShapeType="1"/>
            </p:cNvSpPr>
            <p:nvPr/>
          </p:nvSpPr>
          <p:spPr bwMode="auto">
            <a:xfrm>
              <a:off x="4875" y="13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Line 229"/>
            <p:cNvSpPr>
              <a:spLocks noChangeShapeType="1"/>
            </p:cNvSpPr>
            <p:nvPr/>
          </p:nvSpPr>
          <p:spPr bwMode="auto">
            <a:xfrm>
              <a:off x="4875" y="13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Line 230"/>
            <p:cNvSpPr>
              <a:spLocks noChangeShapeType="1"/>
            </p:cNvSpPr>
            <p:nvPr/>
          </p:nvSpPr>
          <p:spPr bwMode="auto">
            <a:xfrm>
              <a:off x="4878" y="113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Line 231"/>
            <p:cNvSpPr>
              <a:spLocks noChangeShapeType="1"/>
            </p:cNvSpPr>
            <p:nvPr/>
          </p:nvSpPr>
          <p:spPr bwMode="auto">
            <a:xfrm>
              <a:off x="4878" y="115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Line 232"/>
            <p:cNvSpPr>
              <a:spLocks noChangeShapeType="1"/>
            </p:cNvSpPr>
            <p:nvPr/>
          </p:nvSpPr>
          <p:spPr bwMode="auto">
            <a:xfrm>
              <a:off x="4878" y="11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4" name="Line 233"/>
            <p:cNvSpPr>
              <a:spLocks noChangeShapeType="1"/>
            </p:cNvSpPr>
            <p:nvPr/>
          </p:nvSpPr>
          <p:spPr bwMode="auto">
            <a:xfrm>
              <a:off x="4878" y="119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Line 234"/>
            <p:cNvSpPr>
              <a:spLocks noChangeShapeType="1"/>
            </p:cNvSpPr>
            <p:nvPr/>
          </p:nvSpPr>
          <p:spPr bwMode="auto">
            <a:xfrm>
              <a:off x="4878" y="11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6" name="Line 235"/>
            <p:cNvSpPr>
              <a:spLocks noChangeShapeType="1"/>
            </p:cNvSpPr>
            <p:nvPr/>
          </p:nvSpPr>
          <p:spPr bwMode="auto">
            <a:xfrm>
              <a:off x="4878" y="121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Line 236"/>
            <p:cNvSpPr>
              <a:spLocks noChangeShapeType="1"/>
            </p:cNvSpPr>
            <p:nvPr/>
          </p:nvSpPr>
          <p:spPr bwMode="auto">
            <a:xfrm>
              <a:off x="4878" y="12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Line 237"/>
            <p:cNvSpPr>
              <a:spLocks noChangeShapeType="1"/>
            </p:cNvSpPr>
            <p:nvPr/>
          </p:nvSpPr>
          <p:spPr bwMode="auto">
            <a:xfrm>
              <a:off x="4878" y="12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Line 238"/>
            <p:cNvSpPr>
              <a:spLocks noChangeShapeType="1"/>
            </p:cNvSpPr>
            <p:nvPr/>
          </p:nvSpPr>
          <p:spPr bwMode="auto">
            <a:xfrm>
              <a:off x="4878" y="125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Line 239"/>
            <p:cNvSpPr>
              <a:spLocks noChangeShapeType="1"/>
            </p:cNvSpPr>
            <p:nvPr/>
          </p:nvSpPr>
          <p:spPr bwMode="auto">
            <a:xfrm>
              <a:off x="4872" y="99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Line 240"/>
            <p:cNvSpPr>
              <a:spLocks noChangeShapeType="1"/>
            </p:cNvSpPr>
            <p:nvPr/>
          </p:nvSpPr>
          <p:spPr bwMode="auto">
            <a:xfrm>
              <a:off x="4872" y="10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Line 241"/>
            <p:cNvSpPr>
              <a:spLocks noChangeShapeType="1"/>
            </p:cNvSpPr>
            <p:nvPr/>
          </p:nvSpPr>
          <p:spPr bwMode="auto">
            <a:xfrm>
              <a:off x="4872" y="103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Line 242"/>
            <p:cNvSpPr>
              <a:spLocks noChangeShapeType="1"/>
            </p:cNvSpPr>
            <p:nvPr/>
          </p:nvSpPr>
          <p:spPr bwMode="auto">
            <a:xfrm>
              <a:off x="4872" y="106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Line 243"/>
            <p:cNvSpPr>
              <a:spLocks noChangeShapeType="1"/>
            </p:cNvSpPr>
            <p:nvPr/>
          </p:nvSpPr>
          <p:spPr bwMode="auto">
            <a:xfrm>
              <a:off x="4872" y="10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Line 244"/>
            <p:cNvSpPr>
              <a:spLocks noChangeShapeType="1"/>
            </p:cNvSpPr>
            <p:nvPr/>
          </p:nvSpPr>
          <p:spPr bwMode="auto">
            <a:xfrm>
              <a:off x="4872" y="1077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6" name="Line 245"/>
            <p:cNvSpPr>
              <a:spLocks noChangeShapeType="1"/>
            </p:cNvSpPr>
            <p:nvPr/>
          </p:nvSpPr>
          <p:spPr bwMode="auto">
            <a:xfrm>
              <a:off x="4872" y="10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Line 246"/>
            <p:cNvSpPr>
              <a:spLocks noChangeShapeType="1"/>
            </p:cNvSpPr>
            <p:nvPr/>
          </p:nvSpPr>
          <p:spPr bwMode="auto">
            <a:xfrm>
              <a:off x="4872" y="1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Line 247"/>
            <p:cNvSpPr>
              <a:spLocks noChangeShapeType="1"/>
            </p:cNvSpPr>
            <p:nvPr/>
          </p:nvSpPr>
          <p:spPr bwMode="auto">
            <a:xfrm>
              <a:off x="4872" y="112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Line 248"/>
            <p:cNvSpPr>
              <a:spLocks noChangeShapeType="1"/>
            </p:cNvSpPr>
            <p:nvPr/>
          </p:nvSpPr>
          <p:spPr bwMode="auto">
            <a:xfrm>
              <a:off x="4875" y="86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" name="Line 249"/>
            <p:cNvSpPr>
              <a:spLocks noChangeShapeType="1"/>
            </p:cNvSpPr>
            <p:nvPr/>
          </p:nvSpPr>
          <p:spPr bwMode="auto">
            <a:xfrm>
              <a:off x="4875" y="8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Line 250"/>
            <p:cNvSpPr>
              <a:spLocks noChangeShapeType="1"/>
            </p:cNvSpPr>
            <p:nvPr/>
          </p:nvSpPr>
          <p:spPr bwMode="auto">
            <a:xfrm>
              <a:off x="4875" y="8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" name="Line 251"/>
            <p:cNvSpPr>
              <a:spLocks noChangeShapeType="1"/>
            </p:cNvSpPr>
            <p:nvPr/>
          </p:nvSpPr>
          <p:spPr bwMode="auto">
            <a:xfrm>
              <a:off x="4875" y="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" name="Line 252"/>
            <p:cNvSpPr>
              <a:spLocks noChangeShapeType="1"/>
            </p:cNvSpPr>
            <p:nvPr/>
          </p:nvSpPr>
          <p:spPr bwMode="auto">
            <a:xfrm>
              <a:off x="4875" y="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" name="Line 253"/>
            <p:cNvSpPr>
              <a:spLocks noChangeShapeType="1"/>
            </p:cNvSpPr>
            <p:nvPr/>
          </p:nvSpPr>
          <p:spPr bwMode="auto">
            <a:xfrm>
              <a:off x="4875" y="941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" name="Line 254"/>
            <p:cNvSpPr>
              <a:spLocks noChangeShapeType="1"/>
            </p:cNvSpPr>
            <p:nvPr/>
          </p:nvSpPr>
          <p:spPr bwMode="auto">
            <a:xfrm>
              <a:off x="4875" y="95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" name="Line 255"/>
            <p:cNvSpPr>
              <a:spLocks noChangeShapeType="1"/>
            </p:cNvSpPr>
            <p:nvPr/>
          </p:nvSpPr>
          <p:spPr bwMode="auto">
            <a:xfrm>
              <a:off x="4875" y="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" name="Line 256"/>
            <p:cNvSpPr>
              <a:spLocks noChangeShapeType="1"/>
            </p:cNvSpPr>
            <p:nvPr/>
          </p:nvSpPr>
          <p:spPr bwMode="auto">
            <a:xfrm>
              <a:off x="4875" y="9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1439863" y="44767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94" name="Line 258"/>
          <p:cNvSpPr>
            <a:spLocks noChangeShapeType="1"/>
          </p:cNvSpPr>
          <p:nvPr/>
        </p:nvSpPr>
        <p:spPr bwMode="auto">
          <a:xfrm>
            <a:off x="1458913" y="4457700"/>
            <a:ext cx="0" cy="838200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95" name="Line 259"/>
          <p:cNvSpPr>
            <a:spLocks noChangeShapeType="1"/>
          </p:cNvSpPr>
          <p:nvPr/>
        </p:nvSpPr>
        <p:spPr bwMode="auto">
          <a:xfrm>
            <a:off x="1425575" y="4462463"/>
            <a:ext cx="0" cy="83820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96" name="Oval 260"/>
          <p:cNvSpPr>
            <a:spLocks noChangeArrowheads="1"/>
          </p:cNvSpPr>
          <p:nvPr/>
        </p:nvSpPr>
        <p:spPr bwMode="auto">
          <a:xfrm>
            <a:off x="341153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597" name="Oval 261"/>
          <p:cNvSpPr>
            <a:spLocks noChangeArrowheads="1"/>
          </p:cNvSpPr>
          <p:nvPr/>
        </p:nvSpPr>
        <p:spPr bwMode="auto">
          <a:xfrm>
            <a:off x="328771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598" name="Oval 262"/>
          <p:cNvSpPr>
            <a:spLocks noChangeArrowheads="1"/>
          </p:cNvSpPr>
          <p:nvPr/>
        </p:nvSpPr>
        <p:spPr bwMode="auto">
          <a:xfrm>
            <a:off x="300037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599" name="Oval 263"/>
          <p:cNvSpPr>
            <a:spLocks noChangeArrowheads="1"/>
          </p:cNvSpPr>
          <p:nvPr/>
        </p:nvSpPr>
        <p:spPr bwMode="auto">
          <a:xfrm>
            <a:off x="286861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0" name="Oval 264"/>
          <p:cNvSpPr>
            <a:spLocks noChangeArrowheads="1"/>
          </p:cNvSpPr>
          <p:nvPr/>
        </p:nvSpPr>
        <p:spPr bwMode="auto">
          <a:xfrm>
            <a:off x="351631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1" name="Oval 265"/>
          <p:cNvSpPr>
            <a:spLocks noChangeArrowheads="1"/>
          </p:cNvSpPr>
          <p:nvPr/>
        </p:nvSpPr>
        <p:spPr bwMode="auto">
          <a:xfrm>
            <a:off x="323056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2" name="Oval 266"/>
          <p:cNvSpPr>
            <a:spLocks noChangeArrowheads="1"/>
          </p:cNvSpPr>
          <p:nvPr/>
        </p:nvSpPr>
        <p:spPr bwMode="auto">
          <a:xfrm>
            <a:off x="283845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3" name="Oval 267"/>
          <p:cNvSpPr>
            <a:spLocks noChangeArrowheads="1"/>
          </p:cNvSpPr>
          <p:nvPr/>
        </p:nvSpPr>
        <p:spPr bwMode="auto">
          <a:xfrm>
            <a:off x="306705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4" name="Oval 268"/>
          <p:cNvSpPr>
            <a:spLocks noChangeArrowheads="1"/>
          </p:cNvSpPr>
          <p:nvPr/>
        </p:nvSpPr>
        <p:spPr bwMode="auto">
          <a:xfrm>
            <a:off x="340201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4605" name="Picture 269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243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06" name="Picture 270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333875"/>
            <a:ext cx="8096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07" name="Picture 271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1719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08" name="Picture 272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167188"/>
            <a:ext cx="8096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09" name="Picture 273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176713"/>
            <a:ext cx="857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0" name="Picture 274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4171950"/>
            <a:ext cx="8096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1" name="Picture 275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4767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2" name="Picture 276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476750"/>
            <a:ext cx="8096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3" name="Picture 277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400550"/>
            <a:ext cx="762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4" name="Picture 278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4400550"/>
            <a:ext cx="7461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5" name="Picture 279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90988"/>
            <a:ext cx="762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6" name="Picture 280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090988"/>
            <a:ext cx="74612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7" name="Picture 281" descr="mat nuo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324350"/>
            <a:ext cx="762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8" name="Picture 282" descr="mat nuoc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324350"/>
            <a:ext cx="7461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83" name="Group 283"/>
          <p:cNvGrpSpPr>
            <a:grpSpLocks/>
          </p:cNvGrpSpPr>
          <p:nvPr/>
        </p:nvGrpSpPr>
        <p:grpSpPr bwMode="auto">
          <a:xfrm>
            <a:off x="3009900" y="3571875"/>
            <a:ext cx="352425" cy="190500"/>
            <a:chOff x="3084" y="2022"/>
            <a:chExt cx="222" cy="120"/>
          </a:xfrm>
        </p:grpSpPr>
        <p:grpSp>
          <p:nvGrpSpPr>
            <p:cNvPr id="26728" name="Group 284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4621" name="Arc 285">
                <a:extLst>
                  <a:ext uri="{FF2B5EF4-FFF2-40B4-BE49-F238E27FC236}">
                    <a16:creationId xmlns:a16="http://schemas.microsoft.com/office/drawing/2014/main" xmlns="" id="{89BC9F37-4207-CF4F-B6CA-0B6E9F75A90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731" name="Arc 286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2" name="Arc 287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3" name="Arc 288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29" name="Arc 289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84" name="Group 290"/>
          <p:cNvGrpSpPr>
            <a:grpSpLocks/>
          </p:cNvGrpSpPr>
          <p:nvPr/>
        </p:nvGrpSpPr>
        <p:grpSpPr bwMode="auto">
          <a:xfrm>
            <a:off x="1306513" y="5384800"/>
            <a:ext cx="274637" cy="206375"/>
            <a:chOff x="4224" y="1968"/>
            <a:chExt cx="144" cy="108"/>
          </a:xfrm>
        </p:grpSpPr>
        <p:sp>
          <p:nvSpPr>
            <p:cNvPr id="26726" name="Freeform 291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292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87" name="Group 293"/>
          <p:cNvGrpSpPr>
            <a:grpSpLocks/>
          </p:cNvGrpSpPr>
          <p:nvPr/>
        </p:nvGrpSpPr>
        <p:grpSpPr bwMode="auto">
          <a:xfrm>
            <a:off x="4633913" y="3181350"/>
            <a:ext cx="1104900" cy="904875"/>
            <a:chOff x="2952" y="1398"/>
            <a:chExt cx="696" cy="570"/>
          </a:xfrm>
        </p:grpSpPr>
        <p:sp>
          <p:nvSpPr>
            <p:cNvPr id="26715" name="Freeform 294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295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296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297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298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20" name="Group 299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26724" name="Freeform 30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Oval 30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6721" name="Freeform 302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303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9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304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86" name="Freeform 305"/>
          <p:cNvSpPr>
            <a:spLocks/>
          </p:cNvSpPr>
          <p:nvPr/>
        </p:nvSpPr>
        <p:spPr bwMode="auto">
          <a:xfrm>
            <a:off x="452437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Freeform 306"/>
          <p:cNvSpPr>
            <a:spLocks/>
          </p:cNvSpPr>
          <p:nvPr/>
        </p:nvSpPr>
        <p:spPr bwMode="auto">
          <a:xfrm>
            <a:off x="472440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" name="Text Box 307"/>
          <p:cNvSpPr txBox="1">
            <a:spLocks noChangeArrowheads="1"/>
          </p:cNvSpPr>
          <p:nvPr/>
        </p:nvSpPr>
        <p:spPr bwMode="auto">
          <a:xfrm>
            <a:off x="1771650" y="3565525"/>
            <a:ext cx="74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</a:rPr>
              <a:t>32 </a:t>
            </a:r>
            <a:r>
              <a:rPr lang="en-US" altLang="en-US" sz="1600" b="1" baseline="30000">
                <a:solidFill>
                  <a:srgbClr val="CC0000"/>
                </a:solidFill>
              </a:rPr>
              <a:t>0</a:t>
            </a:r>
            <a:r>
              <a:rPr lang="en-US" altLang="en-US" sz="1600" b="1">
                <a:solidFill>
                  <a:srgbClr val="CC0000"/>
                </a:solidFill>
              </a:rPr>
              <a:t>F</a:t>
            </a:r>
          </a:p>
        </p:txBody>
      </p:sp>
      <p:sp>
        <p:nvSpPr>
          <p:cNvPr id="14644" name="Text Box 308"/>
          <p:cNvSpPr txBox="1">
            <a:spLocks noChangeArrowheads="1"/>
          </p:cNvSpPr>
          <p:nvPr/>
        </p:nvSpPr>
        <p:spPr bwMode="auto">
          <a:xfrm>
            <a:off x="1752600" y="1524000"/>
            <a:ext cx="723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</a:rPr>
              <a:t>212 </a:t>
            </a:r>
            <a:r>
              <a:rPr lang="en-US" altLang="en-US" sz="1600" b="1" baseline="30000">
                <a:solidFill>
                  <a:srgbClr val="CC0000"/>
                </a:solidFill>
              </a:rPr>
              <a:t>0</a:t>
            </a:r>
            <a:r>
              <a:rPr lang="en-US" altLang="en-US" sz="1600" b="1">
                <a:solidFill>
                  <a:srgbClr val="CC0000"/>
                </a:solidFill>
              </a:rPr>
              <a:t>F</a:t>
            </a:r>
          </a:p>
        </p:txBody>
      </p:sp>
      <p:grpSp>
        <p:nvGrpSpPr>
          <p:cNvPr id="14389" name="Group 309"/>
          <p:cNvGrpSpPr>
            <a:grpSpLocks/>
          </p:cNvGrpSpPr>
          <p:nvPr/>
        </p:nvGrpSpPr>
        <p:grpSpPr bwMode="auto">
          <a:xfrm>
            <a:off x="1447800" y="1766888"/>
            <a:ext cx="381000" cy="1905000"/>
            <a:chOff x="4464" y="1632"/>
            <a:chExt cx="192" cy="1680"/>
          </a:xfrm>
        </p:grpSpPr>
        <p:sp>
          <p:nvSpPr>
            <p:cNvPr id="26696" name="Line 310"/>
            <p:cNvSpPr>
              <a:spLocks noChangeShapeType="1"/>
            </p:cNvSpPr>
            <p:nvPr/>
          </p:nvSpPr>
          <p:spPr bwMode="auto">
            <a:xfrm rot="5400000">
              <a:off x="4536" y="156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311"/>
            <p:cNvSpPr>
              <a:spLocks noChangeShapeType="1"/>
            </p:cNvSpPr>
            <p:nvPr/>
          </p:nvSpPr>
          <p:spPr bwMode="auto">
            <a:xfrm rot="5400000">
              <a:off x="4524" y="170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312"/>
            <p:cNvSpPr>
              <a:spLocks noChangeShapeType="1"/>
            </p:cNvSpPr>
            <p:nvPr/>
          </p:nvSpPr>
          <p:spPr bwMode="auto">
            <a:xfrm rot="5400000">
              <a:off x="4524" y="1793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313"/>
            <p:cNvSpPr>
              <a:spLocks noChangeShapeType="1"/>
            </p:cNvSpPr>
            <p:nvPr/>
          </p:nvSpPr>
          <p:spPr bwMode="auto">
            <a:xfrm rot="5400000">
              <a:off x="4554" y="1854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314"/>
            <p:cNvSpPr>
              <a:spLocks noChangeShapeType="1"/>
            </p:cNvSpPr>
            <p:nvPr/>
          </p:nvSpPr>
          <p:spPr bwMode="auto">
            <a:xfrm rot="5400000">
              <a:off x="4524" y="197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Line 315"/>
            <p:cNvSpPr>
              <a:spLocks noChangeShapeType="1"/>
            </p:cNvSpPr>
            <p:nvPr/>
          </p:nvSpPr>
          <p:spPr bwMode="auto">
            <a:xfrm rot="5400000">
              <a:off x="4524" y="2066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Line 316"/>
            <p:cNvSpPr>
              <a:spLocks noChangeShapeType="1"/>
            </p:cNvSpPr>
            <p:nvPr/>
          </p:nvSpPr>
          <p:spPr bwMode="auto">
            <a:xfrm rot="5400000">
              <a:off x="4524" y="215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Line 317"/>
            <p:cNvSpPr>
              <a:spLocks noChangeShapeType="1"/>
            </p:cNvSpPr>
            <p:nvPr/>
          </p:nvSpPr>
          <p:spPr bwMode="auto">
            <a:xfrm rot="5400000">
              <a:off x="4524" y="2249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318"/>
            <p:cNvSpPr>
              <a:spLocks noChangeShapeType="1"/>
            </p:cNvSpPr>
            <p:nvPr/>
          </p:nvSpPr>
          <p:spPr bwMode="auto">
            <a:xfrm rot="5400000">
              <a:off x="4560" y="230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319"/>
            <p:cNvSpPr>
              <a:spLocks noChangeShapeType="1"/>
            </p:cNvSpPr>
            <p:nvPr/>
          </p:nvSpPr>
          <p:spPr bwMode="auto">
            <a:xfrm rot="5400000">
              <a:off x="4524" y="243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320"/>
            <p:cNvSpPr>
              <a:spLocks noChangeShapeType="1"/>
            </p:cNvSpPr>
            <p:nvPr/>
          </p:nvSpPr>
          <p:spPr bwMode="auto">
            <a:xfrm rot="5400000">
              <a:off x="4524" y="252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321"/>
            <p:cNvSpPr>
              <a:spLocks noChangeShapeType="1"/>
            </p:cNvSpPr>
            <p:nvPr/>
          </p:nvSpPr>
          <p:spPr bwMode="auto">
            <a:xfrm rot="5400000">
              <a:off x="4524" y="2614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322"/>
            <p:cNvSpPr>
              <a:spLocks noChangeShapeType="1"/>
            </p:cNvSpPr>
            <p:nvPr/>
          </p:nvSpPr>
          <p:spPr bwMode="auto">
            <a:xfrm rot="5400000">
              <a:off x="4524" y="270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323"/>
            <p:cNvSpPr>
              <a:spLocks noChangeShapeType="1"/>
            </p:cNvSpPr>
            <p:nvPr/>
          </p:nvSpPr>
          <p:spPr bwMode="auto">
            <a:xfrm rot="5400000">
              <a:off x="4554" y="2766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324"/>
            <p:cNvSpPr>
              <a:spLocks noChangeShapeType="1"/>
            </p:cNvSpPr>
            <p:nvPr/>
          </p:nvSpPr>
          <p:spPr bwMode="auto">
            <a:xfrm rot="5400000">
              <a:off x="4524" y="2887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325"/>
            <p:cNvSpPr>
              <a:spLocks noChangeShapeType="1"/>
            </p:cNvSpPr>
            <p:nvPr/>
          </p:nvSpPr>
          <p:spPr bwMode="auto">
            <a:xfrm rot="5400000">
              <a:off x="4524" y="297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326"/>
            <p:cNvSpPr>
              <a:spLocks noChangeShapeType="1"/>
            </p:cNvSpPr>
            <p:nvPr/>
          </p:nvSpPr>
          <p:spPr bwMode="auto">
            <a:xfrm rot="5400000">
              <a:off x="4524" y="3070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327"/>
            <p:cNvSpPr>
              <a:spLocks noChangeShapeType="1"/>
            </p:cNvSpPr>
            <p:nvPr/>
          </p:nvSpPr>
          <p:spPr bwMode="auto">
            <a:xfrm rot="5400000">
              <a:off x="4524" y="316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328"/>
            <p:cNvSpPr>
              <a:spLocks noChangeShapeType="1"/>
            </p:cNvSpPr>
            <p:nvPr/>
          </p:nvSpPr>
          <p:spPr bwMode="auto">
            <a:xfrm rot="5400000">
              <a:off x="4536" y="324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90" name="Group 329"/>
          <p:cNvGrpSpPr>
            <a:grpSpLocks/>
          </p:cNvGrpSpPr>
          <p:nvPr/>
        </p:nvGrpSpPr>
        <p:grpSpPr bwMode="auto">
          <a:xfrm>
            <a:off x="5524500" y="2895600"/>
            <a:ext cx="3600450" cy="2703513"/>
            <a:chOff x="2457" y="1296"/>
            <a:chExt cx="4069" cy="3089"/>
          </a:xfrm>
        </p:grpSpPr>
        <p:pic>
          <p:nvPicPr>
            <p:cNvPr id="26694" name="Picture 330" descr="fahrenheit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96"/>
              <a:ext cx="1595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5" name="Text Box 331"/>
            <p:cNvSpPr txBox="1">
              <a:spLocks noChangeArrowheads="1"/>
            </p:cNvSpPr>
            <p:nvPr/>
          </p:nvSpPr>
          <p:spPr bwMode="auto">
            <a:xfrm>
              <a:off x="2457" y="3445"/>
              <a:ext cx="4069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>
                  <a:latin typeface="VietSpell"/>
                </a:rPr>
                <a:t> </a:t>
              </a:r>
              <a:r>
                <a:rPr lang="en-US" altLang="en-US" b="1">
                  <a:solidFill>
                    <a:srgbClr val="009900"/>
                  </a:solidFill>
                  <a:latin typeface="VietSpell"/>
                </a:rPr>
                <a:t>Gabriel Daniel Fahrenheit</a:t>
              </a:r>
            </a:p>
            <a:p>
              <a:pPr algn="ctr"/>
              <a:r>
                <a:rPr lang="en-US" altLang="en-US" b="1">
                  <a:solidFill>
                    <a:srgbClr val="009900"/>
                  </a:solidFill>
                  <a:latin typeface="VietSpell"/>
                </a:rPr>
                <a:t>(1686-1736)</a:t>
              </a:r>
            </a:p>
          </p:txBody>
        </p:sp>
      </p:grpSp>
      <p:sp>
        <p:nvSpPr>
          <p:cNvPr id="26692" name="Text Box 332"/>
          <p:cNvSpPr txBox="1">
            <a:spLocks noChangeArrowheads="1"/>
          </p:cNvSpPr>
          <p:nvPr/>
        </p:nvSpPr>
        <p:spPr bwMode="auto">
          <a:xfrm>
            <a:off x="3128963" y="971550"/>
            <a:ext cx="4262437" cy="585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2. Nhiệt giai Frenhai</a:t>
            </a:r>
          </a:p>
        </p:txBody>
      </p:sp>
      <p:sp>
        <p:nvSpPr>
          <p:cNvPr id="14669" name="Text Box 333"/>
          <p:cNvSpPr txBox="1">
            <a:spLocks noChangeArrowheads="1"/>
          </p:cNvSpPr>
          <p:nvPr/>
        </p:nvSpPr>
        <p:spPr bwMode="auto">
          <a:xfrm>
            <a:off x="2286000" y="1760538"/>
            <a:ext cx="693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*Trong nhiệt giai Frenhai nhiệt độ nước đá đang           tan là </a:t>
            </a:r>
            <a:r>
              <a:rPr lang="en-US" altLang="en-US" b="1" i="1">
                <a:solidFill>
                  <a:srgbClr val="FF3300"/>
                </a:solidFill>
              </a:rPr>
              <a:t>32</a:t>
            </a:r>
            <a:r>
              <a:rPr lang="en-US" altLang="en-US" b="1" i="1" baseline="30000">
                <a:solidFill>
                  <a:srgbClr val="FF3300"/>
                </a:solidFill>
              </a:rPr>
              <a:t>o</a:t>
            </a:r>
            <a:r>
              <a:rPr lang="en-US" altLang="en-US" b="1" i="1">
                <a:solidFill>
                  <a:srgbClr val="FF3300"/>
                </a:solidFill>
              </a:rPr>
              <a:t>F</a:t>
            </a:r>
            <a:r>
              <a:rPr lang="en-US" altLang="en-US" b="1" i="1"/>
              <a:t>. Nhiệt độ của hơi nước đang sôi là </a:t>
            </a:r>
            <a:r>
              <a:rPr lang="en-US" altLang="en-US" b="1" i="1">
                <a:solidFill>
                  <a:srgbClr val="FF3300"/>
                </a:solidFill>
              </a:rPr>
              <a:t>212</a:t>
            </a:r>
            <a:r>
              <a:rPr lang="en-US" altLang="en-US" b="1" i="1" baseline="30000">
                <a:solidFill>
                  <a:srgbClr val="FF3300"/>
                </a:solidFill>
              </a:rPr>
              <a:t>o</a:t>
            </a:r>
            <a:r>
              <a:rPr lang="en-US" altLang="en-US" b="1" i="1">
                <a:solidFill>
                  <a:srgbClr val="FF330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4" dur="2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8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15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2106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160" dur="2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210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158 C -0.18195 -0.07408 -0.18177 -0.13658 -0.18212 -0.16783 C -0.18247 -0.19908 -0.18125 -0.19144 -0.1842 -0.19977 C -0.18715 -0.2081 -0.19306 -0.21435 -0.19983 -0.21783 C -0.2066 -0.2213 -0.21684 -0.22431 -0.22483 -0.2213 C -0.23281 -0.21829 -0.2349 -0.21921 -0.24774 -0.20046 C -0.26059 -0.18171 -0.28247 -0.16875 -0.30243 -0.1088 C -0.3224 -0.04884 -0.34497 0.05509 -0.36754 0.15926 " pathEditMode="relative" rAng="0" ptsTypes="aaaaaaaA">
                                      <p:cBhvr>
                                        <p:cTn id="162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2106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3000"/>
                                        <p:tgtEl>
                                          <p:spTgt spid="1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97 0.15671 C -0.37605 0.13704 -0.38212 0.11736 -0.39705 0.11505 C -0.41198 0.11273 -0.44549 0.12963 -0.46007 0.14282 C -0.47466 0.15602 -0.47987 0.17546 -0.48507 0.19491 " pathEditMode="relative" rAng="0" ptsTypes="aaaA">
                                      <p:cBhvr>
                                        <p:cTn id="185" dur="1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30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18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30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189" dur="1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30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9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4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5" grpId="0" animBg="1"/>
      <p:bldP spid="14485" grpId="1" animBg="1"/>
      <p:bldP spid="14485" grpId="2" animBg="1"/>
      <p:bldP spid="14485" grpId="3" animBg="1"/>
      <p:bldP spid="14486" grpId="0" animBg="1"/>
      <p:bldP spid="14486" grpId="1" animBg="1"/>
      <p:bldP spid="14593" grpId="0" animBg="1"/>
      <p:bldP spid="14593" grpId="1" animBg="1"/>
      <p:bldP spid="14593" grpId="2" animBg="1"/>
      <p:bldP spid="14593" grpId="3" animBg="1"/>
      <p:bldP spid="14594" grpId="0" animBg="1"/>
      <p:bldP spid="14594" grpId="1" animBg="1"/>
      <p:bldP spid="14595" grpId="0" animBg="1"/>
      <p:bldP spid="14595" grpId="1" animBg="1"/>
      <p:bldP spid="14596" grpId="0" animBg="1"/>
      <p:bldP spid="14596" grpId="1" animBg="1"/>
      <p:bldP spid="14597" grpId="0" animBg="1"/>
      <p:bldP spid="14597" grpId="1" animBg="1"/>
      <p:bldP spid="14598" grpId="0" animBg="1"/>
      <p:bldP spid="14598" grpId="1" animBg="1"/>
      <p:bldP spid="14599" grpId="0" animBg="1"/>
      <p:bldP spid="14599" grpId="1" animBg="1"/>
      <p:bldP spid="14600" grpId="0" animBg="1"/>
      <p:bldP spid="14600" grpId="1" animBg="1"/>
      <p:bldP spid="14601" grpId="0" animBg="1"/>
      <p:bldP spid="14601" grpId="1" animBg="1"/>
      <p:bldP spid="14602" grpId="0" animBg="1"/>
      <p:bldP spid="14602" grpId="1" animBg="1"/>
      <p:bldP spid="14603" grpId="0" animBg="1"/>
      <p:bldP spid="14603" grpId="1" animBg="1"/>
      <p:bldP spid="14604" grpId="0" animBg="1"/>
      <p:bldP spid="14604" grpId="1" animBg="1"/>
      <p:bldP spid="14643" grpId="0"/>
      <p:bldP spid="14644" grpId="0"/>
      <p:bldP spid="146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 noChangeArrowheads="1"/>
          </p:cNvSpPr>
          <p:nvPr>
            <p:ph type="title"/>
          </p:nvPr>
        </p:nvSpPr>
        <p:spPr>
          <a:xfrm>
            <a:off x="496888" y="0"/>
            <a:ext cx="82296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00"/>
                </a:solidFill>
                <a:latin typeface="Lucida Handwriting" pitchFamily="66" charset="0"/>
              </a:rPr>
              <a:t>NHIỆT GIAI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3E57C72-1504-AF4F-80F5-DE322AB75904}"/>
              </a:ext>
            </a:extLst>
          </p:cNvPr>
          <p:cNvSpPr/>
          <p:nvPr/>
        </p:nvSpPr>
        <p:spPr>
          <a:xfrm>
            <a:off x="1722438" y="990600"/>
            <a:ext cx="7454900" cy="5394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25F72C-18FA-E445-BE86-7FF3EF24EFED}"/>
              </a:ext>
            </a:extLst>
          </p:cNvPr>
          <p:cNvSpPr txBox="1"/>
          <p:nvPr/>
        </p:nvSpPr>
        <p:spPr>
          <a:xfrm>
            <a:off x="1852613" y="914400"/>
            <a:ext cx="7215187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Nhiệm vụ 2: 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Kể tên các thang nhiệt giai 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mà em biết?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2. Ở Việt Nam để đo nhiệt độ thường dùng thang nhiệt giai nào?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3. Dựa vào học liệu vừa được theo dõi và SGK hoàn thiện bảng tổng hợp. 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4. Nêu phương pháp đổi nhiệt độ.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B050"/>
                </a:solidFill>
                <a:ea typeface="Arial Hebrew" charset="-79"/>
                <a:cs typeface="Times New Roman" panose="02020603050405020304" pitchFamily="18" charset="0"/>
              </a:rPr>
              <a:t>Cá nhân hoàn thiện phiếu học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B050"/>
                </a:solidFill>
                <a:ea typeface="Arial Hebrew" charset="-79"/>
                <a:cs typeface="Times New Roman" panose="02020603050405020304" pitchFamily="18" charset="0"/>
              </a:rPr>
              <a:t> tập số 2 trong 3 phút</a:t>
            </a:r>
            <a:endParaRPr lang="en-US" sz="3200" b="1" i="1" dirty="0">
              <a:solidFill>
                <a:srgbClr val="00B050"/>
              </a:solidFill>
              <a:ea typeface="Arial Hebrew" charset="-79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774950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4075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0" y="19050"/>
            <a:ext cx="9144000" cy="819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solidFill>
                  <a:srgbClr val="FFFF00"/>
                </a:solidFill>
                <a:cs typeface="Times New Roman" pitchFamily="18" charset="0"/>
              </a:rPr>
              <a:t>BẢNG TỔNG HỢP</a:t>
            </a:r>
          </a:p>
        </p:txBody>
      </p:sp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xmlns="" id="{AE9C2F1A-170E-A84F-82E1-F06921E67A7C}"/>
              </a:ext>
            </a:extLst>
          </p:cNvPr>
          <p:cNvGraphicFramePr>
            <a:graphicFrameLocks noGrp="1"/>
          </p:cNvGraphicFramePr>
          <p:nvPr/>
        </p:nvGraphicFramePr>
        <p:xfrm>
          <a:off x="219075" y="990600"/>
          <a:ext cx="8382000" cy="5638800"/>
        </p:xfrm>
        <a:graphic>
          <a:graphicData uri="http://schemas.openxmlformats.org/drawingml/2006/table">
            <a:tbl>
              <a:tblPr/>
              <a:tblGrid>
                <a:gridCol w="2679525">
                  <a:extLst>
                    <a:ext uri="{9D8B030D-6E8A-4147-A177-3AD203B41FA5}">
                      <a16:colId xmlns:a16="http://schemas.microsoft.com/office/drawing/2014/main" xmlns="" val="1868505965"/>
                    </a:ext>
                  </a:extLst>
                </a:gridCol>
                <a:gridCol w="2908475">
                  <a:extLst>
                    <a:ext uri="{9D8B030D-6E8A-4147-A177-3AD203B41FA5}">
                      <a16:colId xmlns:a16="http://schemas.microsoft.com/office/drawing/2014/main" xmlns="" val="303000962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2620175349"/>
                    </a:ext>
                  </a:extLst>
                </a:gridCol>
              </a:tblGrid>
              <a:tr h="1633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giai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Xenxiut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200" b="1" i="1" u="none" strike="noStrike" cap="none" normalizeH="0" baseline="3000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alt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Farenhai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2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1869084"/>
                  </a:ext>
                </a:extLst>
              </a:tr>
              <a:tr h="1033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2814580"/>
                  </a:ext>
                </a:extLst>
              </a:tr>
              <a:tr h="91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Hơi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sôi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6994648"/>
                  </a:ext>
                </a:extLst>
              </a:tr>
              <a:tr h="990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Thang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477240"/>
                  </a:ext>
                </a:extLst>
              </a:tr>
              <a:tr h="106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ĐCNN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673720"/>
                  </a:ext>
                </a:extLst>
              </a:tr>
            </a:tbl>
          </a:graphicData>
        </a:graphic>
      </p:graphicFrame>
      <p:sp>
        <p:nvSpPr>
          <p:cNvPr id="28700" name="Line 21"/>
          <p:cNvSpPr>
            <a:spLocks noChangeShapeType="1"/>
          </p:cNvSpPr>
          <p:nvPr/>
        </p:nvSpPr>
        <p:spPr bwMode="auto">
          <a:xfrm>
            <a:off x="219075" y="993775"/>
            <a:ext cx="2676525" cy="159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459163" y="2971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0</a:t>
            </a:r>
            <a:r>
              <a:rPr lang="en-US" altLang="en-US" sz="3200" b="1" baseline="30000">
                <a:solidFill>
                  <a:schemeClr val="bg1"/>
                </a:solidFill>
              </a:rPr>
              <a:t>0</a:t>
            </a:r>
            <a:r>
              <a:rPr lang="en-US" altLang="en-US" sz="32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459163" y="3962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100</a:t>
            </a:r>
            <a:r>
              <a:rPr lang="en-US" altLang="en-US" sz="3200" b="1" baseline="30000">
                <a:solidFill>
                  <a:schemeClr val="bg1"/>
                </a:solidFill>
              </a:rPr>
              <a:t>0</a:t>
            </a:r>
            <a:r>
              <a:rPr lang="en-US" altLang="en-US" sz="32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046788" y="2968625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32</a:t>
            </a:r>
            <a:r>
              <a:rPr lang="en-US" altLang="en-US" sz="3200" b="1" baseline="30000">
                <a:solidFill>
                  <a:schemeClr val="bg1"/>
                </a:solidFill>
              </a:rPr>
              <a:t>0</a:t>
            </a:r>
            <a:r>
              <a:rPr lang="en-US" altLang="en-US" sz="32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475038" y="4876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484563" y="5922963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1</a:t>
            </a:r>
            <a:r>
              <a:rPr lang="en-US" altLang="en-US" sz="3200" b="1" baseline="30000">
                <a:solidFill>
                  <a:schemeClr val="bg1"/>
                </a:solidFill>
              </a:rPr>
              <a:t>0</a:t>
            </a:r>
            <a:r>
              <a:rPr lang="en-US" altLang="en-US" sz="32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989638" y="4876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065838" y="5867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1,8</a:t>
            </a:r>
            <a:r>
              <a:rPr lang="en-US" altLang="en-US" sz="3200" b="1" baseline="30000">
                <a:solidFill>
                  <a:schemeClr val="bg1"/>
                </a:solidFill>
              </a:rPr>
              <a:t>0</a:t>
            </a:r>
            <a:r>
              <a:rPr lang="en-US" altLang="en-US" sz="32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913438" y="3962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212</a:t>
            </a:r>
            <a:r>
              <a:rPr lang="en-US" altLang="en-US" sz="3200" b="1" baseline="30000">
                <a:solidFill>
                  <a:schemeClr val="bg1"/>
                </a:solidFill>
              </a:rPr>
              <a:t>0</a:t>
            </a:r>
            <a:r>
              <a:rPr lang="en-US" altLang="en-US" sz="3200" b="1">
                <a:solidFill>
                  <a:schemeClr val="bg1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0" y="15240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3. Phương pháp đổi nhiệt độ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0" y="158115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Nhiệt giai Xenxiut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133600" y="14922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6172200" y="149225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100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533400" y="2025650"/>
            <a:ext cx="7543800" cy="260350"/>
            <a:chOff x="336" y="1276"/>
            <a:chExt cx="4752" cy="164"/>
          </a:xfrm>
        </p:grpSpPr>
        <p:sp>
          <p:nvSpPr>
            <p:cNvPr id="29722" name="Line 9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0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4" name="Group 11"/>
            <p:cNvGrpSpPr>
              <a:grpSpLocks/>
            </p:cNvGrpSpPr>
            <p:nvPr/>
          </p:nvGrpSpPr>
          <p:grpSpPr bwMode="auto">
            <a:xfrm>
              <a:off x="336" y="1372"/>
              <a:ext cx="4752" cy="0"/>
              <a:chOff x="336" y="1372"/>
              <a:chExt cx="4752" cy="0"/>
            </a:xfrm>
          </p:grpSpPr>
          <p:sp>
            <p:nvSpPr>
              <p:cNvPr id="29729" name="Line 12"/>
              <p:cNvSpPr>
                <a:spLocks noChangeShapeType="1"/>
              </p:cNvSpPr>
              <p:nvPr/>
            </p:nvSpPr>
            <p:spPr bwMode="auto">
              <a:xfrm flipV="1">
                <a:off x="336" y="1372"/>
                <a:ext cx="2030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Line 13"/>
              <p:cNvSpPr>
                <a:spLocks noChangeShapeType="1"/>
              </p:cNvSpPr>
              <p:nvPr/>
            </p:nvSpPr>
            <p:spPr bwMode="auto">
              <a:xfrm flipV="1">
                <a:off x="2366" y="1372"/>
                <a:ext cx="113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Line 14"/>
              <p:cNvSpPr>
                <a:spLocks noChangeShapeType="1"/>
              </p:cNvSpPr>
              <p:nvPr/>
            </p:nvSpPr>
            <p:spPr bwMode="auto">
              <a:xfrm flipV="1">
                <a:off x="3504" y="1372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25" name="Line 15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16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17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18"/>
            <p:cNvSpPr>
              <a:spLocks noChangeShapeType="1"/>
            </p:cNvSpPr>
            <p:nvPr/>
          </p:nvSpPr>
          <p:spPr bwMode="auto">
            <a:xfrm>
              <a:off x="3984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0" y="31242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Nhiệt giai Frenhai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1981200" y="36258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?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248400" y="3640138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?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3400" y="3487738"/>
            <a:ext cx="7543800" cy="246062"/>
            <a:chOff x="336" y="2197"/>
            <a:chExt cx="4752" cy="155"/>
          </a:xfrm>
        </p:grpSpPr>
        <p:sp>
          <p:nvSpPr>
            <p:cNvPr id="29712" name="Line 23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24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4" name="Group 25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29719" name="Line 26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0" name="Line 27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Line 28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5" name="Line 29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30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31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32"/>
            <p:cNvSpPr>
              <a:spLocks noChangeShapeType="1"/>
            </p:cNvSpPr>
            <p:nvPr/>
          </p:nvSpPr>
          <p:spPr bwMode="auto">
            <a:xfrm>
              <a:off x="3984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23622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762000" y="49530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Nước đá đang tan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5105400" y="50292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Hơi nước đang sôi</a:t>
            </a:r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2362200" y="3733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6858000" y="3733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6858000" y="2209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/>
      <p:bldP spid="55316" grpId="0"/>
      <p:bldP spid="55316" grpId="1"/>
      <p:bldP spid="55317" grpId="0"/>
      <p:bldP spid="55317" grpId="1"/>
      <p:bldP spid="55329" grpId="0" animBg="1"/>
      <p:bldP spid="55330" grpId="0"/>
      <p:bldP spid="55331" grpId="0"/>
      <p:bldP spid="55332" grpId="0" animBg="1"/>
      <p:bldP spid="55333" grpId="0" animBg="1"/>
      <p:bldP spid="553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0" y="1600200"/>
            <a:ext cx="281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Nhiệt giai Xenxiut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2133600" y="14922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5943600" y="149225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100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533400" y="2025650"/>
            <a:ext cx="7543800" cy="260350"/>
            <a:chOff x="336" y="1276"/>
            <a:chExt cx="4752" cy="164"/>
          </a:xfrm>
        </p:grpSpPr>
        <p:sp>
          <p:nvSpPr>
            <p:cNvPr id="30749" name="Line 9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10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51" name="Group 11"/>
            <p:cNvGrpSpPr>
              <a:grpSpLocks/>
            </p:cNvGrpSpPr>
            <p:nvPr/>
          </p:nvGrpSpPr>
          <p:grpSpPr bwMode="auto">
            <a:xfrm>
              <a:off x="336" y="1372"/>
              <a:ext cx="4752" cy="0"/>
              <a:chOff x="336" y="1372"/>
              <a:chExt cx="4752" cy="0"/>
            </a:xfrm>
          </p:grpSpPr>
          <p:sp>
            <p:nvSpPr>
              <p:cNvPr id="30756" name="Line 12"/>
              <p:cNvSpPr>
                <a:spLocks noChangeShapeType="1"/>
              </p:cNvSpPr>
              <p:nvPr/>
            </p:nvSpPr>
            <p:spPr bwMode="auto">
              <a:xfrm flipV="1">
                <a:off x="336" y="1372"/>
                <a:ext cx="2030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7" name="Line 13"/>
              <p:cNvSpPr>
                <a:spLocks noChangeShapeType="1"/>
              </p:cNvSpPr>
              <p:nvPr/>
            </p:nvSpPr>
            <p:spPr bwMode="auto">
              <a:xfrm flipV="1">
                <a:off x="2366" y="1372"/>
                <a:ext cx="113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8" name="Line 14"/>
              <p:cNvSpPr>
                <a:spLocks noChangeShapeType="1"/>
              </p:cNvSpPr>
              <p:nvPr/>
            </p:nvSpPr>
            <p:spPr bwMode="auto">
              <a:xfrm flipV="1">
                <a:off x="3504" y="1372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52" name="Line 15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16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18"/>
            <p:cNvSpPr>
              <a:spLocks noChangeShapeType="1"/>
            </p:cNvSpPr>
            <p:nvPr/>
          </p:nvSpPr>
          <p:spPr bwMode="auto">
            <a:xfrm>
              <a:off x="3984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5" name="Line 19"/>
          <p:cNvSpPr>
            <a:spLocks noChangeShapeType="1"/>
          </p:cNvSpPr>
          <p:nvPr/>
        </p:nvSpPr>
        <p:spPr bwMode="auto">
          <a:xfrm>
            <a:off x="2362200" y="2406650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20"/>
          <p:cNvSpPr txBox="1">
            <a:spLocks noChangeArrowheads="1"/>
          </p:cNvSpPr>
          <p:nvPr/>
        </p:nvSpPr>
        <p:spPr bwMode="auto">
          <a:xfrm>
            <a:off x="2305050" y="23368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0727" name="Text Box 21"/>
          <p:cNvSpPr txBox="1">
            <a:spLocks noChangeArrowheads="1"/>
          </p:cNvSpPr>
          <p:nvPr/>
        </p:nvSpPr>
        <p:spPr bwMode="auto">
          <a:xfrm>
            <a:off x="0" y="3124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Nhiệt giai Frenhai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1752600" y="3759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32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6400800" y="3763963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212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grpSp>
        <p:nvGrpSpPr>
          <p:cNvPr id="30730" name="Group 24"/>
          <p:cNvGrpSpPr>
            <a:grpSpLocks/>
          </p:cNvGrpSpPr>
          <p:nvPr/>
        </p:nvGrpSpPr>
        <p:grpSpPr bwMode="auto">
          <a:xfrm>
            <a:off x="533400" y="3487738"/>
            <a:ext cx="7543800" cy="246062"/>
            <a:chOff x="336" y="2197"/>
            <a:chExt cx="4752" cy="155"/>
          </a:xfrm>
        </p:grpSpPr>
        <p:sp>
          <p:nvSpPr>
            <p:cNvPr id="30739" name="Line 25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6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41" name="Group 27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30746" name="Line 28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7" name="Line 29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Line 30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2" name="Line 31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32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33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34"/>
            <p:cNvSpPr>
              <a:spLocks noChangeShapeType="1"/>
            </p:cNvSpPr>
            <p:nvPr/>
          </p:nvSpPr>
          <p:spPr bwMode="auto">
            <a:xfrm>
              <a:off x="3984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2362200" y="3411538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2286000" y="2897188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1,8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23622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28956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2667000" y="48768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212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F – 32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F = 180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F</a:t>
            </a:r>
            <a:endParaRPr lang="en-US" altLang="en-US" sz="32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1524000" y="55626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8288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2860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743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2004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657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4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1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C = 1,8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56361" name="AutoShape 41"/>
          <p:cNvSpPr>
            <a:spLocks/>
          </p:cNvSpPr>
          <p:nvPr/>
        </p:nvSpPr>
        <p:spPr bwMode="auto">
          <a:xfrm rot="5400000" flipV="1">
            <a:off x="4495800" y="1600200"/>
            <a:ext cx="228600" cy="4495800"/>
          </a:xfrm>
          <a:prstGeom prst="rightBrace">
            <a:avLst>
              <a:gd name="adj1" fmla="val 374577"/>
              <a:gd name="adj2" fmla="val 47319"/>
            </a:avLst>
          </a:prstGeom>
          <a:noFill/>
          <a:ln w="28575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2362200" y="41910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180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 chia 100 phần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2" grpId="0"/>
      <p:bldP spid="56343" grpId="0"/>
      <p:bldP spid="56355" grpId="0" animBg="1"/>
      <p:bldP spid="56356" grpId="0"/>
      <p:bldP spid="56357" grpId="0" animBg="1"/>
      <p:bldP spid="56358" grpId="0" animBg="1"/>
      <p:bldP spid="56359" grpId="0"/>
      <p:bldP spid="56360" grpId="0"/>
      <p:bldP spid="56361" grpId="0" animBg="1"/>
      <p:bldP spid="56361" grpId="1" animBg="1"/>
      <p:bldP spid="56362" grpId="0"/>
      <p:bldP spid="5636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0" y="493713"/>
            <a:ext cx="807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chemeClr val="bg1"/>
                </a:solidFill>
                <a:cs typeface="Times New Roman" pitchFamily="18" charset="0"/>
              </a:rPr>
              <a:t>Ví dụ 1:</a:t>
            </a:r>
            <a:r>
              <a:rPr lang="en-US" altLang="en-US" sz="3200" b="1" i="1">
                <a:solidFill>
                  <a:schemeClr val="bg1"/>
                </a:solidFill>
                <a:cs typeface="Times New Roman" pitchFamily="18" charset="0"/>
              </a:rPr>
              <a:t> Hãy tính 15</a:t>
            </a:r>
            <a:r>
              <a:rPr lang="en-US" altLang="en-US" sz="3200" b="1" i="1" baseline="30000">
                <a:solidFill>
                  <a:schemeClr val="bg1"/>
                </a:solidFill>
                <a:cs typeface="Times New Roman" pitchFamily="18" charset="0"/>
              </a:rPr>
              <a:t>0</a:t>
            </a:r>
            <a:r>
              <a:rPr lang="en-US" altLang="en-US" sz="3200" b="1" i="1">
                <a:solidFill>
                  <a:schemeClr val="bg1"/>
                </a:solidFill>
                <a:cs typeface="Times New Roman" pitchFamily="18" charset="0"/>
              </a:rPr>
              <a:t>C  =…?.....   </a:t>
            </a:r>
            <a:r>
              <a:rPr lang="en-US" altLang="en-US" sz="3200" b="1" i="1" baseline="30000">
                <a:solidFill>
                  <a:schemeClr val="bg1"/>
                </a:solidFill>
                <a:cs typeface="Times New Roman" pitchFamily="18" charset="0"/>
              </a:rPr>
              <a:t>0</a:t>
            </a:r>
            <a:r>
              <a:rPr lang="en-US" altLang="en-US" sz="3200" b="1" i="1">
                <a:solidFill>
                  <a:schemeClr val="bg1"/>
                </a:solidFill>
                <a:cs typeface="Times New Roman" pitchFamily="18" charset="0"/>
              </a:rPr>
              <a:t>F</a:t>
            </a:r>
            <a:endParaRPr lang="en-US" altLang="en-US" sz="32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90600" y="4159250"/>
            <a:ext cx="5486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15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en-US" altLang="en-US" sz="3200" b="1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= 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 + 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15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C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itchFamily="34" charset="0"/>
              </a:rPr>
              <a:t>        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= 32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 + (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15</a:t>
            </a:r>
            <a:r>
              <a:rPr lang="en-US" altLang="en-US" sz="3200" b="1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x 1,8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F)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itchFamily="34" charset="0"/>
              </a:rPr>
              <a:t>        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= 32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 +  27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itchFamily="34" charset="0"/>
              </a:rPr>
              <a:t>        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= 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59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F</a:t>
            </a:r>
            <a:endParaRPr lang="en-US" altLang="en-US" sz="32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572000" y="6240463"/>
            <a:ext cx="396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chemeClr val="bg1"/>
                </a:solidFill>
                <a:latin typeface="Arial" pitchFamily="34" charset="0"/>
              </a:rPr>
              <a:t>Vậy 15</a:t>
            </a:r>
            <a:r>
              <a:rPr lang="en-US" altLang="en-US" sz="3200" b="1" i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 i="1">
                <a:solidFill>
                  <a:schemeClr val="bg1"/>
                </a:solidFill>
                <a:latin typeface="Arial" pitchFamily="34" charset="0"/>
              </a:rPr>
              <a:t>C bằng 59</a:t>
            </a:r>
            <a:r>
              <a:rPr lang="en-US" altLang="en-US" sz="3200" b="1" i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 i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2133600" y="14922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5943600" y="149225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100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>
            <a:off x="2362200" y="2406650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2209800" y="24384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1981200" y="362585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32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6400800" y="3640138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212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31754" name="Line 14"/>
          <p:cNvSpPr>
            <a:spLocks noChangeShapeType="1"/>
          </p:cNvSpPr>
          <p:nvPr/>
        </p:nvSpPr>
        <p:spPr bwMode="auto">
          <a:xfrm>
            <a:off x="2362200" y="3411538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2209800" y="2895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1,8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>
            <a:off x="23622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>
            <a:off x="28956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8" name="Group 18"/>
          <p:cNvGrpSpPr>
            <a:grpSpLocks/>
          </p:cNvGrpSpPr>
          <p:nvPr/>
        </p:nvGrpSpPr>
        <p:grpSpPr bwMode="auto">
          <a:xfrm>
            <a:off x="533400" y="2025650"/>
            <a:ext cx="7543800" cy="260350"/>
            <a:chOff x="336" y="1276"/>
            <a:chExt cx="4752" cy="164"/>
          </a:xfrm>
        </p:grpSpPr>
        <p:sp>
          <p:nvSpPr>
            <p:cNvPr id="31777" name="Line 19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20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79" name="Group 21"/>
            <p:cNvGrpSpPr>
              <a:grpSpLocks/>
            </p:cNvGrpSpPr>
            <p:nvPr/>
          </p:nvGrpSpPr>
          <p:grpSpPr bwMode="auto">
            <a:xfrm flipV="1">
              <a:off x="336" y="1372"/>
              <a:ext cx="4752" cy="47"/>
              <a:chOff x="336" y="1584"/>
              <a:chExt cx="4608" cy="0"/>
            </a:xfrm>
          </p:grpSpPr>
          <p:sp>
            <p:nvSpPr>
              <p:cNvPr id="31785" name="Line 22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6" name="Line 23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Line 24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80" name="Line 25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26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27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28"/>
            <p:cNvSpPr>
              <a:spLocks noChangeShapeType="1"/>
            </p:cNvSpPr>
            <p:nvPr/>
          </p:nvSpPr>
          <p:spPr bwMode="auto">
            <a:xfrm>
              <a:off x="398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29"/>
            <p:cNvSpPr>
              <a:spLocks noChangeShapeType="1"/>
            </p:cNvSpPr>
            <p:nvPr/>
          </p:nvSpPr>
          <p:spPr bwMode="auto">
            <a:xfrm>
              <a:off x="2736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9" name="Group 30"/>
          <p:cNvGrpSpPr>
            <a:grpSpLocks/>
          </p:cNvGrpSpPr>
          <p:nvPr/>
        </p:nvGrpSpPr>
        <p:grpSpPr bwMode="auto">
          <a:xfrm>
            <a:off x="533400" y="3487738"/>
            <a:ext cx="7543800" cy="246062"/>
            <a:chOff x="336" y="2197"/>
            <a:chExt cx="4752" cy="155"/>
          </a:xfrm>
        </p:grpSpPr>
        <p:sp>
          <p:nvSpPr>
            <p:cNvPr id="31766" name="Line 31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32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8" name="Group 33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31774" name="Line 34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Line 35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6" name="Line 36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9" name="Line 37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38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39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40"/>
            <p:cNvSpPr>
              <a:spLocks noChangeShapeType="1"/>
            </p:cNvSpPr>
            <p:nvPr/>
          </p:nvSpPr>
          <p:spPr bwMode="auto">
            <a:xfrm>
              <a:off x="398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41"/>
            <p:cNvSpPr>
              <a:spLocks noChangeShapeType="1"/>
            </p:cNvSpPr>
            <p:nvPr/>
          </p:nvSpPr>
          <p:spPr bwMode="auto">
            <a:xfrm>
              <a:off x="2736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0" name="Line 42"/>
          <p:cNvSpPr>
            <a:spLocks noChangeShapeType="1"/>
          </p:cNvSpPr>
          <p:nvPr/>
        </p:nvSpPr>
        <p:spPr bwMode="auto">
          <a:xfrm>
            <a:off x="43434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Text Box 43"/>
          <p:cNvSpPr txBox="1">
            <a:spLocks noChangeArrowheads="1"/>
          </p:cNvSpPr>
          <p:nvPr/>
        </p:nvSpPr>
        <p:spPr bwMode="auto">
          <a:xfrm>
            <a:off x="3962400" y="1447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15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3810000" y="37338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59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3886200" y="371475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?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31764" name="Text Box 49"/>
          <p:cNvSpPr txBox="1">
            <a:spLocks noChangeArrowheads="1"/>
          </p:cNvSpPr>
          <p:nvPr/>
        </p:nvSpPr>
        <p:spPr bwMode="auto">
          <a:xfrm>
            <a:off x="0" y="16002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Nhiệt giai Xenxiut</a:t>
            </a:r>
          </a:p>
        </p:txBody>
      </p:sp>
      <p:sp>
        <p:nvSpPr>
          <p:cNvPr id="31765" name="Text Box 50"/>
          <p:cNvSpPr txBox="1">
            <a:spLocks noChangeArrowheads="1"/>
          </p:cNvSpPr>
          <p:nvPr/>
        </p:nvSpPr>
        <p:spPr bwMode="auto">
          <a:xfrm>
            <a:off x="0" y="30480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Nhiệt giai Frenhai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  <p:bldP spid="57388" grpId="0"/>
      <p:bldP spid="57389" grpId="0"/>
      <p:bldP spid="57389" grpId="1"/>
      <p:bldP spid="5738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5334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chemeClr val="bg1"/>
                </a:solidFill>
              </a:rPr>
              <a:t>Ví dụ 2:</a:t>
            </a:r>
            <a:r>
              <a:rPr lang="en-US" altLang="en-US" sz="3200" b="1">
                <a:solidFill>
                  <a:schemeClr val="bg1"/>
                </a:solidFill>
              </a:rPr>
              <a:t> Tính 30</a:t>
            </a:r>
            <a:r>
              <a:rPr lang="en-US" altLang="en-US" sz="3200" b="1" baseline="30000">
                <a:solidFill>
                  <a:schemeClr val="bg1"/>
                </a:solidFill>
              </a:rPr>
              <a:t>0</a:t>
            </a:r>
            <a:r>
              <a:rPr lang="en-US" altLang="en-US" sz="3200" b="1">
                <a:solidFill>
                  <a:schemeClr val="bg1"/>
                </a:solidFill>
              </a:rPr>
              <a:t>C bằng bao nhiêu </a:t>
            </a:r>
            <a:r>
              <a:rPr lang="en-US" altLang="en-US" sz="3200" b="1" baseline="30000">
                <a:solidFill>
                  <a:schemeClr val="bg1"/>
                </a:solidFill>
              </a:rPr>
              <a:t>0</a:t>
            </a:r>
            <a:r>
              <a:rPr lang="en-US" altLang="en-US" sz="3200" b="1">
                <a:solidFill>
                  <a:schemeClr val="bg1"/>
                </a:solidFill>
              </a:rPr>
              <a:t>F?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54864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30</a:t>
            </a:r>
            <a:r>
              <a:rPr lang="en-US" altLang="en-US" sz="2600" b="1" baseline="30000">
                <a:solidFill>
                  <a:srgbClr val="FFFF00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C</a:t>
            </a:r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= 0</a:t>
            </a:r>
            <a:r>
              <a:rPr lang="en-US" altLang="en-US" sz="2600" b="1" baseline="30000">
                <a:solidFill>
                  <a:schemeClr val="bg1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C + 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30</a:t>
            </a:r>
            <a:r>
              <a:rPr lang="en-US" altLang="en-US" sz="2600" b="1" baseline="30000">
                <a:solidFill>
                  <a:srgbClr val="FFFF00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C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     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= 32</a:t>
            </a:r>
            <a:r>
              <a:rPr lang="en-US" altLang="en-US" sz="2600" b="1" baseline="30000">
                <a:solidFill>
                  <a:schemeClr val="bg1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F + (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30</a:t>
            </a:r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x 1,8</a:t>
            </a:r>
            <a:r>
              <a:rPr lang="en-US" altLang="en-US" sz="2600" b="1" baseline="30000">
                <a:solidFill>
                  <a:schemeClr val="bg1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F)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      = 32</a:t>
            </a:r>
            <a:r>
              <a:rPr lang="en-US" altLang="en-US" sz="2600" b="1" baseline="30000">
                <a:solidFill>
                  <a:schemeClr val="bg1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F +  54</a:t>
            </a:r>
            <a:r>
              <a:rPr lang="en-US" altLang="en-US" sz="2600" b="1" baseline="30000">
                <a:solidFill>
                  <a:schemeClr val="bg1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     </a:t>
            </a:r>
            <a:r>
              <a:rPr lang="en-US" altLang="en-US" sz="2600" b="1">
                <a:solidFill>
                  <a:schemeClr val="bg1"/>
                </a:solidFill>
                <a:latin typeface="VNI-Times" pitchFamily="2" charset="0"/>
              </a:rPr>
              <a:t>= 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86</a:t>
            </a:r>
            <a:r>
              <a:rPr lang="en-US" altLang="en-US" sz="2600" b="1" baseline="30000">
                <a:solidFill>
                  <a:srgbClr val="FFFF00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F</a:t>
            </a:r>
            <a:endParaRPr lang="en-US" altLang="en-US" sz="260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114800" y="5867400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i="1">
                <a:solidFill>
                  <a:schemeClr val="bg1"/>
                </a:solidFill>
              </a:rPr>
              <a:t>Vậy 30</a:t>
            </a:r>
            <a:r>
              <a:rPr lang="en-US" altLang="en-US" sz="2600" b="1" i="1" baseline="30000">
                <a:solidFill>
                  <a:schemeClr val="bg1"/>
                </a:solidFill>
              </a:rPr>
              <a:t>0</a:t>
            </a:r>
            <a:r>
              <a:rPr lang="en-US" altLang="en-US" sz="2600" b="1" i="1">
                <a:solidFill>
                  <a:schemeClr val="bg1"/>
                </a:solidFill>
              </a:rPr>
              <a:t>C bằng 86</a:t>
            </a:r>
            <a:r>
              <a:rPr lang="en-US" altLang="en-US" sz="2600" b="1" i="1" baseline="30000">
                <a:solidFill>
                  <a:schemeClr val="bg1"/>
                </a:solidFill>
              </a:rPr>
              <a:t>0</a:t>
            </a:r>
            <a:r>
              <a:rPr lang="en-US" altLang="en-US" sz="2600" b="1" i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2133600" y="149225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0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6400800" y="149225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100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23622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68580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6" name="Group 12"/>
          <p:cNvGrpSpPr>
            <a:grpSpLocks/>
          </p:cNvGrpSpPr>
          <p:nvPr/>
        </p:nvGrpSpPr>
        <p:grpSpPr bwMode="auto">
          <a:xfrm flipV="1">
            <a:off x="533400" y="2178050"/>
            <a:ext cx="7543800" cy="74613"/>
            <a:chOff x="336" y="1584"/>
            <a:chExt cx="4608" cy="0"/>
          </a:xfrm>
        </p:grpSpPr>
        <p:sp>
          <p:nvSpPr>
            <p:cNvPr id="32808" name="Line 13"/>
            <p:cNvSpPr>
              <a:spLocks noChangeShapeType="1"/>
            </p:cNvSpPr>
            <p:nvPr/>
          </p:nvSpPr>
          <p:spPr bwMode="auto">
            <a:xfrm>
              <a:off x="336" y="1584"/>
              <a:ext cx="1968" cy="0"/>
            </a:xfrm>
            <a:prstGeom prst="line">
              <a:avLst/>
            </a:prstGeom>
            <a:noFill/>
            <a:ln w="28575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14"/>
            <p:cNvSpPr>
              <a:spLocks noChangeShapeType="1"/>
            </p:cNvSpPr>
            <p:nvPr/>
          </p:nvSpPr>
          <p:spPr bwMode="auto">
            <a:xfrm>
              <a:off x="2304" y="1584"/>
              <a:ext cx="1104" cy="0"/>
            </a:xfrm>
            <a:prstGeom prst="line">
              <a:avLst/>
            </a:prstGeom>
            <a:noFill/>
            <a:ln w="28575">
              <a:solidFill>
                <a:srgbClr val="00FA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5"/>
            <p:cNvSpPr>
              <a:spLocks noChangeShapeType="1"/>
            </p:cNvSpPr>
            <p:nvPr/>
          </p:nvSpPr>
          <p:spPr bwMode="auto">
            <a:xfrm>
              <a:off x="3408" y="1584"/>
              <a:ext cx="1536" cy="0"/>
            </a:xfrm>
            <a:prstGeom prst="line">
              <a:avLst/>
            </a:prstGeom>
            <a:noFill/>
            <a:ln w="28575">
              <a:solidFill>
                <a:srgbClr val="00FA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7" name="Line 16"/>
          <p:cNvSpPr>
            <a:spLocks noChangeShapeType="1"/>
          </p:cNvSpPr>
          <p:nvPr/>
        </p:nvSpPr>
        <p:spPr bwMode="auto">
          <a:xfrm>
            <a:off x="28956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7"/>
          <p:cNvSpPr>
            <a:spLocks noChangeShapeType="1"/>
          </p:cNvSpPr>
          <p:nvPr/>
        </p:nvSpPr>
        <p:spPr bwMode="auto">
          <a:xfrm>
            <a:off x="34290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8"/>
          <p:cNvSpPr>
            <a:spLocks noChangeShapeType="1"/>
          </p:cNvSpPr>
          <p:nvPr/>
        </p:nvSpPr>
        <p:spPr bwMode="auto">
          <a:xfrm>
            <a:off x="57912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9"/>
          <p:cNvSpPr>
            <a:spLocks noChangeShapeType="1"/>
          </p:cNvSpPr>
          <p:nvPr/>
        </p:nvSpPr>
        <p:spPr bwMode="auto">
          <a:xfrm>
            <a:off x="2362200" y="2406650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20"/>
          <p:cNvSpPr txBox="1">
            <a:spLocks noChangeArrowheads="1"/>
          </p:cNvSpPr>
          <p:nvPr/>
        </p:nvSpPr>
        <p:spPr bwMode="auto">
          <a:xfrm>
            <a:off x="2286000" y="248285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VNI-Times" pitchFamily="2" charset="0"/>
              </a:rPr>
              <a:t>1</a:t>
            </a:r>
            <a:r>
              <a:rPr lang="en-US" altLang="en-US" sz="20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0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2782" name="Text Box 21"/>
          <p:cNvSpPr txBox="1">
            <a:spLocks noChangeArrowheads="1"/>
          </p:cNvSpPr>
          <p:nvPr/>
        </p:nvSpPr>
        <p:spPr bwMode="auto">
          <a:xfrm>
            <a:off x="2028825" y="3733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32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6324600" y="3748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212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2784" name="Line 23"/>
          <p:cNvSpPr>
            <a:spLocks noChangeShapeType="1"/>
          </p:cNvSpPr>
          <p:nvPr/>
        </p:nvSpPr>
        <p:spPr bwMode="auto">
          <a:xfrm>
            <a:off x="2362200" y="3411538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2286000" y="29543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VNI-Times" pitchFamily="2" charset="0"/>
              </a:rPr>
              <a:t>1,8</a:t>
            </a:r>
            <a:r>
              <a:rPr lang="en-US" altLang="en-US" sz="1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1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2786" name="Line 25"/>
          <p:cNvSpPr>
            <a:spLocks noChangeShapeType="1"/>
          </p:cNvSpPr>
          <p:nvPr/>
        </p:nvSpPr>
        <p:spPr bwMode="auto">
          <a:xfrm>
            <a:off x="23622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26"/>
          <p:cNvSpPr>
            <a:spLocks noChangeShapeType="1"/>
          </p:cNvSpPr>
          <p:nvPr/>
        </p:nvSpPr>
        <p:spPr bwMode="auto">
          <a:xfrm>
            <a:off x="28956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7"/>
          <p:cNvSpPr>
            <a:spLocks noChangeShapeType="1"/>
          </p:cNvSpPr>
          <p:nvPr/>
        </p:nvSpPr>
        <p:spPr bwMode="auto">
          <a:xfrm>
            <a:off x="4343400" y="205740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89" name="Group 28"/>
          <p:cNvGrpSpPr>
            <a:grpSpLocks/>
          </p:cNvGrpSpPr>
          <p:nvPr/>
        </p:nvGrpSpPr>
        <p:grpSpPr bwMode="auto">
          <a:xfrm>
            <a:off x="533400" y="2025650"/>
            <a:ext cx="7543800" cy="1708150"/>
            <a:chOff x="336" y="1276"/>
            <a:chExt cx="4752" cy="1076"/>
          </a:xfrm>
        </p:grpSpPr>
        <p:sp>
          <p:nvSpPr>
            <p:cNvPr id="32796" name="Line 29"/>
            <p:cNvSpPr>
              <a:spLocks noChangeShapeType="1"/>
            </p:cNvSpPr>
            <p:nvPr/>
          </p:nvSpPr>
          <p:spPr bwMode="auto">
            <a:xfrm>
              <a:off x="398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30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31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9" name="Group 32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32805" name="Line 33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6" name="Line 34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7" name="Line 35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00" name="Line 36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37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38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39"/>
            <p:cNvSpPr>
              <a:spLocks noChangeShapeType="1"/>
            </p:cNvSpPr>
            <p:nvPr/>
          </p:nvSpPr>
          <p:spPr bwMode="auto">
            <a:xfrm>
              <a:off x="398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40"/>
            <p:cNvSpPr>
              <a:spLocks noChangeShapeType="1"/>
            </p:cNvSpPr>
            <p:nvPr/>
          </p:nvSpPr>
          <p:spPr bwMode="auto">
            <a:xfrm>
              <a:off x="2736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0" name="Line 41"/>
          <p:cNvSpPr>
            <a:spLocks noChangeShapeType="1"/>
          </p:cNvSpPr>
          <p:nvPr/>
        </p:nvSpPr>
        <p:spPr bwMode="auto">
          <a:xfrm>
            <a:off x="43434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Text Box 42"/>
          <p:cNvSpPr txBox="1">
            <a:spLocks noChangeArrowheads="1"/>
          </p:cNvSpPr>
          <p:nvPr/>
        </p:nvSpPr>
        <p:spPr bwMode="auto">
          <a:xfrm>
            <a:off x="3962400" y="1447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30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3886200" y="3733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86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4081463" y="3733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?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2794" name="Text Box 49"/>
          <p:cNvSpPr txBox="1">
            <a:spLocks noChangeArrowheads="1"/>
          </p:cNvSpPr>
          <p:nvPr/>
        </p:nvSpPr>
        <p:spPr bwMode="auto">
          <a:xfrm>
            <a:off x="0" y="1752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 Nhiệt giai Celsius</a:t>
            </a:r>
          </a:p>
        </p:txBody>
      </p:sp>
      <p:sp>
        <p:nvSpPr>
          <p:cNvPr id="32795" name="Text Box 50"/>
          <p:cNvSpPr txBox="1">
            <a:spLocks noChangeArrowheads="1"/>
          </p:cNvSpPr>
          <p:nvPr/>
        </p:nvSpPr>
        <p:spPr bwMode="auto">
          <a:xfrm>
            <a:off x="-152400" y="3276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  Nhiệt giai Farenhai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5" grpId="0"/>
      <p:bldP spid="58411" grpId="0"/>
      <p:bldP spid="58416" grpId="0"/>
      <p:bldP spid="58416" grpId="1"/>
      <p:bldP spid="5841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FFFF00"/>
                </a:solidFill>
                <a:latin typeface="Arial" pitchFamily="34" charset="0"/>
              </a:rPr>
              <a:t>Tổng quát:  </a:t>
            </a:r>
            <a:r>
              <a:rPr lang="en-US" altLang="en-US" sz="3200" b="1" i="1">
                <a:solidFill>
                  <a:srgbClr val="FFFF00"/>
                </a:solidFill>
                <a:latin typeface="Arial" pitchFamily="34" charset="0"/>
              </a:rPr>
              <a:t>Tính A</a:t>
            </a:r>
            <a:r>
              <a:rPr lang="en-US" altLang="en-US" sz="3200" b="1" i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 i="1">
                <a:solidFill>
                  <a:srgbClr val="FFFF00"/>
                </a:solidFill>
                <a:latin typeface="Arial" pitchFamily="34" charset="0"/>
              </a:rPr>
              <a:t>C =…..?..... </a:t>
            </a:r>
            <a:r>
              <a:rPr lang="en-US" altLang="en-US" sz="3200" b="1" i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 i="1">
                <a:solidFill>
                  <a:srgbClr val="FFFF00"/>
                </a:solidFill>
                <a:latin typeface="Arial" pitchFamily="34" charset="0"/>
              </a:rPr>
              <a:t>F</a:t>
            </a:r>
            <a:endParaRPr lang="en-US" altLang="en-US" sz="32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14400" y="2209800"/>
            <a:ext cx="548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A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 = 0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 + 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A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C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itchFamily="34" charset="0"/>
              </a:rPr>
              <a:t>      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= 32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 + (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A</a:t>
            </a:r>
            <a:r>
              <a:rPr lang="en-US" altLang="en-US" sz="3200" b="1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x 1,8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F) </a:t>
            </a:r>
            <a:endParaRPr lang="en-US" altLang="en-US" sz="3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990600" y="4191000"/>
            <a:ext cx="4916488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 A</a:t>
            </a:r>
            <a:r>
              <a:rPr lang="en-US" altLang="en-US" sz="3200" b="1" baseline="3000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C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= 32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 + (</a:t>
            </a: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A</a:t>
            </a:r>
            <a:r>
              <a:rPr lang="en-US" altLang="en-US" sz="3200" b="1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x 1,8</a:t>
            </a:r>
            <a:r>
              <a:rPr lang="en-US" altLang="en-US" sz="3200" b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F)</a:t>
            </a:r>
            <a:r>
              <a:rPr lang="en-US" altLang="en-US" sz="32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3048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chemeClr val="bg1"/>
                </a:solidFill>
              </a:rPr>
              <a:t>Tính 68</a:t>
            </a:r>
            <a:r>
              <a:rPr lang="en-US" altLang="en-US" sz="3200" b="1" i="1" baseline="30000">
                <a:solidFill>
                  <a:schemeClr val="bg1"/>
                </a:solidFill>
              </a:rPr>
              <a:t>0</a:t>
            </a:r>
            <a:r>
              <a:rPr lang="en-US" altLang="en-US" sz="3200" b="1" i="1">
                <a:solidFill>
                  <a:schemeClr val="bg1"/>
                </a:solidFill>
              </a:rPr>
              <a:t>F, 95</a:t>
            </a:r>
            <a:r>
              <a:rPr lang="en-US" altLang="en-US" sz="3200" b="1" i="1" baseline="30000">
                <a:solidFill>
                  <a:schemeClr val="bg1"/>
                </a:solidFill>
              </a:rPr>
              <a:t>0</a:t>
            </a:r>
            <a:r>
              <a:rPr lang="en-US" altLang="en-US" sz="3200" b="1" i="1">
                <a:solidFill>
                  <a:schemeClr val="bg1"/>
                </a:solidFill>
              </a:rPr>
              <a:t>F bằng bao nhiêu  </a:t>
            </a:r>
            <a:r>
              <a:rPr lang="en-US" altLang="en-US" sz="3200" b="1" i="1" baseline="30000">
                <a:solidFill>
                  <a:schemeClr val="bg1"/>
                </a:solidFill>
              </a:rPr>
              <a:t>0</a:t>
            </a:r>
            <a:r>
              <a:rPr lang="en-US" altLang="en-US" sz="3200" b="1" i="1">
                <a:solidFill>
                  <a:schemeClr val="bg1"/>
                </a:solidFill>
              </a:rPr>
              <a:t>C?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133600" y="149225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0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400800" y="149225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100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2362200" y="2406650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286000" y="248285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VNI-Times" pitchFamily="2" charset="0"/>
              </a:rPr>
              <a:t>1</a:t>
            </a:r>
            <a:r>
              <a:rPr lang="en-US" altLang="en-US" sz="20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0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981200" y="37480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32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324600" y="3748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212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2362200" y="3411538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2286000" y="29543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VNI-Times" pitchFamily="2" charset="0"/>
              </a:rPr>
              <a:t>1,8</a:t>
            </a:r>
            <a:r>
              <a:rPr lang="en-US" altLang="en-US" sz="1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1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23622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28956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8" name="Group 14"/>
          <p:cNvGrpSpPr>
            <a:grpSpLocks/>
          </p:cNvGrpSpPr>
          <p:nvPr/>
        </p:nvGrpSpPr>
        <p:grpSpPr bwMode="auto">
          <a:xfrm>
            <a:off x="533400" y="2025650"/>
            <a:ext cx="7543800" cy="260350"/>
            <a:chOff x="336" y="1276"/>
            <a:chExt cx="4752" cy="164"/>
          </a:xfrm>
        </p:grpSpPr>
        <p:sp>
          <p:nvSpPr>
            <p:cNvPr id="34853" name="Line 15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16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55" name="Group 17"/>
            <p:cNvGrpSpPr>
              <a:grpSpLocks/>
            </p:cNvGrpSpPr>
            <p:nvPr/>
          </p:nvGrpSpPr>
          <p:grpSpPr bwMode="auto">
            <a:xfrm flipV="1">
              <a:off x="336" y="1372"/>
              <a:ext cx="4752" cy="47"/>
              <a:chOff x="336" y="1584"/>
              <a:chExt cx="4608" cy="0"/>
            </a:xfrm>
          </p:grpSpPr>
          <p:sp>
            <p:nvSpPr>
              <p:cNvPr id="34861" name="Line 18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Line 19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3" name="Line 20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56" name="Line 21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Line 22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Line 23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24"/>
            <p:cNvSpPr>
              <a:spLocks noChangeShapeType="1"/>
            </p:cNvSpPr>
            <p:nvPr/>
          </p:nvSpPr>
          <p:spPr bwMode="auto">
            <a:xfrm>
              <a:off x="3984" y="1276"/>
              <a:ext cx="0" cy="16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25"/>
            <p:cNvSpPr>
              <a:spLocks noChangeShapeType="1"/>
            </p:cNvSpPr>
            <p:nvPr/>
          </p:nvSpPr>
          <p:spPr bwMode="auto">
            <a:xfrm>
              <a:off x="2736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9" name="Group 26"/>
          <p:cNvGrpSpPr>
            <a:grpSpLocks/>
          </p:cNvGrpSpPr>
          <p:nvPr/>
        </p:nvGrpSpPr>
        <p:grpSpPr bwMode="auto">
          <a:xfrm>
            <a:off x="533400" y="3487738"/>
            <a:ext cx="7543800" cy="246062"/>
            <a:chOff x="336" y="2197"/>
            <a:chExt cx="4752" cy="155"/>
          </a:xfrm>
        </p:grpSpPr>
        <p:sp>
          <p:nvSpPr>
            <p:cNvPr id="34842" name="Line 27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28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44" name="Group 29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34850" name="Line 30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Line 31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Line 32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5" name="Line 33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34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35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36"/>
            <p:cNvSpPr>
              <a:spLocks noChangeShapeType="1"/>
            </p:cNvSpPr>
            <p:nvPr/>
          </p:nvSpPr>
          <p:spPr bwMode="auto">
            <a:xfrm>
              <a:off x="398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37"/>
            <p:cNvSpPr>
              <a:spLocks noChangeShapeType="1"/>
            </p:cNvSpPr>
            <p:nvPr/>
          </p:nvSpPr>
          <p:spPr bwMode="auto">
            <a:xfrm>
              <a:off x="2736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0" name="Line 38"/>
          <p:cNvSpPr>
            <a:spLocks noChangeShapeType="1"/>
          </p:cNvSpPr>
          <p:nvPr/>
        </p:nvSpPr>
        <p:spPr bwMode="auto">
          <a:xfrm>
            <a:off x="43434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Text Box 39"/>
          <p:cNvSpPr txBox="1">
            <a:spLocks noChangeArrowheads="1"/>
          </p:cNvSpPr>
          <p:nvPr/>
        </p:nvSpPr>
        <p:spPr bwMode="auto">
          <a:xfrm>
            <a:off x="3886200" y="3733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68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3962400" y="14620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?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1600200" y="4648200"/>
            <a:ext cx="586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i="1" u="sng">
                <a:solidFill>
                  <a:schemeClr val="bg1"/>
                </a:solidFill>
                <a:latin typeface="Arial" pitchFamily="34" charset="0"/>
              </a:rPr>
              <a:t>Tổng quát: </a:t>
            </a:r>
            <a:r>
              <a:rPr lang="en-US" altLang="en-US" sz="2600" b="1" i="1">
                <a:solidFill>
                  <a:schemeClr val="bg1"/>
                </a:solidFill>
                <a:latin typeface="Arial" pitchFamily="34" charset="0"/>
              </a:rPr>
              <a:t>Đổi B</a:t>
            </a:r>
            <a:r>
              <a:rPr lang="en-US" altLang="en-US" sz="2600" b="1" i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2600" b="1" i="1">
                <a:solidFill>
                  <a:schemeClr val="bg1"/>
                </a:solidFill>
                <a:latin typeface="Arial" pitchFamily="34" charset="0"/>
              </a:rPr>
              <a:t>F = ….?.... </a:t>
            </a:r>
            <a:r>
              <a:rPr lang="en-US" altLang="en-US" sz="2600" b="1" i="1" baseline="30000">
                <a:solidFill>
                  <a:schemeClr val="bg1"/>
                </a:solidFill>
                <a:latin typeface="Arial" pitchFamily="34" charset="0"/>
              </a:rPr>
              <a:t>0</a:t>
            </a:r>
            <a:r>
              <a:rPr lang="en-US" altLang="en-US" sz="2600" b="1" i="1">
                <a:solidFill>
                  <a:schemeClr val="bg1"/>
                </a:solidFill>
                <a:latin typeface="Arial" pitchFamily="34" charset="0"/>
              </a:rPr>
              <a:t>C</a:t>
            </a:r>
            <a:endParaRPr lang="en-US" altLang="en-US" sz="26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485" name="Text Box 45">
            <a:extLst>
              <a:ext uri="{FF2B5EF4-FFF2-40B4-BE49-F238E27FC236}">
                <a16:creationId xmlns:a16="http://schemas.microsoft.com/office/drawing/2014/main" xmlns="" id="{4595C238-0800-454F-91C1-BB86FA91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0"/>
            <a:ext cx="4724400" cy="615950"/>
          </a:xfrm>
          <a:prstGeom prst="rect">
            <a:avLst/>
          </a:prstGeom>
          <a:solidFill>
            <a:srgbClr val="00B0F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US" sz="3400" b="1" baseline="30000" dirty="0">
                <a:solidFill>
                  <a:srgbClr val="FFFF00"/>
                </a:solidFill>
                <a:latin typeface="+mj-lt"/>
              </a:rPr>
              <a:t>0</a:t>
            </a:r>
            <a:r>
              <a:rPr lang="en-US" sz="3400" b="1" dirty="0">
                <a:solidFill>
                  <a:srgbClr val="FFFF00"/>
                </a:solidFill>
                <a:latin typeface="+mj-lt"/>
              </a:rPr>
              <a:t>F</a:t>
            </a:r>
            <a:r>
              <a:rPr lang="en-US" sz="3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+mj-lt"/>
              </a:rPr>
              <a:t>= (</a:t>
            </a:r>
            <a:r>
              <a:rPr lang="en-US" sz="3400" b="1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US" sz="3400" b="1" baseline="30000" dirty="0">
                <a:solidFill>
                  <a:srgbClr val="FFFF00"/>
                </a:solidFill>
                <a:latin typeface="+mj-lt"/>
              </a:rPr>
              <a:t>0</a:t>
            </a:r>
            <a:r>
              <a:rPr lang="en-US" sz="3400" b="1" dirty="0">
                <a:solidFill>
                  <a:srgbClr val="FFFF00"/>
                </a:solidFill>
                <a:latin typeface="+mj-lt"/>
              </a:rPr>
              <a:t>F</a:t>
            </a:r>
            <a:r>
              <a:rPr lang="en-US" sz="3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+mj-lt"/>
              </a:rPr>
              <a:t>- 32</a:t>
            </a:r>
            <a:r>
              <a:rPr lang="en-US" sz="3400" b="1" baseline="30000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3400" b="1" dirty="0">
                <a:solidFill>
                  <a:schemeClr val="bg1"/>
                </a:solidFill>
                <a:latin typeface="+mj-lt"/>
              </a:rPr>
              <a:t>F): 1,8</a:t>
            </a:r>
            <a:r>
              <a:rPr lang="en-US" sz="3400" b="1" baseline="30000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3400" b="1" dirty="0">
                <a:solidFill>
                  <a:schemeClr val="bg1"/>
                </a:solidFill>
                <a:latin typeface="+mj-lt"/>
              </a:rPr>
              <a:t>F</a:t>
            </a:r>
          </a:p>
        </p:txBody>
      </p:sp>
      <p:sp>
        <p:nvSpPr>
          <p:cNvPr id="34835" name="Line 46"/>
          <p:cNvSpPr>
            <a:spLocks noChangeShapeType="1"/>
          </p:cNvSpPr>
          <p:nvPr/>
        </p:nvSpPr>
        <p:spPr bwMode="auto">
          <a:xfrm>
            <a:off x="5257800" y="1981200"/>
            <a:ext cx="0" cy="3048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Line 47"/>
          <p:cNvSpPr>
            <a:spLocks noChangeShapeType="1"/>
          </p:cNvSpPr>
          <p:nvPr/>
        </p:nvSpPr>
        <p:spPr bwMode="auto">
          <a:xfrm>
            <a:off x="5257800" y="3429000"/>
            <a:ext cx="0" cy="3048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48"/>
          <p:cNvSpPr>
            <a:spLocks noChangeShapeType="1"/>
          </p:cNvSpPr>
          <p:nvPr/>
        </p:nvSpPr>
        <p:spPr bwMode="auto">
          <a:xfrm>
            <a:off x="52578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Text Box 49"/>
          <p:cNvSpPr txBox="1">
            <a:spLocks noChangeArrowheads="1"/>
          </p:cNvSpPr>
          <p:nvPr/>
        </p:nvSpPr>
        <p:spPr bwMode="auto">
          <a:xfrm>
            <a:off x="4800600" y="3733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95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61490" name="Text Box 50"/>
          <p:cNvSpPr txBox="1">
            <a:spLocks noChangeArrowheads="1"/>
          </p:cNvSpPr>
          <p:nvPr/>
        </p:nvSpPr>
        <p:spPr bwMode="auto">
          <a:xfrm>
            <a:off x="5029200" y="1447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?</a:t>
            </a:r>
            <a:r>
              <a:rPr lang="en-US" altLang="en-US" sz="2800" b="1" baseline="30000">
                <a:solidFill>
                  <a:schemeClr val="bg1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4840" name="Text Box 51"/>
          <p:cNvSpPr txBox="1">
            <a:spLocks noChangeArrowheads="1"/>
          </p:cNvSpPr>
          <p:nvPr/>
        </p:nvSpPr>
        <p:spPr bwMode="auto">
          <a:xfrm>
            <a:off x="0" y="1752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  <a:latin typeface="Arial" pitchFamily="34" charset="0"/>
              </a:rPr>
              <a:t>Nhiệt giai Xenxiut</a:t>
            </a:r>
          </a:p>
        </p:txBody>
      </p:sp>
      <p:sp>
        <p:nvSpPr>
          <p:cNvPr id="34841" name="Text Box 52"/>
          <p:cNvSpPr txBox="1">
            <a:spLocks noChangeArrowheads="1"/>
          </p:cNvSpPr>
          <p:nvPr/>
        </p:nvSpPr>
        <p:spPr bwMode="auto">
          <a:xfrm>
            <a:off x="0" y="3276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  <a:latin typeface="Arial" pitchFamily="34" charset="0"/>
              </a:rPr>
              <a:t>Nhiệt giai Frenhai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80" grpId="0"/>
      <p:bldP spid="61480" grpId="1"/>
      <p:bldP spid="61484" grpId="0"/>
      <p:bldP spid="61490" grpId="0"/>
      <p:bldP spid="6149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xmlns="" id="{D1F0A4C7-48C9-DA40-A8C7-99CB13C72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1846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609600"/>
            <a:ext cx="8721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cs typeface="Times New Roman" pitchFamily="18" charset="0"/>
              </a:rPr>
              <a:t>Có 3 bình đựng nước </a:t>
            </a:r>
            <a:r>
              <a:rPr lang="en-US" altLang="en-US" sz="1800" b="1" i="1">
                <a:solidFill>
                  <a:schemeClr val="bg1"/>
                </a:solidFill>
                <a:cs typeface="Times New Roman" pitchFamily="18" charset="0"/>
              </a:rPr>
              <a:t>a, b, c</a:t>
            </a:r>
            <a:r>
              <a:rPr lang="en-US" altLang="en-US" sz="1800" b="1">
                <a:solidFill>
                  <a:schemeClr val="bg1"/>
                </a:solidFill>
                <a:cs typeface="Times New Roman" pitchFamily="18" charset="0"/>
              </a:rPr>
              <a:t>; cho thêm nước đá vào bình </a:t>
            </a:r>
            <a:r>
              <a:rPr lang="en-US" altLang="en-US" sz="1800" b="1" i="1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en-US" altLang="en-US" sz="1800" b="1">
                <a:solidFill>
                  <a:schemeClr val="bg1"/>
                </a:solidFill>
                <a:cs typeface="Times New Roman" pitchFamily="18" charset="0"/>
              </a:rPr>
              <a:t> để có nước lạnh và cho thêm nước nóng vào bình </a:t>
            </a:r>
            <a:r>
              <a:rPr lang="en-US" altLang="en-US" sz="1800" b="1" i="1">
                <a:solidFill>
                  <a:schemeClr val="bg1"/>
                </a:solidFill>
                <a:cs typeface="Times New Roman" pitchFamily="18" charset="0"/>
              </a:rPr>
              <a:t>c</a:t>
            </a:r>
            <a:r>
              <a:rPr lang="en-US" altLang="en-US" sz="1800" b="1">
                <a:solidFill>
                  <a:schemeClr val="bg1"/>
                </a:solidFill>
                <a:cs typeface="Times New Roman" pitchFamily="18" charset="0"/>
              </a:rPr>
              <a:t> để có nước ấm.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0" y="1219200"/>
            <a:ext cx="9144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cs typeface="Times New Roman" pitchFamily="18" charset="0"/>
              </a:rPr>
              <a:t>a) Nhúng ngón trỏ tay trái vào bình a, ngón trỏ phải vào bình c. Các ngón tay có cảm giác thế nào?</a:t>
            </a:r>
            <a:endParaRPr lang="en-US" altLang="en-US" sz="1800" b="1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69850" y="3522663"/>
            <a:ext cx="88630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cs typeface="Times New Roman" pitchFamily="18" charset="0"/>
              </a:rPr>
              <a:t>b) Sau 1 phút, rút cả 2 ngón tay ra rồi cùng nhúng vào bình b. Các ngón tay có cảm giác như thế nào? Từ thí nghiệm này có thể rút ra kết luận gì?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3500" y="3163888"/>
            <a:ext cx="33258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FFFF00"/>
                </a:solidFill>
                <a:cs typeface="Times New Roman" pitchFamily="18" charset="0"/>
              </a:rPr>
              <a:t>Ngón tay trái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itchFamily="18" charset="0"/>
              </a:rPr>
              <a:t>lạnh.</a:t>
            </a:r>
            <a:endParaRPr lang="en-US" altLang="en-US" sz="1800" u="sng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27688" y="3259138"/>
            <a:ext cx="32131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FFFF00"/>
                </a:solidFill>
                <a:cs typeface="Times New Roman" pitchFamily="18" charset="0"/>
              </a:rPr>
              <a:t>Ngón tay phải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itchFamily="18" charset="0"/>
              </a:rPr>
              <a:t>ấm</a:t>
            </a:r>
            <a:endParaRPr lang="en-US" altLang="en-US" sz="1800" u="sng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914400" y="1895475"/>
            <a:ext cx="6962775" cy="1457325"/>
            <a:chOff x="731830" y="1767840"/>
            <a:chExt cx="8488369" cy="1578636"/>
          </a:xfrm>
        </p:grpSpPr>
        <p:pic>
          <p:nvPicPr>
            <p:cNvPr id="174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36" name="Rectangle 60"/>
            <p:cNvSpPr>
              <a:spLocks noChangeArrowheads="1"/>
            </p:cNvSpPr>
            <p:nvPr/>
          </p:nvSpPr>
          <p:spPr bwMode="auto">
            <a:xfrm>
              <a:off x="1167280" y="2539962"/>
              <a:ext cx="1141846" cy="31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lạnh </a:t>
              </a:r>
              <a:endParaRPr lang="en-US" altLang="en-US" sz="12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437" name="Rectangle 61"/>
            <p:cNvSpPr>
              <a:spLocks noChangeArrowheads="1"/>
            </p:cNvSpPr>
            <p:nvPr/>
          </p:nvSpPr>
          <p:spPr bwMode="auto">
            <a:xfrm>
              <a:off x="8010617" y="2591551"/>
              <a:ext cx="979278" cy="31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ấm</a:t>
              </a:r>
              <a:endParaRPr lang="en-US" altLang="en-US" sz="12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438" name="Rectangle 62"/>
            <p:cNvSpPr>
              <a:spLocks noChangeArrowheads="1"/>
            </p:cNvSpPr>
            <p:nvPr/>
          </p:nvSpPr>
          <p:spPr bwMode="auto">
            <a:xfrm>
              <a:off x="731830" y="2711927"/>
              <a:ext cx="454804" cy="53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900" b="1">
                  <a:cs typeface="Times New Roman" pitchFamily="18" charset="0"/>
                </a:rPr>
                <a:t>a</a:t>
              </a:r>
              <a:endParaRPr lang="en-US" altLang="en-US" sz="29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439" name="Rectangle 63"/>
            <p:cNvSpPr>
              <a:spLocks noChangeArrowheads="1"/>
            </p:cNvSpPr>
            <p:nvPr/>
          </p:nvSpPr>
          <p:spPr bwMode="auto">
            <a:xfrm>
              <a:off x="7546137" y="2753198"/>
              <a:ext cx="431579" cy="59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900" b="1">
                  <a:cs typeface="Times New Roman" pitchFamily="18" charset="0"/>
                </a:rPr>
                <a:t>c</a:t>
              </a:r>
              <a:endParaRPr lang="en-US" altLang="en-US" sz="29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440" name="Rectangle 64"/>
            <p:cNvSpPr>
              <a:spLocks noChangeArrowheads="1"/>
            </p:cNvSpPr>
            <p:nvPr/>
          </p:nvSpPr>
          <p:spPr bwMode="auto">
            <a:xfrm>
              <a:off x="4126403" y="2753198"/>
              <a:ext cx="414161" cy="59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900" b="1" i="1">
                  <a:solidFill>
                    <a:srgbClr val="1C1C1C"/>
                  </a:solidFill>
                  <a:cs typeface="Times New Roman" pitchFamily="18" charset="0"/>
                </a:rPr>
                <a:t>b</a:t>
              </a:r>
              <a:endParaRPr lang="en-US" altLang="en-US" sz="2900">
                <a:latin typeface="Arial" pitchFamily="34" charset="0"/>
                <a:cs typeface="Times New Roman" pitchFamily="18" charset="0"/>
              </a:endParaRPr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7"/>
          <a:stretch>
            <a:fillRect/>
          </a:stretch>
        </p:blipFill>
        <p:spPr bwMode="auto">
          <a:xfrm>
            <a:off x="7104063" y="1670050"/>
            <a:ext cx="33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670050"/>
            <a:ext cx="338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998538" y="4343400"/>
            <a:ext cx="6926262" cy="1462088"/>
            <a:chOff x="776307" y="1767840"/>
            <a:chExt cx="8443892" cy="1583790"/>
          </a:xfrm>
        </p:grpSpPr>
        <p:pic>
          <p:nvPicPr>
            <p:cNvPr id="174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28" name="Rectangle 81"/>
            <p:cNvSpPr>
              <a:spLocks noChangeArrowheads="1"/>
            </p:cNvSpPr>
            <p:nvPr/>
          </p:nvSpPr>
          <p:spPr bwMode="auto">
            <a:xfrm>
              <a:off x="1167246" y="2539959"/>
              <a:ext cx="1141851" cy="31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lạnh </a:t>
              </a:r>
              <a:endParaRPr lang="en-US" altLang="en-US" sz="12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429" name="Rectangle 82"/>
            <p:cNvSpPr>
              <a:spLocks noChangeArrowheads="1"/>
            </p:cNvSpPr>
            <p:nvPr/>
          </p:nvSpPr>
          <p:spPr bwMode="auto">
            <a:xfrm>
              <a:off x="8010612" y="2591549"/>
              <a:ext cx="979283" cy="31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ấm</a:t>
              </a:r>
              <a:endParaRPr lang="en-US" altLang="en-US" sz="12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430" name="Rectangle 83"/>
            <p:cNvSpPr>
              <a:spLocks noChangeArrowheads="1"/>
            </p:cNvSpPr>
            <p:nvPr/>
          </p:nvSpPr>
          <p:spPr bwMode="auto">
            <a:xfrm>
              <a:off x="776307" y="2744596"/>
              <a:ext cx="454805" cy="59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900" b="1">
                  <a:solidFill>
                    <a:schemeClr val="tx2"/>
                  </a:solidFill>
                  <a:cs typeface="Times New Roman" pitchFamily="18" charset="0"/>
                </a:rPr>
                <a:t>a</a:t>
              </a:r>
              <a:endParaRPr lang="en-US" altLang="en-US" sz="29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431" name="Rectangle 84"/>
            <p:cNvSpPr>
              <a:spLocks noChangeArrowheads="1"/>
            </p:cNvSpPr>
            <p:nvPr/>
          </p:nvSpPr>
          <p:spPr bwMode="auto">
            <a:xfrm>
              <a:off x="7582901" y="2758353"/>
              <a:ext cx="429646" cy="59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900" b="1">
                  <a:solidFill>
                    <a:schemeClr val="tx2"/>
                  </a:solidFill>
                  <a:cs typeface="Times New Roman" pitchFamily="18" charset="0"/>
                </a:rPr>
                <a:t>c</a:t>
              </a:r>
              <a:endParaRPr lang="en-US" altLang="en-US" sz="29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432" name="Rectangle 85"/>
            <p:cNvSpPr>
              <a:spLocks noChangeArrowheads="1"/>
            </p:cNvSpPr>
            <p:nvPr/>
          </p:nvSpPr>
          <p:spPr bwMode="auto">
            <a:xfrm>
              <a:off x="4120576" y="2744596"/>
              <a:ext cx="454805" cy="59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900" b="1" i="1">
                  <a:solidFill>
                    <a:srgbClr val="1C1C1C"/>
                  </a:solidFill>
                  <a:cs typeface="Times New Roman" pitchFamily="18" charset="0"/>
                </a:rPr>
                <a:t>b</a:t>
              </a:r>
              <a:endParaRPr lang="en-US" altLang="en-US" sz="2900">
                <a:latin typeface="Arial" pitchFamily="34" charset="0"/>
                <a:cs typeface="Times New Roman" pitchFamily="18" charset="0"/>
              </a:endParaRP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2251075" y="4618038"/>
            <a:ext cx="157003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altLang="en-US" sz="1800" b="1">
                <a:solidFill>
                  <a:srgbClr val="FFFF00"/>
                </a:solidFill>
                <a:cs typeface="Times New Roman" pitchFamily="18" charset="0"/>
              </a:rPr>
              <a:t>Ngón tay trái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itchFamily="18" charset="0"/>
              </a:rPr>
              <a:t>ấm lên</a:t>
            </a:r>
            <a:endParaRPr lang="en-US" altLang="en-US" sz="1800" u="sng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067300" y="4618038"/>
            <a:ext cx="17907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FFFF00"/>
                </a:solidFill>
                <a:cs typeface="Times New Roman" pitchFamily="18" charset="0"/>
              </a:rPr>
              <a:t>Ngón tay phải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itchFamily="18" charset="0"/>
              </a:rPr>
              <a:t>lạnh đi</a:t>
            </a:r>
            <a:endParaRPr lang="en-US" altLang="en-US" sz="1800" u="sng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7"/>
          <a:stretch>
            <a:fillRect/>
          </a:stretch>
        </p:blipFill>
        <p:spPr bwMode="auto">
          <a:xfrm>
            <a:off x="4430713" y="4140200"/>
            <a:ext cx="422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4125913"/>
            <a:ext cx="3365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04800" y="5929313"/>
            <a:ext cx="85359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>
                <a:solidFill>
                  <a:srgbClr val="FFFF00"/>
                </a:solidFill>
                <a:cs typeface="Times New Roman" pitchFamily="18" charset="0"/>
              </a:rPr>
              <a:t>Nhận xét</a:t>
            </a:r>
            <a:r>
              <a:rPr lang="en-US" altLang="en-US" sz="1800" b="1">
                <a:solidFill>
                  <a:srgbClr val="FFFF00"/>
                </a:solidFill>
                <a:cs typeface="Times New Roman" pitchFamily="18" charset="0"/>
              </a:rPr>
              <a:t>: Cảm giác của tay không xác định được chính xác nhiệt độ của vật.</a:t>
            </a:r>
          </a:p>
        </p:txBody>
      </p:sp>
      <p:sp>
        <p:nvSpPr>
          <p:cNvPr id="17424" name="Text Box 10"/>
          <p:cNvSpPr txBox="1">
            <a:spLocks noChangeArrowheads="1"/>
          </p:cNvSpPr>
          <p:nvPr/>
        </p:nvSpPr>
        <p:spPr bwMode="auto">
          <a:xfrm>
            <a:off x="3389313" y="55563"/>
            <a:ext cx="48053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FF00"/>
                </a:solidFill>
                <a:latin typeface="Segoe Script" pitchFamily="34" charset="0"/>
              </a:rPr>
              <a:t>Đặt vấn đề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31765" grpId="0"/>
      <p:bldP spid="59" grpId="0"/>
      <p:bldP spid="60" grpId="0"/>
      <p:bldP spid="87" grpId="0"/>
      <p:bldP spid="88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 noChangeArrowheads="1"/>
          </p:cNvSpPr>
          <p:nvPr>
            <p:ph type="title"/>
          </p:nvPr>
        </p:nvSpPr>
        <p:spPr>
          <a:xfrm>
            <a:off x="496888" y="0"/>
            <a:ext cx="82296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00"/>
                </a:solidFill>
                <a:latin typeface="Lucida Handwriting" pitchFamily="66" charset="0"/>
              </a:rPr>
              <a:t>ĐO NHIỆT ĐỘ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3E57C72-1504-AF4F-80F5-DE322AB75904}"/>
              </a:ext>
            </a:extLst>
          </p:cNvPr>
          <p:cNvSpPr/>
          <p:nvPr/>
        </p:nvSpPr>
        <p:spPr>
          <a:xfrm>
            <a:off x="1722438" y="1600200"/>
            <a:ext cx="74549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25F72C-18FA-E445-BE86-7FF3EF24EFED}"/>
              </a:ext>
            </a:extLst>
          </p:cNvPr>
          <p:cNvSpPr txBox="1"/>
          <p:nvPr/>
        </p:nvSpPr>
        <p:spPr>
          <a:xfrm>
            <a:off x="1841500" y="1852613"/>
            <a:ext cx="7215188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Nhiệm vụ 3: 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Cá nhân trả lời các câu hỏi H1,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H2, H3, H4 trong phiếu học tập số 3.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2. Hoạt động nhóm 4 trả lời câu hỏi 1 trong phiếu học tập số 4.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B050"/>
                </a:solidFill>
                <a:ea typeface="Arial Hebrew" charset="-79"/>
                <a:cs typeface="Times New Roman" panose="02020603050405020304" pitchFamily="18" charset="0"/>
              </a:rPr>
              <a:t>Thời gian: 3 phút</a:t>
            </a:r>
            <a:endParaRPr lang="en-US" sz="3200" b="1" i="1" dirty="0">
              <a:solidFill>
                <a:srgbClr val="00B050"/>
              </a:solidFill>
              <a:ea typeface="Arial Hebrew" charset="-79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774950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4075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5625" y="1192213"/>
            <a:ext cx="771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rgbClr val="FFFF00"/>
                </a:solidFill>
                <a:cs typeface="Times New Roman" pitchFamily="18" charset="0"/>
              </a:rPr>
              <a:t>CÁC BƯỚC ĐO NHIỆT ĐỘ BẰNG NHIỆT KẾ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5625" y="2032000"/>
            <a:ext cx="7942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cs typeface="Times New Roman" pitchFamily="18" charset="0"/>
              </a:rPr>
              <a:t>              Ước lượng </a:t>
            </a:r>
            <a:r>
              <a:rPr lang="en-US" altLang="en-US" sz="2800">
                <a:solidFill>
                  <a:schemeClr val="bg1"/>
                </a:solidFill>
                <a:cs typeface="Times New Roman" pitchFamily="18" charset="0"/>
              </a:rPr>
              <a:t>nhiệt độ của vật cần đo.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79525" y="2879725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cs typeface="Times New Roman" pitchFamily="18" charset="0"/>
              </a:rPr>
              <a:t>      Lựa chọn </a:t>
            </a:r>
            <a:r>
              <a:rPr lang="en-US" altLang="en-US" sz="2800">
                <a:solidFill>
                  <a:schemeClr val="bg1"/>
                </a:solidFill>
                <a:cs typeface="Times New Roman" pitchFamily="18" charset="0"/>
              </a:rPr>
              <a:t>nhiệt kế đo phù hợp.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4338" y="3592513"/>
            <a:ext cx="7426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cs typeface="Times New Roman" pitchFamily="18" charset="0"/>
              </a:rPr>
              <a:t>Hiệu chỉnh </a:t>
            </a:r>
            <a:r>
              <a:rPr lang="en-US" altLang="en-US" sz="2800">
                <a:solidFill>
                  <a:schemeClr val="bg1"/>
                </a:solidFill>
                <a:cs typeface="Times New Roman" pitchFamily="18" charset="0"/>
              </a:rPr>
              <a:t>nhiệt kế đúng cách trước khi đo.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6088" y="4470400"/>
            <a:ext cx="694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cs typeface="Times New Roman" pitchFamily="18" charset="0"/>
              </a:rPr>
              <a:t>Thực hiện đo </a:t>
            </a:r>
            <a:r>
              <a:rPr lang="en-US" altLang="en-US" sz="2800">
                <a:solidFill>
                  <a:schemeClr val="bg1"/>
                </a:solidFill>
                <a:cs typeface="Times New Roman" pitchFamily="18" charset="0"/>
              </a:rPr>
              <a:t>nhiệt độ bằng nhiệt kế.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1463" y="5370513"/>
            <a:ext cx="7297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cs typeface="Times New Roman" pitchFamily="18" charset="0"/>
              </a:rPr>
              <a:t>   Đọc và ghi kết quả </a:t>
            </a:r>
            <a:r>
              <a:rPr lang="en-US" altLang="en-US" sz="2800">
                <a:solidFill>
                  <a:schemeClr val="bg1"/>
                </a:solidFill>
                <a:cs typeface="Times New Roman" pitchFamily="18" charset="0"/>
              </a:rPr>
              <a:t>đúng  cách, theo vạch chia gần nhất và theo ĐCNN.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074863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927350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700463"/>
            <a:ext cx="593725" cy="592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468813"/>
            <a:ext cx="592137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256213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228600" y="266700"/>
            <a:ext cx="7772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971550" indent="-5143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FF00"/>
                </a:solidFill>
                <a:latin typeface="Arial" pitchFamily="34" charset="0"/>
              </a:rPr>
              <a:t>III. Sử dụng nhiệt kế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71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00"/>
                </a:solidFill>
                <a:cs typeface="Times New Roman" pitchFamily="18" charset="0"/>
              </a:rPr>
              <a:t>THỰC HÀNH ĐO NHIỆT ĐỘ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CF213F1-C0F9-E94E-9301-8B8E68FAA7C2}"/>
              </a:ext>
            </a:extLst>
          </p:cNvPr>
          <p:cNvSpPr/>
          <p:nvPr/>
        </p:nvSpPr>
        <p:spPr>
          <a:xfrm>
            <a:off x="1722438" y="990600"/>
            <a:ext cx="7454900" cy="5394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7DB1A8-914B-9947-BB25-8BF471884A21}"/>
              </a:ext>
            </a:extLst>
          </p:cNvPr>
          <p:cNvSpPr txBox="1"/>
          <p:nvPr/>
        </p:nvSpPr>
        <p:spPr>
          <a:xfrm>
            <a:off x="2047875" y="1295400"/>
            <a:ext cx="6804025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Nhiệm vụ 4: 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Sử dụng nhiệt kế y tế (thuỷ ngân, điện tử) để đo nhiệt độ của các thành viên trong nhóm và ghi kết quả vào bảng báo cáo.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Từ bảng kết quả rút ra nhận xét.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B050"/>
                </a:solidFill>
                <a:ea typeface="Arial Hebrew" charset="-79"/>
                <a:cs typeface="Times New Roman" panose="02020603050405020304" pitchFamily="18" charset="0"/>
              </a:rPr>
              <a:t>Hoàn thiện phiếu học tập số 4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B050"/>
                </a:solidFill>
                <a:ea typeface="Arial Hebrew" charset="-79"/>
                <a:cs typeface="Times New Roman" panose="02020603050405020304" pitchFamily="18" charset="0"/>
              </a:rPr>
              <a:t> trong 5 phút</a:t>
            </a:r>
            <a:endParaRPr lang="en-US" sz="3200" b="1" i="1" dirty="0">
              <a:solidFill>
                <a:srgbClr val="00B050"/>
              </a:solidFill>
              <a:ea typeface="Arial Hebrew" charset="-79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774950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5 phút đếm ngược nhạc vui vẻ hào hứng cho hoạt động nhó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681538"/>
            <a:ext cx="1751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1160463" y="319088"/>
            <a:ext cx="66563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4500" b="1">
                <a:solidFill>
                  <a:srgbClr val="FFFF00"/>
                </a:solidFill>
                <a:latin typeface="Segoe Script" pitchFamily="34" charset="0"/>
              </a:rPr>
              <a:t>CỦNG CỐ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1182688"/>
            <a:ext cx="40005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5 phút đếm ngược nhạc vui vẻ hào hứng cho hoạt động nhó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16208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0" y="1057275"/>
            <a:ext cx="58674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-79"/>
                <a:cs typeface="Times New Roman" pitchFamily="18" charset="0"/>
              </a:rPr>
              <a:t>Thời gian: </a:t>
            </a:r>
            <a:r>
              <a:rPr lang="en-US" altLang="en-US" sz="3200" b="1" i="1">
                <a:solidFill>
                  <a:schemeClr val="bg1"/>
                </a:solidFill>
                <a:ea typeface="Arial Hebrew" pitchFamily="2" charset="-79"/>
                <a:cs typeface="Times New Roman" pitchFamily="18" charset="0"/>
              </a:rPr>
              <a:t>5 phút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-79"/>
                <a:cs typeface="Times New Roman" pitchFamily="18" charset="0"/>
              </a:rPr>
              <a:t>Hình thức: </a:t>
            </a:r>
            <a:r>
              <a:rPr lang="en-US" altLang="en-US" sz="3200" b="1" i="1">
                <a:solidFill>
                  <a:schemeClr val="bg1"/>
                </a:solidFill>
                <a:ea typeface="Arial Hebrew" pitchFamily="2" charset="-79"/>
                <a:cs typeface="Times New Roman" pitchFamily="18" charset="0"/>
              </a:rPr>
              <a:t>HS làm việc cá nhân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-79"/>
                <a:cs typeface="Times New Roman" pitchFamily="18" charset="0"/>
              </a:rPr>
              <a:t>Nhiệm vụ: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chemeClr val="bg1"/>
                </a:solidFill>
                <a:ea typeface="Arial Hebrew" pitchFamily="2" charset="-79"/>
                <a:cs typeface="Times New Roman" pitchFamily="18" charset="0"/>
              </a:rPr>
              <a:t>- Viết 3 nội dung mà em ấn tượng nhất trong giờ học.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chemeClr val="bg1"/>
                </a:solidFill>
                <a:ea typeface="Arial Hebrew" pitchFamily="2" charset="-79"/>
                <a:cs typeface="Times New Roman" pitchFamily="18" charset="0"/>
              </a:rPr>
              <a:t>- Hệ thống lại kiến thức bài học bằng sơ đồ tư duy.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2"/>
          <p:cNvSpPr txBox="1">
            <a:spLocks noChangeArrowheads="1"/>
          </p:cNvSpPr>
          <p:nvPr/>
        </p:nvSpPr>
        <p:spPr bwMode="auto">
          <a:xfrm>
            <a:off x="1311275" y="304800"/>
            <a:ext cx="6656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4500" b="1">
                <a:solidFill>
                  <a:srgbClr val="FFFF00"/>
                </a:solidFill>
                <a:latin typeface="Segoe Script" pitchFamily="34" charset="0"/>
              </a:rPr>
              <a:t>NHIỆM VỤ VỀ NHÀ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8494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82900" y="1512888"/>
            <a:ext cx="58674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-79"/>
                <a:cs typeface="Times New Roman" pitchFamily="18" charset="0"/>
              </a:rPr>
              <a:t>Hình thức: </a:t>
            </a:r>
            <a:r>
              <a:rPr lang="en-US" altLang="en-US" sz="3200" b="1" i="1">
                <a:solidFill>
                  <a:schemeClr val="bg1"/>
                </a:solidFill>
                <a:ea typeface="Arial Hebrew" pitchFamily="2" charset="-79"/>
                <a:cs typeface="Times New Roman" pitchFamily="18" charset="0"/>
              </a:rPr>
              <a:t>HS làm việc cá nhân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-79"/>
                <a:cs typeface="Times New Roman" pitchFamily="18" charset="0"/>
              </a:rPr>
              <a:t>Nhiệm vụ: </a:t>
            </a:r>
            <a:r>
              <a:rPr lang="en-US" altLang="en-US" sz="3200" b="1" i="1">
                <a:solidFill>
                  <a:schemeClr val="bg1"/>
                </a:solidFill>
                <a:ea typeface="Arial Hebrew" pitchFamily="2" charset="-79"/>
                <a:cs typeface="Times New Roman" pitchFamily="18" charset="0"/>
              </a:rPr>
              <a:t>Chế tạo nhiệt kế đơn giảng đo nhiệt độ môi trường.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chemeClr val="bg1"/>
                </a:solidFill>
                <a:ea typeface="Arial Hebrew" pitchFamily="2" charset="-79"/>
                <a:cs typeface="Times New Roman" pitchFamily="18" charset="0"/>
              </a:rPr>
              <a:t>(Quay video gửi lên nhóm lớp)</a:t>
            </a:r>
            <a:endParaRPr lang="en-US" altLang="en-US" sz="3200" b="1" i="1">
              <a:solidFill>
                <a:srgbClr val="FFFF00"/>
              </a:solidFill>
              <a:ea typeface="Arial Hebrew" pitchFamily="2" charset="-79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title"/>
          </p:nvPr>
        </p:nvSpPr>
        <p:spPr>
          <a:xfrm>
            <a:off x="496888" y="0"/>
            <a:ext cx="82296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00"/>
                </a:solidFill>
                <a:latin typeface="Lucida Handwriting" pitchFamily="66" charset="0"/>
              </a:rPr>
              <a:t>NHIỆT ĐỘ VÀ NHIỆT KẾ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3E57C72-1504-AF4F-80F5-DE322AB75904}"/>
              </a:ext>
            </a:extLst>
          </p:cNvPr>
          <p:cNvSpPr/>
          <p:nvPr/>
        </p:nvSpPr>
        <p:spPr>
          <a:xfrm>
            <a:off x="1722438" y="990600"/>
            <a:ext cx="7454900" cy="5394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41500" y="1001713"/>
            <a:ext cx="7215188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altLang="en-US" sz="3200" b="1" u="sng">
                <a:solidFill>
                  <a:srgbClr val="FF0000"/>
                </a:solidFill>
                <a:cs typeface="Times New Roman" pitchFamily="18" charset="0"/>
              </a:rPr>
              <a:t>Nhiệm vụ 1: </a:t>
            </a:r>
          </a:p>
          <a:p>
            <a:pPr algn="ctr"/>
            <a:r>
              <a:rPr lang="vi-VN" altLang="en-US" sz="3200" b="1" i="1">
                <a:solidFill>
                  <a:srgbClr val="002060"/>
                </a:solidFill>
                <a:ea typeface="Arial Hebrew" pitchFamily="2" charset="-79"/>
                <a:cs typeface="Times New Roman" pitchFamily="18" charset="0"/>
              </a:rPr>
              <a:t>1. Nhiệt kế dùng để làm gì?</a:t>
            </a:r>
          </a:p>
          <a:p>
            <a:pPr algn="ctr"/>
            <a:r>
              <a:rPr lang="vi-VN" altLang="en-US" sz="3200" b="1" i="1">
                <a:solidFill>
                  <a:srgbClr val="002060"/>
                </a:solidFill>
                <a:ea typeface="Arial Hebrew" pitchFamily="2" charset="-79"/>
                <a:cs typeface="Times New Roman" pitchFamily="18" charset="0"/>
              </a:rPr>
              <a:t>2. Kể tên một số loại nhiệt kế.</a:t>
            </a:r>
          </a:p>
          <a:p>
            <a:pPr algn="ctr"/>
            <a:r>
              <a:rPr lang="vi-VN" altLang="en-US" sz="3200" b="1" i="1">
                <a:solidFill>
                  <a:srgbClr val="002060"/>
                </a:solidFill>
                <a:ea typeface="Arial Hebrew" pitchFamily="2" charset="-79"/>
                <a:cs typeface="Times New Roman" pitchFamily="18" charset="0"/>
              </a:rPr>
              <a:t>3. Nêu cấu tạo của nhiệt kế và công dụng của từng loại nhiệt kế.</a:t>
            </a:r>
          </a:p>
          <a:p>
            <a:pPr algn="ctr"/>
            <a:r>
              <a:rPr lang="vi-VN" altLang="en-US" sz="3200" b="1" i="1">
                <a:solidFill>
                  <a:srgbClr val="002060"/>
                </a:solidFill>
                <a:ea typeface="Arial Hebrew" pitchFamily="2" charset="-79"/>
                <a:cs typeface="Times New Roman" pitchFamily="18" charset="0"/>
              </a:rPr>
              <a:t>4. Nêu nguyên tắc hoạt động nhiệt kế. </a:t>
            </a:r>
          </a:p>
          <a:p>
            <a:pPr algn="ctr"/>
            <a:r>
              <a:rPr lang="vi-VN" altLang="en-US" sz="3200" b="1" i="1">
                <a:solidFill>
                  <a:srgbClr val="00B050"/>
                </a:solidFill>
                <a:ea typeface="Arial Hebrew" pitchFamily="2" charset="-79"/>
                <a:cs typeface="Times New Roman" pitchFamily="18" charset="0"/>
              </a:rPr>
              <a:t>Thảo luận nhóm 4 hoàn thiện </a:t>
            </a:r>
          </a:p>
          <a:p>
            <a:pPr algn="ctr"/>
            <a:r>
              <a:rPr lang="vi-VN" altLang="en-US" sz="3200" b="1" i="1">
                <a:solidFill>
                  <a:srgbClr val="00B050"/>
                </a:solidFill>
                <a:ea typeface="Arial Hebrew" pitchFamily="2" charset="-79"/>
                <a:cs typeface="Times New Roman" pitchFamily="18" charset="0"/>
              </a:rPr>
              <a:t>phiếu học tập số 1 trong 3 phút</a:t>
            </a:r>
            <a:endParaRPr lang="en-US" altLang="en-US" sz="3200" b="1" i="1">
              <a:solidFill>
                <a:srgbClr val="00B050"/>
              </a:solidFill>
              <a:ea typeface="Arial Hebrew" pitchFamily="2" charset="-79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774950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4075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76200" y="457200"/>
            <a:ext cx="77724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971550" indent="-5143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FF00"/>
                </a:solidFill>
                <a:latin typeface="Arial" pitchFamily="34" charset="0"/>
              </a:rPr>
              <a:t>I. Đo nhiệt độ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400" b="1">
                <a:solidFill>
                  <a:srgbClr val="FFFF00"/>
                </a:solidFill>
                <a:latin typeface="Arial" pitchFamily="34" charset="0"/>
              </a:rPr>
              <a:t>Công dụng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endParaRPr lang="en-US" altLang="en-US" sz="3400" b="1">
              <a:solidFill>
                <a:srgbClr val="FFFF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endParaRPr lang="en-US" altLang="en-US" sz="3400" b="1">
              <a:solidFill>
                <a:srgbClr val="FFFF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400" b="1">
                <a:solidFill>
                  <a:srgbClr val="FFFF00"/>
                </a:solidFill>
                <a:latin typeface="Arial" pitchFamily="34" charset="0"/>
              </a:rPr>
              <a:t>Một số nhiệt kế thường dùng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2438400"/>
            <a:ext cx="9220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chemeClr val="bg1"/>
                </a:solidFill>
              </a:rPr>
              <a:t>Nhiệt kế dùng để đo nhiệt độ của vật.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-1350764">
            <a:off x="190500" y="32385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Arial" pitchFamily="34" charset="0"/>
              </a:rPr>
              <a:t>Nhiệt kế y tế thuỷ ngân</a:t>
            </a:r>
            <a:endParaRPr lang="en-US" altLang="en-US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1664134">
            <a:off x="2466975" y="544513"/>
            <a:ext cx="372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itchFamily="34" charset="0"/>
              </a:rPr>
              <a:t>Nhiệt kế y tế điện tử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9954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itchFamily="34" charset="0"/>
              </a:rPr>
              <a:t>Nhiệt kế rượu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1371600" y="25146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371600" y="2895600"/>
            <a:ext cx="1143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itchFamily="34" charset="0"/>
              </a:rPr>
              <a:t>Nhiệt kế kim loại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209800" y="3657600"/>
            <a:ext cx="5334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257800" y="5535613"/>
            <a:ext cx="3505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itchFamily="34" charset="0"/>
              </a:rPr>
              <a:t>Nhiệt kế thuỷ ngân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248400" y="1293813"/>
            <a:ext cx="1143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itchFamily="34" charset="0"/>
              </a:rPr>
              <a:t>Nhiệt kế màu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7162800" y="2055813"/>
            <a:ext cx="3048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489325" y="1573213"/>
            <a:ext cx="304800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108200" y="533400"/>
            <a:ext cx="304800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 animBg="1"/>
      <p:bldP spid="22535" grpId="0"/>
      <p:bldP spid="22536" grpId="0" animBg="1"/>
      <p:bldP spid="22537" grpId="0"/>
      <p:bldP spid="22538" grpId="0" animBg="1"/>
      <p:bldP spid="22539" grpId="0"/>
      <p:bldP spid="22540" grpId="0" animBg="1"/>
      <p:bldP spid="22541" grpId="0" animBg="1"/>
      <p:bldP spid="225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91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1301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648200" y="0"/>
            <a:ext cx="1981200" cy="838200"/>
          </a:xfrm>
          <a:prstGeom prst="wedgeEllipseCallout">
            <a:avLst>
              <a:gd name="adj1" fmla="val -22514"/>
              <a:gd name="adj2" fmla="val 731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>
                <a:latin typeface="Arial" pitchFamily="34" charset="0"/>
              </a:rPr>
              <a:t>Nhiệt kế</a:t>
            </a:r>
          </a:p>
          <a:p>
            <a:pPr algn="ctr" eaLnBrk="1" hangingPunct="1"/>
            <a:r>
              <a:rPr lang="en-US" altLang="en-US" sz="2400">
                <a:latin typeface="Arial" pitchFamily="34" charset="0"/>
              </a:rPr>
              <a:t>Y tế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46075" y="5715000"/>
            <a:ext cx="1939925" cy="914400"/>
          </a:xfrm>
          <a:prstGeom prst="wedgeRoundRectCallout">
            <a:avLst>
              <a:gd name="adj1" fmla="val 79134"/>
              <a:gd name="adj2" fmla="val -122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altLang="en-US" sz="2400">
                <a:latin typeface="Arial" pitchFamily="34" charset="0"/>
              </a:rPr>
              <a:t>Nhiệt kế </a:t>
            </a:r>
          </a:p>
          <a:p>
            <a:pPr algn="ctr" eaLnBrk="1" hangingPunct="1"/>
            <a:r>
              <a:rPr lang="en-US" altLang="en-US" sz="2400">
                <a:latin typeface="Arial" pitchFamily="34" charset="0"/>
              </a:rPr>
              <a:t>thuỷ ngân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7486650" y="290513"/>
            <a:ext cx="1408113" cy="914400"/>
          </a:xfrm>
          <a:prstGeom prst="wedgeRoundRectCallout">
            <a:avLst>
              <a:gd name="adj1" fmla="val -37935"/>
              <a:gd name="adj2" fmla="val 762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altLang="en-US" sz="2400">
                <a:latin typeface="Arial" pitchFamily="34" charset="0"/>
              </a:rPr>
              <a:t>Nhiệt kế rượu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76200" y="1524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3. Cấu tạo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385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463800"/>
            <a:ext cx="2393950" cy="508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chemeClr val="bg1"/>
                </a:solidFill>
              </a:rPr>
              <a:t>Thang chia độ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5588" y="3652838"/>
            <a:ext cx="2106612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chemeClr val="bg1"/>
                </a:solidFill>
              </a:rPr>
              <a:t>Bầu đựng chất lỏng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31788" y="1320800"/>
            <a:ext cx="5992812" cy="1092200"/>
            <a:chOff x="331787" y="1320969"/>
            <a:chExt cx="5992813" cy="1092200"/>
          </a:xfrm>
        </p:grpSpPr>
        <p:sp>
          <p:nvSpPr>
            <p:cNvPr id="21521" name="TextBox 1"/>
            <p:cNvSpPr txBox="1">
              <a:spLocks noChangeArrowheads="1"/>
            </p:cNvSpPr>
            <p:nvPr/>
          </p:nvSpPr>
          <p:spPr bwMode="auto">
            <a:xfrm>
              <a:off x="331787" y="1320969"/>
              <a:ext cx="2106613" cy="5078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700" b="1">
                  <a:solidFill>
                    <a:schemeClr val="bg1"/>
                  </a:solidFill>
                </a:rPr>
                <a:t>Vỏ nhiệt kế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38AA0B66-CCE3-B04E-B9B3-39BE96FEC9F2}"/>
                </a:ext>
              </a:extLst>
            </p:cNvPr>
            <p:cNvCxnSpPr>
              <a:stCxn id="21521" idx="3"/>
            </p:cNvCxnSpPr>
            <p:nvPr/>
          </p:nvCxnSpPr>
          <p:spPr>
            <a:xfrm>
              <a:off x="2438399" y="1574969"/>
              <a:ext cx="304800" cy="25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157A3856-BBD3-2244-8633-C560567EC2EB}"/>
                </a:ext>
              </a:extLst>
            </p:cNvPr>
            <p:cNvCxnSpPr>
              <a:stCxn id="21521" idx="3"/>
            </p:cNvCxnSpPr>
            <p:nvPr/>
          </p:nvCxnSpPr>
          <p:spPr>
            <a:xfrm flipV="1">
              <a:off x="2438399" y="1574969"/>
              <a:ext cx="2057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DB3B60FE-96A4-E046-B6BD-57C111795DB7}"/>
                </a:ext>
              </a:extLst>
            </p:cNvPr>
            <p:cNvCxnSpPr>
              <a:stCxn id="21521" idx="3"/>
            </p:cNvCxnSpPr>
            <p:nvPr/>
          </p:nvCxnSpPr>
          <p:spPr>
            <a:xfrm>
              <a:off x="2438399" y="1574969"/>
              <a:ext cx="3886201" cy="838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D33B373-0AFA-E34E-BE1C-9394047368B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93950" y="2717800"/>
            <a:ext cx="604838" cy="42545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12EF5C1-1614-0347-BA9C-43A56F38F4B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93950" y="2717800"/>
            <a:ext cx="2254250" cy="254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9C4F0F5-B144-2047-8BEB-A72D303727BD}"/>
              </a:ext>
            </a:extLst>
          </p:cNvPr>
          <p:cNvCxnSpPr/>
          <p:nvPr/>
        </p:nvCxnSpPr>
        <p:spPr>
          <a:xfrm>
            <a:off x="2424113" y="2732088"/>
            <a:ext cx="4130675" cy="9271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xmlns="" id="{3CDACB2B-E6F3-3B42-9761-7217EAB8E49E}"/>
              </a:ext>
            </a:extLst>
          </p:cNvPr>
          <p:cNvCxnSpPr/>
          <p:nvPr/>
        </p:nvCxnSpPr>
        <p:spPr>
          <a:xfrm>
            <a:off x="2424113" y="4075113"/>
            <a:ext cx="5746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xmlns="" id="{61AE8E80-A6A3-0A4C-ADDE-F0701902A85A}"/>
              </a:ext>
            </a:extLst>
          </p:cNvPr>
          <p:cNvCxnSpPr/>
          <p:nvPr/>
        </p:nvCxnSpPr>
        <p:spPr>
          <a:xfrm>
            <a:off x="2438400" y="4051300"/>
            <a:ext cx="2362200" cy="11652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xmlns="" id="{6DB6EA4E-D382-AC4C-8415-6B0E65AED594}"/>
              </a:ext>
            </a:extLst>
          </p:cNvPr>
          <p:cNvCxnSpPr/>
          <p:nvPr/>
        </p:nvCxnSpPr>
        <p:spPr>
          <a:xfrm>
            <a:off x="2393950" y="4032250"/>
            <a:ext cx="4452938" cy="9636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  <p:bldP spid="49160" grpId="0" animBg="1"/>
      <p:bldP spid="49160" grpId="1" animBg="1"/>
      <p:bldP spid="49162" grpId="0" animBg="1"/>
      <p:bldP spid="49162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91A03291-BBA0-C044-A94A-3B112D715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Bảng kết luận</a:t>
            </a:r>
          </a:p>
        </p:txBody>
      </p:sp>
      <p:graphicFrame>
        <p:nvGraphicFramePr>
          <p:cNvPr id="27690" name="Group 42">
            <a:extLst>
              <a:ext uri="{FF2B5EF4-FFF2-40B4-BE49-F238E27FC236}">
                <a16:creationId xmlns:a16="http://schemas.microsoft.com/office/drawing/2014/main" xmlns="" id="{684AE775-CAA6-B249-8AA9-E521A85700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631825"/>
          <a:ext cx="8763000" cy="5049838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xmlns="" val="29464424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310640279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355094021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2739750589"/>
                    </a:ext>
                  </a:extLst>
                </a:gridCol>
              </a:tblGrid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nhiệt kế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GHĐ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ĐCNN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 DỤNG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692068"/>
                  </a:ext>
                </a:extLst>
              </a:tr>
              <a:tr h="150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 NGÂN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Đến…………..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9772606"/>
                  </a:ext>
                </a:extLst>
              </a:tr>
              <a:tr h="145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TẾ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Đến…………..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9435366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KẾ RƯỢU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Đến…………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4720829"/>
                  </a:ext>
                </a:extLst>
              </a:tr>
            </a:tbl>
          </a:graphicData>
        </a:graphic>
      </p:graphicFrame>
      <p:sp>
        <p:nvSpPr>
          <p:cNvPr id="22557" name="Text Box 34"/>
          <p:cNvSpPr txBox="1">
            <a:spLocks noChangeArrowheads="1"/>
          </p:cNvSpPr>
          <p:nvPr/>
        </p:nvSpPr>
        <p:spPr bwMode="auto">
          <a:xfrm>
            <a:off x="3200400" y="1981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3124200" y="13430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- 30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3200400" y="2209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130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238500" y="28622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35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3200400" y="3722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42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3146425" y="42894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- 20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3238500" y="51419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5284788" y="18288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5105400" y="33194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0,1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5154613" y="471328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2</a:t>
            </a:r>
            <a:r>
              <a:rPr lang="en-US" altLang="en-US" b="1" baseline="30000">
                <a:solidFill>
                  <a:schemeClr val="bg1"/>
                </a:solidFill>
              </a:rPr>
              <a:t>0</a:t>
            </a:r>
            <a:r>
              <a:rPr lang="en-US" alt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6781800" y="1533525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pitchFamily="34" charset="0"/>
              </a:rPr>
              <a:t>Đo nhiệt độ trong các thí nghiệm</a:t>
            </a: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6735763" y="3255963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pitchFamily="34" charset="0"/>
              </a:rPr>
              <a:t>Đo nhiệt độ cơ thể</a:t>
            </a:r>
          </a:p>
        </p:txBody>
      </p: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6934200" y="45593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pitchFamily="34" charset="0"/>
              </a:rPr>
              <a:t>Đo nhiệt độ khí quyển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7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  <p:bldP spid="27684" grpId="0"/>
      <p:bldP spid="276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itchFamily="34" charset="0"/>
              </a:rPr>
              <a:t>4. Nguyên tắc hoạt động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38200" y="2286000"/>
            <a:ext cx="548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itchFamily="34" charset="0"/>
              </a:rPr>
              <a:t>Nhiệt kế hoạt động dựa trên hiện tượng dãn nở vì nhiệt của các chất (chủ yếu là sự nở vì nhiệt của chất lỏng).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38213"/>
            <a:ext cx="182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816350"/>
            <a:ext cx="1905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70838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pitchFamily="34" charset="0"/>
              </a:rPr>
              <a:t>Cấu tạo của nhiệt kế y tế thuỷ ngân có đặc điểm gì? Cấu tạo như vậy có tác dụng gì?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7200" y="1676400"/>
            <a:ext cx="7620000" cy="762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en-US" sz="3600" b="1"/>
              <a:t>Phần ống quản gần bầu có 1 chỗ thắt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57200" y="2895600"/>
            <a:ext cx="5029200" cy="37338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b="1">
              <a:latin typeface="Arial" pitchFamily="34" charset="0"/>
            </a:endParaRPr>
          </a:p>
        </p:txBody>
      </p:sp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4300" y="8218488"/>
            <a:ext cx="533400" cy="381000"/>
          </a:xfrm>
          <a:prstGeom prst="actionButtonHom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 rot="-5400000">
            <a:off x="5511800" y="2870200"/>
            <a:ext cx="6400800" cy="660400"/>
            <a:chOff x="288" y="352"/>
            <a:chExt cx="4944" cy="416"/>
          </a:xfrm>
        </p:grpSpPr>
        <p:sp>
          <p:nvSpPr>
            <p:cNvPr id="40967" name="AutoShape 7">
              <a:extLst>
                <a:ext uri="{FF2B5EF4-FFF2-40B4-BE49-F238E27FC236}">
                  <a16:creationId xmlns:a16="http://schemas.microsoft.com/office/drawing/2014/main" xmlns="" id="{DED2FB7E-2082-CC41-A00F-8D2048A47C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61" y="-1533"/>
              <a:ext cx="386" cy="41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4586" name="AutoShape 8"/>
            <p:cNvSpPr>
              <a:spLocks noChangeArrowheads="1"/>
            </p:cNvSpPr>
            <p:nvPr/>
          </p:nvSpPr>
          <p:spPr bwMode="auto">
            <a:xfrm rot="5400000">
              <a:off x="2780" y="-1208"/>
              <a:ext cx="386" cy="35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0969" name="Freeform 9">
              <a:extLst>
                <a:ext uri="{FF2B5EF4-FFF2-40B4-BE49-F238E27FC236}">
                  <a16:creationId xmlns:a16="http://schemas.microsoft.com/office/drawing/2014/main" xmlns="" id="{199570C5-A862-334B-B542-8BF223E744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9" y="198"/>
              <a:ext cx="343" cy="693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588" name="Text Box 10"/>
            <p:cNvSpPr txBox="1">
              <a:spLocks noChangeArrowheads="1"/>
            </p:cNvSpPr>
            <p:nvPr/>
          </p:nvSpPr>
          <p:spPr bwMode="auto">
            <a:xfrm>
              <a:off x="4268" y="623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 baseline="30000">
                  <a:solidFill>
                    <a:srgbClr val="CC0000"/>
                  </a:solidFill>
                  <a:latin typeface="Arial" pitchFamily="34" charset="0"/>
                </a:rPr>
                <a:t>0 </a:t>
              </a:r>
              <a:r>
                <a:rPr lang="en-US" altLang="en-US" sz="1400">
                  <a:solidFill>
                    <a:srgbClr val="CC0000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24589" name="Line 11"/>
            <p:cNvSpPr>
              <a:spLocks noChangeShapeType="1"/>
            </p:cNvSpPr>
            <p:nvPr/>
          </p:nvSpPr>
          <p:spPr bwMode="auto">
            <a:xfrm rot="5400000">
              <a:off x="3136" y="-912"/>
              <a:ext cx="0" cy="2933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2"/>
            <p:cNvSpPr>
              <a:spLocks/>
            </p:cNvSpPr>
            <p:nvPr/>
          </p:nvSpPr>
          <p:spPr bwMode="auto">
            <a:xfrm rot="5400000">
              <a:off x="366" y="427"/>
              <a:ext cx="94" cy="250"/>
            </a:xfrm>
            <a:custGeom>
              <a:avLst/>
              <a:gdLst>
                <a:gd name="T0" fmla="*/ 0 w 42"/>
                <a:gd name="T1" fmla="*/ 0 h 129"/>
                <a:gd name="T2" fmla="*/ 3570095 w 42"/>
                <a:gd name="T3" fmla="*/ 5102814 h 129"/>
                <a:gd name="T4" fmla="*/ 14314119 w 42"/>
                <a:gd name="T5" fmla="*/ 5102814 h 129"/>
                <a:gd name="T6" fmla="*/ 16611926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Text Box 13"/>
            <p:cNvSpPr txBox="1">
              <a:spLocks noChangeArrowheads="1"/>
            </p:cNvSpPr>
            <p:nvPr/>
          </p:nvSpPr>
          <p:spPr bwMode="auto">
            <a:xfrm>
              <a:off x="1011" y="634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itchFamily="34" charset="0"/>
                </a:rPr>
                <a:t>35</a:t>
              </a:r>
            </a:p>
          </p:txBody>
        </p: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1479" y="365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itchFamily="34" charset="0"/>
                </a:rPr>
                <a:t>36</a:t>
              </a:r>
            </a:p>
          </p:txBody>
        </p:sp>
        <p:sp>
          <p:nvSpPr>
            <p:cNvPr id="24593" name="Text Box 15"/>
            <p:cNvSpPr txBox="1">
              <a:spLocks noChangeArrowheads="1"/>
            </p:cNvSpPr>
            <p:nvPr/>
          </p:nvSpPr>
          <p:spPr bwMode="auto">
            <a:xfrm>
              <a:off x="1936" y="630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itchFamily="34" charset="0"/>
                </a:rPr>
                <a:t>37</a:t>
              </a:r>
            </a:p>
          </p:txBody>
        </p:sp>
        <p:sp>
          <p:nvSpPr>
            <p:cNvPr id="24594" name="Line 16"/>
            <p:cNvSpPr>
              <a:spLocks noChangeShapeType="1"/>
            </p:cNvSpPr>
            <p:nvPr/>
          </p:nvSpPr>
          <p:spPr bwMode="auto">
            <a:xfrm>
              <a:off x="2250" y="402"/>
              <a:ext cx="0" cy="86"/>
            </a:xfrm>
            <a:prstGeom prst="line">
              <a:avLst/>
            </a:prstGeom>
            <a:noFill/>
            <a:ln w="9525">
              <a:solidFill>
                <a:srgbClr val="C122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Text Box 17"/>
            <p:cNvSpPr txBox="1">
              <a:spLocks noChangeArrowheads="1"/>
            </p:cNvSpPr>
            <p:nvPr/>
          </p:nvSpPr>
          <p:spPr bwMode="auto">
            <a:xfrm>
              <a:off x="2400" y="356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itchFamily="34" charset="0"/>
                </a:rPr>
                <a:t>38</a:t>
              </a:r>
            </a:p>
          </p:txBody>
        </p:sp>
        <p:sp>
          <p:nvSpPr>
            <p:cNvPr id="24596" name="Text Box 18"/>
            <p:cNvSpPr txBox="1">
              <a:spLocks noChangeArrowheads="1"/>
            </p:cNvSpPr>
            <p:nvPr/>
          </p:nvSpPr>
          <p:spPr bwMode="auto">
            <a:xfrm>
              <a:off x="2867" y="632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itchFamily="34" charset="0"/>
                </a:rPr>
                <a:t>39</a:t>
              </a:r>
            </a:p>
          </p:txBody>
        </p:sp>
        <p:sp>
          <p:nvSpPr>
            <p:cNvPr id="24597" name="Text Box 19"/>
            <p:cNvSpPr txBox="1">
              <a:spLocks noChangeArrowheads="1"/>
            </p:cNvSpPr>
            <p:nvPr/>
          </p:nvSpPr>
          <p:spPr bwMode="auto">
            <a:xfrm>
              <a:off x="3317" y="357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itchFamily="34" charset="0"/>
                </a:rPr>
                <a:t>40</a:t>
              </a:r>
            </a:p>
          </p:txBody>
        </p:sp>
        <p:grpSp>
          <p:nvGrpSpPr>
            <p:cNvPr id="24598" name="Group 20"/>
            <p:cNvGrpSpPr>
              <a:grpSpLocks/>
            </p:cNvGrpSpPr>
            <p:nvPr/>
          </p:nvGrpSpPr>
          <p:grpSpPr bwMode="auto">
            <a:xfrm rot="5400000">
              <a:off x="2677" y="-828"/>
              <a:ext cx="91" cy="2907"/>
              <a:chOff x="4667" y="843"/>
              <a:chExt cx="103" cy="2426"/>
            </a:xfrm>
          </p:grpSpPr>
          <p:sp>
            <p:nvSpPr>
              <p:cNvPr id="24691" name="Line 21"/>
              <p:cNvSpPr>
                <a:spLocks noChangeShapeType="1"/>
              </p:cNvSpPr>
              <p:nvPr/>
            </p:nvSpPr>
            <p:spPr bwMode="auto">
              <a:xfrm>
                <a:off x="4667" y="916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2" name="Line 22"/>
              <p:cNvSpPr>
                <a:spLocks noChangeShapeType="1"/>
              </p:cNvSpPr>
              <p:nvPr/>
            </p:nvSpPr>
            <p:spPr bwMode="auto">
              <a:xfrm>
                <a:off x="4667" y="843"/>
                <a:ext cx="0" cy="242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3" name="Line 23"/>
              <p:cNvSpPr>
                <a:spLocks noChangeShapeType="1"/>
              </p:cNvSpPr>
              <p:nvPr/>
            </p:nvSpPr>
            <p:spPr bwMode="auto">
              <a:xfrm>
                <a:off x="4667" y="95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4" name="Line 24"/>
              <p:cNvSpPr>
                <a:spLocks noChangeShapeType="1"/>
              </p:cNvSpPr>
              <p:nvPr/>
            </p:nvSpPr>
            <p:spPr bwMode="auto">
              <a:xfrm>
                <a:off x="4667" y="99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5" name="Line 25"/>
              <p:cNvSpPr>
                <a:spLocks noChangeShapeType="1"/>
              </p:cNvSpPr>
              <p:nvPr/>
            </p:nvSpPr>
            <p:spPr bwMode="auto">
              <a:xfrm>
                <a:off x="4667" y="107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6" name="Line 26"/>
              <p:cNvSpPr>
                <a:spLocks noChangeShapeType="1"/>
              </p:cNvSpPr>
              <p:nvPr/>
            </p:nvSpPr>
            <p:spPr bwMode="auto">
              <a:xfrm>
                <a:off x="4667" y="103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7" name="Line 27"/>
              <p:cNvSpPr>
                <a:spLocks noChangeShapeType="1"/>
              </p:cNvSpPr>
              <p:nvPr/>
            </p:nvSpPr>
            <p:spPr bwMode="auto">
              <a:xfrm>
                <a:off x="4667" y="1111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8" name="Line 28"/>
              <p:cNvSpPr>
                <a:spLocks noChangeShapeType="1"/>
              </p:cNvSpPr>
              <p:nvPr/>
            </p:nvSpPr>
            <p:spPr bwMode="auto">
              <a:xfrm>
                <a:off x="4667" y="114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9" name="Line 29"/>
              <p:cNvSpPr>
                <a:spLocks noChangeShapeType="1"/>
              </p:cNvSpPr>
              <p:nvPr/>
            </p:nvSpPr>
            <p:spPr bwMode="auto">
              <a:xfrm>
                <a:off x="4667" y="118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0" name="Line 30"/>
              <p:cNvSpPr>
                <a:spLocks noChangeShapeType="1"/>
              </p:cNvSpPr>
              <p:nvPr/>
            </p:nvSpPr>
            <p:spPr bwMode="auto">
              <a:xfrm>
                <a:off x="4667" y="126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1" name="Line 31"/>
              <p:cNvSpPr>
                <a:spLocks noChangeShapeType="1"/>
              </p:cNvSpPr>
              <p:nvPr/>
            </p:nvSpPr>
            <p:spPr bwMode="auto">
              <a:xfrm>
                <a:off x="4667" y="122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2" name="Line 32"/>
              <p:cNvSpPr>
                <a:spLocks noChangeShapeType="1"/>
              </p:cNvSpPr>
              <p:nvPr/>
            </p:nvSpPr>
            <p:spPr bwMode="auto">
              <a:xfrm>
                <a:off x="4667" y="1305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3" name="Line 33"/>
              <p:cNvSpPr>
                <a:spLocks noChangeShapeType="1"/>
              </p:cNvSpPr>
              <p:nvPr/>
            </p:nvSpPr>
            <p:spPr bwMode="auto">
              <a:xfrm>
                <a:off x="4667" y="133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4" name="Line 34"/>
              <p:cNvSpPr>
                <a:spLocks noChangeShapeType="1"/>
              </p:cNvSpPr>
              <p:nvPr/>
            </p:nvSpPr>
            <p:spPr bwMode="auto">
              <a:xfrm>
                <a:off x="4667" y="137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5" name="Line 35"/>
              <p:cNvSpPr>
                <a:spLocks noChangeShapeType="1"/>
              </p:cNvSpPr>
              <p:nvPr/>
            </p:nvSpPr>
            <p:spPr bwMode="auto">
              <a:xfrm>
                <a:off x="4667" y="14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6" name="Line 36"/>
              <p:cNvSpPr>
                <a:spLocks noChangeShapeType="1"/>
              </p:cNvSpPr>
              <p:nvPr/>
            </p:nvSpPr>
            <p:spPr bwMode="auto">
              <a:xfrm>
                <a:off x="4667" y="141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7" name="Line 37"/>
              <p:cNvSpPr>
                <a:spLocks noChangeShapeType="1"/>
              </p:cNvSpPr>
              <p:nvPr/>
            </p:nvSpPr>
            <p:spPr bwMode="auto">
              <a:xfrm>
                <a:off x="4667" y="1495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8" name="Line 38"/>
              <p:cNvSpPr>
                <a:spLocks noChangeShapeType="1"/>
              </p:cNvSpPr>
              <p:nvPr/>
            </p:nvSpPr>
            <p:spPr bwMode="auto">
              <a:xfrm>
                <a:off x="4667" y="153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9" name="Line 39"/>
              <p:cNvSpPr>
                <a:spLocks noChangeShapeType="1"/>
              </p:cNvSpPr>
              <p:nvPr/>
            </p:nvSpPr>
            <p:spPr bwMode="auto">
              <a:xfrm>
                <a:off x="4667" y="157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0" name="Line 40"/>
              <p:cNvSpPr>
                <a:spLocks noChangeShapeType="1"/>
              </p:cNvSpPr>
              <p:nvPr/>
            </p:nvSpPr>
            <p:spPr bwMode="auto">
              <a:xfrm>
                <a:off x="4667" y="165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1" name="Line 41"/>
              <p:cNvSpPr>
                <a:spLocks noChangeShapeType="1"/>
              </p:cNvSpPr>
              <p:nvPr/>
            </p:nvSpPr>
            <p:spPr bwMode="auto">
              <a:xfrm>
                <a:off x="4667" y="161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2" name="Line 42"/>
              <p:cNvSpPr>
                <a:spLocks noChangeShapeType="1"/>
              </p:cNvSpPr>
              <p:nvPr/>
            </p:nvSpPr>
            <p:spPr bwMode="auto">
              <a:xfrm>
                <a:off x="4667" y="1689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3" name="Line 43"/>
              <p:cNvSpPr>
                <a:spLocks noChangeShapeType="1"/>
              </p:cNvSpPr>
              <p:nvPr/>
            </p:nvSpPr>
            <p:spPr bwMode="auto">
              <a:xfrm>
                <a:off x="4667" y="172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4" name="Line 44"/>
              <p:cNvSpPr>
                <a:spLocks noChangeShapeType="1"/>
              </p:cNvSpPr>
              <p:nvPr/>
            </p:nvSpPr>
            <p:spPr bwMode="auto">
              <a:xfrm>
                <a:off x="4667" y="176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5" name="Line 45"/>
              <p:cNvSpPr>
                <a:spLocks noChangeShapeType="1"/>
              </p:cNvSpPr>
              <p:nvPr/>
            </p:nvSpPr>
            <p:spPr bwMode="auto">
              <a:xfrm>
                <a:off x="4667" y="184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6" name="Line 46"/>
              <p:cNvSpPr>
                <a:spLocks noChangeShapeType="1"/>
              </p:cNvSpPr>
              <p:nvPr/>
            </p:nvSpPr>
            <p:spPr bwMode="auto">
              <a:xfrm>
                <a:off x="4667" y="180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7" name="Line 47"/>
              <p:cNvSpPr>
                <a:spLocks noChangeShapeType="1"/>
              </p:cNvSpPr>
              <p:nvPr/>
            </p:nvSpPr>
            <p:spPr bwMode="auto">
              <a:xfrm>
                <a:off x="4667" y="1879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8" name="Line 48"/>
              <p:cNvSpPr>
                <a:spLocks noChangeShapeType="1"/>
              </p:cNvSpPr>
              <p:nvPr/>
            </p:nvSpPr>
            <p:spPr bwMode="auto">
              <a:xfrm>
                <a:off x="4667" y="191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9" name="Line 49"/>
              <p:cNvSpPr>
                <a:spLocks noChangeShapeType="1"/>
              </p:cNvSpPr>
              <p:nvPr/>
            </p:nvSpPr>
            <p:spPr bwMode="auto">
              <a:xfrm>
                <a:off x="4667" y="19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0" name="Line 50"/>
              <p:cNvSpPr>
                <a:spLocks noChangeShapeType="1"/>
              </p:cNvSpPr>
              <p:nvPr/>
            </p:nvSpPr>
            <p:spPr bwMode="auto">
              <a:xfrm>
                <a:off x="4667" y="203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1" name="Line 51"/>
              <p:cNvSpPr>
                <a:spLocks noChangeShapeType="1"/>
              </p:cNvSpPr>
              <p:nvPr/>
            </p:nvSpPr>
            <p:spPr bwMode="auto">
              <a:xfrm>
                <a:off x="4667" y="1995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2" name="Line 52"/>
              <p:cNvSpPr>
                <a:spLocks noChangeShapeType="1"/>
              </p:cNvSpPr>
              <p:nvPr/>
            </p:nvSpPr>
            <p:spPr bwMode="auto">
              <a:xfrm>
                <a:off x="4667" y="2073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3" name="Line 53"/>
              <p:cNvSpPr>
                <a:spLocks noChangeShapeType="1"/>
              </p:cNvSpPr>
              <p:nvPr/>
            </p:nvSpPr>
            <p:spPr bwMode="auto">
              <a:xfrm>
                <a:off x="4667" y="210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4" name="Line 54"/>
              <p:cNvSpPr>
                <a:spLocks noChangeShapeType="1"/>
              </p:cNvSpPr>
              <p:nvPr/>
            </p:nvSpPr>
            <p:spPr bwMode="auto">
              <a:xfrm>
                <a:off x="4667" y="214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5" name="Line 55"/>
              <p:cNvSpPr>
                <a:spLocks noChangeShapeType="1"/>
              </p:cNvSpPr>
              <p:nvPr/>
            </p:nvSpPr>
            <p:spPr bwMode="auto">
              <a:xfrm>
                <a:off x="4667" y="222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6" name="Line 56"/>
              <p:cNvSpPr>
                <a:spLocks noChangeShapeType="1"/>
              </p:cNvSpPr>
              <p:nvPr/>
            </p:nvSpPr>
            <p:spPr bwMode="auto">
              <a:xfrm>
                <a:off x="4667" y="218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7" name="Line 57"/>
              <p:cNvSpPr>
                <a:spLocks noChangeShapeType="1"/>
              </p:cNvSpPr>
              <p:nvPr/>
            </p:nvSpPr>
            <p:spPr bwMode="auto">
              <a:xfrm>
                <a:off x="4667" y="2263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8" name="Line 58"/>
              <p:cNvSpPr>
                <a:spLocks noChangeShapeType="1"/>
              </p:cNvSpPr>
              <p:nvPr/>
            </p:nvSpPr>
            <p:spPr bwMode="auto">
              <a:xfrm>
                <a:off x="4667" y="230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9" name="Line 59"/>
              <p:cNvSpPr>
                <a:spLocks noChangeShapeType="1"/>
              </p:cNvSpPr>
              <p:nvPr/>
            </p:nvSpPr>
            <p:spPr bwMode="auto">
              <a:xfrm>
                <a:off x="4667" y="234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0" name="Line 60"/>
              <p:cNvSpPr>
                <a:spLocks noChangeShapeType="1"/>
              </p:cNvSpPr>
              <p:nvPr/>
            </p:nvSpPr>
            <p:spPr bwMode="auto">
              <a:xfrm>
                <a:off x="4667" y="241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1" name="Line 61"/>
              <p:cNvSpPr>
                <a:spLocks noChangeShapeType="1"/>
              </p:cNvSpPr>
              <p:nvPr/>
            </p:nvSpPr>
            <p:spPr bwMode="auto">
              <a:xfrm>
                <a:off x="4667" y="237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2" name="Line 62"/>
              <p:cNvSpPr>
                <a:spLocks noChangeShapeType="1"/>
              </p:cNvSpPr>
              <p:nvPr/>
            </p:nvSpPr>
            <p:spPr bwMode="auto">
              <a:xfrm>
                <a:off x="4667" y="2457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3" name="Line 63"/>
              <p:cNvSpPr>
                <a:spLocks noChangeShapeType="1"/>
              </p:cNvSpPr>
              <p:nvPr/>
            </p:nvSpPr>
            <p:spPr bwMode="auto">
              <a:xfrm>
                <a:off x="4667" y="249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4" name="Line 64"/>
              <p:cNvSpPr>
                <a:spLocks noChangeShapeType="1"/>
              </p:cNvSpPr>
              <p:nvPr/>
            </p:nvSpPr>
            <p:spPr bwMode="auto">
              <a:xfrm>
                <a:off x="4667" y="253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5" name="Line 65"/>
              <p:cNvSpPr>
                <a:spLocks noChangeShapeType="1"/>
              </p:cNvSpPr>
              <p:nvPr/>
            </p:nvSpPr>
            <p:spPr bwMode="auto">
              <a:xfrm>
                <a:off x="4667" y="261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6" name="Line 66"/>
              <p:cNvSpPr>
                <a:spLocks noChangeShapeType="1"/>
              </p:cNvSpPr>
              <p:nvPr/>
            </p:nvSpPr>
            <p:spPr bwMode="auto">
              <a:xfrm>
                <a:off x="4667" y="257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7" name="Line 67"/>
              <p:cNvSpPr>
                <a:spLocks noChangeShapeType="1"/>
              </p:cNvSpPr>
              <p:nvPr/>
            </p:nvSpPr>
            <p:spPr bwMode="auto">
              <a:xfrm>
                <a:off x="4667" y="2652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8" name="Line 68"/>
              <p:cNvSpPr>
                <a:spLocks noChangeShapeType="1"/>
              </p:cNvSpPr>
              <p:nvPr/>
            </p:nvSpPr>
            <p:spPr bwMode="auto">
              <a:xfrm>
                <a:off x="4667" y="269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9" name="Line 69"/>
              <p:cNvSpPr>
                <a:spLocks noChangeShapeType="1"/>
              </p:cNvSpPr>
              <p:nvPr/>
            </p:nvSpPr>
            <p:spPr bwMode="auto">
              <a:xfrm>
                <a:off x="4667" y="272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0" name="Line 70"/>
              <p:cNvSpPr>
                <a:spLocks noChangeShapeType="1"/>
              </p:cNvSpPr>
              <p:nvPr/>
            </p:nvSpPr>
            <p:spPr bwMode="auto">
              <a:xfrm>
                <a:off x="4667" y="280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1" name="Line 71"/>
              <p:cNvSpPr>
                <a:spLocks noChangeShapeType="1"/>
              </p:cNvSpPr>
              <p:nvPr/>
            </p:nvSpPr>
            <p:spPr bwMode="auto">
              <a:xfrm>
                <a:off x="4667" y="276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2" name="Line 72"/>
              <p:cNvSpPr>
                <a:spLocks noChangeShapeType="1"/>
              </p:cNvSpPr>
              <p:nvPr/>
            </p:nvSpPr>
            <p:spPr bwMode="auto">
              <a:xfrm>
                <a:off x="4667" y="2846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3" name="Line 73"/>
              <p:cNvSpPr>
                <a:spLocks noChangeShapeType="1"/>
              </p:cNvSpPr>
              <p:nvPr/>
            </p:nvSpPr>
            <p:spPr bwMode="auto">
              <a:xfrm>
                <a:off x="4667" y="288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4" name="Line 74"/>
              <p:cNvSpPr>
                <a:spLocks noChangeShapeType="1"/>
              </p:cNvSpPr>
              <p:nvPr/>
            </p:nvSpPr>
            <p:spPr bwMode="auto">
              <a:xfrm>
                <a:off x="4667" y="291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5" name="Line 75"/>
              <p:cNvSpPr>
                <a:spLocks noChangeShapeType="1"/>
              </p:cNvSpPr>
              <p:nvPr/>
            </p:nvSpPr>
            <p:spPr bwMode="auto">
              <a:xfrm>
                <a:off x="4667" y="29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6" name="Line 76"/>
              <p:cNvSpPr>
                <a:spLocks noChangeShapeType="1"/>
              </p:cNvSpPr>
              <p:nvPr/>
            </p:nvSpPr>
            <p:spPr bwMode="auto">
              <a:xfrm>
                <a:off x="4667" y="295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7" name="Line 77"/>
              <p:cNvSpPr>
                <a:spLocks noChangeShapeType="1"/>
              </p:cNvSpPr>
              <p:nvPr/>
            </p:nvSpPr>
            <p:spPr bwMode="auto">
              <a:xfrm>
                <a:off x="4667" y="3036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8" name="Line 78"/>
              <p:cNvSpPr>
                <a:spLocks noChangeShapeType="1"/>
              </p:cNvSpPr>
              <p:nvPr/>
            </p:nvSpPr>
            <p:spPr bwMode="auto">
              <a:xfrm>
                <a:off x="4667" y="307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9" name="Line 79"/>
              <p:cNvSpPr>
                <a:spLocks noChangeShapeType="1"/>
              </p:cNvSpPr>
              <p:nvPr/>
            </p:nvSpPr>
            <p:spPr bwMode="auto">
              <a:xfrm>
                <a:off x="4667" y="311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0" name="Line 80"/>
              <p:cNvSpPr>
                <a:spLocks noChangeShapeType="1"/>
              </p:cNvSpPr>
              <p:nvPr/>
            </p:nvSpPr>
            <p:spPr bwMode="auto">
              <a:xfrm>
                <a:off x="4667" y="319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1" name="Line 81"/>
              <p:cNvSpPr>
                <a:spLocks noChangeShapeType="1"/>
              </p:cNvSpPr>
              <p:nvPr/>
            </p:nvSpPr>
            <p:spPr bwMode="auto">
              <a:xfrm>
                <a:off x="4667" y="315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2" name="Line 82"/>
              <p:cNvSpPr>
                <a:spLocks noChangeShapeType="1"/>
              </p:cNvSpPr>
              <p:nvPr/>
            </p:nvSpPr>
            <p:spPr bwMode="auto">
              <a:xfrm>
                <a:off x="4667" y="3230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9" name="Line 83"/>
            <p:cNvSpPr>
              <a:spLocks noChangeShapeType="1"/>
            </p:cNvSpPr>
            <p:nvPr/>
          </p:nvSpPr>
          <p:spPr bwMode="auto">
            <a:xfrm rot="5400000">
              <a:off x="4325" y="291"/>
              <a:ext cx="0" cy="5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84"/>
            <p:cNvSpPr>
              <a:spLocks noChangeShapeType="1"/>
            </p:cNvSpPr>
            <p:nvPr/>
          </p:nvSpPr>
          <p:spPr bwMode="auto">
            <a:xfrm rot="5400000">
              <a:off x="4515" y="623"/>
              <a:ext cx="9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85"/>
            <p:cNvSpPr>
              <a:spLocks noChangeShapeType="1"/>
            </p:cNvSpPr>
            <p:nvPr/>
          </p:nvSpPr>
          <p:spPr bwMode="auto">
            <a:xfrm rot="5400000">
              <a:off x="4492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86"/>
            <p:cNvSpPr>
              <a:spLocks noChangeShapeType="1"/>
            </p:cNvSpPr>
            <p:nvPr/>
          </p:nvSpPr>
          <p:spPr bwMode="auto">
            <a:xfrm rot="5400000">
              <a:off x="4446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87"/>
            <p:cNvSpPr>
              <a:spLocks noChangeShapeType="1"/>
            </p:cNvSpPr>
            <p:nvPr/>
          </p:nvSpPr>
          <p:spPr bwMode="auto">
            <a:xfrm rot="5400000">
              <a:off x="4352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88"/>
            <p:cNvSpPr>
              <a:spLocks noChangeShapeType="1"/>
            </p:cNvSpPr>
            <p:nvPr/>
          </p:nvSpPr>
          <p:spPr bwMode="auto">
            <a:xfrm rot="5400000">
              <a:off x="4399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89"/>
            <p:cNvSpPr>
              <a:spLocks noChangeShapeType="1"/>
            </p:cNvSpPr>
            <p:nvPr/>
          </p:nvSpPr>
          <p:spPr bwMode="auto">
            <a:xfrm rot="5400000">
              <a:off x="4294" y="611"/>
              <a:ext cx="6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90"/>
            <p:cNvSpPr>
              <a:spLocks noChangeShapeType="1"/>
            </p:cNvSpPr>
            <p:nvPr/>
          </p:nvSpPr>
          <p:spPr bwMode="auto">
            <a:xfrm rot="5400000">
              <a:off x="4260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91"/>
            <p:cNvSpPr>
              <a:spLocks noChangeShapeType="1"/>
            </p:cNvSpPr>
            <p:nvPr/>
          </p:nvSpPr>
          <p:spPr bwMode="auto">
            <a:xfrm rot="5400000">
              <a:off x="4213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92"/>
            <p:cNvSpPr>
              <a:spLocks noChangeShapeType="1"/>
            </p:cNvSpPr>
            <p:nvPr/>
          </p:nvSpPr>
          <p:spPr bwMode="auto">
            <a:xfrm rot="5400000">
              <a:off x="4120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93"/>
            <p:cNvSpPr>
              <a:spLocks noChangeShapeType="1"/>
            </p:cNvSpPr>
            <p:nvPr/>
          </p:nvSpPr>
          <p:spPr bwMode="auto">
            <a:xfrm rot="5400000">
              <a:off x="4166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94"/>
            <p:cNvSpPr>
              <a:spLocks noChangeShapeType="1"/>
            </p:cNvSpPr>
            <p:nvPr/>
          </p:nvSpPr>
          <p:spPr bwMode="auto">
            <a:xfrm rot="-5400000">
              <a:off x="1278" y="495"/>
              <a:ext cx="9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95"/>
            <p:cNvSpPr>
              <a:spLocks noChangeShapeType="1"/>
            </p:cNvSpPr>
            <p:nvPr/>
          </p:nvSpPr>
          <p:spPr bwMode="auto">
            <a:xfrm rot="-5400000">
              <a:off x="2690" y="-913"/>
              <a:ext cx="0" cy="290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96"/>
            <p:cNvSpPr>
              <a:spLocks noChangeShapeType="1"/>
            </p:cNvSpPr>
            <p:nvPr/>
          </p:nvSpPr>
          <p:spPr bwMode="auto">
            <a:xfrm rot="-5400000">
              <a:off x="1349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97"/>
            <p:cNvSpPr>
              <a:spLocks noChangeShapeType="1"/>
            </p:cNvSpPr>
            <p:nvPr/>
          </p:nvSpPr>
          <p:spPr bwMode="auto">
            <a:xfrm rot="-5400000">
              <a:off x="1395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98"/>
            <p:cNvSpPr>
              <a:spLocks noChangeShapeType="1"/>
            </p:cNvSpPr>
            <p:nvPr/>
          </p:nvSpPr>
          <p:spPr bwMode="auto">
            <a:xfrm rot="-5400000">
              <a:off x="148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99"/>
            <p:cNvSpPr>
              <a:spLocks noChangeShapeType="1"/>
            </p:cNvSpPr>
            <p:nvPr/>
          </p:nvSpPr>
          <p:spPr bwMode="auto">
            <a:xfrm rot="-5400000">
              <a:off x="144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100"/>
            <p:cNvSpPr>
              <a:spLocks noChangeShapeType="1"/>
            </p:cNvSpPr>
            <p:nvPr/>
          </p:nvSpPr>
          <p:spPr bwMode="auto">
            <a:xfrm rot="-5400000">
              <a:off x="1524" y="508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01"/>
            <p:cNvSpPr>
              <a:spLocks noChangeShapeType="1"/>
            </p:cNvSpPr>
            <p:nvPr/>
          </p:nvSpPr>
          <p:spPr bwMode="auto">
            <a:xfrm rot="-5400000">
              <a:off x="1580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102"/>
            <p:cNvSpPr>
              <a:spLocks noChangeShapeType="1"/>
            </p:cNvSpPr>
            <p:nvPr/>
          </p:nvSpPr>
          <p:spPr bwMode="auto">
            <a:xfrm rot="-5400000">
              <a:off x="1627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03"/>
            <p:cNvSpPr>
              <a:spLocks noChangeShapeType="1"/>
            </p:cNvSpPr>
            <p:nvPr/>
          </p:nvSpPr>
          <p:spPr bwMode="auto">
            <a:xfrm rot="-5400000">
              <a:off x="172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104"/>
            <p:cNvSpPr>
              <a:spLocks noChangeShapeType="1"/>
            </p:cNvSpPr>
            <p:nvPr/>
          </p:nvSpPr>
          <p:spPr bwMode="auto">
            <a:xfrm rot="-5400000">
              <a:off x="1674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105"/>
            <p:cNvSpPr>
              <a:spLocks noChangeShapeType="1"/>
            </p:cNvSpPr>
            <p:nvPr/>
          </p:nvSpPr>
          <p:spPr bwMode="auto">
            <a:xfrm rot="-5400000">
              <a:off x="1746" y="497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106"/>
            <p:cNvSpPr>
              <a:spLocks noChangeShapeType="1"/>
            </p:cNvSpPr>
            <p:nvPr/>
          </p:nvSpPr>
          <p:spPr bwMode="auto">
            <a:xfrm rot="-5400000">
              <a:off x="180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107"/>
            <p:cNvSpPr>
              <a:spLocks noChangeShapeType="1"/>
            </p:cNvSpPr>
            <p:nvPr/>
          </p:nvSpPr>
          <p:spPr bwMode="auto">
            <a:xfrm rot="-5400000">
              <a:off x="1855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108"/>
            <p:cNvSpPr>
              <a:spLocks noChangeShapeType="1"/>
            </p:cNvSpPr>
            <p:nvPr/>
          </p:nvSpPr>
          <p:spPr bwMode="auto">
            <a:xfrm rot="-5400000">
              <a:off x="194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109"/>
            <p:cNvSpPr>
              <a:spLocks noChangeShapeType="1"/>
            </p:cNvSpPr>
            <p:nvPr/>
          </p:nvSpPr>
          <p:spPr bwMode="auto">
            <a:xfrm rot="-5400000">
              <a:off x="1902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110"/>
            <p:cNvSpPr>
              <a:spLocks noChangeShapeType="1"/>
            </p:cNvSpPr>
            <p:nvPr/>
          </p:nvSpPr>
          <p:spPr bwMode="auto">
            <a:xfrm rot="-5400000">
              <a:off x="1983" y="508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111"/>
            <p:cNvSpPr>
              <a:spLocks noChangeShapeType="1"/>
            </p:cNvSpPr>
            <p:nvPr/>
          </p:nvSpPr>
          <p:spPr bwMode="auto">
            <a:xfrm rot="-5400000">
              <a:off x="204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112"/>
            <p:cNvSpPr>
              <a:spLocks noChangeShapeType="1"/>
            </p:cNvSpPr>
            <p:nvPr/>
          </p:nvSpPr>
          <p:spPr bwMode="auto">
            <a:xfrm rot="-5400000">
              <a:off x="2087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113"/>
            <p:cNvSpPr>
              <a:spLocks noChangeShapeType="1"/>
            </p:cNvSpPr>
            <p:nvPr/>
          </p:nvSpPr>
          <p:spPr bwMode="auto">
            <a:xfrm rot="-5400000">
              <a:off x="218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114"/>
            <p:cNvSpPr>
              <a:spLocks noChangeShapeType="1"/>
            </p:cNvSpPr>
            <p:nvPr/>
          </p:nvSpPr>
          <p:spPr bwMode="auto">
            <a:xfrm rot="-5400000">
              <a:off x="2134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115"/>
            <p:cNvSpPr>
              <a:spLocks noChangeShapeType="1"/>
            </p:cNvSpPr>
            <p:nvPr/>
          </p:nvSpPr>
          <p:spPr bwMode="auto">
            <a:xfrm rot="-5400000">
              <a:off x="2206" y="497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116"/>
            <p:cNvSpPr>
              <a:spLocks noChangeShapeType="1"/>
            </p:cNvSpPr>
            <p:nvPr/>
          </p:nvSpPr>
          <p:spPr bwMode="auto">
            <a:xfrm rot="-5400000">
              <a:off x="226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117"/>
            <p:cNvSpPr>
              <a:spLocks noChangeShapeType="1"/>
            </p:cNvSpPr>
            <p:nvPr/>
          </p:nvSpPr>
          <p:spPr bwMode="auto">
            <a:xfrm rot="-5400000">
              <a:off x="2316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118"/>
            <p:cNvSpPr>
              <a:spLocks noChangeShapeType="1"/>
            </p:cNvSpPr>
            <p:nvPr/>
          </p:nvSpPr>
          <p:spPr bwMode="auto">
            <a:xfrm rot="-5400000">
              <a:off x="2410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119"/>
            <p:cNvSpPr>
              <a:spLocks noChangeShapeType="1"/>
            </p:cNvSpPr>
            <p:nvPr/>
          </p:nvSpPr>
          <p:spPr bwMode="auto">
            <a:xfrm rot="-5400000">
              <a:off x="2362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120"/>
            <p:cNvSpPr>
              <a:spLocks noChangeShapeType="1"/>
            </p:cNvSpPr>
            <p:nvPr/>
          </p:nvSpPr>
          <p:spPr bwMode="auto">
            <a:xfrm rot="-5400000">
              <a:off x="2445" y="507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121"/>
            <p:cNvSpPr>
              <a:spLocks noChangeShapeType="1"/>
            </p:cNvSpPr>
            <p:nvPr/>
          </p:nvSpPr>
          <p:spPr bwMode="auto">
            <a:xfrm rot="-5400000">
              <a:off x="2502" y="519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122"/>
            <p:cNvSpPr>
              <a:spLocks noChangeShapeType="1"/>
            </p:cNvSpPr>
            <p:nvPr/>
          </p:nvSpPr>
          <p:spPr bwMode="auto">
            <a:xfrm rot="-5400000">
              <a:off x="2549" y="519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123"/>
            <p:cNvSpPr>
              <a:spLocks noChangeShapeType="1"/>
            </p:cNvSpPr>
            <p:nvPr/>
          </p:nvSpPr>
          <p:spPr bwMode="auto">
            <a:xfrm rot="-5400000">
              <a:off x="264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124"/>
            <p:cNvSpPr>
              <a:spLocks noChangeShapeType="1"/>
            </p:cNvSpPr>
            <p:nvPr/>
          </p:nvSpPr>
          <p:spPr bwMode="auto">
            <a:xfrm rot="-5400000">
              <a:off x="25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125"/>
            <p:cNvSpPr>
              <a:spLocks noChangeShapeType="1"/>
            </p:cNvSpPr>
            <p:nvPr/>
          </p:nvSpPr>
          <p:spPr bwMode="auto">
            <a:xfrm rot="-5400000">
              <a:off x="2668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Line 126"/>
            <p:cNvSpPr>
              <a:spLocks noChangeShapeType="1"/>
            </p:cNvSpPr>
            <p:nvPr/>
          </p:nvSpPr>
          <p:spPr bwMode="auto">
            <a:xfrm rot="-5400000">
              <a:off x="2730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Line 127"/>
            <p:cNvSpPr>
              <a:spLocks noChangeShapeType="1"/>
            </p:cNvSpPr>
            <p:nvPr/>
          </p:nvSpPr>
          <p:spPr bwMode="auto">
            <a:xfrm rot="-5400000">
              <a:off x="2776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128"/>
            <p:cNvSpPr>
              <a:spLocks noChangeShapeType="1"/>
            </p:cNvSpPr>
            <p:nvPr/>
          </p:nvSpPr>
          <p:spPr bwMode="auto">
            <a:xfrm rot="-5400000">
              <a:off x="286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129"/>
            <p:cNvSpPr>
              <a:spLocks noChangeShapeType="1"/>
            </p:cNvSpPr>
            <p:nvPr/>
          </p:nvSpPr>
          <p:spPr bwMode="auto">
            <a:xfrm rot="-5400000">
              <a:off x="282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130"/>
            <p:cNvSpPr>
              <a:spLocks noChangeShapeType="1"/>
            </p:cNvSpPr>
            <p:nvPr/>
          </p:nvSpPr>
          <p:spPr bwMode="auto">
            <a:xfrm rot="-5400000">
              <a:off x="2905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131"/>
            <p:cNvSpPr>
              <a:spLocks noChangeShapeType="1"/>
            </p:cNvSpPr>
            <p:nvPr/>
          </p:nvSpPr>
          <p:spPr bwMode="auto">
            <a:xfrm rot="-5400000">
              <a:off x="2963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132"/>
            <p:cNvSpPr>
              <a:spLocks noChangeShapeType="1"/>
            </p:cNvSpPr>
            <p:nvPr/>
          </p:nvSpPr>
          <p:spPr bwMode="auto">
            <a:xfrm rot="-5400000">
              <a:off x="300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133"/>
            <p:cNvSpPr>
              <a:spLocks noChangeShapeType="1"/>
            </p:cNvSpPr>
            <p:nvPr/>
          </p:nvSpPr>
          <p:spPr bwMode="auto">
            <a:xfrm rot="-5400000">
              <a:off x="310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134"/>
            <p:cNvSpPr>
              <a:spLocks noChangeShapeType="1"/>
            </p:cNvSpPr>
            <p:nvPr/>
          </p:nvSpPr>
          <p:spPr bwMode="auto">
            <a:xfrm rot="-5400000">
              <a:off x="305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Line 135"/>
            <p:cNvSpPr>
              <a:spLocks noChangeShapeType="1"/>
            </p:cNvSpPr>
            <p:nvPr/>
          </p:nvSpPr>
          <p:spPr bwMode="auto">
            <a:xfrm rot="-5400000">
              <a:off x="3127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Line 136"/>
            <p:cNvSpPr>
              <a:spLocks noChangeShapeType="1"/>
            </p:cNvSpPr>
            <p:nvPr/>
          </p:nvSpPr>
          <p:spPr bwMode="auto">
            <a:xfrm rot="-5400000">
              <a:off x="31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Line 137"/>
            <p:cNvSpPr>
              <a:spLocks noChangeShapeType="1"/>
            </p:cNvSpPr>
            <p:nvPr/>
          </p:nvSpPr>
          <p:spPr bwMode="auto">
            <a:xfrm rot="-5400000">
              <a:off x="324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Line 138"/>
            <p:cNvSpPr>
              <a:spLocks noChangeShapeType="1"/>
            </p:cNvSpPr>
            <p:nvPr/>
          </p:nvSpPr>
          <p:spPr bwMode="auto">
            <a:xfrm rot="-5400000">
              <a:off x="333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Line 139"/>
            <p:cNvSpPr>
              <a:spLocks noChangeShapeType="1"/>
            </p:cNvSpPr>
            <p:nvPr/>
          </p:nvSpPr>
          <p:spPr bwMode="auto">
            <a:xfrm rot="-5400000">
              <a:off x="328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Line 140"/>
            <p:cNvSpPr>
              <a:spLocks noChangeShapeType="1"/>
            </p:cNvSpPr>
            <p:nvPr/>
          </p:nvSpPr>
          <p:spPr bwMode="auto">
            <a:xfrm rot="-5400000">
              <a:off x="3371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Line 141"/>
            <p:cNvSpPr>
              <a:spLocks noChangeShapeType="1"/>
            </p:cNvSpPr>
            <p:nvPr/>
          </p:nvSpPr>
          <p:spPr bwMode="auto">
            <a:xfrm rot="-5400000">
              <a:off x="342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Line 142"/>
            <p:cNvSpPr>
              <a:spLocks noChangeShapeType="1"/>
            </p:cNvSpPr>
            <p:nvPr/>
          </p:nvSpPr>
          <p:spPr bwMode="auto">
            <a:xfrm rot="-5400000">
              <a:off x="3474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143"/>
            <p:cNvSpPr>
              <a:spLocks noChangeShapeType="1"/>
            </p:cNvSpPr>
            <p:nvPr/>
          </p:nvSpPr>
          <p:spPr bwMode="auto">
            <a:xfrm rot="-5400000">
              <a:off x="356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Line 144"/>
            <p:cNvSpPr>
              <a:spLocks noChangeShapeType="1"/>
            </p:cNvSpPr>
            <p:nvPr/>
          </p:nvSpPr>
          <p:spPr bwMode="auto">
            <a:xfrm rot="-5400000">
              <a:off x="3520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145"/>
            <p:cNvSpPr>
              <a:spLocks noChangeShapeType="1"/>
            </p:cNvSpPr>
            <p:nvPr/>
          </p:nvSpPr>
          <p:spPr bwMode="auto">
            <a:xfrm rot="-5400000">
              <a:off x="3593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146"/>
            <p:cNvSpPr>
              <a:spLocks noChangeShapeType="1"/>
            </p:cNvSpPr>
            <p:nvPr/>
          </p:nvSpPr>
          <p:spPr bwMode="auto">
            <a:xfrm rot="-5400000">
              <a:off x="365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147"/>
            <p:cNvSpPr>
              <a:spLocks noChangeShapeType="1"/>
            </p:cNvSpPr>
            <p:nvPr/>
          </p:nvSpPr>
          <p:spPr bwMode="auto">
            <a:xfrm rot="-5400000">
              <a:off x="370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148"/>
            <p:cNvSpPr>
              <a:spLocks noChangeShapeType="1"/>
            </p:cNvSpPr>
            <p:nvPr/>
          </p:nvSpPr>
          <p:spPr bwMode="auto">
            <a:xfrm rot="-5400000">
              <a:off x="37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149"/>
            <p:cNvSpPr>
              <a:spLocks noChangeShapeType="1"/>
            </p:cNvSpPr>
            <p:nvPr/>
          </p:nvSpPr>
          <p:spPr bwMode="auto">
            <a:xfrm rot="-5400000">
              <a:off x="374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150"/>
            <p:cNvSpPr>
              <a:spLocks noChangeShapeType="1"/>
            </p:cNvSpPr>
            <p:nvPr/>
          </p:nvSpPr>
          <p:spPr bwMode="auto">
            <a:xfrm rot="-5400000">
              <a:off x="3831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151"/>
            <p:cNvSpPr>
              <a:spLocks noChangeShapeType="1"/>
            </p:cNvSpPr>
            <p:nvPr/>
          </p:nvSpPr>
          <p:spPr bwMode="auto">
            <a:xfrm rot="-5400000">
              <a:off x="388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Line 152"/>
            <p:cNvSpPr>
              <a:spLocks noChangeShapeType="1"/>
            </p:cNvSpPr>
            <p:nvPr/>
          </p:nvSpPr>
          <p:spPr bwMode="auto">
            <a:xfrm rot="-5400000">
              <a:off x="3934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153"/>
            <p:cNvSpPr>
              <a:spLocks noChangeShapeType="1"/>
            </p:cNvSpPr>
            <p:nvPr/>
          </p:nvSpPr>
          <p:spPr bwMode="auto">
            <a:xfrm rot="-5400000">
              <a:off x="4027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154"/>
            <p:cNvSpPr>
              <a:spLocks noChangeShapeType="1"/>
            </p:cNvSpPr>
            <p:nvPr/>
          </p:nvSpPr>
          <p:spPr bwMode="auto">
            <a:xfrm rot="-5400000">
              <a:off x="398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Line 155"/>
            <p:cNvSpPr>
              <a:spLocks noChangeShapeType="1"/>
            </p:cNvSpPr>
            <p:nvPr/>
          </p:nvSpPr>
          <p:spPr bwMode="auto">
            <a:xfrm rot="-5400000">
              <a:off x="4052" y="494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Line 156"/>
            <p:cNvSpPr>
              <a:spLocks noChangeShapeType="1"/>
            </p:cNvSpPr>
            <p:nvPr/>
          </p:nvSpPr>
          <p:spPr bwMode="auto">
            <a:xfrm rot="-5400000">
              <a:off x="4335" y="255"/>
              <a:ext cx="0" cy="5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73" name="Group 157"/>
            <p:cNvGrpSpPr>
              <a:grpSpLocks/>
            </p:cNvGrpSpPr>
            <p:nvPr/>
          </p:nvGrpSpPr>
          <p:grpSpPr bwMode="auto">
            <a:xfrm rot="10800000">
              <a:off x="4100" y="451"/>
              <a:ext cx="466" cy="92"/>
              <a:chOff x="3692" y="3072"/>
              <a:chExt cx="389" cy="103"/>
            </a:xfrm>
          </p:grpSpPr>
          <p:sp>
            <p:nvSpPr>
              <p:cNvPr id="24680" name="Line 158"/>
              <p:cNvSpPr>
                <a:spLocks noChangeShapeType="1"/>
              </p:cNvSpPr>
              <p:nvPr/>
            </p:nvSpPr>
            <p:spPr bwMode="auto">
              <a:xfrm rot="5400000">
                <a:off x="4029" y="3124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Line 159"/>
              <p:cNvSpPr>
                <a:spLocks noChangeShapeType="1"/>
              </p:cNvSpPr>
              <p:nvPr/>
            </p:nvSpPr>
            <p:spPr bwMode="auto">
              <a:xfrm rot="5400000">
                <a:off x="4017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" name="Line 160"/>
              <p:cNvSpPr>
                <a:spLocks noChangeShapeType="1"/>
              </p:cNvSpPr>
              <p:nvPr/>
            </p:nvSpPr>
            <p:spPr bwMode="auto">
              <a:xfrm rot="5400000">
                <a:off x="3978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3" name="Line 161"/>
              <p:cNvSpPr>
                <a:spLocks noChangeShapeType="1"/>
              </p:cNvSpPr>
              <p:nvPr/>
            </p:nvSpPr>
            <p:spPr bwMode="auto">
              <a:xfrm rot="5400000">
                <a:off x="3900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4" name="Line 162"/>
              <p:cNvSpPr>
                <a:spLocks noChangeShapeType="1"/>
              </p:cNvSpPr>
              <p:nvPr/>
            </p:nvSpPr>
            <p:spPr bwMode="auto">
              <a:xfrm rot="5400000">
                <a:off x="3939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Line 163"/>
              <p:cNvSpPr>
                <a:spLocks noChangeShapeType="1"/>
              </p:cNvSpPr>
              <p:nvPr/>
            </p:nvSpPr>
            <p:spPr bwMode="auto">
              <a:xfrm rot="5400000">
                <a:off x="3848" y="3110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6" name="Line 164"/>
              <p:cNvSpPr>
                <a:spLocks noChangeShapeType="1"/>
              </p:cNvSpPr>
              <p:nvPr/>
            </p:nvSpPr>
            <p:spPr bwMode="auto">
              <a:xfrm rot="5400000">
                <a:off x="3823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Line 165"/>
              <p:cNvSpPr>
                <a:spLocks noChangeShapeType="1"/>
              </p:cNvSpPr>
              <p:nvPr/>
            </p:nvSpPr>
            <p:spPr bwMode="auto">
              <a:xfrm rot="5400000">
                <a:off x="3784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Line 166"/>
              <p:cNvSpPr>
                <a:spLocks noChangeShapeType="1"/>
              </p:cNvSpPr>
              <p:nvPr/>
            </p:nvSpPr>
            <p:spPr bwMode="auto">
              <a:xfrm rot="5400000">
                <a:off x="3706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Line 167"/>
              <p:cNvSpPr>
                <a:spLocks noChangeShapeType="1"/>
              </p:cNvSpPr>
              <p:nvPr/>
            </p:nvSpPr>
            <p:spPr bwMode="auto">
              <a:xfrm rot="5400000">
                <a:off x="3745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0" name="Line 168"/>
              <p:cNvSpPr>
                <a:spLocks noChangeShapeType="1"/>
              </p:cNvSpPr>
              <p:nvPr/>
            </p:nvSpPr>
            <p:spPr bwMode="auto">
              <a:xfrm rot="5400000">
                <a:off x="3642" y="3122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74" name="Text Box 169"/>
            <p:cNvSpPr txBox="1">
              <a:spLocks noChangeArrowheads="1"/>
            </p:cNvSpPr>
            <p:nvPr/>
          </p:nvSpPr>
          <p:spPr bwMode="auto">
            <a:xfrm>
              <a:off x="3786" y="624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itchFamily="34" charset="0"/>
                </a:rPr>
                <a:t>41</a:t>
              </a:r>
            </a:p>
          </p:txBody>
        </p:sp>
        <p:sp>
          <p:nvSpPr>
            <p:cNvPr id="24675" name="Text Box 170"/>
            <p:cNvSpPr txBox="1">
              <a:spLocks noChangeArrowheads="1"/>
            </p:cNvSpPr>
            <p:nvPr/>
          </p:nvSpPr>
          <p:spPr bwMode="auto">
            <a:xfrm>
              <a:off x="4276" y="352"/>
              <a:ext cx="3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itchFamily="34" charset="0"/>
                </a:rPr>
                <a:t>42</a:t>
              </a:r>
            </a:p>
          </p:txBody>
        </p:sp>
        <p:grpSp>
          <p:nvGrpSpPr>
            <p:cNvPr id="24676" name="Group 171"/>
            <p:cNvGrpSpPr>
              <a:grpSpLocks/>
            </p:cNvGrpSpPr>
            <p:nvPr/>
          </p:nvGrpSpPr>
          <p:grpSpPr bwMode="auto">
            <a:xfrm rot="5400000">
              <a:off x="1017" y="-190"/>
              <a:ext cx="43" cy="1500"/>
              <a:chOff x="2425" y="2334"/>
              <a:chExt cx="48" cy="1252"/>
            </a:xfrm>
          </p:grpSpPr>
          <p:sp>
            <p:nvSpPr>
              <p:cNvPr id="24677" name="Line 172"/>
              <p:cNvSpPr>
                <a:spLocks noChangeShapeType="1"/>
              </p:cNvSpPr>
              <p:nvPr/>
            </p:nvSpPr>
            <p:spPr bwMode="auto">
              <a:xfrm>
                <a:off x="2455" y="3135"/>
                <a:ext cx="0" cy="451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Line 173"/>
              <p:cNvSpPr>
                <a:spLocks noChangeShapeType="1"/>
              </p:cNvSpPr>
              <p:nvPr/>
            </p:nvSpPr>
            <p:spPr bwMode="auto">
              <a:xfrm>
                <a:off x="2447" y="2334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" name="AutoShape 174"/>
              <p:cNvSpPr>
                <a:spLocks noChangeArrowheads="1"/>
              </p:cNvSpPr>
              <p:nvPr/>
            </p:nvSpPr>
            <p:spPr bwMode="auto">
              <a:xfrm rot="10800000">
                <a:off x="2425" y="2979"/>
                <a:ext cx="48" cy="240"/>
              </a:xfrm>
              <a:prstGeom prst="triangle">
                <a:avLst>
                  <a:gd name="adj" fmla="val 20833"/>
                </a:avLst>
              </a:prstGeom>
              <a:solidFill>
                <a:srgbClr val="C122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1136" name="Line 176"/>
          <p:cNvSpPr>
            <a:spLocks noChangeShapeType="1"/>
          </p:cNvSpPr>
          <p:nvPr/>
        </p:nvSpPr>
        <p:spPr bwMode="auto">
          <a:xfrm>
            <a:off x="5105400" y="2703513"/>
            <a:ext cx="1676400" cy="1905000"/>
          </a:xfrm>
          <a:prstGeom prst="line">
            <a:avLst/>
          </a:prstGeom>
          <a:noFill/>
          <a:ln w="28575" cap="sq">
            <a:solidFill>
              <a:srgbClr val="00FA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7" name="Text Box 177"/>
          <p:cNvSpPr txBox="1">
            <a:spLocks noChangeArrowheads="1"/>
          </p:cNvSpPr>
          <p:nvPr/>
        </p:nvSpPr>
        <p:spPr bwMode="auto">
          <a:xfrm>
            <a:off x="1143000" y="3352800"/>
            <a:ext cx="3810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r>
              <a:rPr lang="en-US" altLang="en-US" sz="2800" b="1">
                <a:latin typeface="Arial" pitchFamily="34" charset="0"/>
              </a:rPr>
              <a:t>Chỗ thắt này có tác dụng ngăn không cho thủy ngân tụt xuống khi đưa nhiệt kế ra khỏi cơ thể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800"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11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3672&quot;&gt;&lt;/object&gt;&lt;object type=&quot;2&quot; unique_id=&quot;13673&quot;&gt;&lt;object type=&quot;3&quot; unique_id=&quot;13674&quot;&gt;&lt;property id=&quot;20148&quot; value=&quot;5&quot;/&gt;&lt;property id=&quot;20300&quot; value=&quot;Slide 1 - &amp;quot;Kiểm tra bài cũ&amp;quot;&quot;/&gt;&lt;property id=&quot;20307&quot; value=&quot;259&quot;/&gt;&lt;/object&gt;&lt;object type=&quot;3&quot; unique_id=&quot;13675&quot;&gt;&lt;property id=&quot;20148&quot; value=&quot;5&quot;/&gt;&lt;property id=&quot;20300&quot; value=&quot;Slide 2 - &amp;quot;Kiểm tra bài cũ&amp;quot;&quot;/&gt;&lt;property id=&quot;20307&quot; value=&quot;261&quot;/&gt;&lt;/object&gt;&lt;object type=&quot;3&quot; unique_id=&quot;13676&quot;&gt;&lt;property id=&quot;20148&quot; value=&quot;5&quot;/&gt;&lt;property id=&quot;20300&quot; value=&quot;Slide 3&quot;/&gt;&lt;property id=&quot;20307&quot; value=&quot;290&quot;/&gt;&lt;/object&gt;&lt;object type=&quot;3&quot; unique_id=&quot;13677&quot;&gt;&lt;property id=&quot;20148&quot; value=&quot;5&quot;/&gt;&lt;property id=&quot;20300&quot; value=&quot;Slide 4&quot;/&gt;&lt;property id=&quot;20307&quot; value=&quot;257&quot;/&gt;&lt;/object&gt;&lt;object type=&quot;3&quot; unique_id=&quot;13678&quot;&gt;&lt;property id=&quot;20148&quot; value=&quot;5&quot;/&gt;&lt;property id=&quot;20300&quot; value=&quot;Slide 6&quot;/&gt;&lt;property id=&quot;20307&quot; value=&quot;264&quot;/&gt;&lt;/object&gt;&lt;object type=&quot;3&quot; unique_id=&quot;13679&quot;&gt;&lt;property id=&quot;20148&quot; value=&quot;5&quot;/&gt;&lt;property id=&quot;20300&quot; value=&quot;Slide 7&quot;/&gt;&lt;property id=&quot;20307&quot; value=&quot;268&quot;/&gt;&lt;/object&gt;&lt;object type=&quot;3&quot; unique_id=&quot;13680&quot;&gt;&lt;property id=&quot;20148&quot; value=&quot;5&quot;/&gt;&lt;property id=&quot;20300&quot; value=&quot;Slide 8&quot;/&gt;&lt;property id=&quot;20307&quot; value=&quot;287&quot;/&gt;&lt;/object&gt;&lt;object type=&quot;3&quot; unique_id=&quot;13681&quot;&gt;&lt;property id=&quot;20148&quot; value=&quot;5&quot;/&gt;&lt;property id=&quot;20300&quot; value=&quot;Slide 9 - &amp;quot;Bảng kết luận&amp;quot;&quot;/&gt;&lt;property id=&quot;20307&quot; value=&quot;273&quot;/&gt;&lt;/object&gt;&lt;object type=&quot;3&quot; unique_id=&quot;13682&quot;&gt;&lt;property id=&quot;20148&quot; value=&quot;5&quot;/&gt;&lt;property id=&quot;20300&quot; value=&quot;Slide 10&quot;/&gt;&lt;property id=&quot;20307&quot; value=&quot;266&quot;/&gt;&lt;/object&gt;&lt;object type=&quot;3&quot; unique_id=&quot;13683&quot;&gt;&lt;property id=&quot;20148&quot; value=&quot;5&quot;/&gt;&lt;property id=&quot;20300&quot; value=&quot;Slide 11 - &amp;quot;C4. Cấu tạo của nhiệt kế y tế có đặc điểm gì? Cấu tạo như vậy có tác dụng gì?&amp;quot;&quot;/&gt;&lt;property id=&quot;20307&quot; value=&quot;279&quot;/&gt;&lt;/object&gt;&lt;object type=&quot;3&quot; unique_id=&quot;13687&quot;&gt;&lt;property id=&quot;20148&quot; value=&quot;5&quot;/&gt;&lt;property id=&quot;20300&quot; value=&quot;Slide 15&quot;/&gt;&lt;property id=&quot;20307&quot; value=&quot;291&quot;/&gt;&lt;/object&gt;&lt;object type=&quot;3&quot; unique_id=&quot;13688&quot;&gt;&lt;property id=&quot;20148&quot; value=&quot;5&quot;/&gt;&lt;property id=&quot;20300&quot; value=&quot;Slide 16&quot;/&gt;&lt;property id=&quot;20307&quot; value=&quot;292&quot;/&gt;&lt;/object&gt;&lt;object type=&quot;3&quot; unique_id=&quot;13689&quot;&gt;&lt;property id=&quot;20148&quot; value=&quot;5&quot;/&gt;&lt;property id=&quot;20300&quot; value=&quot;Slide 17&quot;/&gt;&lt;property id=&quot;20307&quot; value=&quot;293&quot;/&gt;&lt;/object&gt;&lt;object type=&quot;3&quot; unique_id=&quot;13690&quot;&gt;&lt;property id=&quot;20148&quot; value=&quot;5&quot;/&gt;&lt;property id=&quot;20300&quot; value=&quot;Slide 18&quot;/&gt;&lt;property id=&quot;20307&quot; value=&quot;294&quot;/&gt;&lt;/object&gt;&lt;object type=&quot;3&quot; unique_id=&quot;13691&quot;&gt;&lt;property id=&quot;20148&quot; value=&quot;5&quot;/&gt;&lt;property id=&quot;20300&quot; value=&quot;Slide 19&quot;/&gt;&lt;property id=&quot;20307&quot; value=&quot;295&quot;/&gt;&lt;/object&gt;&lt;object type=&quot;3&quot; unique_id=&quot;13692&quot;&gt;&lt;property id=&quot;20148&quot; value=&quot;5&quot;/&gt;&lt;property id=&quot;20300&quot; value=&quot;Slide 20&quot;/&gt;&lt;property id=&quot;20307&quot; value=&quot;296&quot;/&gt;&lt;/object&gt;&lt;object type=&quot;3&quot; unique_id=&quot;13693&quot;&gt;&lt;property id=&quot;20148&quot; value=&quot;5&quot;/&gt;&lt;property id=&quot;20300&quot; value=&quot;Slide 21&quot;/&gt;&lt;property id=&quot;20307&quot; value=&quot;283&quot;/&gt;&lt;/object&gt;&lt;object type=&quot;3&quot; unique_id=&quot;13694&quot;&gt;&lt;property id=&quot;20148&quot; value=&quot;5&quot;/&gt;&lt;property id=&quot;20300&quot; value=&quot;Slide 22 - &amp;quot;HƯỚNG DẪN VỀ NHÀ&amp;quot;&quot;/&gt;&lt;property id=&quot;20307&quot; value=&quot;284&quot;/&gt;&lt;/object&gt;&lt;object type=&quot;3&quot; unique_id=&quot;13879&quot;&gt;&lt;property id=&quot;20148&quot; value=&quot;5&quot;/&gt;&lt;property id=&quot;20300&quot; value=&quot;Slide 12&quot;/&gt;&lt;property id=&quot;20307&quot; value=&quot;297&quot;/&gt;&lt;/object&gt;&lt;object type=&quot;3&quot; unique_id=&quot;13881&quot;&gt;&lt;property id=&quot;20148&quot; value=&quot;5&quot;/&gt;&lt;property id=&quot;20300&quot; value=&quot;Slide 13&quot;/&gt;&lt;property id=&quot;20307&quot; value=&quot;299&quot;/&gt;&lt;/object&gt;&lt;object type=&quot;3&quot; unique_id=&quot;14144&quot;&gt;&lt;property id=&quot;20148&quot; value=&quot;5&quot;/&gt;&lt;property id=&quot;20300&quot; value=&quot;Slide 5&quot;/&gt;&lt;property id=&quot;20307&quot; value=&quot;300&quot;/&gt;&lt;/object&gt;&lt;object type=&quot;3&quot; unique_id=&quot;14145&quot;&gt;&lt;property id=&quot;20148&quot; value=&quot;5&quot;/&gt;&lt;property id=&quot;20300&quot; value=&quot;Slide 14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1189</Words>
  <Application>Microsoft Office PowerPoint</Application>
  <PresentationFormat>On-screen Show (4:3)</PresentationFormat>
  <Paragraphs>265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</vt:lpstr>
      <vt:lpstr>PowerPoint Presentation</vt:lpstr>
      <vt:lpstr>PowerPoint Presentation</vt:lpstr>
      <vt:lpstr>NHIỆT ĐỘ VÀ NHIỆT KẾ</vt:lpstr>
      <vt:lpstr>PowerPoint Presentation</vt:lpstr>
      <vt:lpstr>PowerPoint Presentation</vt:lpstr>
      <vt:lpstr>PowerPoint Presentation</vt:lpstr>
      <vt:lpstr>Bảng kết luận</vt:lpstr>
      <vt:lpstr>PowerPoint Presentation</vt:lpstr>
      <vt:lpstr>Cấu tạo của nhiệt kế y tế thuỷ ngân có đặc điểm gì? Cấu tạo như vậy có tác dụng gì?</vt:lpstr>
      <vt:lpstr>PowerPoint Presentation</vt:lpstr>
      <vt:lpstr>PowerPoint Presentation</vt:lpstr>
      <vt:lpstr>NHIỆT GIAI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 NHIỆT ĐỘ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2021-08-18T01:21:51Z</dcterms:created>
  <dcterms:modified xsi:type="dcterms:W3CDTF">2021-08-18T01:37:58Z</dcterms:modified>
</cp:coreProperties>
</file>