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5.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8"/>
  </p:notesMasterIdLst>
  <p:sldIdLst>
    <p:sldId id="256" r:id="rId2"/>
    <p:sldId id="271" r:id="rId3"/>
    <p:sldId id="270" r:id="rId4"/>
    <p:sldId id="267" r:id="rId5"/>
    <p:sldId id="272" r:id="rId6"/>
    <p:sldId id="273" r:id="rId7"/>
    <p:sldId id="274" r:id="rId8"/>
    <p:sldId id="269" r:id="rId9"/>
    <p:sldId id="268" r:id="rId10"/>
    <p:sldId id="275" r:id="rId11"/>
    <p:sldId id="276" r:id="rId12"/>
    <p:sldId id="278" r:id="rId13"/>
    <p:sldId id="277"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4" r:id="rId27"/>
    <p:sldId id="291" r:id="rId28"/>
    <p:sldId id="293" r:id="rId29"/>
    <p:sldId id="292" r:id="rId30"/>
    <p:sldId id="295" r:id="rId31"/>
    <p:sldId id="296" r:id="rId32"/>
    <p:sldId id="297" r:id="rId33"/>
    <p:sldId id="298" r:id="rId34"/>
    <p:sldId id="299" r:id="rId35"/>
    <p:sldId id="300" r:id="rId36"/>
    <p:sldId id="30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00CC00"/>
    <a:srgbClr val="0000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FD7CD6-F7D0-475C-95C8-C043039C250B}" type="datetimeFigureOut">
              <a:rPr lang="en-US" smtClean="0"/>
              <a:t>9/15/2022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470649-627E-4210-84C4-F044DDC27DAC}" type="slidenum">
              <a:rPr lang="en-US" smtClean="0"/>
              <a:t>‹#›</a:t>
            </a:fld>
            <a:endParaRPr lang="en-US"/>
          </a:p>
        </p:txBody>
      </p:sp>
    </p:spTree>
    <p:extLst>
      <p:ext uri="{BB962C8B-B14F-4D97-AF65-F5344CB8AC3E}">
        <p14:creationId xmlns:p14="http://schemas.microsoft.com/office/powerpoint/2010/main" val="3188335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69892C40-A608-436C-B9D3-8244627FCCF1}" type="slidenum">
              <a:rPr lang="en-US" smtClean="0"/>
              <a:pPr>
                <a:defRPr/>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470649-627E-4210-84C4-F044DDC27DAC}" type="slidenum">
              <a:rPr lang="en-US" smtClean="0"/>
              <a:t>15</a:t>
            </a:fld>
            <a:endParaRPr lang="en-US"/>
          </a:p>
        </p:txBody>
      </p:sp>
    </p:spTree>
    <p:extLst>
      <p:ext uri="{BB962C8B-B14F-4D97-AF65-F5344CB8AC3E}">
        <p14:creationId xmlns:p14="http://schemas.microsoft.com/office/powerpoint/2010/main" val="1925406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470649-627E-4210-84C4-F044DDC27DAC}" type="slidenum">
              <a:rPr lang="en-US" smtClean="0"/>
              <a:t>16</a:t>
            </a:fld>
            <a:endParaRPr lang="en-US"/>
          </a:p>
        </p:txBody>
      </p:sp>
    </p:spTree>
    <p:extLst>
      <p:ext uri="{BB962C8B-B14F-4D97-AF65-F5344CB8AC3E}">
        <p14:creationId xmlns:p14="http://schemas.microsoft.com/office/powerpoint/2010/main" val="1925406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470649-627E-4210-84C4-F044DDC27DAC}" type="slidenum">
              <a:rPr lang="en-US" smtClean="0"/>
              <a:t>17</a:t>
            </a:fld>
            <a:endParaRPr lang="en-US"/>
          </a:p>
        </p:txBody>
      </p:sp>
    </p:spTree>
    <p:extLst>
      <p:ext uri="{BB962C8B-B14F-4D97-AF65-F5344CB8AC3E}">
        <p14:creationId xmlns:p14="http://schemas.microsoft.com/office/powerpoint/2010/main" val="1925406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470649-627E-4210-84C4-F044DDC27DAC}" type="slidenum">
              <a:rPr lang="en-US" smtClean="0"/>
              <a:t>18</a:t>
            </a:fld>
            <a:endParaRPr lang="en-US"/>
          </a:p>
        </p:txBody>
      </p:sp>
    </p:spTree>
    <p:extLst>
      <p:ext uri="{BB962C8B-B14F-4D97-AF65-F5344CB8AC3E}">
        <p14:creationId xmlns:p14="http://schemas.microsoft.com/office/powerpoint/2010/main" val="1925406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470649-627E-4210-84C4-F044DDC27DAC}" type="slidenum">
              <a:rPr lang="en-US" smtClean="0"/>
              <a:t>19</a:t>
            </a:fld>
            <a:endParaRPr lang="en-US"/>
          </a:p>
        </p:txBody>
      </p:sp>
    </p:spTree>
    <p:extLst>
      <p:ext uri="{BB962C8B-B14F-4D97-AF65-F5344CB8AC3E}">
        <p14:creationId xmlns:p14="http://schemas.microsoft.com/office/powerpoint/2010/main" val="1925406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470649-627E-4210-84C4-F044DDC27DAC}" type="slidenum">
              <a:rPr lang="en-US" smtClean="0"/>
              <a:t>20</a:t>
            </a:fld>
            <a:endParaRPr lang="en-US"/>
          </a:p>
        </p:txBody>
      </p:sp>
    </p:spTree>
    <p:extLst>
      <p:ext uri="{BB962C8B-B14F-4D97-AF65-F5344CB8AC3E}">
        <p14:creationId xmlns:p14="http://schemas.microsoft.com/office/powerpoint/2010/main" val="1925406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470649-627E-4210-84C4-F044DDC27DAC}" type="slidenum">
              <a:rPr lang="en-US" smtClean="0"/>
              <a:t>21</a:t>
            </a:fld>
            <a:endParaRPr lang="en-US"/>
          </a:p>
        </p:txBody>
      </p:sp>
    </p:spTree>
    <p:extLst>
      <p:ext uri="{BB962C8B-B14F-4D97-AF65-F5344CB8AC3E}">
        <p14:creationId xmlns:p14="http://schemas.microsoft.com/office/powerpoint/2010/main" val="1925406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470649-627E-4210-84C4-F044DDC27DAC}" type="slidenum">
              <a:rPr lang="en-US" smtClean="0"/>
              <a:t>22</a:t>
            </a:fld>
            <a:endParaRPr lang="en-US"/>
          </a:p>
        </p:txBody>
      </p:sp>
    </p:spTree>
    <p:extLst>
      <p:ext uri="{BB962C8B-B14F-4D97-AF65-F5344CB8AC3E}">
        <p14:creationId xmlns:p14="http://schemas.microsoft.com/office/powerpoint/2010/main" val="1925406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470649-627E-4210-84C4-F044DDC27DAC}" type="slidenum">
              <a:rPr lang="en-US" smtClean="0"/>
              <a:t>23</a:t>
            </a:fld>
            <a:endParaRPr lang="en-US"/>
          </a:p>
        </p:txBody>
      </p:sp>
    </p:spTree>
    <p:extLst>
      <p:ext uri="{BB962C8B-B14F-4D97-AF65-F5344CB8AC3E}">
        <p14:creationId xmlns:p14="http://schemas.microsoft.com/office/powerpoint/2010/main" val="1925406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470649-627E-4210-84C4-F044DDC27DAC}" type="slidenum">
              <a:rPr lang="en-US" smtClean="0"/>
              <a:t>24</a:t>
            </a:fld>
            <a:endParaRPr lang="en-US"/>
          </a:p>
        </p:txBody>
      </p:sp>
    </p:spTree>
    <p:extLst>
      <p:ext uri="{BB962C8B-B14F-4D97-AF65-F5344CB8AC3E}">
        <p14:creationId xmlns:p14="http://schemas.microsoft.com/office/powerpoint/2010/main" val="1925406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2D906E02-526C-4139-ACC0-7A6934020A5B}" type="slidenum">
              <a:rPr lang="en-US" smtClean="0"/>
              <a:pPr>
                <a:defRPr/>
              </a:pPr>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470649-627E-4210-84C4-F044DDC27DAC}" type="slidenum">
              <a:rPr lang="en-US" smtClean="0"/>
              <a:t>25</a:t>
            </a:fld>
            <a:endParaRPr lang="en-US"/>
          </a:p>
        </p:txBody>
      </p:sp>
    </p:spTree>
    <p:extLst>
      <p:ext uri="{BB962C8B-B14F-4D97-AF65-F5344CB8AC3E}">
        <p14:creationId xmlns:p14="http://schemas.microsoft.com/office/powerpoint/2010/main" val="1925406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470649-627E-4210-84C4-F044DDC27DAC}" type="slidenum">
              <a:rPr lang="en-US" smtClean="0"/>
              <a:t>26</a:t>
            </a:fld>
            <a:endParaRPr lang="en-US"/>
          </a:p>
        </p:txBody>
      </p:sp>
    </p:spTree>
    <p:extLst>
      <p:ext uri="{BB962C8B-B14F-4D97-AF65-F5344CB8AC3E}">
        <p14:creationId xmlns:p14="http://schemas.microsoft.com/office/powerpoint/2010/main" val="1925406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470649-627E-4210-84C4-F044DDC27DAC}" type="slidenum">
              <a:rPr lang="en-US" smtClean="0"/>
              <a:t>27</a:t>
            </a:fld>
            <a:endParaRPr lang="en-US"/>
          </a:p>
        </p:txBody>
      </p:sp>
    </p:spTree>
    <p:extLst>
      <p:ext uri="{BB962C8B-B14F-4D97-AF65-F5344CB8AC3E}">
        <p14:creationId xmlns:p14="http://schemas.microsoft.com/office/powerpoint/2010/main" val="1925406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470649-627E-4210-84C4-F044DDC27DAC}" type="slidenum">
              <a:rPr lang="en-US" smtClean="0"/>
              <a:t>28</a:t>
            </a:fld>
            <a:endParaRPr lang="en-US"/>
          </a:p>
        </p:txBody>
      </p:sp>
    </p:spTree>
    <p:extLst>
      <p:ext uri="{BB962C8B-B14F-4D97-AF65-F5344CB8AC3E}">
        <p14:creationId xmlns:p14="http://schemas.microsoft.com/office/powerpoint/2010/main" val="1925406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470649-627E-4210-84C4-F044DDC27DAC}" type="slidenum">
              <a:rPr lang="en-US" smtClean="0"/>
              <a:t>29</a:t>
            </a:fld>
            <a:endParaRPr lang="en-US"/>
          </a:p>
        </p:txBody>
      </p:sp>
    </p:spTree>
    <p:extLst>
      <p:ext uri="{BB962C8B-B14F-4D97-AF65-F5344CB8AC3E}">
        <p14:creationId xmlns:p14="http://schemas.microsoft.com/office/powerpoint/2010/main" val="19254063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470649-627E-4210-84C4-F044DDC27DAC}" type="slidenum">
              <a:rPr lang="en-US" smtClean="0"/>
              <a:t>30</a:t>
            </a:fld>
            <a:endParaRPr lang="en-US"/>
          </a:p>
        </p:txBody>
      </p:sp>
    </p:spTree>
    <p:extLst>
      <p:ext uri="{BB962C8B-B14F-4D97-AF65-F5344CB8AC3E}">
        <p14:creationId xmlns:p14="http://schemas.microsoft.com/office/powerpoint/2010/main" val="19254063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470649-627E-4210-84C4-F044DDC27DAC}" type="slidenum">
              <a:rPr lang="en-US" smtClean="0"/>
              <a:t>31</a:t>
            </a:fld>
            <a:endParaRPr lang="en-US"/>
          </a:p>
        </p:txBody>
      </p:sp>
    </p:spTree>
    <p:extLst>
      <p:ext uri="{BB962C8B-B14F-4D97-AF65-F5344CB8AC3E}">
        <p14:creationId xmlns:p14="http://schemas.microsoft.com/office/powerpoint/2010/main" val="1925406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470649-627E-4210-84C4-F044DDC27DAC}" type="slidenum">
              <a:rPr lang="en-US" smtClean="0"/>
              <a:t>32</a:t>
            </a:fld>
            <a:endParaRPr lang="en-US"/>
          </a:p>
        </p:txBody>
      </p:sp>
    </p:spTree>
    <p:extLst>
      <p:ext uri="{BB962C8B-B14F-4D97-AF65-F5344CB8AC3E}">
        <p14:creationId xmlns:p14="http://schemas.microsoft.com/office/powerpoint/2010/main" val="19254063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470649-627E-4210-84C4-F044DDC27DAC}" type="slidenum">
              <a:rPr lang="en-US" smtClean="0"/>
              <a:t>33</a:t>
            </a:fld>
            <a:endParaRPr lang="en-US"/>
          </a:p>
        </p:txBody>
      </p:sp>
    </p:spTree>
    <p:extLst>
      <p:ext uri="{BB962C8B-B14F-4D97-AF65-F5344CB8AC3E}">
        <p14:creationId xmlns:p14="http://schemas.microsoft.com/office/powerpoint/2010/main" val="19254063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470649-627E-4210-84C4-F044DDC27DAC}" type="slidenum">
              <a:rPr lang="en-US" smtClean="0"/>
              <a:t>34</a:t>
            </a:fld>
            <a:endParaRPr lang="en-US"/>
          </a:p>
        </p:txBody>
      </p:sp>
    </p:spTree>
    <p:extLst>
      <p:ext uri="{BB962C8B-B14F-4D97-AF65-F5344CB8AC3E}">
        <p14:creationId xmlns:p14="http://schemas.microsoft.com/office/powerpoint/2010/main" val="1925406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808C8B0-38A8-4AE0-9E85-F057289A9347}" type="slidenum">
              <a:rPr lang="en-US" smtClean="0"/>
              <a:pPr>
                <a:defRPr/>
              </a:pPr>
              <a:t>7</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470649-627E-4210-84C4-F044DDC27DAC}" type="slidenum">
              <a:rPr lang="en-US" smtClean="0"/>
              <a:t>35</a:t>
            </a:fld>
            <a:endParaRPr lang="en-US"/>
          </a:p>
        </p:txBody>
      </p:sp>
    </p:spTree>
    <p:extLst>
      <p:ext uri="{BB962C8B-B14F-4D97-AF65-F5344CB8AC3E}">
        <p14:creationId xmlns:p14="http://schemas.microsoft.com/office/powerpoint/2010/main" val="19254063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81A624F5-8843-491E-ABAA-279E4D868C28}" type="slidenum">
              <a:rPr lang="en-US" smtClean="0"/>
              <a:pPr>
                <a:defRPr/>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470649-627E-4210-84C4-F044DDC27DAC}" type="slidenum">
              <a:rPr lang="en-US" smtClean="0"/>
              <a:t>9</a:t>
            </a:fld>
            <a:endParaRPr lang="en-US"/>
          </a:p>
        </p:txBody>
      </p:sp>
    </p:spTree>
    <p:extLst>
      <p:ext uri="{BB962C8B-B14F-4D97-AF65-F5344CB8AC3E}">
        <p14:creationId xmlns:p14="http://schemas.microsoft.com/office/powerpoint/2010/main" val="1925406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470649-627E-4210-84C4-F044DDC27DAC}" type="slidenum">
              <a:rPr lang="en-US" smtClean="0"/>
              <a:t>10</a:t>
            </a:fld>
            <a:endParaRPr lang="en-US"/>
          </a:p>
        </p:txBody>
      </p:sp>
    </p:spTree>
    <p:extLst>
      <p:ext uri="{BB962C8B-B14F-4D97-AF65-F5344CB8AC3E}">
        <p14:creationId xmlns:p14="http://schemas.microsoft.com/office/powerpoint/2010/main" val="1925406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470649-627E-4210-84C4-F044DDC27DAC}" type="slidenum">
              <a:rPr lang="en-US" smtClean="0"/>
              <a:t>11</a:t>
            </a:fld>
            <a:endParaRPr lang="en-US"/>
          </a:p>
        </p:txBody>
      </p:sp>
    </p:spTree>
    <p:extLst>
      <p:ext uri="{BB962C8B-B14F-4D97-AF65-F5344CB8AC3E}">
        <p14:creationId xmlns:p14="http://schemas.microsoft.com/office/powerpoint/2010/main" val="1925406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470649-627E-4210-84C4-F044DDC27DAC}" type="slidenum">
              <a:rPr lang="en-US" smtClean="0"/>
              <a:t>12</a:t>
            </a:fld>
            <a:endParaRPr lang="en-US"/>
          </a:p>
        </p:txBody>
      </p:sp>
    </p:spTree>
    <p:extLst>
      <p:ext uri="{BB962C8B-B14F-4D97-AF65-F5344CB8AC3E}">
        <p14:creationId xmlns:p14="http://schemas.microsoft.com/office/powerpoint/2010/main" val="1925406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E97545AF-DA1D-4ECB-8590-269CE15689E5}" type="slidenum">
              <a:rPr lang="en-US" smtClean="0"/>
              <a:pPr>
                <a:defRPr/>
              </a:pPr>
              <a:t>13</a:t>
            </a:fld>
            <a:endParaRPr lang="en-US"/>
          </a:p>
        </p:txBody>
      </p:sp>
      <p:sp>
        <p:nvSpPr>
          <p:cNvPr id="141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470649-627E-4210-84C4-F044DDC27DAC}" type="slidenum">
              <a:rPr lang="en-US" smtClean="0"/>
              <a:t>14</a:t>
            </a:fld>
            <a:endParaRPr lang="en-US"/>
          </a:p>
        </p:txBody>
      </p:sp>
    </p:spTree>
    <p:extLst>
      <p:ext uri="{BB962C8B-B14F-4D97-AF65-F5344CB8AC3E}">
        <p14:creationId xmlns:p14="http://schemas.microsoft.com/office/powerpoint/2010/main" val="1925406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DB8ED4A-422F-4374-B49D-51B6570BB8C7}"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B2173-3CD4-4EC8-8E45-60D26BF5F08D}" type="slidenum">
              <a:rPr lang="en-US" smtClean="0"/>
              <a:t>‹#›</a:t>
            </a:fld>
            <a:endParaRPr lang="en-US"/>
          </a:p>
        </p:txBody>
      </p:sp>
    </p:spTree>
    <p:extLst>
      <p:ext uri="{BB962C8B-B14F-4D97-AF65-F5344CB8AC3E}">
        <p14:creationId xmlns:p14="http://schemas.microsoft.com/office/powerpoint/2010/main" val="1031215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B8ED4A-422F-4374-B49D-51B6570BB8C7}"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B2173-3CD4-4EC8-8E45-60D26BF5F08D}" type="slidenum">
              <a:rPr lang="en-US" smtClean="0"/>
              <a:t>‹#›</a:t>
            </a:fld>
            <a:endParaRPr lang="en-US"/>
          </a:p>
        </p:txBody>
      </p:sp>
    </p:spTree>
    <p:extLst>
      <p:ext uri="{BB962C8B-B14F-4D97-AF65-F5344CB8AC3E}">
        <p14:creationId xmlns:p14="http://schemas.microsoft.com/office/powerpoint/2010/main" val="1688131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B8ED4A-422F-4374-B49D-51B6570BB8C7}"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B2173-3CD4-4EC8-8E45-60D26BF5F08D}" type="slidenum">
              <a:rPr lang="en-US" smtClean="0"/>
              <a:t>‹#›</a:t>
            </a:fld>
            <a:endParaRPr lang="en-US"/>
          </a:p>
        </p:txBody>
      </p:sp>
    </p:spTree>
    <p:extLst>
      <p:ext uri="{BB962C8B-B14F-4D97-AF65-F5344CB8AC3E}">
        <p14:creationId xmlns:p14="http://schemas.microsoft.com/office/powerpoint/2010/main" val="13579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66FCAD28-7B77-41A6-AFD5-9E089515291D}" type="slidenum">
              <a:rPr lang="en-US"/>
              <a:pPr>
                <a:defRPr/>
              </a:pPr>
              <a:t>‹#›</a:t>
            </a:fld>
            <a:endParaRPr lang="en-US"/>
          </a:p>
        </p:txBody>
      </p:sp>
    </p:spTree>
    <p:extLst>
      <p:ext uri="{BB962C8B-B14F-4D97-AF65-F5344CB8AC3E}">
        <p14:creationId xmlns:p14="http://schemas.microsoft.com/office/powerpoint/2010/main" val="3593794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B8ED4A-422F-4374-B49D-51B6570BB8C7}"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B2173-3CD4-4EC8-8E45-60D26BF5F08D}" type="slidenum">
              <a:rPr lang="en-US" smtClean="0"/>
              <a:t>‹#›</a:t>
            </a:fld>
            <a:endParaRPr lang="en-US"/>
          </a:p>
        </p:txBody>
      </p:sp>
    </p:spTree>
    <p:extLst>
      <p:ext uri="{BB962C8B-B14F-4D97-AF65-F5344CB8AC3E}">
        <p14:creationId xmlns:p14="http://schemas.microsoft.com/office/powerpoint/2010/main" val="4170031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B8ED4A-422F-4374-B49D-51B6570BB8C7}"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B2173-3CD4-4EC8-8E45-60D26BF5F08D}" type="slidenum">
              <a:rPr lang="en-US" smtClean="0"/>
              <a:t>‹#›</a:t>
            </a:fld>
            <a:endParaRPr lang="en-US"/>
          </a:p>
        </p:txBody>
      </p:sp>
    </p:spTree>
    <p:extLst>
      <p:ext uri="{BB962C8B-B14F-4D97-AF65-F5344CB8AC3E}">
        <p14:creationId xmlns:p14="http://schemas.microsoft.com/office/powerpoint/2010/main" val="672302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B8ED4A-422F-4374-B49D-51B6570BB8C7}" type="datetimeFigureOut">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B2173-3CD4-4EC8-8E45-60D26BF5F08D}" type="slidenum">
              <a:rPr lang="en-US" smtClean="0"/>
              <a:t>‹#›</a:t>
            </a:fld>
            <a:endParaRPr lang="en-US"/>
          </a:p>
        </p:txBody>
      </p:sp>
    </p:spTree>
    <p:extLst>
      <p:ext uri="{BB962C8B-B14F-4D97-AF65-F5344CB8AC3E}">
        <p14:creationId xmlns:p14="http://schemas.microsoft.com/office/powerpoint/2010/main" val="2453293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B8ED4A-422F-4374-B49D-51B6570BB8C7}" type="datetimeFigureOut">
              <a:rPr lang="en-US" smtClean="0"/>
              <a:t>9/15/2022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9B2173-3CD4-4EC8-8E45-60D26BF5F08D}" type="slidenum">
              <a:rPr lang="en-US" smtClean="0"/>
              <a:t>‹#›</a:t>
            </a:fld>
            <a:endParaRPr lang="en-US"/>
          </a:p>
        </p:txBody>
      </p:sp>
    </p:spTree>
    <p:extLst>
      <p:ext uri="{BB962C8B-B14F-4D97-AF65-F5344CB8AC3E}">
        <p14:creationId xmlns:p14="http://schemas.microsoft.com/office/powerpoint/2010/main" val="2836916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B8ED4A-422F-4374-B49D-51B6570BB8C7}" type="datetimeFigureOut">
              <a:rPr lang="en-US" smtClean="0"/>
              <a:t>9/15/2022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9B2173-3CD4-4EC8-8E45-60D26BF5F08D}" type="slidenum">
              <a:rPr lang="en-US" smtClean="0"/>
              <a:t>‹#›</a:t>
            </a:fld>
            <a:endParaRPr lang="en-US"/>
          </a:p>
        </p:txBody>
      </p:sp>
    </p:spTree>
    <p:extLst>
      <p:ext uri="{BB962C8B-B14F-4D97-AF65-F5344CB8AC3E}">
        <p14:creationId xmlns:p14="http://schemas.microsoft.com/office/powerpoint/2010/main" val="2652256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B8ED4A-422F-4374-B49D-51B6570BB8C7}" type="datetimeFigureOut">
              <a:rPr lang="en-US" smtClean="0"/>
              <a:t>9/15/2022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9B2173-3CD4-4EC8-8E45-60D26BF5F08D}" type="slidenum">
              <a:rPr lang="en-US" smtClean="0"/>
              <a:t>‹#›</a:t>
            </a:fld>
            <a:endParaRPr lang="en-US"/>
          </a:p>
        </p:txBody>
      </p:sp>
    </p:spTree>
    <p:extLst>
      <p:ext uri="{BB962C8B-B14F-4D97-AF65-F5344CB8AC3E}">
        <p14:creationId xmlns:p14="http://schemas.microsoft.com/office/powerpoint/2010/main" val="3757159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B8ED4A-422F-4374-B49D-51B6570BB8C7}" type="datetimeFigureOut">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B2173-3CD4-4EC8-8E45-60D26BF5F08D}" type="slidenum">
              <a:rPr lang="en-US" smtClean="0"/>
              <a:t>‹#›</a:t>
            </a:fld>
            <a:endParaRPr lang="en-US"/>
          </a:p>
        </p:txBody>
      </p:sp>
    </p:spTree>
    <p:extLst>
      <p:ext uri="{BB962C8B-B14F-4D97-AF65-F5344CB8AC3E}">
        <p14:creationId xmlns:p14="http://schemas.microsoft.com/office/powerpoint/2010/main" val="764689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B8ED4A-422F-4374-B49D-51B6570BB8C7}" type="datetimeFigureOut">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B2173-3CD4-4EC8-8E45-60D26BF5F08D}" type="slidenum">
              <a:rPr lang="en-US" smtClean="0"/>
              <a:t>‹#›</a:t>
            </a:fld>
            <a:endParaRPr lang="en-US"/>
          </a:p>
        </p:txBody>
      </p:sp>
    </p:spTree>
    <p:extLst>
      <p:ext uri="{BB962C8B-B14F-4D97-AF65-F5344CB8AC3E}">
        <p14:creationId xmlns:p14="http://schemas.microsoft.com/office/powerpoint/2010/main" val="2273256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B8ED4A-422F-4374-B49D-51B6570BB8C7}" type="datetimeFigureOut">
              <a:rPr lang="en-US" smtClean="0"/>
              <a:t>9/15/2022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B2173-3CD4-4EC8-8E45-60D26BF5F08D}" type="slidenum">
              <a:rPr lang="en-US" smtClean="0"/>
              <a:t>‹#›</a:t>
            </a:fld>
            <a:endParaRPr lang="en-US"/>
          </a:p>
        </p:txBody>
      </p:sp>
    </p:spTree>
    <p:extLst>
      <p:ext uri="{BB962C8B-B14F-4D97-AF65-F5344CB8AC3E}">
        <p14:creationId xmlns:p14="http://schemas.microsoft.com/office/powerpoint/2010/main" val="3618965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notesSlide" Target="../notesSlides/notesSlide8.xml"/><Relationship Id="rId7"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jpeg"/><Relationship Id="rId7"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54.wmf"/><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9.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10.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11.jpe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Graphical user interface&#10;&#10;Description automatically generated">
            <a:extLst>
              <a:ext uri="{FF2B5EF4-FFF2-40B4-BE49-F238E27FC236}">
                <a16:creationId xmlns:a16="http://schemas.microsoft.com/office/drawing/2014/main" xmlns="" id="{E8AF108F-A0A4-30CB-BD6F-42FB852E1F28}"/>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rcRect/>
          <a:stretch/>
        </p:blipFill>
        <p:spPr>
          <a:xfrm>
            <a:off x="152400" y="609600"/>
            <a:ext cx="4343400" cy="5029200"/>
          </a:xfrm>
          <a:prstGeom prst="rect">
            <a:avLst/>
          </a:prstGeom>
        </p:spPr>
      </p:pic>
      <p:sp>
        <p:nvSpPr>
          <p:cNvPr id="8" name="文本框 15">
            <a:extLst>
              <a:ext uri="{FF2B5EF4-FFF2-40B4-BE49-F238E27FC236}">
                <a16:creationId xmlns:a16="http://schemas.microsoft.com/office/drawing/2014/main" xmlns="" id="{83F09C28-055E-7B33-ACAB-5ACD4A1E16D5}"/>
              </a:ext>
            </a:extLst>
          </p:cNvPr>
          <p:cNvSpPr txBox="1"/>
          <p:nvPr/>
        </p:nvSpPr>
        <p:spPr>
          <a:xfrm>
            <a:off x="4298351" y="2436674"/>
            <a:ext cx="4817940" cy="1754326"/>
          </a:xfrm>
          <a:prstGeom prst="rect">
            <a:avLst/>
          </a:prstGeom>
          <a:noFill/>
        </p:spPr>
        <p:txBody>
          <a:bodyPr wrap="square" rtlCol="0">
            <a:spAutoFit/>
          </a:bodyPr>
          <a:lstStyle/>
          <a:p>
            <a:pPr algn="ctr"/>
            <a:r>
              <a:rPr lang="en-US" sz="5400" b="1" dirty="0" err="1">
                <a:ln w="19050" cmpd="sng">
                  <a:solidFill>
                    <a:srgbClr val="FFC000"/>
                  </a:solidFill>
                  <a:prstDash val="solid"/>
                </a:ln>
                <a:gradFill flip="none" rotWithShape="1">
                  <a:gsLst>
                    <a:gs pos="0">
                      <a:srgbClr val="F83F38">
                        <a:shade val="30000"/>
                        <a:satMod val="115000"/>
                      </a:srgbClr>
                    </a:gs>
                    <a:gs pos="50000">
                      <a:srgbClr val="F83F38">
                        <a:shade val="67500"/>
                        <a:satMod val="115000"/>
                      </a:srgbClr>
                    </a:gs>
                    <a:gs pos="100000">
                      <a:srgbClr val="F83F38">
                        <a:shade val="100000"/>
                        <a:satMod val="115000"/>
                      </a:srgbClr>
                    </a:gs>
                  </a:gsLst>
                  <a:lin ang="16200000" scaled="1"/>
                  <a:tileRect/>
                </a:gradFill>
                <a:latin typeface="SVN-Revolution" panose="02040603050506020204" pitchFamily="18" charset="0"/>
              </a:rPr>
              <a:t>Bảo</a:t>
            </a:r>
            <a:r>
              <a:rPr lang="en-US" sz="5400" b="1" dirty="0">
                <a:ln w="19050" cmpd="sng">
                  <a:solidFill>
                    <a:srgbClr val="FFC000"/>
                  </a:solidFill>
                  <a:prstDash val="solid"/>
                </a:ln>
                <a:gradFill flip="none" rotWithShape="1">
                  <a:gsLst>
                    <a:gs pos="0">
                      <a:srgbClr val="F83F38">
                        <a:shade val="30000"/>
                        <a:satMod val="115000"/>
                      </a:srgbClr>
                    </a:gs>
                    <a:gs pos="50000">
                      <a:srgbClr val="F83F38">
                        <a:shade val="67500"/>
                        <a:satMod val="115000"/>
                      </a:srgbClr>
                    </a:gs>
                    <a:gs pos="100000">
                      <a:srgbClr val="F83F38">
                        <a:shade val="100000"/>
                        <a:satMod val="115000"/>
                      </a:srgbClr>
                    </a:gs>
                  </a:gsLst>
                  <a:lin ang="16200000" scaled="1"/>
                  <a:tileRect/>
                </a:gradFill>
                <a:latin typeface="SVN-Revolution" panose="02040603050506020204" pitchFamily="18" charset="0"/>
              </a:rPr>
              <a:t> </a:t>
            </a:r>
            <a:r>
              <a:rPr lang="en-US" sz="5400" b="1" dirty="0" err="1">
                <a:ln w="19050" cmpd="sng">
                  <a:solidFill>
                    <a:srgbClr val="FFC000"/>
                  </a:solidFill>
                  <a:prstDash val="solid"/>
                </a:ln>
                <a:gradFill flip="none" rotWithShape="1">
                  <a:gsLst>
                    <a:gs pos="0">
                      <a:srgbClr val="F83F38">
                        <a:shade val="30000"/>
                        <a:satMod val="115000"/>
                      </a:srgbClr>
                    </a:gs>
                    <a:gs pos="50000">
                      <a:srgbClr val="F83F38">
                        <a:shade val="67500"/>
                        <a:satMod val="115000"/>
                      </a:srgbClr>
                    </a:gs>
                    <a:gs pos="100000">
                      <a:srgbClr val="F83F38">
                        <a:shade val="100000"/>
                        <a:satMod val="115000"/>
                      </a:srgbClr>
                    </a:gs>
                  </a:gsLst>
                  <a:lin ang="16200000" scaled="1"/>
                  <a:tileRect/>
                </a:gradFill>
                <a:latin typeface="SVN-Revolution" panose="02040603050506020204" pitchFamily="18" charset="0"/>
              </a:rPr>
              <a:t>tồn</a:t>
            </a:r>
            <a:r>
              <a:rPr lang="en-US" sz="5400" b="1" dirty="0">
                <a:ln w="19050" cmpd="sng">
                  <a:solidFill>
                    <a:srgbClr val="FFC000"/>
                  </a:solidFill>
                  <a:prstDash val="solid"/>
                </a:ln>
                <a:gradFill flip="none" rotWithShape="1">
                  <a:gsLst>
                    <a:gs pos="0">
                      <a:srgbClr val="F83F38">
                        <a:shade val="30000"/>
                        <a:satMod val="115000"/>
                      </a:srgbClr>
                    </a:gs>
                    <a:gs pos="50000">
                      <a:srgbClr val="F83F38">
                        <a:shade val="67500"/>
                        <a:satMod val="115000"/>
                      </a:srgbClr>
                    </a:gs>
                    <a:gs pos="100000">
                      <a:srgbClr val="F83F38">
                        <a:shade val="100000"/>
                        <a:satMod val="115000"/>
                      </a:srgbClr>
                    </a:gs>
                  </a:gsLst>
                  <a:lin ang="16200000" scaled="1"/>
                  <a:tileRect/>
                </a:gradFill>
                <a:latin typeface="SVN-Revolution" panose="02040603050506020204" pitchFamily="18" charset="0"/>
              </a:rPr>
              <a:t> </a:t>
            </a:r>
          </a:p>
          <a:p>
            <a:pPr algn="ctr"/>
            <a:r>
              <a:rPr lang="en-US" sz="5400" b="1" dirty="0">
                <a:ln w="19050" cmpd="sng">
                  <a:solidFill>
                    <a:srgbClr val="FFC000"/>
                  </a:solidFill>
                  <a:prstDash val="solid"/>
                </a:ln>
                <a:gradFill flip="none" rotWithShape="1">
                  <a:gsLst>
                    <a:gs pos="0">
                      <a:srgbClr val="F83F38">
                        <a:shade val="30000"/>
                        <a:satMod val="115000"/>
                      </a:srgbClr>
                    </a:gs>
                    <a:gs pos="50000">
                      <a:srgbClr val="F83F38">
                        <a:shade val="67500"/>
                        <a:satMod val="115000"/>
                      </a:srgbClr>
                    </a:gs>
                    <a:gs pos="100000">
                      <a:srgbClr val="F83F38">
                        <a:shade val="100000"/>
                        <a:satMod val="115000"/>
                      </a:srgbClr>
                    </a:gs>
                  </a:gsLst>
                  <a:lin ang="16200000" scaled="1"/>
                  <a:tileRect/>
                </a:gradFill>
                <a:latin typeface="SVN-Revolution" panose="02040603050506020204" pitchFamily="18" charset="0"/>
              </a:rPr>
              <a:t>di </a:t>
            </a:r>
            <a:r>
              <a:rPr lang="en-US" sz="5400" b="1" dirty="0" err="1">
                <a:ln w="19050" cmpd="sng">
                  <a:solidFill>
                    <a:srgbClr val="FFC000"/>
                  </a:solidFill>
                  <a:prstDash val="solid"/>
                </a:ln>
                <a:gradFill flip="none" rotWithShape="1">
                  <a:gsLst>
                    <a:gs pos="0">
                      <a:srgbClr val="F83F38">
                        <a:shade val="30000"/>
                        <a:satMod val="115000"/>
                      </a:srgbClr>
                    </a:gs>
                    <a:gs pos="50000">
                      <a:srgbClr val="F83F38">
                        <a:shade val="67500"/>
                        <a:satMod val="115000"/>
                      </a:srgbClr>
                    </a:gs>
                    <a:gs pos="100000">
                      <a:srgbClr val="F83F38">
                        <a:shade val="100000"/>
                        <a:satMod val="115000"/>
                      </a:srgbClr>
                    </a:gs>
                  </a:gsLst>
                  <a:lin ang="16200000" scaled="1"/>
                  <a:tileRect/>
                </a:gradFill>
                <a:latin typeface="SVN-Revolution" panose="02040603050506020204" pitchFamily="18" charset="0"/>
              </a:rPr>
              <a:t>sản</a:t>
            </a:r>
            <a:r>
              <a:rPr lang="en-US" sz="5400" b="1" dirty="0">
                <a:ln w="19050" cmpd="sng">
                  <a:solidFill>
                    <a:srgbClr val="FFC000"/>
                  </a:solidFill>
                  <a:prstDash val="solid"/>
                </a:ln>
                <a:gradFill flip="none" rotWithShape="1">
                  <a:gsLst>
                    <a:gs pos="0">
                      <a:srgbClr val="F83F38">
                        <a:shade val="30000"/>
                        <a:satMod val="115000"/>
                      </a:srgbClr>
                    </a:gs>
                    <a:gs pos="50000">
                      <a:srgbClr val="F83F38">
                        <a:shade val="67500"/>
                        <a:satMod val="115000"/>
                      </a:srgbClr>
                    </a:gs>
                    <a:gs pos="100000">
                      <a:srgbClr val="F83F38">
                        <a:shade val="100000"/>
                        <a:satMod val="115000"/>
                      </a:srgbClr>
                    </a:gs>
                  </a:gsLst>
                  <a:lin ang="16200000" scaled="1"/>
                  <a:tileRect/>
                </a:gradFill>
                <a:latin typeface="SVN-Revolution" panose="02040603050506020204" pitchFamily="18" charset="0"/>
              </a:rPr>
              <a:t> </a:t>
            </a:r>
            <a:r>
              <a:rPr lang="en-US" sz="5400" b="1" dirty="0" err="1">
                <a:ln w="19050" cmpd="sng">
                  <a:solidFill>
                    <a:srgbClr val="FFC000"/>
                  </a:solidFill>
                  <a:prstDash val="solid"/>
                </a:ln>
                <a:gradFill flip="none" rotWithShape="1">
                  <a:gsLst>
                    <a:gs pos="0">
                      <a:srgbClr val="F83F38">
                        <a:shade val="30000"/>
                        <a:satMod val="115000"/>
                      </a:srgbClr>
                    </a:gs>
                    <a:gs pos="50000">
                      <a:srgbClr val="F83F38">
                        <a:shade val="67500"/>
                        <a:satMod val="115000"/>
                      </a:srgbClr>
                    </a:gs>
                    <a:gs pos="100000">
                      <a:srgbClr val="F83F38">
                        <a:shade val="100000"/>
                        <a:satMod val="115000"/>
                      </a:srgbClr>
                    </a:gs>
                  </a:gsLst>
                  <a:lin ang="16200000" scaled="1"/>
                  <a:tileRect/>
                </a:gradFill>
                <a:latin typeface="SVN-Revolution" panose="02040603050506020204" pitchFamily="18" charset="0"/>
              </a:rPr>
              <a:t>văn</a:t>
            </a:r>
            <a:r>
              <a:rPr lang="en-US" sz="5400" b="1" dirty="0">
                <a:ln w="19050" cmpd="sng">
                  <a:solidFill>
                    <a:srgbClr val="FFC000"/>
                  </a:solidFill>
                  <a:prstDash val="solid"/>
                </a:ln>
                <a:gradFill flip="none" rotWithShape="1">
                  <a:gsLst>
                    <a:gs pos="0">
                      <a:srgbClr val="F83F38">
                        <a:shade val="30000"/>
                        <a:satMod val="115000"/>
                      </a:srgbClr>
                    </a:gs>
                    <a:gs pos="50000">
                      <a:srgbClr val="F83F38">
                        <a:shade val="67500"/>
                        <a:satMod val="115000"/>
                      </a:srgbClr>
                    </a:gs>
                    <a:gs pos="100000">
                      <a:srgbClr val="F83F38">
                        <a:shade val="100000"/>
                        <a:satMod val="115000"/>
                      </a:srgbClr>
                    </a:gs>
                  </a:gsLst>
                  <a:lin ang="16200000" scaled="1"/>
                  <a:tileRect/>
                </a:gradFill>
                <a:latin typeface="SVN-Revolution" panose="02040603050506020204" pitchFamily="18" charset="0"/>
              </a:rPr>
              <a:t> </a:t>
            </a:r>
            <a:r>
              <a:rPr lang="en-US" sz="5400" b="1" dirty="0" err="1">
                <a:ln w="19050" cmpd="sng">
                  <a:solidFill>
                    <a:srgbClr val="FFC000"/>
                  </a:solidFill>
                  <a:prstDash val="solid"/>
                </a:ln>
                <a:gradFill flip="none" rotWithShape="1">
                  <a:gsLst>
                    <a:gs pos="0">
                      <a:srgbClr val="F83F38">
                        <a:shade val="30000"/>
                        <a:satMod val="115000"/>
                      </a:srgbClr>
                    </a:gs>
                    <a:gs pos="50000">
                      <a:srgbClr val="F83F38">
                        <a:shade val="67500"/>
                        <a:satMod val="115000"/>
                      </a:srgbClr>
                    </a:gs>
                    <a:gs pos="100000">
                      <a:srgbClr val="F83F38">
                        <a:shade val="100000"/>
                        <a:satMod val="115000"/>
                      </a:srgbClr>
                    </a:gs>
                  </a:gsLst>
                  <a:lin ang="16200000" scaled="1"/>
                  <a:tileRect/>
                </a:gradFill>
                <a:latin typeface="SVN-Revolution" panose="02040603050506020204" pitchFamily="18" charset="0"/>
              </a:rPr>
              <a:t>hóa</a:t>
            </a:r>
            <a:endParaRPr lang="en-US" sz="5400" b="1" dirty="0">
              <a:ln w="19050" cmpd="sng">
                <a:solidFill>
                  <a:srgbClr val="FFC000"/>
                </a:solidFill>
                <a:prstDash val="solid"/>
              </a:ln>
              <a:gradFill flip="none" rotWithShape="1">
                <a:gsLst>
                  <a:gs pos="0">
                    <a:srgbClr val="F83F38">
                      <a:shade val="30000"/>
                      <a:satMod val="115000"/>
                    </a:srgbClr>
                  </a:gs>
                  <a:gs pos="50000">
                    <a:srgbClr val="F83F38">
                      <a:shade val="67500"/>
                      <a:satMod val="115000"/>
                    </a:srgbClr>
                  </a:gs>
                  <a:gs pos="100000">
                    <a:srgbClr val="F83F38">
                      <a:shade val="100000"/>
                      <a:satMod val="115000"/>
                    </a:srgbClr>
                  </a:gs>
                </a:gsLst>
                <a:lin ang="16200000" scaled="1"/>
                <a:tileRect/>
              </a:gradFill>
              <a:latin typeface="SVN-Revolution" panose="02040603050506020204" pitchFamily="18" charset="0"/>
            </a:endParaRPr>
          </a:p>
        </p:txBody>
      </p:sp>
      <p:sp>
        <p:nvSpPr>
          <p:cNvPr id="9" name="TextBox 8">
            <a:extLst>
              <a:ext uri="{FF2B5EF4-FFF2-40B4-BE49-F238E27FC236}">
                <a16:creationId xmlns:a16="http://schemas.microsoft.com/office/drawing/2014/main" xmlns="" id="{4806B842-4798-0DFD-CCCA-1E68CA3245DD}"/>
              </a:ext>
            </a:extLst>
          </p:cNvPr>
          <p:cNvSpPr txBox="1"/>
          <p:nvPr/>
        </p:nvSpPr>
        <p:spPr>
          <a:xfrm>
            <a:off x="4495800" y="609600"/>
            <a:ext cx="4572000" cy="861774"/>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latin typeface="SVN-Internation" panose="02040603050506020204" pitchFamily="18" charset="0"/>
              </a:rPr>
              <a:t>GIÁO DỤC CÔNG </a:t>
            </a:r>
            <a:r>
              <a:rPr lang="en-US" sz="2800" b="1">
                <a:solidFill>
                  <a:srgbClr val="0070C0"/>
                </a:solidFill>
                <a:effectLst>
                  <a:outerShdw blurRad="38100" dist="38100" dir="2700000" algn="tl">
                    <a:srgbClr val="000000">
                      <a:alpha val="43137"/>
                    </a:srgbClr>
                  </a:outerShdw>
                </a:effectLst>
                <a:latin typeface="SVN-Internation" panose="02040603050506020204" pitchFamily="18" charset="0"/>
              </a:rPr>
              <a:t>DÂN 7</a:t>
            </a:r>
          </a:p>
          <a:p>
            <a:pPr algn="ctr"/>
            <a:r>
              <a:rPr lang="en-US" sz="2200" b="1">
                <a:solidFill>
                  <a:srgbClr val="0070C0"/>
                </a:solidFill>
                <a:effectLst>
                  <a:outerShdw blurRad="38100" dist="38100" dir="2700000" algn="tl">
                    <a:srgbClr val="000000">
                      <a:alpha val="43137"/>
                    </a:srgbClr>
                  </a:outerShdw>
                </a:effectLst>
                <a:latin typeface="SVN-Internation" panose="02040603050506020204" pitchFamily="18" charset="0"/>
              </a:rPr>
              <a:t>Sách cánh diều</a:t>
            </a:r>
            <a:endParaRPr lang="en-US" sz="2200" b="1" dirty="0">
              <a:solidFill>
                <a:srgbClr val="0070C0"/>
              </a:solidFill>
              <a:effectLst>
                <a:outerShdw blurRad="38100" dist="38100" dir="2700000" algn="tl">
                  <a:srgbClr val="000000">
                    <a:alpha val="43137"/>
                  </a:srgbClr>
                </a:outerShdw>
              </a:effectLst>
              <a:latin typeface="SVN-Internation" panose="02040603050506020204" pitchFamily="18" charset="0"/>
            </a:endParaRPr>
          </a:p>
        </p:txBody>
      </p:sp>
      <p:sp>
        <p:nvSpPr>
          <p:cNvPr id="10" name="文本框 15">
            <a:extLst>
              <a:ext uri="{FF2B5EF4-FFF2-40B4-BE49-F238E27FC236}">
                <a16:creationId xmlns:a16="http://schemas.microsoft.com/office/drawing/2014/main" xmlns="" id="{3B91DDF0-55B1-3912-4A24-C3E3B94704BC}"/>
              </a:ext>
            </a:extLst>
          </p:cNvPr>
          <p:cNvSpPr txBox="1"/>
          <p:nvPr/>
        </p:nvSpPr>
        <p:spPr>
          <a:xfrm>
            <a:off x="5935654" y="1812936"/>
            <a:ext cx="1255872" cy="646331"/>
          </a:xfrm>
          <a:prstGeom prst="rect">
            <a:avLst/>
          </a:prstGeom>
          <a:noFill/>
        </p:spPr>
        <p:txBody>
          <a:bodyPr wrap="square" rtlCol="0">
            <a:spAutoFit/>
          </a:bodyPr>
          <a:lstStyle/>
          <a:p>
            <a:r>
              <a:rPr lang="en-US" altLang="zh-CN" sz="3600" b="1" u="sng" err="1">
                <a:latin typeface="SVN-Internation" panose="02040603050506020204" pitchFamily="18" charset="0"/>
                <a:ea typeface="inpin heiti" panose="00000500000000000000" pitchFamily="2" charset="-122"/>
                <a:sym typeface="inpin heiti" panose="00000500000000000000" pitchFamily="2" charset="-122"/>
              </a:rPr>
              <a:t>Bài</a:t>
            </a:r>
            <a:r>
              <a:rPr lang="en-US" altLang="zh-CN" sz="3600" b="1" u="sng">
                <a:latin typeface="SVN-Internation" panose="02040603050506020204" pitchFamily="18" charset="0"/>
                <a:ea typeface="inpin heiti" panose="00000500000000000000" pitchFamily="2" charset="-122"/>
                <a:sym typeface="inpin heiti" panose="00000500000000000000" pitchFamily="2" charset="-122"/>
              </a:rPr>
              <a:t> 2</a:t>
            </a:r>
            <a:endParaRPr lang="en-US" altLang="zh-CN" sz="3600" b="1" u="sng" dirty="0">
              <a:latin typeface="SVN-Internation" panose="02040603050506020204" pitchFamily="18" charset="0"/>
              <a:ea typeface="inpin heiti" panose="00000500000000000000" pitchFamily="2" charset="-122"/>
              <a:sym typeface="inpin heiti" panose="00000500000000000000" pitchFamily="2" charset="-122"/>
            </a:endParaRPr>
          </a:p>
        </p:txBody>
      </p:sp>
      <p:sp>
        <p:nvSpPr>
          <p:cNvPr id="12" name="Text Box 78"/>
          <p:cNvSpPr txBox="1">
            <a:spLocks noChangeArrowheads="1"/>
          </p:cNvSpPr>
          <p:nvPr/>
        </p:nvSpPr>
        <p:spPr bwMode="auto">
          <a:xfrm>
            <a:off x="228600" y="5638800"/>
            <a:ext cx="8763000" cy="553998"/>
          </a:xfrm>
          <a:prstGeom prst="rect">
            <a:avLst/>
          </a:prstGeom>
          <a:noFill/>
          <a:ln w="9525">
            <a:noFill/>
            <a:miter lim="800000"/>
            <a:headEnd/>
            <a:tailEnd/>
          </a:ln>
          <a:effectLst/>
        </p:spPr>
        <p:txBody>
          <a:bodyPr wrap="square">
            <a:spAutoFit/>
          </a:bodyPr>
          <a:lstStyle/>
          <a:p>
            <a:pPr algn="ctr" eaLnBrk="0" hangingPunct="0">
              <a:spcBef>
                <a:spcPct val="50000"/>
              </a:spcBef>
              <a:defRPr/>
            </a:pPr>
            <a:r>
              <a:rPr lang="en-US" sz="2200" b="1">
                <a:effectLst>
                  <a:outerShdw blurRad="38100" dist="38100" dir="2700000" algn="tl">
                    <a:srgbClr val="C0C0C0"/>
                  </a:outerShdw>
                </a:effectLst>
                <a:latin typeface="Arial" pitchFamily="34" charset="0"/>
              </a:rPr>
              <a:t>Giáo viên thực hiện :</a:t>
            </a:r>
            <a:r>
              <a:rPr lang="en-US" sz="2200" b="1">
                <a:solidFill>
                  <a:srgbClr val="3333FF"/>
                </a:solidFill>
                <a:effectLst>
                  <a:outerShdw blurRad="38100" dist="38100" dir="2700000" algn="tl">
                    <a:srgbClr val="C0C0C0"/>
                  </a:outerShdw>
                </a:effectLst>
                <a:latin typeface="VNI-Allegie" pitchFamily="2" charset="0"/>
              </a:rPr>
              <a:t>  </a:t>
            </a:r>
            <a:r>
              <a:rPr lang="en-US" sz="3000" b="1">
                <a:solidFill>
                  <a:srgbClr val="3333FF"/>
                </a:solidFill>
                <a:effectLst>
                  <a:outerShdw blurRad="38100" dist="38100" dir="2700000" algn="tl">
                    <a:srgbClr val="C0C0C0"/>
                  </a:outerShdw>
                </a:effectLst>
                <a:latin typeface="VNI-Brush" pitchFamily="2" charset="0"/>
              </a:rPr>
              <a:t>Lyù Thanh Hoaøng</a:t>
            </a:r>
          </a:p>
        </p:txBody>
      </p:sp>
      <p:sp>
        <p:nvSpPr>
          <p:cNvPr id="13" name="Text Box 78"/>
          <p:cNvSpPr txBox="1">
            <a:spLocks noChangeArrowheads="1"/>
          </p:cNvSpPr>
          <p:nvPr/>
        </p:nvSpPr>
        <p:spPr bwMode="auto">
          <a:xfrm>
            <a:off x="228600" y="6172200"/>
            <a:ext cx="8763000" cy="430887"/>
          </a:xfrm>
          <a:prstGeom prst="rect">
            <a:avLst/>
          </a:prstGeom>
          <a:noFill/>
          <a:ln w="9525">
            <a:noFill/>
            <a:miter lim="800000"/>
            <a:headEnd/>
            <a:tailEnd/>
          </a:ln>
          <a:effectLst/>
        </p:spPr>
        <p:txBody>
          <a:bodyPr wrap="square">
            <a:spAutoFit/>
          </a:bodyPr>
          <a:lstStyle/>
          <a:p>
            <a:pPr algn="ctr" eaLnBrk="0" hangingPunct="0">
              <a:spcBef>
                <a:spcPct val="50000"/>
              </a:spcBef>
              <a:defRPr/>
            </a:pPr>
            <a:r>
              <a:rPr lang="en-US" sz="2100" b="1">
                <a:solidFill>
                  <a:srgbClr val="CC00CC"/>
                </a:solidFill>
                <a:effectLst>
                  <a:outerShdw blurRad="38100" dist="38100" dir="2700000" algn="tl">
                    <a:srgbClr val="C0C0C0"/>
                  </a:outerShdw>
                </a:effectLst>
                <a:latin typeface="Arial" pitchFamily="34" charset="0"/>
              </a:rPr>
              <a:t>Trường THCS Lý Tự Trọng – Thành phố Tân An – Tỉnh Long An</a:t>
            </a:r>
            <a:endParaRPr lang="en-US" sz="2100" b="1">
              <a:solidFill>
                <a:srgbClr val="CC00CC"/>
              </a:solidFill>
              <a:effectLst>
                <a:outerShdw blurRad="38100" dist="38100" dir="2700000" algn="tl">
                  <a:srgbClr val="C0C0C0"/>
                </a:outerShdw>
              </a:effectLst>
              <a:latin typeface="VNI-Allegie" pitchFamily="2" charset="0"/>
            </a:endParaRPr>
          </a:p>
        </p:txBody>
      </p:sp>
    </p:spTree>
    <p:extLst>
      <p:ext uri="{BB962C8B-B14F-4D97-AF65-F5344CB8AC3E}">
        <p14:creationId xmlns:p14="http://schemas.microsoft.com/office/powerpoint/2010/main" val="631628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04800" y="304800"/>
            <a:ext cx="8610600" cy="4524315"/>
          </a:xfrm>
          <a:prstGeom prst="rect">
            <a:avLst/>
          </a:prstGeom>
        </p:spPr>
        <p:txBody>
          <a:bodyPr wrap="square">
            <a:spAutoFit/>
          </a:bodyPr>
          <a:lstStyle/>
          <a:p>
            <a:pPr algn="just"/>
            <a:r>
              <a:rPr lang="en-US" sz="2400" b="1">
                <a:latin typeface="Arial" pitchFamily="34" charset="0"/>
                <a:cs typeface="Arial" pitchFamily="34" charset="0"/>
              </a:rPr>
              <a:t>a) Tên của di sản gắn với từng hình ảnh:</a:t>
            </a:r>
          </a:p>
          <a:p>
            <a:pPr algn="just"/>
            <a:r>
              <a:rPr lang="en-US" sz="2400" b="1">
                <a:latin typeface="Arial" pitchFamily="34" charset="0"/>
                <a:cs typeface="Arial" pitchFamily="34" charset="0"/>
              </a:rPr>
              <a:t>	- Hình 1:  Chùa Một Cột</a:t>
            </a:r>
          </a:p>
          <a:p>
            <a:pPr algn="just"/>
            <a:r>
              <a:rPr lang="en-US" sz="2400" b="1">
                <a:latin typeface="Arial" pitchFamily="34" charset="0"/>
                <a:cs typeface="Arial" pitchFamily="34" charset="0"/>
              </a:rPr>
              <a:t>	- Hình 2: Phố cổ Hội An</a:t>
            </a:r>
          </a:p>
          <a:p>
            <a:pPr algn="just"/>
            <a:r>
              <a:rPr lang="en-US" sz="2400" b="1">
                <a:latin typeface="Arial" pitchFamily="34" charset="0"/>
                <a:cs typeface="Arial" pitchFamily="34" charset="0"/>
              </a:rPr>
              <a:t>	- Hình 3: Thánh địa Mĩ Sơn</a:t>
            </a:r>
          </a:p>
          <a:p>
            <a:pPr algn="just"/>
            <a:r>
              <a:rPr lang="en-US" sz="2400" b="1">
                <a:latin typeface="Arial" pitchFamily="34" charset="0"/>
                <a:cs typeface="Arial" pitchFamily="34" charset="0"/>
              </a:rPr>
              <a:t>	- Hình 4: Đờn ca tài tử Nam Bộ</a:t>
            </a:r>
          </a:p>
          <a:p>
            <a:pPr algn="just"/>
            <a:r>
              <a:rPr lang="en-US" sz="2400" b="1">
                <a:latin typeface="Arial" pitchFamily="34" charset="0"/>
                <a:cs typeface="Arial" pitchFamily="34" charset="0"/>
              </a:rPr>
              <a:t>	- Hình 5: Hát then dân tộc Tày</a:t>
            </a:r>
          </a:p>
          <a:p>
            <a:pPr algn="just"/>
            <a:r>
              <a:rPr lang="en-US" sz="2400" b="1">
                <a:latin typeface="Arial" pitchFamily="34" charset="0"/>
                <a:cs typeface="Arial" pitchFamily="34" charset="0"/>
              </a:rPr>
              <a:t>	- Hình 6: Bài chòi Hội An</a:t>
            </a:r>
          </a:p>
          <a:p>
            <a:pPr algn="just"/>
            <a:r>
              <a:rPr lang="en-US" sz="2400" b="1">
                <a:latin typeface="Arial" pitchFamily="34" charset="0"/>
                <a:cs typeface="Arial" pitchFamily="34" charset="0"/>
              </a:rPr>
              <a:t>=&gt; Đặc điểm chung của những di sản trên là: Những di sản trên là thành tựu về kiến trúc, nghệ thuật đã được hình thành trong lịch sử dân tộc, mang giá trị lớn lao về mặt lịch sử, văn hóa, khoa học, được lưu truyền từ thế hệ này qua thế hệ khác.</a:t>
            </a:r>
          </a:p>
        </p:txBody>
      </p:sp>
      <p:sp>
        <p:nvSpPr>
          <p:cNvPr id="6" name="Rectangle 5"/>
          <p:cNvSpPr/>
          <p:nvPr/>
        </p:nvSpPr>
        <p:spPr>
          <a:xfrm>
            <a:off x="304800" y="5135940"/>
            <a:ext cx="8610600" cy="1569660"/>
          </a:xfrm>
          <a:prstGeom prst="rect">
            <a:avLst/>
          </a:prstGeom>
          <a:solidFill>
            <a:schemeClr val="accent6">
              <a:lumMod val="40000"/>
              <a:lumOff val="60000"/>
            </a:schemeClr>
          </a:solidFill>
        </p:spPr>
        <p:txBody>
          <a:bodyPr wrap="square">
            <a:spAutoFit/>
          </a:bodyPr>
          <a:lstStyle/>
          <a:p>
            <a:r>
              <a:rPr lang="en-US" sz="2400" b="1">
                <a:solidFill>
                  <a:srgbClr val="0000FF"/>
                </a:solidFill>
                <a:latin typeface="Arial" pitchFamily="34" charset="0"/>
                <a:cs typeface="Arial" pitchFamily="34" charset="0"/>
              </a:rPr>
              <a:t>b) Di sản văn hoá:</a:t>
            </a:r>
            <a:endParaRPr lang="en-US" sz="2400">
              <a:solidFill>
                <a:srgbClr val="0000FF"/>
              </a:solidFill>
              <a:latin typeface="Arial" pitchFamily="34" charset="0"/>
              <a:cs typeface="Arial" pitchFamily="34" charset="0"/>
            </a:endParaRPr>
          </a:p>
          <a:p>
            <a:pPr algn="just"/>
            <a:r>
              <a:rPr lang="en-US" sz="2400" b="1">
                <a:solidFill>
                  <a:srgbClr val="0000FF"/>
                </a:solidFill>
                <a:latin typeface="Arial" pitchFamily="34" charset="0"/>
                <a:cs typeface="Arial" pitchFamily="34" charset="0"/>
              </a:rPr>
              <a:t>	Là những sản phẩm vật chất, tinh thần có giá trị lịch sử, văn hoá, khoa học, được lưu truyền từ thế hệ này qua thế hệ khác.</a:t>
            </a:r>
          </a:p>
        </p:txBody>
      </p:sp>
    </p:spTree>
    <p:extLst>
      <p:ext uri="{BB962C8B-B14F-4D97-AF65-F5344CB8AC3E}">
        <p14:creationId xmlns:p14="http://schemas.microsoft.com/office/powerpoint/2010/main" val="46382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lowchart: Alternate Process 7"/>
          <p:cNvSpPr/>
          <p:nvPr/>
        </p:nvSpPr>
        <p:spPr>
          <a:xfrm>
            <a:off x="914400" y="80665"/>
            <a:ext cx="7391400" cy="605135"/>
          </a:xfrm>
          <a:prstGeom prst="flowChartAlternate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vi-VN" sz="2200" b="1" u="sng">
                <a:cs typeface="Arial" pitchFamily="34" charset="0"/>
              </a:rPr>
              <a:t>Bài </a:t>
            </a:r>
            <a:r>
              <a:rPr lang="en-US" sz="2200" b="1" u="sng">
                <a:latin typeface="Arial" pitchFamily="34" charset="0"/>
                <a:cs typeface="Arial" pitchFamily="34" charset="0"/>
              </a:rPr>
              <a:t>2</a:t>
            </a:r>
            <a:r>
              <a:rPr lang="vi-VN" sz="2200" b="1">
                <a:cs typeface="Arial" pitchFamily="34" charset="0"/>
              </a:rPr>
              <a:t> :</a:t>
            </a:r>
            <a:r>
              <a:rPr lang="vi-VN" sz="2200">
                <a:cs typeface="Arial" pitchFamily="34" charset="0"/>
              </a:rPr>
              <a:t> </a:t>
            </a:r>
            <a:r>
              <a:rPr lang="en-US" sz="25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rPr>
              <a:t>BẢO TỒN DI SẢN VĂN HÓA </a:t>
            </a:r>
            <a:r>
              <a:rPr lang="vi-VN" sz="2500" b="1">
                <a:cs typeface="Arial" pitchFamily="34" charset="0"/>
              </a:rPr>
              <a:t> </a:t>
            </a:r>
            <a:endParaRPr lang="en-US" sz="25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endParaRPr>
          </a:p>
        </p:txBody>
      </p:sp>
      <p:sp>
        <p:nvSpPr>
          <p:cNvPr id="7" name="Rectangle 6"/>
          <p:cNvSpPr/>
          <p:nvPr/>
        </p:nvSpPr>
        <p:spPr>
          <a:xfrm>
            <a:off x="152399" y="712113"/>
            <a:ext cx="5562601" cy="430887"/>
          </a:xfrm>
          <a:prstGeom prst="rect">
            <a:avLst/>
          </a:prstGeom>
        </p:spPr>
        <p:txBody>
          <a:bodyPr wrap="square">
            <a:spAutoFit/>
          </a:bodyPr>
          <a:lstStyle/>
          <a:p>
            <a:r>
              <a:rPr lang="en-US" sz="2200" b="1">
                <a:solidFill>
                  <a:srgbClr val="0000FF"/>
                </a:solidFill>
                <a:latin typeface="Arial" panose="020B0604020202020204" pitchFamily="34" charset="0"/>
                <a:cs typeface="Arial" panose="020B0604020202020204" pitchFamily="34" charset="0"/>
              </a:rPr>
              <a:t>2. Phân loại di sản văn hóa?</a:t>
            </a:r>
            <a:endParaRPr lang="en-US" sz="2200" b="1" dirty="0">
              <a:solidFill>
                <a:srgbClr val="0000FF"/>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5486401"/>
            <a:ext cx="9144000" cy="1362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Em hãy đọc các sự kiện dưới đây và trả lời câu hỏi Em hãy chỉ ra sự khác biệt"/>
          <p:cNvPicPr/>
          <p:nvPr/>
        </p:nvPicPr>
        <p:blipFill>
          <a:blip r:embed="rId5">
            <a:extLst>
              <a:ext uri="{BEBA8EAE-BF5A-486C-A8C5-ECC9F3942E4B}">
                <a14:imgProps xmlns:a14="http://schemas.microsoft.com/office/drawing/2010/main">
                  <a14:imgLayer r:embed="rId6">
                    <a14:imgEffect>
                      <a14:sharpenSoften amount="7600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30018" y="1085272"/>
            <a:ext cx="9113982" cy="4419601"/>
          </a:xfrm>
          <a:prstGeom prst="rect">
            <a:avLst/>
          </a:prstGeom>
          <a:noFill/>
          <a:ln>
            <a:noFill/>
          </a:ln>
        </p:spPr>
      </p:pic>
    </p:spTree>
    <p:extLst>
      <p:ext uri="{BB962C8B-B14F-4D97-AF65-F5344CB8AC3E}">
        <p14:creationId xmlns:p14="http://schemas.microsoft.com/office/powerpoint/2010/main" val="278658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additive="base">
                                        <p:cTn id="17" dur="500" fill="hold"/>
                                        <p:tgtEl>
                                          <p:spTgt spid="2050"/>
                                        </p:tgtEl>
                                        <p:attrNameLst>
                                          <p:attrName>ppt_x</p:attrName>
                                        </p:attrNameLst>
                                      </p:cBhvr>
                                      <p:tavLst>
                                        <p:tav tm="0">
                                          <p:val>
                                            <p:strVal val="#ppt_x"/>
                                          </p:val>
                                        </p:tav>
                                        <p:tav tm="100000">
                                          <p:val>
                                            <p:strVal val="#ppt_x"/>
                                          </p:val>
                                        </p:tav>
                                      </p:tavLst>
                                    </p:anim>
                                    <p:anim calcmode="lin" valueType="num">
                                      <p:cBhvr additive="base">
                                        <p:cTn id="1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lowchart: Alternate Process 7"/>
          <p:cNvSpPr/>
          <p:nvPr/>
        </p:nvSpPr>
        <p:spPr>
          <a:xfrm>
            <a:off x="914400" y="80665"/>
            <a:ext cx="7391400" cy="605135"/>
          </a:xfrm>
          <a:prstGeom prst="flowChartAlternate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vi-VN" sz="2200" b="1" u="sng">
                <a:cs typeface="Arial" pitchFamily="34" charset="0"/>
              </a:rPr>
              <a:t>Bài </a:t>
            </a:r>
            <a:r>
              <a:rPr lang="en-US" sz="2200" b="1" u="sng">
                <a:latin typeface="Arial" pitchFamily="34" charset="0"/>
                <a:cs typeface="Arial" pitchFamily="34" charset="0"/>
              </a:rPr>
              <a:t>2</a:t>
            </a:r>
            <a:r>
              <a:rPr lang="vi-VN" sz="2200" b="1">
                <a:cs typeface="Arial" pitchFamily="34" charset="0"/>
              </a:rPr>
              <a:t> :</a:t>
            </a:r>
            <a:r>
              <a:rPr lang="vi-VN" sz="2200">
                <a:cs typeface="Arial" pitchFamily="34" charset="0"/>
              </a:rPr>
              <a:t> </a:t>
            </a:r>
            <a:r>
              <a:rPr lang="en-US" sz="25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rPr>
              <a:t>BẢO TỒN DI SẢN VĂN HÓA </a:t>
            </a:r>
            <a:r>
              <a:rPr lang="vi-VN" sz="2500" b="1">
                <a:cs typeface="Arial" pitchFamily="34" charset="0"/>
              </a:rPr>
              <a:t> </a:t>
            </a:r>
            <a:endParaRPr lang="en-US" sz="25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endParaRPr>
          </a:p>
        </p:txBody>
      </p:sp>
      <p:sp>
        <p:nvSpPr>
          <p:cNvPr id="7" name="Rectangle 6"/>
          <p:cNvSpPr/>
          <p:nvPr/>
        </p:nvSpPr>
        <p:spPr>
          <a:xfrm>
            <a:off x="152399" y="712113"/>
            <a:ext cx="5562601" cy="430887"/>
          </a:xfrm>
          <a:prstGeom prst="rect">
            <a:avLst/>
          </a:prstGeom>
        </p:spPr>
        <p:txBody>
          <a:bodyPr wrap="square">
            <a:spAutoFit/>
          </a:bodyPr>
          <a:lstStyle/>
          <a:p>
            <a:r>
              <a:rPr lang="en-US" sz="2200" b="1">
                <a:solidFill>
                  <a:srgbClr val="0000FF"/>
                </a:solidFill>
                <a:latin typeface="Arial" panose="020B0604020202020204" pitchFamily="34" charset="0"/>
                <a:cs typeface="Arial" panose="020B0604020202020204" pitchFamily="34" charset="0"/>
              </a:rPr>
              <a:t>2. Phân loại di sản văn hóa?</a:t>
            </a:r>
            <a:endParaRPr lang="en-US" sz="2200" b="1" dirty="0">
              <a:solidFill>
                <a:srgbClr val="0000FF"/>
              </a:solidFill>
              <a:latin typeface="Arial" panose="020B0604020202020204" pitchFamily="34" charset="0"/>
              <a:cs typeface="Arial" panose="020B0604020202020204" pitchFamily="34" charset="0"/>
            </a:endParaRPr>
          </a:p>
        </p:txBody>
      </p:sp>
      <p:sp>
        <p:nvSpPr>
          <p:cNvPr id="2" name="Rectangle 1"/>
          <p:cNvSpPr/>
          <p:nvPr/>
        </p:nvSpPr>
        <p:spPr>
          <a:xfrm>
            <a:off x="152398" y="1067812"/>
            <a:ext cx="8763001" cy="3046988"/>
          </a:xfrm>
          <a:prstGeom prst="rect">
            <a:avLst/>
          </a:prstGeom>
        </p:spPr>
        <p:txBody>
          <a:bodyPr wrap="square">
            <a:spAutoFit/>
          </a:bodyPr>
          <a:lstStyle/>
          <a:p>
            <a:pPr algn="just"/>
            <a:r>
              <a:rPr lang="en-US" sz="2400" b="1">
                <a:latin typeface="Arial" pitchFamily="34" charset="0"/>
                <a:cs typeface="Arial" pitchFamily="34" charset="0"/>
              </a:rPr>
              <a:t>a) Sự khác biệt giữa các di sản văn hoá:</a:t>
            </a:r>
          </a:p>
          <a:p>
            <a:pPr algn="just"/>
            <a:r>
              <a:rPr lang="en-US" sz="2400" b="1">
                <a:latin typeface="Arial" pitchFamily="34" charset="0"/>
                <a:cs typeface="Arial" pitchFamily="34" charset="0"/>
              </a:rPr>
              <a:t>	- Quần thể di tích Cố đô Huế, khu di tích Mỹ Sơn là những di sản văn hóa bằng kiến trúc, được xây dựng từ thời xưa, có giá trị lịch sử - văn hóa.</a:t>
            </a:r>
          </a:p>
          <a:p>
            <a:pPr algn="just"/>
            <a:r>
              <a:rPr lang="en-US" sz="2400" b="1">
                <a:latin typeface="Arial" pitchFamily="34" charset="0"/>
                <a:cs typeface="Arial" pitchFamily="34" charset="0"/>
              </a:rPr>
              <a:t>	- Không gian văn hóa cồng chiêng Tây Nguyên, Đờn ca tài tử Nam Bộ, hát Xoan - Phú Thọ là những sản phẩm tinh thần được lưu truyền qua truyền miệng, truyền nghề, trình diễn ... thể hiện bản sắc văn hóa cộng đồng.</a:t>
            </a:r>
          </a:p>
        </p:txBody>
      </p:sp>
    </p:spTree>
    <p:extLst>
      <p:ext uri="{BB962C8B-B14F-4D97-AF65-F5344CB8AC3E}">
        <p14:creationId xmlns:p14="http://schemas.microsoft.com/office/powerpoint/2010/main" val="99760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0" descr="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lowchart: Alternate Process 8"/>
          <p:cNvSpPr/>
          <p:nvPr/>
        </p:nvSpPr>
        <p:spPr>
          <a:xfrm>
            <a:off x="457200" y="1143000"/>
            <a:ext cx="4011370" cy="762000"/>
          </a:xfrm>
          <a:prstGeom prst="flowChartAlternate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b="1">
                <a:ln w="18000">
                  <a:solidFill>
                    <a:schemeClr val="accent2">
                      <a:satMod val="140000"/>
                    </a:schemeClr>
                  </a:solidFill>
                  <a:prstDash val="solid"/>
                  <a:miter lim="800000"/>
                </a:ln>
                <a:solidFill>
                  <a:srgbClr val="FF0000"/>
                </a:solidFill>
                <a:latin typeface="Arial" pitchFamily="34" charset="0"/>
                <a:cs typeface="Arial" pitchFamily="34" charset="0"/>
              </a:rPr>
              <a:t>DI SẢN VĂN HOÁ PHI VẬT THỂ  </a:t>
            </a:r>
            <a:r>
              <a:rPr lang="en-US" b="1">
                <a:latin typeface="Arial" pitchFamily="34" charset="0"/>
                <a:cs typeface="Arial" pitchFamily="34" charset="0"/>
              </a:rPr>
              <a:t>(Sản phẩm tinh thần)</a:t>
            </a:r>
            <a:endParaRPr lang="en-US" b="1" dirty="0">
              <a:ln w="18000">
                <a:solidFill>
                  <a:schemeClr val="accent2">
                    <a:satMod val="140000"/>
                  </a:schemeClr>
                </a:solidFill>
                <a:prstDash val="solid"/>
                <a:miter lim="800000"/>
              </a:ln>
              <a:solidFill>
                <a:srgbClr val="FF0000"/>
              </a:solidFill>
              <a:latin typeface="Arial" pitchFamily="34" charset="0"/>
              <a:cs typeface="Arial" pitchFamily="34" charset="0"/>
            </a:endParaRPr>
          </a:p>
        </p:txBody>
      </p:sp>
      <p:sp>
        <p:nvSpPr>
          <p:cNvPr id="16" name="Flowchart: Alternate Process 15"/>
          <p:cNvSpPr/>
          <p:nvPr/>
        </p:nvSpPr>
        <p:spPr>
          <a:xfrm>
            <a:off x="4751630" y="1143000"/>
            <a:ext cx="4011370" cy="762000"/>
          </a:xfrm>
          <a:prstGeom prst="flowChartAlternate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b="1">
                <a:ln w="18000">
                  <a:solidFill>
                    <a:schemeClr val="accent2">
                      <a:satMod val="140000"/>
                    </a:schemeClr>
                  </a:solidFill>
                  <a:prstDash val="solid"/>
                  <a:miter lim="800000"/>
                </a:ln>
                <a:solidFill>
                  <a:srgbClr val="FF0000"/>
                </a:solidFill>
                <a:latin typeface="Arial" pitchFamily="34" charset="0"/>
                <a:cs typeface="Arial" pitchFamily="34" charset="0"/>
              </a:rPr>
              <a:t>DI SẢN VĂN HOÁ VẬT THỂ </a:t>
            </a:r>
          </a:p>
          <a:p>
            <a:pPr algn="ctr">
              <a:defRPr/>
            </a:pPr>
            <a:r>
              <a:rPr lang="en-US" b="1">
                <a:ln w="18000">
                  <a:solidFill>
                    <a:schemeClr val="accent2">
                      <a:satMod val="140000"/>
                    </a:schemeClr>
                  </a:solidFill>
                  <a:prstDash val="solid"/>
                  <a:miter lim="800000"/>
                </a:ln>
                <a:solidFill>
                  <a:srgbClr val="FF0000"/>
                </a:solidFill>
                <a:latin typeface="Arial" pitchFamily="34" charset="0"/>
                <a:cs typeface="Arial" pitchFamily="34" charset="0"/>
              </a:rPr>
              <a:t> </a:t>
            </a:r>
            <a:r>
              <a:rPr lang="en-US" b="1">
                <a:latin typeface="Arial" pitchFamily="34" charset="0"/>
                <a:cs typeface="Arial" pitchFamily="34" charset="0"/>
              </a:rPr>
              <a:t>(Sản phẩm vật chất)</a:t>
            </a:r>
            <a:endParaRPr lang="en-US" b="1" dirty="0">
              <a:ln w="18000">
                <a:solidFill>
                  <a:schemeClr val="accent2">
                    <a:satMod val="140000"/>
                  </a:schemeClr>
                </a:solidFill>
                <a:prstDash val="solid"/>
                <a:miter lim="800000"/>
              </a:ln>
              <a:solidFill>
                <a:srgbClr val="FF0000"/>
              </a:solidFill>
              <a:latin typeface="Arial" pitchFamily="34" charset="0"/>
              <a:cs typeface="Arial" pitchFamily="34" charset="0"/>
            </a:endParaRPr>
          </a:p>
        </p:txBody>
      </p:sp>
      <p:grpSp>
        <p:nvGrpSpPr>
          <p:cNvPr id="25606" name="Group 10"/>
          <p:cNvGrpSpPr>
            <a:grpSpLocks/>
          </p:cNvGrpSpPr>
          <p:nvPr/>
        </p:nvGrpSpPr>
        <p:grpSpPr bwMode="auto">
          <a:xfrm>
            <a:off x="457200" y="4373563"/>
            <a:ext cx="3994150" cy="2255837"/>
            <a:chOff x="457200" y="4525963"/>
            <a:chExt cx="3994150" cy="2255837"/>
          </a:xfrm>
        </p:grpSpPr>
        <p:pic>
          <p:nvPicPr>
            <p:cNvPr id="25615" name="Picture 10" descr="quan-ho-hoi-lim"/>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7200" y="4525963"/>
              <a:ext cx="3994150" cy="22558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616" name="TextBox 12"/>
            <p:cNvSpPr txBox="1">
              <a:spLocks noChangeArrowheads="1"/>
            </p:cNvSpPr>
            <p:nvPr/>
          </p:nvSpPr>
          <p:spPr bwMode="auto">
            <a:xfrm>
              <a:off x="476953" y="6458635"/>
              <a:ext cx="3974397" cy="32316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500" b="1">
                  <a:solidFill>
                    <a:srgbClr val="0000FF"/>
                  </a:solidFill>
                  <a:cs typeface="Arial" charset="0"/>
                </a:rPr>
                <a:t>Dân ca quan họ Bắc Ninh</a:t>
              </a:r>
            </a:p>
          </p:txBody>
        </p:sp>
      </p:grpSp>
      <p:grpSp>
        <p:nvGrpSpPr>
          <p:cNvPr id="25607" name="Group 11"/>
          <p:cNvGrpSpPr>
            <a:grpSpLocks/>
          </p:cNvGrpSpPr>
          <p:nvPr/>
        </p:nvGrpSpPr>
        <p:grpSpPr bwMode="auto">
          <a:xfrm>
            <a:off x="476250" y="1981200"/>
            <a:ext cx="3995738" cy="2286000"/>
            <a:chOff x="476250" y="2133600"/>
            <a:chExt cx="3995738" cy="2286000"/>
          </a:xfrm>
        </p:grpSpPr>
        <p:pic>
          <p:nvPicPr>
            <p:cNvPr id="25613" name="Picture 2" descr="di sản thế giới, Vịnh Hạ Long, Tràng An"/>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6250" y="2133600"/>
              <a:ext cx="3995738" cy="2286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614" name="TextBox 12"/>
            <p:cNvSpPr txBox="1">
              <a:spLocks noChangeArrowheads="1"/>
            </p:cNvSpPr>
            <p:nvPr/>
          </p:nvSpPr>
          <p:spPr bwMode="auto">
            <a:xfrm>
              <a:off x="476250" y="4096435"/>
              <a:ext cx="3992320" cy="32316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500" b="1">
                  <a:solidFill>
                    <a:srgbClr val="0000FF"/>
                  </a:solidFill>
                  <a:cs typeface="Arial" charset="0"/>
                </a:rPr>
                <a:t>Cồng chiêng Tây Nguyên</a:t>
              </a:r>
            </a:p>
          </p:txBody>
        </p:sp>
      </p:grpSp>
      <p:grpSp>
        <p:nvGrpSpPr>
          <p:cNvPr id="25608" name="Group 12"/>
          <p:cNvGrpSpPr>
            <a:grpSpLocks/>
          </p:cNvGrpSpPr>
          <p:nvPr/>
        </p:nvGrpSpPr>
        <p:grpSpPr bwMode="auto">
          <a:xfrm>
            <a:off x="4819650" y="1981200"/>
            <a:ext cx="3976688" cy="2286000"/>
            <a:chOff x="4819650" y="2133600"/>
            <a:chExt cx="3976688" cy="2286000"/>
          </a:xfrm>
        </p:grpSpPr>
        <p:pic>
          <p:nvPicPr>
            <p:cNvPr id="25611" name="Picture 8"/>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819650" y="2133600"/>
              <a:ext cx="3976688" cy="228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612" name="TextBox 12"/>
            <p:cNvSpPr txBox="1">
              <a:spLocks noChangeArrowheads="1"/>
            </p:cNvSpPr>
            <p:nvPr/>
          </p:nvSpPr>
          <p:spPr bwMode="auto">
            <a:xfrm>
              <a:off x="4819651" y="4096435"/>
              <a:ext cx="3973865" cy="32316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500" b="1">
                  <a:solidFill>
                    <a:srgbClr val="0000FF"/>
                  </a:solidFill>
                  <a:cs typeface="Arial" charset="0"/>
                </a:rPr>
                <a:t>Hoàng Thành Thăng Long</a:t>
              </a:r>
            </a:p>
          </p:txBody>
        </p:sp>
      </p:grpSp>
      <p:grpSp>
        <p:nvGrpSpPr>
          <p:cNvPr id="2" name="Group 1"/>
          <p:cNvGrpSpPr/>
          <p:nvPr/>
        </p:nvGrpSpPr>
        <p:grpSpPr>
          <a:xfrm>
            <a:off x="4830763" y="4373563"/>
            <a:ext cx="3968750" cy="2274887"/>
            <a:chOff x="4830763" y="4373563"/>
            <a:chExt cx="3968750" cy="2274887"/>
          </a:xfrm>
        </p:grpSpPr>
        <p:pic>
          <p:nvPicPr>
            <p:cNvPr id="25609" name="Picture 2" descr="C:\Users\DTC\Pictures\tải xuống (10).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830763" y="4373563"/>
              <a:ext cx="3968750" cy="22558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610" name="TextBox 12"/>
            <p:cNvSpPr txBox="1">
              <a:spLocks noChangeArrowheads="1"/>
            </p:cNvSpPr>
            <p:nvPr/>
          </p:nvSpPr>
          <p:spPr bwMode="auto">
            <a:xfrm>
              <a:off x="4833938" y="6324600"/>
              <a:ext cx="3959225" cy="3238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500" b="1">
                  <a:solidFill>
                    <a:srgbClr val="0000FF"/>
                  </a:solidFill>
                  <a:cs typeface="Arial" charset="0"/>
                </a:rPr>
                <a:t>Phong Nha Kẽ Bàng</a:t>
              </a:r>
            </a:p>
          </p:txBody>
        </p:sp>
      </p:grpSp>
      <p:sp>
        <p:nvSpPr>
          <p:cNvPr id="17" name="Flowchart: Alternate Process 16"/>
          <p:cNvSpPr/>
          <p:nvPr/>
        </p:nvSpPr>
        <p:spPr>
          <a:xfrm>
            <a:off x="914400" y="80665"/>
            <a:ext cx="7391400" cy="605135"/>
          </a:xfrm>
          <a:prstGeom prst="flowChartAlternate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vi-VN" sz="2200" b="1" u="sng">
                <a:cs typeface="Arial" pitchFamily="34" charset="0"/>
              </a:rPr>
              <a:t>Bài </a:t>
            </a:r>
            <a:r>
              <a:rPr lang="en-US" sz="2200" b="1" u="sng">
                <a:latin typeface="Arial" pitchFamily="34" charset="0"/>
                <a:cs typeface="Arial" pitchFamily="34" charset="0"/>
              </a:rPr>
              <a:t>2</a:t>
            </a:r>
            <a:r>
              <a:rPr lang="vi-VN" sz="2200" b="1">
                <a:cs typeface="Arial" pitchFamily="34" charset="0"/>
              </a:rPr>
              <a:t> :</a:t>
            </a:r>
            <a:r>
              <a:rPr lang="vi-VN" sz="2200">
                <a:cs typeface="Arial" pitchFamily="34" charset="0"/>
              </a:rPr>
              <a:t> </a:t>
            </a:r>
            <a:r>
              <a:rPr lang="en-US" sz="25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rPr>
              <a:t>BẢO TỒN DI SẢN VĂN HÓA </a:t>
            </a:r>
            <a:r>
              <a:rPr lang="vi-VN" sz="2500" b="1">
                <a:cs typeface="Arial" pitchFamily="34" charset="0"/>
              </a:rPr>
              <a:t> </a:t>
            </a:r>
            <a:endParaRPr lang="en-US" sz="25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421828425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par>
                                <p:cTn id="8" presetID="8" presetClass="entr" presetSubtype="16" fill="hold" nodeType="withEffect">
                                  <p:stCondLst>
                                    <p:cond delay="0"/>
                                  </p:stCondLst>
                                  <p:childTnLst>
                                    <p:set>
                                      <p:cBhvr>
                                        <p:cTn id="9" dur="1" fill="hold">
                                          <p:stCondLst>
                                            <p:cond delay="0"/>
                                          </p:stCondLst>
                                        </p:cTn>
                                        <p:tgtEl>
                                          <p:spTgt spid="25607"/>
                                        </p:tgtEl>
                                        <p:attrNameLst>
                                          <p:attrName>style.visibility</p:attrName>
                                        </p:attrNameLst>
                                      </p:cBhvr>
                                      <p:to>
                                        <p:strVal val="visible"/>
                                      </p:to>
                                    </p:set>
                                    <p:animEffect transition="in" filter="diamond(in)">
                                      <p:cBhvr>
                                        <p:cTn id="10" dur="2000"/>
                                        <p:tgtEl>
                                          <p:spTgt spid="25607"/>
                                        </p:tgtEl>
                                      </p:cBhvr>
                                    </p:animEffect>
                                  </p:childTnLst>
                                </p:cTn>
                              </p:par>
                              <p:par>
                                <p:cTn id="11" presetID="8" presetClass="entr" presetSubtype="16" fill="hold" nodeType="withEffect">
                                  <p:stCondLst>
                                    <p:cond delay="0"/>
                                  </p:stCondLst>
                                  <p:childTnLst>
                                    <p:set>
                                      <p:cBhvr>
                                        <p:cTn id="12" dur="1" fill="hold">
                                          <p:stCondLst>
                                            <p:cond delay="0"/>
                                          </p:stCondLst>
                                        </p:cTn>
                                        <p:tgtEl>
                                          <p:spTgt spid="25606"/>
                                        </p:tgtEl>
                                        <p:attrNameLst>
                                          <p:attrName>style.visibility</p:attrName>
                                        </p:attrNameLst>
                                      </p:cBhvr>
                                      <p:to>
                                        <p:strVal val="visible"/>
                                      </p:to>
                                    </p:set>
                                    <p:animEffect transition="in" filter="diamond(in)">
                                      <p:cBhvr>
                                        <p:cTn id="13" dur="2000"/>
                                        <p:tgtEl>
                                          <p:spTgt spid="25606"/>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amond(in)">
                                      <p:cBhvr>
                                        <p:cTn id="18" dur="2000"/>
                                        <p:tgtEl>
                                          <p:spTgt spid="16"/>
                                        </p:tgtEl>
                                      </p:cBhvr>
                                    </p:animEffect>
                                  </p:childTnLst>
                                </p:cTn>
                              </p:par>
                              <p:par>
                                <p:cTn id="19" presetID="8" presetClass="entr" presetSubtype="16" fill="hold" nodeType="withEffect">
                                  <p:stCondLst>
                                    <p:cond delay="0"/>
                                  </p:stCondLst>
                                  <p:childTnLst>
                                    <p:set>
                                      <p:cBhvr>
                                        <p:cTn id="20" dur="1" fill="hold">
                                          <p:stCondLst>
                                            <p:cond delay="0"/>
                                          </p:stCondLst>
                                        </p:cTn>
                                        <p:tgtEl>
                                          <p:spTgt spid="25608"/>
                                        </p:tgtEl>
                                        <p:attrNameLst>
                                          <p:attrName>style.visibility</p:attrName>
                                        </p:attrNameLst>
                                      </p:cBhvr>
                                      <p:to>
                                        <p:strVal val="visible"/>
                                      </p:to>
                                    </p:set>
                                    <p:animEffect transition="in" filter="diamond(in)">
                                      <p:cBhvr>
                                        <p:cTn id="21" dur="2000"/>
                                        <p:tgtEl>
                                          <p:spTgt spid="25608"/>
                                        </p:tgtEl>
                                      </p:cBhvr>
                                    </p:animEffect>
                                  </p:childTnLst>
                                </p:cTn>
                              </p:par>
                              <p:par>
                                <p:cTn id="22" presetID="8" presetClass="entr" presetSubtype="16"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diamond(in)">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lowchart: Alternate Process 7"/>
          <p:cNvSpPr/>
          <p:nvPr/>
        </p:nvSpPr>
        <p:spPr>
          <a:xfrm>
            <a:off x="914400" y="80665"/>
            <a:ext cx="7391400" cy="605135"/>
          </a:xfrm>
          <a:prstGeom prst="flowChartAlternate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vi-VN" sz="2200" b="1" u="sng">
                <a:cs typeface="Arial" pitchFamily="34" charset="0"/>
              </a:rPr>
              <a:t>Bài </a:t>
            </a:r>
            <a:r>
              <a:rPr lang="en-US" sz="2200" b="1" u="sng">
                <a:latin typeface="Arial" pitchFamily="34" charset="0"/>
                <a:cs typeface="Arial" pitchFamily="34" charset="0"/>
              </a:rPr>
              <a:t>2</a:t>
            </a:r>
            <a:r>
              <a:rPr lang="vi-VN" sz="2200" b="1">
                <a:cs typeface="Arial" pitchFamily="34" charset="0"/>
              </a:rPr>
              <a:t> :</a:t>
            </a:r>
            <a:r>
              <a:rPr lang="vi-VN" sz="2200">
                <a:cs typeface="Arial" pitchFamily="34" charset="0"/>
              </a:rPr>
              <a:t> </a:t>
            </a:r>
            <a:r>
              <a:rPr lang="en-US" sz="25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rPr>
              <a:t>BẢO TỒN DI SẢN VĂN HÓA </a:t>
            </a:r>
            <a:r>
              <a:rPr lang="vi-VN" sz="2500" b="1">
                <a:cs typeface="Arial" pitchFamily="34" charset="0"/>
              </a:rPr>
              <a:t> </a:t>
            </a:r>
            <a:endParaRPr lang="en-US" sz="25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endParaRPr>
          </a:p>
        </p:txBody>
      </p:sp>
      <p:sp>
        <p:nvSpPr>
          <p:cNvPr id="7" name="Rectangle 6"/>
          <p:cNvSpPr/>
          <p:nvPr/>
        </p:nvSpPr>
        <p:spPr>
          <a:xfrm>
            <a:off x="152399" y="712113"/>
            <a:ext cx="5562601" cy="430887"/>
          </a:xfrm>
          <a:prstGeom prst="rect">
            <a:avLst/>
          </a:prstGeom>
        </p:spPr>
        <p:txBody>
          <a:bodyPr wrap="square">
            <a:spAutoFit/>
          </a:bodyPr>
          <a:lstStyle/>
          <a:p>
            <a:r>
              <a:rPr lang="en-US" sz="2200" b="1">
                <a:solidFill>
                  <a:srgbClr val="0000FF"/>
                </a:solidFill>
                <a:latin typeface="Arial" panose="020B0604020202020204" pitchFamily="34" charset="0"/>
                <a:cs typeface="Arial" panose="020B0604020202020204" pitchFamily="34" charset="0"/>
              </a:rPr>
              <a:t>2. Phân loại di sản văn hóa?</a:t>
            </a:r>
            <a:endParaRPr lang="en-US" sz="2200" b="1" dirty="0">
              <a:solidFill>
                <a:srgbClr val="0000FF"/>
              </a:solidFill>
              <a:latin typeface="Arial" panose="020B0604020202020204" pitchFamily="34" charset="0"/>
              <a:cs typeface="Arial" panose="020B0604020202020204" pitchFamily="34" charset="0"/>
            </a:endParaRPr>
          </a:p>
        </p:txBody>
      </p:sp>
      <p:sp>
        <p:nvSpPr>
          <p:cNvPr id="4" name="Rectangle 3"/>
          <p:cNvSpPr/>
          <p:nvPr/>
        </p:nvSpPr>
        <p:spPr>
          <a:xfrm>
            <a:off x="152400" y="1295400"/>
            <a:ext cx="8763000" cy="4524315"/>
          </a:xfrm>
          <a:prstGeom prst="rect">
            <a:avLst/>
          </a:prstGeom>
          <a:solidFill>
            <a:schemeClr val="accent6">
              <a:lumMod val="40000"/>
              <a:lumOff val="60000"/>
            </a:schemeClr>
          </a:solidFill>
        </p:spPr>
        <p:txBody>
          <a:bodyPr wrap="square">
            <a:spAutoFit/>
          </a:bodyPr>
          <a:lstStyle/>
          <a:p>
            <a:pPr algn="just"/>
            <a:r>
              <a:rPr lang="en-US" sz="2400" b="1">
                <a:latin typeface="Arial" pitchFamily="34" charset="0"/>
                <a:cs typeface="Arial" pitchFamily="34" charset="0"/>
              </a:rPr>
              <a:t>b) Di sản văn hoá bao gồm di sản văn hoá vật thể và di sản văn hoá phi vật thể.</a:t>
            </a:r>
          </a:p>
          <a:p>
            <a:pPr algn="just"/>
            <a:r>
              <a:rPr lang="en-US" sz="2400" b="1">
                <a:latin typeface="Arial" pitchFamily="34" charset="0"/>
                <a:cs typeface="Arial" pitchFamily="34" charset="0"/>
              </a:rPr>
              <a:t>       - Di sản văn hoá vật thể là sản phẩm vật chất có giá trị lịch sử, văn hoá, khoa học, bao gồm di tích lịch sử- văn hoá, danh lam thắng cảnh, di vật, cổ vật, bảo vật quốc gia.</a:t>
            </a:r>
          </a:p>
          <a:p>
            <a:pPr algn="just"/>
            <a:r>
              <a:rPr lang="en-US" sz="2400" b="1">
                <a:latin typeface="Arial" pitchFamily="34" charset="0"/>
                <a:cs typeface="Arial" pitchFamily="34" charset="0"/>
              </a:rPr>
              <a:t>       - Di sản văn hoá phi vật thể là sản phẩm tinh thần gắn với cộng đồng hoặc cá nhân, vật thể và không gian văn hoá liên quan, có giá trị lịch sử, văn hoá, khoa học, thể hiện bản sắc của cộng đồng, không ngừng được tái tạo và được lưu truyền từ  thế hệ này sang thế hệ khác bằng truyền miệng, truyền nghề, trình diễn và các hình thức khác.</a:t>
            </a:r>
            <a:endParaRPr lang="en-US" sz="2400">
              <a:latin typeface="Arial" pitchFamily="34" charset="0"/>
              <a:cs typeface="Arial" pitchFamily="34" charset="0"/>
            </a:endParaRPr>
          </a:p>
        </p:txBody>
      </p:sp>
    </p:spTree>
    <p:extLst>
      <p:ext uri="{BB962C8B-B14F-4D97-AF65-F5344CB8AC3E}">
        <p14:creationId xmlns:p14="http://schemas.microsoft.com/office/powerpoint/2010/main" val="149712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lowchart: Alternate Process 7"/>
          <p:cNvSpPr/>
          <p:nvPr/>
        </p:nvSpPr>
        <p:spPr>
          <a:xfrm>
            <a:off x="914400" y="80665"/>
            <a:ext cx="7391400" cy="605135"/>
          </a:xfrm>
          <a:prstGeom prst="flowChartAlternate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vi-VN" sz="2200" b="1" u="sng">
                <a:cs typeface="Arial" pitchFamily="34" charset="0"/>
              </a:rPr>
              <a:t>Bài </a:t>
            </a:r>
            <a:r>
              <a:rPr lang="en-US" sz="2200" b="1" u="sng">
                <a:latin typeface="Arial" pitchFamily="34" charset="0"/>
                <a:cs typeface="Arial" pitchFamily="34" charset="0"/>
              </a:rPr>
              <a:t>2</a:t>
            </a:r>
            <a:r>
              <a:rPr lang="vi-VN" sz="2200" b="1">
                <a:cs typeface="Arial" pitchFamily="34" charset="0"/>
              </a:rPr>
              <a:t> :</a:t>
            </a:r>
            <a:r>
              <a:rPr lang="vi-VN" sz="2200">
                <a:cs typeface="Arial" pitchFamily="34" charset="0"/>
              </a:rPr>
              <a:t> </a:t>
            </a:r>
            <a:r>
              <a:rPr lang="en-US" sz="25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rPr>
              <a:t>BẢO TỒN DI SẢN VĂN HÓA </a:t>
            </a:r>
            <a:r>
              <a:rPr lang="vi-VN" sz="2500" b="1">
                <a:cs typeface="Arial" pitchFamily="34" charset="0"/>
              </a:rPr>
              <a:t> </a:t>
            </a:r>
            <a:endParaRPr lang="en-US" sz="25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endParaRPr>
          </a:p>
        </p:txBody>
      </p:sp>
      <p:sp>
        <p:nvSpPr>
          <p:cNvPr id="7" name="Rectangle 6"/>
          <p:cNvSpPr/>
          <p:nvPr/>
        </p:nvSpPr>
        <p:spPr>
          <a:xfrm>
            <a:off x="152399" y="712113"/>
            <a:ext cx="5562601" cy="430887"/>
          </a:xfrm>
          <a:prstGeom prst="rect">
            <a:avLst/>
          </a:prstGeom>
        </p:spPr>
        <p:txBody>
          <a:bodyPr wrap="square">
            <a:spAutoFit/>
          </a:bodyPr>
          <a:lstStyle/>
          <a:p>
            <a:r>
              <a:rPr lang="en-US" sz="2200" b="1">
                <a:solidFill>
                  <a:srgbClr val="0000FF"/>
                </a:solidFill>
                <a:latin typeface="Arial" panose="020B0604020202020204" pitchFamily="34" charset="0"/>
                <a:cs typeface="Arial" panose="020B0604020202020204" pitchFamily="34" charset="0"/>
              </a:rPr>
              <a:t>2. Phân loại di sản văn hóa?</a:t>
            </a:r>
            <a:endParaRPr lang="en-US" sz="2200" b="1" dirty="0">
              <a:solidFill>
                <a:srgbClr val="0000FF"/>
              </a:solidFill>
              <a:latin typeface="Arial" panose="020B0604020202020204" pitchFamily="34" charset="0"/>
              <a:cs typeface="Arial" panose="020B0604020202020204" pitchFamily="34" charset="0"/>
            </a:endParaRPr>
          </a:p>
        </p:txBody>
      </p:sp>
      <p:pic>
        <p:nvPicPr>
          <p:cNvPr id="10" name="Picture 9"/>
          <p:cNvPicPr/>
          <p:nvPr/>
        </p:nvPicPr>
        <p:blipFill>
          <a:blip r:embed="rId4">
            <a:extLst>
              <a:ext uri="{BEBA8EAE-BF5A-486C-A8C5-ECC9F3942E4B}">
                <a14:imgProps xmlns:a14="http://schemas.microsoft.com/office/drawing/2010/main">
                  <a14:imgLayer r:embed="rId5">
                    <a14:imgEffect>
                      <a14:sharpenSoften amount="62000"/>
                    </a14:imgEffect>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152399" y="1143000"/>
            <a:ext cx="8839201" cy="3886200"/>
          </a:xfrm>
          <a:prstGeom prst="rect">
            <a:avLst/>
          </a:prstGeom>
          <a:noFill/>
          <a:ln>
            <a:noFill/>
          </a:ln>
        </p:spPr>
      </p:pic>
    </p:spTree>
    <p:extLst>
      <p:ext uri="{BB962C8B-B14F-4D97-AF65-F5344CB8AC3E}">
        <p14:creationId xmlns:p14="http://schemas.microsoft.com/office/powerpoint/2010/main" val="420045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lowchart: Alternate Process 7"/>
          <p:cNvSpPr/>
          <p:nvPr/>
        </p:nvSpPr>
        <p:spPr>
          <a:xfrm>
            <a:off x="914400" y="80665"/>
            <a:ext cx="7391400" cy="605135"/>
          </a:xfrm>
          <a:prstGeom prst="flowChartAlternate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vi-VN" sz="2200" b="1" u="sng">
                <a:cs typeface="Arial" pitchFamily="34" charset="0"/>
              </a:rPr>
              <a:t>Bài </a:t>
            </a:r>
            <a:r>
              <a:rPr lang="en-US" sz="2200" b="1" u="sng">
                <a:latin typeface="Arial" pitchFamily="34" charset="0"/>
                <a:cs typeface="Arial" pitchFamily="34" charset="0"/>
              </a:rPr>
              <a:t>2</a:t>
            </a:r>
            <a:r>
              <a:rPr lang="vi-VN" sz="2200" b="1">
                <a:cs typeface="Arial" pitchFamily="34" charset="0"/>
              </a:rPr>
              <a:t> :</a:t>
            </a:r>
            <a:r>
              <a:rPr lang="vi-VN" sz="2200">
                <a:cs typeface="Arial" pitchFamily="34" charset="0"/>
              </a:rPr>
              <a:t> </a:t>
            </a:r>
            <a:r>
              <a:rPr lang="en-US" sz="25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rPr>
              <a:t>BẢO TỒN DI SẢN VĂN HÓA </a:t>
            </a:r>
            <a:r>
              <a:rPr lang="vi-VN" sz="2500" b="1">
                <a:cs typeface="Arial" pitchFamily="34" charset="0"/>
              </a:rPr>
              <a:t> </a:t>
            </a:r>
            <a:endParaRPr lang="en-US" sz="25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endParaRPr>
          </a:p>
        </p:txBody>
      </p:sp>
      <p:sp>
        <p:nvSpPr>
          <p:cNvPr id="7" name="Rectangle 6"/>
          <p:cNvSpPr/>
          <p:nvPr/>
        </p:nvSpPr>
        <p:spPr>
          <a:xfrm>
            <a:off x="152399" y="712113"/>
            <a:ext cx="5562601" cy="430887"/>
          </a:xfrm>
          <a:prstGeom prst="rect">
            <a:avLst/>
          </a:prstGeom>
        </p:spPr>
        <p:txBody>
          <a:bodyPr wrap="square">
            <a:spAutoFit/>
          </a:bodyPr>
          <a:lstStyle/>
          <a:p>
            <a:r>
              <a:rPr lang="en-US" sz="2200" b="1">
                <a:solidFill>
                  <a:srgbClr val="0000FF"/>
                </a:solidFill>
                <a:latin typeface="Arial" panose="020B0604020202020204" pitchFamily="34" charset="0"/>
                <a:cs typeface="Arial" panose="020B0604020202020204" pitchFamily="34" charset="0"/>
              </a:rPr>
              <a:t>2. Phân loại di sản văn hóa?</a:t>
            </a:r>
            <a:endParaRPr lang="en-US" sz="2200" b="1" dirty="0">
              <a:solidFill>
                <a:srgbClr val="0000FF"/>
              </a:solidFill>
              <a:latin typeface="Arial" panose="020B0604020202020204" pitchFamily="34" charset="0"/>
              <a:cs typeface="Arial" panose="020B0604020202020204" pitchFamily="34" charset="0"/>
            </a:endParaRPr>
          </a:p>
        </p:txBody>
      </p:sp>
      <p:grpSp>
        <p:nvGrpSpPr>
          <p:cNvPr id="4" name="Group 3"/>
          <p:cNvGrpSpPr/>
          <p:nvPr/>
        </p:nvGrpSpPr>
        <p:grpSpPr>
          <a:xfrm>
            <a:off x="152400" y="1219200"/>
            <a:ext cx="8804657" cy="4953000"/>
            <a:chOff x="152400" y="1219200"/>
            <a:chExt cx="8804657" cy="4953000"/>
          </a:xfrm>
        </p:grpSpPr>
        <p:pic>
          <p:nvPicPr>
            <p:cNvPr id="307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2400" y="2362200"/>
              <a:ext cx="8804657"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p:nvPr/>
          </p:nvPicPr>
          <p:blipFill>
            <a:blip r:embed="rId5">
              <a:extLst>
                <a:ext uri="{BEBA8EAE-BF5A-486C-A8C5-ECC9F3942E4B}">
                  <a14:imgProps xmlns:a14="http://schemas.microsoft.com/office/drawing/2010/main">
                    <a14:imgLayer r:embed="rId6">
                      <a14:imgEffect>
                        <a14:sharpenSoften amount="5800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163285" y="1219200"/>
              <a:ext cx="8793771" cy="1143000"/>
            </a:xfrm>
            <a:prstGeom prst="rect">
              <a:avLst/>
            </a:prstGeom>
            <a:noFill/>
            <a:ln>
              <a:noFill/>
            </a:ln>
            <a:effectLst/>
          </p:spPr>
        </p:pic>
      </p:grpSp>
    </p:spTree>
    <p:extLst>
      <p:ext uri="{BB962C8B-B14F-4D97-AF65-F5344CB8AC3E}">
        <p14:creationId xmlns:p14="http://schemas.microsoft.com/office/powerpoint/2010/main" val="122998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lowchart: Alternate Process 7"/>
          <p:cNvSpPr/>
          <p:nvPr/>
        </p:nvSpPr>
        <p:spPr>
          <a:xfrm>
            <a:off x="914400" y="80665"/>
            <a:ext cx="7391400" cy="605135"/>
          </a:xfrm>
          <a:prstGeom prst="flowChartAlternate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vi-VN" sz="2200" b="1" u="sng">
                <a:cs typeface="Arial" pitchFamily="34" charset="0"/>
              </a:rPr>
              <a:t>Bài </a:t>
            </a:r>
            <a:r>
              <a:rPr lang="en-US" sz="2200" b="1" u="sng">
                <a:latin typeface="Arial" pitchFamily="34" charset="0"/>
                <a:cs typeface="Arial" pitchFamily="34" charset="0"/>
              </a:rPr>
              <a:t>2</a:t>
            </a:r>
            <a:r>
              <a:rPr lang="vi-VN" sz="2200" b="1">
                <a:cs typeface="Arial" pitchFamily="34" charset="0"/>
              </a:rPr>
              <a:t> :</a:t>
            </a:r>
            <a:r>
              <a:rPr lang="vi-VN" sz="2200">
                <a:cs typeface="Arial" pitchFamily="34" charset="0"/>
              </a:rPr>
              <a:t> </a:t>
            </a:r>
            <a:r>
              <a:rPr lang="en-US" sz="25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rPr>
              <a:t>BẢO TỒN DI SẢN VĂN HÓA </a:t>
            </a:r>
            <a:r>
              <a:rPr lang="vi-VN" sz="2500" b="1">
                <a:cs typeface="Arial" pitchFamily="34" charset="0"/>
              </a:rPr>
              <a:t> </a:t>
            </a:r>
            <a:endParaRPr lang="en-US" sz="25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endParaRPr>
          </a:p>
        </p:txBody>
      </p:sp>
      <p:sp>
        <p:nvSpPr>
          <p:cNvPr id="7" name="Rectangle 6"/>
          <p:cNvSpPr/>
          <p:nvPr/>
        </p:nvSpPr>
        <p:spPr>
          <a:xfrm>
            <a:off x="152399" y="712113"/>
            <a:ext cx="5562601" cy="430887"/>
          </a:xfrm>
          <a:prstGeom prst="rect">
            <a:avLst/>
          </a:prstGeom>
        </p:spPr>
        <p:txBody>
          <a:bodyPr wrap="square">
            <a:spAutoFit/>
          </a:bodyPr>
          <a:lstStyle/>
          <a:p>
            <a:r>
              <a:rPr lang="en-US" sz="2200" b="1">
                <a:solidFill>
                  <a:srgbClr val="0000FF"/>
                </a:solidFill>
                <a:latin typeface="Arial" panose="020B0604020202020204" pitchFamily="34" charset="0"/>
                <a:cs typeface="Arial" panose="020B0604020202020204" pitchFamily="34" charset="0"/>
              </a:rPr>
              <a:t>2. Phân loại di sản văn hóa?</a:t>
            </a:r>
            <a:endParaRPr lang="en-US" sz="2200" b="1" dirty="0">
              <a:solidFill>
                <a:srgbClr val="0000FF"/>
              </a:solidFill>
              <a:latin typeface="Arial" panose="020B0604020202020204" pitchFamily="34" charset="0"/>
              <a:cs typeface="Arial" panose="020B0604020202020204" pitchFamily="34" charset="0"/>
            </a:endParaRPr>
          </a:p>
        </p:txBody>
      </p:sp>
      <p:grpSp>
        <p:nvGrpSpPr>
          <p:cNvPr id="6" name="Group 5"/>
          <p:cNvGrpSpPr/>
          <p:nvPr/>
        </p:nvGrpSpPr>
        <p:grpSpPr>
          <a:xfrm>
            <a:off x="152398" y="1175656"/>
            <a:ext cx="8839201" cy="5072744"/>
            <a:chOff x="152398" y="1175656"/>
            <a:chExt cx="8839201" cy="5072744"/>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660085" y="1175656"/>
              <a:ext cx="3778814" cy="2481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398" y="3786187"/>
              <a:ext cx="8839201" cy="2462213"/>
            </a:xfrm>
            <a:prstGeom prst="rect">
              <a:avLst/>
            </a:prstGeom>
          </p:spPr>
          <p:txBody>
            <a:bodyPr wrap="square">
              <a:spAutoFit/>
            </a:bodyPr>
            <a:lstStyle/>
            <a:p>
              <a:pPr algn="just"/>
              <a:r>
                <a:rPr lang="en-US" sz="2200" b="1">
                  <a:latin typeface="Arial" pitchFamily="34" charset="0"/>
                  <a:cs typeface="Arial" pitchFamily="34" charset="0"/>
                </a:rPr>
                <a:t>	- Hình ảnh 1: </a:t>
              </a:r>
              <a:r>
                <a:rPr lang="en-US" sz="2200" b="1">
                  <a:solidFill>
                    <a:srgbClr val="FF0000"/>
                  </a:solidFill>
                  <a:latin typeface="Arial" pitchFamily="34" charset="0"/>
                  <a:cs typeface="Arial" pitchFamily="34" charset="0"/>
                </a:rPr>
                <a:t>Văn Miếu - Quốc Tử Giám (Di tích lịch sử)</a:t>
              </a:r>
              <a:r>
                <a:rPr lang="en-US" sz="2200" b="1">
                  <a:latin typeface="Arial" pitchFamily="34" charset="0"/>
                  <a:cs typeface="Arial" pitchFamily="34" charset="0"/>
                </a:rPr>
                <a:t> </a:t>
              </a:r>
            </a:p>
            <a:p>
              <a:pPr algn="just"/>
              <a:r>
                <a:rPr lang="en-US" sz="2200" b="1">
                  <a:latin typeface="Arial" pitchFamily="34" charset="0"/>
                  <a:cs typeface="Arial" pitchFamily="34" charset="0"/>
                </a:rPr>
                <a:t>	Công trình Văn Miếu được xây dựng vào năm 1070 dưới thời vua Lý Thánh Tông là nơi thờ Khổng Tử, các vị hiền triết và làm nơi học tập của Hoàng Thái tử. Năm 1076, nhà vua cho lập Quốc Tử Giám, chọn quan viên văn chức, người nào biết chữ cho vào Quốc Tử Giám học tập. Đây là địa điểm có giá trị lịch sử, văn hóa, khoa học.</a:t>
              </a:r>
            </a:p>
          </p:txBody>
        </p:sp>
      </p:grpSp>
    </p:spTree>
    <p:extLst>
      <p:ext uri="{BB962C8B-B14F-4D97-AF65-F5344CB8AC3E}">
        <p14:creationId xmlns:p14="http://schemas.microsoft.com/office/powerpoint/2010/main" val="329245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lowchart: Alternate Process 7"/>
          <p:cNvSpPr/>
          <p:nvPr/>
        </p:nvSpPr>
        <p:spPr>
          <a:xfrm>
            <a:off x="914400" y="80665"/>
            <a:ext cx="7391400" cy="605135"/>
          </a:xfrm>
          <a:prstGeom prst="flowChartAlternate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vi-VN" sz="2200" b="1" u="sng">
                <a:cs typeface="Arial" pitchFamily="34" charset="0"/>
              </a:rPr>
              <a:t>Bài </a:t>
            </a:r>
            <a:r>
              <a:rPr lang="en-US" sz="2200" b="1" u="sng">
                <a:latin typeface="Arial" pitchFamily="34" charset="0"/>
                <a:cs typeface="Arial" pitchFamily="34" charset="0"/>
              </a:rPr>
              <a:t>2</a:t>
            </a:r>
            <a:r>
              <a:rPr lang="vi-VN" sz="2200" b="1">
                <a:cs typeface="Arial" pitchFamily="34" charset="0"/>
              </a:rPr>
              <a:t> :</a:t>
            </a:r>
            <a:r>
              <a:rPr lang="vi-VN" sz="2200">
                <a:cs typeface="Arial" pitchFamily="34" charset="0"/>
              </a:rPr>
              <a:t> </a:t>
            </a:r>
            <a:r>
              <a:rPr lang="en-US" sz="25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rPr>
              <a:t>BẢO TỒN DI SẢN VĂN HÓA </a:t>
            </a:r>
            <a:r>
              <a:rPr lang="vi-VN" sz="2500" b="1">
                <a:cs typeface="Arial" pitchFamily="34" charset="0"/>
              </a:rPr>
              <a:t> </a:t>
            </a:r>
            <a:endParaRPr lang="en-US" sz="25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endParaRPr>
          </a:p>
        </p:txBody>
      </p:sp>
      <p:sp>
        <p:nvSpPr>
          <p:cNvPr id="7" name="Rectangle 6"/>
          <p:cNvSpPr/>
          <p:nvPr/>
        </p:nvSpPr>
        <p:spPr>
          <a:xfrm>
            <a:off x="152399" y="712113"/>
            <a:ext cx="5562601" cy="430887"/>
          </a:xfrm>
          <a:prstGeom prst="rect">
            <a:avLst/>
          </a:prstGeom>
        </p:spPr>
        <p:txBody>
          <a:bodyPr wrap="square">
            <a:spAutoFit/>
          </a:bodyPr>
          <a:lstStyle/>
          <a:p>
            <a:r>
              <a:rPr lang="en-US" sz="2200" b="1">
                <a:solidFill>
                  <a:srgbClr val="0000FF"/>
                </a:solidFill>
                <a:latin typeface="Arial" panose="020B0604020202020204" pitchFamily="34" charset="0"/>
                <a:cs typeface="Arial" panose="020B0604020202020204" pitchFamily="34" charset="0"/>
              </a:rPr>
              <a:t>2. Phân loại di sản văn hóa?</a:t>
            </a:r>
            <a:endParaRPr lang="en-US" sz="2200" b="1" dirty="0">
              <a:solidFill>
                <a:srgbClr val="0000FF"/>
              </a:solidFill>
              <a:latin typeface="Arial" panose="020B0604020202020204" pitchFamily="34" charset="0"/>
              <a:cs typeface="Arial" panose="020B0604020202020204" pitchFamily="34" charset="0"/>
            </a:endParaRPr>
          </a:p>
        </p:txBody>
      </p:sp>
      <p:grpSp>
        <p:nvGrpSpPr>
          <p:cNvPr id="5" name="Group 4"/>
          <p:cNvGrpSpPr/>
          <p:nvPr/>
        </p:nvGrpSpPr>
        <p:grpSpPr>
          <a:xfrm>
            <a:off x="152399" y="1153885"/>
            <a:ext cx="8763001" cy="5018315"/>
            <a:chOff x="152399" y="1153885"/>
            <a:chExt cx="8763001" cy="5018315"/>
          </a:xfrm>
        </p:grpSpPr>
        <p:pic>
          <p:nvPicPr>
            <p:cNvPr id="512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97591" y="1153885"/>
              <a:ext cx="4225018" cy="3113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399" y="4387096"/>
              <a:ext cx="8763001" cy="1785104"/>
            </a:xfrm>
            <a:prstGeom prst="rect">
              <a:avLst/>
            </a:prstGeom>
          </p:spPr>
          <p:txBody>
            <a:bodyPr wrap="square">
              <a:spAutoFit/>
            </a:bodyPr>
            <a:lstStyle/>
            <a:p>
              <a:pPr algn="just"/>
              <a:r>
                <a:rPr lang="en-US" sz="2200" b="1">
                  <a:latin typeface="Arial" pitchFamily="34" charset="0"/>
                  <a:cs typeface="Arial" pitchFamily="34" charset="0"/>
                </a:rPr>
                <a:t>           - Hình ảnh 2: </a:t>
              </a:r>
              <a:r>
                <a:rPr lang="en-US" sz="2200" b="1">
                  <a:solidFill>
                    <a:srgbClr val="FF0000"/>
                  </a:solidFill>
                  <a:latin typeface="Arial" pitchFamily="34" charset="0"/>
                  <a:cs typeface="Arial" pitchFamily="34" charset="0"/>
                </a:rPr>
                <a:t>Trống đồng (Di vật, cổ vật, bảo vật quốc gia) </a:t>
              </a:r>
            </a:p>
            <a:p>
              <a:pPr algn="just"/>
              <a:r>
                <a:rPr lang="en-US" sz="2200" b="1">
                  <a:latin typeface="Arial" pitchFamily="34" charset="0"/>
                  <a:cs typeface="Arial" pitchFamily="34" charset="0"/>
                </a:rPr>
                <a:t>	Trống đồng không chỉ đơn thuần được coi là một nhạc khí mà còn được coi như là biểu tượng của nền văn hóa, của dân tộc. Trống đồng là một hiện vật được lưu truyền lại, có giá trị lịch  sử, văn hoá, khoa học.</a:t>
              </a:r>
            </a:p>
          </p:txBody>
        </p:sp>
      </p:grpSp>
    </p:spTree>
    <p:extLst>
      <p:ext uri="{BB962C8B-B14F-4D97-AF65-F5344CB8AC3E}">
        <p14:creationId xmlns:p14="http://schemas.microsoft.com/office/powerpoint/2010/main" val="110790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lowchart: Alternate Process 7"/>
          <p:cNvSpPr/>
          <p:nvPr/>
        </p:nvSpPr>
        <p:spPr>
          <a:xfrm>
            <a:off x="914400" y="80665"/>
            <a:ext cx="7391400" cy="605135"/>
          </a:xfrm>
          <a:prstGeom prst="flowChartAlternate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vi-VN" sz="2200" b="1" u="sng">
                <a:cs typeface="Arial" pitchFamily="34" charset="0"/>
              </a:rPr>
              <a:t>Bài </a:t>
            </a:r>
            <a:r>
              <a:rPr lang="en-US" sz="2200" b="1" u="sng">
                <a:latin typeface="Arial" pitchFamily="34" charset="0"/>
                <a:cs typeface="Arial" pitchFamily="34" charset="0"/>
              </a:rPr>
              <a:t>2</a:t>
            </a:r>
            <a:r>
              <a:rPr lang="vi-VN" sz="2200" b="1">
                <a:cs typeface="Arial" pitchFamily="34" charset="0"/>
              </a:rPr>
              <a:t> :</a:t>
            </a:r>
            <a:r>
              <a:rPr lang="vi-VN" sz="2200">
                <a:cs typeface="Arial" pitchFamily="34" charset="0"/>
              </a:rPr>
              <a:t> </a:t>
            </a:r>
            <a:r>
              <a:rPr lang="en-US" sz="25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rPr>
              <a:t>BẢO TỒN DI SẢN VĂN HÓA </a:t>
            </a:r>
            <a:r>
              <a:rPr lang="vi-VN" sz="2500" b="1">
                <a:cs typeface="Arial" pitchFamily="34" charset="0"/>
              </a:rPr>
              <a:t> </a:t>
            </a:r>
            <a:endParaRPr lang="en-US" sz="25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endParaRPr>
          </a:p>
        </p:txBody>
      </p:sp>
      <p:sp>
        <p:nvSpPr>
          <p:cNvPr id="7" name="Rectangle 6"/>
          <p:cNvSpPr/>
          <p:nvPr/>
        </p:nvSpPr>
        <p:spPr>
          <a:xfrm>
            <a:off x="152399" y="712113"/>
            <a:ext cx="5562601" cy="430887"/>
          </a:xfrm>
          <a:prstGeom prst="rect">
            <a:avLst/>
          </a:prstGeom>
        </p:spPr>
        <p:txBody>
          <a:bodyPr wrap="square">
            <a:spAutoFit/>
          </a:bodyPr>
          <a:lstStyle/>
          <a:p>
            <a:r>
              <a:rPr lang="en-US" sz="2200" b="1">
                <a:solidFill>
                  <a:srgbClr val="0000FF"/>
                </a:solidFill>
                <a:latin typeface="Arial" panose="020B0604020202020204" pitchFamily="34" charset="0"/>
                <a:cs typeface="Arial" panose="020B0604020202020204" pitchFamily="34" charset="0"/>
              </a:rPr>
              <a:t>2. Phân loại di sản văn hóa?</a:t>
            </a:r>
            <a:endParaRPr lang="en-US" sz="2200" b="1" dirty="0">
              <a:solidFill>
                <a:srgbClr val="0000FF"/>
              </a:solidFill>
              <a:latin typeface="Arial" panose="020B0604020202020204" pitchFamily="34" charset="0"/>
              <a:cs typeface="Arial" panose="020B0604020202020204" pitchFamily="34" charset="0"/>
            </a:endParaRPr>
          </a:p>
        </p:txBody>
      </p:sp>
      <p:grpSp>
        <p:nvGrpSpPr>
          <p:cNvPr id="6" name="Group 5"/>
          <p:cNvGrpSpPr/>
          <p:nvPr/>
        </p:nvGrpSpPr>
        <p:grpSpPr>
          <a:xfrm>
            <a:off x="342899" y="1219200"/>
            <a:ext cx="8534400" cy="4613196"/>
            <a:chOff x="342899" y="1219200"/>
            <a:chExt cx="8534400" cy="4613196"/>
          </a:xfrm>
        </p:grpSpPr>
        <p:pic>
          <p:nvPicPr>
            <p:cNvPr id="614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60029" y="1219200"/>
              <a:ext cx="4900141"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42899" y="4724400"/>
              <a:ext cx="8534400" cy="1107996"/>
            </a:xfrm>
            <a:prstGeom prst="rect">
              <a:avLst/>
            </a:prstGeom>
          </p:spPr>
          <p:txBody>
            <a:bodyPr wrap="square">
              <a:spAutoFit/>
            </a:bodyPr>
            <a:lstStyle/>
            <a:p>
              <a:pPr algn="just"/>
              <a:r>
                <a:rPr lang="en-US" sz="2200" b="1">
                  <a:latin typeface="Arial" pitchFamily="34" charset="0"/>
                  <a:cs typeface="Arial" pitchFamily="34" charset="0"/>
                </a:rPr>
                <a:t>	- Hình ảnh 3: </a:t>
              </a:r>
              <a:r>
                <a:rPr lang="en-US" sz="2200" b="1">
                  <a:solidFill>
                    <a:srgbClr val="FF0000"/>
                  </a:solidFill>
                  <a:latin typeface="Arial" pitchFamily="34" charset="0"/>
                  <a:cs typeface="Arial" pitchFamily="34" charset="0"/>
                </a:rPr>
                <a:t>Vịnh Hạ Long (Danh lam thắng cảnh) </a:t>
              </a:r>
            </a:p>
            <a:p>
              <a:pPr algn="just"/>
              <a:r>
                <a:rPr lang="en-US" sz="2200" b="1">
                  <a:latin typeface="Arial" pitchFamily="34" charset="0"/>
                  <a:cs typeface="Arial" pitchFamily="34" charset="0"/>
                </a:rPr>
                <a:t>	Vịnh Hạ Long là cảnh quan thiên nhiên có giá trị thẩm mĩ, được UNESCO công nhận là Di sản Thiên nhiên Thế giới.</a:t>
              </a:r>
            </a:p>
          </p:txBody>
        </p:sp>
      </p:grpSp>
    </p:spTree>
    <p:extLst>
      <p:ext uri="{BB962C8B-B14F-4D97-AF65-F5344CB8AC3E}">
        <p14:creationId xmlns:p14="http://schemas.microsoft.com/office/powerpoint/2010/main" val="105808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0" descr="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2">
            <a:extLst>
              <a:ext uri="{FF2B5EF4-FFF2-40B4-BE49-F238E27FC236}">
                <a16:creationId xmlns:a16="http://schemas.microsoft.com/office/drawing/2014/main" xmlns="" id="{EFA7CEE5-9ADB-E1A1-63CF-C98F598F21F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600" y="152400"/>
            <a:ext cx="8839200" cy="6553200"/>
          </a:xfrm>
          <a:prstGeom prst="rect">
            <a:avLst/>
          </a:prstGeom>
        </p:spPr>
      </p:pic>
      <p:sp>
        <p:nvSpPr>
          <p:cNvPr id="10" name="TextBox 9">
            <a:extLst>
              <a:ext uri="{FF2B5EF4-FFF2-40B4-BE49-F238E27FC236}">
                <a16:creationId xmlns:a16="http://schemas.microsoft.com/office/drawing/2014/main" xmlns="" id="{1F55CA9D-2B6B-0057-A002-C0E40090CBC8}"/>
              </a:ext>
            </a:extLst>
          </p:cNvPr>
          <p:cNvSpPr txBox="1"/>
          <p:nvPr/>
        </p:nvSpPr>
        <p:spPr>
          <a:xfrm rot="21368172">
            <a:off x="2760451" y="736142"/>
            <a:ext cx="3775495" cy="584775"/>
          </a:xfrm>
          <a:prstGeom prst="rect">
            <a:avLst/>
          </a:prstGeom>
          <a:solidFill>
            <a:srgbClr val="FFFF00"/>
          </a:solidFill>
          <a:ln w="25400">
            <a:solidFill>
              <a:schemeClr val="tx1"/>
            </a:solidFill>
          </a:ln>
        </p:spPr>
        <p:txBody>
          <a:bodyPr wrap="square" rtlCol="0">
            <a:spAutoFit/>
          </a:bodyPr>
          <a:lstStyle/>
          <a:p>
            <a:pPr algn="ctr"/>
            <a:r>
              <a:rPr lang="en-US" sz="3200" b="1" dirty="0" err="1">
                <a:solidFill>
                  <a:srgbClr val="FF435B"/>
                </a:solidFill>
                <a:latin typeface="SVN-Revolution" panose="02040603050506020204" pitchFamily="18" charset="0"/>
              </a:rPr>
              <a:t>Mục</a:t>
            </a:r>
            <a:r>
              <a:rPr lang="en-US" sz="3200" b="1" dirty="0">
                <a:solidFill>
                  <a:srgbClr val="FF435B"/>
                </a:solidFill>
                <a:latin typeface="SVN-Revolution" panose="02040603050506020204" pitchFamily="18" charset="0"/>
              </a:rPr>
              <a:t> </a:t>
            </a:r>
            <a:r>
              <a:rPr lang="en-US" sz="3200" b="1" dirty="0" err="1">
                <a:solidFill>
                  <a:srgbClr val="FF435B"/>
                </a:solidFill>
                <a:latin typeface="SVN-Revolution" panose="02040603050506020204" pitchFamily="18" charset="0"/>
              </a:rPr>
              <a:t>tiêu</a:t>
            </a:r>
            <a:r>
              <a:rPr lang="en-US" sz="3200" b="1" dirty="0">
                <a:solidFill>
                  <a:srgbClr val="FF435B"/>
                </a:solidFill>
                <a:latin typeface="SVN-Revolution" panose="02040603050506020204" pitchFamily="18" charset="0"/>
              </a:rPr>
              <a:t> </a:t>
            </a:r>
            <a:r>
              <a:rPr lang="en-US" sz="3200" b="1" dirty="0" err="1">
                <a:solidFill>
                  <a:srgbClr val="FF435B"/>
                </a:solidFill>
                <a:latin typeface="SVN-Revolution" panose="02040603050506020204" pitchFamily="18" charset="0"/>
              </a:rPr>
              <a:t>bài</a:t>
            </a:r>
            <a:r>
              <a:rPr lang="en-US" sz="3200" b="1" dirty="0">
                <a:solidFill>
                  <a:srgbClr val="FF435B"/>
                </a:solidFill>
                <a:latin typeface="SVN-Revolution" panose="02040603050506020204" pitchFamily="18" charset="0"/>
              </a:rPr>
              <a:t> </a:t>
            </a:r>
            <a:r>
              <a:rPr lang="en-US" sz="3200" b="1" dirty="0" err="1">
                <a:solidFill>
                  <a:srgbClr val="FF435B"/>
                </a:solidFill>
                <a:latin typeface="SVN-Revolution" panose="02040603050506020204" pitchFamily="18" charset="0"/>
              </a:rPr>
              <a:t>học</a:t>
            </a:r>
            <a:endParaRPr lang="en-US" sz="3200" b="1" dirty="0">
              <a:solidFill>
                <a:srgbClr val="FF435B"/>
              </a:solidFill>
              <a:latin typeface="SVN-Revolution" panose="02040603050506020204" pitchFamily="18" charset="0"/>
            </a:endParaRPr>
          </a:p>
        </p:txBody>
      </p:sp>
      <p:sp>
        <p:nvSpPr>
          <p:cNvPr id="11" name="TextBox 10">
            <a:extLst>
              <a:ext uri="{FF2B5EF4-FFF2-40B4-BE49-F238E27FC236}">
                <a16:creationId xmlns:a16="http://schemas.microsoft.com/office/drawing/2014/main" xmlns="" id="{D59AD5F4-6EB5-B1FC-EC56-633D7F11A641}"/>
              </a:ext>
            </a:extLst>
          </p:cNvPr>
          <p:cNvSpPr txBox="1"/>
          <p:nvPr/>
        </p:nvSpPr>
        <p:spPr>
          <a:xfrm rot="21421893">
            <a:off x="612335" y="1645422"/>
            <a:ext cx="3734779" cy="3968009"/>
          </a:xfrm>
          <a:prstGeom prst="rect">
            <a:avLst/>
          </a:prstGeom>
          <a:noFill/>
        </p:spPr>
        <p:txBody>
          <a:bodyPr wrap="square">
            <a:spAutoFit/>
          </a:bodyPr>
          <a:lstStyle/>
          <a:p>
            <a:pPr marL="342900" lvl="0" indent="-342900" algn="just">
              <a:lnSpc>
                <a:spcPct val="150000"/>
              </a:lnSpc>
              <a:buFont typeface="Wingdings" panose="05000000000000000000" pitchFamily="2" charset="2"/>
              <a:buChar char="v"/>
            </a:pPr>
            <a:r>
              <a:rPr lang="vi-VN" sz="1700" b="1" dirty="0">
                <a:effectLst/>
                <a:latin typeface="Arial" panose="020B0604020202020204" pitchFamily="34" charset="0"/>
                <a:ea typeface="Arial" panose="020B0604020202020204" pitchFamily="34" charset="0"/>
              </a:rPr>
              <a:t>Nêu </a:t>
            </a:r>
            <a:r>
              <a:rPr lang="vi-VN" sz="1700" b="1" dirty="0" err="1">
                <a:effectLst/>
                <a:latin typeface="Arial" panose="020B0604020202020204" pitchFamily="34" charset="0"/>
                <a:ea typeface="Arial" panose="020B0604020202020204" pitchFamily="34" charset="0"/>
              </a:rPr>
              <a:t>được</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khái</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niệm</a:t>
            </a:r>
            <a:r>
              <a:rPr lang="vi-VN" sz="1700" b="1" dirty="0">
                <a:effectLst/>
                <a:latin typeface="Arial" panose="020B0604020202020204" pitchFamily="34" charset="0"/>
                <a:ea typeface="Arial" panose="020B0604020202020204" pitchFamily="34" charset="0"/>
              </a:rPr>
              <a:t> di </a:t>
            </a:r>
            <a:r>
              <a:rPr lang="vi-VN" sz="1700" b="1" dirty="0" err="1">
                <a:effectLst/>
                <a:latin typeface="Arial" panose="020B0604020202020204" pitchFamily="34" charset="0"/>
                <a:ea typeface="Arial" panose="020B0604020202020204" pitchFamily="34" charset="0"/>
              </a:rPr>
              <a:t>sản</a:t>
            </a:r>
            <a:r>
              <a:rPr lang="vi-VN" sz="1700" b="1" dirty="0">
                <a:effectLst/>
                <a:latin typeface="Arial" panose="020B0604020202020204" pitchFamily="34" charset="0"/>
                <a:ea typeface="Arial" panose="020B0604020202020204" pitchFamily="34" charset="0"/>
              </a:rPr>
              <a:t> văn </a:t>
            </a:r>
            <a:r>
              <a:rPr lang="vi-VN" sz="1700" b="1" dirty="0" err="1">
                <a:effectLst/>
                <a:latin typeface="Arial" panose="020B0604020202020204" pitchFamily="34" charset="0"/>
                <a:ea typeface="Arial" panose="020B0604020202020204" pitchFamily="34" charset="0"/>
              </a:rPr>
              <a:t>hoá</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và</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một</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số</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loại</a:t>
            </a:r>
            <a:r>
              <a:rPr lang="vi-VN" sz="1700" b="1" dirty="0">
                <a:effectLst/>
                <a:latin typeface="Arial" panose="020B0604020202020204" pitchFamily="34" charset="0"/>
                <a:ea typeface="Arial" panose="020B0604020202020204" pitchFamily="34" charset="0"/>
              </a:rPr>
              <a:t> di </a:t>
            </a:r>
            <a:r>
              <a:rPr lang="vi-VN" sz="1700" b="1" dirty="0" err="1">
                <a:effectLst/>
                <a:latin typeface="Arial" panose="020B0604020202020204" pitchFamily="34" charset="0"/>
                <a:ea typeface="Arial" panose="020B0604020202020204" pitchFamily="34" charset="0"/>
              </a:rPr>
              <a:t>sản</a:t>
            </a:r>
            <a:r>
              <a:rPr lang="vi-VN" sz="1700" b="1" dirty="0">
                <a:effectLst/>
                <a:latin typeface="Arial" panose="020B0604020202020204" pitchFamily="34" charset="0"/>
                <a:ea typeface="Arial" panose="020B0604020202020204" pitchFamily="34" charset="0"/>
              </a:rPr>
              <a:t> văn </a:t>
            </a:r>
            <a:r>
              <a:rPr lang="vi-VN" sz="1700" b="1" dirty="0" err="1">
                <a:effectLst/>
                <a:latin typeface="Arial" panose="020B0604020202020204" pitchFamily="34" charset="0"/>
                <a:ea typeface="Arial" panose="020B0604020202020204" pitchFamily="34" charset="0"/>
              </a:rPr>
              <a:t>hoá</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của</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Việt</a:t>
            </a:r>
            <a:r>
              <a:rPr lang="vi-VN" sz="1700" b="1" dirty="0">
                <a:effectLst/>
                <a:latin typeface="Arial" panose="020B0604020202020204" pitchFamily="34" charset="0"/>
                <a:ea typeface="Arial" panose="020B0604020202020204" pitchFamily="34" charset="0"/>
              </a:rPr>
              <a:t> Nam.</a:t>
            </a:r>
            <a:endParaRPr lang="en-US" sz="1700" b="1" dirty="0">
              <a:effectLst/>
              <a:latin typeface="Arial" panose="020B0604020202020204" pitchFamily="34" charset="0"/>
              <a:ea typeface="Arial" panose="020B0604020202020204" pitchFamily="34" charset="0"/>
            </a:endParaRPr>
          </a:p>
          <a:p>
            <a:pPr marL="342900" lvl="0" indent="-342900" algn="just">
              <a:lnSpc>
                <a:spcPct val="150000"/>
              </a:lnSpc>
              <a:buFont typeface="Wingdings" panose="05000000000000000000" pitchFamily="2" charset="2"/>
              <a:buChar char="v"/>
            </a:pPr>
            <a:r>
              <a:rPr lang="vi-VN" sz="1700" b="1" dirty="0" err="1">
                <a:effectLst/>
                <a:latin typeface="Arial" panose="020B0604020202020204" pitchFamily="34" charset="0"/>
                <a:ea typeface="Arial" panose="020B0604020202020204" pitchFamily="34" charset="0"/>
              </a:rPr>
              <a:t>Giải</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thích</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được</a:t>
            </a:r>
            <a:r>
              <a:rPr lang="en-US" sz="1700" b="1" dirty="0">
                <a:effectLst/>
                <a:latin typeface="Arial" panose="020B0604020202020204" pitchFamily="34" charset="0"/>
                <a:ea typeface="Arial" panose="020B0604020202020204" pitchFamily="34" charset="0"/>
              </a:rPr>
              <a:t> </a:t>
            </a:r>
            <a:r>
              <a:rPr lang="vi-VN" sz="1700" b="1" dirty="0">
                <a:effectLst/>
                <a:latin typeface="Arial" panose="020B0604020202020204" pitchFamily="34" charset="0"/>
                <a:ea typeface="Arial" panose="020B0604020202020204" pitchFamily="34" charset="0"/>
              </a:rPr>
              <a:t>ý</a:t>
            </a:r>
            <a:r>
              <a:rPr lang="en-US"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nghĩa</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của</a:t>
            </a:r>
            <a:r>
              <a:rPr lang="vi-VN" sz="1700" b="1" dirty="0">
                <a:effectLst/>
                <a:latin typeface="Arial" panose="020B0604020202020204" pitchFamily="34" charset="0"/>
                <a:ea typeface="Arial" panose="020B0604020202020204" pitchFamily="34" charset="0"/>
              </a:rPr>
              <a:t> di </a:t>
            </a:r>
            <a:r>
              <a:rPr lang="vi-VN" sz="1700" b="1" dirty="0" err="1">
                <a:effectLst/>
                <a:latin typeface="Arial" panose="020B0604020202020204" pitchFamily="34" charset="0"/>
                <a:ea typeface="Arial" panose="020B0604020202020204" pitchFamily="34" charset="0"/>
              </a:rPr>
              <a:t>sản</a:t>
            </a:r>
            <a:r>
              <a:rPr lang="vi-VN" sz="1700" b="1" dirty="0">
                <a:effectLst/>
                <a:latin typeface="Arial" panose="020B0604020202020204" pitchFamily="34" charset="0"/>
                <a:ea typeface="Arial" panose="020B0604020202020204" pitchFamily="34" charset="0"/>
              </a:rPr>
              <a:t> văn </a:t>
            </a:r>
            <a:r>
              <a:rPr lang="vi-VN" sz="1700" b="1" dirty="0" err="1">
                <a:effectLst/>
                <a:latin typeface="Arial" panose="020B0604020202020204" pitchFamily="34" charset="0"/>
                <a:ea typeface="Arial" panose="020B0604020202020204" pitchFamily="34" charset="0"/>
              </a:rPr>
              <a:t>hoá</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đối</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với</a:t>
            </a:r>
            <a:r>
              <a:rPr lang="vi-VN" sz="1700" b="1" dirty="0">
                <a:effectLst/>
                <a:latin typeface="Arial" panose="020B0604020202020204" pitchFamily="34" charset="0"/>
                <a:ea typeface="Arial" panose="020B0604020202020204" pitchFamily="34" charset="0"/>
              </a:rPr>
              <a:t> con </a:t>
            </a:r>
            <a:r>
              <a:rPr lang="vi-VN" sz="1700" b="1" dirty="0" err="1">
                <a:effectLst/>
                <a:latin typeface="Arial" panose="020B0604020202020204" pitchFamily="34" charset="0"/>
                <a:ea typeface="Arial" panose="020B0604020202020204" pitchFamily="34" charset="0"/>
              </a:rPr>
              <a:t>người</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và</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xã</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hội</a:t>
            </a:r>
            <a:r>
              <a:rPr lang="vi-VN" sz="1700" b="1" dirty="0">
                <a:effectLst/>
                <a:latin typeface="Arial" panose="020B0604020202020204" pitchFamily="34" charset="0"/>
                <a:ea typeface="Arial" panose="020B0604020202020204" pitchFamily="34" charset="0"/>
              </a:rPr>
              <a:t>.</a:t>
            </a:r>
            <a:endParaRPr lang="en-US" sz="1700" b="1" dirty="0">
              <a:effectLst/>
              <a:latin typeface="Arial" panose="020B0604020202020204" pitchFamily="34" charset="0"/>
              <a:ea typeface="Arial" panose="020B0604020202020204" pitchFamily="34" charset="0"/>
            </a:endParaRPr>
          </a:p>
          <a:p>
            <a:pPr marL="342900" lvl="0" indent="-342900" algn="just">
              <a:lnSpc>
                <a:spcPct val="150000"/>
              </a:lnSpc>
              <a:buFont typeface="Wingdings" panose="05000000000000000000" pitchFamily="2" charset="2"/>
              <a:buChar char="v"/>
            </a:pPr>
            <a:r>
              <a:rPr lang="vi-VN" sz="1700" b="1" dirty="0">
                <a:effectLst/>
                <a:latin typeface="Arial" panose="020B0604020202020204" pitchFamily="34" charset="0"/>
                <a:ea typeface="Arial" panose="020B0604020202020204" pitchFamily="34" charset="0"/>
              </a:rPr>
              <a:t>Nêu </a:t>
            </a:r>
            <a:r>
              <a:rPr lang="vi-VN" sz="1700" b="1" dirty="0" err="1">
                <a:effectLst/>
                <a:latin typeface="Arial" panose="020B0604020202020204" pitchFamily="34" charset="0"/>
                <a:ea typeface="Arial" panose="020B0604020202020204" pitchFamily="34" charset="0"/>
              </a:rPr>
              <a:t>được</a:t>
            </a:r>
            <a:r>
              <a:rPr lang="vi-VN" sz="1700" b="1" dirty="0">
                <a:effectLst/>
                <a:latin typeface="Arial" panose="020B0604020202020204" pitchFamily="34" charset="0"/>
                <a:ea typeface="Arial" panose="020B0604020202020204" pitchFamily="34" charset="0"/>
              </a:rPr>
              <a:t> quy </a:t>
            </a:r>
            <a:r>
              <a:rPr lang="vi-VN" sz="1700" b="1" dirty="0" err="1">
                <a:effectLst/>
                <a:latin typeface="Arial" panose="020B0604020202020204" pitchFamily="34" charset="0"/>
                <a:ea typeface="Arial" panose="020B0604020202020204" pitchFamily="34" charset="0"/>
              </a:rPr>
              <a:t>định</a:t>
            </a:r>
            <a:r>
              <a:rPr lang="vi-VN" sz="1700" b="1" dirty="0">
                <a:effectLst/>
                <a:latin typeface="Arial" panose="020B0604020202020204" pitchFamily="34" charset="0"/>
                <a:ea typeface="Arial" panose="020B0604020202020204" pitchFamily="34" charset="0"/>
              </a:rPr>
              <a:t> cơ </a:t>
            </a:r>
            <a:r>
              <a:rPr lang="vi-VN" sz="1700" b="1" dirty="0" err="1">
                <a:effectLst/>
                <a:latin typeface="Arial" panose="020B0604020202020204" pitchFamily="34" charset="0"/>
                <a:ea typeface="Arial" panose="020B0604020202020204" pitchFamily="34" charset="0"/>
              </a:rPr>
              <a:t>bản</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của</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pháp</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luật</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về</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quyền</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và</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nghĩa</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vụ</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của</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tổ</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chức</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cá</a:t>
            </a:r>
            <a:r>
              <a:rPr lang="vi-VN" sz="1700" b="1" dirty="0">
                <a:effectLst/>
                <a:latin typeface="Arial" panose="020B0604020202020204" pitchFamily="34" charset="0"/>
                <a:ea typeface="Arial" panose="020B0604020202020204" pitchFamily="34" charset="0"/>
              </a:rPr>
              <a:t> nhân </a:t>
            </a:r>
            <a:r>
              <a:rPr lang="vi-VN" sz="1700" b="1" dirty="0" err="1">
                <a:effectLst/>
                <a:latin typeface="Arial" panose="020B0604020202020204" pitchFamily="34" charset="0"/>
                <a:ea typeface="Arial" panose="020B0604020202020204" pitchFamily="34" charset="0"/>
              </a:rPr>
              <a:t>đối</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với</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việc</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bảo</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vệ</a:t>
            </a:r>
            <a:r>
              <a:rPr lang="vi-VN" sz="1700" b="1" dirty="0">
                <a:effectLst/>
                <a:latin typeface="Arial" panose="020B0604020202020204" pitchFamily="34" charset="0"/>
                <a:ea typeface="Arial" panose="020B0604020202020204" pitchFamily="34" charset="0"/>
              </a:rPr>
              <a:t> di </a:t>
            </a:r>
            <a:r>
              <a:rPr lang="vi-VN" sz="1700" b="1" dirty="0" err="1">
                <a:effectLst/>
                <a:latin typeface="Arial" panose="020B0604020202020204" pitchFamily="34" charset="0"/>
                <a:ea typeface="Arial" panose="020B0604020202020204" pitchFamily="34" charset="0"/>
              </a:rPr>
              <a:t>sản</a:t>
            </a:r>
            <a:r>
              <a:rPr lang="vi-VN" sz="1700" b="1" dirty="0">
                <a:effectLst/>
                <a:latin typeface="Arial" panose="020B0604020202020204" pitchFamily="34" charset="0"/>
                <a:ea typeface="Arial" panose="020B0604020202020204" pitchFamily="34" charset="0"/>
              </a:rPr>
              <a:t> văn </a:t>
            </a:r>
            <a:r>
              <a:rPr lang="vi-VN" sz="1700" b="1" dirty="0" err="1">
                <a:effectLst/>
                <a:latin typeface="Arial" panose="020B0604020202020204" pitchFamily="34" charset="0"/>
                <a:ea typeface="Arial" panose="020B0604020202020204" pitchFamily="34" charset="0"/>
              </a:rPr>
              <a:t>hoá</a:t>
            </a:r>
            <a:r>
              <a:rPr lang="vi-VN" sz="1700" b="1" dirty="0">
                <a:effectLst/>
                <a:latin typeface="Arial" panose="020B0604020202020204" pitchFamily="34" charset="0"/>
                <a:ea typeface="Arial" panose="020B0604020202020204" pitchFamily="34" charset="0"/>
              </a:rPr>
              <a:t>.</a:t>
            </a:r>
            <a:endParaRPr lang="en-US" sz="1700" b="1" dirty="0">
              <a:effectLst/>
              <a:latin typeface="Arial" panose="020B0604020202020204" pitchFamily="34" charset="0"/>
              <a:ea typeface="Arial" panose="020B0604020202020204" pitchFamily="34" charset="0"/>
            </a:endParaRPr>
          </a:p>
        </p:txBody>
      </p:sp>
      <p:sp>
        <p:nvSpPr>
          <p:cNvPr id="12" name="TextBox 11">
            <a:extLst>
              <a:ext uri="{FF2B5EF4-FFF2-40B4-BE49-F238E27FC236}">
                <a16:creationId xmlns:a16="http://schemas.microsoft.com/office/drawing/2014/main" xmlns="" id="{7948385B-9095-C645-B782-DE9517ECD5AB}"/>
              </a:ext>
            </a:extLst>
          </p:cNvPr>
          <p:cNvSpPr txBox="1"/>
          <p:nvPr/>
        </p:nvSpPr>
        <p:spPr>
          <a:xfrm rot="21406216">
            <a:off x="5178316" y="1321532"/>
            <a:ext cx="3597177" cy="4759123"/>
          </a:xfrm>
          <a:prstGeom prst="rect">
            <a:avLst/>
          </a:prstGeom>
          <a:noFill/>
        </p:spPr>
        <p:txBody>
          <a:bodyPr wrap="square">
            <a:spAutoFit/>
          </a:bodyPr>
          <a:lstStyle/>
          <a:p>
            <a:pPr marL="285750" lvl="0" indent="-285750" algn="just">
              <a:lnSpc>
                <a:spcPct val="150000"/>
              </a:lnSpc>
              <a:buFont typeface="Wingdings" panose="05000000000000000000" pitchFamily="2" charset="2"/>
              <a:buChar char="v"/>
            </a:pPr>
            <a:r>
              <a:rPr lang="vi-VN" sz="1700" b="1" dirty="0" err="1">
                <a:effectLst/>
                <a:latin typeface="Arial" panose="020B0604020202020204" pitchFamily="34" charset="0"/>
                <a:ea typeface="Arial" panose="020B0604020202020204" pitchFamily="34" charset="0"/>
              </a:rPr>
              <a:t>Nhận</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biết</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được</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trách</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nhiệm</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của</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học</a:t>
            </a:r>
            <a:r>
              <a:rPr lang="vi-VN" sz="1700" b="1" dirty="0">
                <a:effectLst/>
                <a:latin typeface="Arial" panose="020B0604020202020204" pitchFamily="34" charset="0"/>
                <a:ea typeface="Arial" panose="020B0604020202020204" pitchFamily="34" charset="0"/>
              </a:rPr>
              <a:t> sinh trong </a:t>
            </a:r>
            <a:r>
              <a:rPr lang="vi-VN" sz="1700" b="1" dirty="0" err="1">
                <a:effectLst/>
                <a:latin typeface="Arial" panose="020B0604020202020204" pitchFamily="34" charset="0"/>
                <a:ea typeface="Arial" panose="020B0604020202020204" pitchFamily="34" charset="0"/>
              </a:rPr>
              <a:t>việc</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bảo</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tồn</a:t>
            </a:r>
            <a:r>
              <a:rPr lang="vi-VN" sz="1700" b="1" dirty="0">
                <a:effectLst/>
                <a:latin typeface="Arial" panose="020B0604020202020204" pitchFamily="34" charset="0"/>
                <a:ea typeface="Arial" panose="020B0604020202020204" pitchFamily="34" charset="0"/>
              </a:rPr>
              <a:t> di </a:t>
            </a:r>
            <a:r>
              <a:rPr lang="vi-VN" sz="1700" b="1" dirty="0" err="1">
                <a:effectLst/>
                <a:latin typeface="Arial" panose="020B0604020202020204" pitchFamily="34" charset="0"/>
                <a:ea typeface="Arial" panose="020B0604020202020204" pitchFamily="34" charset="0"/>
              </a:rPr>
              <a:t>sản</a:t>
            </a:r>
            <a:r>
              <a:rPr lang="vi-VN" sz="1700" b="1" dirty="0">
                <a:effectLst/>
                <a:latin typeface="Arial" panose="020B0604020202020204" pitchFamily="34" charset="0"/>
                <a:ea typeface="Arial" panose="020B0604020202020204" pitchFamily="34" charset="0"/>
              </a:rPr>
              <a:t> văn </a:t>
            </a:r>
            <a:r>
              <a:rPr lang="vi-VN" sz="1700" b="1" dirty="0" err="1">
                <a:effectLst/>
                <a:latin typeface="Arial" panose="020B0604020202020204" pitchFamily="34" charset="0"/>
                <a:ea typeface="Arial" panose="020B0604020202020204" pitchFamily="34" charset="0"/>
              </a:rPr>
              <a:t>hoá</a:t>
            </a:r>
            <a:r>
              <a:rPr lang="vi-VN" sz="1700" b="1" dirty="0">
                <a:effectLst/>
                <a:latin typeface="Arial" panose="020B0604020202020204" pitchFamily="34" charset="0"/>
                <a:ea typeface="Arial" panose="020B0604020202020204" pitchFamily="34" charset="0"/>
              </a:rPr>
              <a:t>.</a:t>
            </a:r>
            <a:endParaRPr lang="en-US" sz="1700" b="1" dirty="0">
              <a:effectLst/>
              <a:latin typeface="Arial" panose="020B0604020202020204" pitchFamily="34" charset="0"/>
              <a:ea typeface="Arial" panose="020B0604020202020204" pitchFamily="34" charset="0"/>
            </a:endParaRPr>
          </a:p>
          <a:p>
            <a:pPr marL="285750" lvl="0" indent="-285750" algn="just">
              <a:lnSpc>
                <a:spcPct val="150000"/>
              </a:lnSpc>
              <a:buFont typeface="Wingdings" panose="05000000000000000000" pitchFamily="2" charset="2"/>
              <a:buChar char="v"/>
            </a:pPr>
            <a:r>
              <a:rPr lang="vi-VN" sz="1700" b="1" dirty="0" err="1">
                <a:effectLst/>
                <a:latin typeface="Arial" panose="020B0604020202020204" pitchFamily="34" charset="0"/>
                <a:ea typeface="Arial" panose="020B0604020202020204" pitchFamily="34" charset="0"/>
              </a:rPr>
              <a:t>Liệt</a:t>
            </a:r>
            <a:r>
              <a:rPr lang="vi-VN" sz="1700" b="1" dirty="0">
                <a:effectLst/>
                <a:latin typeface="Arial" panose="020B0604020202020204" pitchFamily="34" charset="0"/>
                <a:ea typeface="Arial" panose="020B0604020202020204" pitchFamily="34" charset="0"/>
              </a:rPr>
              <a:t> kê </a:t>
            </a:r>
            <a:r>
              <a:rPr lang="vi-VN" sz="1700" b="1" dirty="0" err="1">
                <a:effectLst/>
                <a:latin typeface="Arial" panose="020B0604020202020204" pitchFamily="34" charset="0"/>
                <a:ea typeface="Arial" panose="020B0604020202020204" pitchFamily="34" charset="0"/>
              </a:rPr>
              <a:t>được</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các</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hành</a:t>
            </a:r>
            <a:r>
              <a:rPr lang="vi-VN" sz="1700" b="1" dirty="0">
                <a:effectLst/>
                <a:latin typeface="Arial" panose="020B0604020202020204" pitchFamily="34" charset="0"/>
                <a:ea typeface="Arial" panose="020B0604020202020204" pitchFamily="34" charset="0"/>
              </a:rPr>
              <a:t> vi </a:t>
            </a:r>
            <a:r>
              <a:rPr lang="vi-VN" sz="1700" b="1" dirty="0" err="1">
                <a:effectLst/>
                <a:latin typeface="Arial" panose="020B0604020202020204" pitchFamily="34" charset="0"/>
                <a:ea typeface="Arial" panose="020B0604020202020204" pitchFamily="34" charset="0"/>
              </a:rPr>
              <a:t>vi</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phạm</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pháp</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luật</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về</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bảo</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tồn</a:t>
            </a:r>
            <a:r>
              <a:rPr lang="vi-VN" sz="1700" b="1" dirty="0">
                <a:effectLst/>
                <a:latin typeface="Arial" panose="020B0604020202020204" pitchFamily="34" charset="0"/>
                <a:ea typeface="Arial" panose="020B0604020202020204" pitchFamily="34" charset="0"/>
              </a:rPr>
              <a:t> di </a:t>
            </a:r>
            <a:r>
              <a:rPr lang="vi-VN" sz="1700" b="1" dirty="0" err="1">
                <a:effectLst/>
                <a:latin typeface="Arial" panose="020B0604020202020204" pitchFamily="34" charset="0"/>
                <a:ea typeface="Arial" panose="020B0604020202020204" pitchFamily="34" charset="0"/>
              </a:rPr>
              <a:t>sản</a:t>
            </a:r>
            <a:r>
              <a:rPr lang="vi-VN" sz="1700" b="1" dirty="0">
                <a:effectLst/>
                <a:latin typeface="Arial" panose="020B0604020202020204" pitchFamily="34" charset="0"/>
                <a:ea typeface="Arial" panose="020B0604020202020204" pitchFamily="34" charset="0"/>
              </a:rPr>
              <a:t> văn </a:t>
            </a:r>
            <a:r>
              <a:rPr lang="vi-VN" sz="1700" b="1" dirty="0" err="1">
                <a:effectLst/>
                <a:latin typeface="Arial" panose="020B0604020202020204" pitchFamily="34" charset="0"/>
                <a:ea typeface="Arial" panose="020B0604020202020204" pitchFamily="34" charset="0"/>
              </a:rPr>
              <a:t>hoá</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và</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cách</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đấu</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tranh,ngăn</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chặn</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các</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hành</a:t>
            </a:r>
            <a:r>
              <a:rPr lang="vi-VN" sz="1700" b="1" dirty="0">
                <a:effectLst/>
                <a:latin typeface="Arial" panose="020B0604020202020204" pitchFamily="34" charset="0"/>
                <a:ea typeface="Arial" panose="020B0604020202020204" pitchFamily="34" charset="0"/>
              </a:rPr>
              <a:t> vi </a:t>
            </a:r>
            <a:r>
              <a:rPr lang="vi-VN" sz="1700" b="1" dirty="0" err="1">
                <a:effectLst/>
                <a:latin typeface="Arial" panose="020B0604020202020204" pitchFamily="34" charset="0"/>
                <a:ea typeface="Arial" panose="020B0604020202020204" pitchFamily="34" charset="0"/>
              </a:rPr>
              <a:t>đó</a:t>
            </a:r>
            <a:r>
              <a:rPr lang="vi-VN" sz="1700" b="1" dirty="0">
                <a:effectLst/>
                <a:latin typeface="Arial" panose="020B0604020202020204" pitchFamily="34" charset="0"/>
                <a:ea typeface="Arial" panose="020B0604020202020204" pitchFamily="34" charset="0"/>
              </a:rPr>
              <a:t>.</a:t>
            </a:r>
            <a:endParaRPr lang="en-US" sz="1700" b="1" dirty="0">
              <a:effectLst/>
              <a:latin typeface="Arial" panose="020B0604020202020204" pitchFamily="34" charset="0"/>
              <a:ea typeface="Arial" panose="020B0604020202020204" pitchFamily="34" charset="0"/>
            </a:endParaRPr>
          </a:p>
          <a:p>
            <a:pPr marL="285750" indent="-285750" algn="just">
              <a:lnSpc>
                <a:spcPct val="150000"/>
              </a:lnSpc>
              <a:buFont typeface="Wingdings" panose="05000000000000000000" pitchFamily="2" charset="2"/>
              <a:buChar char="v"/>
            </a:pPr>
            <a:r>
              <a:rPr lang="vi-VN" sz="1700" b="1" dirty="0" err="1">
                <a:effectLst/>
                <a:latin typeface="Arial" panose="020B0604020202020204" pitchFamily="34" charset="0"/>
                <a:ea typeface="Arial" panose="020B0604020202020204" pitchFamily="34" charset="0"/>
              </a:rPr>
              <a:t>Thực</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hiện</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được</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một</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số</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việc</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cần</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làm</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phù</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hợp</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với</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lứa</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tuổi</a:t>
            </a:r>
            <a:r>
              <a:rPr lang="vi-VN" sz="1700" b="1" dirty="0">
                <a:effectLst/>
                <a:latin typeface="Arial" panose="020B0604020202020204" pitchFamily="34" charset="0"/>
                <a:ea typeface="Arial" panose="020B0604020202020204" pitchFamily="34" charset="0"/>
              </a:rPr>
              <a:t>,</a:t>
            </a:r>
            <a:r>
              <a:rPr lang="en-US"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để</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góp</a:t>
            </a:r>
            <a:r>
              <a:rPr lang="en-US"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phần</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bảo</a:t>
            </a:r>
            <a:r>
              <a:rPr lang="vi-VN" sz="1700" b="1" dirty="0">
                <a:effectLst/>
                <a:latin typeface="Arial" panose="020B0604020202020204" pitchFamily="34" charset="0"/>
                <a:ea typeface="Arial" panose="020B0604020202020204" pitchFamily="34" charset="0"/>
              </a:rPr>
              <a:t> </a:t>
            </a:r>
            <a:r>
              <a:rPr lang="vi-VN" sz="1700" b="1" dirty="0" err="1">
                <a:effectLst/>
                <a:latin typeface="Arial" panose="020B0604020202020204" pitchFamily="34" charset="0"/>
                <a:ea typeface="Arial" panose="020B0604020202020204" pitchFamily="34" charset="0"/>
              </a:rPr>
              <a:t>vệ</a:t>
            </a:r>
            <a:r>
              <a:rPr lang="vi-VN" sz="1700" b="1" dirty="0">
                <a:effectLst/>
                <a:latin typeface="Arial" panose="020B0604020202020204" pitchFamily="34" charset="0"/>
                <a:ea typeface="Arial" panose="020B0604020202020204" pitchFamily="34" charset="0"/>
              </a:rPr>
              <a:t> di </a:t>
            </a:r>
            <a:r>
              <a:rPr lang="vi-VN" sz="1700" b="1" dirty="0" err="1">
                <a:effectLst/>
                <a:latin typeface="Arial" panose="020B0604020202020204" pitchFamily="34" charset="0"/>
                <a:ea typeface="Arial" panose="020B0604020202020204" pitchFamily="34" charset="0"/>
              </a:rPr>
              <a:t>sản</a:t>
            </a:r>
            <a:r>
              <a:rPr lang="vi-VN" sz="1700" b="1" dirty="0">
                <a:effectLst/>
                <a:latin typeface="Arial" panose="020B0604020202020204" pitchFamily="34" charset="0"/>
                <a:ea typeface="Arial" panose="020B0604020202020204" pitchFamily="34" charset="0"/>
              </a:rPr>
              <a:t> văn </a:t>
            </a:r>
            <a:r>
              <a:rPr lang="vi-VN" sz="1700" b="1" dirty="0" err="1">
                <a:effectLst/>
                <a:latin typeface="Arial" panose="020B0604020202020204" pitchFamily="34" charset="0"/>
                <a:ea typeface="Arial" panose="020B0604020202020204" pitchFamily="34" charset="0"/>
              </a:rPr>
              <a:t>hoá</a:t>
            </a:r>
            <a:r>
              <a:rPr lang="vi-VN" sz="1700" b="1" dirty="0">
                <a:effectLst/>
                <a:latin typeface="Arial" panose="020B0604020202020204" pitchFamily="34" charset="0"/>
                <a:ea typeface="Arial" panose="020B0604020202020204" pitchFamily="34" charset="0"/>
              </a:rPr>
              <a:t>.</a:t>
            </a:r>
            <a:endParaRPr lang="en-US" sz="1700" b="1" dirty="0"/>
          </a:p>
        </p:txBody>
      </p:sp>
      <p:pic>
        <p:nvPicPr>
          <p:cNvPr id="13" name="图片 94">
            <a:extLst>
              <a:ext uri="{FF2B5EF4-FFF2-40B4-BE49-F238E27FC236}">
                <a16:creationId xmlns:a16="http://schemas.microsoft.com/office/drawing/2014/main" xmlns="" id="{DD9BC20A-1DC6-4567-A9C6-9B7F02713845}"/>
              </a:ext>
            </a:extLst>
          </p:cNvPr>
          <p:cNvPicPr>
            <a:picLocks noChangeAspect="1"/>
          </p:cNvPicPr>
          <p:nvPr/>
        </p:nvPicPr>
        <p:blipFill rotWithShape="1">
          <a:blip r:embed="rId4" cstate="email">
            <a:duotone>
              <a:prstClr val="black"/>
              <a:schemeClr val="accent4">
                <a:tint val="45000"/>
                <a:satMod val="400000"/>
              </a:schemeClr>
            </a:duotone>
            <a:extLst>
              <a:ext uri="{28A0092B-C50C-407E-A947-70E740481C1C}">
                <a14:useLocalDpi xmlns:a14="http://schemas.microsoft.com/office/drawing/2010/main"/>
              </a:ext>
            </a:extLst>
          </a:blip>
          <a:srcRect/>
          <a:stretch/>
        </p:blipFill>
        <p:spPr>
          <a:xfrm rot="2773140">
            <a:off x="171111" y="5584717"/>
            <a:ext cx="788382" cy="1168720"/>
          </a:xfrm>
          <a:prstGeom prst="rect">
            <a:avLst/>
          </a:prstGeom>
        </p:spPr>
      </p:pic>
      <p:pic>
        <p:nvPicPr>
          <p:cNvPr id="14" name="图片 87">
            <a:extLst>
              <a:ext uri="{FF2B5EF4-FFF2-40B4-BE49-F238E27FC236}">
                <a16:creationId xmlns:a16="http://schemas.microsoft.com/office/drawing/2014/main" xmlns="" id="{EBDE9728-F326-45D1-8B31-2C61EC1D877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20605818">
            <a:off x="7668370" y="5688359"/>
            <a:ext cx="1482257" cy="1089457"/>
          </a:xfrm>
          <a:prstGeom prst="rect">
            <a:avLst/>
          </a:prstGeom>
        </p:spPr>
      </p:pic>
    </p:spTree>
    <p:extLst>
      <p:ext uri="{BB962C8B-B14F-4D97-AF65-F5344CB8AC3E}">
        <p14:creationId xmlns:p14="http://schemas.microsoft.com/office/powerpoint/2010/main" val="332313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lowchart: Alternate Process 7"/>
          <p:cNvSpPr/>
          <p:nvPr/>
        </p:nvSpPr>
        <p:spPr>
          <a:xfrm>
            <a:off x="914400" y="80665"/>
            <a:ext cx="7391400" cy="605135"/>
          </a:xfrm>
          <a:prstGeom prst="flowChartAlternate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vi-VN" sz="2200" b="1" u="sng">
                <a:cs typeface="Arial" pitchFamily="34" charset="0"/>
              </a:rPr>
              <a:t>Bài </a:t>
            </a:r>
            <a:r>
              <a:rPr lang="en-US" sz="2200" b="1" u="sng">
                <a:latin typeface="Arial" pitchFamily="34" charset="0"/>
                <a:cs typeface="Arial" pitchFamily="34" charset="0"/>
              </a:rPr>
              <a:t>2</a:t>
            </a:r>
            <a:r>
              <a:rPr lang="vi-VN" sz="2200" b="1">
                <a:cs typeface="Arial" pitchFamily="34" charset="0"/>
              </a:rPr>
              <a:t> :</a:t>
            </a:r>
            <a:r>
              <a:rPr lang="vi-VN" sz="2200">
                <a:cs typeface="Arial" pitchFamily="34" charset="0"/>
              </a:rPr>
              <a:t> </a:t>
            </a:r>
            <a:r>
              <a:rPr lang="en-US" sz="25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rPr>
              <a:t>BẢO TỒN DI SẢN VĂN HÓA </a:t>
            </a:r>
            <a:r>
              <a:rPr lang="vi-VN" sz="2500" b="1">
                <a:cs typeface="Arial" pitchFamily="34" charset="0"/>
              </a:rPr>
              <a:t> </a:t>
            </a:r>
            <a:endParaRPr lang="en-US" sz="25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endParaRPr>
          </a:p>
        </p:txBody>
      </p:sp>
      <p:sp>
        <p:nvSpPr>
          <p:cNvPr id="7" name="Rectangle 6"/>
          <p:cNvSpPr/>
          <p:nvPr/>
        </p:nvSpPr>
        <p:spPr>
          <a:xfrm>
            <a:off x="152399" y="712113"/>
            <a:ext cx="5562601" cy="430887"/>
          </a:xfrm>
          <a:prstGeom prst="rect">
            <a:avLst/>
          </a:prstGeom>
        </p:spPr>
        <p:txBody>
          <a:bodyPr wrap="square">
            <a:spAutoFit/>
          </a:bodyPr>
          <a:lstStyle/>
          <a:p>
            <a:r>
              <a:rPr lang="en-US" sz="2200" b="1">
                <a:solidFill>
                  <a:srgbClr val="0000FF"/>
                </a:solidFill>
                <a:latin typeface="Arial" panose="020B0604020202020204" pitchFamily="34" charset="0"/>
                <a:cs typeface="Arial" panose="020B0604020202020204" pitchFamily="34" charset="0"/>
              </a:rPr>
              <a:t>2. Phân loại di sản văn hóa?</a:t>
            </a:r>
            <a:endParaRPr lang="en-US" sz="2200" b="1" dirty="0">
              <a:solidFill>
                <a:srgbClr val="0000FF"/>
              </a:solidFill>
              <a:latin typeface="Arial" panose="020B0604020202020204" pitchFamily="34" charset="0"/>
              <a:cs typeface="Arial" panose="020B0604020202020204" pitchFamily="34" charset="0"/>
            </a:endParaRPr>
          </a:p>
        </p:txBody>
      </p:sp>
      <p:grpSp>
        <p:nvGrpSpPr>
          <p:cNvPr id="4" name="Group 3"/>
          <p:cNvGrpSpPr/>
          <p:nvPr/>
        </p:nvGrpSpPr>
        <p:grpSpPr>
          <a:xfrm>
            <a:off x="228600" y="1208314"/>
            <a:ext cx="8763000" cy="5619071"/>
            <a:chOff x="228600" y="1208314"/>
            <a:chExt cx="8763000" cy="5619071"/>
          </a:xfrm>
        </p:grpSpPr>
        <p:pic>
          <p:nvPicPr>
            <p:cNvPr id="717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19337" y="1208314"/>
              <a:ext cx="4581525" cy="3091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 y="4365172"/>
              <a:ext cx="8763000" cy="2462213"/>
            </a:xfrm>
            <a:prstGeom prst="rect">
              <a:avLst/>
            </a:prstGeom>
          </p:spPr>
          <p:txBody>
            <a:bodyPr wrap="square">
              <a:spAutoFit/>
            </a:bodyPr>
            <a:lstStyle/>
            <a:p>
              <a:pPr algn="just"/>
              <a:r>
                <a:rPr lang="en-US" sz="2200" b="1">
                  <a:latin typeface="Arial" pitchFamily="34" charset="0"/>
                  <a:cs typeface="Arial" pitchFamily="34" charset="0"/>
                </a:rPr>
                <a:t>	- Hình ảnh 4: </a:t>
              </a:r>
              <a:r>
                <a:rPr lang="en-US" sz="2200" b="1">
                  <a:solidFill>
                    <a:srgbClr val="FF0000"/>
                  </a:solidFill>
                  <a:latin typeface="Arial" pitchFamily="34" charset="0"/>
                  <a:cs typeface="Arial" pitchFamily="34" charset="0"/>
                </a:rPr>
                <a:t>Lễ hội Cồng chiêng Tây Nguyên (Di sản văn hóa phi vật thể)</a:t>
              </a:r>
              <a:r>
                <a:rPr lang="en-US" sz="2200" b="1">
                  <a:latin typeface="Arial" pitchFamily="34" charset="0"/>
                  <a:cs typeface="Arial" pitchFamily="34" charset="0"/>
                </a:rPr>
                <a:t> </a:t>
              </a:r>
            </a:p>
            <a:p>
              <a:pPr algn="just"/>
              <a:r>
                <a:rPr lang="en-US" sz="2200" b="1">
                  <a:latin typeface="Arial" pitchFamily="34" charset="0"/>
                  <a:cs typeface="Arial" pitchFamily="34" charset="0"/>
                </a:rPr>
                <a:t>	Từ thuở sơ khai tiếng cồng chiêng được xuất hiện trong tất cả các lễ hội trong năm từ lễ thổi tai cho trẻ sơ sinh đến lễ bỏ mả, lễ cúng máng nước, lễ mừng cơm mới, lễ đóng cửa kho ... Cồng chiêng Tây Nguyên biểu hiện cho sự quyền lực và giàu có.</a:t>
              </a:r>
            </a:p>
          </p:txBody>
        </p:sp>
      </p:grpSp>
    </p:spTree>
    <p:extLst>
      <p:ext uri="{BB962C8B-B14F-4D97-AF65-F5344CB8AC3E}">
        <p14:creationId xmlns:p14="http://schemas.microsoft.com/office/powerpoint/2010/main" val="376008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lowchart: Alternate Process 7"/>
          <p:cNvSpPr/>
          <p:nvPr/>
        </p:nvSpPr>
        <p:spPr>
          <a:xfrm>
            <a:off x="914400" y="80665"/>
            <a:ext cx="7391400" cy="605135"/>
          </a:xfrm>
          <a:prstGeom prst="flowChartAlternate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vi-VN" sz="2200" b="1" u="sng">
                <a:cs typeface="Arial" pitchFamily="34" charset="0"/>
              </a:rPr>
              <a:t>Bài </a:t>
            </a:r>
            <a:r>
              <a:rPr lang="en-US" sz="2200" b="1" u="sng">
                <a:latin typeface="Arial" pitchFamily="34" charset="0"/>
                <a:cs typeface="Arial" pitchFamily="34" charset="0"/>
              </a:rPr>
              <a:t>2</a:t>
            </a:r>
            <a:r>
              <a:rPr lang="vi-VN" sz="2200" b="1">
                <a:cs typeface="Arial" pitchFamily="34" charset="0"/>
              </a:rPr>
              <a:t> :</a:t>
            </a:r>
            <a:r>
              <a:rPr lang="vi-VN" sz="2200">
                <a:cs typeface="Arial" pitchFamily="34" charset="0"/>
              </a:rPr>
              <a:t> </a:t>
            </a:r>
            <a:r>
              <a:rPr lang="en-US" sz="25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rPr>
              <a:t>BẢO TỒN DI SẢN VĂN HÓA </a:t>
            </a:r>
            <a:r>
              <a:rPr lang="vi-VN" sz="2500" b="1">
                <a:cs typeface="Arial" pitchFamily="34" charset="0"/>
              </a:rPr>
              <a:t> </a:t>
            </a:r>
            <a:endParaRPr lang="en-US" sz="25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endParaRPr>
          </a:p>
        </p:txBody>
      </p:sp>
      <p:sp>
        <p:nvSpPr>
          <p:cNvPr id="7" name="Rectangle 6"/>
          <p:cNvSpPr/>
          <p:nvPr/>
        </p:nvSpPr>
        <p:spPr>
          <a:xfrm>
            <a:off x="152399" y="712113"/>
            <a:ext cx="8763001" cy="430887"/>
          </a:xfrm>
          <a:prstGeom prst="rect">
            <a:avLst/>
          </a:prstGeom>
        </p:spPr>
        <p:txBody>
          <a:bodyPr wrap="square">
            <a:spAutoFit/>
          </a:bodyPr>
          <a:lstStyle/>
          <a:p>
            <a:r>
              <a:rPr lang="en-US" sz="2200" b="1">
                <a:solidFill>
                  <a:srgbClr val="0000FF"/>
                </a:solidFill>
                <a:latin typeface="Arial" panose="020B0604020202020204" pitchFamily="34" charset="0"/>
                <a:cs typeface="Arial" panose="020B0604020202020204" pitchFamily="34" charset="0"/>
              </a:rPr>
              <a:t>3. Ý nghĩa của di sản văn hóa đối với con người và xã hội.</a:t>
            </a:r>
            <a:endParaRPr lang="en-US" sz="2200" b="1" dirty="0">
              <a:solidFill>
                <a:srgbClr val="0000FF"/>
              </a:solidFill>
              <a:latin typeface="Arial" panose="020B0604020202020204" pitchFamily="34" charset="0"/>
              <a:cs typeface="Arial" panose="020B0604020202020204" pitchFamily="34" charset="0"/>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 y="1143000"/>
            <a:ext cx="9168650" cy="571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136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Effect transition="in" filter="circle(in)">
                                      <p:cBhvr>
                                        <p:cTn id="13"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85056" y="0"/>
            <a:ext cx="8724901" cy="1323439"/>
          </a:xfrm>
          <a:prstGeom prst="rect">
            <a:avLst/>
          </a:prstGeom>
        </p:spPr>
        <p:txBody>
          <a:bodyPr wrap="square">
            <a:spAutoFit/>
          </a:bodyPr>
          <a:lstStyle/>
          <a:p>
            <a:pPr algn="just"/>
            <a:r>
              <a:rPr lang="en-US" sz="2000" b="1">
                <a:solidFill>
                  <a:srgbClr val="0000FF"/>
                </a:solidFill>
                <a:latin typeface="Arial" pitchFamily="34" charset="0"/>
                <a:cs typeface="Arial" pitchFamily="34" charset="0"/>
              </a:rPr>
              <a:t>a) Theo em, thông tin trên đã cho thấy di sản văn hoá có ý nghĩa như thế nào đổi với con người và xã hội?</a:t>
            </a:r>
          </a:p>
          <a:p>
            <a:pPr algn="just"/>
            <a:r>
              <a:rPr lang="en-US" sz="2000" b="1">
                <a:solidFill>
                  <a:srgbClr val="0000FF"/>
                </a:solidFill>
                <a:latin typeface="Arial" pitchFamily="34" charset="0"/>
                <a:cs typeface="Arial" pitchFamily="34" charset="0"/>
              </a:rPr>
              <a:t>b) Em hãy chia sẻ thêm những hiểu biết của mình về ý nghĩa của di sản văn hoá.</a:t>
            </a:r>
          </a:p>
        </p:txBody>
      </p:sp>
      <p:sp>
        <p:nvSpPr>
          <p:cNvPr id="4" name="Rectangle 3"/>
          <p:cNvSpPr/>
          <p:nvPr/>
        </p:nvSpPr>
        <p:spPr>
          <a:xfrm>
            <a:off x="190499" y="1170325"/>
            <a:ext cx="8839201" cy="3477875"/>
          </a:xfrm>
          <a:prstGeom prst="rect">
            <a:avLst/>
          </a:prstGeom>
        </p:spPr>
        <p:txBody>
          <a:bodyPr wrap="square">
            <a:spAutoFit/>
          </a:bodyPr>
          <a:lstStyle/>
          <a:p>
            <a:pPr algn="just"/>
            <a:r>
              <a:rPr lang="en-US" sz="2000" b="1">
                <a:latin typeface="Arial" pitchFamily="34" charset="0"/>
                <a:cs typeface="Arial" pitchFamily="34" charset="0"/>
              </a:rPr>
              <a:t>a) Ý nghĩa của di sản văn hóa đổi với con người và xã hội:</a:t>
            </a:r>
          </a:p>
          <a:p>
            <a:pPr algn="just"/>
            <a:r>
              <a:rPr lang="en-US" sz="2000" b="1">
                <a:latin typeface="Arial" pitchFamily="34" charset="0"/>
                <a:cs typeface="Arial" pitchFamily="34" charset="0"/>
              </a:rPr>
              <a:t>       - Góp phần quan trọng vào việc giáo dục lịch sử, vun đắp truyền thống tốt đẹp của dân tộc;</a:t>
            </a:r>
          </a:p>
          <a:p>
            <a:pPr algn="just"/>
            <a:r>
              <a:rPr lang="en-US" sz="2000" b="1">
                <a:latin typeface="Arial" pitchFamily="34" charset="0"/>
                <a:cs typeface="Arial" pitchFamily="34" charset="0"/>
              </a:rPr>
              <a:t>       - Góp phần xây dựng và quảng bá hình ảnh quốc gia, truyền bá các giá trị lịch sử, văn hoá, khoa học và thẩm mĩ quan trọng của di sản văn hoá Việt Nam ra thế giới;</a:t>
            </a:r>
          </a:p>
          <a:p>
            <a:pPr algn="just"/>
            <a:r>
              <a:rPr lang="en-US" sz="2000" b="1">
                <a:latin typeface="Arial" pitchFamily="34" charset="0"/>
                <a:cs typeface="Arial" pitchFamily="34" charset="0"/>
              </a:rPr>
              <a:t>       - Thể hiện ngày càng rõ hơn vai trò quan trọng trong việc giáo dục con người Việt Nam phát triển toàn diện, hình thành nên nguồn nhân lực đóng góp trực tiếp vào sự nghiệp xây dựng và bảo vệ Tổ quốc;</a:t>
            </a:r>
          </a:p>
          <a:p>
            <a:pPr algn="just"/>
            <a:r>
              <a:rPr lang="en-US" sz="2000" b="1">
                <a:latin typeface="Arial" pitchFamily="34" charset="0"/>
                <a:cs typeface="Arial" pitchFamily="34" charset="0"/>
              </a:rPr>
              <a:t>       - Mang lại giá trị kinh tế, đem lại những lợi ích thiết thực và bền vững cho cộng đồng và địa phương.</a:t>
            </a:r>
          </a:p>
        </p:txBody>
      </p:sp>
      <p:sp>
        <p:nvSpPr>
          <p:cNvPr id="5" name="Rectangle 4"/>
          <p:cNvSpPr/>
          <p:nvPr/>
        </p:nvSpPr>
        <p:spPr>
          <a:xfrm>
            <a:off x="185056" y="4572000"/>
            <a:ext cx="8844644" cy="2246769"/>
          </a:xfrm>
          <a:prstGeom prst="rect">
            <a:avLst/>
          </a:prstGeom>
          <a:solidFill>
            <a:schemeClr val="accent6">
              <a:lumMod val="40000"/>
              <a:lumOff val="60000"/>
            </a:schemeClr>
          </a:solidFill>
        </p:spPr>
        <p:txBody>
          <a:bodyPr wrap="square">
            <a:spAutoFit/>
          </a:bodyPr>
          <a:lstStyle/>
          <a:p>
            <a:pPr algn="just"/>
            <a:r>
              <a:rPr lang="en-US" sz="2000" b="1">
                <a:latin typeface="Arial" pitchFamily="34" charset="0"/>
                <a:cs typeface="Arial" pitchFamily="34" charset="0"/>
              </a:rPr>
              <a:t>b) Ý nghĩa của di sản văn hoá:</a:t>
            </a:r>
          </a:p>
          <a:p>
            <a:pPr algn="just"/>
            <a:r>
              <a:rPr lang="en-US" sz="2000" b="1">
                <a:latin typeface="Arial" pitchFamily="34" charset="0"/>
                <a:cs typeface="Arial" pitchFamily="34" charset="0"/>
              </a:rPr>
              <a:t>       - Di sản văn hoá là tài sản, niềm tự hào của dân tộc, thể hiện lịch sử, sự sáng tạo và bản sắc dân tộc trong công cuộc xây dựng và bảo vệ Tổ quốc, làm cơ sở cho thế hệ sau phát huy và phát triển.</a:t>
            </a:r>
          </a:p>
          <a:p>
            <a:pPr algn="just"/>
            <a:r>
              <a:rPr lang="en-US" sz="2000" b="1">
                <a:latin typeface="Arial" pitchFamily="34" charset="0"/>
                <a:cs typeface="Arial" pitchFamily="34" charset="0"/>
              </a:rPr>
              <a:t>       - Di sản văn hoá góp phần phát triển nền văn hoá Việt Nam tiên tiến, đậm đà bản sắc dân tộc, làm phong phú kho tàng di sản văn hoá nhân loại.</a:t>
            </a:r>
          </a:p>
        </p:txBody>
      </p:sp>
    </p:spTree>
    <p:extLst>
      <p:ext uri="{BB962C8B-B14F-4D97-AF65-F5344CB8AC3E}">
        <p14:creationId xmlns:p14="http://schemas.microsoft.com/office/powerpoint/2010/main" val="64466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lowchart: Alternate Process 7"/>
          <p:cNvSpPr/>
          <p:nvPr/>
        </p:nvSpPr>
        <p:spPr>
          <a:xfrm>
            <a:off x="914400" y="80665"/>
            <a:ext cx="7391400" cy="605135"/>
          </a:xfrm>
          <a:prstGeom prst="flowChartAlternate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vi-VN" sz="2200" b="1" u="sng">
                <a:cs typeface="Arial" pitchFamily="34" charset="0"/>
              </a:rPr>
              <a:t>Bài </a:t>
            </a:r>
            <a:r>
              <a:rPr lang="en-US" sz="2200" b="1" u="sng">
                <a:latin typeface="Arial" pitchFamily="34" charset="0"/>
                <a:cs typeface="Arial" pitchFamily="34" charset="0"/>
              </a:rPr>
              <a:t>2</a:t>
            </a:r>
            <a:r>
              <a:rPr lang="vi-VN" sz="2200" b="1">
                <a:cs typeface="Arial" pitchFamily="34" charset="0"/>
              </a:rPr>
              <a:t> :</a:t>
            </a:r>
            <a:r>
              <a:rPr lang="vi-VN" sz="2200">
                <a:cs typeface="Arial" pitchFamily="34" charset="0"/>
              </a:rPr>
              <a:t> </a:t>
            </a:r>
            <a:r>
              <a:rPr lang="en-US" sz="25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rPr>
              <a:t>BẢO TỒN DI SẢN VĂN HÓA </a:t>
            </a:r>
            <a:r>
              <a:rPr lang="vi-VN" sz="2500" b="1">
                <a:cs typeface="Arial" pitchFamily="34" charset="0"/>
              </a:rPr>
              <a:t> </a:t>
            </a:r>
            <a:endParaRPr lang="en-US" sz="25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endParaRPr>
          </a:p>
        </p:txBody>
      </p:sp>
      <p:sp>
        <p:nvSpPr>
          <p:cNvPr id="7" name="Rectangle 6"/>
          <p:cNvSpPr/>
          <p:nvPr/>
        </p:nvSpPr>
        <p:spPr>
          <a:xfrm>
            <a:off x="152399" y="712113"/>
            <a:ext cx="8763001" cy="769441"/>
          </a:xfrm>
          <a:prstGeom prst="rect">
            <a:avLst/>
          </a:prstGeom>
        </p:spPr>
        <p:txBody>
          <a:bodyPr wrap="square">
            <a:spAutoFit/>
          </a:bodyPr>
          <a:lstStyle/>
          <a:p>
            <a:r>
              <a:rPr lang="en-US" sz="2200" b="1">
                <a:solidFill>
                  <a:srgbClr val="0000FF"/>
                </a:solidFill>
                <a:latin typeface="Arial" panose="020B0604020202020204" pitchFamily="34" charset="0"/>
                <a:cs typeface="Arial" panose="020B0604020202020204" pitchFamily="34" charset="0"/>
              </a:rPr>
              <a:t>4. Quy định của pháp luật về quyền và nghĩa vụ của tổ chức, cá nhân đối với việc bảo vệ di sản văn hóa.</a:t>
            </a:r>
            <a:endParaRPr lang="en-US" sz="2200" b="1" dirty="0">
              <a:solidFill>
                <a:srgbClr val="0000FF"/>
              </a:solidFill>
              <a:latin typeface="Arial" panose="020B0604020202020204" pitchFamily="34" charset="0"/>
              <a:cs typeface="Arial" panose="020B0604020202020204" pitchFamily="34" charset="0"/>
            </a:endParaRPr>
          </a:p>
        </p:txBody>
      </p:sp>
      <p:grpSp>
        <p:nvGrpSpPr>
          <p:cNvPr id="5" name="Group 4"/>
          <p:cNvGrpSpPr/>
          <p:nvPr/>
        </p:nvGrpSpPr>
        <p:grpSpPr>
          <a:xfrm>
            <a:off x="609600" y="1469572"/>
            <a:ext cx="7696200" cy="5312228"/>
            <a:chOff x="304800" y="1550534"/>
            <a:chExt cx="5915025" cy="5133294"/>
          </a:xfrm>
        </p:grpSpPr>
        <p:pic>
          <p:nvPicPr>
            <p:cNvPr id="10244"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0" y="2778578"/>
              <a:ext cx="588645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04800" y="1550534"/>
              <a:ext cx="5915025"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82425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lowchart: Alternate Process 7"/>
          <p:cNvSpPr/>
          <p:nvPr/>
        </p:nvSpPr>
        <p:spPr>
          <a:xfrm>
            <a:off x="914400" y="80665"/>
            <a:ext cx="7391400" cy="605135"/>
          </a:xfrm>
          <a:prstGeom prst="flowChartAlternate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vi-VN" sz="2200" b="1" u="sng">
                <a:cs typeface="Arial" pitchFamily="34" charset="0"/>
              </a:rPr>
              <a:t>Bài </a:t>
            </a:r>
            <a:r>
              <a:rPr lang="en-US" sz="2200" b="1" u="sng">
                <a:latin typeface="Arial" pitchFamily="34" charset="0"/>
                <a:cs typeface="Arial" pitchFamily="34" charset="0"/>
              </a:rPr>
              <a:t>2</a:t>
            </a:r>
            <a:r>
              <a:rPr lang="vi-VN" sz="2200" b="1">
                <a:cs typeface="Arial" pitchFamily="34" charset="0"/>
              </a:rPr>
              <a:t> :</a:t>
            </a:r>
            <a:r>
              <a:rPr lang="vi-VN" sz="2200">
                <a:cs typeface="Arial" pitchFamily="34" charset="0"/>
              </a:rPr>
              <a:t> </a:t>
            </a:r>
            <a:r>
              <a:rPr lang="en-US" sz="25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rPr>
              <a:t>BẢO TỒN DI SẢN VĂN HÓA</a:t>
            </a:r>
            <a:endParaRPr lang="en-US" sz="25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endParaRPr>
          </a:p>
        </p:txBody>
      </p:sp>
      <p:sp>
        <p:nvSpPr>
          <p:cNvPr id="7" name="Rectangle 6"/>
          <p:cNvSpPr/>
          <p:nvPr/>
        </p:nvSpPr>
        <p:spPr>
          <a:xfrm>
            <a:off x="152399" y="712113"/>
            <a:ext cx="8763001" cy="769441"/>
          </a:xfrm>
          <a:prstGeom prst="rect">
            <a:avLst/>
          </a:prstGeom>
        </p:spPr>
        <p:txBody>
          <a:bodyPr wrap="square">
            <a:spAutoFit/>
          </a:bodyPr>
          <a:lstStyle/>
          <a:p>
            <a:r>
              <a:rPr lang="en-US" sz="2200" b="1">
                <a:solidFill>
                  <a:srgbClr val="0000FF"/>
                </a:solidFill>
                <a:latin typeface="Arial" panose="020B0604020202020204" pitchFamily="34" charset="0"/>
                <a:cs typeface="Arial" panose="020B0604020202020204" pitchFamily="34" charset="0"/>
              </a:rPr>
              <a:t>4. Quy định của pháp luật về quyền và nghĩa vụ của tổ chức, cá nhân đối với việc bảo vệ di sản văn hóa.</a:t>
            </a:r>
            <a:endParaRPr lang="en-US" sz="2200" b="1" dirty="0">
              <a:solidFill>
                <a:srgbClr val="0000FF"/>
              </a:solidFill>
              <a:latin typeface="Arial" panose="020B0604020202020204" pitchFamily="34" charset="0"/>
              <a:cs typeface="Arial" panose="020B0604020202020204" pitchFamily="34" charset="0"/>
            </a:endParaRPr>
          </a:p>
        </p:txBody>
      </p:sp>
      <p:grpSp>
        <p:nvGrpSpPr>
          <p:cNvPr id="2" name="Group 1"/>
          <p:cNvGrpSpPr/>
          <p:nvPr/>
        </p:nvGrpSpPr>
        <p:grpSpPr>
          <a:xfrm>
            <a:off x="5440" y="1481554"/>
            <a:ext cx="9138559" cy="5376446"/>
            <a:chOff x="5440" y="1481554"/>
            <a:chExt cx="9138559" cy="5376446"/>
          </a:xfrm>
        </p:grpSpPr>
        <p:pic>
          <p:nvPicPr>
            <p:cNvPr id="1126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000" y="1481554"/>
              <a:ext cx="4744370" cy="3407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40" y="4888784"/>
              <a:ext cx="9138559" cy="1969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33539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lowchart: Alternate Process 7"/>
          <p:cNvSpPr/>
          <p:nvPr/>
        </p:nvSpPr>
        <p:spPr>
          <a:xfrm>
            <a:off x="914400" y="80665"/>
            <a:ext cx="7391400" cy="605135"/>
          </a:xfrm>
          <a:prstGeom prst="flowChartAlternate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vi-VN" sz="2200" b="1" u="sng">
                <a:cs typeface="Arial" pitchFamily="34" charset="0"/>
              </a:rPr>
              <a:t>Bài </a:t>
            </a:r>
            <a:r>
              <a:rPr lang="en-US" sz="2200" b="1" u="sng">
                <a:latin typeface="Arial" pitchFamily="34" charset="0"/>
                <a:cs typeface="Arial" pitchFamily="34" charset="0"/>
              </a:rPr>
              <a:t>2</a:t>
            </a:r>
            <a:r>
              <a:rPr lang="vi-VN" sz="2200" b="1">
                <a:cs typeface="Arial" pitchFamily="34" charset="0"/>
              </a:rPr>
              <a:t> :</a:t>
            </a:r>
            <a:r>
              <a:rPr lang="vi-VN" sz="2200">
                <a:cs typeface="Arial" pitchFamily="34" charset="0"/>
              </a:rPr>
              <a:t> </a:t>
            </a:r>
            <a:r>
              <a:rPr lang="en-US" sz="25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rPr>
              <a:t>BẢO TỒN DI SẢN VĂN HÓA </a:t>
            </a:r>
            <a:r>
              <a:rPr lang="vi-VN" sz="2500" b="1">
                <a:cs typeface="Arial" pitchFamily="34" charset="0"/>
              </a:rPr>
              <a:t> </a:t>
            </a:r>
            <a:endParaRPr lang="en-US" sz="25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endParaRPr>
          </a:p>
        </p:txBody>
      </p:sp>
      <p:sp>
        <p:nvSpPr>
          <p:cNvPr id="7" name="Rectangle 6"/>
          <p:cNvSpPr/>
          <p:nvPr/>
        </p:nvSpPr>
        <p:spPr>
          <a:xfrm>
            <a:off x="152399" y="712113"/>
            <a:ext cx="8763001" cy="769441"/>
          </a:xfrm>
          <a:prstGeom prst="rect">
            <a:avLst/>
          </a:prstGeom>
        </p:spPr>
        <p:txBody>
          <a:bodyPr wrap="square">
            <a:spAutoFit/>
          </a:bodyPr>
          <a:lstStyle/>
          <a:p>
            <a:r>
              <a:rPr lang="en-US" sz="2200" b="1">
                <a:solidFill>
                  <a:srgbClr val="0000FF"/>
                </a:solidFill>
                <a:latin typeface="Arial" panose="020B0604020202020204" pitchFamily="34" charset="0"/>
                <a:cs typeface="Arial" panose="020B0604020202020204" pitchFamily="34" charset="0"/>
              </a:rPr>
              <a:t>4. Quy định của pháp luật về quyền và nghĩa vụ của tổ chức, cá nhân đối với việc bảo vệ di sản văn hóa.</a:t>
            </a:r>
            <a:endParaRPr lang="en-US" sz="2200" b="1" dirty="0">
              <a:solidFill>
                <a:srgbClr val="0000FF"/>
              </a:solidFill>
              <a:latin typeface="Arial" panose="020B0604020202020204" pitchFamily="34" charset="0"/>
              <a:cs typeface="Arial" panose="020B0604020202020204" pitchFamily="34" charset="0"/>
            </a:endParaRPr>
          </a:p>
        </p:txBody>
      </p:sp>
      <p:sp>
        <p:nvSpPr>
          <p:cNvPr id="4" name="Rectangle 3"/>
          <p:cNvSpPr/>
          <p:nvPr/>
        </p:nvSpPr>
        <p:spPr>
          <a:xfrm>
            <a:off x="152398" y="4572000"/>
            <a:ext cx="8839201" cy="769441"/>
          </a:xfrm>
          <a:prstGeom prst="rect">
            <a:avLst/>
          </a:prstGeom>
        </p:spPr>
        <p:txBody>
          <a:bodyPr wrap="square">
            <a:spAutoFit/>
          </a:bodyPr>
          <a:lstStyle/>
          <a:p>
            <a:pPr algn="just"/>
            <a:r>
              <a:rPr lang="en-US" sz="2200" b="1">
                <a:solidFill>
                  <a:srgbClr val="FF0000"/>
                </a:solidFill>
                <a:latin typeface="Arial" pitchFamily="34" charset="0"/>
                <a:cs typeface="Arial" pitchFamily="34" charset="0"/>
              </a:rPr>
              <a:t>	- Hình ảnh 1: </a:t>
            </a:r>
            <a:r>
              <a:rPr lang="en-US" sz="2200" b="1">
                <a:latin typeface="Arial" pitchFamily="34" charset="0"/>
                <a:cs typeface="Arial" pitchFamily="34" charset="0"/>
              </a:rPr>
              <a:t>Việc chăm sóc, dọn dẹp nghĩa trang liệt sĩ là một hành động tôn trọng, bảo vệ và giữ gìn di sản văn hóa.</a:t>
            </a:r>
          </a:p>
        </p:txBody>
      </p:sp>
      <p:grpSp>
        <p:nvGrpSpPr>
          <p:cNvPr id="6" name="Group 5"/>
          <p:cNvGrpSpPr/>
          <p:nvPr/>
        </p:nvGrpSpPr>
        <p:grpSpPr>
          <a:xfrm>
            <a:off x="381000" y="1514211"/>
            <a:ext cx="8245170" cy="2872732"/>
            <a:chOff x="381000" y="1514211"/>
            <a:chExt cx="8245170" cy="2872732"/>
          </a:xfrm>
        </p:grpSpPr>
        <p:pic>
          <p:nvPicPr>
            <p:cNvPr id="1229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1000" y="1525097"/>
              <a:ext cx="3832531" cy="2861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41529" y="1514211"/>
              <a:ext cx="4084641" cy="2872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152398" y="5334000"/>
            <a:ext cx="8763001" cy="1446550"/>
          </a:xfrm>
          <a:prstGeom prst="rect">
            <a:avLst/>
          </a:prstGeom>
        </p:spPr>
        <p:txBody>
          <a:bodyPr wrap="square">
            <a:spAutoFit/>
          </a:bodyPr>
          <a:lstStyle/>
          <a:p>
            <a:pPr algn="just"/>
            <a:r>
              <a:rPr lang="en-US" sz="2200" b="1">
                <a:solidFill>
                  <a:srgbClr val="FF0000"/>
                </a:solidFill>
                <a:latin typeface="Arial" pitchFamily="34" charset="0"/>
                <a:cs typeface="Arial" pitchFamily="34" charset="0"/>
              </a:rPr>
              <a:t>	- Hình ảnh 2: </a:t>
            </a:r>
            <a:r>
              <a:rPr lang="en-US" sz="2200" b="1">
                <a:latin typeface="Arial" pitchFamily="34" charset="0"/>
                <a:cs typeface="Arial" pitchFamily="34" charset="0"/>
              </a:rPr>
              <a:t>Việc tổ chức các lễ hội truyền thống tại địa phương đã góp phần bảo  vệ, gìn giữ, quảng bá giá trị của các di sản văn hóa và nâng cao nhận thức của người dân về việc bảo tồn di sản văn hóa.</a:t>
            </a:r>
          </a:p>
        </p:txBody>
      </p:sp>
    </p:spTree>
    <p:extLst>
      <p:ext uri="{BB962C8B-B14F-4D97-AF65-F5344CB8AC3E}">
        <p14:creationId xmlns:p14="http://schemas.microsoft.com/office/powerpoint/2010/main" val="418740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lowchart: Alternate Process 7"/>
          <p:cNvSpPr/>
          <p:nvPr/>
        </p:nvSpPr>
        <p:spPr>
          <a:xfrm>
            <a:off x="914400" y="80665"/>
            <a:ext cx="7391400" cy="605135"/>
          </a:xfrm>
          <a:prstGeom prst="flowChartAlternate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vi-VN" sz="2200" b="1" u="sng">
                <a:cs typeface="Arial" pitchFamily="34" charset="0"/>
              </a:rPr>
              <a:t>Bài </a:t>
            </a:r>
            <a:r>
              <a:rPr lang="en-US" sz="2200" b="1" u="sng">
                <a:latin typeface="Arial" pitchFamily="34" charset="0"/>
                <a:cs typeface="Arial" pitchFamily="34" charset="0"/>
              </a:rPr>
              <a:t>2</a:t>
            </a:r>
            <a:r>
              <a:rPr lang="vi-VN" sz="2200" b="1">
                <a:cs typeface="Arial" pitchFamily="34" charset="0"/>
              </a:rPr>
              <a:t> :</a:t>
            </a:r>
            <a:r>
              <a:rPr lang="vi-VN" sz="2200">
                <a:cs typeface="Arial" pitchFamily="34" charset="0"/>
              </a:rPr>
              <a:t> </a:t>
            </a:r>
            <a:r>
              <a:rPr lang="en-US" sz="25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rPr>
              <a:t>BẢO TỒN DI SẢN VĂN HÓA </a:t>
            </a:r>
            <a:r>
              <a:rPr lang="vi-VN" sz="2500" b="1">
                <a:cs typeface="Arial" pitchFamily="34" charset="0"/>
              </a:rPr>
              <a:t> </a:t>
            </a:r>
            <a:endParaRPr lang="en-US" sz="25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endParaRPr>
          </a:p>
        </p:txBody>
      </p:sp>
      <p:sp>
        <p:nvSpPr>
          <p:cNvPr id="7" name="Rectangle 6"/>
          <p:cNvSpPr/>
          <p:nvPr/>
        </p:nvSpPr>
        <p:spPr>
          <a:xfrm>
            <a:off x="152399" y="712113"/>
            <a:ext cx="8763001" cy="769441"/>
          </a:xfrm>
          <a:prstGeom prst="rect">
            <a:avLst/>
          </a:prstGeom>
        </p:spPr>
        <p:txBody>
          <a:bodyPr wrap="square">
            <a:spAutoFit/>
          </a:bodyPr>
          <a:lstStyle/>
          <a:p>
            <a:r>
              <a:rPr lang="en-US" sz="2200" b="1">
                <a:solidFill>
                  <a:srgbClr val="0000FF"/>
                </a:solidFill>
                <a:latin typeface="Arial" panose="020B0604020202020204" pitchFamily="34" charset="0"/>
                <a:cs typeface="Arial" panose="020B0604020202020204" pitchFamily="34" charset="0"/>
              </a:rPr>
              <a:t>4. Quy định của pháp luật về quyền và nghĩa vụ của tổ chức, cá nhân đối với việc bảo vệ di sản văn hóa.</a:t>
            </a:r>
            <a:endParaRPr lang="en-US" sz="2200" b="1" dirty="0">
              <a:solidFill>
                <a:srgbClr val="0000FF"/>
              </a:solidFill>
              <a:latin typeface="Arial" panose="020B0604020202020204" pitchFamily="34" charset="0"/>
              <a:cs typeface="Arial" panose="020B0604020202020204" pitchFamily="34" charset="0"/>
            </a:endParaRP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00" y="1492438"/>
            <a:ext cx="8382000" cy="2731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0499" y="4223658"/>
            <a:ext cx="8763001" cy="2554545"/>
          </a:xfrm>
          <a:prstGeom prst="rect">
            <a:avLst/>
          </a:prstGeom>
        </p:spPr>
        <p:txBody>
          <a:bodyPr wrap="square">
            <a:spAutoFit/>
          </a:bodyPr>
          <a:lstStyle/>
          <a:p>
            <a:pPr algn="just"/>
            <a:r>
              <a:rPr lang="en-US" sz="2000" b="1">
                <a:solidFill>
                  <a:srgbClr val="FF0000"/>
                </a:solidFill>
                <a:latin typeface="Arial" pitchFamily="34" charset="0"/>
                <a:cs typeface="Arial" pitchFamily="34" charset="0"/>
              </a:rPr>
              <a:t> - Hình ảnh 3: </a:t>
            </a:r>
            <a:r>
              <a:rPr lang="en-US" sz="2000" b="1">
                <a:latin typeface="Arial" pitchFamily="34" charset="0"/>
                <a:cs typeface="Arial" pitchFamily="34" charset="0"/>
              </a:rPr>
              <a:t>Hành động sờ đầu rùa ở Văn Miếu - Quốc Tử Giám là một hành vi đáng lên án, là hành vi phá hoại và xâm hại đến di tích lịch sử - văn hóa.</a:t>
            </a:r>
          </a:p>
          <a:p>
            <a:pPr algn="just"/>
            <a:r>
              <a:rPr lang="en-US" sz="2000" b="1">
                <a:solidFill>
                  <a:srgbClr val="FF0000"/>
                </a:solidFill>
                <a:latin typeface="Arial" pitchFamily="34" charset="0"/>
                <a:cs typeface="Arial" pitchFamily="34" charset="0"/>
              </a:rPr>
              <a:t> - Hình ảnh 4: </a:t>
            </a:r>
            <a:r>
              <a:rPr lang="en-US" sz="2000" b="1">
                <a:latin typeface="Arial" pitchFamily="34" charset="0"/>
                <a:cs typeface="Arial" pitchFamily="34" charset="0"/>
              </a:rPr>
              <a:t>Hành vi xả rác bừa bãi làm ô nhiễm môi trường, hủy hoại cảnh quan  của dannh lam thắng cảnh, xâm hại đến di sản văn hóa.</a:t>
            </a:r>
          </a:p>
          <a:p>
            <a:pPr algn="just"/>
            <a:r>
              <a:rPr lang="en-US" sz="2000" b="1">
                <a:solidFill>
                  <a:srgbClr val="FF0000"/>
                </a:solidFill>
                <a:latin typeface="Arial" pitchFamily="34" charset="0"/>
                <a:cs typeface="Arial" pitchFamily="34" charset="0"/>
              </a:rPr>
              <a:t> - Hình ảnh 5: </a:t>
            </a:r>
            <a:r>
              <a:rPr lang="en-US" sz="2000" b="1">
                <a:latin typeface="Arial" pitchFamily="34" charset="0"/>
                <a:cs typeface="Arial" pitchFamily="34" charset="0"/>
              </a:rPr>
              <a:t>Hành vi khắc chữ lên tượng đài, bức tượng là hành vi phá hoại, làm sai lệch, xâm hại đến di sản văn hóa, gây ảnh hưởng ngiêm trọng đến việc bảo tồn di sản văn hóa.</a:t>
            </a:r>
          </a:p>
        </p:txBody>
      </p:sp>
    </p:spTree>
    <p:extLst>
      <p:ext uri="{BB962C8B-B14F-4D97-AF65-F5344CB8AC3E}">
        <p14:creationId xmlns:p14="http://schemas.microsoft.com/office/powerpoint/2010/main" val="264742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diamond(in)">
                                      <p:cBhvr>
                                        <p:cTn id="7" dur="20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lowchart: Alternate Process 7"/>
          <p:cNvSpPr/>
          <p:nvPr/>
        </p:nvSpPr>
        <p:spPr>
          <a:xfrm>
            <a:off x="914400" y="80665"/>
            <a:ext cx="7391400" cy="605135"/>
          </a:xfrm>
          <a:prstGeom prst="flowChartAlternate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vi-VN" sz="2200" b="1" u="sng">
                <a:cs typeface="Arial" pitchFamily="34" charset="0"/>
              </a:rPr>
              <a:t>Bài </a:t>
            </a:r>
            <a:r>
              <a:rPr lang="en-US" sz="2200" b="1" u="sng">
                <a:latin typeface="Arial" pitchFamily="34" charset="0"/>
                <a:cs typeface="Arial" pitchFamily="34" charset="0"/>
              </a:rPr>
              <a:t>2</a:t>
            </a:r>
            <a:r>
              <a:rPr lang="vi-VN" sz="2200" b="1">
                <a:cs typeface="Arial" pitchFamily="34" charset="0"/>
              </a:rPr>
              <a:t> :</a:t>
            </a:r>
            <a:r>
              <a:rPr lang="vi-VN" sz="2200">
                <a:cs typeface="Arial" pitchFamily="34" charset="0"/>
              </a:rPr>
              <a:t> </a:t>
            </a:r>
            <a:r>
              <a:rPr lang="en-US" sz="25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rPr>
              <a:t>BẢO TỒN DI SẢN VĂN HÓA </a:t>
            </a:r>
            <a:r>
              <a:rPr lang="vi-VN" sz="2500" b="1">
                <a:cs typeface="Arial" pitchFamily="34" charset="0"/>
              </a:rPr>
              <a:t> </a:t>
            </a:r>
            <a:endParaRPr lang="en-US" sz="25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endParaRPr>
          </a:p>
        </p:txBody>
      </p:sp>
      <p:sp>
        <p:nvSpPr>
          <p:cNvPr id="7" name="Rectangle 6"/>
          <p:cNvSpPr/>
          <p:nvPr/>
        </p:nvSpPr>
        <p:spPr>
          <a:xfrm>
            <a:off x="152399" y="712113"/>
            <a:ext cx="8763001" cy="769441"/>
          </a:xfrm>
          <a:prstGeom prst="rect">
            <a:avLst/>
          </a:prstGeom>
        </p:spPr>
        <p:txBody>
          <a:bodyPr wrap="square">
            <a:spAutoFit/>
          </a:bodyPr>
          <a:lstStyle/>
          <a:p>
            <a:r>
              <a:rPr lang="en-US" sz="2200" b="1">
                <a:solidFill>
                  <a:srgbClr val="0000FF"/>
                </a:solidFill>
                <a:latin typeface="Arial" panose="020B0604020202020204" pitchFamily="34" charset="0"/>
                <a:cs typeface="Arial" panose="020B0604020202020204" pitchFamily="34" charset="0"/>
              </a:rPr>
              <a:t>4. Quy định của pháp luật về quyền và nghĩa vụ của tổ chức, cá nhân đối với việc bảo vệ di sản văn hóa.</a:t>
            </a:r>
            <a:endParaRPr lang="en-US" sz="2200" b="1" dirty="0">
              <a:solidFill>
                <a:srgbClr val="0000FF"/>
              </a:solidFill>
              <a:latin typeface="Arial" panose="020B0604020202020204" pitchFamily="34" charset="0"/>
              <a:cs typeface="Arial" panose="020B0604020202020204" pitchFamily="34" charset="0"/>
            </a:endParaRPr>
          </a:p>
        </p:txBody>
      </p:sp>
      <p:sp>
        <p:nvSpPr>
          <p:cNvPr id="4" name="Rectangle 3"/>
          <p:cNvSpPr/>
          <p:nvPr/>
        </p:nvSpPr>
        <p:spPr>
          <a:xfrm>
            <a:off x="228598" y="1525556"/>
            <a:ext cx="8686800" cy="5016758"/>
          </a:xfrm>
          <a:prstGeom prst="rect">
            <a:avLst/>
          </a:prstGeom>
          <a:solidFill>
            <a:schemeClr val="accent6">
              <a:lumMod val="40000"/>
              <a:lumOff val="60000"/>
            </a:schemeClr>
          </a:solidFill>
          <a:ln w="12700">
            <a:solidFill>
              <a:schemeClr val="tx1"/>
            </a:solidFill>
          </a:ln>
        </p:spPr>
        <p:txBody>
          <a:bodyPr wrap="square">
            <a:spAutoFit/>
          </a:bodyPr>
          <a:lstStyle/>
          <a:p>
            <a:pPr algn="just"/>
            <a:r>
              <a:rPr lang="en-US" sz="2000" b="1">
                <a:latin typeface="Arial" pitchFamily="34" charset="0"/>
                <a:cs typeface="Arial" pitchFamily="34" charset="0"/>
              </a:rPr>
              <a:t>b) Quyền và nghĩa vụ của tổ chức, cá nhân đối với việc bảo vệ di sản văn hóa:</a:t>
            </a:r>
            <a:endParaRPr lang="en-US" sz="2000">
              <a:latin typeface="Arial" pitchFamily="34" charset="0"/>
              <a:cs typeface="Arial" pitchFamily="34" charset="0"/>
            </a:endParaRPr>
          </a:p>
          <a:p>
            <a:pPr algn="just"/>
            <a:r>
              <a:rPr lang="en-US" sz="2000" b="1">
                <a:latin typeface="Arial" pitchFamily="34" charset="0"/>
                <a:cs typeface="Arial" pitchFamily="34" charset="0"/>
              </a:rPr>
              <a:t>	- Tôn trọng, bảo vệ và phát huy giá trị di sản văn hóa.</a:t>
            </a:r>
            <a:endParaRPr lang="en-US" sz="2000">
              <a:latin typeface="Arial" pitchFamily="34" charset="0"/>
              <a:cs typeface="Arial" pitchFamily="34" charset="0"/>
            </a:endParaRPr>
          </a:p>
          <a:p>
            <a:pPr algn="just"/>
            <a:r>
              <a:rPr lang="en-US" sz="2000" b="1">
                <a:latin typeface="Arial" pitchFamily="34" charset="0"/>
                <a:cs typeface="Arial" pitchFamily="34" charset="0"/>
              </a:rPr>
              <a:t>	- Thông báo kịp thời địa điểm phát hiện di vật, cổ vật, bảo vật quốc gia, di tích lịch sử, văn hóa, danh lam thắng cảnh; giao nộp di vật, cổ vật, bảo vật quốc gia do mình tìm được cho cơ quan nhà nước có thẩm quyền nơi gần nhất.</a:t>
            </a:r>
            <a:endParaRPr lang="en-US" sz="2000">
              <a:latin typeface="Arial" pitchFamily="34" charset="0"/>
              <a:cs typeface="Arial" pitchFamily="34" charset="0"/>
            </a:endParaRPr>
          </a:p>
          <a:p>
            <a:pPr algn="just"/>
            <a:r>
              <a:rPr lang="en-US" sz="2000" b="1">
                <a:latin typeface="Arial" pitchFamily="34" charset="0"/>
                <a:cs typeface="Arial" pitchFamily="34" charset="0"/>
              </a:rPr>
              <a:t>	- Ngăn chặn hoặc đề nghị cơ quan nhà nước có thẩm quyền ngăn chặn, xử lí kịp thời khi thấy có những hành vi làm sai lệch, phá hoại, chiếm đoạt, sử dụng trái phép di sản văn hóa; hoặc thấy di sản văn hóa có nguy cơ bị làm sai lệch giá trị, bị hủy hoại, bị mất.</a:t>
            </a:r>
            <a:endParaRPr lang="en-US" sz="2000">
              <a:latin typeface="Arial" pitchFamily="34" charset="0"/>
              <a:cs typeface="Arial" pitchFamily="34" charset="0"/>
            </a:endParaRPr>
          </a:p>
          <a:p>
            <a:pPr algn="just"/>
            <a:r>
              <a:rPr lang="en-US" sz="2000" b="1">
                <a:latin typeface="Arial" pitchFamily="34" charset="0"/>
                <a:cs typeface="Arial" pitchFamily="34" charset="0"/>
              </a:rPr>
              <a:t>	- Thực hiện các biện pháp bảo vệ và phát huy giá trị di sản văn hóa.</a:t>
            </a:r>
            <a:endParaRPr lang="en-US" sz="2000">
              <a:latin typeface="Arial" pitchFamily="34" charset="0"/>
              <a:cs typeface="Arial" pitchFamily="34" charset="0"/>
            </a:endParaRPr>
          </a:p>
          <a:p>
            <a:pPr algn="just"/>
            <a:r>
              <a:rPr lang="en-US" sz="2000" b="1">
                <a:latin typeface="Arial" pitchFamily="34" charset="0"/>
                <a:cs typeface="Arial" pitchFamily="34" charset="0"/>
              </a:rPr>
              <a:t>	- Chuyển giao di sản văn hóa cho cơ quan nhà nước có thẩm quyền trong trường hợp không có đủ điều kiện và khả năng bảo vệ và phát huy giá trị.</a:t>
            </a:r>
            <a:endParaRPr lang="en-US" sz="2000">
              <a:latin typeface="Arial" pitchFamily="34" charset="0"/>
              <a:cs typeface="Arial" pitchFamily="34" charset="0"/>
            </a:endParaRPr>
          </a:p>
        </p:txBody>
      </p:sp>
    </p:spTree>
    <p:extLst>
      <p:ext uri="{BB962C8B-B14F-4D97-AF65-F5344CB8AC3E}">
        <p14:creationId xmlns:p14="http://schemas.microsoft.com/office/powerpoint/2010/main" val="264742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1066800" y="685800"/>
            <a:ext cx="6478147" cy="5449098"/>
            <a:chOff x="1066800" y="685800"/>
            <a:chExt cx="6478147" cy="5449098"/>
          </a:xfrm>
        </p:grpSpPr>
        <p:pic>
          <p:nvPicPr>
            <p:cNvPr id="5" name="图片 2">
              <a:extLst>
                <a:ext uri="{FF2B5EF4-FFF2-40B4-BE49-F238E27FC236}">
                  <a16:creationId xmlns:a16="http://schemas.microsoft.com/office/drawing/2014/main" xmlns="" id="{B404D45E-0E4A-1E3B-E2E4-C92EFE3B561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92908" y="685800"/>
              <a:ext cx="5413828" cy="5449098"/>
            </a:xfrm>
            <a:prstGeom prst="rect">
              <a:avLst/>
            </a:prstGeom>
          </p:spPr>
        </p:pic>
        <p:pic>
          <p:nvPicPr>
            <p:cNvPr id="6" name="Picture 5">
              <a:extLst>
                <a:ext uri="{FF2B5EF4-FFF2-40B4-BE49-F238E27FC236}">
                  <a16:creationId xmlns:a16="http://schemas.microsoft.com/office/drawing/2014/main" xmlns="" id="{A8031C1E-C6A8-D9DA-8EAB-616D294D7C26}"/>
                </a:ext>
              </a:extLst>
            </p:cNvPr>
            <p:cNvPicPr>
              <a:picLocks noChangeAspect="1"/>
            </p:cNvPicPr>
            <p:nvPr/>
          </p:nvPicPr>
          <p:blipFill>
            <a:blip r:embed="rId5"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3900008" y="3343872"/>
              <a:ext cx="1123346" cy="1123346"/>
            </a:xfrm>
            <a:prstGeom prst="rect">
              <a:avLst/>
            </a:prstGeom>
          </p:spPr>
        </p:pic>
        <p:sp>
          <p:nvSpPr>
            <p:cNvPr id="9" name="TextBox 8">
              <a:extLst>
                <a:ext uri="{FF2B5EF4-FFF2-40B4-BE49-F238E27FC236}">
                  <a16:creationId xmlns:a16="http://schemas.microsoft.com/office/drawing/2014/main" xmlns="" id="{C89F6C19-5BF0-B0AE-5580-2FD69B31B9A9}"/>
                </a:ext>
              </a:extLst>
            </p:cNvPr>
            <p:cNvSpPr txBox="1"/>
            <p:nvPr/>
          </p:nvSpPr>
          <p:spPr>
            <a:xfrm>
              <a:off x="1066800" y="1846907"/>
              <a:ext cx="6478147" cy="830997"/>
            </a:xfrm>
            <a:prstGeom prst="rect">
              <a:avLst/>
            </a:prstGeom>
            <a:noFill/>
          </p:spPr>
          <p:txBody>
            <a:bodyPr wrap="square" rtlCol="0">
              <a:spAutoFit/>
            </a:bodyPr>
            <a:lstStyle/>
            <a:p>
              <a:pPr algn="ctr"/>
              <a:r>
                <a:rPr lang="en-US" sz="4800" b="1" dirty="0">
                  <a:solidFill>
                    <a:srgbClr val="002060"/>
                  </a:solidFill>
                  <a:latin typeface="SVN-Revolution" panose="02040603050506020204" pitchFamily="18" charset="0"/>
                </a:rPr>
                <a:t>LUYỆN TẬP</a:t>
              </a:r>
            </a:p>
          </p:txBody>
        </p:sp>
        <p:pic>
          <p:nvPicPr>
            <p:cNvPr id="10" name="图片 4">
              <a:extLst>
                <a:ext uri="{FF2B5EF4-FFF2-40B4-BE49-F238E27FC236}">
                  <a16:creationId xmlns:a16="http://schemas.microsoft.com/office/drawing/2014/main" xmlns="" id="{094D6EDC-A3CA-45A2-AE77-174290A55D6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760977" y="2823510"/>
              <a:ext cx="1886858" cy="3120572"/>
            </a:xfrm>
            <a:prstGeom prst="rect">
              <a:avLst/>
            </a:prstGeom>
          </p:spPr>
        </p:pic>
      </p:grpSp>
    </p:spTree>
    <p:extLst>
      <p:ext uri="{BB962C8B-B14F-4D97-AF65-F5344CB8AC3E}">
        <p14:creationId xmlns:p14="http://schemas.microsoft.com/office/powerpoint/2010/main" val="264742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770" y="32657"/>
            <a:ext cx="9122230" cy="32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3657600"/>
            <a:ext cx="8534400" cy="1323439"/>
          </a:xfrm>
          <a:prstGeom prst="rect">
            <a:avLst/>
          </a:prstGeom>
        </p:spPr>
        <p:txBody>
          <a:bodyPr wrap="square">
            <a:spAutoFit/>
          </a:bodyPr>
          <a:lstStyle/>
          <a:p>
            <a:r>
              <a:rPr lang="en-US" sz="2000" b="1">
                <a:solidFill>
                  <a:srgbClr val="0000FF"/>
                </a:solidFill>
                <a:latin typeface="Arial" pitchFamily="34" charset="0"/>
                <a:cs typeface="Arial" pitchFamily="34" charset="0"/>
              </a:rPr>
              <a:t>Những giá trị văn hoá đã được công nhận là di sản văn hoá:</a:t>
            </a:r>
          </a:p>
          <a:p>
            <a:r>
              <a:rPr lang="en-US" sz="2000" b="1">
                <a:solidFill>
                  <a:srgbClr val="0000FF"/>
                </a:solidFill>
                <a:latin typeface="Arial" pitchFamily="34" charset="0"/>
                <a:cs typeface="Arial" pitchFamily="34" charset="0"/>
              </a:rPr>
              <a:t>	A. Nhã nhạc cung đình Huế (Thừa Thiên Huế).</a:t>
            </a:r>
          </a:p>
          <a:p>
            <a:r>
              <a:rPr lang="en-US" sz="2000" b="1">
                <a:solidFill>
                  <a:srgbClr val="0000FF"/>
                </a:solidFill>
                <a:latin typeface="Arial" pitchFamily="34" charset="0"/>
                <a:cs typeface="Arial" pitchFamily="34" charset="0"/>
              </a:rPr>
              <a:t>	B. Hội Gióng đền Phù Đổng và đền Sóc (Hà Nội).</a:t>
            </a:r>
          </a:p>
          <a:p>
            <a:r>
              <a:rPr lang="en-US" sz="2000" b="1">
                <a:solidFill>
                  <a:srgbClr val="0000FF"/>
                </a:solidFill>
                <a:latin typeface="Arial" pitchFamily="34" charset="0"/>
                <a:cs typeface="Arial" pitchFamily="34" charset="0"/>
              </a:rPr>
              <a:t>	D. Khu di tích văn hoá Óc Eo (An Giang).</a:t>
            </a:r>
          </a:p>
        </p:txBody>
      </p:sp>
    </p:spTree>
    <p:extLst>
      <p:ext uri="{BB962C8B-B14F-4D97-AF65-F5344CB8AC3E}">
        <p14:creationId xmlns:p14="http://schemas.microsoft.com/office/powerpoint/2010/main" val="264742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ppt_w</p:attrName>
                                        </p:attrNameLst>
                                      </p:cBhvr>
                                      <p:tavLst>
                                        <p:tav tm="0">
                                          <p:val>
                                            <p:fltVal val="0"/>
                                          </p:val>
                                        </p:tav>
                                        <p:tav tm="100000">
                                          <p:val>
                                            <p:strVal val="#ppt_w"/>
                                          </p:val>
                                        </p:tav>
                                      </p:tavLst>
                                    </p:anim>
                                    <p:anim calcmode="lin" valueType="num">
                                      <p:cBhvr>
                                        <p:cTn id="8" dur="500" fill="hold"/>
                                        <p:tgtEl>
                                          <p:spTgt spid="14338"/>
                                        </p:tgtEl>
                                        <p:attrNameLst>
                                          <p:attrName>ppt_h</p:attrName>
                                        </p:attrNameLst>
                                      </p:cBhvr>
                                      <p:tavLst>
                                        <p:tav tm="0">
                                          <p:val>
                                            <p:fltVal val="0"/>
                                          </p:val>
                                        </p:tav>
                                        <p:tav tm="100000">
                                          <p:val>
                                            <p:strVal val="#ppt_h"/>
                                          </p:val>
                                        </p:tav>
                                      </p:tavLst>
                                    </p:anim>
                                    <p:animEffect transition="in" filter="fade">
                                      <p:cBhvr>
                                        <p:cTn id="9" dur="500"/>
                                        <p:tgtEl>
                                          <p:spTgt spid="1433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864389" y="381000"/>
            <a:ext cx="6907871" cy="5661405"/>
            <a:chOff x="864389" y="381000"/>
            <a:chExt cx="6907871" cy="5661405"/>
          </a:xfrm>
        </p:grpSpPr>
        <p:pic>
          <p:nvPicPr>
            <p:cNvPr id="2" name="图片 80">
              <a:extLst>
                <a:ext uri="{FF2B5EF4-FFF2-40B4-BE49-F238E27FC236}">
                  <a16:creationId xmlns:a16="http://schemas.microsoft.com/office/drawing/2014/main" xmlns="" id="{8CE68A38-BBFE-4D0F-BFFA-96D1D029E19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28800" y="381000"/>
              <a:ext cx="4489139" cy="4704333"/>
            </a:xfrm>
            <a:prstGeom prst="rect">
              <a:avLst/>
            </a:prstGeom>
          </p:spPr>
        </p:pic>
        <p:pic>
          <p:nvPicPr>
            <p:cNvPr id="3" name="图片 87">
              <a:extLst>
                <a:ext uri="{FF2B5EF4-FFF2-40B4-BE49-F238E27FC236}">
                  <a16:creationId xmlns:a16="http://schemas.microsoft.com/office/drawing/2014/main" xmlns="" id="{EBDE9728-F326-45D1-8B31-2C61EC1D877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605818">
              <a:off x="3446353" y="2862867"/>
              <a:ext cx="4325907" cy="3179538"/>
            </a:xfrm>
            <a:prstGeom prst="rect">
              <a:avLst/>
            </a:prstGeom>
          </p:spPr>
        </p:pic>
        <p:sp>
          <p:nvSpPr>
            <p:cNvPr id="4" name="TextBox 3">
              <a:extLst>
                <a:ext uri="{FF2B5EF4-FFF2-40B4-BE49-F238E27FC236}">
                  <a16:creationId xmlns:a16="http://schemas.microsoft.com/office/drawing/2014/main" xmlns="" id="{349A9FBB-0AFF-A604-707B-D71CEC3CE90A}"/>
                </a:ext>
              </a:extLst>
            </p:cNvPr>
            <p:cNvSpPr txBox="1"/>
            <p:nvPr/>
          </p:nvSpPr>
          <p:spPr>
            <a:xfrm>
              <a:off x="864389" y="2140482"/>
              <a:ext cx="6478147" cy="830997"/>
            </a:xfrm>
            <a:prstGeom prst="rect">
              <a:avLst/>
            </a:prstGeom>
            <a:noFill/>
          </p:spPr>
          <p:txBody>
            <a:bodyPr wrap="square" rtlCol="0">
              <a:spAutoFit/>
            </a:bodyPr>
            <a:lstStyle/>
            <a:p>
              <a:pPr algn="ctr"/>
              <a:r>
                <a:rPr lang="en-US" sz="4800" b="1" dirty="0">
                  <a:solidFill>
                    <a:srgbClr val="002060"/>
                  </a:solidFill>
                  <a:latin typeface="SVN-Revolution" panose="02040603050506020204" pitchFamily="18" charset="0"/>
                </a:rPr>
                <a:t>KHỞI ĐỘNG</a:t>
              </a:r>
            </a:p>
          </p:txBody>
        </p:sp>
      </p:grpSp>
    </p:spTree>
    <p:extLst>
      <p:ext uri="{BB962C8B-B14F-4D97-AF65-F5344CB8AC3E}">
        <p14:creationId xmlns:p14="http://schemas.microsoft.com/office/powerpoint/2010/main" val="234404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771" y="21770"/>
            <a:ext cx="9122229" cy="5112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770" y="2590800"/>
            <a:ext cx="9122229" cy="3477875"/>
          </a:xfrm>
          <a:prstGeom prst="rect">
            <a:avLst/>
          </a:prstGeom>
          <a:solidFill>
            <a:srgbClr val="FFFF99"/>
          </a:solidFill>
        </p:spPr>
        <p:txBody>
          <a:bodyPr wrap="square">
            <a:spAutoFit/>
          </a:bodyPr>
          <a:lstStyle/>
          <a:p>
            <a:pPr algn="just"/>
            <a:r>
              <a:rPr lang="en-US" i="1"/>
              <a:t>	</a:t>
            </a:r>
            <a:r>
              <a:rPr lang="en-US" sz="2000" b="1">
                <a:solidFill>
                  <a:srgbClr val="0000FF"/>
                </a:solidFill>
                <a:latin typeface="Arial" pitchFamily="34" charset="0"/>
                <a:cs typeface="Arial" pitchFamily="34" charset="0"/>
              </a:rPr>
              <a:t>- Di tích lịch sử, văn hóa, gồm: Địa đạo Củ Chi (Thành phố Hồ Chí Minh), Hoàng Thành Thăng Long (Hà Nội).</a:t>
            </a:r>
          </a:p>
          <a:p>
            <a:pPr algn="just"/>
            <a:r>
              <a:rPr lang="en-US" sz="2000" b="1">
                <a:solidFill>
                  <a:srgbClr val="0000FF"/>
                </a:solidFill>
                <a:latin typeface="Arial" pitchFamily="34" charset="0"/>
                <a:cs typeface="Arial" pitchFamily="34" charset="0"/>
              </a:rPr>
              <a:t>	- Danh lam thắng cảnh, gồm: Khu du lịch Tràng An (Ninh Bình), Bàu Trắng (Bình Thuận), Động Phong Nha (Quảng Bình).</a:t>
            </a:r>
          </a:p>
          <a:p>
            <a:pPr algn="just"/>
            <a:r>
              <a:rPr lang="en-US" sz="2000" b="1">
                <a:solidFill>
                  <a:srgbClr val="0000FF"/>
                </a:solidFill>
                <a:latin typeface="Arial" pitchFamily="34" charset="0"/>
                <a:cs typeface="Arial" pitchFamily="34" charset="0"/>
              </a:rPr>
              <a:t>	- Di vật, cổ vật, bảo vật quốc gia, gồm: Mộc bản chùa Vĩnh Nghiêm (Bắc Giang).</a:t>
            </a:r>
          </a:p>
          <a:p>
            <a:pPr algn="just"/>
            <a:r>
              <a:rPr lang="en-US" sz="2000" b="1">
                <a:solidFill>
                  <a:srgbClr val="0000FF"/>
                </a:solidFill>
                <a:latin typeface="Arial" pitchFamily="34" charset="0"/>
                <a:cs typeface="Arial" pitchFamily="34" charset="0"/>
              </a:rPr>
              <a:t>	- Di sản văn hóa phi vật thể, gồm: Nhã nhạc cung đình Huế, Lễ hội đua thuyền đình Bình Thuỷ (An Giang), Dân ca Quan họ Bắc Ninh, Truyện Kiều (Nguyễn Du), Nghề gốm Thanh Hà (Quảng Nam), Lễ cấp sắc của người Dao Tiền (Phú Thọ), Lễ hội Ada Koonh (Mừng lúa mới) của người Pa Kô.</a:t>
            </a:r>
          </a:p>
        </p:txBody>
      </p:sp>
    </p:spTree>
    <p:extLst>
      <p:ext uri="{BB962C8B-B14F-4D97-AF65-F5344CB8AC3E}">
        <p14:creationId xmlns:p14="http://schemas.microsoft.com/office/powerpoint/2010/main" val="381935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500" fill="hold"/>
                                        <p:tgtEl>
                                          <p:spTgt spid="15362"/>
                                        </p:tgtEl>
                                        <p:attrNameLst>
                                          <p:attrName>ppt_w</p:attrName>
                                        </p:attrNameLst>
                                      </p:cBhvr>
                                      <p:tavLst>
                                        <p:tav tm="0">
                                          <p:val>
                                            <p:fltVal val="0"/>
                                          </p:val>
                                        </p:tav>
                                        <p:tav tm="100000">
                                          <p:val>
                                            <p:strVal val="#ppt_w"/>
                                          </p:val>
                                        </p:tav>
                                      </p:tavLst>
                                    </p:anim>
                                    <p:anim calcmode="lin" valueType="num">
                                      <p:cBhvr>
                                        <p:cTn id="8" dur="500" fill="hold"/>
                                        <p:tgtEl>
                                          <p:spTgt spid="1536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nvPr/>
        </p:nvPicPr>
        <p:blipFill>
          <a:blip r:embed="rId4">
            <a:extLst>
              <a:ext uri="{BEBA8EAE-BF5A-486C-A8C5-ECC9F3942E4B}">
                <a14:imgProps xmlns:a14="http://schemas.microsoft.com/office/drawing/2010/main">
                  <a14:imgLayer r:embed="rId5">
                    <a14:imgEffect>
                      <a14:sharpenSoften amount="5800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0" y="0"/>
            <a:ext cx="9144000" cy="3200400"/>
          </a:xfrm>
          <a:prstGeom prst="rect">
            <a:avLst/>
          </a:prstGeom>
          <a:noFill/>
          <a:ln>
            <a:noFill/>
          </a:ln>
          <a:effectLst/>
        </p:spPr>
      </p:pic>
      <p:sp>
        <p:nvSpPr>
          <p:cNvPr id="4" name="Rectangle 3"/>
          <p:cNvSpPr/>
          <p:nvPr/>
        </p:nvSpPr>
        <p:spPr>
          <a:xfrm>
            <a:off x="87086" y="3352800"/>
            <a:ext cx="8980714" cy="3170099"/>
          </a:xfrm>
          <a:prstGeom prst="rect">
            <a:avLst/>
          </a:prstGeom>
        </p:spPr>
        <p:txBody>
          <a:bodyPr wrap="square">
            <a:spAutoFit/>
          </a:bodyPr>
          <a:lstStyle/>
          <a:p>
            <a:pPr algn="just"/>
            <a:r>
              <a:rPr lang="en-US" sz="2000" b="1">
                <a:solidFill>
                  <a:srgbClr val="0000FF"/>
                </a:solidFill>
                <a:latin typeface="Arial" pitchFamily="34" charset="0"/>
                <a:cs typeface="Arial" pitchFamily="34" charset="0"/>
              </a:rPr>
              <a:t>	a) Em không đồng ý với những việc làm trên.</a:t>
            </a:r>
          </a:p>
          <a:p>
            <a:pPr algn="just"/>
            <a:r>
              <a:rPr lang="en-US" sz="2000" b="1">
                <a:solidFill>
                  <a:srgbClr val="0000FF"/>
                </a:solidFill>
                <a:latin typeface="Arial" pitchFamily="34" charset="0"/>
                <a:cs typeface="Arial" pitchFamily="34" charset="0"/>
              </a:rPr>
              <a:t>	Vì Khu Di tích Quốc gia đặc biệt Tân Trào là một di sản văn hóa của đất nước. Những hành động viết, vẽ bậy, khắc chữ lên trên trên nhiều công trình của khu di tích là hành vi gây mất mĩ quan, phá hoại, xâm hại đến di sản văn hóa.</a:t>
            </a:r>
          </a:p>
          <a:p>
            <a:pPr algn="just"/>
            <a:r>
              <a:rPr lang="en-US" sz="2000" b="1">
                <a:solidFill>
                  <a:srgbClr val="0000FF"/>
                </a:solidFill>
                <a:latin typeface="Arial" pitchFamily="34" charset="0"/>
                <a:cs typeface="Arial" pitchFamily="34" charset="0"/>
              </a:rPr>
              <a:t>	b) Nếu bắt gặp những người đang viết, vẽ như vậy em sẽ giải thích cho  họ hành vi của họ là sai trái, đang xâm hại đến di sản văn hóa; em sẽ khuyên họ  cần biết bảo vệ di sản văn hóa, có rất nhiều cách khác để có thể ghi lại dấu ấn và kỉ  niệm khi đến tham quan di tích lịch sử như chụp ảnh, mua quà lưu niệm ...</a:t>
            </a:r>
          </a:p>
        </p:txBody>
      </p:sp>
    </p:spTree>
    <p:extLst>
      <p:ext uri="{BB962C8B-B14F-4D97-AF65-F5344CB8AC3E}">
        <p14:creationId xmlns:p14="http://schemas.microsoft.com/office/powerpoint/2010/main" val="313414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762000"/>
            <a:ext cx="8763000" cy="1938992"/>
          </a:xfrm>
          <a:prstGeom prst="rect">
            <a:avLst/>
          </a:prstGeom>
        </p:spPr>
        <p:txBody>
          <a:bodyPr wrap="square">
            <a:spAutoFit/>
          </a:bodyPr>
          <a:lstStyle/>
          <a:p>
            <a:pPr algn="just"/>
            <a:r>
              <a:rPr lang="en-US" sz="2000" b="1">
                <a:solidFill>
                  <a:srgbClr val="0000FF"/>
                </a:solidFill>
                <a:latin typeface="Arial" pitchFamily="34" charset="0"/>
                <a:cs typeface="Arial" pitchFamily="34" charset="0"/>
              </a:rPr>
              <a:t>	Em sẽ khuyên bố nên thông báo cho chính quyền và mang cổ vật đó giao nộp cho cơ quan nhà nước có thẩm quyền giải quyết.</a:t>
            </a:r>
          </a:p>
          <a:p>
            <a:pPr algn="just"/>
            <a:r>
              <a:rPr lang="en-US" sz="2000" b="1">
                <a:solidFill>
                  <a:srgbClr val="0000FF"/>
                </a:solidFill>
                <a:latin typeface="Arial" pitchFamily="34" charset="0"/>
                <a:cs typeface="Arial" pitchFamily="34" charset="0"/>
              </a:rPr>
              <a:t>	Vì đây là một cổ vật có giá trị, là tài sản quốc gia, có thể được đánh giá là di sản văn hóa. Chúng ta nên bảo vệ di sản văn hóa. Nếu như giữ lại cổ vật đó trong nhà hoặc đem đi bán là hành vi vi phạm pháp luật.</a:t>
            </a:r>
          </a:p>
        </p:txBody>
      </p:sp>
      <p:pic>
        <p:nvPicPr>
          <p:cNvPr id="17411"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2819400"/>
            <a:ext cx="9144000" cy="81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2400" y="3657600"/>
            <a:ext cx="8877300" cy="3170099"/>
          </a:xfrm>
          <a:prstGeom prst="rect">
            <a:avLst/>
          </a:prstGeom>
        </p:spPr>
        <p:txBody>
          <a:bodyPr wrap="square">
            <a:spAutoFit/>
          </a:bodyPr>
          <a:lstStyle/>
          <a:p>
            <a:pPr algn="just"/>
            <a:r>
              <a:rPr lang="en-US" sz="2000" b="1">
                <a:solidFill>
                  <a:srgbClr val="0000FF"/>
                </a:solidFill>
                <a:latin typeface="Arial" pitchFamily="34" charset="0"/>
                <a:cs typeface="Arial" pitchFamily="34" charset="0"/>
              </a:rPr>
              <a:t>	- Một số di sản văn hóa ở địa phương: </a:t>
            </a:r>
          </a:p>
          <a:p>
            <a:pPr algn="ctr"/>
            <a:r>
              <a:rPr lang="en-US" sz="2000" b="1">
                <a:solidFill>
                  <a:srgbClr val="FF0000"/>
                </a:solidFill>
                <a:latin typeface="Arial" pitchFamily="34" charset="0"/>
                <a:cs typeface="Arial" pitchFamily="34" charset="0"/>
              </a:rPr>
              <a:t>(Tùy theo địa phương HS kể)</a:t>
            </a:r>
          </a:p>
          <a:p>
            <a:pPr algn="just"/>
            <a:r>
              <a:rPr lang="en-US" sz="2000" b="1">
                <a:solidFill>
                  <a:srgbClr val="0000FF"/>
                </a:solidFill>
                <a:latin typeface="Arial" pitchFamily="34" charset="0"/>
                <a:cs typeface="Arial" pitchFamily="34" charset="0"/>
              </a:rPr>
              <a:t>	- Biện pháp góp phần giữ gìn, bảo tồn và phát huy di sản văn hóa:</a:t>
            </a:r>
          </a:p>
          <a:p>
            <a:pPr algn="just"/>
            <a:r>
              <a:rPr lang="en-US" sz="2000" b="1">
                <a:solidFill>
                  <a:srgbClr val="0000FF"/>
                </a:solidFill>
                <a:latin typeface="Arial" pitchFamily="34" charset="0"/>
                <a:cs typeface="Arial" pitchFamily="34" charset="0"/>
              </a:rPr>
              <a:t>	+ Giữ gìn vệ sinh, không viết, vẽ vào di tích.</a:t>
            </a:r>
          </a:p>
          <a:p>
            <a:pPr algn="just"/>
            <a:r>
              <a:rPr lang="en-US" sz="2000" b="1">
                <a:solidFill>
                  <a:srgbClr val="0000FF"/>
                </a:solidFill>
                <a:latin typeface="Arial" pitchFamily="34" charset="0"/>
                <a:cs typeface="Arial" pitchFamily="34" charset="0"/>
              </a:rPr>
              <a:t>	+ Tham gia dọn dẹp vệ sinh, chăm sóc cây ở khu di tích.</a:t>
            </a:r>
          </a:p>
          <a:p>
            <a:pPr algn="just"/>
            <a:r>
              <a:rPr lang="en-US" sz="2000" b="1">
                <a:solidFill>
                  <a:srgbClr val="0000FF"/>
                </a:solidFill>
                <a:latin typeface="Arial" pitchFamily="34" charset="0"/>
                <a:cs typeface="Arial" pitchFamily="34" charset="0"/>
              </a:rPr>
              <a:t>	+ Tuyên truyền, giới thiệu về giá trị lịch sử, văn hóa của di tích cho bạn bè và mọi   người.</a:t>
            </a:r>
          </a:p>
          <a:p>
            <a:pPr algn="just"/>
            <a:r>
              <a:rPr lang="en-US" sz="2000" b="1">
                <a:solidFill>
                  <a:srgbClr val="0000FF"/>
                </a:solidFill>
                <a:latin typeface="Arial" pitchFamily="34" charset="0"/>
                <a:cs typeface="Arial" pitchFamily="34" charset="0"/>
              </a:rPr>
              <a:t>	+ Hưởng ứng, tham gia các lễ hội.</a:t>
            </a:r>
          </a:p>
          <a:p>
            <a:pPr algn="just"/>
            <a:r>
              <a:rPr lang="en-US" sz="2000" b="1">
                <a:solidFill>
                  <a:srgbClr val="0000FF"/>
                </a:solidFill>
                <a:latin typeface="Arial" pitchFamily="34" charset="0"/>
                <a:cs typeface="Arial" pitchFamily="34" charset="0"/>
              </a:rPr>
              <a:t>	+ Phê phán, tố cáo những hành vi không bảo vệ di sản văn hóa.</a:t>
            </a:r>
          </a:p>
        </p:txBody>
      </p:sp>
    </p:spTree>
    <p:extLst>
      <p:ext uri="{BB962C8B-B14F-4D97-AF65-F5344CB8AC3E}">
        <p14:creationId xmlns:p14="http://schemas.microsoft.com/office/powerpoint/2010/main" val="78458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1"/>
                                        </p:tgtEl>
                                        <p:attrNameLst>
                                          <p:attrName>style.visibility</p:attrName>
                                        </p:attrNameLst>
                                      </p:cBhvr>
                                      <p:to>
                                        <p:strVal val="visible"/>
                                      </p:to>
                                    </p:set>
                                    <p:anim calcmode="lin" valueType="num">
                                      <p:cBhvr additive="base">
                                        <p:cTn id="19" dur="500" fill="hold"/>
                                        <p:tgtEl>
                                          <p:spTgt spid="17411"/>
                                        </p:tgtEl>
                                        <p:attrNameLst>
                                          <p:attrName>ppt_x</p:attrName>
                                        </p:attrNameLst>
                                      </p:cBhvr>
                                      <p:tavLst>
                                        <p:tav tm="0">
                                          <p:val>
                                            <p:strVal val="#ppt_x"/>
                                          </p:val>
                                        </p:tav>
                                        <p:tav tm="100000">
                                          <p:val>
                                            <p:strVal val="#ppt_x"/>
                                          </p:val>
                                        </p:tav>
                                      </p:tavLst>
                                    </p:anim>
                                    <p:anim calcmode="lin" valueType="num">
                                      <p:cBhvr additive="base">
                                        <p:cTn id="20"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1159259" y="719322"/>
            <a:ext cx="6825481" cy="5528248"/>
            <a:chOff x="2939172" y="1174029"/>
            <a:chExt cx="6825481" cy="5528248"/>
          </a:xfrm>
        </p:grpSpPr>
        <p:pic>
          <p:nvPicPr>
            <p:cNvPr id="8" name="图片 8">
              <a:extLst>
                <a:ext uri="{FF2B5EF4-FFF2-40B4-BE49-F238E27FC236}">
                  <a16:creationId xmlns:a16="http://schemas.microsoft.com/office/drawing/2014/main" xmlns="" id="{C065CE14-6C71-F295-AF00-5FE97B0AC44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73092" y="2896557"/>
              <a:ext cx="5027309" cy="3805720"/>
            </a:xfrm>
            <a:prstGeom prst="rect">
              <a:avLst/>
            </a:prstGeom>
          </p:spPr>
        </p:pic>
        <p:pic>
          <p:nvPicPr>
            <p:cNvPr id="11" name="图片 94">
              <a:extLst>
                <a:ext uri="{FF2B5EF4-FFF2-40B4-BE49-F238E27FC236}">
                  <a16:creationId xmlns:a16="http://schemas.microsoft.com/office/drawing/2014/main" xmlns="" id="{DD9BC20A-1DC6-4567-A9C6-9B7F0271384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2369114">
              <a:off x="3957604" y="4443749"/>
              <a:ext cx="1124255" cy="1666628"/>
            </a:xfrm>
            <a:prstGeom prst="rect">
              <a:avLst/>
            </a:prstGeom>
          </p:spPr>
        </p:pic>
        <p:pic>
          <p:nvPicPr>
            <p:cNvPr id="12" name="图片 10">
              <a:extLst>
                <a:ext uri="{FF2B5EF4-FFF2-40B4-BE49-F238E27FC236}">
                  <a16:creationId xmlns:a16="http://schemas.microsoft.com/office/drawing/2014/main" xmlns="" id="{FBBC4376-873E-2C87-D2BE-FEFC904D32E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28745" y="3333882"/>
              <a:ext cx="2935908" cy="2842705"/>
            </a:xfrm>
            <a:prstGeom prst="rect">
              <a:avLst/>
            </a:prstGeom>
          </p:spPr>
        </p:pic>
        <p:pic>
          <p:nvPicPr>
            <p:cNvPr id="13" name="图片 86">
              <a:extLst>
                <a:ext uri="{FF2B5EF4-FFF2-40B4-BE49-F238E27FC236}">
                  <a16:creationId xmlns:a16="http://schemas.microsoft.com/office/drawing/2014/main" xmlns="" id="{846C5318-A35A-DD3B-5CCE-DCCA65BB742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700286" y="1174029"/>
              <a:ext cx="2791426" cy="2981751"/>
            </a:xfrm>
            <a:prstGeom prst="rect">
              <a:avLst/>
            </a:prstGeom>
          </p:spPr>
        </p:pic>
        <p:sp>
          <p:nvSpPr>
            <p:cNvPr id="14" name="TextBox 13">
              <a:extLst>
                <a:ext uri="{FF2B5EF4-FFF2-40B4-BE49-F238E27FC236}">
                  <a16:creationId xmlns:a16="http://schemas.microsoft.com/office/drawing/2014/main" xmlns="" id="{DB0020CE-AAAA-4B1B-FEC0-CBCC64F6CAEE}"/>
                </a:ext>
              </a:extLst>
            </p:cNvPr>
            <p:cNvSpPr txBox="1"/>
            <p:nvPr/>
          </p:nvSpPr>
          <p:spPr>
            <a:xfrm>
              <a:off x="2939172" y="2129603"/>
              <a:ext cx="6478147" cy="830997"/>
            </a:xfrm>
            <a:prstGeom prst="rect">
              <a:avLst/>
            </a:prstGeom>
            <a:noFill/>
          </p:spPr>
          <p:txBody>
            <a:bodyPr wrap="square" rtlCol="0">
              <a:spAutoFit/>
            </a:bodyPr>
            <a:lstStyle/>
            <a:p>
              <a:pPr algn="ctr"/>
              <a:r>
                <a:rPr lang="en-US" sz="4800" b="1" dirty="0">
                  <a:solidFill>
                    <a:srgbClr val="002060"/>
                  </a:solidFill>
                  <a:latin typeface="SVN-Revolution" panose="02040603050506020204" pitchFamily="18" charset="0"/>
                </a:rPr>
                <a:t>VẬN DỤNG</a:t>
              </a:r>
            </a:p>
          </p:txBody>
        </p:sp>
        <p:pic>
          <p:nvPicPr>
            <p:cNvPr id="15" name="Picture 14">
              <a:extLst>
                <a:ext uri="{FF2B5EF4-FFF2-40B4-BE49-F238E27FC236}">
                  <a16:creationId xmlns:a16="http://schemas.microsoft.com/office/drawing/2014/main" xmlns="" id="{AECB251A-D244-D3AB-1B8C-5E8656DF68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42814" y="1924567"/>
              <a:ext cx="962946" cy="962946"/>
            </a:xfrm>
            <a:prstGeom prst="rect">
              <a:avLst/>
            </a:prstGeom>
          </p:spPr>
        </p:pic>
      </p:grpSp>
    </p:spTree>
    <p:extLst>
      <p:ext uri="{BB962C8B-B14F-4D97-AF65-F5344CB8AC3E}">
        <p14:creationId xmlns:p14="http://schemas.microsoft.com/office/powerpoint/2010/main" val="391025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
            <a:ext cx="9144000" cy="1563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image5.jpe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6314" y="1524000"/>
            <a:ext cx="8305800" cy="529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330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circle(in)">
                                      <p:cBhvr>
                                        <p:cTn id="7" dur="20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8435"/>
                                        </p:tgtEl>
                                        <p:attrNameLst>
                                          <p:attrName>style.visibility</p:attrName>
                                        </p:attrNameLst>
                                      </p:cBhvr>
                                      <p:to>
                                        <p:strVal val="visible"/>
                                      </p:to>
                                    </p:set>
                                    <p:animEffect transition="in" filter="circle(in)">
                                      <p:cBhvr>
                                        <p:cTn id="12" dur="20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1"/>
            <a:ext cx="9144000" cy="83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1006019"/>
            <a:ext cx="8839200" cy="4708981"/>
          </a:xfrm>
          <a:prstGeom prst="rect">
            <a:avLst/>
          </a:prstGeom>
        </p:spPr>
        <p:txBody>
          <a:bodyPr wrap="square">
            <a:spAutoFit/>
          </a:bodyPr>
          <a:lstStyle/>
          <a:p>
            <a:pPr algn="ctr"/>
            <a:r>
              <a:rPr lang="en-US" sz="2000" b="1" u="sng">
                <a:latin typeface="Arial" pitchFamily="34" charset="0"/>
                <a:cs typeface="Arial" pitchFamily="34" charset="0"/>
              </a:rPr>
              <a:t>Gợi ý</a:t>
            </a:r>
            <a:r>
              <a:rPr lang="en-US" sz="2000" b="1">
                <a:latin typeface="Arial" pitchFamily="34" charset="0"/>
                <a:cs typeface="Arial" pitchFamily="34" charset="0"/>
              </a:rPr>
              <a:t>: </a:t>
            </a:r>
            <a:r>
              <a:rPr lang="en-US" sz="2000" b="1">
                <a:solidFill>
                  <a:srgbClr val="FF0000"/>
                </a:solidFill>
                <a:latin typeface="Arial" pitchFamily="34" charset="0"/>
                <a:cs typeface="Arial" pitchFamily="34" charset="0"/>
              </a:rPr>
              <a:t>Kế hoạch một buổi tham gia dọn vệ sinh tại một ngôi Đền ở địa phương:</a:t>
            </a:r>
          </a:p>
          <a:p>
            <a:r>
              <a:rPr lang="en-US" sz="2000" b="1">
                <a:latin typeface="Arial" pitchFamily="34" charset="0"/>
                <a:cs typeface="Arial" pitchFamily="34" charset="0"/>
              </a:rPr>
              <a:t>	</a:t>
            </a:r>
            <a:r>
              <a:rPr lang="en-US" sz="2000" b="1">
                <a:solidFill>
                  <a:srgbClr val="0000FF"/>
                </a:solidFill>
                <a:latin typeface="Arial" pitchFamily="34" charset="0"/>
                <a:cs typeface="Arial" pitchFamily="34" charset="0"/>
              </a:rPr>
              <a:t>* Chuẩn bị:</a:t>
            </a:r>
          </a:p>
          <a:p>
            <a:r>
              <a:rPr lang="en-US" sz="2000" b="1">
                <a:latin typeface="Arial" pitchFamily="34" charset="0"/>
                <a:cs typeface="Arial" pitchFamily="34" charset="0"/>
              </a:rPr>
              <a:t>	- Mỗi tổ chuẩn bị 1 thùng rác.</a:t>
            </a:r>
          </a:p>
          <a:p>
            <a:r>
              <a:rPr lang="en-US" sz="2000" b="1">
                <a:latin typeface="Arial" pitchFamily="34" charset="0"/>
                <a:cs typeface="Arial" pitchFamily="34" charset="0"/>
              </a:rPr>
              <a:t>	- Mỗi thành viên trong lớp mang 1 cái chổi, 1 khăn lau, 1 xô nước, 1 túi nilông  sạch để đựng rác, 1 khẩu trang và 1 cái mũ đề phòng trời nắng.</a:t>
            </a:r>
          </a:p>
          <a:p>
            <a:r>
              <a:rPr lang="en-US" sz="2000" b="1">
                <a:latin typeface="Arial" pitchFamily="34" charset="0"/>
                <a:cs typeface="Arial" pitchFamily="34" charset="0"/>
              </a:rPr>
              <a:t>	</a:t>
            </a:r>
            <a:r>
              <a:rPr lang="en-US" sz="2000" b="1">
                <a:solidFill>
                  <a:srgbClr val="0000FF"/>
                </a:solidFill>
                <a:latin typeface="Arial" pitchFamily="34" charset="0"/>
                <a:cs typeface="Arial" pitchFamily="34" charset="0"/>
              </a:rPr>
              <a:t>* Kế hoạch:</a:t>
            </a:r>
          </a:p>
          <a:p>
            <a:r>
              <a:rPr lang="en-US" sz="2000" b="1">
                <a:latin typeface="Arial" pitchFamily="34" charset="0"/>
                <a:cs typeface="Arial" pitchFamily="34" charset="0"/>
              </a:rPr>
              <a:t>	- Buổi sáng:</a:t>
            </a:r>
          </a:p>
          <a:p>
            <a:r>
              <a:rPr lang="en-US" sz="2000" b="1">
                <a:latin typeface="Arial" pitchFamily="34" charset="0"/>
                <a:cs typeface="Arial" pitchFamily="34" charset="0"/>
              </a:rPr>
              <a:t>	+ Vệ sinh khu trong cùng của Đền như: quét sân, lau tượng…</a:t>
            </a:r>
          </a:p>
          <a:p>
            <a:r>
              <a:rPr lang="en-US" sz="2000" b="1">
                <a:latin typeface="Arial" pitchFamily="34" charset="0"/>
                <a:cs typeface="Arial" pitchFamily="34" charset="0"/>
              </a:rPr>
              <a:t>	+ Vệ sinh tất cả sân gạch trong Đền.</a:t>
            </a:r>
          </a:p>
          <a:p>
            <a:r>
              <a:rPr lang="en-US" sz="2000" b="1">
                <a:latin typeface="Arial" pitchFamily="34" charset="0"/>
                <a:cs typeface="Arial" pitchFamily="34" charset="0"/>
              </a:rPr>
              <a:t>	- Buổi chiều:</a:t>
            </a:r>
          </a:p>
          <a:p>
            <a:r>
              <a:rPr lang="en-US" sz="2000" b="1">
                <a:latin typeface="Arial" pitchFamily="34" charset="0"/>
                <a:cs typeface="Arial" pitchFamily="34" charset="0"/>
              </a:rPr>
              <a:t>	+ Chăm sóc cây, hoa khuôn viên Đền</a:t>
            </a:r>
          </a:p>
          <a:p>
            <a:r>
              <a:rPr lang="en-US" sz="2000" b="1">
                <a:latin typeface="Arial" pitchFamily="34" charset="0"/>
                <a:cs typeface="Arial" pitchFamily="34" charset="0"/>
              </a:rPr>
              <a:t>	+ Nhặt rác các khu xung quanh</a:t>
            </a:r>
          </a:p>
          <a:p>
            <a:r>
              <a:rPr lang="en-US" sz="2000" b="1">
                <a:latin typeface="Arial" pitchFamily="34" charset="0"/>
                <a:cs typeface="Arial" pitchFamily="34" charset="0"/>
              </a:rPr>
              <a:t>	+ Trở về trường và kết thúc buổi tham gia dọn vệ sinh.</a:t>
            </a:r>
          </a:p>
        </p:txBody>
      </p:sp>
    </p:spTree>
    <p:extLst>
      <p:ext uri="{BB962C8B-B14F-4D97-AF65-F5344CB8AC3E}">
        <p14:creationId xmlns:p14="http://schemas.microsoft.com/office/powerpoint/2010/main" val="10682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edge">
                                      <p:cBhvr>
                                        <p:cTn id="7" dur="20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h"/>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7" descr="FIREWRK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381071">
            <a:off x="1421873" y="1440116"/>
            <a:ext cx="5333940" cy="484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6"/>
          <p:cNvSpPr>
            <a:spLocks noChangeArrowheads="1"/>
          </p:cNvSpPr>
          <p:nvPr/>
        </p:nvSpPr>
        <p:spPr bwMode="auto">
          <a:xfrm>
            <a:off x="152400" y="2895600"/>
            <a:ext cx="8763000" cy="1066800"/>
          </a:xfrm>
          <a:prstGeom prst="roundRect">
            <a:avLst>
              <a:gd name="adj" fmla="val 25000"/>
            </a:avLst>
          </a:prstGeom>
          <a:solidFill>
            <a:srgbClr val="FF0000"/>
          </a:solidFill>
          <a:ln w="12700" cap="sq">
            <a:solidFill>
              <a:srgbClr val="6699FF"/>
            </a:solidFill>
            <a:round/>
            <a:headEnd type="none" w="sm" len="sm"/>
            <a:tailEnd type="none" w="sm" len="sm"/>
          </a:ln>
          <a:effectLst/>
        </p:spPr>
        <p:txBody>
          <a:bodyPr wrap="none" anchor="ctr"/>
          <a:lstStyle/>
          <a:p>
            <a:pPr algn="ctr" eaLnBrk="0" hangingPunct="0">
              <a:defRPr/>
            </a:pPr>
            <a:r>
              <a:rPr lang="en-US" sz="3200" b="1">
                <a:solidFill>
                  <a:srgbClr val="FFFF00"/>
                </a:solidFill>
                <a:effectLst>
                  <a:outerShdw blurRad="38100" dist="38100" dir="2700000" algn="tl">
                    <a:srgbClr val="000000"/>
                  </a:outerShdw>
                </a:effectLst>
              </a:rPr>
              <a:t>XIN CHÀO CÁC EM VÀ HẸN GẶP LẠI !</a:t>
            </a:r>
          </a:p>
        </p:txBody>
      </p:sp>
    </p:spTree>
    <p:custDataLst>
      <p:tags r:id="rId1"/>
    </p:custDataLst>
    <p:extLst>
      <p:ext uri="{BB962C8B-B14F-4D97-AF65-F5344CB8AC3E}">
        <p14:creationId xmlns:p14="http://schemas.microsoft.com/office/powerpoint/2010/main" val="393966977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repeatCount="indefinite" fill="hold" grpId="0" nodeType="withEffect">
                                  <p:stCondLst>
                                    <p:cond delay="0"/>
                                  </p:stCondLst>
                                  <p:endCondLst>
                                    <p:cond evt="onNext" delay="0">
                                      <p:tgtEl>
                                        <p:sldTgt/>
                                      </p:tgtEl>
                                    </p:cond>
                                  </p:endCondLst>
                                  <p:iterate type="lt">
                                    <p:tmPct val="10000"/>
                                  </p:iterate>
                                  <p:childTnLst>
                                    <p:animMotion origin="layout" path="M 0.0 0.0 L 0.0 -0.07213" pathEditMode="relative" ptsTypes="">
                                      <p:cBhvr>
                                        <p:cTn id="6" dur="250" accel="50000" decel="50000" autoRev="1" fill="hold">
                                          <p:stCondLst>
                                            <p:cond delay="0"/>
                                          </p:stCondLst>
                                        </p:cTn>
                                        <p:tgtEl>
                                          <p:spTgt spid="5">
                                            <p:txEl>
                                              <p:charRg st="4294967295" end="4294967295"/>
                                            </p:txEl>
                                          </p:spTgt>
                                        </p:tgtEl>
                                        <p:attrNameLst>
                                          <p:attrName>ppt_x</p:attrName>
                                          <p:attrName>ppt_y</p:attrName>
                                        </p:attrNameLst>
                                      </p:cBhvr>
                                    </p:animMotion>
                                    <p:animRot by="1500000">
                                      <p:cBhvr>
                                        <p:cTn id="7" dur="125" fill="hold">
                                          <p:stCondLst>
                                            <p:cond delay="0"/>
                                          </p:stCondLst>
                                        </p:cTn>
                                        <p:tgtEl>
                                          <p:spTgt spid="5">
                                            <p:txEl>
                                              <p:charRg st="4294967295" end="4294967295"/>
                                            </p:txEl>
                                          </p:spTgt>
                                        </p:tgtEl>
                                        <p:attrNameLst>
                                          <p:attrName>r</p:attrName>
                                        </p:attrNameLst>
                                      </p:cBhvr>
                                    </p:animRot>
                                    <p:animRot by="-1500000">
                                      <p:cBhvr>
                                        <p:cTn id="8" dur="125" fill="hold">
                                          <p:stCondLst>
                                            <p:cond delay="125"/>
                                          </p:stCondLst>
                                        </p:cTn>
                                        <p:tgtEl>
                                          <p:spTgt spid="5">
                                            <p:txEl>
                                              <p:charRg st="4294967295" end="4294967295"/>
                                            </p:txEl>
                                          </p:spTgt>
                                        </p:tgtEl>
                                        <p:attrNameLst>
                                          <p:attrName>r</p:attrName>
                                        </p:attrNameLst>
                                      </p:cBhvr>
                                    </p:animRot>
                                    <p:animRot by="-1500000">
                                      <p:cBhvr>
                                        <p:cTn id="9" dur="125" fill="hold">
                                          <p:stCondLst>
                                            <p:cond delay="250"/>
                                          </p:stCondLst>
                                        </p:cTn>
                                        <p:tgtEl>
                                          <p:spTgt spid="5">
                                            <p:txEl>
                                              <p:charRg st="4294967295" end="4294967295"/>
                                            </p:txEl>
                                          </p:spTgt>
                                        </p:tgtEl>
                                        <p:attrNameLst>
                                          <p:attrName>r</p:attrName>
                                        </p:attrNameLst>
                                      </p:cBhvr>
                                    </p:animRot>
                                    <p:animRot by="1500000">
                                      <p:cBhvr>
                                        <p:cTn id="10" dur="125" fill="hold">
                                          <p:stCondLst>
                                            <p:cond delay="375"/>
                                          </p:stCondLst>
                                        </p:cTn>
                                        <p:tgtEl>
                                          <p:spTgt spid="5">
                                            <p:txEl>
                                              <p:charRg st="4294967295" end="429496729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EFD164B7-B511-EC70-1064-72C9E0F9D5F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8277"/>
          <a:stretch/>
        </p:blipFill>
        <p:spPr>
          <a:xfrm>
            <a:off x="-6927" y="0"/>
            <a:ext cx="9150927" cy="6858000"/>
          </a:xfrm>
          <a:prstGeom prst="rect">
            <a:avLst/>
          </a:prstGeom>
        </p:spPr>
      </p:pic>
      <p:sp>
        <p:nvSpPr>
          <p:cNvPr id="3" name="TextBox 2">
            <a:extLst>
              <a:ext uri="{FF2B5EF4-FFF2-40B4-BE49-F238E27FC236}">
                <a16:creationId xmlns:a16="http://schemas.microsoft.com/office/drawing/2014/main" xmlns="" id="{83846F45-85FC-04C4-3832-AF39E052E9C1}"/>
              </a:ext>
            </a:extLst>
          </p:cNvPr>
          <p:cNvSpPr txBox="1"/>
          <p:nvPr/>
        </p:nvSpPr>
        <p:spPr>
          <a:xfrm>
            <a:off x="3270609" y="970746"/>
            <a:ext cx="3006365" cy="477054"/>
          </a:xfrm>
          <a:prstGeom prst="rect">
            <a:avLst/>
          </a:prstGeom>
          <a:solidFill>
            <a:schemeClr val="accent4">
              <a:lumMod val="20000"/>
              <a:lumOff val="80000"/>
            </a:schemeClr>
          </a:solidFill>
          <a:ln w="12700">
            <a:solidFill>
              <a:schemeClr val="tx1"/>
            </a:solidFill>
          </a:ln>
        </p:spPr>
        <p:txBody>
          <a:bodyPr wrap="square" rtlCol="0">
            <a:spAutoFit/>
          </a:bodyPr>
          <a:lstStyle/>
          <a:p>
            <a:pPr algn="ctr"/>
            <a:r>
              <a:rPr lang="en-US" sz="2500" b="1">
                <a:solidFill>
                  <a:srgbClr val="FF0000"/>
                </a:solidFill>
                <a:latin typeface="Arial" pitchFamily="34" charset="0"/>
                <a:cs typeface="Arial" pitchFamily="34" charset="0"/>
              </a:rPr>
              <a:t>NHIỆM VỤ</a:t>
            </a:r>
            <a:endParaRPr lang="en-US" sz="2500" b="1" dirty="0">
              <a:solidFill>
                <a:srgbClr val="FF0000"/>
              </a:solidFill>
              <a:latin typeface="Arial" pitchFamily="34" charset="0"/>
              <a:cs typeface="Arial" pitchFamily="34" charset="0"/>
            </a:endParaRPr>
          </a:p>
        </p:txBody>
      </p:sp>
      <p:sp>
        <p:nvSpPr>
          <p:cNvPr id="4" name="TextBox 3">
            <a:extLst>
              <a:ext uri="{FF2B5EF4-FFF2-40B4-BE49-F238E27FC236}">
                <a16:creationId xmlns:a16="http://schemas.microsoft.com/office/drawing/2014/main" xmlns="" id="{F86BEF2A-22E9-0437-2C51-D6205F2D5566}"/>
              </a:ext>
            </a:extLst>
          </p:cNvPr>
          <p:cNvSpPr txBox="1"/>
          <p:nvPr/>
        </p:nvSpPr>
        <p:spPr>
          <a:xfrm>
            <a:off x="1295400" y="1600200"/>
            <a:ext cx="6477000" cy="2693045"/>
          </a:xfrm>
          <a:prstGeom prst="rect">
            <a:avLst/>
          </a:prstGeom>
          <a:noFill/>
        </p:spPr>
        <p:txBody>
          <a:bodyPr wrap="square">
            <a:spAutoFit/>
          </a:bodyPr>
          <a:lstStyle/>
          <a:p>
            <a:pPr algn="just"/>
            <a:r>
              <a:rPr lang="en-US" sz="2500" b="1">
                <a:latin typeface="Arial" pitchFamily="34" charset="0"/>
                <a:cs typeface="Arial" pitchFamily="34" charset="0"/>
              </a:rPr>
              <a:t>	</a:t>
            </a:r>
            <a:r>
              <a:rPr lang="vi-VN" sz="2400" b="1">
                <a:latin typeface="Arial" pitchFamily="34" charset="0"/>
                <a:cs typeface="Arial" pitchFamily="34" charset="0"/>
              </a:rPr>
              <a:t>Di sản văn hoá là tài sản của thế hệ trước truyền lại cho thế hệ sau, là nguồn tài nguyên quý báu tạo nên bản sắc văn hoá dân tộc, góp phần thúc đẩy sự phát triển bền vững cho con người và xã hội.</a:t>
            </a:r>
            <a:endParaRPr lang="en-US" sz="2400" b="1">
              <a:latin typeface="Arial" pitchFamily="34" charset="0"/>
              <a:cs typeface="Arial" pitchFamily="34" charset="0"/>
            </a:endParaRPr>
          </a:p>
          <a:p>
            <a:pPr algn="just"/>
            <a:r>
              <a:rPr lang="en-US" sz="2400" b="1">
                <a:latin typeface="Arial" pitchFamily="34" charset="0"/>
                <a:cs typeface="Arial" pitchFamily="34" charset="0"/>
              </a:rPr>
              <a:t>	Em hãy cùng các bạn kể về những di sản văn hóa mà em biết.</a:t>
            </a:r>
          </a:p>
        </p:txBody>
      </p:sp>
    </p:spTree>
    <p:extLst>
      <p:ext uri="{BB962C8B-B14F-4D97-AF65-F5344CB8AC3E}">
        <p14:creationId xmlns:p14="http://schemas.microsoft.com/office/powerpoint/2010/main" val="234404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0" descr="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Alternate Process 2"/>
          <p:cNvSpPr/>
          <p:nvPr/>
        </p:nvSpPr>
        <p:spPr>
          <a:xfrm>
            <a:off x="982663" y="152400"/>
            <a:ext cx="7026275" cy="728133"/>
          </a:xfrm>
          <a:prstGeom prst="flowChartAlternate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2800" b="1">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Arial" pitchFamily="34" charset="0"/>
                <a:cs typeface="Arial" pitchFamily="34" charset="0"/>
              </a:rPr>
              <a:t>MỘT SỐ DI SẢN VĂN HÓA</a:t>
            </a:r>
            <a:endParaRPr lang="en-US" sz="28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Arial" pitchFamily="34" charset="0"/>
              <a:cs typeface="Arial" pitchFamily="34" charset="0"/>
            </a:endParaRPr>
          </a:p>
        </p:txBody>
      </p:sp>
      <p:pic>
        <p:nvPicPr>
          <p:cNvPr id="4" name="Picture 5" descr="C:\Users\DTC\Pictures\tải xuống.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82663" y="1066800"/>
            <a:ext cx="7026275" cy="5029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12"/>
          <p:cNvSpPr txBox="1">
            <a:spLocks noChangeArrowheads="1"/>
          </p:cNvSpPr>
          <p:nvPr/>
        </p:nvSpPr>
        <p:spPr bwMode="auto">
          <a:xfrm>
            <a:off x="1049338" y="6172200"/>
            <a:ext cx="7027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a:solidFill>
                  <a:srgbClr val="0000FF"/>
                </a:solidFill>
                <a:cs typeface="Arial" charset="0"/>
              </a:rPr>
              <a:t>Thánh địa Mĩ Sơn – tỉnh Quảng Nam</a:t>
            </a:r>
          </a:p>
        </p:txBody>
      </p:sp>
    </p:spTree>
    <p:custDataLst>
      <p:tags r:id="rId1"/>
    </p:custDataLst>
    <p:extLst>
      <p:ext uri="{BB962C8B-B14F-4D97-AF65-F5344CB8AC3E}">
        <p14:creationId xmlns:p14="http://schemas.microsoft.com/office/powerpoint/2010/main" val="229475806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To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0" descr="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p:nvSpPr>
        <p:spPr bwMode="auto">
          <a:xfrm>
            <a:off x="1044575" y="6172200"/>
            <a:ext cx="7053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a:solidFill>
                  <a:srgbClr val="0000FF"/>
                </a:solidFill>
                <a:cs typeface="Arial" charset="0"/>
              </a:rPr>
              <a:t>Bến Nhà rồng – Thành phố Hồ Chí Minh</a:t>
            </a:r>
          </a:p>
        </p:txBody>
      </p:sp>
      <p:sp>
        <p:nvSpPr>
          <p:cNvPr id="2" name="Rectangle 6"/>
          <p:cNvSpPr>
            <a:spLocks noChangeAspect="1" noChangeArrowheads="1"/>
          </p:cNvSpPr>
          <p:nvPr/>
        </p:nvSpPr>
        <p:spPr bwMode="auto">
          <a:xfrm>
            <a:off x="1066799" y="1066800"/>
            <a:ext cx="7053943" cy="495300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w="25400">
            <a:solidFill>
              <a:srgbClr val="000000"/>
            </a:solidFill>
            <a:miter lim="800000"/>
            <a:headEnd/>
            <a:tailEnd/>
          </a:ln>
        </p:spPr>
        <p:txBody>
          <a:bodyPr/>
          <a:lstStyle/>
          <a:p>
            <a:pPr>
              <a:defRPr/>
            </a:pPr>
            <a:endParaRPr lang="en-US">
              <a:latin typeface="Arial" pitchFamily="34" charset="0"/>
            </a:endParaRPr>
          </a:p>
        </p:txBody>
      </p:sp>
      <p:sp>
        <p:nvSpPr>
          <p:cNvPr id="6" name="Flowchart: Alternate Process 5"/>
          <p:cNvSpPr/>
          <p:nvPr/>
        </p:nvSpPr>
        <p:spPr>
          <a:xfrm>
            <a:off x="982663" y="152400"/>
            <a:ext cx="7026275" cy="728133"/>
          </a:xfrm>
          <a:prstGeom prst="flowChartAlternate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2800" b="1">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Arial" pitchFamily="34" charset="0"/>
                <a:cs typeface="Arial" pitchFamily="34" charset="0"/>
              </a:rPr>
              <a:t>MỘT SỐ DI SẢN VĂN HÓA</a:t>
            </a:r>
            <a:endParaRPr lang="en-US" sz="28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88959794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lide(fromTop)">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0" descr="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p:nvSpPr>
        <p:spPr bwMode="auto">
          <a:xfrm>
            <a:off x="1066800" y="6172200"/>
            <a:ext cx="701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a:solidFill>
                  <a:srgbClr val="0000FF"/>
                </a:solidFill>
                <a:cs typeface="Arial" charset="0"/>
              </a:rPr>
              <a:t>Vịnh Hạ Long – tỉnh Quảng Ninh</a:t>
            </a:r>
          </a:p>
        </p:txBody>
      </p:sp>
      <p:sp>
        <p:nvSpPr>
          <p:cNvPr id="2" name="Rectangle 6"/>
          <p:cNvSpPr>
            <a:spLocks noChangeAspect="1" noChangeArrowheads="1"/>
          </p:cNvSpPr>
          <p:nvPr/>
        </p:nvSpPr>
        <p:spPr bwMode="auto">
          <a:xfrm>
            <a:off x="1066799" y="1066800"/>
            <a:ext cx="7053943" cy="502920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w="25400">
            <a:solidFill>
              <a:srgbClr val="000000"/>
            </a:solidFill>
            <a:miter lim="800000"/>
            <a:headEnd/>
            <a:tailEnd/>
          </a:ln>
        </p:spPr>
        <p:txBody>
          <a:bodyPr/>
          <a:lstStyle/>
          <a:p>
            <a:pPr>
              <a:defRPr/>
            </a:pPr>
            <a:endParaRPr lang="en-US">
              <a:latin typeface="Arial" pitchFamily="34" charset="0"/>
            </a:endParaRPr>
          </a:p>
        </p:txBody>
      </p:sp>
      <p:sp>
        <p:nvSpPr>
          <p:cNvPr id="6" name="Flowchart: Alternate Process 5"/>
          <p:cNvSpPr/>
          <p:nvPr/>
        </p:nvSpPr>
        <p:spPr>
          <a:xfrm>
            <a:off x="982663" y="152400"/>
            <a:ext cx="7026275" cy="728133"/>
          </a:xfrm>
          <a:prstGeom prst="flowChartAlternate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2800" b="1">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Arial" pitchFamily="34" charset="0"/>
                <a:cs typeface="Arial" pitchFamily="34" charset="0"/>
              </a:rPr>
              <a:t>MỘT SỐ DI SẢN VĂN HÓA</a:t>
            </a:r>
            <a:endParaRPr lang="en-US" sz="28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28080985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lide(fromTop)">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1143000" y="533400"/>
            <a:ext cx="6570137" cy="5943600"/>
            <a:chOff x="1143000" y="228600"/>
            <a:chExt cx="6870046" cy="6248400"/>
          </a:xfrm>
        </p:grpSpPr>
        <p:grpSp>
          <p:nvGrpSpPr>
            <p:cNvPr id="2" name="组合 1">
              <a:extLst>
                <a:ext uri="{FF2B5EF4-FFF2-40B4-BE49-F238E27FC236}">
                  <a16:creationId xmlns:a16="http://schemas.microsoft.com/office/drawing/2014/main" xmlns="" id="{CB5E0F02-A3D4-0F65-51EB-C278C2D61A18}"/>
                </a:ext>
              </a:extLst>
            </p:cNvPr>
            <p:cNvGrpSpPr/>
            <p:nvPr/>
          </p:nvGrpSpPr>
          <p:grpSpPr>
            <a:xfrm>
              <a:off x="1143000" y="228600"/>
              <a:ext cx="6870046" cy="6248400"/>
              <a:chOff x="130628" y="1054444"/>
              <a:chExt cx="5370286" cy="5593100"/>
            </a:xfrm>
          </p:grpSpPr>
          <p:pic>
            <p:nvPicPr>
              <p:cNvPr id="3" name="图片 6">
                <a:extLst>
                  <a:ext uri="{FF2B5EF4-FFF2-40B4-BE49-F238E27FC236}">
                    <a16:creationId xmlns:a16="http://schemas.microsoft.com/office/drawing/2014/main" xmlns="" id="{11780100-436E-9492-4FAC-E2D57302EE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9314" y="1054444"/>
                <a:ext cx="5181600" cy="5041558"/>
              </a:xfrm>
              <a:prstGeom prst="rect">
                <a:avLst/>
              </a:prstGeom>
            </p:spPr>
          </p:pic>
          <p:pic>
            <p:nvPicPr>
              <p:cNvPr id="4" name="图片 4">
                <a:extLst>
                  <a:ext uri="{FF2B5EF4-FFF2-40B4-BE49-F238E27FC236}">
                    <a16:creationId xmlns:a16="http://schemas.microsoft.com/office/drawing/2014/main" xmlns="" id="{1FD34DD4-BAD7-7DA1-04BB-5D2142F744D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0628" y="1672887"/>
                <a:ext cx="4934859" cy="4974657"/>
              </a:xfrm>
              <a:prstGeom prst="rect">
                <a:avLst/>
              </a:prstGeom>
            </p:spPr>
          </p:pic>
        </p:grpSp>
        <p:sp>
          <p:nvSpPr>
            <p:cNvPr id="5" name="TextBox 4">
              <a:extLst>
                <a:ext uri="{FF2B5EF4-FFF2-40B4-BE49-F238E27FC236}">
                  <a16:creationId xmlns:a16="http://schemas.microsoft.com/office/drawing/2014/main" xmlns="" id="{41D1999D-07B4-1A32-07BA-7ACD7A05E861}"/>
                </a:ext>
              </a:extLst>
            </p:cNvPr>
            <p:cNvSpPr txBox="1"/>
            <p:nvPr/>
          </p:nvSpPr>
          <p:spPr>
            <a:xfrm>
              <a:off x="1234990" y="1747635"/>
              <a:ext cx="6478147" cy="830997"/>
            </a:xfrm>
            <a:prstGeom prst="rect">
              <a:avLst/>
            </a:prstGeom>
            <a:noFill/>
          </p:spPr>
          <p:txBody>
            <a:bodyPr wrap="square" rtlCol="0">
              <a:spAutoFit/>
            </a:bodyPr>
            <a:lstStyle/>
            <a:p>
              <a:pPr algn="ctr"/>
              <a:r>
                <a:rPr lang="en-US" sz="4800" b="1" dirty="0">
                  <a:solidFill>
                    <a:srgbClr val="002060"/>
                  </a:solidFill>
                  <a:latin typeface="SVN-Revolution" panose="02040603050506020204" pitchFamily="18" charset="0"/>
                </a:rPr>
                <a:t>KHÁM PHÁ</a:t>
              </a:r>
            </a:p>
          </p:txBody>
        </p:sp>
      </p:grpSp>
    </p:spTree>
    <p:extLst>
      <p:ext uri="{BB962C8B-B14F-4D97-AF65-F5344CB8AC3E}">
        <p14:creationId xmlns:p14="http://schemas.microsoft.com/office/powerpoint/2010/main" val="234404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image1.jpe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9600" y="1524000"/>
            <a:ext cx="8077200" cy="4242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676400" y="1080321"/>
            <a:ext cx="6705600" cy="430887"/>
          </a:xfrm>
          <a:prstGeom prst="rect">
            <a:avLst/>
          </a:prstGeom>
        </p:spPr>
        <p:txBody>
          <a:bodyPr wrap="square">
            <a:spAutoFit/>
          </a:bodyPr>
          <a:lstStyle/>
          <a:p>
            <a:pPr algn="ctr"/>
            <a:r>
              <a:rPr lang="en-US" sz="2200" b="1">
                <a:latin typeface="Arial" panose="020B0604020202020204" pitchFamily="34" charset="0"/>
                <a:cs typeface="Arial" panose="020B0604020202020204" pitchFamily="34" charset="0"/>
              </a:rPr>
              <a:t>Em hãy quan sát hình ảnh và trả lời câu hỏi.</a:t>
            </a:r>
            <a:endParaRPr lang="en-US" sz="2200" b="1" dirty="0">
              <a:latin typeface="Arial" panose="020B0604020202020204" pitchFamily="34" charset="0"/>
              <a:cs typeface="Arial" panose="020B0604020202020204" pitchFamily="34" charset="0"/>
            </a:endParaRPr>
          </a:p>
        </p:txBody>
      </p:sp>
      <p:sp>
        <p:nvSpPr>
          <p:cNvPr id="8" name="Flowchart: Alternate Process 7"/>
          <p:cNvSpPr/>
          <p:nvPr/>
        </p:nvSpPr>
        <p:spPr>
          <a:xfrm>
            <a:off x="914400" y="80665"/>
            <a:ext cx="7391400" cy="605135"/>
          </a:xfrm>
          <a:prstGeom prst="flowChartAlternate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vi-VN" sz="2200" b="1" u="sng">
                <a:cs typeface="Arial" pitchFamily="34" charset="0"/>
              </a:rPr>
              <a:t>Bài </a:t>
            </a:r>
            <a:r>
              <a:rPr lang="en-US" sz="2200" b="1" u="sng">
                <a:latin typeface="Arial" pitchFamily="34" charset="0"/>
                <a:cs typeface="Arial" pitchFamily="34" charset="0"/>
              </a:rPr>
              <a:t>2</a:t>
            </a:r>
            <a:r>
              <a:rPr lang="vi-VN" sz="2200" b="1">
                <a:cs typeface="Arial" pitchFamily="34" charset="0"/>
              </a:rPr>
              <a:t> :</a:t>
            </a:r>
            <a:r>
              <a:rPr lang="vi-VN" sz="2200">
                <a:cs typeface="Arial" pitchFamily="34" charset="0"/>
              </a:rPr>
              <a:t> </a:t>
            </a:r>
            <a:r>
              <a:rPr lang="en-US" sz="25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rPr>
              <a:t>BẢO TỒN DI SẢN VĂN HÓA </a:t>
            </a:r>
            <a:r>
              <a:rPr lang="vi-VN" sz="2500" b="1">
                <a:cs typeface="Arial" pitchFamily="34" charset="0"/>
              </a:rPr>
              <a:t> </a:t>
            </a:r>
            <a:endParaRPr lang="en-US" sz="25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endParaRPr>
          </a:p>
        </p:txBody>
      </p:sp>
      <p:sp>
        <p:nvSpPr>
          <p:cNvPr id="7" name="Rectangle 6"/>
          <p:cNvSpPr/>
          <p:nvPr/>
        </p:nvSpPr>
        <p:spPr>
          <a:xfrm>
            <a:off x="152399" y="748996"/>
            <a:ext cx="5562601" cy="430887"/>
          </a:xfrm>
          <a:prstGeom prst="rect">
            <a:avLst/>
          </a:prstGeom>
        </p:spPr>
        <p:txBody>
          <a:bodyPr wrap="square">
            <a:spAutoFit/>
          </a:bodyPr>
          <a:lstStyle/>
          <a:p>
            <a:r>
              <a:rPr lang="en-US" sz="2200" b="1">
                <a:solidFill>
                  <a:srgbClr val="0000FF"/>
                </a:solidFill>
                <a:latin typeface="Arial" panose="020B0604020202020204" pitchFamily="34" charset="0"/>
                <a:cs typeface="Arial" panose="020B0604020202020204" pitchFamily="34" charset="0"/>
              </a:rPr>
              <a:t>1. Di sản văn hóa là gì?</a:t>
            </a:r>
            <a:endParaRPr lang="en-US" sz="2200" b="1" dirty="0">
              <a:solidFill>
                <a:srgbClr val="0000FF"/>
              </a:solidFill>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5667375"/>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404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1026"/>
                                        </p:tgtEl>
                                        <p:attrNameLst>
                                          <p:attrName>style.visibility</p:attrName>
                                        </p:attrNameLst>
                                      </p:cBhvr>
                                      <p:to>
                                        <p:strVal val="visible"/>
                                      </p:to>
                                    </p:set>
                                    <p:anim calcmode="lin" valueType="num">
                                      <p:cBhvr additive="base">
                                        <p:cTn id="24" dur="500" fill="hold"/>
                                        <p:tgtEl>
                                          <p:spTgt spid="1026"/>
                                        </p:tgtEl>
                                        <p:attrNameLst>
                                          <p:attrName>ppt_x</p:attrName>
                                        </p:attrNameLst>
                                      </p:cBhvr>
                                      <p:tavLst>
                                        <p:tav tm="0">
                                          <p:val>
                                            <p:strVal val="#ppt_x"/>
                                          </p:val>
                                        </p:tav>
                                        <p:tav tm="100000">
                                          <p:val>
                                            <p:strVal val="#ppt_x"/>
                                          </p:val>
                                        </p:tav>
                                      </p:tavLst>
                                    </p:anim>
                                    <p:anim calcmode="lin" valueType="num">
                                      <p:cBhvr additive="base">
                                        <p:cTn id="25" dur="500" fill="hold"/>
                                        <p:tgtEl>
                                          <p:spTgt spid="1026"/>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nodeType="afterEffect">
                                  <p:stCondLst>
                                    <p:cond delay="0"/>
                                  </p:stCondLst>
                                  <p:childTnLst>
                                    <p:set>
                                      <p:cBhvr>
                                        <p:cTn id="28" dur="1" fill="hold">
                                          <p:stCondLst>
                                            <p:cond delay="0"/>
                                          </p:stCondLst>
                                        </p:cTn>
                                        <p:tgtEl>
                                          <p:spTgt spid="1027"/>
                                        </p:tgtEl>
                                        <p:attrNameLst>
                                          <p:attrName>style.visibility</p:attrName>
                                        </p:attrNameLst>
                                      </p:cBhvr>
                                      <p:to>
                                        <p:strVal val="visible"/>
                                      </p:to>
                                    </p:set>
                                    <p:anim calcmode="lin" valueType="num">
                                      <p:cBhvr additive="base">
                                        <p:cTn id="29" dur="500" fill="hold"/>
                                        <p:tgtEl>
                                          <p:spTgt spid="1027"/>
                                        </p:tgtEl>
                                        <p:attrNameLst>
                                          <p:attrName>ppt_x</p:attrName>
                                        </p:attrNameLst>
                                      </p:cBhvr>
                                      <p:tavLst>
                                        <p:tav tm="0">
                                          <p:val>
                                            <p:strVal val="#ppt_x"/>
                                          </p:val>
                                        </p:tav>
                                        <p:tav tm="100000">
                                          <p:val>
                                            <p:strVal val="#ppt_x"/>
                                          </p:val>
                                        </p:tav>
                                      </p:tavLst>
                                    </p:anim>
                                    <p:anim calcmode="lin" valueType="num">
                                      <p:cBhvr additive="base">
                                        <p:cTn id="3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ADVANCE_TIME" val="5"/>
  <p:tag name="TIMING" val="|0.001|0.5"/>
  <p:tag name="ISPRING_CUSTOM_TIMING_USED" val="1"/>
  <p:tag name="ISPRING_SLIDE_ID_2" val="{250138FF-B106-4816-82BD-DAB09813E752}"/>
</p:tagLst>
</file>

<file path=ppt/tags/tag2.xml><?xml version="1.0" encoding="utf-8"?>
<p:tagLst xmlns:a="http://schemas.openxmlformats.org/drawingml/2006/main" xmlns:r="http://schemas.openxmlformats.org/officeDocument/2006/relationships" xmlns:p="http://schemas.openxmlformats.org/presentationml/2006/main">
  <p:tag name="GENSWF_ADVANCE_TIME" val="5"/>
  <p:tag name="TIMING" val="|0.001|0.5"/>
  <p:tag name="ISPRING_CUSTOM_TIMING_USED" val="1"/>
  <p:tag name="ISPRING_SLIDE_ID_2" val="{C026F5B0-ECEA-4B5A-882E-6FED231B6571}"/>
</p:tagLst>
</file>

<file path=ppt/tags/tag3.xml><?xml version="1.0" encoding="utf-8"?>
<p:tagLst xmlns:a="http://schemas.openxmlformats.org/drawingml/2006/main" xmlns:r="http://schemas.openxmlformats.org/officeDocument/2006/relationships" xmlns:p="http://schemas.openxmlformats.org/presentationml/2006/main">
  <p:tag name="GENSWF_ADVANCE_TIME" val="5"/>
  <p:tag name="TIMING" val="|0.001|1"/>
  <p:tag name="ISPRING_CUSTOM_TIMING_USED" val="1"/>
  <p:tag name="ISPRING_SLIDE_ID_2" val="{D469225F-6963-47EB-B7A4-1880845B93D8}"/>
</p:tagLst>
</file>

<file path=ppt/tags/tag4.xml><?xml version="1.0" encoding="utf-8"?>
<p:tagLst xmlns:a="http://schemas.openxmlformats.org/drawingml/2006/main" xmlns:r="http://schemas.openxmlformats.org/officeDocument/2006/relationships" xmlns:p="http://schemas.openxmlformats.org/presentationml/2006/main">
  <p:tag name="GENSWF_ADVANCE_TIME" val="6.001"/>
  <p:tag name="TIMING" val="|0.001|2|2|0.5|0.5|0.5"/>
  <p:tag name="ISPRING_CUSTOM_TIMING_USED" val="1"/>
  <p:tag name="ISPRING_SLIDE_ID_2" val="{A93BA180-7144-4BEA-A246-EF659F00F590}"/>
</p:tagLst>
</file>

<file path=ppt/tags/tag5.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_2" val="{C657A75E-B603-495D-A394-7DE96DB44C0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1424</Words>
  <Application>Microsoft Office PowerPoint</Application>
  <PresentationFormat>On-screen Show (4:3)</PresentationFormat>
  <Paragraphs>178</Paragraphs>
  <Slides>36</Slides>
  <Notes>31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2022-09-15T03:59:57Z</dcterms:created>
  <dcterms:modified xsi:type="dcterms:W3CDTF">2022-09-15T04:00:09Z</dcterms:modified>
</cp:coreProperties>
</file>