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  <p:sldMasterId id="2147483660" r:id="rId2"/>
  </p:sldMasterIdLst>
  <p:notesMasterIdLst>
    <p:notesMasterId r:id="rId26"/>
  </p:notesMasterIdLst>
  <p:sldIdLst>
    <p:sldId id="258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57" r:id="rId11"/>
    <p:sldId id="256" r:id="rId12"/>
    <p:sldId id="261" r:id="rId13"/>
    <p:sldId id="259" r:id="rId14"/>
    <p:sldId id="264" r:id="rId15"/>
    <p:sldId id="275" r:id="rId16"/>
    <p:sldId id="276" r:id="rId17"/>
    <p:sldId id="277" r:id="rId18"/>
    <p:sldId id="265" r:id="rId19"/>
    <p:sldId id="262" r:id="rId20"/>
    <p:sldId id="260" r:id="rId21"/>
    <p:sldId id="263" r:id="rId22"/>
    <p:sldId id="267" r:id="rId23"/>
    <p:sldId id="266" r:id="rId24"/>
    <p:sldId id="278" r:id="rId25"/>
  </p:sldIdLst>
  <p:sldSz cx="18288000" cy="10287000"/>
  <p:notesSz cx="6858000" cy="9144000"/>
  <p:embeddedFontLst>
    <p:embeddedFont>
      <p:font typeface="Calibri" pitchFamily="34" charset="0"/>
      <p:regular r:id="rId27"/>
      <p:bold r:id="rId28"/>
      <p:italic r:id="rId29"/>
      <p:boldItalic r:id="rId30"/>
    </p:embeddedFont>
    <p:embeddedFont>
      <p:font typeface="Cambria Math" pitchFamily="18" charset="0"/>
      <p:regular r:id="rId31"/>
    </p:embeddedFont>
    <p:embeddedFont>
      <p:font typeface="Tahoma" pitchFamily="34" charset="0"/>
      <p:regular r:id="rId32"/>
      <p:bold r:id="rId33"/>
    </p:embeddedFont>
    <p:embeddedFont>
      <p:font typeface="Calibri Light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FBF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382" autoAdjust="0"/>
    <p:restoredTop sz="91023" autoAdjust="0"/>
  </p:normalViewPr>
  <p:slideViewPr>
    <p:cSldViewPr>
      <p:cViewPr varScale="1">
        <p:scale>
          <a:sx n="44" d="100"/>
          <a:sy n="44" d="100"/>
        </p:scale>
        <p:origin x="-762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CDE24-419D-450E-83B7-DC5A79170624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368893C3-FF7E-413D-9912-3C9852DBE41E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dirty="0" smtClean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BB616A-650C-401E-AAAC-D6F801557E1C}" type="parTrans" cxnId="{BA1695F5-D9B8-4CB7-B0E1-CE3236954F01}">
      <dgm:prSet/>
      <dgm:spPr/>
      <dgm:t>
        <a:bodyPr/>
        <a:lstStyle/>
        <a:p>
          <a:endParaRPr lang="en-US"/>
        </a:p>
      </dgm:t>
    </dgm:pt>
    <dgm:pt modelId="{5EA201F3-A2B0-430F-8F56-3788D2BB0E79}" type="sibTrans" cxnId="{BA1695F5-D9B8-4CB7-B0E1-CE3236954F01}">
      <dgm:prSet/>
      <dgm:spPr/>
      <dgm:t>
        <a:bodyPr/>
        <a:lstStyle/>
        <a:p>
          <a:endParaRPr lang="en-US"/>
        </a:p>
      </dgm:t>
    </dgm:pt>
    <dgm:pt modelId="{189F05F0-676E-4CEC-86BF-A1E705BA7D00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dirty="0" smtClean="0">
              <a:latin typeface="Arial" panose="020B0604020202020204" pitchFamily="34" charset="0"/>
              <a:cs typeface="Arial" panose="020B0604020202020204" pitchFamily="34" charset="0"/>
            </a:rPr>
            <a:t> 29</a:t>
          </a:r>
          <a:endParaRPr lang="en-US" sz="4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38DD19-03C1-4F83-94F0-B5D67FE898C1}" type="parTrans" cxnId="{3568F88B-6235-4150-960B-53154128646B}">
      <dgm:prSet/>
      <dgm:spPr/>
      <dgm:t>
        <a:bodyPr/>
        <a:lstStyle/>
        <a:p>
          <a:endParaRPr lang="en-US"/>
        </a:p>
      </dgm:t>
    </dgm:pt>
    <dgm:pt modelId="{10BBFF75-0E72-49A0-B076-D95C5E099A36}" type="sibTrans" cxnId="{3568F88B-6235-4150-960B-53154128646B}">
      <dgm:prSet/>
      <dgm:spPr/>
      <dgm:t>
        <a:bodyPr/>
        <a:lstStyle/>
        <a:p>
          <a:endParaRPr lang="en-US"/>
        </a:p>
      </dgm:t>
    </dgm:pt>
    <dgm:pt modelId="{94DA13FE-4B87-4A32-BE52-5538F08E0D3D}">
      <dgm:prSet phldrT="[Text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dirty="0" smtClean="0">
              <a:latin typeface="Arial" panose="020B0604020202020204" pitchFamily="34" charset="0"/>
              <a:cs typeface="Arial" panose="020B0604020202020204" pitchFamily="34" charset="0"/>
            </a:rPr>
            <a:t> SBT</a:t>
          </a:r>
          <a:endParaRPr lang="en-US" sz="48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1B016D-6B6F-4624-9C65-DC0929AE6F2F}" type="sibTrans" cxnId="{44CB6F69-7326-4405-BC63-3B0A877A64EE}">
      <dgm:prSet/>
      <dgm:spPr/>
      <dgm:t>
        <a:bodyPr/>
        <a:lstStyle/>
        <a:p>
          <a:endParaRPr lang="en-US"/>
        </a:p>
      </dgm:t>
    </dgm:pt>
    <dgm:pt modelId="{15B89469-18F7-4878-820F-B548247F3F7E}" type="parTrans" cxnId="{44CB6F69-7326-4405-BC63-3B0A877A64EE}">
      <dgm:prSet/>
      <dgm:spPr/>
      <dgm:t>
        <a:bodyPr/>
        <a:lstStyle/>
        <a:p>
          <a:endParaRPr lang="en-US"/>
        </a:p>
      </dgm:t>
    </dgm:pt>
    <dgm:pt modelId="{89BFD1D7-2404-4D60-A76A-E36395511389}" type="pres">
      <dgm:prSet presAssocID="{575CDE24-419D-450E-83B7-DC5A79170624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27CE07C9-7F2B-4272-8663-8C5E54C79FFB}" type="pres">
      <dgm:prSet presAssocID="{368893C3-FF7E-413D-9912-3C9852DBE41E}" presName="composite" presStyleCnt="0"/>
      <dgm:spPr/>
    </dgm:pt>
    <dgm:pt modelId="{954F6350-9899-49A5-B976-0A8F0A8AFCA4}" type="pres">
      <dgm:prSet presAssocID="{368893C3-FF7E-413D-9912-3C9852DBE41E}" presName="LShape" presStyleLbl="alignNode1" presStyleIdx="0" presStyleCnt="5"/>
      <dgm:spPr/>
    </dgm:pt>
    <dgm:pt modelId="{5A70ECC0-410E-46B4-B9A3-2C2B14E77169}" type="pres">
      <dgm:prSet presAssocID="{368893C3-FF7E-413D-9912-3C9852DBE41E}" presName="Parent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F0DC15-1D0F-4CC7-BF4C-8DACBF1BCF61}" type="pres">
      <dgm:prSet presAssocID="{368893C3-FF7E-413D-9912-3C9852DBE41E}" presName="Triangle" presStyleLbl="alignNode1" presStyleIdx="1" presStyleCnt="5"/>
      <dgm:spPr/>
    </dgm:pt>
    <dgm:pt modelId="{85B6F8BD-5CEA-4B4B-BB41-4707C868B3FF}" type="pres">
      <dgm:prSet presAssocID="{5EA201F3-A2B0-430F-8F56-3788D2BB0E79}" presName="sibTrans" presStyleCnt="0"/>
      <dgm:spPr/>
    </dgm:pt>
    <dgm:pt modelId="{DBFDBE1A-8F53-46F1-B20A-B44F67786265}" type="pres">
      <dgm:prSet presAssocID="{5EA201F3-A2B0-430F-8F56-3788D2BB0E79}" presName="space" presStyleCnt="0"/>
      <dgm:spPr/>
    </dgm:pt>
    <dgm:pt modelId="{B104B4EF-9D93-44B8-9C5F-7BC5E967AD43}" type="pres">
      <dgm:prSet presAssocID="{94DA13FE-4B87-4A32-BE52-5538F08E0D3D}" presName="composite" presStyleCnt="0"/>
      <dgm:spPr/>
    </dgm:pt>
    <dgm:pt modelId="{C5ED6A6B-96C0-43C7-8200-C7C15B5BCAF6}" type="pres">
      <dgm:prSet presAssocID="{94DA13FE-4B87-4A32-BE52-5538F08E0D3D}" presName="LShape" presStyleLbl="alignNode1" presStyleIdx="2" presStyleCnt="5"/>
      <dgm:spPr/>
    </dgm:pt>
    <dgm:pt modelId="{2DA9D150-C5B7-45ED-8764-F4520106BE4D}" type="pres">
      <dgm:prSet presAssocID="{94DA13FE-4B87-4A32-BE52-5538F08E0D3D}" presName="Parent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74A399-405B-44E3-950C-0DE4BBFBC74F}" type="pres">
      <dgm:prSet presAssocID="{94DA13FE-4B87-4A32-BE52-5538F08E0D3D}" presName="Triangle" presStyleLbl="alignNode1" presStyleIdx="3" presStyleCnt="5"/>
      <dgm:spPr/>
    </dgm:pt>
    <dgm:pt modelId="{7A093675-0319-49DA-8A32-18348D504F38}" type="pres">
      <dgm:prSet presAssocID="{EE1B016D-6B6F-4624-9C65-DC0929AE6F2F}" presName="sibTrans" presStyleCnt="0"/>
      <dgm:spPr/>
    </dgm:pt>
    <dgm:pt modelId="{02D3B181-6F48-4D98-8A34-0955F0FD974D}" type="pres">
      <dgm:prSet presAssocID="{EE1B016D-6B6F-4624-9C65-DC0929AE6F2F}" presName="space" presStyleCnt="0"/>
      <dgm:spPr/>
    </dgm:pt>
    <dgm:pt modelId="{02FF323A-5FCB-4B9F-AB2E-5D2F46062E33}" type="pres">
      <dgm:prSet presAssocID="{189F05F0-676E-4CEC-86BF-A1E705BA7D00}" presName="composite" presStyleCnt="0"/>
      <dgm:spPr/>
    </dgm:pt>
    <dgm:pt modelId="{5D3FAC46-2053-4A6F-B487-D5D52C1FABA1}" type="pres">
      <dgm:prSet presAssocID="{189F05F0-676E-4CEC-86BF-A1E705BA7D00}" presName="LShape" presStyleLbl="alignNode1" presStyleIdx="4" presStyleCnt="5"/>
      <dgm:spPr/>
    </dgm:pt>
    <dgm:pt modelId="{B2239973-3B4D-4909-B6DD-74D47BA932EB}" type="pres">
      <dgm:prSet presAssocID="{189F05F0-676E-4CEC-86BF-A1E705BA7D00}" presName="Parent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3B8234F-4A77-47E9-ADCC-B25EC2E50C9A}" type="presOf" srcId="{575CDE24-419D-450E-83B7-DC5A79170624}" destId="{89BFD1D7-2404-4D60-A76A-E36395511389}" srcOrd="0" destOrd="0" presId="urn:microsoft.com/office/officeart/2009/3/layout/StepUpProcess"/>
    <dgm:cxn modelId="{BA1695F5-D9B8-4CB7-B0E1-CE3236954F01}" srcId="{575CDE24-419D-450E-83B7-DC5A79170624}" destId="{368893C3-FF7E-413D-9912-3C9852DBE41E}" srcOrd="0" destOrd="0" parTransId="{83BB616A-650C-401E-AAAC-D6F801557E1C}" sibTransId="{5EA201F3-A2B0-430F-8F56-3788D2BB0E79}"/>
    <dgm:cxn modelId="{4F77162C-5932-4A4E-81BF-F2329BEFA59B}" type="presOf" srcId="{94DA13FE-4B87-4A32-BE52-5538F08E0D3D}" destId="{2DA9D150-C5B7-45ED-8764-F4520106BE4D}" srcOrd="0" destOrd="0" presId="urn:microsoft.com/office/officeart/2009/3/layout/StepUpProcess"/>
    <dgm:cxn modelId="{3568F88B-6235-4150-960B-53154128646B}" srcId="{575CDE24-419D-450E-83B7-DC5A79170624}" destId="{189F05F0-676E-4CEC-86BF-A1E705BA7D00}" srcOrd="2" destOrd="0" parTransId="{8838DD19-03C1-4F83-94F0-B5D67FE898C1}" sibTransId="{10BBFF75-0E72-49A0-B076-D95C5E099A36}"/>
    <dgm:cxn modelId="{44CB6F69-7326-4405-BC63-3B0A877A64EE}" srcId="{575CDE24-419D-450E-83B7-DC5A79170624}" destId="{94DA13FE-4B87-4A32-BE52-5538F08E0D3D}" srcOrd="1" destOrd="0" parTransId="{15B89469-18F7-4878-820F-B548247F3F7E}" sibTransId="{EE1B016D-6B6F-4624-9C65-DC0929AE6F2F}"/>
    <dgm:cxn modelId="{3920B81F-8B1E-416F-8736-94353995A9E0}" type="presOf" srcId="{368893C3-FF7E-413D-9912-3C9852DBE41E}" destId="{5A70ECC0-410E-46B4-B9A3-2C2B14E77169}" srcOrd="0" destOrd="0" presId="urn:microsoft.com/office/officeart/2009/3/layout/StepUpProcess"/>
    <dgm:cxn modelId="{15443E65-F896-48B5-B90D-2690A5ECCA44}" type="presOf" srcId="{189F05F0-676E-4CEC-86BF-A1E705BA7D00}" destId="{B2239973-3B4D-4909-B6DD-74D47BA932EB}" srcOrd="0" destOrd="0" presId="urn:microsoft.com/office/officeart/2009/3/layout/StepUpProcess"/>
    <dgm:cxn modelId="{4911E006-E29C-4FA8-8BA2-CDF2BFD8AE7C}" type="presParOf" srcId="{89BFD1D7-2404-4D60-A76A-E36395511389}" destId="{27CE07C9-7F2B-4272-8663-8C5E54C79FFB}" srcOrd="0" destOrd="0" presId="urn:microsoft.com/office/officeart/2009/3/layout/StepUpProcess"/>
    <dgm:cxn modelId="{9E7E8B8C-F636-465A-8B00-1D23A0EAD216}" type="presParOf" srcId="{27CE07C9-7F2B-4272-8663-8C5E54C79FFB}" destId="{954F6350-9899-49A5-B976-0A8F0A8AFCA4}" srcOrd="0" destOrd="0" presId="urn:microsoft.com/office/officeart/2009/3/layout/StepUpProcess"/>
    <dgm:cxn modelId="{20CC7BB2-079A-4E46-88CB-FF1A41A13EA0}" type="presParOf" srcId="{27CE07C9-7F2B-4272-8663-8C5E54C79FFB}" destId="{5A70ECC0-410E-46B4-B9A3-2C2B14E77169}" srcOrd="1" destOrd="0" presId="urn:microsoft.com/office/officeart/2009/3/layout/StepUpProcess"/>
    <dgm:cxn modelId="{681A519F-DF23-4176-9C82-B325A0AF419A}" type="presParOf" srcId="{27CE07C9-7F2B-4272-8663-8C5E54C79FFB}" destId="{19F0DC15-1D0F-4CC7-BF4C-8DACBF1BCF61}" srcOrd="2" destOrd="0" presId="urn:microsoft.com/office/officeart/2009/3/layout/StepUpProcess"/>
    <dgm:cxn modelId="{E8DB37C8-5CAA-450F-990D-984A5EDBE0D4}" type="presParOf" srcId="{89BFD1D7-2404-4D60-A76A-E36395511389}" destId="{85B6F8BD-5CEA-4B4B-BB41-4707C868B3FF}" srcOrd="1" destOrd="0" presId="urn:microsoft.com/office/officeart/2009/3/layout/StepUpProcess"/>
    <dgm:cxn modelId="{0378CED6-EEC6-416B-BC0E-CE77DF25CCFE}" type="presParOf" srcId="{85B6F8BD-5CEA-4B4B-BB41-4707C868B3FF}" destId="{DBFDBE1A-8F53-46F1-B20A-B44F67786265}" srcOrd="0" destOrd="0" presId="urn:microsoft.com/office/officeart/2009/3/layout/StepUpProcess"/>
    <dgm:cxn modelId="{2CCD2292-BB52-49EA-9100-CFB2809F2F81}" type="presParOf" srcId="{89BFD1D7-2404-4D60-A76A-E36395511389}" destId="{B104B4EF-9D93-44B8-9C5F-7BC5E967AD43}" srcOrd="2" destOrd="0" presId="urn:microsoft.com/office/officeart/2009/3/layout/StepUpProcess"/>
    <dgm:cxn modelId="{2EE9B9D1-2D35-4A2E-9EC3-F9E0E0E2E0AB}" type="presParOf" srcId="{B104B4EF-9D93-44B8-9C5F-7BC5E967AD43}" destId="{C5ED6A6B-96C0-43C7-8200-C7C15B5BCAF6}" srcOrd="0" destOrd="0" presId="urn:microsoft.com/office/officeart/2009/3/layout/StepUpProcess"/>
    <dgm:cxn modelId="{7610651C-D8B1-4B61-8C11-19C22E41ACBE}" type="presParOf" srcId="{B104B4EF-9D93-44B8-9C5F-7BC5E967AD43}" destId="{2DA9D150-C5B7-45ED-8764-F4520106BE4D}" srcOrd="1" destOrd="0" presId="urn:microsoft.com/office/officeart/2009/3/layout/StepUpProcess"/>
    <dgm:cxn modelId="{AD63F248-7F97-496E-A12F-E918D3E2CA00}" type="presParOf" srcId="{B104B4EF-9D93-44B8-9C5F-7BC5E967AD43}" destId="{EA74A399-405B-44E3-950C-0DE4BBFBC74F}" srcOrd="2" destOrd="0" presId="urn:microsoft.com/office/officeart/2009/3/layout/StepUpProcess"/>
    <dgm:cxn modelId="{B5EE9108-990D-4D5D-B31E-4E620C08F106}" type="presParOf" srcId="{89BFD1D7-2404-4D60-A76A-E36395511389}" destId="{7A093675-0319-49DA-8A32-18348D504F38}" srcOrd="3" destOrd="0" presId="urn:microsoft.com/office/officeart/2009/3/layout/StepUpProcess"/>
    <dgm:cxn modelId="{0AFD51AD-4627-4A10-A2BD-A28D7E1B493F}" type="presParOf" srcId="{7A093675-0319-49DA-8A32-18348D504F38}" destId="{02D3B181-6F48-4D98-8A34-0955F0FD974D}" srcOrd="0" destOrd="0" presId="urn:microsoft.com/office/officeart/2009/3/layout/StepUpProcess"/>
    <dgm:cxn modelId="{7882EEB4-E53D-4D2B-B250-14FC4451AF87}" type="presParOf" srcId="{89BFD1D7-2404-4D60-A76A-E36395511389}" destId="{02FF323A-5FCB-4B9F-AB2E-5D2F46062E33}" srcOrd="4" destOrd="0" presId="urn:microsoft.com/office/officeart/2009/3/layout/StepUpProcess"/>
    <dgm:cxn modelId="{27256CE0-C644-4BAD-8031-9CA5B05F0675}" type="presParOf" srcId="{02FF323A-5FCB-4B9F-AB2E-5D2F46062E33}" destId="{5D3FAC46-2053-4A6F-B487-D5D52C1FABA1}" srcOrd="0" destOrd="0" presId="urn:microsoft.com/office/officeart/2009/3/layout/StepUpProcess"/>
    <dgm:cxn modelId="{6D6E1E4D-4710-4354-92DA-C119E893BD4A}" type="presParOf" srcId="{02FF323A-5FCB-4B9F-AB2E-5D2F46062E33}" destId="{B2239973-3B4D-4909-B6DD-74D47BA932EB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2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4F6350-9899-49A5-B976-0A8F0A8AFCA4}">
      <dsp:nvSpPr>
        <dsp:cNvPr id="0" name=""/>
        <dsp:cNvSpPr/>
      </dsp:nvSpPr>
      <dsp:spPr>
        <a:xfrm rot="5400000">
          <a:off x="898462" y="2410101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70ECC0-410E-46B4-B9A3-2C2B14E77169}">
      <dsp:nvSpPr>
        <dsp:cNvPr id="0" name=""/>
        <dsp:cNvSpPr/>
      </dsp:nvSpPr>
      <dsp:spPr>
        <a:xfrm>
          <a:off x="451671" y="3740828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Ôn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kiến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thức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đã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học</a:t>
          </a:r>
          <a:endParaRPr lang="en-US" sz="4800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51671" y="3740828"/>
        <a:ext cx="4020914" cy="3524567"/>
      </dsp:txXfrm>
    </dsp:sp>
    <dsp:sp modelId="{19F0DC15-1D0F-4CC7-BF4C-8DACBF1BCF61}">
      <dsp:nvSpPr>
        <dsp:cNvPr id="0" name=""/>
        <dsp:cNvSpPr/>
      </dsp:nvSpPr>
      <dsp:spPr>
        <a:xfrm>
          <a:off x="3713923" y="2082208"/>
          <a:ext cx="758663" cy="758663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ED6A6B-96C0-43C7-8200-C7C15B5BCAF6}">
      <dsp:nvSpPr>
        <dsp:cNvPr id="0" name=""/>
        <dsp:cNvSpPr/>
      </dsp:nvSpPr>
      <dsp:spPr>
        <a:xfrm rot="5400000">
          <a:off x="5820847" y="1192052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A9D150-C5B7-45ED-8764-F4520106BE4D}">
      <dsp:nvSpPr>
        <dsp:cNvPr id="0" name=""/>
        <dsp:cNvSpPr/>
      </dsp:nvSpPr>
      <dsp:spPr>
        <a:xfrm>
          <a:off x="5374057" y="2522779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Làm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tập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trong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SBT</a:t>
          </a:r>
          <a:endParaRPr lang="en-US" sz="48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5374057" y="2522779"/>
        <a:ext cx="4020914" cy="3524567"/>
      </dsp:txXfrm>
    </dsp:sp>
    <dsp:sp modelId="{EA74A399-405B-44E3-950C-0DE4BBFBC74F}">
      <dsp:nvSpPr>
        <dsp:cNvPr id="0" name=""/>
        <dsp:cNvSpPr/>
      </dsp:nvSpPr>
      <dsp:spPr>
        <a:xfrm>
          <a:off x="8636308" y="864159"/>
          <a:ext cx="758663" cy="758663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FAC46-2053-4A6F-B487-D5D52C1FABA1}">
      <dsp:nvSpPr>
        <dsp:cNvPr id="0" name=""/>
        <dsp:cNvSpPr/>
      </dsp:nvSpPr>
      <dsp:spPr>
        <a:xfrm rot="5400000">
          <a:off x="10743232" y="-25996"/>
          <a:ext cx="2676598" cy="4453798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239973-3B4D-4909-B6DD-74D47BA932EB}">
      <dsp:nvSpPr>
        <dsp:cNvPr id="0" name=""/>
        <dsp:cNvSpPr/>
      </dsp:nvSpPr>
      <dsp:spPr>
        <a:xfrm>
          <a:off x="10296442" y="1304730"/>
          <a:ext cx="4020914" cy="35245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t" anchorCtr="0">
          <a:noAutofit/>
        </a:bodyPr>
        <a:lstStyle/>
        <a:p>
          <a:pPr lvl="0" algn="ctr" defTabSz="2133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Chuẩn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bị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800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sau</a:t>
          </a:r>
          <a:r>
            <a:rPr lang="en-US" sz="4800" kern="1200" dirty="0" smtClean="0">
              <a:latin typeface="Arial" panose="020B0604020202020204" pitchFamily="34" charset="0"/>
              <a:cs typeface="Arial" panose="020B0604020202020204" pitchFamily="34" charset="0"/>
            </a:rPr>
            <a:t> - </a:t>
          </a:r>
          <a:r>
            <a:rPr lang="en-US" sz="4800" b="1" kern="1200" dirty="0" err="1" smtClean="0">
              <a:latin typeface="Arial" panose="020B0604020202020204" pitchFamily="34" charset="0"/>
              <a:cs typeface="Arial" panose="020B0604020202020204" pitchFamily="34" charset="0"/>
            </a:rPr>
            <a:t>Bài</a:t>
          </a:r>
          <a:r>
            <a:rPr lang="en-US" sz="48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 29</a:t>
          </a:r>
          <a:endParaRPr lang="en-US" sz="4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296442" y="1304730"/>
        <a:ext cx="4020914" cy="35245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46B5D7-4572-4789-8407-0F78623B46B9}" type="datetimeFigureOut">
              <a:rPr lang="en-US" smtClean="0"/>
              <a:t>2/7/2023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52A8F-DCB0-42F7-AF1C-6311246E50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416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1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bỏ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lần</a:t>
            </a:r>
            <a:r>
              <a:rPr lang="en-US" dirty="0"/>
              <a:t> 2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khoảng</a:t>
            </a:r>
            <a:r>
              <a:rPr lang="en-US" dirty="0"/>
              <a:t> </a:t>
            </a:r>
            <a:r>
              <a:rPr lang="en-US" dirty="0" err="1"/>
              <a:t>trống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trộn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ly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bắt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trò</a:t>
            </a:r>
            <a:r>
              <a:rPr lang="en-US" dirty="0"/>
              <a:t> </a:t>
            </a:r>
            <a:r>
              <a:rPr lang="en-US" dirty="0" err="1"/>
              <a:t>chơi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38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cốc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mở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 smtClean="0"/>
              <a:t>.</a:t>
            </a:r>
          </a:p>
          <a:p>
            <a:pPr marL="171450" indent="-171450">
              <a:buFontTx/>
              <a:buChar char="-"/>
            </a:pPr>
            <a:r>
              <a:rPr lang="en-US" dirty="0" err="1" smtClean="0"/>
              <a:t>Sau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khi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trả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lời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hết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câu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hỏi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bấm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mũi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tên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góc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trái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hình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để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vào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bàn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học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043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2667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27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92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 dirty="0" err="1"/>
              <a:t>Nhấn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mũi</a:t>
            </a:r>
            <a:r>
              <a:rPr lang="en-US" dirty="0"/>
              <a:t> </a:t>
            </a:r>
            <a:r>
              <a:rPr lang="en-US" dirty="0" err="1"/>
              <a:t>tên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slide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(slide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76AAF5-3CCB-4A12-B1E4-46370C414B5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4731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0693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8632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321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345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2545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616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9277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931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7705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2671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696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505E6-48CB-41E8-AF0B-197B35EF670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2/7/2023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260C-F51B-4CE8-90C3-CD06DFCEFF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81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1.png"/><Relationship Id="rId10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svg"/><Relationship Id="rId5" Type="http://schemas.openxmlformats.org/officeDocument/2006/relationships/image" Target="../media/image13.png"/><Relationship Id="rId4" Type="http://schemas.openxmlformats.org/officeDocument/2006/relationships/image" Target="../media/image34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svg"/><Relationship Id="rId3" Type="http://schemas.openxmlformats.org/officeDocument/2006/relationships/image" Target="../media/image2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2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2.png"/><Relationship Id="rId4" Type="http://schemas.openxmlformats.org/officeDocument/2006/relationships/image" Target="../media/image5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29.png"/><Relationship Id="rId7" Type="http://schemas.openxmlformats.org/officeDocument/2006/relationships/image" Target="../media/image3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svg"/><Relationship Id="rId5" Type="http://schemas.openxmlformats.org/officeDocument/2006/relationships/image" Target="../media/image30.png"/><Relationship Id="rId4" Type="http://schemas.openxmlformats.org/officeDocument/2006/relationships/image" Target="../media/image40.svg"/><Relationship Id="rId9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33.png"/><Relationship Id="rId7" Type="http://schemas.openxmlformats.org/officeDocument/2006/relationships/image" Target="../media/image3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png"/><Relationship Id="rId7" Type="http://schemas.openxmlformats.org/officeDocument/2006/relationships/image" Target="../media/image37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6.png"/><Relationship Id="rId4" Type="http://schemas.openxmlformats.org/officeDocument/2006/relationships/image" Target="../media/image46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svg"/><Relationship Id="rId5" Type="http://schemas.openxmlformats.org/officeDocument/2006/relationships/image" Target="../media/image36.png"/><Relationship Id="rId4" Type="http://schemas.openxmlformats.org/officeDocument/2006/relationships/image" Target="../media/image67.sv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diagramQuickStyle" Target="../diagrams/quickStyle1.xml"/><Relationship Id="rId3" Type="http://schemas.openxmlformats.org/officeDocument/2006/relationships/image" Target="../media/image39.png"/><Relationship Id="rId17" Type="http://schemas.openxmlformats.org/officeDocument/2006/relationships/diagramLayout" Target="../diagrams/layout1.xml"/><Relationship Id="rId2" Type="http://schemas.openxmlformats.org/officeDocument/2006/relationships/image" Target="../media/image9.jpeg"/><Relationship Id="rId16" Type="http://schemas.openxmlformats.org/officeDocument/2006/relationships/diagramData" Target="../diagrams/data1.xml"/><Relationship Id="rId20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40.png"/><Relationship Id="rId19" Type="http://schemas.openxmlformats.org/officeDocument/2006/relationships/diagramColors" Target="../diagrams/colors1.xml"/><Relationship Id="rId14" Type="http://schemas.openxmlformats.org/officeDocument/2006/relationships/image" Target="../media/image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3" Type="http://schemas.openxmlformats.org/officeDocument/2006/relationships/audio" Target="../media/audio1.wav"/><Relationship Id="rId7" Type="http://schemas.openxmlformats.org/officeDocument/2006/relationships/slide" Target="slide8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5.xml"/><Relationship Id="rId11" Type="http://schemas.openxmlformats.org/officeDocument/2006/relationships/slide" Target="slide9.xml"/><Relationship Id="rId5" Type="http://schemas.microsoft.com/office/2007/relationships/hdphoto" Target="../media/hdphoto1.wdp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5" Type="http://schemas.openxmlformats.org/officeDocument/2006/relationships/slide" Target="slide4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781944" y="5601145"/>
            <a:ext cx="8191249" cy="515289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1028700" y="8400219"/>
            <a:ext cx="1830230" cy="858081"/>
            <a:chOff x="0" y="0"/>
            <a:chExt cx="2440306" cy="1144108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2440306" cy="1144108"/>
              <a:chOff x="0" y="0"/>
              <a:chExt cx="933897" cy="4064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7780" y="22860"/>
                <a:ext cx="908497" cy="360680"/>
              </a:xfrm>
              <a:custGeom>
                <a:avLst/>
                <a:gdLst/>
                <a:ahLst/>
                <a:cxnLst/>
                <a:rect l="l" t="t" r="r" b="b"/>
                <a:pathLst>
                  <a:path w="908497" h="360680">
                    <a:moveTo>
                      <a:pt x="908497" y="180340"/>
                    </a:moveTo>
                    <a:cubicBezTo>
                      <a:pt x="908497" y="81280"/>
                      <a:pt x="828487" y="0"/>
                      <a:pt x="728157" y="0"/>
                    </a:cubicBezTo>
                    <a:lnTo>
                      <a:pt x="172720" y="0"/>
                    </a:lnTo>
                    <a:lnTo>
                      <a:pt x="172720" y="1270"/>
                    </a:lnTo>
                    <a:cubicBezTo>
                      <a:pt x="76200" y="5080"/>
                      <a:pt x="0" y="83820"/>
                      <a:pt x="0" y="180340"/>
                    </a:cubicBezTo>
                    <a:cubicBezTo>
                      <a:pt x="0" y="276860"/>
                      <a:pt x="77470" y="355600"/>
                      <a:pt x="172720" y="359410"/>
                    </a:cubicBezTo>
                    <a:lnTo>
                      <a:pt x="172720" y="360680"/>
                    </a:lnTo>
                    <a:lnTo>
                      <a:pt x="728157" y="360680"/>
                    </a:lnTo>
                    <a:cubicBezTo>
                      <a:pt x="827217" y="360680"/>
                      <a:pt x="908497" y="279400"/>
                      <a:pt x="908497" y="180340"/>
                    </a:cubicBezTo>
                    <a:close/>
                  </a:path>
                </a:pathLst>
              </a:custGeom>
              <a:solidFill>
                <a:srgbClr val="3878D3"/>
              </a:solidFill>
            </p:spPr>
          </p:sp>
        </p:grpSp>
        <p:grpSp>
          <p:nvGrpSpPr>
            <p:cNvPr id="10" name="Group 10"/>
            <p:cNvGrpSpPr/>
            <p:nvPr/>
          </p:nvGrpSpPr>
          <p:grpSpPr>
            <a:xfrm>
              <a:off x="764557" y="409093"/>
              <a:ext cx="911193" cy="325922"/>
              <a:chOff x="0" y="0"/>
              <a:chExt cx="1200098" cy="42926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-5080"/>
                <a:ext cx="1200099" cy="434340"/>
              </a:xfrm>
              <a:custGeom>
                <a:avLst/>
                <a:gdLst/>
                <a:ahLst/>
                <a:cxnLst/>
                <a:rect l="l" t="t" r="r" b="b"/>
                <a:pathLst>
                  <a:path w="1200099" h="434340">
                    <a:moveTo>
                      <a:pt x="1182319" y="187960"/>
                    </a:moveTo>
                    <a:lnTo>
                      <a:pt x="920698" y="11430"/>
                    </a:lnTo>
                    <a:cubicBezTo>
                      <a:pt x="902918" y="0"/>
                      <a:pt x="880058" y="3810"/>
                      <a:pt x="867358" y="21590"/>
                    </a:cubicBezTo>
                    <a:cubicBezTo>
                      <a:pt x="855928" y="39370"/>
                      <a:pt x="859738" y="62230"/>
                      <a:pt x="877518" y="74930"/>
                    </a:cubicBezTo>
                    <a:lnTo>
                      <a:pt x="1036268" y="181610"/>
                    </a:lnTo>
                    <a:lnTo>
                      <a:pt x="0" y="181610"/>
                    </a:lnTo>
                    <a:lnTo>
                      <a:pt x="0" y="257810"/>
                    </a:lnTo>
                    <a:lnTo>
                      <a:pt x="1036269" y="257810"/>
                    </a:lnTo>
                    <a:lnTo>
                      <a:pt x="877519" y="364490"/>
                    </a:lnTo>
                    <a:cubicBezTo>
                      <a:pt x="859739" y="375920"/>
                      <a:pt x="855928" y="400050"/>
                      <a:pt x="867358" y="417830"/>
                    </a:cubicBezTo>
                    <a:cubicBezTo>
                      <a:pt x="874978" y="429260"/>
                      <a:pt x="886408" y="434340"/>
                      <a:pt x="899108" y="434340"/>
                    </a:cubicBezTo>
                    <a:cubicBezTo>
                      <a:pt x="906728" y="434340"/>
                      <a:pt x="914349" y="431800"/>
                      <a:pt x="920699" y="427990"/>
                    </a:cubicBezTo>
                    <a:lnTo>
                      <a:pt x="1183589" y="251460"/>
                    </a:lnTo>
                    <a:cubicBezTo>
                      <a:pt x="1193749" y="243840"/>
                      <a:pt x="1200099" y="232410"/>
                      <a:pt x="1200099" y="219710"/>
                    </a:cubicBezTo>
                    <a:cubicBezTo>
                      <a:pt x="1200099" y="207010"/>
                      <a:pt x="1193749" y="195580"/>
                      <a:pt x="1182319" y="18796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10131" b="1086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flipH="1" flipV="1">
            <a:off x="15482233" y="8584978"/>
            <a:ext cx="2805767" cy="19325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2635716" y="792165"/>
            <a:ext cx="14249400" cy="6391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7.43 (SGK - tr46):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F(x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= ax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</a:t>
            </a:r>
            <a:r>
              <a:rPr lang="en-US" sz="4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bx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+ 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a ≠ 0.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Cho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a  + b + c = 0.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 = 1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F(x).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Áp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bậc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− 5x + 3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26631" y="5820536"/>
            <a:ext cx="4267570" cy="3432345"/>
          </a:xfrm>
          <a:prstGeom prst="rect">
            <a:avLst/>
          </a:prstGeom>
        </p:spPr>
      </p:pic>
    </p:spTree>
  </p:cSld>
  <p:clrMapOvr>
    <a:masterClrMapping/>
  </p:clrMapOvr>
  <p:transition spd="med"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839193" y="7620"/>
            <a:ext cx="4395570" cy="149559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6865095" y="360804"/>
            <a:ext cx="1760518" cy="1335793"/>
          </a:xfrm>
          <a:prstGeom prst="rect">
            <a:avLst/>
          </a:prstGeom>
        </p:spPr>
      </p:pic>
      <p:sp>
        <p:nvSpPr>
          <p:cNvPr id="15" name="Oval Callout 14"/>
          <p:cNvSpPr/>
          <p:nvPr/>
        </p:nvSpPr>
        <p:spPr>
          <a:xfrm>
            <a:off x="8267700" y="446000"/>
            <a:ext cx="2133600" cy="1582296"/>
          </a:xfrm>
          <a:prstGeom prst="wedgeEllipse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Xét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x = 1, ta </a:t>
                </a: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F(1) = a.1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b.1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+ c = a + b + c 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Theo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đề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bài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a + b + c = 0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F(1) = 0.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x = 1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F(x).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b) Ta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thấy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: a + b + c = 2 - 5 + 3 = 0</a:t>
                </a:r>
                <a:endParaRPr lang="en-US" sz="4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20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2x</a:t>
                </a:r>
                <a:r>
                  <a:rPr lang="en-US" sz="42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- 5x + 3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bằng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1.</a:t>
                </a:r>
              </a:p>
              <a:p>
                <a:pPr marL="1943100" lvl="3" indent="-5715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Nghiệm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còn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lại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2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54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den>
                    </m:f>
                  </m:oMath>
                </a14:m>
                <a:r>
                  <a:rPr lang="en-US" sz="42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800" i="1" smtClean="0">
                            <a:latin typeface="Cambria Math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3</m:t>
                        </m:r>
                      </m:num>
                      <m:den>
                        <m:r>
                          <a:rPr lang="en-US" sz="4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4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43200" y="2359994"/>
                <a:ext cx="15316200" cy="7577267"/>
              </a:xfrm>
              <a:prstGeom prst="rect">
                <a:avLst/>
              </a:prstGeom>
              <a:blipFill rotWithShape="0">
                <a:blip r:embed="rId7"/>
                <a:stretch>
                  <a:fillRect l="-15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454122" y="6134100"/>
            <a:ext cx="4881377" cy="4187456"/>
          </a:xfrm>
          <a:prstGeom prst="rect">
            <a:avLst/>
          </a:prstGeom>
        </p:spPr>
      </p:pic>
    </p:spTree>
  </p:cSld>
  <p:clrMapOvr>
    <a:masterClrMapping/>
  </p:clrMapOvr>
  <p:transition spd="med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022642" y="6702722"/>
            <a:ext cx="14307375" cy="547687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048000" y="433168"/>
            <a:ext cx="930920" cy="94870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544800" y="179650"/>
            <a:ext cx="2192031" cy="111195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743200" y="1472144"/>
            <a:ext cx="14448785" cy="66992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7.44 (SGK - tr46). 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= 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+ x</a:t>
            </a:r>
            <a:r>
              <a:rPr lang="en-US" sz="4400" baseline="30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− 2x – 2</a:t>
            </a:r>
            <a:r>
              <a:rPr lang="en-US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B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+ B = 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+ 3x + 1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C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− C = 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5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D,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 = (2x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− 3). 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P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(x + 1). P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e)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hay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Q 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= (x</a:t>
            </a:r>
            <a:r>
              <a:rPr lang="en-US" sz="44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 </a:t>
            </a:r>
            <a:r>
              <a:rPr lang="en-US" sz="4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+ 1). Q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4800" y="3825623"/>
            <a:ext cx="1447800" cy="196900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442653">
            <a:off x="3579268" y="7654623"/>
            <a:ext cx="2520512" cy="2560904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859593">
            <a:off x="9412160" y="7943595"/>
            <a:ext cx="1097817" cy="2295814"/>
          </a:xfrm>
          <a:prstGeom prst="rect">
            <a:avLst/>
          </a:prstGeom>
        </p:spPr>
      </p:pic>
      <p:sp>
        <p:nvSpPr>
          <p:cNvPr id="14" name="Oval Callout 13"/>
          <p:cNvSpPr/>
          <p:nvPr/>
        </p:nvSpPr>
        <p:spPr>
          <a:xfrm>
            <a:off x="8382000" y="568639"/>
            <a:ext cx="2133600" cy="1420900"/>
          </a:xfrm>
          <a:prstGeom prst="wedgeEllipse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34865" y="2558177"/>
            <a:ext cx="89154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+ 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A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B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+ 3x + 1 -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+ 2x + 2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201400" y="2558177"/>
            <a:ext cx="70866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- C =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⇒ C = A - x</a:t>
            </a:r>
            <a:r>
              <a:rPr lang="pt-BR" sz="4400" baseline="300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C =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- 2 -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= -x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pt-BR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120676" y="7928471"/>
            <a:ext cx="581643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B =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+ 5x + 3 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1490447" y="6721656"/>
            <a:ext cx="6000048" cy="2014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C = 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x</a:t>
            </a:r>
            <a:r>
              <a:rPr lang="pt-BR" sz="4400" baseline="30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- 2x - 2 </a:t>
            </a:r>
            <a:endParaRPr lang="en-US" dirty="0"/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17" grpId="0"/>
      <p:bldP spid="19" grpId="0"/>
      <p:bldP spid="2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554213" y="0"/>
            <a:ext cx="2472105" cy="67171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6896648" y="1279089"/>
            <a:ext cx="1505652" cy="67171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143614" y="7033272"/>
            <a:ext cx="5144386" cy="294703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4498" y="0"/>
            <a:ext cx="2781300" cy="27813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831467" y="790817"/>
            <a:ext cx="14249400" cy="7868234"/>
            <a:chOff x="2831467" y="790817"/>
            <a:chExt cx="14249400" cy="7868234"/>
          </a:xfrm>
        </p:grpSpPr>
        <p:sp>
          <p:nvSpPr>
            <p:cNvPr id="5" name="Rectangle 4"/>
            <p:cNvSpPr/>
            <p:nvPr/>
          </p:nvSpPr>
          <p:spPr>
            <a:xfrm>
              <a:off x="2831467" y="790817"/>
              <a:ext cx="14249400" cy="6740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c) 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 = (2x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).A.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(2x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).(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- 2x - 2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.(-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+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). (-</a:t>
              </a:r>
              <a:r>
                <a:rPr lang="pt-BR" sz="4800" dirty="0">
                  <a:latin typeface="Arial" panose="020B0604020202020204" pitchFamily="34" charset="0"/>
                  <a:cs typeface="Arial" panose="020B0604020202020204" pitchFamily="34" charset="0"/>
                </a:rPr>
                <a:t>2)  </a:t>
              </a: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  <a:endParaRPr lang="pt-BR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50000"/>
                </a:lnSpc>
              </a:pP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= 2x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  <a:endParaRPr lang="pt-BR" sz="48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31467" y="7458722"/>
              <a:ext cx="1158857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lnSpc>
                  <a:spcPct val="150000"/>
                </a:lnSpc>
              </a:pPr>
              <a:r>
                <a:rPr lang="pt-BR" sz="4800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Vậy D = 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+ 2x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- 3x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- 7x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- 4x</a:t>
              </a:r>
              <a:r>
                <a:rPr lang="pt-BR" sz="4800" baseline="30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pt-BR" sz="48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+ 6x + 6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8178330"/>
      </p:ext>
    </p:extLst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5472" y="320793"/>
            <a:ext cx="4724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d)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A = (x + 1). P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P = A : (x + 1</a:t>
            </a:r>
            <a:r>
              <a:rPr lang="pt-BR" sz="48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4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3498998" y="3508467"/>
            <a:ext cx="9988402" cy="5216614"/>
            <a:chOff x="3498998" y="3508467"/>
            <a:chExt cx="9988402" cy="5216614"/>
          </a:xfrm>
        </p:grpSpPr>
        <p:sp>
          <p:nvSpPr>
            <p:cNvPr id="9" name="TextBox 6"/>
            <p:cNvSpPr txBox="1"/>
            <p:nvPr/>
          </p:nvSpPr>
          <p:spPr>
            <a:xfrm>
              <a:off x="3772890" y="3508467"/>
              <a:ext cx="5257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8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0199126" y="3508467"/>
              <a:ext cx="189801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 + 1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9601200" y="3508467"/>
              <a:ext cx="0" cy="5064033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9601200" y="4616463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9"/>
            <p:cNvSpPr txBox="1"/>
            <p:nvPr/>
          </p:nvSpPr>
          <p:spPr>
            <a:xfrm>
              <a:off x="10164623" y="4838700"/>
              <a:ext cx="1839596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800" kern="120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  </a:t>
              </a:r>
              <a:endParaRPr lang="en-US" sz="4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2"/>
            <p:cNvSpPr txBox="1"/>
            <p:nvPr/>
          </p:nvSpPr>
          <p:spPr>
            <a:xfrm>
              <a:off x="3784918" y="4523866"/>
              <a:ext cx="2031365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8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3498998" y="563186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/>
            <p:nvPr/>
          </p:nvSpPr>
          <p:spPr>
            <a:xfrm>
              <a:off x="6843210" y="5523511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TextBox 14"/>
            <p:cNvSpPr txBox="1"/>
            <p:nvPr/>
          </p:nvSpPr>
          <p:spPr>
            <a:xfrm>
              <a:off x="6843210" y="6555362"/>
              <a:ext cx="2451418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- 2x </a:t>
              </a:r>
              <a:r>
                <a:rPr lang="en-US" sz="48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3555979" y="76635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14"/>
            <p:cNvSpPr txBox="1"/>
            <p:nvPr/>
          </p:nvSpPr>
          <p:spPr>
            <a:xfrm>
              <a:off x="8229599" y="7661648"/>
              <a:ext cx="1109859" cy="10634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800" dirty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0</a:t>
              </a:r>
              <a:endParaRPr lang="en-US" sz="4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3236401" y="8387570"/>
            <a:ext cx="43952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pt-BR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P = x</a:t>
            </a:r>
            <a:r>
              <a:rPr lang="pt-BR" sz="4800" baseline="30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pt-BR" sz="4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- 2</a:t>
            </a:r>
            <a:endParaRPr lang="pt-BR" sz="4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3639438" y="5158563"/>
            <a:ext cx="4676539" cy="503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94534"/>
      </p:ext>
    </p:extLst>
  </p:cSld>
  <p:clrMapOvr>
    <a:masterClrMapping/>
  </p:clrMapOvr>
  <p:transition spd="med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158849" y="232888"/>
            <a:ext cx="5847803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e)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A =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).Q.</a:t>
            </a:r>
          </a:p>
          <a:p>
            <a:pPr>
              <a:lnSpc>
                <a:spcPct val="150000"/>
              </a:lnSpc>
            </a:pP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⇒ 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Q = A : (x</a:t>
            </a:r>
            <a:r>
              <a:rPr lang="pt-BR" sz="44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pt-BR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+ 1</a:t>
            </a:r>
            <a:r>
              <a:rPr lang="pt-BR" sz="4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pt-BR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Đặt tính: </a:t>
            </a:r>
            <a:endParaRPr lang="pt-BR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Đây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là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có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dư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nên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i="1">
                        <a:latin typeface="Cambria Math" panose="02040503050406030204" pitchFamily="18" charset="0"/>
                      </a:rPr>
                      <m:t>𝑄</m:t>
                    </m:r>
                  </m:oMath>
                </a14:m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không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tồn</a:t>
                </a:r>
                <a:r>
                  <a:rPr lang="en-US" sz="4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4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tại</a:t>
                </a:r>
                <a:r>
                  <a:rPr lang="en-US" sz="4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44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0168" y="8459221"/>
                <a:ext cx="14020800" cy="1107996"/>
              </a:xfrm>
              <a:prstGeom prst="rect">
                <a:avLst/>
              </a:prstGeom>
              <a:blipFill rotWithShape="0">
                <a:blip r:embed="rId3"/>
                <a:stretch>
                  <a:fillRect b="-14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7010400" y="2229074"/>
            <a:ext cx="10011727" cy="6419233"/>
            <a:chOff x="7010400" y="2229074"/>
            <a:chExt cx="10011727" cy="6419233"/>
          </a:xfrm>
        </p:grpSpPr>
        <p:sp>
          <p:nvSpPr>
            <p:cNvPr id="23" name="TextBox 14"/>
            <p:cNvSpPr txBox="1"/>
            <p:nvPr/>
          </p:nvSpPr>
          <p:spPr>
            <a:xfrm>
              <a:off x="10132733" y="7540311"/>
              <a:ext cx="233381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dirty="0" smtClean="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- 3x - 3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TextBox 6"/>
            <p:cNvSpPr txBox="1"/>
            <p:nvPr/>
          </p:nvSpPr>
          <p:spPr>
            <a:xfrm>
              <a:off x="7280201" y="2229074"/>
              <a:ext cx="5257800" cy="9825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TextBox 4"/>
            <p:cNvSpPr txBox="1"/>
            <p:nvPr/>
          </p:nvSpPr>
          <p:spPr>
            <a:xfrm>
              <a:off x="13706235" y="2247000"/>
              <a:ext cx="18980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x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+ 1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3135927" y="2574397"/>
              <a:ext cx="0" cy="5702486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13135927" y="3378194"/>
              <a:ext cx="3886200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7010400" y="4151808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7010400" y="5865092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2"/>
            <p:cNvSpPr txBox="1"/>
            <p:nvPr/>
          </p:nvSpPr>
          <p:spPr>
            <a:xfrm>
              <a:off x="7279664" y="3066203"/>
              <a:ext cx="3378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      +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TextBox 14"/>
            <p:cNvSpPr txBox="1"/>
            <p:nvPr/>
          </p:nvSpPr>
          <p:spPr>
            <a:xfrm>
              <a:off x="8430773" y="4061061"/>
              <a:ext cx="3719591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4" name="TextBox 14"/>
            <p:cNvSpPr txBox="1"/>
            <p:nvPr/>
          </p:nvSpPr>
          <p:spPr>
            <a:xfrm>
              <a:off x="8468182" y="4910535"/>
              <a:ext cx="308006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         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9321647" y="6432315"/>
              <a:ext cx="281175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           </a:t>
              </a:r>
              <a:r>
                <a:rPr lang="en-US" sz="4400" dirty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+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1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TextBox 9"/>
            <p:cNvSpPr txBox="1"/>
            <p:nvPr/>
          </p:nvSpPr>
          <p:spPr>
            <a:xfrm>
              <a:off x="13586372" y="3502986"/>
              <a:ext cx="2637769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+</a:t>
              </a:r>
              <a:r>
                <a:rPr lang="en-US" sz="4400" kern="1200" dirty="0" smtClean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kern="1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 + 1  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TextBox 14"/>
            <p:cNvSpPr txBox="1"/>
            <p:nvPr/>
          </p:nvSpPr>
          <p:spPr>
            <a:xfrm>
              <a:off x="9321647" y="5768350"/>
              <a:ext cx="308038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  <a:spcAft>
                  <a:spcPts val="800"/>
                </a:spcAft>
              </a:pP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x</a:t>
              </a:r>
              <a:r>
                <a:rPr lang="en-US" sz="4400" kern="1200" baseline="300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2 </a:t>
              </a:r>
              <a:r>
                <a:rPr lang="en-US" sz="4400" kern="1200" baseline="300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4400" dirty="0" smtClean="0">
                  <a:solidFill>
                    <a:srgbClr val="00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-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3x </a:t>
              </a:r>
              <a:r>
                <a:rPr lang="en-US" sz="4400" kern="12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- </a:t>
              </a:r>
              <a:r>
                <a:rPr lang="en-US" sz="4400" kern="12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2</a:t>
              </a:r>
              <a:endParaRPr lang="en-US" sz="4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0" name="Straight Connector 29"/>
            <p:cNvCxnSpPr/>
            <p:nvPr/>
          </p:nvCxnSpPr>
          <p:spPr>
            <a:xfrm>
              <a:off x="7010400" y="7540311"/>
              <a:ext cx="5797402" cy="0"/>
            </a:xfrm>
            <a:prstGeom prst="line">
              <a:avLst/>
            </a:prstGeom>
            <a:ln w="38100">
              <a:solidFill>
                <a:schemeClr val="tx1">
                  <a:lumMod val="95000"/>
                  <a:lumOff val="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183544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2648392" y="423088"/>
            <a:ext cx="14859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7.45 (SGK - tr46). 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nếu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Q(x)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= (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x − 3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) . Q(x) (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tức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 chia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x–3)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x = 3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P(x).</a:t>
            </a:r>
          </a:p>
        </p:txBody>
      </p:sp>
      <p:sp>
        <p:nvSpPr>
          <p:cNvPr id="15" name="Oval Callout 14"/>
          <p:cNvSpPr/>
          <p:nvPr/>
        </p:nvSpPr>
        <p:spPr>
          <a:xfrm>
            <a:off x="2648392" y="3958914"/>
            <a:ext cx="1887279" cy="1420900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smtClean="0">
                    <a:solidFill>
                      <a:schemeClr val="tx1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P(x) = (x−3) . Q(x)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Để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 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 Q(x) = 0 </a:t>
                </a:r>
                <a:r>
                  <a:rPr lang="en-US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hoặc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(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− 3</a:t>
                </a:r>
                <a:r>
                  <a:rPr lang="en-US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</a:t>
                </a:r>
                <a:r>
                  <a:rPr lang="en-US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– 3 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= 0 </a:t>
                </a: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3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fr-FR" sz="4400" i="1"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Arial" panose="020B0604020202020204" pitchFamily="34" charset="0"/>
                      </a:rPr>
                      <m:t>⇒</m:t>
                    </m:r>
                  </m:oMath>
                </a14:m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Nếu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= 3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</a:t>
                </a:r>
                <a:r>
                  <a:rPr lang="fr-FR" sz="4400" dirty="0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= 0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800"/>
                  </a:spcAft>
                </a:pPr>
                <a:r>
                  <a:rPr lang="fr-FR" sz="4400" dirty="0" err="1" smtClean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x = 3 là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một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nghiệm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4400" dirty="0" err="1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</a:t>
                </a:r>
                <a:r>
                  <a:rPr lang="fr-FR" sz="44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P(x).</a:t>
                </a:r>
                <a:endParaRPr lang="en-US" sz="4400" dirty="0">
                  <a:solidFill>
                    <a:schemeClr val="tx1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3759814"/>
                <a:ext cx="11353800" cy="5581015"/>
              </a:xfrm>
              <a:prstGeom prst="rect">
                <a:avLst/>
              </a:prstGeom>
              <a:blipFill rotWithShape="0">
                <a:blip r:embed="rId3"/>
                <a:stretch>
                  <a:fillRect l="-2147" b="-19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35200" y="7200900"/>
            <a:ext cx="2880643" cy="27191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1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3828280" y="469756"/>
            <a:ext cx="1758672" cy="168832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63566">
            <a:off x="7521127" y="1661864"/>
            <a:ext cx="4912579" cy="34388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673186" y="469756"/>
            <a:ext cx="2188851" cy="138494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4707616" y="329150"/>
            <a:ext cx="10539607" cy="1173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200"/>
              </a:lnSpc>
            </a:pPr>
            <a:r>
              <a:rPr lang="en-US" sz="6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40724" y="2236832"/>
            <a:ext cx="15473384" cy="7407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b="1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Bài</a:t>
            </a:r>
            <a:r>
              <a:rPr lang="fr-FR" sz="4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7.42 (SGK - tr46).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taxi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định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cước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như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0,5 km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đầu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tiên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8 000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;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tiếp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cứ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mỗi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11 000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đồng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Giả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thuê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xe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x (</a:t>
            </a:r>
            <a:r>
              <a:rPr lang="fr-FR" sz="4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kilômét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Chứng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tỏ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rằng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biểu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tiền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trả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cao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nhất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tự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do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đó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Giá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trị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x = 9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lên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điều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fr-FR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?</a:t>
            </a:r>
            <a:endParaRPr lang="en-US" sz="44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 flipH="1">
            <a:off x="14516192" y="8351912"/>
            <a:ext cx="3370654" cy="1643194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322855" flipH="1">
            <a:off x="1464395" y="5210622"/>
            <a:ext cx="1851424" cy="531631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 rot="-866557">
            <a:off x="16991322" y="120026"/>
            <a:ext cx="1448979" cy="3839591"/>
          </a:xfrm>
          <a:prstGeom prst="rect">
            <a:avLst/>
          </a:prstGeom>
        </p:spPr>
      </p:pic>
      <p:sp>
        <p:nvSpPr>
          <p:cNvPr id="11" name="Oval Callout 10"/>
          <p:cNvSpPr/>
          <p:nvPr/>
        </p:nvSpPr>
        <p:spPr>
          <a:xfrm>
            <a:off x="8200360" y="256607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352800" y="1592419"/>
            <a:ext cx="14630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a) Biểu thức biểu thị số tiền mà người đó phải trả:</a:t>
            </a: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T(x) =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000(x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0,5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) =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000</a:t>
            </a:r>
            <a:endParaRPr lang="vi-VN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⇒ T(x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11 000x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500</a:t>
            </a:r>
            <a:endParaRPr lang="en-US" sz="4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50000"/>
              </a:lnSpc>
            </a:pPr>
            <a:r>
              <a:rPr lang="vi-VN" sz="4400" dirty="0" smtClean="0">
                <a:cs typeface="Arial" panose="020B0604020202020204" pitchFamily="34" charset="0"/>
              </a:rPr>
              <a:t>⇒</a:t>
            </a:r>
            <a:r>
              <a:rPr lang="en-US" sz="4400" dirty="0" smtClean="0"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Bậc: 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cao nhất: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000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vi-VN" sz="4400" dirty="0">
                <a:solidFill>
                  <a:prstClr val="black"/>
                </a:solidFill>
                <a:cs typeface="Arial" panose="020B0604020202020204" pitchFamily="34" charset="0"/>
              </a:rPr>
              <a:t>Hệ số tự do: 2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cs typeface="Arial" panose="020B0604020202020204" pitchFamily="34" charset="0"/>
              </a:rPr>
              <a:t>500</a:t>
            </a:r>
            <a:r>
              <a:rPr lang="en-U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dirty="0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89325" y="5635353"/>
            <a:ext cx="143637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Thay x = 9 vào đa thức T(x) ta được: 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T(9) = 11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000.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+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500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101 500</a:t>
            </a:r>
          </a:p>
          <a:p>
            <a:pPr lvl="0">
              <a:lnSpc>
                <a:spcPct val="150000"/>
              </a:lnSpc>
            </a:pP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Vậy: Giá trị của đa thức tại x = 9 nói lên 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rằng</a:t>
            </a:r>
            <a:r>
              <a:rPr lang="en-US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vi-VN" sz="4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nếu người đó thuê xe đi 9 km thì số tiền phải trả là 101 500 đồng.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DD7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655669" y="1559016"/>
            <a:ext cx="6006131" cy="1523494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9000" b="1" dirty="0">
                <a:ln w="9525">
                  <a:noFill/>
                  <a:prstDash val="solid"/>
                </a:ln>
                <a:solidFill>
                  <a:prstClr val="black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TRÒ CHƠI</a:t>
            </a:r>
          </a:p>
        </p:txBody>
      </p:sp>
      <p:sp>
        <p:nvSpPr>
          <p:cNvPr id="6" name="Rectangle 5"/>
          <p:cNvSpPr/>
          <p:nvPr/>
        </p:nvSpPr>
        <p:spPr>
          <a:xfrm>
            <a:off x="7993226" y="3018172"/>
            <a:ext cx="9331016" cy="3970318"/>
          </a:xfrm>
          <a:prstGeom prst="rect">
            <a:avLst/>
          </a:prstGeom>
          <a:noFill/>
        </p:spPr>
        <p:txBody>
          <a:bodyPr wrap="none" lIns="137160" tIns="68580" rIns="137160" bIns="68580">
            <a:spAutoFit/>
          </a:bodyPr>
          <a:lstStyle/>
          <a:p>
            <a:pPr algn="ctr"/>
            <a:r>
              <a:rPr lang="en-US" sz="24900" b="1" dirty="0">
                <a:ln w="10160">
                  <a:noFill/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ÚP LY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875" y="1886198"/>
            <a:ext cx="6051735" cy="649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30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</p:transition>
    </mc:Choice>
    <mc:Fallback xmlns="">
      <p:transition spd="slow">
        <p:diamond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0.18078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05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0" presetClass="path" presetSubtype="0" accel="50000" decel="5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2.5E-6 -0.00324 C -0.00716 0.05857 0.12526 0.15787 0.11823 0.22037 C 0.06263 0.25185 -0.05339 0.33472 -0.10899 0.36621 C -0.13386 0.33658 -0.24401 0.15347 -0.26914 0.12385 C -0.32696 0.13959 -0.37643 0.16898 -0.43594 0.14931 " pathEditMode="relative" rAng="0" ptsTypes="AAAAA">
                                      <p:cBhvr>
                                        <p:cTn id="13" dur="175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872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6006695">
            <a:off x="1614481" y="611270"/>
            <a:ext cx="1738153" cy="17942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9608">
            <a:off x="16425095" y="7790108"/>
            <a:ext cx="1722072" cy="1354697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3497544" y="446552"/>
            <a:ext cx="1423528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7.46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(SGK - tr46)</a:t>
            </a:r>
            <a:r>
              <a:rPr lang="vi-VN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Hai bạn Tròn và Vuông tranh luận với nhau như sau: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667000" y="2567028"/>
            <a:ext cx="15004402" cy="6429125"/>
            <a:chOff x="2667000" y="2567028"/>
            <a:chExt cx="15004402" cy="6429125"/>
          </a:xfrm>
        </p:grpSpPr>
        <p:grpSp>
          <p:nvGrpSpPr>
            <p:cNvPr id="21" name="Group 20"/>
            <p:cNvGrpSpPr/>
            <p:nvPr/>
          </p:nvGrpSpPr>
          <p:grpSpPr>
            <a:xfrm>
              <a:off x="2667000" y="2618959"/>
              <a:ext cx="6789456" cy="3515141"/>
              <a:chOff x="3962400" y="2852405"/>
              <a:chExt cx="6789456" cy="3503132"/>
            </a:xfrm>
          </p:grpSpPr>
          <p:sp>
            <p:nvSpPr>
              <p:cNvPr id="15" name="Speech Bubble: Rectangle with Corners Rounded 298"/>
              <p:cNvSpPr/>
              <p:nvPr/>
            </p:nvSpPr>
            <p:spPr>
              <a:xfrm>
                <a:off x="3962400" y="2879219"/>
                <a:ext cx="6789456" cy="3476318"/>
              </a:xfrm>
              <a:prstGeom prst="wedgeRoundRectCallout">
                <a:avLst>
                  <a:gd name="adj1" fmla="val -815"/>
                  <a:gd name="adj2" fmla="val 75833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44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16" name="TextBox 2"/>
              <p:cNvSpPr txBox="1"/>
              <p:nvPr/>
            </p:nvSpPr>
            <p:spPr>
              <a:xfrm>
                <a:off x="4352227" y="2852405"/>
                <a:ext cx="5882560" cy="33542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= x</a:t>
                </a:r>
                <a:r>
                  <a:rPr kumimoji="0" lang="en-US" sz="4200" b="0" i="0" u="none" strike="noStrike" kern="1200" cap="none" spc="0" normalizeH="0" baseline="3000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3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+ 1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AF8EF"/>
                </a:clrFrom>
                <a:clrTo>
                  <a:srgbClr val="FAF8E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237131" y="6460141"/>
              <a:ext cx="1782311" cy="2372684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06200" y="6200066"/>
              <a:ext cx="2667000" cy="2796087"/>
            </a:xfrm>
            <a:prstGeom prst="rect">
              <a:avLst/>
            </a:prstGeom>
          </p:spPr>
        </p:pic>
        <p:grpSp>
          <p:nvGrpSpPr>
            <p:cNvPr id="22" name="Group 21"/>
            <p:cNvGrpSpPr/>
            <p:nvPr/>
          </p:nvGrpSpPr>
          <p:grpSpPr>
            <a:xfrm>
              <a:off x="10134600" y="2567028"/>
              <a:ext cx="7536802" cy="3572240"/>
              <a:chOff x="10134600" y="2567027"/>
              <a:chExt cx="7536802" cy="4222477"/>
            </a:xfrm>
          </p:grpSpPr>
          <p:sp>
            <p:nvSpPr>
              <p:cNvPr id="19" name="Speech Bubble: Rectangle with Corners Rounded 314"/>
              <p:cNvSpPr/>
              <p:nvPr/>
            </p:nvSpPr>
            <p:spPr>
              <a:xfrm>
                <a:off x="10134600" y="2618960"/>
                <a:ext cx="7536802" cy="4170544"/>
              </a:xfrm>
              <a:prstGeom prst="wedgeRoundRectCallout">
                <a:avLst>
                  <a:gd name="adj1" fmla="val 3949"/>
                  <a:gd name="adj2" fmla="val 83815"/>
                  <a:gd name="adj3" fmla="val 16667"/>
                </a:avLst>
              </a:prstGeom>
              <a:solidFill>
                <a:srgbClr val="F1F1D7"/>
              </a:solidFill>
              <a:ln w="12700" cap="flat" cmpd="sng" algn="ctr">
                <a:solidFill>
                  <a:srgbClr val="D6DF9E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 panose="020F0502020204030204"/>
                </a:endParaRPr>
              </a:p>
            </p:txBody>
          </p:sp>
          <p:sp>
            <p:nvSpPr>
              <p:cNvPr id="20" name="TextBox 6"/>
              <p:cNvSpPr txBox="1"/>
              <p:nvPr/>
            </p:nvSpPr>
            <p:spPr>
              <a:xfrm>
                <a:off x="10624828" y="2567027"/>
                <a:ext cx="6693315" cy="39784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8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Không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thế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Nhưng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M(x)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thể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được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thành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tổng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của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hai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đa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thức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bậc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4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bốn</a:t>
                </a:r>
                <a:r>
                  <a:rPr kumimoji="0" lang="en-US" sz="4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kumimoji="0" lang="en-US" sz="42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3" name="Rectangle 22"/>
          <p:cNvSpPr/>
          <p:nvPr/>
        </p:nvSpPr>
        <p:spPr>
          <a:xfrm>
            <a:off x="3167788" y="9010039"/>
            <a:ext cx="1393362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ví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dụ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minh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họa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689697" y="4691529"/>
            <a:ext cx="4934103" cy="53173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859608">
            <a:off x="16897294" y="2679530"/>
            <a:ext cx="1722072" cy="1354697"/>
          </a:xfrm>
          <a:prstGeom prst="rect">
            <a:avLst/>
          </a:prstGeom>
        </p:spPr>
      </p:pic>
      <p:sp>
        <p:nvSpPr>
          <p:cNvPr id="16" name="Oval Callout 15"/>
          <p:cNvSpPr/>
          <p:nvPr/>
        </p:nvSpPr>
        <p:spPr>
          <a:xfrm>
            <a:off x="2136321" y="647700"/>
            <a:ext cx="1887279" cy="1335812"/>
          </a:xfrm>
          <a:prstGeom prst="wedgeEllipseCallout">
            <a:avLst>
              <a:gd name="adj1" fmla="val 35978"/>
              <a:gd name="adj2" fmla="val 53520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929551" y="502371"/>
            <a:ext cx="1245249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Vuông</a:t>
            </a:r>
            <a:r>
              <a:rPr lang="fr-FR" sz="42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sai</a:t>
            </a:r>
            <a:r>
              <a:rPr lang="fr-FR" sz="42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mỗi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coi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cũng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hệ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số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bằng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0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ấy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không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3.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4701276"/>
            <a:ext cx="11445000" cy="5042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b="1" dirty="0" err="1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Tròn</a:t>
            </a:r>
            <a:r>
              <a:rPr lang="fr-FR" sz="4200" b="1" dirty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b="1" dirty="0" err="1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đúng</a:t>
            </a:r>
            <a:r>
              <a:rPr lang="fr-FR" sz="4200" b="1" dirty="0" smtClean="0">
                <a:solidFill>
                  <a:schemeClr val="accent3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thể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nêu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ra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dụ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tổng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bốn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là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thức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Chẳng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sz="4200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hạn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(4x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4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+ 1)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(−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4x</a:t>
            </a:r>
            <a:r>
              <a:rPr lang="fr-FR" sz="4200" baseline="300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US" sz="42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fr-FR" sz="42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=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x</a:t>
            </a:r>
            <a:r>
              <a:rPr lang="fr-FR" sz="4200" baseline="30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 </a:t>
            </a:r>
            <a:r>
              <a:rPr lang="fr-FR" sz="4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+ 1</a:t>
            </a:r>
            <a:endParaRPr lang="en-US" sz="42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6427" t="9977" b="1102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4698785" y="1483827"/>
            <a:ext cx="4805049" cy="468492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2175505" y="1476671"/>
            <a:ext cx="2782073" cy="468492"/>
          </a:xfrm>
          <a:prstGeom prst="rect">
            <a:avLst/>
          </a:prstGeom>
        </p:spPr>
      </p:pic>
      <p:sp>
        <p:nvSpPr>
          <p:cNvPr id="26" name="TextBox 26"/>
          <p:cNvSpPr txBox="1"/>
          <p:nvPr/>
        </p:nvSpPr>
        <p:spPr>
          <a:xfrm>
            <a:off x="5269505" y="778664"/>
            <a:ext cx="9117353" cy="11736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199"/>
              </a:lnSpc>
            </a:pPr>
            <a:r>
              <a:rPr lang="en-US" sz="6600" b="1" spc="169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  <a:endParaRPr lang="en-US" sz="6600" b="1" spc="169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4140821580"/>
              </p:ext>
            </p:extLst>
          </p:nvPr>
        </p:nvGraphicFramePr>
        <p:xfrm>
          <a:off x="2774090" y="2552700"/>
          <a:ext cx="14327219" cy="812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6" r:lo="rId17" r:qs="rId18" r:cs="rId19"/>
          </a:graphicData>
        </a:graphic>
      </p:graphicFrame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4" grpId="0">
        <p:bldAsOne/>
      </p:bldGraphic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B1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6134099"/>
            <a:chOff x="0" y="0"/>
            <a:chExt cx="5490351" cy="207499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90351" cy="2074992"/>
            </a:xfrm>
            <a:custGeom>
              <a:avLst/>
              <a:gdLst/>
              <a:ahLst/>
              <a:cxnLst/>
              <a:rect l="l" t="t" r="r" b="b"/>
              <a:pathLst>
                <a:path w="5490351" h="2074992">
                  <a:moveTo>
                    <a:pt x="5365891" y="2074992"/>
                  </a:moveTo>
                  <a:lnTo>
                    <a:pt x="124460" y="2074992"/>
                  </a:lnTo>
                  <a:cubicBezTo>
                    <a:pt x="55880" y="2074992"/>
                    <a:pt x="0" y="2019111"/>
                    <a:pt x="0" y="1950532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5365891" y="0"/>
                  </a:lnTo>
                  <a:cubicBezTo>
                    <a:pt x="5434471" y="0"/>
                    <a:pt x="5490351" y="55880"/>
                    <a:pt x="5490351" y="124460"/>
                  </a:cubicBezTo>
                  <a:lnTo>
                    <a:pt x="5490351" y="1950532"/>
                  </a:lnTo>
                  <a:cubicBezTo>
                    <a:pt x="5490351" y="2019112"/>
                    <a:pt x="5434471" y="2074992"/>
                    <a:pt x="5365891" y="2074992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14807" y="5686390"/>
            <a:ext cx="7601056" cy="478161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14807" y="1943100"/>
            <a:ext cx="15658386" cy="36933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CÁC EM ĐÃ </a:t>
            </a:r>
          </a:p>
          <a:p>
            <a:pPr algn="ctr">
              <a:lnSpc>
                <a:spcPct val="150000"/>
              </a:lnSpc>
            </a:pPr>
            <a:r>
              <a:rPr lang="en-US" sz="8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 GIA TIẾT HỌC HÔM NAY!</a:t>
            </a:r>
            <a:endParaRPr lang="en-US" sz="8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80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61" name="Rectangle 60"/>
          <p:cNvSpPr/>
          <p:nvPr/>
        </p:nvSpPr>
        <p:spPr>
          <a:xfrm>
            <a:off x="13258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4</a:t>
            </a:r>
          </a:p>
        </p:txBody>
      </p:sp>
      <p:pic>
        <p:nvPicPr>
          <p:cNvPr id="62" name="Picture 6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5644" y="3817545"/>
            <a:ext cx="2743439" cy="294235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5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1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4876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2</a:t>
            </a:r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45"/>
            <a:ext cx="2743439" cy="2942358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9067562" y="807720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vi-VN" sz="4200" b="1" noProof="1">
                <a:solidFill>
                  <a:srgbClr val="002060"/>
                </a:solidFill>
                <a:ea typeface="Tahoma" panose="020B0604030504040204" pitchFamily="34" charset="0"/>
                <a:cs typeface="Arial" panose="020B0604020202020204" pitchFamily="34" charset="0"/>
              </a:rPr>
              <a:t>Câu 3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4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6077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10268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14459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" name="Rectangle 2">
            <a:hlinkClick r:id="" action="ppaction://hlinkshowjump?jump=nextslide"/>
          </p:cNvPr>
          <p:cNvSpPr/>
          <p:nvPr/>
        </p:nvSpPr>
        <p:spPr>
          <a:xfrm>
            <a:off x="6329191" y="7224671"/>
            <a:ext cx="4808864" cy="1097280"/>
          </a:xfrm>
          <a:prstGeom prst="rect">
            <a:avLst/>
          </a:prstGeom>
          <a:solidFill>
            <a:srgbClr val="FFC0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400" b="1" noProof="1">
                <a:solidFill>
                  <a:prstClr val="black"/>
                </a:solidFill>
                <a:cs typeface="Arial" panose="020B0604020202020204" pitchFamily="34" charset="0"/>
              </a:rPr>
              <a:t>Bắt đầu</a:t>
            </a:r>
          </a:p>
        </p:txBody>
      </p:sp>
    </p:spTree>
    <p:extLst>
      <p:ext uri="{BB962C8B-B14F-4D97-AF65-F5344CB8AC3E}">
        <p14:creationId xmlns:p14="http://schemas.microsoft.com/office/powerpoint/2010/main" val="171327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0 -0.23241 " pathEditMode="relative" rAng="0" ptsTypes="AA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5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3.33333E-6 -0.23241 " pathEditMode="relative" rAng="0" ptsTypes="AA">
                                      <p:cBhvr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3.33333E-6 -0.25 " pathEditMode="relative" rAng="0" ptsTypes="AA">
                                      <p:cBhvr>
                                        <p:cTn id="1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3.33333E-6 -0.23241 " pathEditMode="relative" rAng="0" ptsTypes="AA">
                                      <p:cBhvr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3.33333E-6 -0.25 " pathEditMode="relative" rAng="0" ptsTypes="AA">
                                      <p:cBhvr>
                                        <p:cTn id="2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4" presetID="64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4.44444E-6 L 1.11022E-16 -0.23241 " pathEditMode="relative" rAng="0" ptsTypes="AA">
                                      <p:cBhvr>
                                        <p:cTn id="3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162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64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1.11022E-16 -0.25 " pathEditMode="relative" rAng="0" ptsTypes="AA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0" presetClass="exit" presetSubtype="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4.07407E-6 C 0.05013 0.00185 0.10338 0.12199 0.1539 0.12407 C 0.23372 0.1331 0.40794 0.01226 0.48711 0.02152 C 0.55885 0.0368 0.61536 -0.01505 0.68906 0.00046 " pathEditMode="fixed" rAng="0" ptsTypes="AA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453" y="6111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9 1.11111E-6 C 0.06862 0.07153 0.16367 0.17245 0.23268 0.24514 C 0.21354 0.16829 0.18177 0.10231 0.15664 0.00995 C 0.20338 0.00764 -0.18724 0.00208 -0.22917 1.11111E-6 " pathEditMode="relative" rAng="0" ptsTypes="AAAA">
                                      <p:cBhvr>
                                        <p:cTn id="46" dur="2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0.00046 L 0.28203 0.20648 L -0.47513 0.19815 L -0.26041 0.07245 C -0.25989 0.07245 -0.22916 -0.00023 -0.22916 2.59259E-6 " pathEditMode="relative" rAng="0" ptsTypes="AAAAA">
                                      <p:cBhvr>
                                        <p:cTn id="48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87" y="10278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1.48148E-6 L -0.16094 -0.03496 L -0.68854 0.04861 C -0.53646 0.04861 -0.38099 0.00162 -0.22878 0.00162 " pathEditMode="relative" rAng="0" ptsTypes="AAAA">
                                      <p:cBhvr>
                                        <p:cTn id="5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27" y="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500"/>
                            </p:stCondLst>
                            <p:childTnLst>
                              <p:par>
                                <p:cTn id="5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500"/>
                            </p:stCondLst>
                            <p:childTnLst>
                              <p:par>
                                <p:cTn id="6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9" grpId="0" animBg="1"/>
      <p:bldP spid="9" grpId="1" animBg="1"/>
      <p:bldP spid="9" grpId="2" animBg="1"/>
      <p:bldP spid="57" grpId="0" animBg="1"/>
      <p:bldP spid="57" grpId="1" animBg="1"/>
      <p:bldP spid="57" grpId="2" animBg="1"/>
      <p:bldP spid="59" grpId="0" animBg="1"/>
      <p:bldP spid="59" grpId="1" animBg="1"/>
      <p:bldP spid="59" grpId="2" animBg="1"/>
      <p:bldP spid="2" grpId="0" animBg="1"/>
      <p:bldP spid="12" grpId="0" animBg="1"/>
      <p:bldP spid="13" grpId="0" animBg="1"/>
      <p:bldP spid="14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5385392"/>
            <a:ext cx="18289586" cy="4901609"/>
          </a:xfrm>
          <a:prstGeom prst="rect">
            <a:avLst/>
          </a:prstGeom>
        </p:spPr>
      </p:pic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1327234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9061949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4</a:t>
            </a:r>
          </a:p>
        </p:txBody>
      </p:sp>
      <p:sp>
        <p:nvSpPr>
          <p:cNvPr id="16" name="Rectangle 15">
            <a:hlinkClick r:id="rId8" action="ppaction://hlinksldjump"/>
          </p:cNvPr>
          <p:cNvSpPr/>
          <p:nvPr/>
        </p:nvSpPr>
        <p:spPr>
          <a:xfrm>
            <a:off x="4851555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3</a:t>
            </a:r>
          </a:p>
        </p:txBody>
      </p:sp>
      <p:sp>
        <p:nvSpPr>
          <p:cNvPr id="9" name="Rectangle 8">
            <a:hlinkClick r:id="rId9" action="ppaction://hlinksldjump"/>
          </p:cNvPr>
          <p:cNvSpPr/>
          <p:nvPr/>
        </p:nvSpPr>
        <p:spPr>
          <a:xfrm>
            <a:off x="641162" y="5799870"/>
            <a:ext cx="3657600" cy="9334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Câu</a:t>
            </a:r>
            <a:r>
              <a:rPr lang="en-US" sz="42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 2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44" y="3817545"/>
            <a:ext cx="2743439" cy="2942358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>
          <a:xfrm>
            <a:off x="1886400" y="1912103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644" y="3817538"/>
            <a:ext cx="2743439" cy="2942358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088434" y="1912098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8905" y="3817539"/>
            <a:ext cx="2743439" cy="2942358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10269336" y="1912097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4" name="Oval 23"/>
          <p:cNvSpPr/>
          <p:nvPr/>
        </p:nvSpPr>
        <p:spPr>
          <a:xfrm>
            <a:off x="14454845" y="1912095"/>
            <a:ext cx="1255923" cy="1255923"/>
          </a:xfrm>
          <a:prstGeom prst="ellipse">
            <a:avLst/>
          </a:prstGeom>
          <a:solidFill>
            <a:srgbClr val="FFFF00"/>
          </a:solid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6000" b="1" dirty="0">
                <a:solidFill>
                  <a:srgbClr val="00206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1088" y="3817538"/>
            <a:ext cx="2743439" cy="2942358"/>
          </a:xfrm>
          <a:prstGeom prst="rect">
            <a:avLst/>
          </a:prstGeom>
        </p:spPr>
      </p:pic>
      <p:sp>
        <p:nvSpPr>
          <p:cNvPr id="3" name="Action Button: Go Forward or Next 2">
            <a:hlinkClick r:id="rId11" action="ppaction://hlinksldjump" highlightClick="1"/>
            <a:extLst>
              <a:ext uri="{FF2B5EF4-FFF2-40B4-BE49-F238E27FC236}">
                <a16:creationId xmlns:a16="http://schemas.microsoft.com/office/drawing/2014/main" xmlns="" id="{48EFEA8A-01B0-3A42-F45A-51E8915F1CFE}"/>
              </a:ext>
            </a:extLst>
          </p:cNvPr>
          <p:cNvSpPr/>
          <p:nvPr/>
        </p:nvSpPr>
        <p:spPr>
          <a:xfrm>
            <a:off x="1" y="9157854"/>
            <a:ext cx="1246910" cy="1129146"/>
          </a:xfrm>
          <a:prstGeom prst="actionButtonForwardNex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63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7 L 0.00078 -0.14306 " pathEditMode="relative" rAng="0" ptsTypes="AA">
                                      <p:cBhvr>
                                        <p:cTn id="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93827E-6 L -0.00104 0.21389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078 -0.14306 " pathEditMode="relative" rAng="0" ptsTypes="AA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7.40741E-7 L -0.00104 0.21389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3.7037E-7 L 0.00078 -0.14306 " pathEditMode="relative" rAng="0" ptsTypes="AA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9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7.40741E-7 L -0.00104 0.21389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4" presetClass="path" presetSubtype="0" accel="50000" decel="5000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3.7037E-7 L 0.00078 -0.14306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-715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3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7.40741E-7 L -0.00104 0.21389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0694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19" grpId="0" animBg="1"/>
      <p:bldP spid="19" grpId="1" animBg="1"/>
      <p:bldP spid="16" grpId="0" animBg="1"/>
      <p:bldP spid="16" grpId="1" animBg="1"/>
      <p:bldP spid="9" grpId="0" animBg="1"/>
      <p:bldP spid="9" grpId="1" animBg="1"/>
      <p:bldP spid="2" grpId="0" animBg="1"/>
      <p:bldP spid="18" grpId="0" animBg="1"/>
      <p:bldP spid="21" grpId="0" animBg="1"/>
      <p:bldP spid="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vi-VN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1: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= 4x + 2x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– 5x.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hệ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0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-5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-5 và 4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32615" y="4457700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800" noProof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4 và 0</a:t>
            </a:r>
            <a:endParaRPr lang="vi-VN" sz="4800" noProof="1">
              <a:solidFill>
                <a:prstClr val="black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501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4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400" b="1" noProof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4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. Khi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 + g(x)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chắn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latin typeface="Arial" panose="020B0604020202020204" pitchFamily="34" charset="0"/>
                <a:cs typeface="Arial" panose="020B0604020202020204" pitchFamily="34" charset="0"/>
              </a:rPr>
              <a:t> f(x)? </a:t>
            </a:r>
            <a:endParaRPr lang="vi-VN" sz="44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Không bao giờ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32615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4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4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f(x)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hơn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g(x) </a:t>
            </a:r>
            <a:endParaRPr lang="vi-VN" sz="44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904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1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xmlns="" id="{97D0A386-7BF8-E254-18CB-ECD9F402B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9816" y="1174881"/>
            <a:ext cx="15773400" cy="1988345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</a:pPr>
            <a:r>
              <a:rPr lang="vi-VN" sz="4800" b="1" noProof="1">
                <a:latin typeface="Arial" panose="020B0604020202020204" pitchFamily="34" charset="0"/>
                <a:cs typeface="Arial" panose="020B0604020202020204" pitchFamily="34" charset="0"/>
              </a:rPr>
              <a:t>Câu 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800" b="1" noProof="1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P(x) = x</a:t>
            </a:r>
            <a:r>
              <a:rPr lang="en-US" sz="4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+ 5x – 6.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vi-VN" sz="4800" noProof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P(x)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là x = 6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xmlns="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1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= 1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x = −6 là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4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fr-FR" sz="4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P(x) 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867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E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A2F703A1-26B2-4BC3-DD06-A4A48ED925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utout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585" y="3962400"/>
            <a:ext cx="18289586" cy="6324600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F446B5B9-D551-FAD6-4EDB-3C52DE651E59}"/>
              </a:ext>
            </a:extLst>
          </p:cNvPr>
          <p:cNvSpPr/>
          <p:nvPr/>
        </p:nvSpPr>
        <p:spPr>
          <a:xfrm>
            <a:off x="632616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0 </a:t>
            </a:r>
            <a:endParaRPr lang="en-US" sz="4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</p:spPr>
            <p:txBody>
              <a:bodyPr>
                <a:no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Câu </a:t>
                </a:r>
                <a:r>
                  <a:rPr lang="en-US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vi-VN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r>
                  <a:rPr lang="en-US" sz="4800" b="1" noProof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2x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5 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- 3x</a:t>
                </a:r>
                <a:r>
                  <a:rPr lang="fr-FR" sz="4800" baseline="30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fr-FR" sz="48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+ 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3 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- 6x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cho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đa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5x</a:t>
                </a:r>
                <a:r>
                  <a:rPr lang="fr-FR" sz="4800" baseline="30000" dirty="0">
                    <a:latin typeface="Arial" panose="020B0604020202020204" pitchFamily="34" charset="0"/>
                    <a:cs typeface="Arial" panose="020B0604020202020204" pitchFamily="34" charset="0"/>
                  </a:rPr>
                  <a:t>7-2n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(n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n </a:t>
                </a:r>
                <a14:m>
                  <m:oMath xmlns:m="http://schemas.openxmlformats.org/officeDocument/2006/math">
                    <m:r>
                      <a:rPr lang="fr-FR" sz="4800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3) là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phép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chia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hết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4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nếu</a:t>
                </a:r>
                <a:r>
                  <a:rPr lang="fr-FR" sz="4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vi-VN" sz="4800" noProof="1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itle 4">
                <a:extLst>
                  <a:ext uri="{FF2B5EF4-FFF2-40B4-BE49-F238E27FC236}">
                    <a16:creationId xmlns:a16="http://schemas.microsoft.com/office/drawing/2014/main" xmlns="" id="{97D0A386-7BF8-E254-18CB-ECD9F402BB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89816" y="1174881"/>
                <a:ext cx="15773400" cy="1988345"/>
              </a:xfrm>
              <a:blipFill rotWithShape="0">
                <a:blip r:embed="rId5"/>
                <a:stretch>
                  <a:fillRect l="-1778" t="-3374" r="-1739" b="-165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778CFA75-B06E-0B34-96F6-8C8647A3B2AB}"/>
              </a:ext>
            </a:extLst>
          </p:cNvPr>
          <p:cNvSpPr/>
          <p:nvPr/>
        </p:nvSpPr>
        <p:spPr>
          <a:xfrm>
            <a:off x="632616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1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A65919FA-E20A-2328-7678-9B01AC8FA02F}"/>
              </a:ext>
            </a:extLst>
          </p:cNvPr>
          <p:cNvSpPr/>
          <p:nvPr/>
        </p:nvSpPr>
        <p:spPr>
          <a:xfrm>
            <a:off x="9460308" y="4457700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2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ction Button: Go Back or Previous 9">
            <a:hlinkClick r:id="rId6" action="ppaction://hlinksldjump" highlightClick="1"/>
            <a:extLst>
              <a:ext uri="{FF2B5EF4-FFF2-40B4-BE49-F238E27FC236}">
                <a16:creationId xmlns:a16="http://schemas.microsoft.com/office/drawing/2014/main" xmlns="" id="{B8573AD2-7DA9-1A53-1370-4899C5D7CAF3}"/>
              </a:ext>
            </a:extLst>
          </p:cNvPr>
          <p:cNvSpPr/>
          <p:nvPr/>
        </p:nvSpPr>
        <p:spPr>
          <a:xfrm>
            <a:off x="17190720" y="0"/>
            <a:ext cx="1097280" cy="1097280"/>
          </a:xfrm>
          <a:prstGeom prst="actionButtonBackPrevious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>
              <a:solidFill>
                <a:prstClr val="white"/>
              </a:solidFill>
            </a:endParaRPr>
          </a:p>
        </p:txBody>
      </p:sp>
      <p:sp>
        <p:nvSpPr>
          <p:cNvPr id="12" name="Rectangle: Rounded Corners 8">
            <a:extLst>
              <a:ext uri="{FF2B5EF4-FFF2-40B4-BE49-F238E27FC236}">
                <a16:creationId xmlns:a16="http://schemas.microsoft.com/office/drawing/2014/main" xmlns="" id="{5E95C89F-354E-1884-E5C2-076667369572}"/>
              </a:ext>
            </a:extLst>
          </p:cNvPr>
          <p:cNvSpPr/>
          <p:nvPr/>
        </p:nvSpPr>
        <p:spPr>
          <a:xfrm>
            <a:off x="9460308" y="7364519"/>
            <a:ext cx="8343900" cy="2306216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4800" noProof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US" sz="4800" noProof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n = 3 </a:t>
            </a:r>
            <a:endParaRPr lang="vi-VN" sz="4800" noProof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747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 animBg="1"/>
      <p:bldP spid="8" grpId="0" animBg="1"/>
      <p:bldP spid="9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t="30116" b="3011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1654759" y="1139781"/>
            <a:ext cx="10385883" cy="495520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40000"/>
              </a:lnSpc>
            </a:pPr>
            <a:r>
              <a:rPr lang="en-US" sz="1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BÀI TẬP CUỐI CHƯƠNG VII</a:t>
            </a:r>
            <a:endParaRPr lang="en-US" sz="1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4"/>
          <p:cNvGrpSpPr/>
          <p:nvPr/>
        </p:nvGrpSpPr>
        <p:grpSpPr>
          <a:xfrm>
            <a:off x="0" y="6434191"/>
            <a:ext cx="13472296" cy="3852809"/>
            <a:chOff x="0" y="0"/>
            <a:chExt cx="5015351" cy="1259674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5015351" cy="1259674"/>
            </a:xfrm>
            <a:custGeom>
              <a:avLst/>
              <a:gdLst/>
              <a:ahLst/>
              <a:cxnLst/>
              <a:rect l="l" t="t" r="r" b="b"/>
              <a:pathLst>
                <a:path w="5015351" h="1259674">
                  <a:moveTo>
                    <a:pt x="0" y="0"/>
                  </a:moveTo>
                  <a:lnTo>
                    <a:pt x="5015351" y="0"/>
                  </a:lnTo>
                  <a:lnTo>
                    <a:pt x="5015351" y="1259674"/>
                  </a:lnTo>
                  <a:lnTo>
                    <a:pt x="0" y="1259674"/>
                  </a:lnTo>
                  <a:close/>
                </a:path>
              </a:pathLst>
            </a:custGeom>
            <a:solidFill>
              <a:srgbClr val="FDFDFD"/>
            </a:solidFill>
            <a:ln w="9525">
              <a:solidFill>
                <a:srgbClr val="000000"/>
              </a:solidFill>
            </a:ln>
          </p:spPr>
        </p:sp>
        <p:sp>
          <p:nvSpPr>
            <p:cNvPr id="6" name="TextBox 6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3695400" y="4360320"/>
            <a:ext cx="3659150" cy="5926680"/>
            <a:chOff x="0" y="0"/>
            <a:chExt cx="1362197" cy="2206334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62197" cy="2206334"/>
            </a:xfrm>
            <a:custGeom>
              <a:avLst/>
              <a:gdLst/>
              <a:ahLst/>
              <a:cxnLst/>
              <a:rect l="l" t="t" r="r" b="b"/>
              <a:pathLst>
                <a:path w="1362197" h="2206334">
                  <a:moveTo>
                    <a:pt x="0" y="0"/>
                  </a:moveTo>
                  <a:lnTo>
                    <a:pt x="1362197" y="0"/>
                  </a:lnTo>
                  <a:lnTo>
                    <a:pt x="1362197" y="2206334"/>
                  </a:lnTo>
                  <a:lnTo>
                    <a:pt x="0" y="2206334"/>
                  </a:lnTo>
                  <a:close/>
                </a:path>
              </a:pathLst>
            </a:custGeom>
            <a:solidFill>
              <a:srgbClr val="FED873"/>
            </a:solidFill>
            <a:ln w="9525">
              <a:solidFill>
                <a:srgbClr val="000000"/>
              </a:solidFill>
            </a:ln>
          </p:spPr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1960"/>
                </a:lnSpc>
                <a:spcBef>
                  <a:spcPct val="0"/>
                </a:spcBef>
              </a:pPr>
              <a:endParaRPr/>
            </a:p>
          </p:txBody>
        </p:sp>
      </p:grpSp>
      <p:pic>
        <p:nvPicPr>
          <p:cNvPr id="12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flipH="1">
            <a:off x="14325939" y="1028700"/>
            <a:ext cx="2398073" cy="5405491"/>
          </a:xfrm>
          <a:prstGeom prst="rect">
            <a:avLst/>
          </a:prstGeom>
        </p:spPr>
      </p:pic>
      <p:pic>
        <p:nvPicPr>
          <p:cNvPr id="13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3139465" y="6622307"/>
            <a:ext cx="7462191" cy="3945634"/>
          </a:xfrm>
          <a:prstGeom prst="rect">
            <a:avLst/>
          </a:prstGeom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1477</Words>
  <Application>Microsoft Office PowerPoint</Application>
  <PresentationFormat>Custom</PresentationFormat>
  <Paragraphs>155</Paragraphs>
  <Slides>23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</vt:lpstr>
      <vt:lpstr>Times New Roman</vt:lpstr>
      <vt:lpstr>Calibri</vt:lpstr>
      <vt:lpstr>Cambria Math</vt:lpstr>
      <vt:lpstr>Tahoma</vt:lpstr>
      <vt:lpstr>Calibri Light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Câu 1: Cho đa thức G(x) = 4x + 2x2 – 5x. Hệ số cao nhất và hệ số tự do của G(x) lần lượt là: </vt:lpstr>
      <vt:lpstr>Câu 2: Cho hai đa thức f(x) và g(x) khác đa thức không sao cho tổng f(x) + g(x) khác đa thức không. Khi nào thì bậc của f(x) + g(x) chắc chắn bằng bậc của f(x)? </vt:lpstr>
      <vt:lpstr>Câu 3: Cho đa thức P(x) = x2 + 5x – 6. Khi đó: </vt:lpstr>
      <vt:lpstr>Câu 4: Phép chia đa thức 2x5 - 3x4 + x3 - 6x2 cho đa thức 5x7-2n (n ∈ N và 0 ≤ n ≤ 3) là phép chia hết nếu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thuvienhoclieu.com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thuvienhoclieu.com</dc:title>
  <dc:creator>thuvienhoclieu.com</dc:creator>
  <cp:keywords>thuvienhoclieu.com</cp:keywords>
  <dc:description>thuvienhoclieu.com</dc:description>
  <cp:lastModifiedBy/>
  <cp:revision>1</cp:revision>
  <dcterms:created xsi:type="dcterms:W3CDTF">2023-02-07T03:46:38Z</dcterms:created>
  <dcterms:modified xsi:type="dcterms:W3CDTF">2023-02-07T03:46:43Z</dcterms:modified>
  <dc:identifier/>
</cp:coreProperties>
</file>