
<file path=[Content_Types].xml><?xml version="1.0" encoding="utf-8"?>
<Types xmlns="http://schemas.openxmlformats.org/package/2006/content-types">
  <Default Extension="png" ContentType="image/png"/>
  <Default Extension="mp3" ContentType="audio/unknown"/>
  <Default Extension="wma" ContentType="audio/x-ms-wma"/>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65" r:id="rId3"/>
  </p:sldMasterIdLst>
  <p:notesMasterIdLst>
    <p:notesMasterId r:id="rId20"/>
  </p:notesMasterIdLst>
  <p:sldIdLst>
    <p:sldId id="258" r:id="rId4"/>
    <p:sldId id="261" r:id="rId5"/>
    <p:sldId id="260" r:id="rId6"/>
    <p:sldId id="269" r:id="rId7"/>
    <p:sldId id="262" r:id="rId8"/>
    <p:sldId id="264" r:id="rId9"/>
    <p:sldId id="266" r:id="rId10"/>
    <p:sldId id="268" r:id="rId11"/>
    <p:sldId id="270" r:id="rId12"/>
    <p:sldId id="271" r:id="rId13"/>
    <p:sldId id="272" r:id="rId14"/>
    <p:sldId id="274" r:id="rId15"/>
    <p:sldId id="275" r:id="rId16"/>
    <p:sldId id="276" r:id="rId17"/>
    <p:sldId id="277"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14" autoAdjust="0"/>
    <p:restoredTop sz="94660"/>
  </p:normalViewPr>
  <p:slideViewPr>
    <p:cSldViewPr snapToGrid="0">
      <p:cViewPr>
        <p:scale>
          <a:sx n="80" d="100"/>
          <a:sy n="80" d="100"/>
        </p:scale>
        <p:origin x="-37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4DD623-AE33-4F83-AF40-071E020D8CD4}" type="datetimeFigureOut">
              <a:rPr lang="en-US" smtClean="0"/>
              <a:t>8/25/2021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11680A-E3EC-4E6E-BC07-09D0D89F5113}" type="slidenum">
              <a:rPr lang="en-US" smtClean="0"/>
              <a:t>‹#›</a:t>
            </a:fld>
            <a:endParaRPr lang="en-US"/>
          </a:p>
        </p:txBody>
      </p:sp>
    </p:spTree>
    <p:extLst>
      <p:ext uri="{BB962C8B-B14F-4D97-AF65-F5344CB8AC3E}">
        <p14:creationId xmlns:p14="http://schemas.microsoft.com/office/powerpoint/2010/main" val="349700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13210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403119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6B561D-C668-48BD-B552-8CC5773A8FA0}"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92468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B561D-C668-48BD-B552-8CC5773A8FA0}"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30145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B561D-C668-48BD-B552-8CC5773A8FA0}"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3892893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671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763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316501"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453380"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93935" y="2883737"/>
            <a:ext cx="1303020" cy="1304258"/>
          </a:xfrm>
          <a:custGeom>
            <a:avLst/>
            <a:gdLst>
              <a:gd name="connsiteX0" fmla="*/ 651510 w 1303020"/>
              <a:gd name="connsiteY0" fmla="*/ 0 h 1304258"/>
              <a:gd name="connsiteX1" fmla="*/ 1303020 w 1303020"/>
              <a:gd name="connsiteY1" fmla="*/ 652129 h 1304258"/>
              <a:gd name="connsiteX2" fmla="*/ 651510 w 1303020"/>
              <a:gd name="connsiteY2" fmla="*/ 1304258 h 1304258"/>
              <a:gd name="connsiteX3" fmla="*/ 0 w 1303020"/>
              <a:gd name="connsiteY3" fmla="*/ 652129 h 1304258"/>
              <a:gd name="connsiteX4" fmla="*/ 651510 w 1303020"/>
              <a:gd name="connsiteY4" fmla="*/ 0 h 130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20" h="1304258">
                <a:moveTo>
                  <a:pt x="651510" y="0"/>
                </a:moveTo>
                <a:cubicBezTo>
                  <a:pt x="1011329" y="0"/>
                  <a:pt x="1303020" y="291968"/>
                  <a:pt x="1303020" y="652129"/>
                </a:cubicBezTo>
                <a:cubicBezTo>
                  <a:pt x="1303020" y="1012290"/>
                  <a:pt x="1011329" y="1304258"/>
                  <a:pt x="651510" y="1304258"/>
                </a:cubicBezTo>
                <a:cubicBezTo>
                  <a:pt x="291691" y="1304258"/>
                  <a:pt x="0" y="1012290"/>
                  <a:pt x="0" y="652129"/>
                </a:cubicBezTo>
                <a:cubicBezTo>
                  <a:pt x="0" y="291968"/>
                  <a:pt x="291691" y="0"/>
                  <a:pt x="65151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00257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0612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16654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526964" y="2469198"/>
            <a:ext cx="1874520" cy="2640330"/>
          </a:xfrm>
          <a:custGeom>
            <a:avLst/>
            <a:gdLst>
              <a:gd name="connsiteX0" fmla="*/ 0 w 1874520"/>
              <a:gd name="connsiteY0" fmla="*/ 0 h 2640330"/>
              <a:gd name="connsiteX1" fmla="*/ 1874520 w 1874520"/>
              <a:gd name="connsiteY1" fmla="*/ 0 h 2640330"/>
              <a:gd name="connsiteX2" fmla="*/ 1874520 w 1874520"/>
              <a:gd name="connsiteY2" fmla="*/ 2640330 h 2640330"/>
              <a:gd name="connsiteX3" fmla="*/ 0 w 1874520"/>
              <a:gd name="connsiteY3" fmla="*/ 2640330 h 2640330"/>
            </a:gdLst>
            <a:ahLst/>
            <a:cxnLst>
              <a:cxn ang="0">
                <a:pos x="connsiteX0" y="connsiteY0"/>
              </a:cxn>
              <a:cxn ang="0">
                <a:pos x="connsiteX1" y="connsiteY1"/>
              </a:cxn>
              <a:cxn ang="0">
                <a:pos x="connsiteX2" y="connsiteY2"/>
              </a:cxn>
              <a:cxn ang="0">
                <a:pos x="connsiteX3" y="connsiteY3"/>
              </a:cxn>
            </a:cxnLst>
            <a:rect l="l" t="t" r="r" b="b"/>
            <a:pathLst>
              <a:path w="1874520" h="2640330">
                <a:moveTo>
                  <a:pt x="0" y="0"/>
                </a:moveTo>
                <a:lnTo>
                  <a:pt x="1874520" y="0"/>
                </a:lnTo>
                <a:lnTo>
                  <a:pt x="1874520" y="2640330"/>
                </a:lnTo>
                <a:lnTo>
                  <a:pt x="0" y="264033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24586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2021/8/25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705810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2021/8/25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6944608"/>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2021/8/25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758072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2021/8/25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114944"/>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B561D-C668-48BD-B552-8CC5773A8FA0}"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80852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2021/8/25</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2573301"/>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2021/8/25</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7662516"/>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2021/8/25</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968020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2021/8/25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19426233"/>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2021/8/25</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3537370"/>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2021/8/25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6663791"/>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91B7B95-319A-47BC-8F19-306856B3C9D9}" type="datetimeFigureOut">
              <a:rPr lang="zh-CN" altLang="en-US" smtClean="0">
                <a:solidFill>
                  <a:prstClr val="black">
                    <a:tint val="75000"/>
                  </a:prstClr>
                </a:solidFill>
              </a:rPr>
              <a:pPr/>
              <a:t>2021/8/25</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1410936"/>
      </p:ext>
    </p:extLst>
  </p:cSld>
  <p:clrMapOvr>
    <a:masterClrMapping/>
  </p:clrMapOvr>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6B561D-C668-48BD-B552-8CC5773A8FA0}"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02068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6B561D-C668-48BD-B552-8CC5773A8FA0}"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20136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6B561D-C668-48BD-B552-8CC5773A8FA0}" type="datetimeFigureOut">
              <a:rPr lang="en-US" smtClean="0"/>
              <a:t>8/25/2021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57407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6B561D-C668-48BD-B552-8CC5773A8FA0}" type="datetimeFigureOut">
              <a:rPr lang="en-US" smtClean="0"/>
              <a:t>8/25/2021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365268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B561D-C668-48BD-B552-8CC5773A8FA0}" type="datetimeFigureOut">
              <a:rPr lang="en-US" smtClean="0"/>
              <a:t>8/25/2021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01502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119099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t>‹#›</a:t>
            </a:fld>
            <a:endParaRPr lang="en-US"/>
          </a:p>
        </p:txBody>
      </p:sp>
    </p:spTree>
    <p:extLst>
      <p:ext uri="{BB962C8B-B14F-4D97-AF65-F5344CB8AC3E}">
        <p14:creationId xmlns:p14="http://schemas.microsoft.com/office/powerpoint/2010/main" val="36411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B561D-C668-48BD-B552-8CC5773A8FA0}" type="datetimeFigureOut">
              <a:rPr lang="en-US" smtClean="0"/>
              <a:t>8/25/2021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78B3C-6E8B-4E2B-B6AB-3D177A392C3D}" type="slidenum">
              <a:rPr lang="en-US" smtClean="0"/>
              <a:t>‹#›</a:t>
            </a:fld>
            <a:endParaRPr lang="en-US"/>
          </a:p>
        </p:txBody>
      </p:sp>
    </p:spTree>
    <p:extLst>
      <p:ext uri="{BB962C8B-B14F-4D97-AF65-F5344CB8AC3E}">
        <p14:creationId xmlns:p14="http://schemas.microsoft.com/office/powerpoint/2010/main" val="538988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rotWithShape="1">
          <a:blip r:embed="rId7"/>
          <a:srcRect l="838" t="838" r="838" b="838"/>
          <a:stretch/>
        </p:blipFill>
        <p:spPr>
          <a:xfrm>
            <a:off x="-1" y="0"/>
            <a:ext cx="12192001" cy="6858000"/>
          </a:xfrm>
          <a:custGeom>
            <a:avLst/>
            <a:gdLst>
              <a:gd name="connsiteX0" fmla="*/ 292101 w 12192001"/>
              <a:gd name="connsiteY0" fmla="*/ 323850 h 6858000"/>
              <a:gd name="connsiteX1" fmla="*/ 292101 w 12192001"/>
              <a:gd name="connsiteY1" fmla="*/ 6534150 h 6858000"/>
              <a:gd name="connsiteX2" fmla="*/ 11899901 w 12192001"/>
              <a:gd name="connsiteY2" fmla="*/ 6534150 h 6858000"/>
              <a:gd name="connsiteX3" fmla="*/ 11899901 w 12192001"/>
              <a:gd name="connsiteY3" fmla="*/ 323850 h 6858000"/>
              <a:gd name="connsiteX4" fmla="*/ 0 w 12192001"/>
              <a:gd name="connsiteY4" fmla="*/ 0 h 6858000"/>
              <a:gd name="connsiteX5" fmla="*/ 12192001 w 12192001"/>
              <a:gd name="connsiteY5" fmla="*/ 0 h 6858000"/>
              <a:gd name="connsiteX6" fmla="*/ 12192001 w 12192001"/>
              <a:gd name="connsiteY6" fmla="*/ 6858000 h 6858000"/>
              <a:gd name="connsiteX7" fmla="*/ 0 w 1219200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6858000">
                <a:moveTo>
                  <a:pt x="292101" y="323850"/>
                </a:moveTo>
                <a:lnTo>
                  <a:pt x="292101" y="6534150"/>
                </a:lnTo>
                <a:lnTo>
                  <a:pt x="11899901" y="6534150"/>
                </a:lnTo>
                <a:lnTo>
                  <a:pt x="11899901" y="323850"/>
                </a:lnTo>
                <a:close/>
                <a:moveTo>
                  <a:pt x="0" y="0"/>
                </a:moveTo>
                <a:lnTo>
                  <a:pt x="12192001" y="0"/>
                </a:lnTo>
                <a:lnTo>
                  <a:pt x="12192001" y="6858000"/>
                </a:lnTo>
                <a:lnTo>
                  <a:pt x="0" y="6858000"/>
                </a:lnTo>
                <a:close/>
              </a:path>
            </a:pathLst>
          </a:custGeom>
        </p:spPr>
      </p:pic>
    </p:spTree>
    <p:extLst>
      <p:ext uri="{BB962C8B-B14F-4D97-AF65-F5344CB8AC3E}">
        <p14:creationId xmlns:p14="http://schemas.microsoft.com/office/powerpoint/2010/main" val="515791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387">
          <p15:clr>
            <a:srgbClr val="F26B43"/>
          </p15:clr>
        </p15:guide>
        <p15:guide id="2" pos="3840">
          <p15:clr>
            <a:srgbClr val="F26B43"/>
          </p15:clr>
        </p15:guide>
        <p15:guide id="3" pos="551">
          <p15:clr>
            <a:srgbClr val="F26B43"/>
          </p15:clr>
        </p15:guide>
        <p15:guide id="4" pos="7129">
          <p15:clr>
            <a:srgbClr val="F26B43"/>
          </p15:clr>
        </p15:guide>
        <p15:guide id="5" orient="horz" pos="3974">
          <p15:clr>
            <a:srgbClr val="F26B43"/>
          </p15:clr>
        </p15:guide>
        <p15:guide id="6" orient="horz" pos="7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B7B95-319A-47BC-8F19-306856B3C9D9}" type="datetimeFigureOut">
              <a:rPr lang="zh-CN" altLang="en-US" smtClean="0">
                <a:solidFill>
                  <a:prstClr val="black">
                    <a:tint val="75000"/>
                  </a:prstClr>
                </a:solidFill>
              </a:rPr>
              <a:pPr/>
              <a:t>2021/8/25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38564-5E22-4236-90C0-7E85C43140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536636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p14:dur="10" advClick="0">
        <p:blinds dir="vert"/>
      </p:transition>
    </mc:Choice>
    <mc:Fallback xmlns="">
      <p:transition advClick="0">
        <p:blinds dir="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microsoft.com/office/2007/relationships/media" Target="../media/media2.mp3"/><Relationship Id="rId7" Type="http://schemas.openxmlformats.org/officeDocument/2006/relationships/image" Target="../media/image4.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gif"/><Relationship Id="rId5" Type="http://schemas.openxmlformats.org/officeDocument/2006/relationships/slideLayout" Target="../slideLayouts/slideLayout1.xml"/><Relationship Id="rId10" Type="http://schemas.openxmlformats.org/officeDocument/2006/relationships/image" Target="../media/image7.png"/><Relationship Id="rId4" Type="http://schemas.openxmlformats.org/officeDocument/2006/relationships/audio" Target="../media/media2.mp3"/><Relationship Id="rId9"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7010400"/>
          </a:xfrm>
          <a:prstGeom prst="rect">
            <a:avLst/>
          </a:prstGeom>
        </p:spPr>
      </p:pic>
      <p:pic>
        <p:nvPicPr>
          <p:cNvPr id="25" name="NHAC MO DAU BAI 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3144500" y="2314204"/>
            <a:ext cx="609600" cy="609600"/>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051522" y="0"/>
            <a:ext cx="2944663" cy="7010400"/>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59535" y="0"/>
            <a:ext cx="3261163" cy="7010400"/>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44410" y="0"/>
            <a:ext cx="2944663" cy="7010400"/>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959" y="0"/>
            <a:ext cx="3258409" cy="7010400"/>
          </a:xfrm>
          <a:prstGeom prst="rect">
            <a:avLst/>
          </a:prstGeom>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7444" y="-2669851"/>
            <a:ext cx="14014579" cy="11858625"/>
          </a:xfrm>
          <a:prstGeom prst="rect">
            <a:avLst/>
          </a:prstGeom>
        </p:spPr>
      </p:pic>
      <p:sp>
        <p:nvSpPr>
          <p:cNvPr id="18" name="TextBox 17"/>
          <p:cNvSpPr txBox="1"/>
          <p:nvPr/>
        </p:nvSpPr>
        <p:spPr>
          <a:xfrm>
            <a:off x="1115555" y="1080338"/>
            <a:ext cx="9911432" cy="1938992"/>
          </a:xfrm>
          <a:prstGeom prst="rect">
            <a:avLst/>
          </a:prstGeom>
          <a:noFill/>
        </p:spPr>
        <p:txBody>
          <a:bodyPr wrap="none" rtlCol="0">
            <a:spAutoFit/>
          </a:bodyPr>
          <a:lstStyle/>
          <a:p>
            <a:pPr algn="ctr"/>
            <a:r>
              <a:rPr lang="en-US" sz="6000" b="1" smtClean="0">
                <a:ln>
                  <a:solidFill>
                    <a:schemeClr val="bg1"/>
                  </a:solidFill>
                </a:ln>
                <a:solidFill>
                  <a:srgbClr val="FF0000"/>
                </a:solidFill>
                <a:latin typeface="Times New Roman" panose="02020603050405020304" pitchFamily="18" charset="0"/>
                <a:cs typeface="Times New Roman" panose="02020603050405020304" pitchFamily="18" charset="0"/>
              </a:rPr>
              <a:t>CHÀO MỪNG </a:t>
            </a:r>
          </a:p>
          <a:p>
            <a:pPr algn="ctr"/>
            <a:r>
              <a:rPr lang="en-US" sz="6000" b="1" smtClean="0">
                <a:ln>
                  <a:solidFill>
                    <a:schemeClr val="bg1"/>
                  </a:solidFill>
                </a:ln>
                <a:solidFill>
                  <a:srgbClr val="FF0000"/>
                </a:solidFill>
                <a:latin typeface="Times New Roman" panose="02020603050405020304" pitchFamily="18" charset="0"/>
                <a:cs typeface="Times New Roman" panose="02020603050405020304" pitchFamily="18" charset="0"/>
              </a:rPr>
              <a:t>QUÝ THẦY CÔ VỀ DỰ GIỜ</a:t>
            </a:r>
            <a:endParaRPr lang="en-US" sz="6000" b="1">
              <a:ln>
                <a:solidFill>
                  <a:schemeClr val="bg1"/>
                </a:solidFill>
              </a:ln>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64460" y="3291047"/>
            <a:ext cx="11306629" cy="1569660"/>
          </a:xfrm>
          <a:prstGeom prst="rect">
            <a:avLst/>
          </a:prstGeom>
          <a:noFill/>
          <a:ln>
            <a:noFill/>
          </a:ln>
        </p:spPr>
        <p:txBody>
          <a:bodyPr wrap="square" rtlCol="0">
            <a:spAutoFit/>
          </a:bodyPr>
          <a:lstStyle/>
          <a:p>
            <a:pPr algn="ctr"/>
            <a:r>
              <a:rPr lang="en-US" sz="4800" b="1" smtClean="0">
                <a:ln w="15875">
                  <a:solidFill>
                    <a:schemeClr val="tx2">
                      <a:lumMod val="40000"/>
                      <a:lumOff val="60000"/>
                    </a:schemeClr>
                  </a:solidFill>
                </a:ln>
                <a:solidFill>
                  <a:schemeClr val="bg1"/>
                </a:solidFill>
                <a:latin typeface="Times New Roman" panose="02020603050405020304" pitchFamily="18" charset="0"/>
                <a:cs typeface="Times New Roman" panose="02020603050405020304" pitchFamily="18" charset="0"/>
              </a:rPr>
              <a:t>BÀI 1: HỆ THỐNG KINH, VĨ TUYẾN. </a:t>
            </a:r>
          </a:p>
          <a:p>
            <a:pPr algn="ctr"/>
            <a:r>
              <a:rPr lang="en-US" sz="4800" b="1" smtClean="0">
                <a:ln w="15875">
                  <a:solidFill>
                    <a:schemeClr val="tx2">
                      <a:lumMod val="40000"/>
                      <a:lumOff val="60000"/>
                    </a:schemeClr>
                  </a:solidFill>
                </a:ln>
                <a:solidFill>
                  <a:schemeClr val="bg1"/>
                </a:solidFill>
                <a:latin typeface="Times New Roman" panose="02020603050405020304" pitchFamily="18" charset="0"/>
                <a:cs typeface="Times New Roman" panose="02020603050405020304" pitchFamily="18" charset="0"/>
              </a:rPr>
              <a:t>TỌA ĐỘ ĐỊA LÍ</a:t>
            </a:r>
          </a:p>
        </p:txBody>
      </p:sp>
      <p:pic>
        <p:nvPicPr>
          <p:cNvPr id="20" name="Tieng hai au va bien">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3363623" y="4356843"/>
            <a:ext cx="609600" cy="609600"/>
          </a:xfrm>
          <a:prstGeom prst="rect">
            <a:avLst/>
          </a:prstGeom>
        </p:spPr>
      </p:pic>
      <p:sp>
        <p:nvSpPr>
          <p:cNvPr id="4" name="Rectangle 3"/>
          <p:cNvSpPr/>
          <p:nvPr/>
        </p:nvSpPr>
        <p:spPr>
          <a:xfrm>
            <a:off x="3877125" y="5615057"/>
            <a:ext cx="4118435" cy="707886"/>
          </a:xfrm>
          <a:prstGeom prst="rect">
            <a:avLst/>
          </a:prstGeom>
        </p:spPr>
        <p:txBody>
          <a:bodyPr wrap="none">
            <a:spAutoFit/>
          </a:bodyPr>
          <a:lstStyle/>
          <a:p>
            <a:pPr lvl="0"/>
            <a:r>
              <a:rPr lang="en-US" sz="4000" b="1">
                <a:ln w="15875">
                  <a:solidFill>
                    <a:srgbClr val="44546A">
                      <a:lumMod val="40000"/>
                      <a:lumOff val="60000"/>
                    </a:srgbClr>
                  </a:solidFill>
                </a:ln>
                <a:solidFill>
                  <a:srgbClr val="44546A">
                    <a:lumMod val="75000"/>
                  </a:srgbClr>
                </a:solidFill>
                <a:latin typeface="Times New Roman" panose="02020603050405020304" pitchFamily="18" charset="0"/>
                <a:cs typeface="Times New Roman" panose="02020603050405020304" pitchFamily="18" charset="0"/>
              </a:rPr>
              <a:t>Giáo viên:.............</a:t>
            </a:r>
            <a:endParaRPr lang="en-US" sz="4000" b="1">
              <a:ln w="15875">
                <a:solidFill>
                  <a:srgbClr val="44546A">
                    <a:lumMod val="40000"/>
                    <a:lumOff val="60000"/>
                  </a:srgbClr>
                </a:solidFill>
              </a:ln>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39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541"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2.70833E-6 -1.11111E-6 L 0.46067 0.00972 " pathEditMode="relative" rAng="0" ptsTypes="AA">
                                      <p:cBhvr>
                                        <p:cTn id="10" dur="4000" fill="hold"/>
                                        <p:tgtEl>
                                          <p:spTgt spid="26"/>
                                        </p:tgtEl>
                                        <p:attrNameLst>
                                          <p:attrName>ppt_x</p:attrName>
                                          <p:attrName>ppt_y</p:attrName>
                                        </p:attrNameLst>
                                      </p:cBhvr>
                                      <p:rCtr x="23034" y="486"/>
                                    </p:animMotion>
                                  </p:childTnLst>
                                </p:cTn>
                              </p:par>
                              <p:par>
                                <p:cTn id="11" presetID="35" presetClass="path" presetSubtype="0" accel="50000" decel="50000" fill="hold" nodeType="withEffect">
                                  <p:stCondLst>
                                    <p:cond delay="0"/>
                                  </p:stCondLst>
                                  <p:childTnLst>
                                    <p:animMotion origin="layout" path="M 4.16667E-6 -1.11111E-6 L -0.45039 0.00556 " pathEditMode="relative" rAng="0" ptsTypes="AA">
                                      <p:cBhvr>
                                        <p:cTn id="12" dur="4000" fill="hold"/>
                                        <p:tgtEl>
                                          <p:spTgt spid="28"/>
                                        </p:tgtEl>
                                        <p:attrNameLst>
                                          <p:attrName>ppt_x</p:attrName>
                                          <p:attrName>ppt_y</p:attrName>
                                        </p:attrNameLst>
                                      </p:cBhvr>
                                      <p:rCtr x="-22526" y="278"/>
                                    </p:animMotion>
                                  </p:childTnLst>
                                </p:cTn>
                              </p:par>
                              <p:par>
                                <p:cTn id="13" presetID="63" presetClass="path" presetSubtype="0" accel="50000" decel="50000" fill="hold" nodeType="withEffect">
                                  <p:stCondLst>
                                    <p:cond delay="1000"/>
                                  </p:stCondLst>
                                  <p:childTnLst>
                                    <p:animMotion origin="layout" path="M 2.08333E-7 -1.11111E-6 L 0.18607 -0.00278 " pathEditMode="relative" rAng="0" ptsTypes="AA">
                                      <p:cBhvr>
                                        <p:cTn id="14" dur="5000" fill="hold"/>
                                        <p:tgtEl>
                                          <p:spTgt spid="27"/>
                                        </p:tgtEl>
                                        <p:attrNameLst>
                                          <p:attrName>ppt_x</p:attrName>
                                          <p:attrName>ppt_y</p:attrName>
                                        </p:attrNameLst>
                                      </p:cBhvr>
                                      <p:rCtr x="9297" y="-139"/>
                                    </p:animMotion>
                                  </p:childTnLst>
                                </p:cTn>
                              </p:par>
                              <p:par>
                                <p:cTn id="15" presetID="35" presetClass="path" presetSubtype="0" accel="50000" decel="50000" fill="hold" nodeType="withEffect">
                                  <p:stCondLst>
                                    <p:cond delay="1000"/>
                                  </p:stCondLst>
                                  <p:childTnLst>
                                    <p:animMotion origin="layout" path="M 1.45833E-6 -1.11111E-6 L -0.17722 0.00556 " pathEditMode="relative" rAng="0" ptsTypes="AA">
                                      <p:cBhvr>
                                        <p:cTn id="16" dur="5000" fill="hold"/>
                                        <p:tgtEl>
                                          <p:spTgt spid="29"/>
                                        </p:tgtEl>
                                        <p:attrNameLst>
                                          <p:attrName>ppt_x</p:attrName>
                                          <p:attrName>ppt_y</p:attrName>
                                        </p:attrNameLst>
                                      </p:cBhvr>
                                      <p:rCtr x="-8867" y="278"/>
                                    </p:animMotion>
                                  </p:childTnLst>
                                </p:cTn>
                              </p:par>
                            </p:childTnLst>
                          </p:cTn>
                        </p:par>
                        <p:par>
                          <p:cTn id="17" fill="hold">
                            <p:stCondLst>
                              <p:cond delay="60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8"/>
                                        </p:tgtEl>
                                        <p:attrNameLst>
                                          <p:attrName>style.visibility</p:attrName>
                                        </p:attrNameLst>
                                      </p:cBhvr>
                                      <p:to>
                                        <p:strVal val="visible"/>
                                      </p:to>
                                    </p:set>
                                    <p:anim by="(-#ppt_w*2)" calcmode="lin" valueType="num">
                                      <p:cBhvr rctx="PPT">
                                        <p:cTn id="20" dur="500" autoRev="1" fill="hold">
                                          <p:stCondLst>
                                            <p:cond delay="0"/>
                                          </p:stCondLst>
                                        </p:cTn>
                                        <p:tgtEl>
                                          <p:spTgt spid="18"/>
                                        </p:tgtEl>
                                        <p:attrNameLst>
                                          <p:attrName>ppt_w</p:attrName>
                                        </p:attrNameLst>
                                      </p:cBhvr>
                                    </p:anim>
                                    <p:anim by="(#ppt_w*0.50)" calcmode="lin" valueType="num">
                                      <p:cBhvr>
                                        <p:cTn id="21" dur="500" decel="50000" autoRev="1" fill="hold">
                                          <p:stCondLst>
                                            <p:cond delay="0"/>
                                          </p:stCondLst>
                                        </p:cTn>
                                        <p:tgtEl>
                                          <p:spTgt spid="18"/>
                                        </p:tgtEl>
                                        <p:attrNameLst>
                                          <p:attrName>ppt_x</p:attrName>
                                        </p:attrNameLst>
                                      </p:cBhvr>
                                    </p:anim>
                                    <p:anim from="(-#ppt_h/2)" to="(#ppt_y)" calcmode="lin" valueType="num">
                                      <p:cBhvr>
                                        <p:cTn id="22" dur="1000" fill="hold">
                                          <p:stCondLst>
                                            <p:cond delay="0"/>
                                          </p:stCondLst>
                                        </p:cTn>
                                        <p:tgtEl>
                                          <p:spTgt spid="18"/>
                                        </p:tgtEl>
                                        <p:attrNameLst>
                                          <p:attrName>ppt_y</p:attrName>
                                        </p:attrNameLst>
                                      </p:cBhvr>
                                    </p:anim>
                                    <p:animRot by="21600000">
                                      <p:cBhvr>
                                        <p:cTn id="23" dur="1000" fill="hold">
                                          <p:stCondLst>
                                            <p:cond delay="0"/>
                                          </p:stCondLst>
                                        </p:cTn>
                                        <p:tgtEl>
                                          <p:spTgt spid="18"/>
                                        </p:tgtEl>
                                        <p:attrNameLst>
                                          <p:attrName>r</p:attrName>
                                        </p:attrNameLst>
                                      </p:cBhvr>
                                    </p:animRot>
                                  </p:childTnLst>
                                </p:cTn>
                              </p:par>
                            </p:childTnLst>
                          </p:cTn>
                        </p:par>
                        <p:par>
                          <p:cTn id="24" fill="hold">
                            <p:stCondLst>
                              <p:cond delay="93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 presetClass="mediacall" presetSubtype="0" fill="hold" nodeType="withEffect">
                                  <p:stCondLst>
                                    <p:cond delay="1000"/>
                                  </p:stCondLst>
                                  <p:childTnLst>
                                    <p:cmd type="call" cmd="playFrom(0.0)">
                                      <p:cBhvr>
                                        <p:cTn id="29" dur="62200"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7576">
                <p:cTn id="30" repeatCount="indefinite" fill="hold" display="0">
                  <p:stCondLst>
                    <p:cond delay="indefinite"/>
                  </p:stCondLst>
                  <p:endCondLst>
                    <p:cond evt="onStopAudio" delay="0">
                      <p:tgtEl>
                        <p:sldTgt/>
                      </p:tgtEl>
                    </p:cond>
                  </p:endCondLst>
                </p:cTn>
                <p:tgtEl>
                  <p:spTgt spid="25"/>
                </p:tgtEl>
              </p:cMediaNode>
            </p:audio>
            <p:audio>
              <p:cMediaNode vol="100000">
                <p:cTn id="31" fill="hold" display="0">
                  <p:stCondLst>
                    <p:cond delay="indefinite"/>
                  </p:stCondLst>
                  <p:endCondLst>
                    <p:cond evt="onStopAudio" delay="0">
                      <p:tgtEl>
                        <p:sldTgt/>
                      </p:tgtEl>
                    </p:cond>
                  </p:endCondLst>
                </p:cTn>
                <p:tgtEl>
                  <p:spTgt spid="20"/>
                </p:tgtEl>
              </p:cMediaNode>
            </p:audio>
          </p:childTnLst>
        </p:cTn>
      </p:par>
    </p:tnLst>
    <p:bldLst>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994820" y="610692"/>
            <a:ext cx="7931145" cy="625183"/>
            <a:chOff x="994820" y="496392"/>
            <a:chExt cx="5886671" cy="625183"/>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4" y="496392"/>
              <a:ext cx="4630879" cy="584775"/>
            </a:xfrm>
            <a:prstGeom prst="rect">
              <a:avLst/>
            </a:prstGeom>
            <a:noFill/>
          </p:spPr>
          <p:txBody>
            <a:bodyPr wrap="none" rtlCol="0">
              <a:spAutoFit/>
            </a:bodyPr>
            <a:lstStyle/>
            <a:p>
              <a:r>
                <a:rPr lang="en-US" altLang="zh-CN" sz="3200">
                  <a:solidFill>
                    <a:prstClr val="white"/>
                  </a:solidFill>
                  <a:latin typeface="汉仪喵魂体W" panose="00020600040101010101" pitchFamily="18" charset="-122"/>
                  <a:ea typeface="汉仪喵魂体W" panose="00020600040101010101" pitchFamily="18" charset="-122"/>
                </a:rPr>
                <a:t>2</a:t>
              </a:r>
              <a:r>
                <a:rPr lang="en-US" altLang="zh-CN" sz="3200" smtClean="0">
                  <a:solidFill>
                    <a:prstClr val="white"/>
                  </a:solidFill>
                  <a:latin typeface="汉仪喵魂体W" panose="00020600040101010101" pitchFamily="18" charset="-122"/>
                  <a:ea typeface="汉仪喵魂体W" panose="00020600040101010101" pitchFamily="18" charset="-122"/>
                </a:rPr>
                <a:t>. Kinh độ, vĩ độ và tọa độ địa lí</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sp>
        <p:nvSpPr>
          <p:cNvPr id="104" name="TextBox 103"/>
          <p:cNvSpPr txBox="1"/>
          <p:nvPr/>
        </p:nvSpPr>
        <p:spPr>
          <a:xfrm>
            <a:off x="391883" y="1566895"/>
            <a:ext cx="6020792" cy="4808496"/>
          </a:xfrm>
          <a:prstGeom prst="rect">
            <a:avLst/>
          </a:prstGeom>
          <a:noFill/>
        </p:spPr>
        <p:txBody>
          <a:bodyPr wrap="square" rtlCol="0">
            <a:spAutoFit/>
          </a:bodyPr>
          <a:lstStyle/>
          <a:p>
            <a:pPr algn="just">
              <a:lnSpc>
                <a:spcPct val="115000"/>
              </a:lnSpc>
              <a:spcAft>
                <a:spcPts val="1000"/>
              </a:spcAft>
            </a:pPr>
            <a:r>
              <a:rPr lang="en-US" sz="3600" b="1">
                <a:solidFill>
                  <a:srgbClr val="00B0F0"/>
                </a:solidFill>
                <a:latin typeface="Times New Roman"/>
                <a:ea typeface="Calibri"/>
                <a:cs typeface="Times New Roman"/>
              </a:rPr>
              <a:t>Quan sát hình 4 và đọc thông tin trong mục 2, em hãy:</a:t>
            </a:r>
            <a:endParaRPr lang="en-US" sz="2800">
              <a:solidFill>
                <a:srgbClr val="00B0F0"/>
              </a:solidFill>
              <a:latin typeface="Calibri"/>
              <a:ea typeface="Calibri"/>
              <a:cs typeface="Times New Roman"/>
            </a:endParaRPr>
          </a:p>
          <a:p>
            <a:pPr algn="just">
              <a:lnSpc>
                <a:spcPct val="115000"/>
              </a:lnSpc>
              <a:spcAft>
                <a:spcPts val="1000"/>
              </a:spcAft>
            </a:pPr>
            <a:r>
              <a:rPr lang="en-US" sz="3600" b="1">
                <a:solidFill>
                  <a:srgbClr val="00B0F0"/>
                </a:solidFill>
                <a:latin typeface="Times New Roman"/>
                <a:ea typeface="Calibri"/>
                <a:cs typeface="Times New Roman"/>
              </a:rPr>
              <a:t>1. Nêu khái niệm: kinh độ, vĩ độ, tọa độ địa lí của một điểm.</a:t>
            </a:r>
            <a:endParaRPr lang="en-US" sz="2800">
              <a:solidFill>
                <a:srgbClr val="00B0F0"/>
              </a:solidFill>
              <a:latin typeface="Calibri"/>
              <a:ea typeface="Calibri"/>
              <a:cs typeface="Times New Roman"/>
            </a:endParaRPr>
          </a:p>
          <a:p>
            <a:pPr algn="just">
              <a:lnSpc>
                <a:spcPct val="115000"/>
              </a:lnSpc>
              <a:spcAft>
                <a:spcPts val="1000"/>
              </a:spcAft>
            </a:pPr>
            <a:r>
              <a:rPr lang="en-US" sz="3600" b="1">
                <a:solidFill>
                  <a:srgbClr val="00B0F0"/>
                </a:solidFill>
                <a:latin typeface="Times New Roman"/>
                <a:ea typeface="Calibri"/>
                <a:cs typeface="Times New Roman"/>
              </a:rPr>
              <a:t>2. Xác định tọa độ địa lí của các điểm A, B, C trên hình 4</a:t>
            </a:r>
            <a:endParaRPr lang="en-US" sz="2800">
              <a:solidFill>
                <a:srgbClr val="00B0F0"/>
              </a:solidFill>
              <a:effectLst/>
              <a:latin typeface="Calibri"/>
              <a:ea typeface="Calibri"/>
              <a:cs typeface="Times New Roman"/>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071" y="1328890"/>
            <a:ext cx="5239345" cy="519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130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994820" y="610692"/>
            <a:ext cx="8184565" cy="625183"/>
            <a:chOff x="994820" y="496392"/>
            <a:chExt cx="6074765" cy="625183"/>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4" y="496392"/>
              <a:ext cx="5662131" cy="584775"/>
            </a:xfrm>
            <a:prstGeom prst="rect">
              <a:avLst/>
            </a:prstGeom>
            <a:noFill/>
          </p:spPr>
          <p:txBody>
            <a:bodyPr wrap="none" rtlCol="0">
              <a:spAutoFit/>
            </a:bodyPr>
            <a:lstStyle/>
            <a:p>
              <a:r>
                <a:rPr lang="en-US" altLang="zh-CN" sz="3200" smtClean="0">
                  <a:solidFill>
                    <a:prstClr val="white"/>
                  </a:solidFill>
                  <a:latin typeface="汉仪喵魂体W" panose="00020600040101010101" pitchFamily="18" charset="-122"/>
                  <a:ea typeface="汉仪喵魂体W" panose="00020600040101010101" pitchFamily="18" charset="-122"/>
                </a:rPr>
                <a:t>1. Kinh độ, vĩ độ và tọa độ địa lí</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sp>
        <p:nvSpPr>
          <p:cNvPr id="104" name="TextBox 103"/>
          <p:cNvSpPr txBox="1"/>
          <p:nvPr/>
        </p:nvSpPr>
        <p:spPr>
          <a:xfrm>
            <a:off x="391883" y="1519395"/>
            <a:ext cx="6020792" cy="5111143"/>
          </a:xfrm>
          <a:prstGeom prst="rect">
            <a:avLst/>
          </a:prstGeom>
          <a:noFill/>
        </p:spPr>
        <p:txBody>
          <a:bodyPr wrap="square" rtlCol="0">
            <a:spAutoFit/>
          </a:bodyPr>
          <a:lstStyle/>
          <a:p>
            <a:pPr algn="just">
              <a:lnSpc>
                <a:spcPct val="115000"/>
              </a:lnSpc>
              <a:spcAft>
                <a:spcPts val="1000"/>
              </a:spcAft>
            </a:pPr>
            <a:r>
              <a:rPr lang="en-US" sz="2400" b="1">
                <a:solidFill>
                  <a:schemeClr val="bg1"/>
                </a:solidFill>
                <a:latin typeface="Times New Roman"/>
                <a:ea typeface="Calibri"/>
                <a:cs typeface="Times New Roman"/>
              </a:rPr>
              <a:t>- Kinh độ của một điểm: khoảng cách tính bằng độ từ kinh tuyến gốc đến kinh tuyến đi qua điểm đó.</a:t>
            </a:r>
            <a:endParaRPr lang="en-US" sz="2400" b="1">
              <a:solidFill>
                <a:schemeClr val="bg1"/>
              </a:solidFill>
              <a:latin typeface="Calibri"/>
              <a:ea typeface="Calibri"/>
              <a:cs typeface="Times New Roman"/>
            </a:endParaRPr>
          </a:p>
          <a:p>
            <a:pPr algn="just">
              <a:lnSpc>
                <a:spcPct val="115000"/>
              </a:lnSpc>
              <a:spcAft>
                <a:spcPts val="1000"/>
              </a:spcAft>
            </a:pPr>
            <a:r>
              <a:rPr lang="en-US" sz="2400" b="1">
                <a:solidFill>
                  <a:schemeClr val="bg1"/>
                </a:solidFill>
                <a:latin typeface="Times New Roman"/>
                <a:ea typeface="Calibri"/>
                <a:cs typeface="Times New Roman"/>
              </a:rPr>
              <a:t>- Vĩ độ của một điểm: khoảng cách tính bằng độ từ vĩ tuyến gốc đến vĩ tuyến đi qua điểm đó.</a:t>
            </a:r>
            <a:endParaRPr lang="en-US" sz="2400" b="1">
              <a:solidFill>
                <a:schemeClr val="bg1"/>
              </a:solidFill>
              <a:latin typeface="Calibri"/>
              <a:ea typeface="Calibri"/>
              <a:cs typeface="Times New Roman"/>
            </a:endParaRPr>
          </a:p>
          <a:p>
            <a:r>
              <a:rPr lang="en-US" sz="2400" b="1">
                <a:solidFill>
                  <a:schemeClr val="bg1"/>
                </a:solidFill>
                <a:latin typeface="Times New Roman"/>
                <a:ea typeface="Calibri"/>
              </a:rPr>
              <a:t>- Tọa độ địa lí của một điểm: nơi giao nhau giữa kinh độ và vĩ độ của điểm đó</a:t>
            </a:r>
            <a:r>
              <a:rPr lang="en-US" sz="2400" b="1" smtClean="0">
                <a:solidFill>
                  <a:schemeClr val="bg1"/>
                </a:solidFill>
                <a:latin typeface="Times New Roman"/>
                <a:ea typeface="Calibri"/>
              </a:rPr>
              <a:t>.</a:t>
            </a:r>
          </a:p>
          <a:p>
            <a:pPr algn="just">
              <a:lnSpc>
                <a:spcPct val="115000"/>
              </a:lnSpc>
              <a:spcAft>
                <a:spcPts val="1000"/>
              </a:spcAft>
            </a:pPr>
            <a:r>
              <a:rPr lang="nl-NL" sz="2400" b="1" smtClean="0">
                <a:solidFill>
                  <a:schemeClr val="bg1"/>
                </a:solidFill>
                <a:latin typeface="Times New Roman"/>
                <a:ea typeface="Calibri"/>
                <a:cs typeface="Times New Roman"/>
              </a:rPr>
              <a:t>         A </a:t>
            </a:r>
            <a:r>
              <a:rPr lang="nl-NL" sz="2400" b="1">
                <a:solidFill>
                  <a:schemeClr val="bg1"/>
                </a:solidFill>
                <a:latin typeface="Times New Roman"/>
                <a:ea typeface="Calibri"/>
                <a:cs typeface="Times New Roman"/>
              </a:rPr>
              <a:t>(120</a:t>
            </a:r>
            <a:r>
              <a:rPr lang="nl-NL" sz="2400" b="1" baseline="30000">
                <a:solidFill>
                  <a:schemeClr val="bg1"/>
                </a:solidFill>
                <a:latin typeface="Times New Roman"/>
                <a:ea typeface="Calibri"/>
                <a:cs typeface="Times New Roman"/>
              </a:rPr>
              <a:t>0 </a:t>
            </a:r>
            <a:r>
              <a:rPr lang="nl-NL" sz="2400" b="1">
                <a:solidFill>
                  <a:schemeClr val="bg1"/>
                </a:solidFill>
                <a:latin typeface="Times New Roman"/>
                <a:ea typeface="Calibri"/>
                <a:cs typeface="Times New Roman"/>
              </a:rPr>
              <a:t>Đ, 60</a:t>
            </a:r>
            <a:r>
              <a:rPr lang="nl-NL" sz="2400" b="1" baseline="30000">
                <a:solidFill>
                  <a:schemeClr val="bg1"/>
                </a:solidFill>
                <a:latin typeface="Times New Roman"/>
                <a:ea typeface="Calibri"/>
                <a:cs typeface="Times New Roman"/>
              </a:rPr>
              <a:t>0</a:t>
            </a:r>
            <a:r>
              <a:rPr lang="nl-NL" sz="2400" b="1">
                <a:solidFill>
                  <a:schemeClr val="bg1"/>
                </a:solidFill>
                <a:latin typeface="Times New Roman"/>
                <a:ea typeface="Calibri"/>
                <a:cs typeface="Times New Roman"/>
              </a:rPr>
              <a:t>B</a:t>
            </a:r>
            <a:r>
              <a:rPr lang="nl-NL" sz="2400" b="1" smtClean="0">
                <a:solidFill>
                  <a:schemeClr val="bg1"/>
                </a:solidFill>
                <a:latin typeface="Times New Roman"/>
                <a:ea typeface="Calibri"/>
                <a:cs typeface="Times New Roman"/>
              </a:rPr>
              <a:t>)</a:t>
            </a:r>
            <a:endParaRPr lang="en-US" sz="2400" b="1">
              <a:solidFill>
                <a:schemeClr val="bg1"/>
              </a:solidFill>
              <a:latin typeface="Calibri"/>
              <a:ea typeface="Calibri"/>
              <a:cs typeface="Times New Roman"/>
            </a:endParaRPr>
          </a:p>
          <a:p>
            <a:pPr algn="just">
              <a:lnSpc>
                <a:spcPct val="115000"/>
              </a:lnSpc>
              <a:spcAft>
                <a:spcPts val="1000"/>
              </a:spcAft>
            </a:pPr>
            <a:r>
              <a:rPr lang="nl-NL" sz="2400" b="1" smtClean="0">
                <a:solidFill>
                  <a:schemeClr val="bg1"/>
                </a:solidFill>
                <a:latin typeface="Times New Roman"/>
                <a:ea typeface="Calibri"/>
                <a:cs typeface="Times New Roman"/>
              </a:rPr>
              <a:t>         B </a:t>
            </a:r>
            <a:r>
              <a:rPr lang="nl-NL" sz="2400" b="1">
                <a:solidFill>
                  <a:schemeClr val="bg1"/>
                </a:solidFill>
                <a:latin typeface="Times New Roman"/>
                <a:ea typeface="Calibri"/>
                <a:cs typeface="Times New Roman"/>
              </a:rPr>
              <a:t>(60</a:t>
            </a:r>
            <a:r>
              <a:rPr lang="nl-NL" sz="2400" b="1" baseline="30000">
                <a:solidFill>
                  <a:schemeClr val="bg1"/>
                </a:solidFill>
                <a:latin typeface="Times New Roman"/>
                <a:ea typeface="Calibri"/>
                <a:cs typeface="Times New Roman"/>
              </a:rPr>
              <a:t>0</a:t>
            </a:r>
            <a:r>
              <a:rPr lang="nl-NL" sz="2400" b="1">
                <a:solidFill>
                  <a:schemeClr val="bg1"/>
                </a:solidFill>
                <a:latin typeface="Times New Roman"/>
                <a:ea typeface="Calibri"/>
                <a:cs typeface="Times New Roman"/>
              </a:rPr>
              <a:t>Đ, </a:t>
            </a:r>
            <a:r>
              <a:rPr lang="nl-NL" sz="2400" b="1" smtClean="0">
                <a:solidFill>
                  <a:schemeClr val="bg1"/>
                </a:solidFill>
                <a:latin typeface="Times New Roman"/>
                <a:ea typeface="Calibri"/>
                <a:cs typeface="Times New Roman"/>
              </a:rPr>
              <a:t>30</a:t>
            </a:r>
            <a:r>
              <a:rPr lang="nl-NL" sz="2400" b="1" baseline="30000" smtClean="0">
                <a:solidFill>
                  <a:schemeClr val="bg1"/>
                </a:solidFill>
                <a:latin typeface="Times New Roman"/>
                <a:ea typeface="Calibri"/>
                <a:cs typeface="Times New Roman"/>
              </a:rPr>
              <a:t>0</a:t>
            </a:r>
            <a:r>
              <a:rPr lang="nl-NL" sz="2400" b="1" smtClean="0">
                <a:solidFill>
                  <a:schemeClr val="bg1"/>
                </a:solidFill>
                <a:latin typeface="Times New Roman"/>
                <a:ea typeface="Calibri"/>
                <a:cs typeface="Times New Roman"/>
              </a:rPr>
              <a:t>B)</a:t>
            </a:r>
            <a:endParaRPr lang="en-US" sz="2400" b="1" smtClean="0">
              <a:solidFill>
                <a:schemeClr val="bg1"/>
              </a:solidFill>
              <a:latin typeface="Calibri"/>
              <a:ea typeface="Calibri"/>
              <a:cs typeface="Times New Roman"/>
            </a:endParaRPr>
          </a:p>
          <a:p>
            <a:r>
              <a:rPr lang="nl-NL" sz="2400" b="1" smtClean="0">
                <a:solidFill>
                  <a:schemeClr val="bg1"/>
                </a:solidFill>
                <a:latin typeface="Times New Roman"/>
                <a:ea typeface="Calibri"/>
              </a:rPr>
              <a:t>         C (90</a:t>
            </a:r>
            <a:r>
              <a:rPr lang="nl-NL" sz="2400" b="1" baseline="30000" smtClean="0">
                <a:solidFill>
                  <a:schemeClr val="bg1"/>
                </a:solidFill>
                <a:latin typeface="Times New Roman"/>
                <a:ea typeface="Calibri"/>
              </a:rPr>
              <a:t>0</a:t>
            </a:r>
            <a:r>
              <a:rPr lang="nl-NL" sz="2400" b="1" smtClean="0">
                <a:solidFill>
                  <a:schemeClr val="bg1"/>
                </a:solidFill>
                <a:latin typeface="Times New Roman"/>
                <a:ea typeface="Calibri"/>
              </a:rPr>
              <a:t>Đ, 30</a:t>
            </a:r>
            <a:r>
              <a:rPr lang="nl-NL" sz="2400" b="1" baseline="30000" smtClean="0">
                <a:solidFill>
                  <a:schemeClr val="bg1"/>
                </a:solidFill>
                <a:latin typeface="Times New Roman"/>
                <a:ea typeface="Calibri"/>
              </a:rPr>
              <a:t>0</a:t>
            </a:r>
            <a:r>
              <a:rPr lang="nl-NL" sz="2400" b="1" smtClean="0">
                <a:solidFill>
                  <a:schemeClr val="bg1"/>
                </a:solidFill>
                <a:latin typeface="Times New Roman"/>
                <a:ea typeface="Calibri"/>
              </a:rPr>
              <a:t>N)</a:t>
            </a:r>
            <a:endParaRPr lang="en-US" sz="2400" b="1">
              <a:solidFill>
                <a:schemeClr val="bg1"/>
              </a:solidFill>
              <a:latin typeface="Calibri"/>
              <a:ea typeface="Calibri"/>
              <a:cs typeface="Times New Roman"/>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071" y="1328890"/>
            <a:ext cx="5239345" cy="519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7585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circle(in)">
                                      <p:cBhvr>
                                        <p:cTn id="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609178" cy="769441"/>
            <a:chOff x="994820" y="448892"/>
            <a:chExt cx="6028633"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5427584" cy="769441"/>
            </a:xfrm>
            <a:prstGeom prst="rect">
              <a:avLst/>
            </a:prstGeom>
            <a:noFill/>
          </p:spPr>
          <p:txBody>
            <a:bodyPr wrap="none" rtlCol="0">
              <a:spAutoFit/>
            </a:bodyPr>
            <a:lstStyle/>
            <a:p>
              <a:r>
                <a:rPr lang="en-US" altLang="zh-CN" sz="4400" b="1" smtClean="0">
                  <a:solidFill>
                    <a:srgbClr val="FF0000"/>
                  </a:solidFill>
                  <a:latin typeface="汉仪喵魂体W" panose="00020600040101010101" pitchFamily="18" charset="-122"/>
                  <a:ea typeface="汉仪喵魂体W" panose="00020600040101010101" pitchFamily="18" charset="-122"/>
                </a:rPr>
                <a:t>LUYỆN TẬP</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sp>
        <p:nvSpPr>
          <p:cNvPr id="97" name="Rectangle 96"/>
          <p:cNvSpPr/>
          <p:nvPr/>
        </p:nvSpPr>
        <p:spPr>
          <a:xfrm>
            <a:off x="209801" y="953085"/>
            <a:ext cx="11711291" cy="1083374"/>
          </a:xfrm>
          <a:prstGeom prst="rect">
            <a:avLst/>
          </a:prstGeom>
        </p:spPr>
        <p:txBody>
          <a:bodyPr wrap="square">
            <a:spAutoFit/>
          </a:bodyPr>
          <a:lstStyle/>
          <a:p>
            <a:pPr algn="just">
              <a:lnSpc>
                <a:spcPct val="115000"/>
              </a:lnSpc>
              <a:spcAft>
                <a:spcPts val="0"/>
              </a:spcAft>
            </a:pPr>
            <a:r>
              <a:rPr lang="en-US" sz="2800" b="1" smtClean="0">
                <a:solidFill>
                  <a:srgbClr val="FF0000"/>
                </a:solidFill>
                <a:latin typeface="Times New Roman"/>
                <a:ea typeface="Calibri"/>
                <a:cs typeface="Times New Roman"/>
              </a:rPr>
              <a:t>Bài tập 1</a:t>
            </a:r>
            <a:r>
              <a:rPr lang="en-US" sz="2800" b="1">
                <a:solidFill>
                  <a:srgbClr val="FF0000"/>
                </a:solidFill>
                <a:latin typeface="Times New Roman"/>
                <a:ea typeface="Calibri"/>
                <a:cs typeface="Times New Roman"/>
              </a:rPr>
              <a:t>. </a:t>
            </a:r>
            <a:r>
              <a:rPr lang="en-US" sz="2800" b="1">
                <a:solidFill>
                  <a:schemeClr val="bg1"/>
                </a:solidFill>
                <a:latin typeface="Times New Roman"/>
                <a:ea typeface="Calibri"/>
                <a:cs typeface="Times New Roman"/>
              </a:rPr>
              <a:t>Cho biết nếu vẽ các đường kinh tuyến, vĩ tuyến cách nhau </a:t>
            </a:r>
            <a:r>
              <a:rPr lang="nl-NL" sz="2800" b="1">
                <a:solidFill>
                  <a:schemeClr val="bg1"/>
                </a:solidFill>
                <a:latin typeface="Times New Roman"/>
                <a:ea typeface="Calibri"/>
                <a:cs typeface="Times New Roman"/>
              </a:rPr>
              <a:t>1</a:t>
            </a:r>
            <a:r>
              <a:rPr lang="nl-NL" sz="2800" b="1" baseline="30000">
                <a:solidFill>
                  <a:schemeClr val="bg1"/>
                </a:solidFill>
                <a:latin typeface="Times New Roman"/>
                <a:ea typeface="Calibri"/>
                <a:cs typeface="Times New Roman"/>
              </a:rPr>
              <a:t>0</a:t>
            </a:r>
            <a:r>
              <a:rPr lang="nl-NL" sz="2800" b="1">
                <a:solidFill>
                  <a:schemeClr val="bg1"/>
                </a:solidFill>
                <a:latin typeface="Times New Roman"/>
                <a:ea typeface="Calibri"/>
                <a:cs typeface="Times New Roman"/>
              </a:rPr>
              <a:t> thì trên quả địa cầu có bao nhiêu kinh tuyến, vĩ tuyến.</a:t>
            </a:r>
            <a:endParaRPr lang="en-US" sz="2800" b="1">
              <a:solidFill>
                <a:schemeClr val="bg1"/>
              </a:solidFill>
              <a:effectLst/>
              <a:latin typeface="Calibri"/>
              <a:ea typeface="Calibri"/>
              <a:cs typeface="Times New Roman"/>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3046" y="2006930"/>
            <a:ext cx="5668047" cy="4525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Rectangle 97"/>
          <p:cNvSpPr/>
          <p:nvPr/>
        </p:nvSpPr>
        <p:spPr>
          <a:xfrm>
            <a:off x="389195" y="2262696"/>
            <a:ext cx="5676251" cy="3065455"/>
          </a:xfrm>
          <a:prstGeom prst="rect">
            <a:avLst/>
          </a:prstGeom>
        </p:spPr>
        <p:txBody>
          <a:bodyPr wrap="square">
            <a:spAutoFit/>
          </a:bodyPr>
          <a:lstStyle/>
          <a:p>
            <a:pPr algn="just">
              <a:lnSpc>
                <a:spcPct val="115000"/>
              </a:lnSpc>
              <a:spcAft>
                <a:spcPts val="0"/>
              </a:spcAft>
            </a:pPr>
            <a:r>
              <a:rPr lang="en-US" sz="2400" i="1">
                <a:solidFill>
                  <a:schemeClr val="bg1"/>
                </a:solidFill>
                <a:latin typeface="Times New Roman" pitchFamily="18" charset="0"/>
                <a:ea typeface="Calibri"/>
                <a:cs typeface="Times New Roman" pitchFamily="18" charset="0"/>
              </a:rPr>
              <a:t>- Nếu cách nhau </a:t>
            </a:r>
            <a:r>
              <a:rPr lang="nl-NL" sz="2400" i="1">
                <a:solidFill>
                  <a:schemeClr val="bg1"/>
                </a:solidFill>
                <a:latin typeface="Times New Roman" pitchFamily="18" charset="0"/>
                <a:ea typeface="Calibri"/>
                <a:cs typeface="Times New Roman" pitchFamily="18" charset="0"/>
              </a:rPr>
              <a:t>1</a:t>
            </a:r>
            <a:r>
              <a:rPr lang="nl-NL" sz="2400" i="1" baseline="30000">
                <a:solidFill>
                  <a:schemeClr val="bg1"/>
                </a:solidFill>
                <a:latin typeface="Times New Roman" pitchFamily="18" charset="0"/>
                <a:ea typeface="Calibri"/>
                <a:cs typeface="Times New Roman" pitchFamily="18" charset="0"/>
              </a:rPr>
              <a:t>0</a:t>
            </a:r>
            <a:r>
              <a:rPr lang="nl-NL" sz="2400" i="1">
                <a:solidFill>
                  <a:schemeClr val="bg1"/>
                </a:solidFill>
                <a:latin typeface="Times New Roman" pitchFamily="18" charset="0"/>
                <a:ea typeface="Calibri"/>
                <a:cs typeface="Times New Roman" pitchFamily="18" charset="0"/>
              </a:rPr>
              <a:t>, ta vẽ 1 kinh tuyến thì có 360 kinh tuyến.</a:t>
            </a:r>
            <a:endParaRPr lang="en-US" sz="2400" i="1">
              <a:solidFill>
                <a:schemeClr val="bg1"/>
              </a:solidFill>
              <a:latin typeface="Times New Roman" pitchFamily="18" charset="0"/>
              <a:ea typeface="Calibri"/>
              <a:cs typeface="Times New Roman" pitchFamily="18" charset="0"/>
            </a:endParaRPr>
          </a:p>
          <a:p>
            <a:pPr algn="just">
              <a:lnSpc>
                <a:spcPct val="115000"/>
              </a:lnSpc>
              <a:spcAft>
                <a:spcPts val="0"/>
              </a:spcAft>
            </a:pPr>
            <a:r>
              <a:rPr lang="nl-NL" sz="2400" i="1">
                <a:solidFill>
                  <a:schemeClr val="bg1"/>
                </a:solidFill>
                <a:latin typeface="Times New Roman" pitchFamily="18" charset="0"/>
                <a:ea typeface="Calibri"/>
                <a:cs typeface="Times New Roman" pitchFamily="18" charset="0"/>
              </a:rPr>
              <a:t>- </a:t>
            </a:r>
            <a:r>
              <a:rPr lang="en-US" sz="2400" i="1">
                <a:solidFill>
                  <a:schemeClr val="bg1"/>
                </a:solidFill>
                <a:latin typeface="Times New Roman" pitchFamily="18" charset="0"/>
                <a:ea typeface="Calibri"/>
                <a:cs typeface="Times New Roman" pitchFamily="18" charset="0"/>
              </a:rPr>
              <a:t>Nếu cách nhau </a:t>
            </a:r>
            <a:r>
              <a:rPr lang="nl-NL" sz="2400" i="1">
                <a:solidFill>
                  <a:schemeClr val="bg1"/>
                </a:solidFill>
                <a:latin typeface="Times New Roman" pitchFamily="18" charset="0"/>
                <a:ea typeface="Calibri"/>
                <a:cs typeface="Times New Roman" pitchFamily="18" charset="0"/>
              </a:rPr>
              <a:t>1</a:t>
            </a:r>
            <a:r>
              <a:rPr lang="nl-NL" sz="2400" i="1" baseline="30000">
                <a:solidFill>
                  <a:schemeClr val="bg1"/>
                </a:solidFill>
                <a:latin typeface="Times New Roman" pitchFamily="18" charset="0"/>
                <a:ea typeface="Calibri"/>
                <a:cs typeface="Times New Roman" pitchFamily="18" charset="0"/>
              </a:rPr>
              <a:t>0</a:t>
            </a:r>
            <a:r>
              <a:rPr lang="nl-NL" sz="2400" i="1">
                <a:solidFill>
                  <a:schemeClr val="bg1"/>
                </a:solidFill>
                <a:latin typeface="Times New Roman" pitchFamily="18" charset="0"/>
                <a:ea typeface="Calibri"/>
                <a:cs typeface="Times New Roman" pitchFamily="18" charset="0"/>
              </a:rPr>
              <a:t>, ta vẽ 1 vĩ tuyến thì có:</a:t>
            </a:r>
            <a:endParaRPr lang="en-US" sz="2400" i="1">
              <a:solidFill>
                <a:schemeClr val="bg1"/>
              </a:solidFill>
              <a:latin typeface="Times New Roman" pitchFamily="18" charset="0"/>
              <a:ea typeface="Calibri"/>
              <a:cs typeface="Times New Roman" pitchFamily="18" charset="0"/>
            </a:endParaRPr>
          </a:p>
          <a:p>
            <a:pPr indent="457200" algn="just">
              <a:lnSpc>
                <a:spcPct val="115000"/>
              </a:lnSpc>
              <a:spcAft>
                <a:spcPts val="0"/>
              </a:spcAft>
            </a:pPr>
            <a:r>
              <a:rPr lang="nl-NL" sz="2400" i="1">
                <a:solidFill>
                  <a:schemeClr val="bg1"/>
                </a:solidFill>
                <a:latin typeface="Times New Roman" pitchFamily="18" charset="0"/>
                <a:ea typeface="Calibri"/>
                <a:cs typeface="Times New Roman" pitchFamily="18" charset="0"/>
              </a:rPr>
              <a:t>+ 90 vĩ tuyến Bắc</a:t>
            </a:r>
            <a:endParaRPr lang="en-US" sz="2400" i="1">
              <a:solidFill>
                <a:schemeClr val="bg1"/>
              </a:solidFill>
              <a:latin typeface="Times New Roman" pitchFamily="18" charset="0"/>
              <a:ea typeface="Calibri"/>
              <a:cs typeface="Times New Roman" pitchFamily="18" charset="0"/>
            </a:endParaRPr>
          </a:p>
          <a:p>
            <a:pPr indent="457200" algn="just">
              <a:lnSpc>
                <a:spcPct val="115000"/>
              </a:lnSpc>
              <a:spcAft>
                <a:spcPts val="0"/>
              </a:spcAft>
            </a:pPr>
            <a:r>
              <a:rPr lang="nl-NL" sz="2400" i="1">
                <a:solidFill>
                  <a:schemeClr val="bg1"/>
                </a:solidFill>
                <a:latin typeface="Times New Roman" pitchFamily="18" charset="0"/>
                <a:ea typeface="Calibri"/>
                <a:cs typeface="Times New Roman" pitchFamily="18" charset="0"/>
              </a:rPr>
              <a:t>+ 90 vĩ tuyến Nam</a:t>
            </a:r>
            <a:endParaRPr lang="en-US" sz="2400" i="1">
              <a:solidFill>
                <a:schemeClr val="bg1"/>
              </a:solidFill>
              <a:latin typeface="Times New Roman" pitchFamily="18" charset="0"/>
              <a:ea typeface="Calibri"/>
              <a:cs typeface="Times New Roman" pitchFamily="18" charset="0"/>
            </a:endParaRPr>
          </a:p>
          <a:p>
            <a:pPr indent="457200" algn="just">
              <a:lnSpc>
                <a:spcPct val="115000"/>
              </a:lnSpc>
              <a:spcAft>
                <a:spcPts val="0"/>
              </a:spcAft>
            </a:pPr>
            <a:r>
              <a:rPr lang="nl-NL" sz="2400" i="1">
                <a:solidFill>
                  <a:schemeClr val="bg1"/>
                </a:solidFill>
                <a:latin typeface="Times New Roman" pitchFamily="18" charset="0"/>
                <a:ea typeface="Calibri"/>
                <a:cs typeface="Times New Roman" pitchFamily="18" charset="0"/>
              </a:rPr>
              <a:t>+ Vĩ tuyến 0</a:t>
            </a:r>
            <a:r>
              <a:rPr lang="nl-NL" sz="2400" i="1" baseline="30000">
                <a:solidFill>
                  <a:schemeClr val="bg1"/>
                </a:solidFill>
                <a:latin typeface="Times New Roman" pitchFamily="18" charset="0"/>
                <a:ea typeface="Calibri"/>
                <a:cs typeface="Times New Roman" pitchFamily="18" charset="0"/>
              </a:rPr>
              <a:t>0</a:t>
            </a:r>
            <a:endParaRPr lang="en-US" sz="2400" i="1">
              <a:solidFill>
                <a:schemeClr val="bg1"/>
              </a:solidFill>
              <a:latin typeface="Times New Roman" pitchFamily="18" charset="0"/>
              <a:ea typeface="Calibri"/>
              <a:cs typeface="Times New Roman" pitchFamily="18" charset="0"/>
            </a:endParaRPr>
          </a:p>
          <a:p>
            <a:pPr algn="just">
              <a:lnSpc>
                <a:spcPct val="115000"/>
              </a:lnSpc>
              <a:spcAft>
                <a:spcPts val="0"/>
              </a:spcAft>
            </a:pPr>
            <a:r>
              <a:rPr lang="nl-NL" sz="2400" i="1">
                <a:solidFill>
                  <a:schemeClr val="bg1"/>
                </a:solidFill>
                <a:latin typeface="Times New Roman" pitchFamily="18" charset="0"/>
                <a:ea typeface="Calibri"/>
                <a:cs typeface="Times New Roman" pitchFamily="18" charset="0"/>
              </a:rPr>
              <a:t>--&gt; Vậy có tất cả 181 vĩ tuyến</a:t>
            </a:r>
            <a:endParaRPr lang="en-US" sz="2400" i="1">
              <a:solidFill>
                <a:schemeClr val="bg1"/>
              </a:solidFill>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33802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randombar(horizontal)">
                                      <p:cBhvr>
                                        <p:cTn id="7" dur="500"/>
                                        <p:tgtEl>
                                          <p:spTgt spid="97"/>
                                        </p:tgtEl>
                                      </p:cBhvr>
                                    </p:animEffect>
                                  </p:childTnLst>
                                </p:cTn>
                              </p:par>
                              <p:par>
                                <p:cTn id="8" presetID="6" presetClass="entr" presetSubtype="16"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circle(in)">
                                      <p:cBhvr>
                                        <p:cTn id="10" dur="20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randombar(horizontal)">
                                      <p:cBhvr>
                                        <p:cTn id="15"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609178" cy="769441"/>
            <a:chOff x="994820" y="448892"/>
            <a:chExt cx="6028634"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70" y="448892"/>
              <a:ext cx="5427584" cy="769441"/>
            </a:xfrm>
            <a:prstGeom prst="rect">
              <a:avLst/>
            </a:prstGeom>
            <a:noFill/>
          </p:spPr>
          <p:txBody>
            <a:bodyPr wrap="none" rtlCol="0">
              <a:spAutoFit/>
            </a:bodyPr>
            <a:lstStyle/>
            <a:p>
              <a:r>
                <a:rPr lang="en-US" altLang="zh-CN" sz="4400" b="1" smtClean="0">
                  <a:solidFill>
                    <a:srgbClr val="FF0000"/>
                  </a:solidFill>
                  <a:latin typeface="汉仪喵魂体W" panose="00020600040101010101" pitchFamily="18" charset="-122"/>
                  <a:ea typeface="汉仪喵魂体W" panose="00020600040101010101" pitchFamily="18" charset="-122"/>
                </a:rPr>
                <a:t>LUYỆN TẬP</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342" y="962373"/>
            <a:ext cx="7678572" cy="559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5279" y="1095133"/>
            <a:ext cx="1741182" cy="523220"/>
          </a:xfrm>
          <a:prstGeom prst="rect">
            <a:avLst/>
          </a:prstGeom>
        </p:spPr>
        <p:txBody>
          <a:bodyPr wrap="none">
            <a:spAutoFit/>
          </a:bodyPr>
          <a:lstStyle/>
          <a:p>
            <a:r>
              <a:rPr lang="en-US" sz="2800" b="1">
                <a:solidFill>
                  <a:srgbClr val="FF0000"/>
                </a:solidFill>
                <a:latin typeface="Times New Roman"/>
                <a:ea typeface="Calibri"/>
                <a:cs typeface="Times New Roman"/>
              </a:rPr>
              <a:t>Bài tập </a:t>
            </a:r>
            <a:r>
              <a:rPr lang="en-US" sz="2800" b="1" smtClean="0">
                <a:solidFill>
                  <a:srgbClr val="FF0000"/>
                </a:solidFill>
                <a:latin typeface="Times New Roman"/>
                <a:ea typeface="Calibri"/>
                <a:cs typeface="Times New Roman"/>
              </a:rPr>
              <a:t>2. </a:t>
            </a:r>
            <a:endParaRPr lang="en-US"/>
          </a:p>
        </p:txBody>
      </p:sp>
      <p:sp>
        <p:nvSpPr>
          <p:cNvPr id="14" name="Rectangle 13"/>
          <p:cNvSpPr/>
          <p:nvPr/>
        </p:nvSpPr>
        <p:spPr>
          <a:xfrm>
            <a:off x="475279" y="1618353"/>
            <a:ext cx="3075443" cy="2357568"/>
          </a:xfrm>
          <a:prstGeom prst="rect">
            <a:avLst/>
          </a:prstGeom>
        </p:spPr>
        <p:txBody>
          <a:bodyPr wrap="square">
            <a:spAutoFit/>
          </a:bodyPr>
          <a:lstStyle/>
          <a:p>
            <a:pPr lvl="0" algn="just">
              <a:lnSpc>
                <a:spcPct val="115000"/>
              </a:lnSpc>
              <a:spcAft>
                <a:spcPts val="600"/>
              </a:spcAft>
            </a:pPr>
            <a:r>
              <a:rPr lang="nl-NL" sz="2400" b="1">
                <a:solidFill>
                  <a:prstClr val="white"/>
                </a:solidFill>
                <a:latin typeface="Times New Roman"/>
                <a:ea typeface="Calibri"/>
                <a:cs typeface="Times New Roman"/>
              </a:rPr>
              <a:t>A </a:t>
            </a:r>
            <a:r>
              <a:rPr lang="nl-NL" sz="2400" b="1" smtClean="0">
                <a:solidFill>
                  <a:prstClr val="white"/>
                </a:solidFill>
                <a:latin typeface="Times New Roman"/>
                <a:ea typeface="Calibri"/>
                <a:cs typeface="Times New Roman"/>
              </a:rPr>
              <a:t>(30</a:t>
            </a:r>
            <a:r>
              <a:rPr lang="nl-NL" sz="2400" b="1" baseline="30000" smtClean="0">
                <a:solidFill>
                  <a:prstClr val="white"/>
                </a:solidFill>
                <a:latin typeface="Times New Roman"/>
                <a:ea typeface="Calibri"/>
                <a:cs typeface="Times New Roman"/>
              </a:rPr>
              <a:t>0 </a:t>
            </a:r>
            <a:r>
              <a:rPr lang="nl-NL" sz="2400" b="1" smtClean="0">
                <a:solidFill>
                  <a:prstClr val="white"/>
                </a:solidFill>
                <a:latin typeface="Times New Roman"/>
                <a:ea typeface="Calibri"/>
                <a:cs typeface="Times New Roman"/>
              </a:rPr>
              <a:t>Đ, 30</a:t>
            </a:r>
            <a:r>
              <a:rPr lang="nl-NL" sz="2400" b="1" baseline="30000" smtClean="0">
                <a:solidFill>
                  <a:prstClr val="white"/>
                </a:solidFill>
                <a:latin typeface="Times New Roman"/>
                <a:ea typeface="Calibri"/>
                <a:cs typeface="Times New Roman"/>
              </a:rPr>
              <a:t>0</a:t>
            </a:r>
            <a:r>
              <a:rPr lang="nl-NL" sz="2400" b="1" smtClean="0">
                <a:solidFill>
                  <a:prstClr val="white"/>
                </a:solidFill>
                <a:latin typeface="Times New Roman"/>
                <a:ea typeface="Calibri"/>
                <a:cs typeface="Times New Roman"/>
              </a:rPr>
              <a:t>B</a:t>
            </a:r>
            <a:r>
              <a:rPr lang="nl-NL" sz="2400" b="1">
                <a:solidFill>
                  <a:prstClr val="white"/>
                </a:solidFill>
                <a:latin typeface="Times New Roman"/>
                <a:ea typeface="Calibri"/>
                <a:cs typeface="Times New Roman"/>
              </a:rPr>
              <a:t>)</a:t>
            </a:r>
            <a:endParaRPr lang="en-US" sz="2400" b="1">
              <a:solidFill>
                <a:prstClr val="white"/>
              </a:solidFill>
              <a:latin typeface="Calibri"/>
              <a:ea typeface="Calibri"/>
              <a:cs typeface="Times New Roman"/>
            </a:endParaRPr>
          </a:p>
          <a:p>
            <a:pPr lvl="0" algn="just">
              <a:lnSpc>
                <a:spcPct val="115000"/>
              </a:lnSpc>
              <a:spcAft>
                <a:spcPts val="600"/>
              </a:spcAft>
            </a:pPr>
            <a:r>
              <a:rPr lang="nl-NL" sz="2400" b="1" smtClean="0">
                <a:solidFill>
                  <a:prstClr val="white"/>
                </a:solidFill>
                <a:latin typeface="Times New Roman"/>
                <a:ea typeface="Calibri"/>
                <a:cs typeface="Times New Roman"/>
              </a:rPr>
              <a:t>B (0</a:t>
            </a:r>
            <a:r>
              <a:rPr lang="nl-NL" sz="2400" b="1" baseline="30000" smtClean="0">
                <a:solidFill>
                  <a:prstClr val="white"/>
                </a:solidFill>
                <a:latin typeface="Times New Roman"/>
                <a:ea typeface="Calibri"/>
                <a:cs typeface="Times New Roman"/>
              </a:rPr>
              <a:t>0</a:t>
            </a:r>
            <a:r>
              <a:rPr lang="nl-NL" sz="2400" b="1" smtClean="0">
                <a:solidFill>
                  <a:prstClr val="white"/>
                </a:solidFill>
                <a:latin typeface="Times New Roman"/>
                <a:ea typeface="Calibri"/>
                <a:cs typeface="Times New Roman"/>
              </a:rPr>
              <a:t>,  20</a:t>
            </a:r>
            <a:r>
              <a:rPr lang="nl-NL" sz="2400" b="1" baseline="30000" smtClean="0">
                <a:solidFill>
                  <a:prstClr val="white"/>
                </a:solidFill>
                <a:latin typeface="Times New Roman"/>
                <a:ea typeface="Calibri"/>
                <a:cs typeface="Times New Roman"/>
              </a:rPr>
              <a:t>0</a:t>
            </a:r>
            <a:r>
              <a:rPr lang="nl-NL" sz="2400" b="1" smtClean="0">
                <a:solidFill>
                  <a:prstClr val="white"/>
                </a:solidFill>
                <a:latin typeface="Times New Roman"/>
                <a:ea typeface="Calibri"/>
                <a:cs typeface="Times New Roman"/>
              </a:rPr>
              <a:t>B</a:t>
            </a:r>
            <a:r>
              <a:rPr lang="nl-NL" sz="2400" b="1">
                <a:solidFill>
                  <a:prstClr val="white"/>
                </a:solidFill>
                <a:latin typeface="Times New Roman"/>
                <a:ea typeface="Calibri"/>
                <a:cs typeface="Times New Roman"/>
              </a:rPr>
              <a:t>)</a:t>
            </a:r>
            <a:endParaRPr lang="en-US" sz="2400" b="1">
              <a:solidFill>
                <a:prstClr val="white"/>
              </a:solidFill>
              <a:latin typeface="Calibri"/>
              <a:ea typeface="Calibri"/>
              <a:cs typeface="Times New Roman"/>
            </a:endParaRPr>
          </a:p>
          <a:p>
            <a:pPr lvl="0">
              <a:spcAft>
                <a:spcPts val="600"/>
              </a:spcAft>
            </a:pPr>
            <a:r>
              <a:rPr lang="nl-NL" sz="2400" b="1" smtClean="0">
                <a:solidFill>
                  <a:prstClr val="white"/>
                </a:solidFill>
                <a:latin typeface="Times New Roman"/>
                <a:ea typeface="Calibri"/>
              </a:rPr>
              <a:t>C (20</a:t>
            </a:r>
            <a:r>
              <a:rPr lang="nl-NL" sz="2400" b="1" baseline="30000" smtClean="0">
                <a:solidFill>
                  <a:prstClr val="white"/>
                </a:solidFill>
                <a:latin typeface="Times New Roman"/>
                <a:ea typeface="Calibri"/>
              </a:rPr>
              <a:t>0</a:t>
            </a:r>
            <a:r>
              <a:rPr lang="nl-NL" sz="2400" b="1" smtClean="0">
                <a:solidFill>
                  <a:prstClr val="white"/>
                </a:solidFill>
                <a:latin typeface="Times New Roman"/>
                <a:ea typeface="Calibri"/>
              </a:rPr>
              <a:t>Đ</a:t>
            </a:r>
            <a:r>
              <a:rPr lang="nl-NL" sz="2400" b="1">
                <a:solidFill>
                  <a:prstClr val="white"/>
                </a:solidFill>
                <a:latin typeface="Times New Roman"/>
                <a:ea typeface="Calibri"/>
              </a:rPr>
              <a:t>, 30</a:t>
            </a:r>
            <a:r>
              <a:rPr lang="nl-NL" sz="2400" b="1" baseline="30000">
                <a:solidFill>
                  <a:prstClr val="white"/>
                </a:solidFill>
                <a:latin typeface="Times New Roman"/>
                <a:ea typeface="Calibri"/>
              </a:rPr>
              <a:t>0</a:t>
            </a:r>
            <a:r>
              <a:rPr lang="nl-NL" sz="2400" b="1">
                <a:solidFill>
                  <a:prstClr val="white"/>
                </a:solidFill>
                <a:latin typeface="Times New Roman"/>
                <a:ea typeface="Calibri"/>
              </a:rPr>
              <a:t>N</a:t>
            </a:r>
            <a:r>
              <a:rPr lang="nl-NL" sz="2400" b="1" smtClean="0">
                <a:solidFill>
                  <a:prstClr val="white"/>
                </a:solidFill>
                <a:latin typeface="Times New Roman"/>
                <a:ea typeface="Calibri"/>
              </a:rPr>
              <a:t>)</a:t>
            </a:r>
          </a:p>
          <a:p>
            <a:pPr lvl="0">
              <a:spcAft>
                <a:spcPts val="600"/>
              </a:spcAft>
            </a:pPr>
            <a:r>
              <a:rPr lang="nl-NL" sz="2400" b="1" smtClean="0">
                <a:solidFill>
                  <a:prstClr val="white"/>
                </a:solidFill>
                <a:latin typeface="Times New Roman"/>
                <a:ea typeface="Calibri"/>
              </a:rPr>
              <a:t>D </a:t>
            </a:r>
            <a:r>
              <a:rPr lang="nl-NL" sz="2400" b="1">
                <a:solidFill>
                  <a:prstClr val="white"/>
                </a:solidFill>
                <a:latin typeface="Times New Roman"/>
                <a:ea typeface="Calibri"/>
              </a:rPr>
              <a:t>(</a:t>
            </a:r>
            <a:r>
              <a:rPr lang="nl-NL" sz="2400" b="1" smtClean="0">
                <a:solidFill>
                  <a:prstClr val="white"/>
                </a:solidFill>
                <a:latin typeface="Times New Roman"/>
                <a:ea typeface="Calibri"/>
              </a:rPr>
              <a:t>20</a:t>
            </a:r>
            <a:r>
              <a:rPr lang="nl-NL" sz="2400" b="1" baseline="30000" smtClean="0">
                <a:solidFill>
                  <a:prstClr val="white"/>
                </a:solidFill>
                <a:latin typeface="Times New Roman"/>
                <a:ea typeface="Calibri"/>
              </a:rPr>
              <a:t>0</a:t>
            </a:r>
            <a:r>
              <a:rPr lang="nl-NL" sz="2400" b="1" smtClean="0">
                <a:solidFill>
                  <a:prstClr val="white"/>
                </a:solidFill>
                <a:latin typeface="Times New Roman"/>
                <a:ea typeface="Calibri"/>
              </a:rPr>
              <a:t>T, 10</a:t>
            </a:r>
            <a:r>
              <a:rPr lang="nl-NL" sz="2400" b="1" baseline="30000" smtClean="0">
                <a:solidFill>
                  <a:prstClr val="white"/>
                </a:solidFill>
                <a:latin typeface="Times New Roman"/>
                <a:ea typeface="Calibri"/>
              </a:rPr>
              <a:t>0</a:t>
            </a:r>
            <a:r>
              <a:rPr lang="nl-NL" sz="2400" b="1">
                <a:solidFill>
                  <a:prstClr val="white"/>
                </a:solidFill>
                <a:latin typeface="Times New Roman"/>
                <a:ea typeface="Calibri"/>
              </a:rPr>
              <a:t>B</a:t>
            </a:r>
            <a:r>
              <a:rPr lang="nl-NL" sz="2400" b="1" smtClean="0">
                <a:solidFill>
                  <a:prstClr val="white"/>
                </a:solidFill>
                <a:latin typeface="Times New Roman"/>
                <a:ea typeface="Calibri"/>
              </a:rPr>
              <a:t>)</a:t>
            </a:r>
            <a:endParaRPr lang="nl-NL" sz="2400" b="1">
              <a:solidFill>
                <a:prstClr val="white"/>
              </a:solidFill>
              <a:latin typeface="Times New Roman"/>
              <a:ea typeface="Calibri"/>
            </a:endParaRPr>
          </a:p>
          <a:p>
            <a:pPr lvl="0">
              <a:spcAft>
                <a:spcPts val="600"/>
              </a:spcAft>
            </a:pPr>
            <a:r>
              <a:rPr lang="nl-NL" sz="2400" b="1" smtClean="0">
                <a:solidFill>
                  <a:prstClr val="white"/>
                </a:solidFill>
                <a:latin typeface="Times New Roman"/>
                <a:ea typeface="Calibri"/>
              </a:rPr>
              <a:t>E (30</a:t>
            </a:r>
            <a:r>
              <a:rPr lang="nl-NL" sz="2400" b="1" baseline="30000" smtClean="0">
                <a:solidFill>
                  <a:prstClr val="white"/>
                </a:solidFill>
                <a:latin typeface="Times New Roman"/>
                <a:ea typeface="Calibri"/>
              </a:rPr>
              <a:t>0</a:t>
            </a:r>
            <a:r>
              <a:rPr lang="nl-NL" sz="2400" b="1" smtClean="0">
                <a:solidFill>
                  <a:prstClr val="white"/>
                </a:solidFill>
                <a:latin typeface="Times New Roman"/>
                <a:ea typeface="Calibri"/>
              </a:rPr>
              <a:t>T, 10</a:t>
            </a:r>
            <a:r>
              <a:rPr lang="nl-NL" sz="2400" b="1" baseline="30000" smtClean="0">
                <a:solidFill>
                  <a:prstClr val="white"/>
                </a:solidFill>
                <a:latin typeface="Times New Roman"/>
                <a:ea typeface="Calibri"/>
              </a:rPr>
              <a:t>0</a:t>
            </a:r>
            <a:r>
              <a:rPr lang="nl-NL" sz="2400" b="1" smtClean="0">
                <a:solidFill>
                  <a:prstClr val="white"/>
                </a:solidFill>
                <a:latin typeface="Times New Roman"/>
                <a:ea typeface="Calibri"/>
              </a:rPr>
              <a:t>N)</a:t>
            </a:r>
            <a:endParaRPr lang="nl-NL" sz="2400" b="1">
              <a:solidFill>
                <a:prstClr val="white"/>
              </a:solidFill>
              <a:latin typeface="Times New Roman"/>
              <a:ea typeface="Calibri"/>
            </a:endParaRPr>
          </a:p>
        </p:txBody>
      </p:sp>
    </p:spTree>
    <p:extLst>
      <p:ext uri="{BB962C8B-B14F-4D97-AF65-F5344CB8AC3E}">
        <p14:creationId xmlns:p14="http://schemas.microsoft.com/office/powerpoint/2010/main" val="3028949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randombar(horizontal)">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circle(in)">
                                      <p:cBhvr>
                                        <p:cTn id="20" dur="2000"/>
                                        <p:tgtEl>
                                          <p:spTgt spid="1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Effect transition="in" filter="circle(in)">
                                      <p:cBhvr>
                                        <p:cTn id="25" dur="2000"/>
                                        <p:tgtEl>
                                          <p:spTgt spid="1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4">
                                            <p:txEl>
                                              <p:pRg st="2" end="2"/>
                                            </p:txEl>
                                          </p:spTgt>
                                        </p:tgtEl>
                                        <p:attrNameLst>
                                          <p:attrName>style.visibility</p:attrName>
                                        </p:attrNameLst>
                                      </p:cBhvr>
                                      <p:to>
                                        <p:strVal val="visible"/>
                                      </p:to>
                                    </p:set>
                                    <p:animEffect transition="in" filter="circle(in)">
                                      <p:cBhvr>
                                        <p:cTn id="30" dur="2000"/>
                                        <p:tgtEl>
                                          <p:spTgt spid="1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animEffect transition="in" filter="circle(in)">
                                      <p:cBhvr>
                                        <p:cTn id="35" dur="2000"/>
                                        <p:tgtEl>
                                          <p:spTgt spid="1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4">
                                            <p:txEl>
                                              <p:pRg st="4" end="4"/>
                                            </p:txEl>
                                          </p:spTgt>
                                        </p:tgtEl>
                                        <p:attrNameLst>
                                          <p:attrName>style.visibility</p:attrName>
                                        </p:attrNameLst>
                                      </p:cBhvr>
                                      <p:to>
                                        <p:strVal val="visible"/>
                                      </p:to>
                                    </p:set>
                                    <p:animEffect transition="in" filter="circle(in)">
                                      <p:cBhvr>
                                        <p:cTn id="40" dur="2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609178" cy="769441"/>
            <a:chOff x="994820" y="448892"/>
            <a:chExt cx="6028634"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70" y="448892"/>
              <a:ext cx="5427584" cy="769441"/>
            </a:xfrm>
            <a:prstGeom prst="rect">
              <a:avLst/>
            </a:prstGeom>
            <a:noFill/>
          </p:spPr>
          <p:txBody>
            <a:bodyPr wrap="none" rtlCol="0">
              <a:spAutoFit/>
            </a:bodyPr>
            <a:lstStyle/>
            <a:p>
              <a:r>
                <a:rPr lang="en-US" altLang="zh-CN" sz="4400" b="1" smtClean="0">
                  <a:solidFill>
                    <a:srgbClr val="FF0000"/>
                  </a:solidFill>
                  <a:latin typeface="汉仪喵魂体W" panose="00020600040101010101" pitchFamily="18" charset="-122"/>
                  <a:ea typeface="汉仪喵魂体W" panose="00020600040101010101" pitchFamily="18" charset="-122"/>
                </a:rPr>
                <a:t>LUYỆN TẬP</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sp>
        <p:nvSpPr>
          <p:cNvPr id="2" name="Rectangle 1"/>
          <p:cNvSpPr/>
          <p:nvPr/>
        </p:nvSpPr>
        <p:spPr>
          <a:xfrm>
            <a:off x="475279" y="1095133"/>
            <a:ext cx="1741182" cy="523220"/>
          </a:xfrm>
          <a:prstGeom prst="rect">
            <a:avLst/>
          </a:prstGeom>
        </p:spPr>
        <p:txBody>
          <a:bodyPr wrap="none">
            <a:spAutoFit/>
          </a:bodyPr>
          <a:lstStyle/>
          <a:p>
            <a:r>
              <a:rPr lang="en-US" sz="2800" b="1">
                <a:solidFill>
                  <a:srgbClr val="FF0000"/>
                </a:solidFill>
                <a:latin typeface="Times New Roman"/>
                <a:ea typeface="Calibri"/>
                <a:cs typeface="Times New Roman"/>
              </a:rPr>
              <a:t>Bài tập 3</a:t>
            </a:r>
            <a:r>
              <a:rPr lang="en-US" sz="2800" b="1" smtClean="0">
                <a:solidFill>
                  <a:srgbClr val="FF0000"/>
                </a:solidFill>
                <a:latin typeface="Times New Roman"/>
                <a:ea typeface="Calibri"/>
                <a:cs typeface="Times New Roman"/>
              </a:rPr>
              <a:t>. </a:t>
            </a:r>
            <a:endParaRPr lang="en-US">
              <a:solidFill>
                <a:prstClr val="black"/>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248" y="1095133"/>
            <a:ext cx="7592074" cy="543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75279" y="1741564"/>
            <a:ext cx="3491078" cy="2569934"/>
          </a:xfrm>
          <a:prstGeom prst="rect">
            <a:avLst/>
          </a:prstGeom>
        </p:spPr>
        <p:txBody>
          <a:bodyPr wrap="square">
            <a:spAutoFit/>
          </a:bodyPr>
          <a:lstStyle/>
          <a:p>
            <a:pPr marL="457200" algn="just">
              <a:lnSpc>
                <a:spcPct val="115000"/>
              </a:lnSpc>
              <a:spcAft>
                <a:spcPts val="0"/>
              </a:spcAft>
            </a:pPr>
            <a:r>
              <a:rPr lang="en-US" sz="2800" b="1">
                <a:solidFill>
                  <a:schemeClr val="bg1"/>
                </a:solidFill>
                <a:latin typeface="Times New Roman" pitchFamily="18" charset="0"/>
                <a:ea typeface="Calibri"/>
                <a:cs typeface="Times New Roman" pitchFamily="18" charset="0"/>
              </a:rPr>
              <a:t>(1) Vòng cực bắc</a:t>
            </a:r>
          </a:p>
          <a:p>
            <a:pPr marL="457200" algn="just">
              <a:lnSpc>
                <a:spcPct val="115000"/>
              </a:lnSpc>
              <a:spcAft>
                <a:spcPts val="0"/>
              </a:spcAft>
            </a:pPr>
            <a:r>
              <a:rPr lang="en-US" sz="2800" b="1">
                <a:solidFill>
                  <a:schemeClr val="bg1"/>
                </a:solidFill>
                <a:latin typeface="Times New Roman" pitchFamily="18" charset="0"/>
                <a:ea typeface="Calibri"/>
                <a:cs typeface="Times New Roman" pitchFamily="18" charset="0"/>
              </a:rPr>
              <a:t>(2) Chí tuyến bắc</a:t>
            </a:r>
          </a:p>
          <a:p>
            <a:pPr marL="457200" algn="just">
              <a:lnSpc>
                <a:spcPct val="115000"/>
              </a:lnSpc>
              <a:spcAft>
                <a:spcPts val="0"/>
              </a:spcAft>
            </a:pPr>
            <a:r>
              <a:rPr lang="en-US" sz="2800" b="1">
                <a:solidFill>
                  <a:schemeClr val="bg1"/>
                </a:solidFill>
                <a:latin typeface="Times New Roman" pitchFamily="18" charset="0"/>
                <a:ea typeface="Calibri"/>
                <a:cs typeface="Times New Roman" pitchFamily="18" charset="0"/>
              </a:rPr>
              <a:t>(3) Xích đạo</a:t>
            </a:r>
          </a:p>
          <a:p>
            <a:pPr marL="457200" algn="just">
              <a:lnSpc>
                <a:spcPct val="115000"/>
              </a:lnSpc>
              <a:spcAft>
                <a:spcPts val="0"/>
              </a:spcAft>
            </a:pPr>
            <a:r>
              <a:rPr lang="en-US" sz="2800" b="1">
                <a:solidFill>
                  <a:schemeClr val="bg1"/>
                </a:solidFill>
                <a:latin typeface="Times New Roman" pitchFamily="18" charset="0"/>
                <a:ea typeface="Calibri"/>
                <a:cs typeface="Times New Roman" pitchFamily="18" charset="0"/>
              </a:rPr>
              <a:t>(4) Chí tuyến nam</a:t>
            </a:r>
          </a:p>
          <a:p>
            <a:pPr marL="457200" algn="just">
              <a:lnSpc>
                <a:spcPct val="115000"/>
              </a:lnSpc>
              <a:spcAft>
                <a:spcPts val="0"/>
              </a:spcAft>
            </a:pPr>
            <a:r>
              <a:rPr lang="en-US" sz="2800" b="1">
                <a:solidFill>
                  <a:schemeClr val="bg1"/>
                </a:solidFill>
                <a:latin typeface="Times New Roman" pitchFamily="18" charset="0"/>
                <a:ea typeface="Calibri"/>
                <a:cs typeface="Times New Roman" pitchFamily="18" charset="0"/>
              </a:rPr>
              <a:t>(5) Vòng cực nam</a:t>
            </a:r>
            <a:endParaRPr lang="en-US" sz="2800" b="1">
              <a:solidFill>
                <a:schemeClr val="bg1"/>
              </a:solidFill>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546580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circle(in)">
                                      <p:cBhvr>
                                        <p:cTn id="10" dur="20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ircle(in)">
                                      <p:cBhvr>
                                        <p:cTn id="30" dur="2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circle(in)">
                                      <p:cBhvr>
                                        <p:cTn id="3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389195" y="325692"/>
            <a:ext cx="4500641" cy="769441"/>
            <a:chOff x="994820" y="4488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69" y="448892"/>
              <a:ext cx="4457936" cy="769441"/>
            </a:xfrm>
            <a:prstGeom prst="rect">
              <a:avLst/>
            </a:prstGeom>
            <a:noFill/>
          </p:spPr>
          <p:txBody>
            <a:bodyPr wrap="none" rtlCol="0">
              <a:spAutoFit/>
            </a:bodyPr>
            <a:lstStyle/>
            <a:p>
              <a:r>
                <a:rPr lang="en-US" altLang="zh-CN" sz="4400" b="1" smtClean="0">
                  <a:solidFill>
                    <a:srgbClr val="FF0000"/>
                  </a:solidFill>
                  <a:latin typeface="汉仪喵魂体W" panose="00020600040101010101" pitchFamily="18" charset="-122"/>
                  <a:ea typeface="汉仪喵魂体W" panose="00020600040101010101" pitchFamily="18" charset="-122"/>
                </a:rPr>
                <a:t>VẬN DỤNG</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sp>
        <p:nvSpPr>
          <p:cNvPr id="4" name="Rectangle 3"/>
          <p:cNvSpPr/>
          <p:nvPr/>
        </p:nvSpPr>
        <p:spPr>
          <a:xfrm>
            <a:off x="1699331" y="1348120"/>
            <a:ext cx="8917209" cy="2428357"/>
          </a:xfrm>
          <a:prstGeom prst="rect">
            <a:avLst/>
          </a:prstGeom>
        </p:spPr>
        <p:txBody>
          <a:bodyPr wrap="square">
            <a:spAutoFit/>
          </a:bodyPr>
          <a:lstStyle/>
          <a:p>
            <a:pPr indent="457200" algn="ctr">
              <a:lnSpc>
                <a:spcPct val="115000"/>
              </a:lnSpc>
              <a:spcAft>
                <a:spcPts val="0"/>
              </a:spcAft>
            </a:pPr>
            <a:r>
              <a:rPr lang="en-US" sz="4400" b="1">
                <a:solidFill>
                  <a:srgbClr val="00B0F0"/>
                </a:solidFill>
                <a:latin typeface="Times New Roman"/>
                <a:ea typeface="Calibri"/>
                <a:cs typeface="Times New Roman"/>
              </a:rPr>
              <a:t>Tra cứu thông tin, ghi tọa độ địa lí các điểm cực (Bắc, Nam, Đông, Tây) trên phần đất liền nước ta.</a:t>
            </a:r>
            <a:endParaRPr lang="en-US" sz="4400">
              <a:solidFill>
                <a:srgbClr val="00B0F0"/>
              </a:solidFill>
              <a:effectLst/>
              <a:latin typeface="Calibri"/>
              <a:ea typeface="Calibri"/>
              <a:cs typeface="Times New Roman"/>
            </a:endParaRPr>
          </a:p>
        </p:txBody>
      </p:sp>
    </p:spTree>
    <p:extLst>
      <p:ext uri="{BB962C8B-B14F-4D97-AF65-F5344CB8AC3E}">
        <p14:creationId xmlns:p14="http://schemas.microsoft.com/office/powerpoint/2010/main" val="947008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53" y="0"/>
            <a:ext cx="12405353" cy="6970749"/>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204700" cy="685800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9823" y="4543065"/>
            <a:ext cx="2230809" cy="2093040"/>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41947">
            <a:off x="-735626" y="4927599"/>
            <a:ext cx="583267" cy="409574"/>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12174">
            <a:off x="12295989" y="5663638"/>
            <a:ext cx="466376" cy="436636"/>
          </a:xfrm>
          <a:prstGeom prst="rect">
            <a:avLst/>
          </a:prstGeom>
        </p:spPr>
      </p:pic>
      <p:pic>
        <p:nvPicPr>
          <p:cNvPr id="11"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37701" y="991464"/>
            <a:ext cx="1487438" cy="1393212"/>
          </a:xfrm>
          <a:prstGeom prst="rect">
            <a:avLst/>
          </a:prstGeom>
        </p:spPr>
      </p:pic>
      <p:pic>
        <p:nvPicPr>
          <p:cNvPr id="6"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3269" y="731606"/>
            <a:ext cx="1997731" cy="6239144"/>
          </a:xfrm>
          <a:prstGeom prst="rect">
            <a:avLst/>
          </a:prstGeom>
        </p:spPr>
      </p:pic>
      <p:grpSp>
        <p:nvGrpSpPr>
          <p:cNvPr id="28" name="组合 27"/>
          <p:cNvGrpSpPr/>
          <p:nvPr/>
        </p:nvGrpSpPr>
        <p:grpSpPr>
          <a:xfrm>
            <a:off x="8395962" y="2087411"/>
            <a:ext cx="1354086" cy="1168595"/>
            <a:chOff x="8395962" y="2087411"/>
            <a:chExt cx="1354086" cy="1168595"/>
          </a:xfrm>
        </p:grpSpPr>
        <p:sp>
          <p:nvSpPr>
            <p:cNvPr id="18" name="圆角矩形 17"/>
            <p:cNvSpPr/>
            <p:nvPr/>
          </p:nvSpPr>
          <p:spPr>
            <a:xfrm rot="897728">
              <a:off x="8395962" y="208741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文本框 18"/>
            <p:cNvSpPr txBox="1"/>
            <p:nvPr/>
          </p:nvSpPr>
          <p:spPr>
            <a:xfrm rot="854957">
              <a:off x="8587134" y="2256209"/>
              <a:ext cx="971741" cy="830997"/>
            </a:xfrm>
            <a:prstGeom prst="rect">
              <a:avLst/>
            </a:prstGeom>
            <a:noFill/>
          </p:spPr>
          <p:txBody>
            <a:bodyPr wrap="none" rtlCol="0">
              <a:spAutoFit/>
            </a:bodyPr>
            <a:lstStyle/>
            <a:p>
              <a:r>
                <a:rPr lang="en-US" altLang="zh-CN" sz="4800" dirty="0" err="1" smtClean="0">
                  <a:solidFill>
                    <a:srgbClr val="FF6900"/>
                  </a:solidFill>
                  <a:latin typeface="Arial" panose="020B0604020202020204" pitchFamily="34" charset="0"/>
                  <a:ea typeface="方正少儿简体" panose="03000509000000000000" pitchFamily="65" charset="-122"/>
                  <a:cs typeface="Arial" panose="020B0604020202020204" pitchFamily="34" charset="0"/>
                </a:rPr>
                <a:t>Cô</a:t>
              </a:r>
              <a:endParaRPr lang="zh-CN" altLang="en-US" sz="4800" dirty="0">
                <a:solidFill>
                  <a:srgbClr val="FF69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3" name="组合 2"/>
          <p:cNvGrpSpPr/>
          <p:nvPr/>
        </p:nvGrpSpPr>
        <p:grpSpPr>
          <a:xfrm>
            <a:off x="2974300" y="1678431"/>
            <a:ext cx="1446958" cy="1168595"/>
            <a:chOff x="2974300" y="1678431"/>
            <a:chExt cx="1446958" cy="1168595"/>
          </a:xfrm>
        </p:grpSpPr>
        <p:sp>
          <p:nvSpPr>
            <p:cNvPr id="15" name="圆角矩形 14"/>
            <p:cNvSpPr/>
            <p:nvPr/>
          </p:nvSpPr>
          <p:spPr>
            <a:xfrm rot="20821610">
              <a:off x="3067172" y="1678431"/>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19"/>
            <p:cNvSpPr/>
            <p:nvPr/>
          </p:nvSpPr>
          <p:spPr>
            <a:xfrm rot="20718769">
              <a:off x="2974300" y="1884762"/>
              <a:ext cx="1417376" cy="830997"/>
            </a:xfrm>
            <a:prstGeom prst="rect">
              <a:avLst/>
            </a:prstGeom>
          </p:spPr>
          <p:txBody>
            <a:bodyPr wrap="none">
              <a:spAutoFit/>
            </a:bodyPr>
            <a:lstStyle/>
            <a:p>
              <a:r>
                <a:rPr lang="en-US" altLang="zh-CN" sz="4800" dirty="0" err="1" smtClean="0">
                  <a:solidFill>
                    <a:srgbClr val="099F00"/>
                  </a:solidFill>
                  <a:latin typeface="Arial" panose="020B0604020202020204" pitchFamily="34" charset="0"/>
                  <a:ea typeface="方正少儿简体" panose="03000509000000000000" pitchFamily="65" charset="-122"/>
                  <a:cs typeface="Arial" panose="020B0604020202020204" pitchFamily="34" charset="0"/>
                </a:rPr>
                <a:t>Tạm</a:t>
              </a:r>
              <a:endParaRPr lang="zh-CN" altLang="en-US" sz="4800" dirty="0">
                <a:solidFill>
                  <a:srgbClr val="099F00"/>
                </a:solidFill>
                <a:latin typeface="Arial" panose="020B0604020202020204" pitchFamily="34" charset="0"/>
                <a:ea typeface="方正少儿简体" panose="03000509000000000000" pitchFamily="65" charset="-122"/>
                <a:cs typeface="Arial" panose="020B0604020202020204" pitchFamily="34" charset="0"/>
              </a:endParaRPr>
            </a:p>
          </p:txBody>
        </p:sp>
      </p:grpSp>
      <p:grpSp>
        <p:nvGrpSpPr>
          <p:cNvPr id="14" name="组合 13"/>
          <p:cNvGrpSpPr/>
          <p:nvPr/>
        </p:nvGrpSpPr>
        <p:grpSpPr>
          <a:xfrm>
            <a:off x="4763782" y="2031260"/>
            <a:ext cx="1354086" cy="1168595"/>
            <a:chOff x="4763782" y="2031260"/>
            <a:chExt cx="1354086" cy="1168595"/>
          </a:xfrm>
        </p:grpSpPr>
        <p:sp>
          <p:nvSpPr>
            <p:cNvPr id="16" name="圆角矩形 15"/>
            <p:cNvSpPr/>
            <p:nvPr/>
          </p:nvSpPr>
          <p:spPr>
            <a:xfrm rot="897728">
              <a:off x="4763782" y="2031260"/>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rot="987423">
              <a:off x="4804224" y="2203500"/>
              <a:ext cx="1245854" cy="830997"/>
            </a:xfrm>
            <a:prstGeom prst="rect">
              <a:avLst/>
            </a:prstGeom>
          </p:spPr>
          <p:txBody>
            <a:bodyPr wrap="none">
              <a:spAutoFit/>
            </a:bodyPr>
            <a:lstStyle/>
            <a:p>
              <a:r>
                <a:rPr lang="en-US" altLang="zh-CN" sz="4800" dirty="0" err="1" smtClean="0">
                  <a:solidFill>
                    <a:srgbClr val="FFC000"/>
                  </a:solidFill>
                  <a:latin typeface="Arial" panose="020B0604020202020204" pitchFamily="34" charset="0"/>
                  <a:ea typeface="方正少儿简体" panose="03000509000000000000" pitchFamily="65" charset="-122"/>
                  <a:cs typeface="Arial" panose="020B0604020202020204" pitchFamily="34" charset="0"/>
                </a:rPr>
                <a:t>Biệt</a:t>
              </a:r>
              <a:endParaRPr lang="zh-CN" altLang="en-US" sz="4800" dirty="0">
                <a:solidFill>
                  <a:srgbClr val="FFC000"/>
                </a:solidFill>
                <a:latin typeface="Arial" panose="020B0604020202020204" pitchFamily="34" charset="0"/>
                <a:cs typeface="Arial" panose="020B0604020202020204" pitchFamily="34" charset="0"/>
              </a:endParaRPr>
            </a:p>
          </p:txBody>
        </p:sp>
      </p:grpSp>
      <p:grpSp>
        <p:nvGrpSpPr>
          <p:cNvPr id="23" name="组合 22"/>
          <p:cNvGrpSpPr/>
          <p:nvPr/>
        </p:nvGrpSpPr>
        <p:grpSpPr>
          <a:xfrm>
            <a:off x="6448378" y="1967332"/>
            <a:ext cx="1555234" cy="1168595"/>
            <a:chOff x="6448378" y="1967332"/>
            <a:chExt cx="1555234" cy="1168595"/>
          </a:xfrm>
        </p:grpSpPr>
        <p:sp>
          <p:nvSpPr>
            <p:cNvPr id="17" name="圆角矩形 16"/>
            <p:cNvSpPr/>
            <p:nvPr/>
          </p:nvSpPr>
          <p:spPr>
            <a:xfrm rot="20821610">
              <a:off x="6545751" y="1967332"/>
              <a:ext cx="1354086" cy="1168595"/>
            </a:xfrm>
            <a:prstGeom prst="roundRect">
              <a:avLst>
                <a:gd name="adj" fmla="val 10318"/>
              </a:avLst>
            </a:prstGeom>
            <a:solidFill>
              <a:srgbClr val="FA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矩形 21"/>
            <p:cNvSpPr/>
            <p:nvPr/>
          </p:nvSpPr>
          <p:spPr>
            <a:xfrm rot="20892565">
              <a:off x="6448378" y="2175921"/>
              <a:ext cx="1555234" cy="830997"/>
            </a:xfrm>
            <a:prstGeom prst="rect">
              <a:avLst/>
            </a:prstGeom>
          </p:spPr>
          <p:txBody>
            <a:bodyPr wrap="none">
              <a:spAutoFit/>
            </a:bodyPr>
            <a:lstStyle/>
            <a:p>
              <a:r>
                <a:rPr lang="en-US" altLang="zh-CN" sz="4800" dirty="0" err="1" smtClean="0">
                  <a:solidFill>
                    <a:srgbClr val="FF4F66"/>
                  </a:solidFill>
                  <a:latin typeface="Arial" panose="020B0604020202020204" pitchFamily="34" charset="0"/>
                  <a:ea typeface="方正少儿简体" panose="03000509000000000000" pitchFamily="65" charset="-122"/>
                  <a:cs typeface="Arial" panose="020B0604020202020204" pitchFamily="34" charset="0"/>
                </a:rPr>
                <a:t>Thầy</a:t>
              </a:r>
              <a:endParaRPr lang="zh-CN" altLang="en-US" sz="4800" dirty="0">
                <a:solidFill>
                  <a:srgbClr val="FF4F66"/>
                </a:solidFill>
                <a:latin typeface="Arial" panose="020B0604020202020204" pitchFamily="34" charset="0"/>
                <a:cs typeface="Arial" panose="020B0604020202020204" pitchFamily="34" charset="0"/>
              </a:endParaRPr>
            </a:p>
          </p:txBody>
        </p:sp>
      </p:grpSp>
      <p:sp>
        <p:nvSpPr>
          <p:cNvPr id="24" name="矩形 23"/>
          <p:cNvSpPr/>
          <p:nvPr/>
        </p:nvSpPr>
        <p:spPr>
          <a:xfrm rot="18455707">
            <a:off x="2709943" y="1804998"/>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rot="20118966">
            <a:off x="4635925" y="1816637"/>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rot="1119809">
            <a:off x="7357675" y="1852964"/>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rot="20691888">
            <a:off x="9084817" y="2014730"/>
            <a:ext cx="654056" cy="177371"/>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1272691271"/>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5008" y="1380133"/>
            <a:ext cx="7148945" cy="5163171"/>
            <a:chOff x="3246438" y="1068388"/>
            <a:chExt cx="5711825" cy="4678363"/>
          </a:xfrm>
          <a:solidFill>
            <a:schemeClr val="bg1"/>
          </a:solidFill>
        </p:grpSpPr>
        <p:sp>
          <p:nvSpPr>
            <p:cNvPr id="3"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0" name="组合 9"/>
            <p:cNvGrpSpPr/>
            <p:nvPr/>
          </p:nvGrpSpPr>
          <p:grpSpPr>
            <a:xfrm>
              <a:off x="3517901" y="1225551"/>
              <a:ext cx="5260975" cy="4090987"/>
              <a:chOff x="3517901" y="1225551"/>
              <a:chExt cx="5260975" cy="4090987"/>
            </a:xfrm>
            <a:grpFill/>
          </p:grpSpPr>
          <p:sp>
            <p:nvSpPr>
              <p:cNvPr id="11"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5"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6"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7"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8"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9"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grpSp>
        <p:nvGrpSpPr>
          <p:cNvPr id="92" name="组合 91"/>
          <p:cNvGrpSpPr/>
          <p:nvPr/>
        </p:nvGrpSpPr>
        <p:grpSpPr>
          <a:xfrm>
            <a:off x="994820" y="610692"/>
            <a:ext cx="3731017" cy="769441"/>
            <a:chOff x="994820" y="496392"/>
            <a:chExt cx="5886671" cy="769441"/>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70" y="496392"/>
              <a:ext cx="4269734" cy="769441"/>
            </a:xfrm>
            <a:prstGeom prst="rect">
              <a:avLst/>
            </a:prstGeom>
            <a:noFill/>
          </p:spPr>
          <p:txBody>
            <a:bodyPr wrap="none" rtlCol="0">
              <a:spAutoFit/>
            </a:bodyPr>
            <a:lstStyle/>
            <a:p>
              <a:r>
                <a:rPr lang="en-US" altLang="zh-CN" sz="4400" b="1" smtClean="0">
                  <a:solidFill>
                    <a:srgbClr val="FF0000"/>
                  </a:solidFill>
                  <a:latin typeface="汉仪喵魂体W" panose="00020600040101010101" pitchFamily="18" charset="-122"/>
                  <a:ea typeface="汉仪喵魂体W" panose="00020600040101010101" pitchFamily="18" charset="-122"/>
                </a:rPr>
                <a:t>MỞ ĐẦU</a:t>
              </a:r>
              <a:endParaRPr lang="zh-CN" altLang="en-US" sz="4400" b="1" dirty="0">
                <a:solidFill>
                  <a:srgbClr val="FF0000"/>
                </a:solidFill>
                <a:latin typeface="汉仪喵魂体W" panose="00020600040101010101" pitchFamily="18" charset="-122"/>
                <a:ea typeface="汉仪喵魂体W" panose="00020600040101010101" pitchFamily="18" charset="-122"/>
              </a:endParaRPr>
            </a:p>
          </p:txBody>
        </p:sp>
      </p:grpSp>
      <p:sp>
        <p:nvSpPr>
          <p:cNvPr id="102" name="矩形 101"/>
          <p:cNvSpPr/>
          <p:nvPr/>
        </p:nvSpPr>
        <p:spPr>
          <a:xfrm>
            <a:off x="1197750" y="2288756"/>
            <a:ext cx="4773168" cy="3194721"/>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2400" b="1" i="1" smtClean="0">
                <a:solidFill>
                  <a:srgbClr val="0070C0"/>
                </a:solidFill>
                <a:latin typeface="汉仪喵魂体W" panose="00020600040101010101" pitchFamily="18" charset="-122"/>
                <a:ea typeface="汉仪喵魂体W" panose="00020600040101010101" pitchFamily="18" charset="-122"/>
              </a:rPr>
              <a:t>Ngày nay, các con tàu ra khơi đều có gắn các thiết bị định vị để thông báo vị trí của con tàu. Vậy dựa vào đâu để người ta xác định được vị trí của con tàu khi đang lênh đênh trên biển?</a:t>
            </a:r>
            <a:endParaRPr lang="zh-CN" altLang="en-US" sz="2400" b="1" i="1" dirty="0">
              <a:solidFill>
                <a:srgbClr val="0070C0"/>
              </a:solidFill>
              <a:latin typeface="汉仪喵魂体W" panose="00020600040101010101" pitchFamily="18" charset="-122"/>
              <a:ea typeface="汉仪喵魂体W" panose="00020600040101010101" pitchFamily="18"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2078" y="3486193"/>
            <a:ext cx="4432173" cy="302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606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circle(in)">
                                      <p:cBhvr>
                                        <p:cTn id="10"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383193" y="2959841"/>
            <a:ext cx="4568879" cy="620959"/>
            <a:chOff x="3630593" y="2338141"/>
            <a:chExt cx="4568879" cy="620959"/>
          </a:xfrm>
        </p:grpSpPr>
        <p:sp>
          <p:nvSpPr>
            <p:cNvPr id="23"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solidFill>
                  <a:prstClr val="black"/>
                </a:solidFill>
              </a:endParaRPr>
            </a:p>
          </p:txBody>
        </p:sp>
        <p:sp>
          <p:nvSpPr>
            <p:cNvPr id="25" name="文本框 24"/>
            <p:cNvSpPr txBox="1"/>
            <p:nvPr/>
          </p:nvSpPr>
          <p:spPr>
            <a:xfrm>
              <a:off x="3630593" y="2338141"/>
              <a:ext cx="4568879" cy="523220"/>
            </a:xfrm>
            <a:prstGeom prst="rect">
              <a:avLst/>
            </a:prstGeom>
            <a:noFill/>
          </p:spPr>
          <p:txBody>
            <a:bodyPr wrap="none" rtlCol="0">
              <a:spAutoFit/>
            </a:bodyPr>
            <a:lstStyle/>
            <a:p>
              <a:pPr algn="ctr"/>
              <a:r>
                <a:rPr lang="en-US" altLang="zh-CN" sz="2800" smtClean="0">
                  <a:solidFill>
                    <a:prstClr val="white"/>
                  </a:solidFill>
                  <a:latin typeface="汉仪喵魂体W" panose="00020600040101010101" pitchFamily="18" charset="-122"/>
                  <a:ea typeface="汉仪喵魂体W" panose="00020600040101010101" pitchFamily="18" charset="-122"/>
                </a:rPr>
                <a:t>1. Hệ thống kinh, vĩ tuyến</a:t>
              </a:r>
              <a:endParaRPr lang="zh-CN" altLang="en-US" sz="2800" dirty="0">
                <a:solidFill>
                  <a:prstClr val="white"/>
                </a:solidFill>
                <a:latin typeface="汉仪喵魂体W" panose="00020600040101010101" pitchFamily="18" charset="-122"/>
                <a:ea typeface="汉仪喵魂体W" panose="00020600040101010101" pitchFamily="18" charset="-122"/>
              </a:endParaRPr>
            </a:p>
          </p:txBody>
        </p:sp>
      </p:grpSp>
      <p:grpSp>
        <p:nvGrpSpPr>
          <p:cNvPr id="27" name="组合 26"/>
          <p:cNvGrpSpPr/>
          <p:nvPr/>
        </p:nvGrpSpPr>
        <p:grpSpPr>
          <a:xfrm>
            <a:off x="4925817" y="3905866"/>
            <a:ext cx="5483617" cy="573459"/>
            <a:chOff x="3173217" y="2385641"/>
            <a:chExt cx="5483617" cy="573459"/>
          </a:xfrm>
        </p:grpSpPr>
        <p:sp>
          <p:nvSpPr>
            <p:cNvPr id="28"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solidFill>
                  <a:prstClr val="black"/>
                </a:solidFill>
              </a:endParaRPr>
            </a:p>
          </p:txBody>
        </p:sp>
        <p:sp>
          <p:nvSpPr>
            <p:cNvPr id="29" name="文本框 28"/>
            <p:cNvSpPr txBox="1"/>
            <p:nvPr/>
          </p:nvSpPr>
          <p:spPr>
            <a:xfrm>
              <a:off x="3173217" y="2385641"/>
              <a:ext cx="5483617" cy="523220"/>
            </a:xfrm>
            <a:prstGeom prst="rect">
              <a:avLst/>
            </a:prstGeom>
            <a:noFill/>
          </p:spPr>
          <p:txBody>
            <a:bodyPr wrap="none" rtlCol="0">
              <a:spAutoFit/>
            </a:bodyPr>
            <a:lstStyle/>
            <a:p>
              <a:pPr algn="ctr"/>
              <a:r>
                <a:rPr lang="en-US" altLang="zh-CN" sz="2800" smtClean="0">
                  <a:solidFill>
                    <a:prstClr val="white"/>
                  </a:solidFill>
                  <a:latin typeface="汉仪喵魂体W" panose="00020600040101010101" pitchFamily="18" charset="-122"/>
                  <a:ea typeface="汉仪喵魂体W" panose="00020600040101010101" pitchFamily="18" charset="-122"/>
                </a:rPr>
                <a:t>2. Kinh độ, vĩ độ và tọa độ địa lí</a:t>
              </a:r>
              <a:endParaRPr lang="zh-CN" altLang="en-US" sz="2800">
                <a:solidFill>
                  <a:prstClr val="white"/>
                </a:solidFill>
                <a:latin typeface="汉仪喵魂体W" panose="00020600040101010101" pitchFamily="18" charset="-122"/>
                <a:ea typeface="汉仪喵魂体W" panose="00020600040101010101" pitchFamily="18" charset="-122"/>
              </a:endParaRPr>
            </a:p>
          </p:txBody>
        </p:sp>
      </p:grpSp>
      <p:grpSp>
        <p:nvGrpSpPr>
          <p:cNvPr id="19" name="Group 15"/>
          <p:cNvGrpSpPr>
            <a:grpSpLocks noChangeAspect="1"/>
          </p:cNvGrpSpPr>
          <p:nvPr/>
        </p:nvGrpSpPr>
        <p:grpSpPr bwMode="auto">
          <a:xfrm>
            <a:off x="2568575" y="2239963"/>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150972" y="492210"/>
            <a:ext cx="8459368" cy="1200329"/>
          </a:xfrm>
          <a:prstGeom prst="rect">
            <a:avLst/>
          </a:prstGeom>
          <a:noFill/>
        </p:spPr>
        <p:txBody>
          <a:bodyPr wrap="none" rtlCol="0">
            <a:spAutoFit/>
          </a:bodyPr>
          <a:lstStyle/>
          <a:p>
            <a:pPr algn="ctr"/>
            <a:r>
              <a:rPr lang="en-US" altLang="zh-CN" sz="3600" b="1" smtClean="0">
                <a:solidFill>
                  <a:srgbClr val="FFE88B"/>
                </a:solidFill>
                <a:latin typeface="汉仪喵魂体W" panose="00020600040101010101" pitchFamily="18" charset="-122"/>
                <a:ea typeface="汉仪喵魂体W" panose="00020600040101010101" pitchFamily="18" charset="-122"/>
              </a:rPr>
              <a:t>BÀI 1: HỆ THỐNG KINH, VĨ TUYẾN. </a:t>
            </a:r>
          </a:p>
          <a:p>
            <a:pPr algn="ctr"/>
            <a:r>
              <a:rPr lang="en-US" altLang="zh-CN" sz="3600" b="1" smtClean="0">
                <a:solidFill>
                  <a:srgbClr val="FFE88B"/>
                </a:solidFill>
                <a:latin typeface="汉仪喵魂体W" panose="00020600040101010101" pitchFamily="18" charset="-122"/>
                <a:ea typeface="汉仪喵魂体W" panose="00020600040101010101" pitchFamily="18" charset="-122"/>
              </a:rPr>
              <a:t>TỌA ĐỘ ĐỊA LÍ</a:t>
            </a:r>
            <a:endParaRPr lang="zh-CN" altLang="en-US" sz="3600" b="1" dirty="0">
              <a:solidFill>
                <a:srgbClr val="FFE88B"/>
              </a:solidFill>
              <a:latin typeface="汉仪喵魂体W" panose="00020600040101010101" pitchFamily="18" charset="-122"/>
              <a:ea typeface="汉仪喵魂体W" panose="00020600040101010101" pitchFamily="18" charset="-122"/>
            </a:endParaRPr>
          </a:p>
        </p:txBody>
      </p:sp>
    </p:spTree>
    <p:extLst>
      <p:ext uri="{BB962C8B-B14F-4D97-AF65-F5344CB8AC3E}">
        <p14:creationId xmlns:p14="http://schemas.microsoft.com/office/powerpoint/2010/main" val="1656126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ppt_x</p:attrName>
                                        </p:attrNameLst>
                                      </p:cBhvr>
                                      <p:tavLst>
                                        <p:tav tm="0">
                                          <p:val>
                                            <p:strVal val="#ppt_x-#ppt_w*1.125000"/>
                                          </p:val>
                                        </p:tav>
                                        <p:tav tm="100000">
                                          <p:val>
                                            <p:strVal val="#ppt_x"/>
                                          </p:val>
                                        </p:tav>
                                      </p:tavLst>
                                    </p:anim>
                                    <p:animEffect transition="in" filter="wipe(right)">
                                      <p:cBhvr>
                                        <p:cTn id="15" dur="500"/>
                                        <p:tgtEl>
                                          <p:spTgt spid="17"/>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p:tgtEl>
                                          <p:spTgt spid="27"/>
                                        </p:tgtEl>
                                        <p:attrNameLst>
                                          <p:attrName>ppt_x</p:attrName>
                                        </p:attrNameLst>
                                      </p:cBhvr>
                                      <p:tavLst>
                                        <p:tav tm="0">
                                          <p:val>
                                            <p:strVal val="#ppt_x-#ppt_w*1.125000"/>
                                          </p:val>
                                        </p:tav>
                                        <p:tav tm="100000">
                                          <p:val>
                                            <p:strVal val="#ppt_x"/>
                                          </p:val>
                                        </p:tav>
                                      </p:tavLst>
                                    </p:anim>
                                    <p:animEffect transition="in" filter="wipe(right)">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383193" y="2959841"/>
            <a:ext cx="4568879" cy="620959"/>
            <a:chOff x="3630593" y="2338141"/>
            <a:chExt cx="4568879" cy="620959"/>
          </a:xfrm>
        </p:grpSpPr>
        <p:sp>
          <p:nvSpPr>
            <p:cNvPr id="23"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solidFill>
                  <a:prstClr val="black"/>
                </a:solidFill>
              </a:endParaRPr>
            </a:p>
          </p:txBody>
        </p:sp>
        <p:sp>
          <p:nvSpPr>
            <p:cNvPr id="25" name="文本框 24"/>
            <p:cNvSpPr txBox="1"/>
            <p:nvPr/>
          </p:nvSpPr>
          <p:spPr>
            <a:xfrm>
              <a:off x="3630593" y="2338141"/>
              <a:ext cx="4568879" cy="523220"/>
            </a:xfrm>
            <a:prstGeom prst="rect">
              <a:avLst/>
            </a:prstGeom>
            <a:noFill/>
          </p:spPr>
          <p:txBody>
            <a:bodyPr wrap="none" rtlCol="0">
              <a:spAutoFit/>
            </a:bodyPr>
            <a:lstStyle/>
            <a:p>
              <a:pPr algn="ctr"/>
              <a:r>
                <a:rPr lang="en-US" altLang="zh-CN" sz="2800" smtClean="0">
                  <a:solidFill>
                    <a:prstClr val="white"/>
                  </a:solidFill>
                  <a:latin typeface="汉仪喵魂体W" panose="00020600040101010101" pitchFamily="18" charset="-122"/>
                  <a:ea typeface="汉仪喵魂体W" panose="00020600040101010101" pitchFamily="18" charset="-122"/>
                </a:rPr>
                <a:t>1. Hệ thống kinh, vĩ tuyến</a:t>
              </a:r>
              <a:endParaRPr lang="zh-CN" altLang="en-US" sz="2800" dirty="0">
                <a:solidFill>
                  <a:prstClr val="white"/>
                </a:solidFill>
                <a:latin typeface="汉仪喵魂体W" panose="00020600040101010101" pitchFamily="18" charset="-122"/>
                <a:ea typeface="汉仪喵魂体W" panose="00020600040101010101" pitchFamily="18" charset="-122"/>
              </a:endParaRPr>
            </a:p>
          </p:txBody>
        </p:sp>
      </p:grpSp>
      <p:grpSp>
        <p:nvGrpSpPr>
          <p:cNvPr id="19" name="Group 15"/>
          <p:cNvGrpSpPr>
            <a:grpSpLocks noChangeAspect="1"/>
          </p:cNvGrpSpPr>
          <p:nvPr/>
        </p:nvGrpSpPr>
        <p:grpSpPr bwMode="auto">
          <a:xfrm>
            <a:off x="2568575" y="2239963"/>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150972" y="492210"/>
            <a:ext cx="8459368" cy="1200329"/>
          </a:xfrm>
          <a:prstGeom prst="rect">
            <a:avLst/>
          </a:prstGeom>
          <a:noFill/>
        </p:spPr>
        <p:txBody>
          <a:bodyPr wrap="none" rtlCol="0">
            <a:spAutoFit/>
          </a:bodyPr>
          <a:lstStyle/>
          <a:p>
            <a:pPr algn="ctr"/>
            <a:r>
              <a:rPr lang="en-US" altLang="zh-CN" sz="3600" b="1" smtClean="0">
                <a:solidFill>
                  <a:srgbClr val="FFE88B"/>
                </a:solidFill>
                <a:latin typeface="汉仪喵魂体W" panose="00020600040101010101" pitchFamily="18" charset="-122"/>
                <a:ea typeface="汉仪喵魂体W" panose="00020600040101010101" pitchFamily="18" charset="-122"/>
              </a:rPr>
              <a:t>BÀI 1: HỆ THỐNG KINH, VĨ TUYẾN. </a:t>
            </a:r>
          </a:p>
          <a:p>
            <a:pPr algn="ctr"/>
            <a:r>
              <a:rPr lang="en-US" altLang="zh-CN" sz="3600" b="1" smtClean="0">
                <a:solidFill>
                  <a:srgbClr val="FFE88B"/>
                </a:solidFill>
                <a:latin typeface="汉仪喵魂体W" panose="00020600040101010101" pitchFamily="18" charset="-122"/>
                <a:ea typeface="汉仪喵魂体W" panose="00020600040101010101" pitchFamily="18" charset="-122"/>
              </a:rPr>
              <a:t>TỌA ĐỘ ĐỊA LÍ</a:t>
            </a:r>
            <a:endParaRPr lang="zh-CN" altLang="en-US" sz="3600" b="1" dirty="0">
              <a:solidFill>
                <a:srgbClr val="FFE88B"/>
              </a:solidFill>
              <a:latin typeface="汉仪喵魂体W" panose="00020600040101010101" pitchFamily="18" charset="-122"/>
              <a:ea typeface="汉仪喵魂体W" panose="00020600040101010101" pitchFamily="18" charset="-122"/>
            </a:endParaRPr>
          </a:p>
        </p:txBody>
      </p:sp>
    </p:spTree>
    <p:extLst>
      <p:ext uri="{BB962C8B-B14F-4D97-AF65-F5344CB8AC3E}">
        <p14:creationId xmlns:p14="http://schemas.microsoft.com/office/powerpoint/2010/main" val="3508700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p:tgtEl>
                                          <p:spTgt spid="17"/>
                                        </p:tgtEl>
                                        <p:attrNameLst>
                                          <p:attrName>ppt_x</p:attrName>
                                        </p:attrNameLst>
                                      </p:cBhvr>
                                      <p:tavLst>
                                        <p:tav tm="0">
                                          <p:val>
                                            <p:strVal val="#ppt_x-#ppt_w*1.125000"/>
                                          </p:val>
                                        </p:tav>
                                        <p:tav tm="100000">
                                          <p:val>
                                            <p:strVal val="#ppt_x"/>
                                          </p:val>
                                        </p:tav>
                                      </p:tavLst>
                                    </p:anim>
                                    <p:animEffect transition="in" filter="wipe(righ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3139" y="1721670"/>
            <a:ext cx="5671702" cy="3716580"/>
            <a:chOff x="3246438" y="1068388"/>
            <a:chExt cx="5711825" cy="4678363"/>
          </a:xfrm>
          <a:solidFill>
            <a:schemeClr val="bg1"/>
          </a:solidFill>
        </p:grpSpPr>
        <p:sp>
          <p:nvSpPr>
            <p:cNvPr id="3"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 name="Freeform 7"/>
            <p:cNvSpPr/>
            <p:nvPr/>
          </p:nvSpPr>
          <p:spPr bwMode="auto">
            <a:xfrm>
              <a:off x="5258893"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0" name="组合 9"/>
            <p:cNvGrpSpPr/>
            <p:nvPr/>
          </p:nvGrpSpPr>
          <p:grpSpPr>
            <a:xfrm>
              <a:off x="3517901" y="1225551"/>
              <a:ext cx="5260975" cy="4090987"/>
              <a:chOff x="3517901" y="1225551"/>
              <a:chExt cx="5260975" cy="4090987"/>
            </a:xfrm>
            <a:grpFill/>
          </p:grpSpPr>
          <p:sp>
            <p:nvSpPr>
              <p:cNvPr id="11"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5"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6"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7"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8"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9"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noFill/>
                <a:round/>
              </a:ln>
              <a:extLst/>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grpSp>
        <p:nvGrpSpPr>
          <p:cNvPr id="92" name="组合 91"/>
          <p:cNvGrpSpPr/>
          <p:nvPr/>
        </p:nvGrpSpPr>
        <p:grpSpPr>
          <a:xfrm>
            <a:off x="994821" y="610692"/>
            <a:ext cx="6486634" cy="625183"/>
            <a:chOff x="994820" y="496392"/>
            <a:chExt cx="5886671" cy="625183"/>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4" y="496392"/>
              <a:ext cx="4329612" cy="584775"/>
            </a:xfrm>
            <a:prstGeom prst="rect">
              <a:avLst/>
            </a:prstGeom>
            <a:noFill/>
          </p:spPr>
          <p:txBody>
            <a:bodyPr wrap="none" rtlCol="0">
              <a:spAutoFit/>
            </a:bodyPr>
            <a:lstStyle/>
            <a:p>
              <a:r>
                <a:rPr lang="en-US" altLang="zh-CN" sz="3200" smtClean="0">
                  <a:solidFill>
                    <a:prstClr val="white"/>
                  </a:solidFill>
                  <a:latin typeface="汉仪喵魂体W" panose="00020600040101010101" pitchFamily="18" charset="-122"/>
                  <a:ea typeface="汉仪喵魂体W" panose="00020600040101010101" pitchFamily="18" charset="-122"/>
                </a:rPr>
                <a:t>1. Hệ thống kinh, vĩ tuyến</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sp>
        <p:nvSpPr>
          <p:cNvPr id="102" name="矩形 101"/>
          <p:cNvSpPr/>
          <p:nvPr/>
        </p:nvSpPr>
        <p:spPr>
          <a:xfrm>
            <a:off x="998154" y="2502323"/>
            <a:ext cx="4363685" cy="1865126"/>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2400" b="1" i="1" smtClean="0">
                <a:solidFill>
                  <a:prstClr val="white"/>
                </a:solidFill>
                <a:latin typeface="Times New Roman" pitchFamily="18" charset="0"/>
                <a:ea typeface="汉仪喵魂体W" panose="00020600040101010101" pitchFamily="18" charset="-122"/>
                <a:cs typeface="Times New Roman" pitchFamily="18" charset="0"/>
              </a:rPr>
              <a:t>Quả Địa Cầu là mô hình thu nhỏ của Trái Đất. Trên quả Địa Cầu, có thể hiện cực Bắc, cực Nam và hệ thống kinh, vĩ tuyến.</a:t>
            </a:r>
            <a:endParaRPr lang="zh-CN" altLang="en-US" sz="2400" b="1" i="1" dirty="0">
              <a:solidFill>
                <a:prstClr val="white"/>
              </a:solidFill>
              <a:latin typeface="Times New Roman" pitchFamily="18" charset="0"/>
              <a:ea typeface="汉仪喵魂体W" panose="00020600040101010101" pitchFamily="18" charset="-122"/>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947" y="1181555"/>
            <a:ext cx="5296876" cy="529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 name="TextBox 103"/>
          <p:cNvSpPr txBox="1"/>
          <p:nvPr/>
        </p:nvSpPr>
        <p:spPr>
          <a:xfrm>
            <a:off x="332509" y="5402625"/>
            <a:ext cx="6198437" cy="1200329"/>
          </a:xfrm>
          <a:prstGeom prst="rect">
            <a:avLst/>
          </a:prstGeom>
          <a:noFill/>
        </p:spPr>
        <p:txBody>
          <a:bodyPr wrap="square" rtlCol="0">
            <a:spAutoFit/>
          </a:bodyPr>
          <a:lstStyle/>
          <a:p>
            <a:pPr algn="just"/>
            <a:r>
              <a:rPr lang="en-US" sz="3600" b="1">
                <a:solidFill>
                  <a:srgbClr val="0070C0"/>
                </a:solidFill>
                <a:latin typeface="Times New Roman"/>
                <a:ea typeface="Calibri"/>
              </a:rPr>
              <a:t>? Em hãy nhận xét về hình dạng quả Địa </a:t>
            </a:r>
            <a:r>
              <a:rPr lang="en-US" sz="3600" b="1" smtClean="0">
                <a:solidFill>
                  <a:srgbClr val="0070C0"/>
                </a:solidFill>
                <a:latin typeface="Times New Roman"/>
                <a:ea typeface="Calibri"/>
              </a:rPr>
              <a:t>Cầu</a:t>
            </a:r>
            <a:endParaRPr lang="en-US" sz="360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1843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circle(in)">
                                      <p:cBhvr>
                                        <p:cTn id="10" dur="2000"/>
                                        <p:tgtEl>
                                          <p:spTgt spid="10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circle(in)">
                                      <p:cBhvr>
                                        <p:cTn id="15"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994821" y="610692"/>
            <a:ext cx="6486634" cy="625183"/>
            <a:chOff x="994820" y="496392"/>
            <a:chExt cx="5886671" cy="625183"/>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4" y="496392"/>
              <a:ext cx="4329612" cy="584775"/>
            </a:xfrm>
            <a:prstGeom prst="rect">
              <a:avLst/>
            </a:prstGeom>
            <a:noFill/>
          </p:spPr>
          <p:txBody>
            <a:bodyPr wrap="none" rtlCol="0">
              <a:spAutoFit/>
            </a:bodyPr>
            <a:lstStyle/>
            <a:p>
              <a:r>
                <a:rPr lang="en-US" altLang="zh-CN" sz="3200" smtClean="0">
                  <a:solidFill>
                    <a:prstClr val="white"/>
                  </a:solidFill>
                  <a:latin typeface="汉仪喵魂体W" panose="00020600040101010101" pitchFamily="18" charset="-122"/>
                  <a:ea typeface="汉仪喵魂体W" panose="00020600040101010101" pitchFamily="18" charset="-122"/>
                </a:rPr>
                <a:t>1. Hệ thống kinh, vĩ tuyến</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769" y="1341913"/>
            <a:ext cx="6590805" cy="5261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Rectangle 96"/>
          <p:cNvSpPr/>
          <p:nvPr/>
        </p:nvSpPr>
        <p:spPr>
          <a:xfrm>
            <a:off x="292925" y="1301426"/>
            <a:ext cx="4920343" cy="5264262"/>
          </a:xfrm>
          <a:prstGeom prst="rect">
            <a:avLst/>
          </a:prstGeom>
        </p:spPr>
        <p:txBody>
          <a:bodyPr wrap="square">
            <a:spAutoFit/>
          </a:bodyPr>
          <a:lstStyle/>
          <a:p>
            <a:pPr algn="just">
              <a:lnSpc>
                <a:spcPct val="115000"/>
              </a:lnSpc>
              <a:spcAft>
                <a:spcPts val="1000"/>
              </a:spcAft>
            </a:pPr>
            <a:r>
              <a:rPr lang="en-US" sz="2800" b="1">
                <a:solidFill>
                  <a:srgbClr val="0070C0"/>
                </a:solidFill>
                <a:latin typeface="Times New Roman" pitchFamily="18" charset="0"/>
                <a:ea typeface="Calibri"/>
                <a:cs typeface="Times New Roman" pitchFamily="18" charset="0"/>
              </a:rPr>
              <a:t>Quan sát hình 2 và đọc thông tin trong mục 1, em hãy:</a:t>
            </a:r>
            <a:endParaRPr lang="en-US" sz="2800">
              <a:solidFill>
                <a:srgbClr val="0070C0"/>
              </a:solidFill>
              <a:latin typeface="Times New Roman" pitchFamily="18" charset="0"/>
              <a:ea typeface="Calibri"/>
              <a:cs typeface="Times New Roman" pitchFamily="18" charset="0"/>
            </a:endParaRPr>
          </a:p>
          <a:p>
            <a:pPr algn="just">
              <a:lnSpc>
                <a:spcPct val="115000"/>
              </a:lnSpc>
              <a:spcAft>
                <a:spcPts val="1000"/>
              </a:spcAft>
            </a:pPr>
            <a:r>
              <a:rPr lang="en-US" sz="2800" b="1">
                <a:solidFill>
                  <a:srgbClr val="0070C0"/>
                </a:solidFill>
                <a:latin typeface="Times New Roman" pitchFamily="18" charset="0"/>
                <a:ea typeface="Calibri"/>
                <a:cs typeface="Times New Roman" pitchFamily="18" charset="0"/>
              </a:rPr>
              <a:t>1. Xác định đường kinh tuyến gốc và vĩ tuyến gốc. Cho biết thế nào là kinh tuyến tây, kinh tuyến đông, vĩ tuyến bắc, vĩ tuyến nam.</a:t>
            </a:r>
            <a:endParaRPr lang="en-US" sz="2800">
              <a:solidFill>
                <a:srgbClr val="0070C0"/>
              </a:solidFill>
              <a:latin typeface="Times New Roman" pitchFamily="18" charset="0"/>
              <a:ea typeface="Calibri"/>
              <a:cs typeface="Times New Roman" pitchFamily="18" charset="0"/>
            </a:endParaRPr>
          </a:p>
          <a:p>
            <a:pPr algn="just">
              <a:lnSpc>
                <a:spcPct val="115000"/>
              </a:lnSpc>
              <a:spcAft>
                <a:spcPts val="1000"/>
              </a:spcAft>
            </a:pPr>
            <a:r>
              <a:rPr lang="en-US" sz="2800" b="1">
                <a:solidFill>
                  <a:srgbClr val="0070C0"/>
                </a:solidFill>
                <a:latin typeface="Times New Roman" pitchFamily="18" charset="0"/>
                <a:ea typeface="Calibri"/>
                <a:cs typeface="Times New Roman" pitchFamily="18" charset="0"/>
              </a:rPr>
              <a:t>2. So sánh độ dài các đường kinh tuyến với nhau và độ dài các đường vĩ tuyến với nhau.</a:t>
            </a:r>
            <a:endParaRPr lang="en-US" sz="2800">
              <a:solidFill>
                <a:srgbClr val="0070C0"/>
              </a:solidFill>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564959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circle(in)">
                                      <p:cBhvr>
                                        <p:cTn id="7"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994821" y="610692"/>
            <a:ext cx="6486634" cy="625183"/>
            <a:chOff x="994820" y="496392"/>
            <a:chExt cx="5886671" cy="625183"/>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4" y="496392"/>
              <a:ext cx="4329612" cy="584775"/>
            </a:xfrm>
            <a:prstGeom prst="rect">
              <a:avLst/>
            </a:prstGeom>
            <a:noFill/>
          </p:spPr>
          <p:txBody>
            <a:bodyPr wrap="none" rtlCol="0">
              <a:spAutoFit/>
            </a:bodyPr>
            <a:lstStyle/>
            <a:p>
              <a:r>
                <a:rPr lang="en-US" altLang="zh-CN" sz="3200" smtClean="0">
                  <a:solidFill>
                    <a:prstClr val="white"/>
                  </a:solidFill>
                  <a:latin typeface="汉仪喵魂体W" panose="00020600040101010101" pitchFamily="18" charset="-122"/>
                  <a:ea typeface="汉仪喵魂体W" panose="00020600040101010101" pitchFamily="18" charset="-122"/>
                </a:rPr>
                <a:t>1. Hệ thống kinh, vĩ tuyến</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769" y="1341913"/>
            <a:ext cx="6590805" cy="5261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187056582"/>
              </p:ext>
            </p:extLst>
          </p:nvPr>
        </p:nvGraphicFramePr>
        <p:xfrm>
          <a:off x="359562" y="1881968"/>
          <a:ext cx="4651825" cy="4637584"/>
        </p:xfrm>
        <a:graphic>
          <a:graphicData uri="http://schemas.openxmlformats.org/drawingml/2006/table">
            <a:tbl>
              <a:tblPr firstRow="1" firstCol="1" bandRow="1"/>
              <a:tblGrid>
                <a:gridCol w="2325431"/>
                <a:gridCol w="2326394"/>
              </a:tblGrid>
              <a:tr h="421599">
                <a:tc>
                  <a:txBody>
                    <a:bodyPr/>
                    <a:lstStyle/>
                    <a:p>
                      <a:pPr algn="ctr">
                        <a:lnSpc>
                          <a:spcPct val="115000"/>
                        </a:lnSpc>
                        <a:spcAft>
                          <a:spcPts val="0"/>
                        </a:spcAft>
                      </a:pPr>
                      <a:r>
                        <a:rPr lang="en-US" sz="2000" b="1">
                          <a:solidFill>
                            <a:schemeClr val="bg1"/>
                          </a:solidFill>
                          <a:effectLst/>
                          <a:latin typeface="Times New Roman"/>
                          <a:ea typeface="Calibri"/>
                          <a:cs typeface="Times New Roman"/>
                        </a:rPr>
                        <a:t>Kinh tuyến</a:t>
                      </a:r>
                      <a:endParaRPr lang="en-US" sz="2000" b="1">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a:solidFill>
                            <a:schemeClr val="bg1"/>
                          </a:solidFill>
                          <a:effectLst/>
                          <a:latin typeface="Times New Roman"/>
                          <a:ea typeface="Calibri"/>
                          <a:cs typeface="Times New Roman"/>
                        </a:rPr>
                        <a:t>Vĩ tuyến</a:t>
                      </a:r>
                      <a:endParaRPr lang="en-US" sz="2000" b="1">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197">
                <a:tc>
                  <a:txBody>
                    <a:bodyPr/>
                    <a:lstStyle/>
                    <a:p>
                      <a:pPr algn="just">
                        <a:lnSpc>
                          <a:spcPct val="115000"/>
                        </a:lnSpc>
                        <a:spcAft>
                          <a:spcPts val="0"/>
                        </a:spcAft>
                      </a:pPr>
                      <a:r>
                        <a:rPr lang="en-US" sz="2000" b="1" i="1">
                          <a:solidFill>
                            <a:schemeClr val="bg1"/>
                          </a:solidFill>
                          <a:effectLst/>
                          <a:latin typeface="Times New Roman"/>
                          <a:ea typeface="Calibri"/>
                          <a:cs typeface="Times New Roman"/>
                        </a:rPr>
                        <a:t>Khái niệm:.....</a:t>
                      </a:r>
                      <a:endParaRPr lang="en-US" sz="2000" b="1">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i="1">
                          <a:solidFill>
                            <a:schemeClr val="bg1"/>
                          </a:solidFill>
                          <a:effectLst/>
                          <a:latin typeface="Times New Roman"/>
                          <a:ea typeface="Calibri"/>
                          <a:cs typeface="Times New Roman"/>
                        </a:rPr>
                        <a:t>Khái niệm:.....</a:t>
                      </a:r>
                      <a:endParaRPr lang="en-US" sz="2000" b="1">
                        <a:solidFill>
                          <a:schemeClr val="bg1"/>
                        </a:solidFill>
                        <a:effectLst/>
                        <a:latin typeface="Calibri"/>
                        <a:ea typeface="Calibri"/>
                        <a:cs typeface="Times New Roman"/>
                      </a:endParaRPr>
                    </a:p>
                    <a:p>
                      <a:pPr algn="just">
                        <a:lnSpc>
                          <a:spcPct val="115000"/>
                        </a:lnSpc>
                        <a:spcAft>
                          <a:spcPts val="0"/>
                        </a:spcAft>
                      </a:pPr>
                      <a:r>
                        <a:rPr lang="en-US" sz="2000" b="1" i="1">
                          <a:solidFill>
                            <a:schemeClr val="bg1"/>
                          </a:solidFill>
                          <a:effectLst/>
                          <a:latin typeface="Times New Roman"/>
                          <a:ea typeface="Calibri"/>
                          <a:cs typeface="Times New Roman"/>
                        </a:rPr>
                        <a:t> </a:t>
                      </a:r>
                      <a:endParaRPr lang="en-US" sz="2000" b="1">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197">
                <a:tc>
                  <a:txBody>
                    <a:bodyPr/>
                    <a:lstStyle/>
                    <a:p>
                      <a:pPr algn="just">
                        <a:lnSpc>
                          <a:spcPct val="115000"/>
                        </a:lnSpc>
                        <a:spcAft>
                          <a:spcPts val="0"/>
                        </a:spcAft>
                      </a:pPr>
                      <a:r>
                        <a:rPr lang="en-US" sz="2000" b="1" i="1">
                          <a:solidFill>
                            <a:schemeClr val="bg1"/>
                          </a:solidFill>
                          <a:effectLst/>
                          <a:latin typeface="Times New Roman"/>
                          <a:ea typeface="Calibri"/>
                          <a:cs typeface="Times New Roman"/>
                        </a:rPr>
                        <a:t>KT gốc:.....</a:t>
                      </a:r>
                      <a:endParaRPr lang="en-US" sz="2000" b="1">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i="1">
                          <a:solidFill>
                            <a:schemeClr val="bg1"/>
                          </a:solidFill>
                          <a:effectLst/>
                          <a:latin typeface="Times New Roman"/>
                          <a:ea typeface="Calibri"/>
                          <a:cs typeface="Times New Roman"/>
                        </a:rPr>
                        <a:t>VT gốc:.....</a:t>
                      </a:r>
                      <a:endParaRPr lang="en-US" sz="2000" b="1">
                        <a:solidFill>
                          <a:schemeClr val="bg1"/>
                        </a:solidFill>
                        <a:effectLst/>
                        <a:latin typeface="Calibri"/>
                        <a:ea typeface="Calibri"/>
                        <a:cs typeface="Times New Roman"/>
                      </a:endParaRPr>
                    </a:p>
                    <a:p>
                      <a:pPr algn="just">
                        <a:lnSpc>
                          <a:spcPct val="115000"/>
                        </a:lnSpc>
                        <a:spcAft>
                          <a:spcPts val="0"/>
                        </a:spcAft>
                      </a:pPr>
                      <a:r>
                        <a:rPr lang="en-US" sz="2000" b="1" i="1">
                          <a:solidFill>
                            <a:schemeClr val="bg1"/>
                          </a:solidFill>
                          <a:effectLst/>
                          <a:latin typeface="Times New Roman"/>
                          <a:ea typeface="Calibri"/>
                          <a:cs typeface="Times New Roman"/>
                        </a:rPr>
                        <a:t> </a:t>
                      </a:r>
                      <a:endParaRPr lang="en-US" sz="2000" b="1">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197">
                <a:tc>
                  <a:txBody>
                    <a:bodyPr/>
                    <a:lstStyle/>
                    <a:p>
                      <a:pPr algn="just">
                        <a:lnSpc>
                          <a:spcPct val="115000"/>
                        </a:lnSpc>
                        <a:spcAft>
                          <a:spcPts val="0"/>
                        </a:spcAft>
                      </a:pPr>
                      <a:r>
                        <a:rPr lang="en-US" sz="2000" b="1" i="1">
                          <a:solidFill>
                            <a:schemeClr val="bg1"/>
                          </a:solidFill>
                          <a:effectLst/>
                          <a:latin typeface="Times New Roman"/>
                          <a:ea typeface="Calibri"/>
                          <a:cs typeface="Times New Roman"/>
                        </a:rPr>
                        <a:t>KT Tây:.....</a:t>
                      </a:r>
                      <a:endParaRPr lang="en-US" sz="2000" b="1">
                        <a:solidFill>
                          <a:schemeClr val="bg1"/>
                        </a:solidFill>
                        <a:effectLst/>
                        <a:latin typeface="Calibri"/>
                        <a:ea typeface="Calibri"/>
                        <a:cs typeface="Times New Roman"/>
                      </a:endParaRPr>
                    </a:p>
                    <a:p>
                      <a:pPr algn="just">
                        <a:lnSpc>
                          <a:spcPct val="115000"/>
                        </a:lnSpc>
                        <a:spcAft>
                          <a:spcPts val="0"/>
                        </a:spcAft>
                      </a:pPr>
                      <a:r>
                        <a:rPr lang="en-US" sz="2000" b="1" i="1">
                          <a:solidFill>
                            <a:schemeClr val="bg1"/>
                          </a:solidFill>
                          <a:effectLst/>
                          <a:latin typeface="Times New Roman"/>
                          <a:ea typeface="Calibri"/>
                          <a:cs typeface="Times New Roman"/>
                        </a:rPr>
                        <a:t> </a:t>
                      </a:r>
                      <a:endParaRPr lang="en-US" sz="2000" b="1">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i="1">
                          <a:solidFill>
                            <a:schemeClr val="bg1"/>
                          </a:solidFill>
                          <a:effectLst/>
                          <a:latin typeface="Times New Roman"/>
                          <a:ea typeface="Calibri"/>
                          <a:cs typeface="Times New Roman"/>
                        </a:rPr>
                        <a:t>VT Bắc:.....</a:t>
                      </a:r>
                      <a:endParaRPr lang="en-US" sz="2000" b="1">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197">
                <a:tc>
                  <a:txBody>
                    <a:bodyPr/>
                    <a:lstStyle/>
                    <a:p>
                      <a:pPr algn="just">
                        <a:lnSpc>
                          <a:spcPct val="115000"/>
                        </a:lnSpc>
                        <a:spcAft>
                          <a:spcPts val="0"/>
                        </a:spcAft>
                      </a:pPr>
                      <a:r>
                        <a:rPr lang="en-US" sz="2000" b="1" i="1">
                          <a:solidFill>
                            <a:schemeClr val="bg1"/>
                          </a:solidFill>
                          <a:effectLst/>
                          <a:latin typeface="Times New Roman"/>
                          <a:ea typeface="Calibri"/>
                          <a:cs typeface="Times New Roman"/>
                        </a:rPr>
                        <a:t>KT Đông:.....</a:t>
                      </a:r>
                      <a:endParaRPr lang="en-US" sz="2000" b="1">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i="1">
                          <a:solidFill>
                            <a:schemeClr val="bg1"/>
                          </a:solidFill>
                          <a:effectLst/>
                          <a:latin typeface="Times New Roman"/>
                          <a:ea typeface="Calibri"/>
                          <a:cs typeface="Times New Roman"/>
                        </a:rPr>
                        <a:t>VT Nam:.....</a:t>
                      </a:r>
                      <a:endParaRPr lang="en-US" sz="2000" b="1">
                        <a:solidFill>
                          <a:schemeClr val="bg1"/>
                        </a:solidFill>
                        <a:effectLst/>
                        <a:latin typeface="Calibri"/>
                        <a:ea typeface="Calibri"/>
                        <a:cs typeface="Times New Roman"/>
                      </a:endParaRPr>
                    </a:p>
                    <a:p>
                      <a:pPr algn="just">
                        <a:lnSpc>
                          <a:spcPct val="115000"/>
                        </a:lnSpc>
                        <a:spcAft>
                          <a:spcPts val="0"/>
                        </a:spcAft>
                      </a:pPr>
                      <a:r>
                        <a:rPr lang="en-US" sz="2000" b="1" i="1">
                          <a:solidFill>
                            <a:schemeClr val="bg1"/>
                          </a:solidFill>
                          <a:effectLst/>
                          <a:latin typeface="Times New Roman"/>
                          <a:ea typeface="Calibri"/>
                          <a:cs typeface="Times New Roman"/>
                        </a:rPr>
                        <a:t> </a:t>
                      </a:r>
                      <a:endParaRPr lang="en-US" sz="2000" b="1">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197">
                <a:tc>
                  <a:txBody>
                    <a:bodyPr/>
                    <a:lstStyle/>
                    <a:p>
                      <a:pPr algn="just">
                        <a:lnSpc>
                          <a:spcPct val="115000"/>
                        </a:lnSpc>
                        <a:spcAft>
                          <a:spcPts val="0"/>
                        </a:spcAft>
                      </a:pPr>
                      <a:r>
                        <a:rPr lang="en-US" sz="2000" b="1" i="1">
                          <a:solidFill>
                            <a:schemeClr val="bg1"/>
                          </a:solidFill>
                          <a:effectLst/>
                          <a:latin typeface="Times New Roman"/>
                          <a:ea typeface="Calibri"/>
                          <a:cs typeface="Times New Roman"/>
                        </a:rPr>
                        <a:t>So sánh độ dài các đường KT:.....</a:t>
                      </a:r>
                      <a:endParaRPr lang="en-US" sz="2000" b="1">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i="1" dirty="0">
                          <a:solidFill>
                            <a:schemeClr val="bg1"/>
                          </a:solidFill>
                          <a:effectLst/>
                          <a:latin typeface="Times New Roman"/>
                          <a:ea typeface="Calibri"/>
                          <a:cs typeface="Times New Roman"/>
                        </a:rPr>
                        <a:t>So </a:t>
                      </a:r>
                      <a:r>
                        <a:rPr lang="en-US" sz="2000" b="1" i="1" dirty="0" err="1">
                          <a:solidFill>
                            <a:schemeClr val="bg1"/>
                          </a:solidFill>
                          <a:effectLst/>
                          <a:latin typeface="Times New Roman"/>
                          <a:ea typeface="Calibri"/>
                          <a:cs typeface="Times New Roman"/>
                        </a:rPr>
                        <a:t>sánh</a:t>
                      </a:r>
                      <a:r>
                        <a:rPr lang="en-US" sz="2000" b="1" i="1" dirty="0">
                          <a:solidFill>
                            <a:schemeClr val="bg1"/>
                          </a:solidFill>
                          <a:effectLst/>
                          <a:latin typeface="Times New Roman"/>
                          <a:ea typeface="Calibri"/>
                          <a:cs typeface="Times New Roman"/>
                        </a:rPr>
                        <a:t> </a:t>
                      </a:r>
                      <a:r>
                        <a:rPr lang="en-US" sz="2000" b="1" i="1" dirty="0" err="1">
                          <a:solidFill>
                            <a:schemeClr val="bg1"/>
                          </a:solidFill>
                          <a:effectLst/>
                          <a:latin typeface="Times New Roman"/>
                          <a:ea typeface="Calibri"/>
                          <a:cs typeface="Times New Roman"/>
                        </a:rPr>
                        <a:t>độ</a:t>
                      </a:r>
                      <a:r>
                        <a:rPr lang="en-US" sz="2000" b="1" i="1" dirty="0">
                          <a:solidFill>
                            <a:schemeClr val="bg1"/>
                          </a:solidFill>
                          <a:effectLst/>
                          <a:latin typeface="Times New Roman"/>
                          <a:ea typeface="Calibri"/>
                          <a:cs typeface="Times New Roman"/>
                        </a:rPr>
                        <a:t> </a:t>
                      </a:r>
                      <a:r>
                        <a:rPr lang="en-US" sz="2000" b="1" i="1" dirty="0" err="1">
                          <a:solidFill>
                            <a:schemeClr val="bg1"/>
                          </a:solidFill>
                          <a:effectLst/>
                          <a:latin typeface="Times New Roman"/>
                          <a:ea typeface="Calibri"/>
                          <a:cs typeface="Times New Roman"/>
                        </a:rPr>
                        <a:t>dài</a:t>
                      </a:r>
                      <a:r>
                        <a:rPr lang="en-US" sz="2000" b="1" i="1" dirty="0">
                          <a:solidFill>
                            <a:schemeClr val="bg1"/>
                          </a:solidFill>
                          <a:effectLst/>
                          <a:latin typeface="Times New Roman"/>
                          <a:ea typeface="Calibri"/>
                          <a:cs typeface="Times New Roman"/>
                        </a:rPr>
                        <a:t> </a:t>
                      </a:r>
                      <a:r>
                        <a:rPr lang="en-US" sz="2000" b="1" i="1" dirty="0" err="1">
                          <a:solidFill>
                            <a:schemeClr val="bg1"/>
                          </a:solidFill>
                          <a:effectLst/>
                          <a:latin typeface="Times New Roman"/>
                          <a:ea typeface="Calibri"/>
                          <a:cs typeface="Times New Roman"/>
                        </a:rPr>
                        <a:t>các</a:t>
                      </a:r>
                      <a:r>
                        <a:rPr lang="en-US" sz="2000" b="1" i="1" dirty="0">
                          <a:solidFill>
                            <a:schemeClr val="bg1"/>
                          </a:solidFill>
                          <a:effectLst/>
                          <a:latin typeface="Times New Roman"/>
                          <a:ea typeface="Calibri"/>
                          <a:cs typeface="Times New Roman"/>
                        </a:rPr>
                        <a:t> </a:t>
                      </a:r>
                      <a:r>
                        <a:rPr lang="en-US" sz="2000" b="1" i="1" dirty="0" err="1">
                          <a:solidFill>
                            <a:schemeClr val="bg1"/>
                          </a:solidFill>
                          <a:effectLst/>
                          <a:latin typeface="Times New Roman"/>
                          <a:ea typeface="Calibri"/>
                          <a:cs typeface="Times New Roman"/>
                        </a:rPr>
                        <a:t>đường</a:t>
                      </a:r>
                      <a:r>
                        <a:rPr lang="en-US" sz="2000" b="1" i="1" dirty="0">
                          <a:solidFill>
                            <a:schemeClr val="bg1"/>
                          </a:solidFill>
                          <a:effectLst/>
                          <a:latin typeface="Times New Roman"/>
                          <a:ea typeface="Calibri"/>
                          <a:cs typeface="Times New Roman"/>
                        </a:rPr>
                        <a:t> VT:.....</a:t>
                      </a:r>
                      <a:endParaRPr lang="en-US" sz="2000" b="1" dirty="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676913" y="1403468"/>
            <a:ext cx="35269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bg1"/>
                </a:solidFill>
                <a:effectLst/>
                <a:latin typeface="Times New Roman" pitchFamily="18" charset="0"/>
                <a:ea typeface="Calibri" pitchFamily="34" charset="0"/>
                <a:cs typeface="Times New Roman" pitchFamily="18" charset="0"/>
              </a:rPr>
              <a:t>PHIẾU HỌC TẬP SỐ 1</a:t>
            </a:r>
            <a:endParaRPr kumimoji="0" lang="en-US" sz="2400" b="1" i="0" u="none" strike="noStrike" cap="none" normalizeH="0" baseline="0" smtClean="0">
              <a:ln>
                <a:noFill/>
              </a:ln>
              <a:solidFill>
                <a:schemeClr val="bg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765908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270446" y="-125558"/>
            <a:ext cx="6486634" cy="625183"/>
            <a:chOff x="994820" y="496392"/>
            <a:chExt cx="5886671" cy="625183"/>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407454" y="496392"/>
              <a:ext cx="4329612" cy="584775"/>
            </a:xfrm>
            <a:prstGeom prst="rect">
              <a:avLst/>
            </a:prstGeom>
            <a:noFill/>
          </p:spPr>
          <p:txBody>
            <a:bodyPr wrap="none" rtlCol="0">
              <a:spAutoFit/>
            </a:bodyPr>
            <a:lstStyle/>
            <a:p>
              <a:r>
                <a:rPr lang="en-US" altLang="zh-CN" sz="3200" smtClean="0">
                  <a:solidFill>
                    <a:prstClr val="white"/>
                  </a:solidFill>
                  <a:latin typeface="汉仪喵魂体W" panose="00020600040101010101" pitchFamily="18" charset="-122"/>
                  <a:ea typeface="汉仪喵魂体W" panose="00020600040101010101" pitchFamily="18" charset="-122"/>
                </a:rPr>
                <a:t>1. Hệ thống kinh, vĩ tuyến</a:t>
              </a:r>
              <a:endParaRPr lang="zh-CN" altLang="en-US" sz="3200" dirty="0">
                <a:solidFill>
                  <a:prstClr val="white"/>
                </a:solidFill>
                <a:latin typeface="汉仪喵魂体W" panose="00020600040101010101" pitchFamily="18" charset="-122"/>
                <a:ea typeface="汉仪喵魂体W" panose="00020600040101010101" pitchFamily="18" charset="-122"/>
              </a:endParaRPr>
            </a:p>
          </p:txBody>
        </p:sp>
      </p:grpSp>
      <p:graphicFrame>
        <p:nvGraphicFramePr>
          <p:cNvPr id="6" name="Table 5"/>
          <p:cNvGraphicFramePr>
            <a:graphicFrameLocks noGrp="1"/>
          </p:cNvGraphicFramePr>
          <p:nvPr>
            <p:extLst>
              <p:ext uri="{D42A27DB-BD31-4B8C-83A1-F6EECF244321}">
                <p14:modId xmlns:p14="http://schemas.microsoft.com/office/powerpoint/2010/main" val="1110923383"/>
              </p:ext>
            </p:extLst>
          </p:nvPr>
        </p:nvGraphicFramePr>
        <p:xfrm>
          <a:off x="270445" y="719666"/>
          <a:ext cx="11640508" cy="5516852"/>
        </p:xfrm>
        <a:graphic>
          <a:graphicData uri="http://schemas.openxmlformats.org/drawingml/2006/table">
            <a:tbl>
              <a:tblPr firstRow="1" bandRow="1">
                <a:tableStyleId>{F5AB1C69-6EDB-4FF4-983F-18BD219EF322}</a:tableStyleId>
              </a:tblPr>
              <a:tblGrid>
                <a:gridCol w="2057119"/>
                <a:gridCol w="3763135"/>
                <a:gridCol w="2020148"/>
                <a:gridCol w="3800106"/>
              </a:tblGrid>
              <a:tr h="840701">
                <a:tc gridSpan="2">
                  <a:txBody>
                    <a:bodyPr/>
                    <a:lstStyle/>
                    <a:p>
                      <a:pPr algn="ctr"/>
                      <a:r>
                        <a:rPr lang="en-US" sz="2400" smtClean="0">
                          <a:solidFill>
                            <a:schemeClr val="bg1"/>
                          </a:solidFill>
                          <a:latin typeface="Times New Roman" pitchFamily="18" charset="0"/>
                          <a:cs typeface="Times New Roman" pitchFamily="18" charset="0"/>
                        </a:rPr>
                        <a:t>Kinh</a:t>
                      </a:r>
                      <a:r>
                        <a:rPr lang="en-US" sz="2400" baseline="0" smtClean="0">
                          <a:solidFill>
                            <a:schemeClr val="bg1"/>
                          </a:solidFill>
                          <a:latin typeface="Times New Roman" pitchFamily="18" charset="0"/>
                          <a:cs typeface="Times New Roman" pitchFamily="18" charset="0"/>
                        </a:rPr>
                        <a:t> tuyến</a:t>
                      </a:r>
                      <a:endParaRPr lang="en-US" sz="2400">
                        <a:solidFill>
                          <a:schemeClr val="bg1"/>
                        </a:solidFill>
                        <a:latin typeface="Times New Roman" pitchFamily="18" charset="0"/>
                        <a:cs typeface="Times New Roman" pitchFamily="18" charset="0"/>
                      </a:endParaRPr>
                    </a:p>
                  </a:txBody>
                  <a:tcPr>
                    <a:solidFill>
                      <a:schemeClr val="bg2">
                        <a:lumMod val="25000"/>
                      </a:schemeClr>
                    </a:solidFill>
                  </a:tcPr>
                </a:tc>
                <a:tc hMerge="1">
                  <a:txBody>
                    <a:bodyPr/>
                    <a:lstStyle/>
                    <a:p>
                      <a:endParaRPr lang="en-US"/>
                    </a:p>
                  </a:txBody>
                  <a:tcPr/>
                </a:tc>
                <a:tc gridSpan="2">
                  <a:txBody>
                    <a:bodyPr/>
                    <a:lstStyle/>
                    <a:p>
                      <a:pPr algn="ctr"/>
                      <a:r>
                        <a:rPr lang="en-US" sz="2400" smtClean="0">
                          <a:solidFill>
                            <a:schemeClr val="bg1"/>
                          </a:solidFill>
                          <a:latin typeface="Times New Roman" pitchFamily="18" charset="0"/>
                          <a:cs typeface="Times New Roman" pitchFamily="18" charset="0"/>
                        </a:rPr>
                        <a:t>Vĩ</a:t>
                      </a:r>
                      <a:r>
                        <a:rPr lang="en-US" sz="2400" baseline="0" smtClean="0">
                          <a:solidFill>
                            <a:schemeClr val="bg1"/>
                          </a:solidFill>
                          <a:latin typeface="Times New Roman" pitchFamily="18" charset="0"/>
                          <a:cs typeface="Times New Roman" pitchFamily="18" charset="0"/>
                        </a:rPr>
                        <a:t> tuyến</a:t>
                      </a:r>
                      <a:endParaRPr lang="en-US" sz="2400">
                        <a:solidFill>
                          <a:schemeClr val="bg1"/>
                        </a:solidFill>
                        <a:latin typeface="Times New Roman" pitchFamily="18" charset="0"/>
                        <a:cs typeface="Times New Roman" pitchFamily="18" charset="0"/>
                      </a:endParaRPr>
                    </a:p>
                  </a:txBody>
                  <a:tcPr>
                    <a:solidFill>
                      <a:schemeClr val="bg2">
                        <a:lumMod val="25000"/>
                      </a:schemeClr>
                    </a:solidFill>
                  </a:tcPr>
                </a:tc>
                <a:tc hMerge="1">
                  <a:txBody>
                    <a:bodyPr/>
                    <a:lstStyle/>
                    <a:p>
                      <a:endParaRPr lang="en-US"/>
                    </a:p>
                  </a:txBody>
                  <a:tcPr/>
                </a:tc>
              </a:tr>
              <a:tr h="840701">
                <a:tc>
                  <a:txBody>
                    <a:bodyPr/>
                    <a:lstStyle/>
                    <a:p>
                      <a:r>
                        <a:rPr lang="en-US" sz="2400" smtClean="0">
                          <a:solidFill>
                            <a:schemeClr val="bg1"/>
                          </a:solidFill>
                          <a:latin typeface="Times New Roman" pitchFamily="18" charset="0"/>
                          <a:cs typeface="Times New Roman" pitchFamily="18" charset="0"/>
                        </a:rPr>
                        <a:t>Khái niệm: </a:t>
                      </a:r>
                      <a:endParaRPr lang="en-US" sz="2400">
                        <a:solidFill>
                          <a:schemeClr val="bg1"/>
                        </a:solidFill>
                        <a:latin typeface="Times New Roman" pitchFamily="18" charset="0"/>
                        <a:cs typeface="Times New Roman" pitchFamily="18" charset="0"/>
                      </a:endParaRPr>
                    </a:p>
                  </a:txBody>
                  <a:tcPr>
                    <a:solidFill>
                      <a:schemeClr val="bg2">
                        <a:lumMod val="25000"/>
                      </a:schemeClr>
                    </a:solidFill>
                  </a:tcPr>
                </a:tc>
                <a:tc>
                  <a:txBody>
                    <a:bodyPr/>
                    <a:lstStyle/>
                    <a:p>
                      <a:endParaRPr lang="vi-VN" sz="2400" i="1" smtClean="0">
                        <a:solidFill>
                          <a:schemeClr val="bg1"/>
                        </a:solidFill>
                        <a:latin typeface="Times New Roman" pitchFamily="18" charset="0"/>
                        <a:cs typeface="Times New Roman" pitchFamily="18" charset="0"/>
                      </a:endParaRPr>
                    </a:p>
                  </a:txBody>
                  <a:tcPr>
                    <a:solidFill>
                      <a:schemeClr val="bg2">
                        <a:lumMod val="25000"/>
                      </a:schemeClr>
                    </a:solidFill>
                  </a:tcPr>
                </a:tc>
                <a:tc>
                  <a:txBody>
                    <a:bodyPr/>
                    <a:lstStyle/>
                    <a:p>
                      <a:r>
                        <a:rPr lang="en-US" sz="2400" smtClean="0">
                          <a:solidFill>
                            <a:schemeClr val="bg1"/>
                          </a:solidFill>
                          <a:latin typeface="Times New Roman" pitchFamily="18" charset="0"/>
                          <a:cs typeface="Times New Roman" pitchFamily="18" charset="0"/>
                        </a:rPr>
                        <a:t>Khái niệm:</a:t>
                      </a:r>
                    </a:p>
                    <a:p>
                      <a:endParaRPr lang="en-US" sz="2400" smtClean="0">
                        <a:solidFill>
                          <a:schemeClr val="bg1"/>
                        </a:solidFill>
                        <a:latin typeface="Times New Roman" pitchFamily="18" charset="0"/>
                        <a:cs typeface="Times New Roman" pitchFamily="18" charset="0"/>
                      </a:endParaRPr>
                    </a:p>
                    <a:p>
                      <a:endParaRPr lang="en-US" sz="2400">
                        <a:solidFill>
                          <a:schemeClr val="bg1"/>
                        </a:solidFill>
                        <a:latin typeface="Times New Roman" pitchFamily="18" charset="0"/>
                        <a:cs typeface="Times New Roman" pitchFamily="18" charset="0"/>
                      </a:endParaRPr>
                    </a:p>
                  </a:txBody>
                  <a:tcPr>
                    <a:solidFill>
                      <a:schemeClr val="bg2">
                        <a:lumMod val="2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400" b="0" i="1" u="none" strike="noStrike" kern="1200" cap="none" spc="0" normalizeH="0" baseline="0" noProof="0" smtClean="0">
                        <a:ln>
                          <a:noFill/>
                        </a:ln>
                        <a:solidFill>
                          <a:prstClr val="white"/>
                        </a:solidFill>
                        <a:effectLst/>
                        <a:uLnTx/>
                        <a:uFillTx/>
                        <a:latin typeface="Times New Roman" pitchFamily="18" charset="0"/>
                        <a:ea typeface="Calibri"/>
                        <a:cs typeface="Times New Roman" pitchFamily="18" charset="0"/>
                      </a:endParaRPr>
                    </a:p>
                  </a:txBody>
                  <a:tcPr>
                    <a:solidFill>
                      <a:schemeClr val="bg2">
                        <a:lumMod val="25000"/>
                      </a:schemeClr>
                    </a:solidFill>
                  </a:tcPr>
                </a:tc>
              </a:tr>
              <a:tr h="840701">
                <a:tc>
                  <a:txBody>
                    <a:bodyPr/>
                    <a:lstStyle/>
                    <a:p>
                      <a:r>
                        <a:rPr lang="en-US" sz="2400" smtClean="0">
                          <a:solidFill>
                            <a:schemeClr val="bg1"/>
                          </a:solidFill>
                          <a:latin typeface="Times New Roman" pitchFamily="18" charset="0"/>
                          <a:cs typeface="Times New Roman" pitchFamily="18" charset="0"/>
                        </a:rPr>
                        <a:t>KT gốc: </a:t>
                      </a:r>
                      <a:endParaRPr lang="en-US" sz="2400">
                        <a:solidFill>
                          <a:schemeClr val="bg1"/>
                        </a:solidFill>
                        <a:latin typeface="Times New Roman" pitchFamily="18" charset="0"/>
                        <a:cs typeface="Times New Roman" pitchFamily="18" charset="0"/>
                      </a:endParaRPr>
                    </a:p>
                  </a:txBody>
                  <a:tcPr>
                    <a:solidFill>
                      <a:schemeClr val="bg2">
                        <a:lumMod val="25000"/>
                      </a:schemeClr>
                    </a:solidFill>
                  </a:tcPr>
                </a:tc>
                <a:tc>
                  <a:txBody>
                    <a:bodyPr/>
                    <a:lstStyle/>
                    <a:p>
                      <a:endParaRPr lang="vi-VN" sz="2400" i="1" smtClean="0">
                        <a:solidFill>
                          <a:schemeClr val="bg1"/>
                        </a:solidFill>
                        <a:latin typeface="Times New Roman" pitchFamily="18" charset="0"/>
                        <a:cs typeface="Times New Roman" pitchFamily="18" charset="0"/>
                      </a:endParaRPr>
                    </a:p>
                  </a:txBody>
                  <a:tcPr>
                    <a:solidFill>
                      <a:schemeClr val="bg2">
                        <a:lumMod val="25000"/>
                      </a:schemeClr>
                    </a:solidFill>
                  </a:tcPr>
                </a:tc>
                <a:tc>
                  <a:txBody>
                    <a:bodyPr/>
                    <a:lstStyle/>
                    <a:p>
                      <a:r>
                        <a:rPr lang="en-US" sz="2400" smtClean="0">
                          <a:solidFill>
                            <a:schemeClr val="bg1"/>
                          </a:solidFill>
                          <a:latin typeface="Times New Roman" pitchFamily="18" charset="0"/>
                          <a:cs typeface="Times New Roman" pitchFamily="18" charset="0"/>
                        </a:rPr>
                        <a:t>VT gốc: </a:t>
                      </a:r>
                      <a:endParaRPr lang="en-US" sz="2400">
                        <a:solidFill>
                          <a:schemeClr val="bg1"/>
                        </a:solidFill>
                        <a:latin typeface="Times New Roman" pitchFamily="18" charset="0"/>
                        <a:cs typeface="Times New Roman" pitchFamily="18" charset="0"/>
                      </a:endParaRPr>
                    </a:p>
                  </a:txBody>
                  <a:tcPr>
                    <a:solidFill>
                      <a:schemeClr val="bg2">
                        <a:lumMod val="25000"/>
                      </a:schemeClr>
                    </a:solidFill>
                  </a:tcPr>
                </a:tc>
                <a:tc>
                  <a:txBody>
                    <a:bodyPr/>
                    <a:lstStyle/>
                    <a:p>
                      <a:endParaRPr lang="en-US" sz="2400" i="1">
                        <a:solidFill>
                          <a:schemeClr val="bg1"/>
                        </a:solidFill>
                        <a:latin typeface="Times New Roman" pitchFamily="18" charset="0"/>
                        <a:cs typeface="Times New Roman" pitchFamily="18" charset="0"/>
                      </a:endParaRPr>
                    </a:p>
                  </a:txBody>
                  <a:tcPr>
                    <a:solidFill>
                      <a:schemeClr val="bg2">
                        <a:lumMod val="25000"/>
                      </a:schemeClr>
                    </a:solidFill>
                  </a:tcPr>
                </a:tc>
              </a:tr>
              <a:tr h="840701">
                <a:tc>
                  <a:txBody>
                    <a:bodyPr/>
                    <a:lstStyle/>
                    <a:p>
                      <a:r>
                        <a:rPr lang="en-US" sz="2400" smtClean="0">
                          <a:solidFill>
                            <a:schemeClr val="bg1"/>
                          </a:solidFill>
                          <a:latin typeface="Times New Roman" pitchFamily="18" charset="0"/>
                          <a:cs typeface="Times New Roman" pitchFamily="18" charset="0"/>
                        </a:rPr>
                        <a:t>KT Tây: </a:t>
                      </a:r>
                      <a:endParaRPr lang="en-US" sz="2400">
                        <a:solidFill>
                          <a:schemeClr val="bg1"/>
                        </a:solidFill>
                        <a:latin typeface="Times New Roman" pitchFamily="18" charset="0"/>
                        <a:cs typeface="Times New Roman" pitchFamily="18" charset="0"/>
                      </a:endParaRPr>
                    </a:p>
                  </a:txBody>
                  <a:tcPr>
                    <a:solidFill>
                      <a:schemeClr val="bg2">
                        <a:lumMod val="25000"/>
                      </a:schemeClr>
                    </a:solidFill>
                  </a:tcPr>
                </a:tc>
                <a:tc>
                  <a:txBody>
                    <a:bodyPr/>
                    <a:lstStyle/>
                    <a:p>
                      <a:endParaRPr lang="en-US" sz="2400" i="1">
                        <a:solidFill>
                          <a:schemeClr val="bg1"/>
                        </a:solidFill>
                        <a:latin typeface="Times New Roman" pitchFamily="18" charset="0"/>
                        <a:cs typeface="Times New Roman" pitchFamily="18" charset="0"/>
                      </a:endParaRPr>
                    </a:p>
                  </a:txBody>
                  <a:tcPr>
                    <a:solidFill>
                      <a:schemeClr val="bg2">
                        <a:lumMod val="25000"/>
                      </a:schemeClr>
                    </a:solidFill>
                  </a:tcPr>
                </a:tc>
                <a:tc>
                  <a:txBody>
                    <a:bodyPr/>
                    <a:lstStyle/>
                    <a:p>
                      <a:r>
                        <a:rPr lang="en-US" sz="2400" smtClean="0">
                          <a:solidFill>
                            <a:schemeClr val="bg1"/>
                          </a:solidFill>
                          <a:latin typeface="Times New Roman" pitchFamily="18" charset="0"/>
                          <a:cs typeface="Times New Roman" pitchFamily="18" charset="0"/>
                        </a:rPr>
                        <a:t>VT Bắc: </a:t>
                      </a:r>
                      <a:endParaRPr lang="en-US" sz="2400">
                        <a:solidFill>
                          <a:schemeClr val="bg1"/>
                        </a:solidFill>
                        <a:latin typeface="Times New Roman" pitchFamily="18" charset="0"/>
                        <a:cs typeface="Times New Roman" pitchFamily="18" charset="0"/>
                      </a:endParaRPr>
                    </a:p>
                  </a:txBody>
                  <a:tcPr>
                    <a:solidFill>
                      <a:schemeClr val="bg2">
                        <a:lumMod val="2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400" b="0" i="1" u="none" strike="noStrike" kern="1200" cap="none" spc="0" normalizeH="0" baseline="0" noProof="0" smtClean="0">
                        <a:ln>
                          <a:noFill/>
                        </a:ln>
                        <a:solidFill>
                          <a:prstClr val="white"/>
                        </a:solidFill>
                        <a:effectLst/>
                        <a:uLnTx/>
                        <a:uFillTx/>
                        <a:latin typeface="Times New Roman" pitchFamily="18" charset="0"/>
                        <a:ea typeface="Calibri"/>
                        <a:cs typeface="Times New Roman" pitchFamily="18" charset="0"/>
                      </a:endParaRPr>
                    </a:p>
                  </a:txBody>
                  <a:tcPr>
                    <a:solidFill>
                      <a:schemeClr val="bg2">
                        <a:lumMod val="25000"/>
                      </a:schemeClr>
                    </a:solidFill>
                  </a:tcPr>
                </a:tc>
              </a:tr>
              <a:tr h="840701">
                <a:tc>
                  <a:txBody>
                    <a:bodyPr/>
                    <a:lstStyle/>
                    <a:p>
                      <a:r>
                        <a:rPr lang="en-US" sz="2400" smtClean="0">
                          <a:solidFill>
                            <a:schemeClr val="bg1"/>
                          </a:solidFill>
                          <a:latin typeface="Times New Roman" pitchFamily="18" charset="0"/>
                          <a:cs typeface="Times New Roman" pitchFamily="18" charset="0"/>
                        </a:rPr>
                        <a:t>KT Đông: </a:t>
                      </a:r>
                      <a:endParaRPr lang="en-US" sz="2400">
                        <a:solidFill>
                          <a:schemeClr val="bg1"/>
                        </a:solidFill>
                        <a:latin typeface="Times New Roman" pitchFamily="18" charset="0"/>
                        <a:cs typeface="Times New Roman" pitchFamily="18" charset="0"/>
                      </a:endParaRPr>
                    </a:p>
                  </a:txBody>
                  <a:tcPr>
                    <a:solidFill>
                      <a:schemeClr val="bg2">
                        <a:lumMod val="2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400" b="0" i="1" u="none" strike="noStrike" kern="1200" cap="none" spc="0" normalizeH="0" baseline="0" noProof="0" smtClean="0">
                        <a:ln>
                          <a:noFill/>
                        </a:ln>
                        <a:solidFill>
                          <a:prstClr val="white"/>
                        </a:solidFill>
                        <a:effectLst/>
                        <a:uLnTx/>
                        <a:uFillTx/>
                        <a:latin typeface="Times New Roman" pitchFamily="18" charset="0"/>
                        <a:ea typeface="Calibri"/>
                        <a:cs typeface="Times New Roman" pitchFamily="18" charset="0"/>
                      </a:endParaRPr>
                    </a:p>
                  </a:txBody>
                  <a:tcPr>
                    <a:solidFill>
                      <a:schemeClr val="bg2">
                        <a:lumMod val="25000"/>
                      </a:schemeClr>
                    </a:solidFill>
                  </a:tcPr>
                </a:tc>
                <a:tc>
                  <a:txBody>
                    <a:bodyPr/>
                    <a:lstStyle/>
                    <a:p>
                      <a:r>
                        <a:rPr lang="en-US" sz="2400" smtClean="0">
                          <a:solidFill>
                            <a:schemeClr val="bg1"/>
                          </a:solidFill>
                          <a:latin typeface="Times New Roman" pitchFamily="18" charset="0"/>
                          <a:cs typeface="Times New Roman" pitchFamily="18" charset="0"/>
                        </a:rPr>
                        <a:t>VT Nam: </a:t>
                      </a:r>
                      <a:endParaRPr lang="en-US" sz="2400">
                        <a:solidFill>
                          <a:schemeClr val="bg1"/>
                        </a:solidFill>
                        <a:latin typeface="Times New Roman" pitchFamily="18" charset="0"/>
                        <a:cs typeface="Times New Roman" pitchFamily="18" charset="0"/>
                      </a:endParaRPr>
                    </a:p>
                  </a:txBody>
                  <a:tcPr>
                    <a:solidFill>
                      <a:schemeClr val="bg2">
                        <a:lumMod val="2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400" b="0" i="1" u="none" strike="noStrike" kern="1200" cap="none" spc="0" normalizeH="0" baseline="0" noProof="0" smtClean="0">
                        <a:ln>
                          <a:noFill/>
                        </a:ln>
                        <a:solidFill>
                          <a:prstClr val="white"/>
                        </a:solidFill>
                        <a:effectLst/>
                        <a:uLnTx/>
                        <a:uFillTx/>
                        <a:latin typeface="Times New Roman" pitchFamily="18" charset="0"/>
                        <a:ea typeface="Calibri"/>
                        <a:cs typeface="Times New Roman" pitchFamily="18" charset="0"/>
                      </a:endParaRPr>
                    </a:p>
                  </a:txBody>
                  <a:tcPr>
                    <a:solidFill>
                      <a:schemeClr val="bg2">
                        <a:lumMod val="25000"/>
                      </a:schemeClr>
                    </a:solidFill>
                  </a:tcPr>
                </a:tc>
              </a:tr>
              <a:tr h="965328">
                <a:tc>
                  <a:txBody>
                    <a:bodyPr/>
                    <a:lstStyle/>
                    <a:p>
                      <a:r>
                        <a:rPr lang="vi-VN" sz="2400" smtClean="0">
                          <a:solidFill>
                            <a:schemeClr val="bg1"/>
                          </a:solidFill>
                          <a:latin typeface="Times New Roman" pitchFamily="18" charset="0"/>
                          <a:cs typeface="Times New Roman" pitchFamily="18" charset="0"/>
                        </a:rPr>
                        <a:t>So sánh độ dài các đường KT: </a:t>
                      </a:r>
                      <a:endParaRPr lang="en-US" sz="2400">
                        <a:solidFill>
                          <a:schemeClr val="bg1"/>
                        </a:solidFill>
                        <a:latin typeface="Times New Roman" pitchFamily="18" charset="0"/>
                        <a:cs typeface="Times New Roman" pitchFamily="18" charset="0"/>
                      </a:endParaRPr>
                    </a:p>
                  </a:txBody>
                  <a:tcPr>
                    <a:solidFill>
                      <a:schemeClr val="bg2">
                        <a:lumMod val="2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400" b="0" i="1" u="none" strike="noStrike" kern="1200" cap="none" spc="0" normalizeH="0" baseline="0" noProof="0" smtClean="0">
                        <a:ln>
                          <a:noFill/>
                        </a:ln>
                        <a:solidFill>
                          <a:prstClr val="white"/>
                        </a:solidFill>
                        <a:effectLst/>
                        <a:uLnTx/>
                        <a:uFillTx/>
                        <a:latin typeface="Times New Roman" pitchFamily="18" charset="0"/>
                        <a:ea typeface="Calibri"/>
                        <a:cs typeface="Times New Roman" pitchFamily="18" charset="0"/>
                      </a:endParaRPr>
                    </a:p>
                  </a:txBody>
                  <a:tcPr>
                    <a:solidFill>
                      <a:schemeClr val="bg2">
                        <a:lumMod val="25000"/>
                      </a:schemeClr>
                    </a:solidFill>
                  </a:tcPr>
                </a:tc>
                <a:tc>
                  <a:txBody>
                    <a:bodyPr/>
                    <a:lstStyle/>
                    <a:p>
                      <a:r>
                        <a:rPr lang="vi-VN" sz="2400" smtClean="0">
                          <a:solidFill>
                            <a:schemeClr val="bg1"/>
                          </a:solidFill>
                          <a:latin typeface="Times New Roman" pitchFamily="18" charset="0"/>
                          <a:cs typeface="Times New Roman" pitchFamily="18" charset="0"/>
                        </a:rPr>
                        <a:t>So sánh độ dài các đường VT: </a:t>
                      </a:r>
                      <a:endParaRPr lang="en-US" sz="2400">
                        <a:solidFill>
                          <a:schemeClr val="bg1"/>
                        </a:solidFill>
                        <a:latin typeface="Times New Roman" pitchFamily="18" charset="0"/>
                        <a:cs typeface="Times New Roman" pitchFamily="18" charset="0"/>
                      </a:endParaRPr>
                    </a:p>
                  </a:txBody>
                  <a:tcPr>
                    <a:solidFill>
                      <a:schemeClr val="bg2">
                        <a:lumMod val="25000"/>
                      </a:schemeClr>
                    </a:solid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400" b="0" i="1" u="none" strike="noStrike" kern="1200" cap="none" spc="0" normalizeH="0" baseline="0" noProof="0" dirty="0" smtClean="0">
                        <a:ln>
                          <a:noFill/>
                        </a:ln>
                        <a:solidFill>
                          <a:prstClr val="white"/>
                        </a:solidFill>
                        <a:effectLst/>
                        <a:uLnTx/>
                        <a:uFillTx/>
                        <a:latin typeface="Times New Roman" pitchFamily="18" charset="0"/>
                        <a:ea typeface="Calibri"/>
                        <a:cs typeface="Times New Roman" pitchFamily="18" charset="0"/>
                      </a:endParaRPr>
                    </a:p>
                  </a:txBody>
                  <a:tcPr>
                    <a:solidFill>
                      <a:schemeClr val="bg2">
                        <a:lumMod val="25000"/>
                      </a:schemeClr>
                    </a:solidFill>
                  </a:tcPr>
                </a:tc>
              </a:tr>
            </a:tbl>
          </a:graphicData>
        </a:graphic>
      </p:graphicFrame>
      <p:sp>
        <p:nvSpPr>
          <p:cNvPr id="7" name="TextBox 6"/>
          <p:cNvSpPr txBox="1"/>
          <p:nvPr/>
        </p:nvSpPr>
        <p:spPr>
          <a:xfrm>
            <a:off x="2363192" y="1638798"/>
            <a:ext cx="3657597" cy="1200329"/>
          </a:xfrm>
          <a:prstGeom prst="rect">
            <a:avLst/>
          </a:prstGeom>
          <a:noFill/>
        </p:spPr>
        <p:txBody>
          <a:bodyPr wrap="square" rtlCol="0">
            <a:spAutoFit/>
          </a:bodyPr>
          <a:lstStyle/>
          <a:p>
            <a:pPr lvl="0" algn="just"/>
            <a:r>
              <a:rPr lang="vi-VN" sz="2400" i="1">
                <a:solidFill>
                  <a:prstClr val="white"/>
                </a:solidFill>
                <a:latin typeface="Times New Roman" pitchFamily="18" charset="0"/>
                <a:cs typeface="Times New Roman" pitchFamily="18" charset="0"/>
              </a:rPr>
              <a:t>KT là nửa đường tròn nối 2 cực trên bề mặt quả Địa Cầu</a:t>
            </a:r>
          </a:p>
        </p:txBody>
      </p:sp>
      <p:sp>
        <p:nvSpPr>
          <p:cNvPr id="8" name="TextBox 7"/>
          <p:cNvSpPr txBox="1"/>
          <p:nvPr/>
        </p:nvSpPr>
        <p:spPr>
          <a:xfrm>
            <a:off x="2363192" y="2766959"/>
            <a:ext cx="3645722" cy="830997"/>
          </a:xfrm>
          <a:prstGeom prst="rect">
            <a:avLst/>
          </a:prstGeom>
          <a:noFill/>
        </p:spPr>
        <p:txBody>
          <a:bodyPr wrap="square" rtlCol="0">
            <a:spAutoFit/>
          </a:bodyPr>
          <a:lstStyle/>
          <a:p>
            <a:pPr lvl="0" algn="just"/>
            <a:r>
              <a:rPr lang="nl-NL" sz="2400" i="1">
                <a:solidFill>
                  <a:prstClr val="white"/>
                </a:solidFill>
                <a:latin typeface="Times New Roman" pitchFamily="18" charset="0"/>
                <a:ea typeface="Calibri"/>
                <a:cs typeface="Times New Roman" pitchFamily="18" charset="0"/>
              </a:rPr>
              <a:t>0</a:t>
            </a:r>
            <a:r>
              <a:rPr lang="nl-NL" sz="2400" i="1" baseline="30000">
                <a:solidFill>
                  <a:prstClr val="white"/>
                </a:solidFill>
                <a:latin typeface="Times New Roman" pitchFamily="18" charset="0"/>
                <a:ea typeface="Calibri"/>
                <a:cs typeface="Times New Roman" pitchFamily="18" charset="0"/>
              </a:rPr>
              <a:t>0</a:t>
            </a:r>
            <a:r>
              <a:rPr lang="vi-VN" sz="2400" i="1">
                <a:solidFill>
                  <a:prstClr val="white"/>
                </a:solidFill>
                <a:latin typeface="Times New Roman" pitchFamily="18" charset="0"/>
                <a:cs typeface="Times New Roman" pitchFamily="18" charset="0"/>
              </a:rPr>
              <a:t> (đi qua đài thiên văn Grin-uých, Anh)</a:t>
            </a:r>
          </a:p>
        </p:txBody>
      </p:sp>
      <p:sp>
        <p:nvSpPr>
          <p:cNvPr id="9" name="TextBox 8"/>
          <p:cNvSpPr txBox="1"/>
          <p:nvPr/>
        </p:nvSpPr>
        <p:spPr>
          <a:xfrm>
            <a:off x="2375067" y="3610106"/>
            <a:ext cx="3645722" cy="830997"/>
          </a:xfrm>
          <a:prstGeom prst="rect">
            <a:avLst/>
          </a:prstGeom>
          <a:noFill/>
        </p:spPr>
        <p:txBody>
          <a:bodyPr wrap="square" rtlCol="0">
            <a:spAutoFit/>
          </a:bodyPr>
          <a:lstStyle/>
          <a:p>
            <a:pPr lvl="0" algn="just"/>
            <a:r>
              <a:rPr lang="en-US" sz="2400" i="1">
                <a:solidFill>
                  <a:prstClr val="white"/>
                </a:solidFill>
                <a:latin typeface="Times New Roman" pitchFamily="18" charset="0"/>
                <a:ea typeface="Calibri"/>
                <a:cs typeface="Times New Roman" pitchFamily="18" charset="0"/>
              </a:rPr>
              <a:t>những KT nằm bên trái KT gốc</a:t>
            </a:r>
            <a:endParaRPr lang="en-US" sz="2400" i="1">
              <a:solidFill>
                <a:prstClr val="white"/>
              </a:solidFill>
              <a:latin typeface="Times New Roman" pitchFamily="18" charset="0"/>
              <a:cs typeface="Times New Roman" pitchFamily="18" charset="0"/>
            </a:endParaRPr>
          </a:p>
        </p:txBody>
      </p:sp>
      <p:sp>
        <p:nvSpPr>
          <p:cNvPr id="10" name="TextBox 9"/>
          <p:cNvSpPr txBox="1"/>
          <p:nvPr/>
        </p:nvSpPr>
        <p:spPr>
          <a:xfrm>
            <a:off x="2351317" y="4382008"/>
            <a:ext cx="3657597" cy="941796"/>
          </a:xfrm>
          <a:prstGeom prst="rect">
            <a:avLst/>
          </a:prstGeom>
          <a:noFill/>
        </p:spPr>
        <p:txBody>
          <a:bodyPr wrap="square" rtlCol="0">
            <a:spAutoFit/>
          </a:bodyPr>
          <a:lstStyle/>
          <a:p>
            <a:pPr lvl="0" algn="just">
              <a:lnSpc>
                <a:spcPct val="115000"/>
              </a:lnSpc>
              <a:defRPr/>
            </a:pPr>
            <a:r>
              <a:rPr lang="en-US" sz="2400" i="1">
                <a:solidFill>
                  <a:prstClr val="white"/>
                </a:solidFill>
                <a:latin typeface="Times New Roman" pitchFamily="18" charset="0"/>
                <a:ea typeface="Calibri"/>
                <a:cs typeface="Times New Roman" pitchFamily="18" charset="0"/>
              </a:rPr>
              <a:t>những KT nằm bên phải KT gốc</a:t>
            </a:r>
          </a:p>
        </p:txBody>
      </p:sp>
      <p:sp>
        <p:nvSpPr>
          <p:cNvPr id="11" name="TextBox 10"/>
          <p:cNvSpPr txBox="1"/>
          <p:nvPr/>
        </p:nvSpPr>
        <p:spPr>
          <a:xfrm>
            <a:off x="2363192" y="5237030"/>
            <a:ext cx="3645722" cy="483017"/>
          </a:xfrm>
          <a:prstGeom prst="rect">
            <a:avLst/>
          </a:prstGeom>
          <a:noFill/>
        </p:spPr>
        <p:txBody>
          <a:bodyPr wrap="square" rtlCol="0">
            <a:spAutoFit/>
          </a:bodyPr>
          <a:lstStyle/>
          <a:p>
            <a:pPr lvl="0" algn="just">
              <a:lnSpc>
                <a:spcPct val="115000"/>
              </a:lnSpc>
              <a:defRPr/>
            </a:pPr>
            <a:r>
              <a:rPr lang="en-US" sz="2400" i="1">
                <a:solidFill>
                  <a:prstClr val="white"/>
                </a:solidFill>
                <a:latin typeface="Times New Roman" pitchFamily="18" charset="0"/>
                <a:ea typeface="Calibri"/>
                <a:cs typeface="Times New Roman" pitchFamily="18" charset="0"/>
              </a:rPr>
              <a:t>bằng nhau</a:t>
            </a:r>
          </a:p>
        </p:txBody>
      </p:sp>
      <p:sp>
        <p:nvSpPr>
          <p:cNvPr id="12" name="TextBox 11"/>
          <p:cNvSpPr txBox="1"/>
          <p:nvPr/>
        </p:nvSpPr>
        <p:spPr>
          <a:xfrm>
            <a:off x="8134597" y="1484423"/>
            <a:ext cx="3740728" cy="1366528"/>
          </a:xfrm>
          <a:prstGeom prst="rect">
            <a:avLst/>
          </a:prstGeom>
          <a:noFill/>
        </p:spPr>
        <p:txBody>
          <a:bodyPr wrap="square" rtlCol="0">
            <a:spAutoFit/>
          </a:bodyPr>
          <a:lstStyle/>
          <a:p>
            <a:pPr lvl="0" algn="just">
              <a:lnSpc>
                <a:spcPct val="115000"/>
              </a:lnSpc>
              <a:defRPr/>
            </a:pPr>
            <a:r>
              <a:rPr lang="en-US" sz="2400" i="1">
                <a:solidFill>
                  <a:prstClr val="white"/>
                </a:solidFill>
                <a:latin typeface="Times New Roman" pitchFamily="18" charset="0"/>
                <a:ea typeface="Calibri"/>
                <a:cs typeface="Times New Roman" pitchFamily="18" charset="0"/>
              </a:rPr>
              <a:t>VT là vòng tròn bao quanh quả Địa Cầu và vuông góc với KT</a:t>
            </a:r>
          </a:p>
        </p:txBody>
      </p:sp>
      <p:sp>
        <p:nvSpPr>
          <p:cNvPr id="13" name="TextBox 12"/>
          <p:cNvSpPr txBox="1"/>
          <p:nvPr/>
        </p:nvSpPr>
        <p:spPr>
          <a:xfrm>
            <a:off x="8087100" y="2766959"/>
            <a:ext cx="3325091" cy="461665"/>
          </a:xfrm>
          <a:prstGeom prst="rect">
            <a:avLst/>
          </a:prstGeom>
          <a:noFill/>
        </p:spPr>
        <p:txBody>
          <a:bodyPr wrap="square" rtlCol="0">
            <a:spAutoFit/>
          </a:bodyPr>
          <a:lstStyle/>
          <a:p>
            <a:pPr lvl="0" algn="just"/>
            <a:r>
              <a:rPr lang="nl-NL" sz="2400" i="1">
                <a:solidFill>
                  <a:prstClr val="white"/>
                </a:solidFill>
                <a:latin typeface="Times New Roman" pitchFamily="18" charset="0"/>
                <a:ea typeface="Calibri"/>
                <a:cs typeface="Times New Roman" pitchFamily="18" charset="0"/>
              </a:rPr>
              <a:t>0</a:t>
            </a:r>
            <a:r>
              <a:rPr lang="nl-NL" sz="2400" i="1" baseline="30000">
                <a:solidFill>
                  <a:prstClr val="white"/>
                </a:solidFill>
                <a:latin typeface="Times New Roman" pitchFamily="18" charset="0"/>
                <a:ea typeface="Calibri"/>
                <a:cs typeface="Times New Roman" pitchFamily="18" charset="0"/>
              </a:rPr>
              <a:t>0 </a:t>
            </a:r>
            <a:r>
              <a:rPr lang="nl-NL" sz="2400" i="1">
                <a:solidFill>
                  <a:prstClr val="white"/>
                </a:solidFill>
                <a:latin typeface="Times New Roman" pitchFamily="18" charset="0"/>
                <a:ea typeface="Calibri"/>
                <a:cs typeface="Times New Roman" pitchFamily="18" charset="0"/>
              </a:rPr>
              <a:t>(xích đạo)</a:t>
            </a:r>
            <a:endParaRPr lang="en-US" sz="2400" i="1">
              <a:solidFill>
                <a:prstClr val="white"/>
              </a:solidFill>
              <a:latin typeface="Times New Roman" pitchFamily="18" charset="0"/>
              <a:cs typeface="Times New Roman" pitchFamily="18" charset="0"/>
            </a:endParaRPr>
          </a:p>
        </p:txBody>
      </p:sp>
      <p:sp>
        <p:nvSpPr>
          <p:cNvPr id="14" name="TextBox 13"/>
          <p:cNvSpPr txBox="1"/>
          <p:nvPr/>
        </p:nvSpPr>
        <p:spPr>
          <a:xfrm>
            <a:off x="8110847" y="3538581"/>
            <a:ext cx="3740728" cy="941796"/>
          </a:xfrm>
          <a:prstGeom prst="rect">
            <a:avLst/>
          </a:prstGeom>
          <a:noFill/>
        </p:spPr>
        <p:txBody>
          <a:bodyPr wrap="square" rtlCol="0">
            <a:spAutoFit/>
          </a:bodyPr>
          <a:lstStyle/>
          <a:p>
            <a:pPr lvl="0" algn="just">
              <a:lnSpc>
                <a:spcPct val="115000"/>
              </a:lnSpc>
              <a:defRPr/>
            </a:pPr>
            <a:r>
              <a:rPr lang="en-US" sz="2400" i="1">
                <a:solidFill>
                  <a:prstClr val="white"/>
                </a:solidFill>
                <a:latin typeface="Times New Roman" pitchFamily="18" charset="0"/>
                <a:ea typeface="Calibri"/>
                <a:cs typeface="Times New Roman" pitchFamily="18" charset="0"/>
              </a:rPr>
              <a:t>những vĩ tuyến nằm từ xích đạo đến cực Bắc</a:t>
            </a:r>
          </a:p>
        </p:txBody>
      </p:sp>
      <p:sp>
        <p:nvSpPr>
          <p:cNvPr id="15" name="TextBox 14"/>
          <p:cNvSpPr txBox="1"/>
          <p:nvPr/>
        </p:nvSpPr>
        <p:spPr>
          <a:xfrm>
            <a:off x="8146476" y="4417633"/>
            <a:ext cx="3728849" cy="941796"/>
          </a:xfrm>
          <a:prstGeom prst="rect">
            <a:avLst/>
          </a:prstGeom>
          <a:noFill/>
        </p:spPr>
        <p:txBody>
          <a:bodyPr wrap="square" rtlCol="0">
            <a:spAutoFit/>
          </a:bodyPr>
          <a:lstStyle/>
          <a:p>
            <a:pPr lvl="0" algn="just">
              <a:lnSpc>
                <a:spcPct val="115000"/>
              </a:lnSpc>
              <a:defRPr/>
            </a:pPr>
            <a:r>
              <a:rPr lang="en-US" sz="2400" i="1">
                <a:solidFill>
                  <a:prstClr val="white"/>
                </a:solidFill>
                <a:latin typeface="Times New Roman" pitchFamily="18" charset="0"/>
                <a:ea typeface="Calibri"/>
                <a:cs typeface="Times New Roman" pitchFamily="18" charset="0"/>
              </a:rPr>
              <a:t>những vĩ tuyến nằm từ xích đạo đến cực Nam</a:t>
            </a:r>
          </a:p>
        </p:txBody>
      </p:sp>
      <p:sp>
        <p:nvSpPr>
          <p:cNvPr id="16" name="TextBox 15"/>
          <p:cNvSpPr txBox="1"/>
          <p:nvPr/>
        </p:nvSpPr>
        <p:spPr>
          <a:xfrm>
            <a:off x="8134602" y="5296405"/>
            <a:ext cx="3740723" cy="941796"/>
          </a:xfrm>
          <a:prstGeom prst="rect">
            <a:avLst/>
          </a:prstGeom>
          <a:noFill/>
        </p:spPr>
        <p:txBody>
          <a:bodyPr wrap="square" rtlCol="0">
            <a:spAutoFit/>
          </a:bodyPr>
          <a:lstStyle/>
          <a:p>
            <a:pPr lvl="0" algn="just">
              <a:lnSpc>
                <a:spcPct val="115000"/>
              </a:lnSpc>
              <a:defRPr/>
            </a:pPr>
            <a:r>
              <a:rPr lang="en-US" sz="2400" i="1">
                <a:solidFill>
                  <a:prstClr val="white"/>
                </a:solidFill>
                <a:latin typeface="Times New Roman" pitchFamily="18" charset="0"/>
                <a:ea typeface="Calibri"/>
                <a:cs typeface="Times New Roman" pitchFamily="18" charset="0"/>
              </a:rPr>
              <a:t>giảm dần từ xích đạo về 2 cực</a:t>
            </a:r>
          </a:p>
        </p:txBody>
      </p:sp>
    </p:spTree>
    <p:extLst>
      <p:ext uri="{BB962C8B-B14F-4D97-AF65-F5344CB8AC3E}">
        <p14:creationId xmlns:p14="http://schemas.microsoft.com/office/powerpoint/2010/main" val="883070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in)">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in)">
                                      <p:cBhvr>
                                        <p:cTn id="5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4925817" y="3905866"/>
            <a:ext cx="5483617" cy="573459"/>
            <a:chOff x="3173217" y="2385641"/>
            <a:chExt cx="5483617" cy="573459"/>
          </a:xfrm>
        </p:grpSpPr>
        <p:sp>
          <p:nvSpPr>
            <p:cNvPr id="28" name="Freeform 5"/>
            <p:cNvSpPr/>
            <p:nvPr/>
          </p:nvSpPr>
          <p:spPr bwMode="auto">
            <a:xfrm>
              <a:off x="4081792" y="2810532"/>
              <a:ext cx="3672000" cy="148568"/>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bg1"/>
            </a:solidFill>
            <a:ln w="38100">
              <a:noFill/>
              <a:prstDash val="sysDash"/>
            </a:ln>
          </p:spPr>
          <p:txBody>
            <a:bodyPr vert="horz" wrap="square" lIns="91440" tIns="45720" rIns="91440" bIns="45720" numCol="1" anchor="t" anchorCtr="0" compatLnSpc="1"/>
            <a:lstStyle/>
            <a:p>
              <a:endParaRPr lang="zh-CN" altLang="en-US" sz="1600">
                <a:solidFill>
                  <a:prstClr val="black"/>
                </a:solidFill>
              </a:endParaRPr>
            </a:p>
          </p:txBody>
        </p:sp>
        <p:sp>
          <p:nvSpPr>
            <p:cNvPr id="29" name="文本框 28"/>
            <p:cNvSpPr txBox="1"/>
            <p:nvPr/>
          </p:nvSpPr>
          <p:spPr>
            <a:xfrm>
              <a:off x="3173217" y="2385641"/>
              <a:ext cx="5483617" cy="523220"/>
            </a:xfrm>
            <a:prstGeom prst="rect">
              <a:avLst/>
            </a:prstGeom>
            <a:noFill/>
          </p:spPr>
          <p:txBody>
            <a:bodyPr wrap="none" rtlCol="0">
              <a:spAutoFit/>
            </a:bodyPr>
            <a:lstStyle/>
            <a:p>
              <a:pPr algn="ctr"/>
              <a:r>
                <a:rPr lang="en-US" altLang="zh-CN" sz="2800" smtClean="0">
                  <a:solidFill>
                    <a:prstClr val="white"/>
                  </a:solidFill>
                  <a:latin typeface="汉仪喵魂体W" panose="00020600040101010101" pitchFamily="18" charset="-122"/>
                  <a:ea typeface="汉仪喵魂体W" panose="00020600040101010101" pitchFamily="18" charset="-122"/>
                </a:rPr>
                <a:t>2. Kinh độ, vĩ độ và tọa độ địa lí</a:t>
              </a:r>
              <a:endParaRPr lang="zh-CN" altLang="en-US" sz="2800">
                <a:solidFill>
                  <a:prstClr val="white"/>
                </a:solidFill>
                <a:latin typeface="汉仪喵魂体W" panose="00020600040101010101" pitchFamily="18" charset="-122"/>
                <a:ea typeface="汉仪喵魂体W" panose="00020600040101010101" pitchFamily="18" charset="-122"/>
              </a:endParaRPr>
            </a:p>
          </p:txBody>
        </p:sp>
      </p:grpSp>
      <p:grpSp>
        <p:nvGrpSpPr>
          <p:cNvPr id="19" name="Group 15"/>
          <p:cNvGrpSpPr>
            <a:grpSpLocks noChangeAspect="1"/>
          </p:cNvGrpSpPr>
          <p:nvPr/>
        </p:nvGrpSpPr>
        <p:grpSpPr bwMode="auto">
          <a:xfrm>
            <a:off x="2568575" y="2239963"/>
            <a:ext cx="2193925" cy="2959101"/>
            <a:chOff x="1618" y="1411"/>
            <a:chExt cx="1382" cy="1864"/>
          </a:xfrm>
          <a:solidFill>
            <a:srgbClr val="FFE88B"/>
          </a:solidFill>
        </p:grpSpPr>
        <p:sp>
          <p:nvSpPr>
            <p:cNvPr id="21" name="Freeform 16"/>
            <p:cNvSpPr>
              <a:spLocks/>
            </p:cNvSpPr>
            <p:nvPr/>
          </p:nvSpPr>
          <p:spPr bwMode="auto">
            <a:xfrm>
              <a:off x="1618" y="2704"/>
              <a:ext cx="657" cy="571"/>
            </a:xfrm>
            <a:custGeom>
              <a:avLst/>
              <a:gdLst>
                <a:gd name="T0" fmla="*/ 33 w 108"/>
                <a:gd name="T1" fmla="*/ 7 h 94"/>
                <a:gd name="T2" fmla="*/ 2 w 108"/>
                <a:gd name="T3" fmla="*/ 58 h 94"/>
                <a:gd name="T4" fmla="*/ 6 w 108"/>
                <a:gd name="T5" fmla="*/ 67 h 94"/>
                <a:gd name="T6" fmla="*/ 72 w 108"/>
                <a:gd name="T7" fmla="*/ 90 h 94"/>
                <a:gd name="T8" fmla="*/ 107 w 108"/>
                <a:gd name="T9" fmla="*/ 34 h 94"/>
                <a:gd name="T10" fmla="*/ 103 w 108"/>
                <a:gd name="T11" fmla="*/ 25 h 94"/>
                <a:gd name="T12" fmla="*/ 43 w 108"/>
                <a:gd name="T13" fmla="*/ 5 h 94"/>
                <a:gd name="T14" fmla="*/ 40 w 108"/>
                <a:gd name="T15" fmla="*/ 16 h 94"/>
                <a:gd name="T16" fmla="*/ 100 w 108"/>
                <a:gd name="T17" fmla="*/ 36 h 94"/>
                <a:gd name="T18" fmla="*/ 96 w 108"/>
                <a:gd name="T19" fmla="*/ 28 h 94"/>
                <a:gd name="T20" fmla="*/ 62 w 108"/>
                <a:gd name="T21" fmla="*/ 77 h 94"/>
                <a:gd name="T22" fmla="*/ 9 w 108"/>
                <a:gd name="T23" fmla="*/ 55 h 94"/>
                <a:gd name="T24" fmla="*/ 12 w 108"/>
                <a:gd name="T25" fmla="*/ 64 h 94"/>
                <a:gd name="T26" fmla="*/ 43 w 108"/>
                <a:gd name="T27" fmla="*/ 13 h 94"/>
                <a:gd name="T28" fmla="*/ 33 w 108"/>
                <a:gd name="T29"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4">
                  <a:moveTo>
                    <a:pt x="33" y="7"/>
                  </a:moveTo>
                  <a:cubicBezTo>
                    <a:pt x="21" y="23"/>
                    <a:pt x="10" y="40"/>
                    <a:pt x="2" y="58"/>
                  </a:cubicBezTo>
                  <a:cubicBezTo>
                    <a:pt x="0" y="62"/>
                    <a:pt x="2" y="65"/>
                    <a:pt x="6" y="67"/>
                  </a:cubicBezTo>
                  <a:cubicBezTo>
                    <a:pt x="23" y="74"/>
                    <a:pt x="52" y="94"/>
                    <a:pt x="72" y="90"/>
                  </a:cubicBezTo>
                  <a:cubicBezTo>
                    <a:pt x="93" y="85"/>
                    <a:pt x="99" y="51"/>
                    <a:pt x="107" y="34"/>
                  </a:cubicBezTo>
                  <a:cubicBezTo>
                    <a:pt x="108" y="30"/>
                    <a:pt x="107" y="26"/>
                    <a:pt x="103" y="25"/>
                  </a:cubicBezTo>
                  <a:cubicBezTo>
                    <a:pt x="83" y="20"/>
                    <a:pt x="63" y="12"/>
                    <a:pt x="43" y="5"/>
                  </a:cubicBezTo>
                  <a:cubicBezTo>
                    <a:pt x="36" y="2"/>
                    <a:pt x="33" y="13"/>
                    <a:pt x="40" y="16"/>
                  </a:cubicBezTo>
                  <a:cubicBezTo>
                    <a:pt x="60" y="24"/>
                    <a:pt x="79" y="31"/>
                    <a:pt x="100" y="36"/>
                  </a:cubicBezTo>
                  <a:cubicBezTo>
                    <a:pt x="99" y="33"/>
                    <a:pt x="98" y="31"/>
                    <a:pt x="96" y="28"/>
                  </a:cubicBezTo>
                  <a:cubicBezTo>
                    <a:pt x="90" y="42"/>
                    <a:pt x="83" y="81"/>
                    <a:pt x="62" y="77"/>
                  </a:cubicBezTo>
                  <a:cubicBezTo>
                    <a:pt x="44" y="74"/>
                    <a:pt x="26" y="62"/>
                    <a:pt x="9" y="55"/>
                  </a:cubicBezTo>
                  <a:cubicBezTo>
                    <a:pt x="10" y="58"/>
                    <a:pt x="11" y="61"/>
                    <a:pt x="12" y="64"/>
                  </a:cubicBezTo>
                  <a:cubicBezTo>
                    <a:pt x="21" y="46"/>
                    <a:pt x="32" y="29"/>
                    <a:pt x="43" y="13"/>
                  </a:cubicBezTo>
                  <a:cubicBezTo>
                    <a:pt x="48" y="6"/>
                    <a:pt x="38" y="0"/>
                    <a:pt x="3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 name="Freeform 17"/>
            <p:cNvSpPr>
              <a:spLocks/>
            </p:cNvSpPr>
            <p:nvPr/>
          </p:nvSpPr>
          <p:spPr bwMode="auto">
            <a:xfrm>
              <a:off x="1806" y="2765"/>
              <a:ext cx="409" cy="340"/>
            </a:xfrm>
            <a:custGeom>
              <a:avLst/>
              <a:gdLst>
                <a:gd name="T0" fmla="*/ 6 w 67"/>
                <a:gd name="T1" fmla="*/ 14 h 56"/>
                <a:gd name="T2" fmla="*/ 53 w 67"/>
                <a:gd name="T3" fmla="*/ 50 h 56"/>
                <a:gd name="T4" fmla="*/ 61 w 67"/>
                <a:gd name="T5" fmla="*/ 42 h 56"/>
                <a:gd name="T6" fmla="*/ 12 w 67"/>
                <a:gd name="T7" fmla="*/ 4 h 56"/>
                <a:gd name="T8" fmla="*/ 6 w 67"/>
                <a:gd name="T9" fmla="*/ 14 h 56"/>
              </a:gdLst>
              <a:ahLst/>
              <a:cxnLst>
                <a:cxn ang="0">
                  <a:pos x="T0" y="T1"/>
                </a:cxn>
                <a:cxn ang="0">
                  <a:pos x="T2" y="T3"/>
                </a:cxn>
                <a:cxn ang="0">
                  <a:pos x="T4" y="T5"/>
                </a:cxn>
                <a:cxn ang="0">
                  <a:pos x="T6" y="T7"/>
                </a:cxn>
                <a:cxn ang="0">
                  <a:pos x="T8" y="T9"/>
                </a:cxn>
              </a:cxnLst>
              <a:rect l="0" t="0" r="r" b="b"/>
              <a:pathLst>
                <a:path w="67" h="56">
                  <a:moveTo>
                    <a:pt x="6" y="14"/>
                  </a:moveTo>
                  <a:cubicBezTo>
                    <a:pt x="22" y="26"/>
                    <a:pt x="39" y="37"/>
                    <a:pt x="53" y="50"/>
                  </a:cubicBezTo>
                  <a:cubicBezTo>
                    <a:pt x="58" y="56"/>
                    <a:pt x="67" y="47"/>
                    <a:pt x="61" y="42"/>
                  </a:cubicBezTo>
                  <a:cubicBezTo>
                    <a:pt x="46" y="27"/>
                    <a:pt x="29" y="16"/>
                    <a:pt x="12" y="4"/>
                  </a:cubicBezTo>
                  <a:cubicBezTo>
                    <a:pt x="6" y="0"/>
                    <a:pt x="0" y="10"/>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6" name="Freeform 18"/>
            <p:cNvSpPr>
              <a:spLocks/>
            </p:cNvSpPr>
            <p:nvPr/>
          </p:nvSpPr>
          <p:spPr bwMode="auto">
            <a:xfrm>
              <a:off x="1727" y="2874"/>
              <a:ext cx="360" cy="353"/>
            </a:xfrm>
            <a:custGeom>
              <a:avLst/>
              <a:gdLst>
                <a:gd name="T0" fmla="*/ 6 w 59"/>
                <a:gd name="T1" fmla="*/ 14 h 58"/>
                <a:gd name="T2" fmla="*/ 47 w 59"/>
                <a:gd name="T3" fmla="*/ 53 h 58"/>
                <a:gd name="T4" fmla="*/ 53 w 59"/>
                <a:gd name="T5" fmla="*/ 43 h 58"/>
                <a:gd name="T6" fmla="*/ 14 w 59"/>
                <a:gd name="T7" fmla="*/ 6 h 58"/>
                <a:gd name="T8" fmla="*/ 6 w 59"/>
                <a:gd name="T9" fmla="*/ 14 h 58"/>
              </a:gdLst>
              <a:ahLst/>
              <a:cxnLst>
                <a:cxn ang="0">
                  <a:pos x="T0" y="T1"/>
                </a:cxn>
                <a:cxn ang="0">
                  <a:pos x="T2" y="T3"/>
                </a:cxn>
                <a:cxn ang="0">
                  <a:pos x="T4" y="T5"/>
                </a:cxn>
                <a:cxn ang="0">
                  <a:pos x="T6" y="T7"/>
                </a:cxn>
                <a:cxn ang="0">
                  <a:pos x="T8" y="T9"/>
                </a:cxn>
              </a:cxnLst>
              <a:rect l="0" t="0" r="r" b="b"/>
              <a:pathLst>
                <a:path w="59" h="58">
                  <a:moveTo>
                    <a:pt x="6" y="14"/>
                  </a:moveTo>
                  <a:cubicBezTo>
                    <a:pt x="19" y="28"/>
                    <a:pt x="32" y="42"/>
                    <a:pt x="47" y="53"/>
                  </a:cubicBezTo>
                  <a:cubicBezTo>
                    <a:pt x="53" y="58"/>
                    <a:pt x="59" y="48"/>
                    <a:pt x="53" y="43"/>
                  </a:cubicBezTo>
                  <a:cubicBezTo>
                    <a:pt x="39" y="32"/>
                    <a:pt x="27" y="19"/>
                    <a:pt x="14" y="6"/>
                  </a:cubicBezTo>
                  <a:cubicBezTo>
                    <a:pt x="9" y="0"/>
                    <a:pt x="0" y="9"/>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7" name="Freeform 19"/>
            <p:cNvSpPr>
              <a:spLocks/>
            </p:cNvSpPr>
            <p:nvPr/>
          </p:nvSpPr>
          <p:spPr bwMode="auto">
            <a:xfrm>
              <a:off x="1636" y="1411"/>
              <a:ext cx="1364" cy="1555"/>
            </a:xfrm>
            <a:custGeom>
              <a:avLst/>
              <a:gdLst>
                <a:gd name="T0" fmla="*/ 40 w 224"/>
                <a:gd name="T1" fmla="*/ 220 h 256"/>
                <a:gd name="T2" fmla="*/ 31 w 224"/>
                <a:gd name="T3" fmla="*/ 82 h 256"/>
                <a:gd name="T4" fmla="*/ 159 w 224"/>
                <a:gd name="T5" fmla="*/ 31 h 256"/>
                <a:gd name="T6" fmla="*/ 205 w 224"/>
                <a:gd name="T7" fmla="*/ 131 h 256"/>
                <a:gd name="T8" fmla="*/ 94 w 224"/>
                <a:gd name="T9" fmla="*/ 242 h 256"/>
                <a:gd name="T10" fmla="*/ 102 w 224"/>
                <a:gd name="T11" fmla="*/ 251 h 256"/>
                <a:gd name="T12" fmla="*/ 218 w 224"/>
                <a:gd name="T13" fmla="*/ 122 h 256"/>
                <a:gd name="T14" fmla="*/ 159 w 224"/>
                <a:gd name="T15" fmla="*/ 18 h 256"/>
                <a:gd name="T16" fmla="*/ 24 w 224"/>
                <a:gd name="T17" fmla="*/ 70 h 256"/>
                <a:gd name="T18" fmla="*/ 30 w 224"/>
                <a:gd name="T19" fmla="*/ 226 h 256"/>
                <a:gd name="T20" fmla="*/ 40 w 224"/>
                <a:gd name="T21" fmla="*/ 22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56">
                  <a:moveTo>
                    <a:pt x="40" y="220"/>
                  </a:moveTo>
                  <a:cubicBezTo>
                    <a:pt x="22" y="177"/>
                    <a:pt x="15" y="126"/>
                    <a:pt x="31" y="82"/>
                  </a:cubicBezTo>
                  <a:cubicBezTo>
                    <a:pt x="50" y="32"/>
                    <a:pt x="112" y="14"/>
                    <a:pt x="159" y="31"/>
                  </a:cubicBezTo>
                  <a:cubicBezTo>
                    <a:pt x="199" y="45"/>
                    <a:pt x="213" y="93"/>
                    <a:pt x="205" y="131"/>
                  </a:cubicBezTo>
                  <a:cubicBezTo>
                    <a:pt x="193" y="188"/>
                    <a:pt x="133" y="208"/>
                    <a:pt x="94" y="242"/>
                  </a:cubicBezTo>
                  <a:cubicBezTo>
                    <a:pt x="88" y="247"/>
                    <a:pt x="96" y="256"/>
                    <a:pt x="102" y="251"/>
                  </a:cubicBezTo>
                  <a:cubicBezTo>
                    <a:pt x="147" y="211"/>
                    <a:pt x="211" y="190"/>
                    <a:pt x="218" y="122"/>
                  </a:cubicBezTo>
                  <a:cubicBezTo>
                    <a:pt x="224" y="77"/>
                    <a:pt x="203" y="34"/>
                    <a:pt x="159" y="18"/>
                  </a:cubicBezTo>
                  <a:cubicBezTo>
                    <a:pt x="109" y="0"/>
                    <a:pt x="47" y="22"/>
                    <a:pt x="24" y="70"/>
                  </a:cubicBezTo>
                  <a:cubicBezTo>
                    <a:pt x="0" y="117"/>
                    <a:pt x="10" y="179"/>
                    <a:pt x="30" y="226"/>
                  </a:cubicBezTo>
                  <a:cubicBezTo>
                    <a:pt x="33" y="233"/>
                    <a:pt x="44" y="227"/>
                    <a:pt x="40"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8" name="Freeform 20"/>
            <p:cNvSpPr>
              <a:spLocks/>
            </p:cNvSpPr>
            <p:nvPr/>
          </p:nvSpPr>
          <p:spPr bwMode="auto">
            <a:xfrm>
              <a:off x="1880" y="2049"/>
              <a:ext cx="261" cy="844"/>
            </a:xfrm>
            <a:custGeom>
              <a:avLst/>
              <a:gdLst>
                <a:gd name="T0" fmla="*/ 30 w 43"/>
                <a:gd name="T1" fmla="*/ 8 h 139"/>
                <a:gd name="T2" fmla="*/ 2 w 43"/>
                <a:gd name="T3" fmla="*/ 128 h 139"/>
                <a:gd name="T4" fmla="*/ 13 w 43"/>
                <a:gd name="T5" fmla="*/ 131 h 139"/>
                <a:gd name="T6" fmla="*/ 42 w 43"/>
                <a:gd name="T7" fmla="*/ 11 h 139"/>
                <a:gd name="T8" fmla="*/ 30 w 43"/>
                <a:gd name="T9" fmla="*/ 8 h 139"/>
              </a:gdLst>
              <a:ahLst/>
              <a:cxnLst>
                <a:cxn ang="0">
                  <a:pos x="T0" y="T1"/>
                </a:cxn>
                <a:cxn ang="0">
                  <a:pos x="T2" y="T3"/>
                </a:cxn>
                <a:cxn ang="0">
                  <a:pos x="T4" y="T5"/>
                </a:cxn>
                <a:cxn ang="0">
                  <a:pos x="T6" y="T7"/>
                </a:cxn>
                <a:cxn ang="0">
                  <a:pos x="T8" y="T9"/>
                </a:cxn>
              </a:cxnLst>
              <a:rect l="0" t="0" r="r" b="b"/>
              <a:pathLst>
                <a:path w="43" h="139">
                  <a:moveTo>
                    <a:pt x="30" y="8"/>
                  </a:moveTo>
                  <a:cubicBezTo>
                    <a:pt x="22" y="48"/>
                    <a:pt x="11" y="88"/>
                    <a:pt x="2" y="128"/>
                  </a:cubicBezTo>
                  <a:cubicBezTo>
                    <a:pt x="0" y="136"/>
                    <a:pt x="12" y="139"/>
                    <a:pt x="13" y="131"/>
                  </a:cubicBezTo>
                  <a:cubicBezTo>
                    <a:pt x="23" y="91"/>
                    <a:pt x="33" y="51"/>
                    <a:pt x="42" y="11"/>
                  </a:cubicBezTo>
                  <a:cubicBezTo>
                    <a:pt x="43" y="3"/>
                    <a:pt x="32" y="0"/>
                    <a:pt x="3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9" name="Freeform 21"/>
            <p:cNvSpPr>
              <a:spLocks/>
            </p:cNvSpPr>
            <p:nvPr/>
          </p:nvSpPr>
          <p:spPr bwMode="auto">
            <a:xfrm>
              <a:off x="2026" y="2182"/>
              <a:ext cx="578" cy="729"/>
            </a:xfrm>
            <a:custGeom>
              <a:avLst/>
              <a:gdLst>
                <a:gd name="T0" fmla="*/ 80 w 95"/>
                <a:gd name="T1" fmla="*/ 7 h 120"/>
                <a:gd name="T2" fmla="*/ 4 w 95"/>
                <a:gd name="T3" fmla="*/ 108 h 120"/>
                <a:gd name="T4" fmla="*/ 15 w 95"/>
                <a:gd name="T5" fmla="*/ 114 h 120"/>
                <a:gd name="T6" fmla="*/ 90 w 95"/>
                <a:gd name="T7" fmla="*/ 13 h 120"/>
                <a:gd name="T8" fmla="*/ 80 w 95"/>
                <a:gd name="T9" fmla="*/ 7 h 120"/>
              </a:gdLst>
              <a:ahLst/>
              <a:cxnLst>
                <a:cxn ang="0">
                  <a:pos x="T0" y="T1"/>
                </a:cxn>
                <a:cxn ang="0">
                  <a:pos x="T2" y="T3"/>
                </a:cxn>
                <a:cxn ang="0">
                  <a:pos x="T4" y="T5"/>
                </a:cxn>
                <a:cxn ang="0">
                  <a:pos x="T6" y="T7"/>
                </a:cxn>
                <a:cxn ang="0">
                  <a:pos x="T8" y="T9"/>
                </a:cxn>
              </a:cxnLst>
              <a:rect l="0" t="0" r="r" b="b"/>
              <a:pathLst>
                <a:path w="95" h="120">
                  <a:moveTo>
                    <a:pt x="80" y="7"/>
                  </a:moveTo>
                  <a:cubicBezTo>
                    <a:pt x="56" y="41"/>
                    <a:pt x="25" y="71"/>
                    <a:pt x="4" y="108"/>
                  </a:cubicBezTo>
                  <a:cubicBezTo>
                    <a:pt x="0" y="114"/>
                    <a:pt x="11" y="120"/>
                    <a:pt x="15" y="114"/>
                  </a:cubicBezTo>
                  <a:cubicBezTo>
                    <a:pt x="36" y="77"/>
                    <a:pt x="66" y="47"/>
                    <a:pt x="90" y="13"/>
                  </a:cubicBezTo>
                  <a:cubicBezTo>
                    <a:pt x="95" y="6"/>
                    <a:pt x="84" y="0"/>
                    <a:pt x="8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22"/>
            <p:cNvSpPr>
              <a:spLocks/>
            </p:cNvSpPr>
            <p:nvPr/>
          </p:nvSpPr>
          <p:spPr bwMode="auto">
            <a:xfrm>
              <a:off x="2056" y="1964"/>
              <a:ext cx="530" cy="321"/>
            </a:xfrm>
            <a:custGeom>
              <a:avLst/>
              <a:gdLst>
                <a:gd name="T0" fmla="*/ 14 w 87"/>
                <a:gd name="T1" fmla="*/ 22 h 53"/>
                <a:gd name="T2" fmla="*/ 19 w 87"/>
                <a:gd name="T3" fmla="*/ 17 h 53"/>
                <a:gd name="T4" fmla="*/ 20 w 87"/>
                <a:gd name="T5" fmla="*/ 28 h 53"/>
                <a:gd name="T6" fmla="*/ 31 w 87"/>
                <a:gd name="T7" fmla="*/ 32 h 53"/>
                <a:gd name="T8" fmla="*/ 39 w 87"/>
                <a:gd name="T9" fmla="*/ 31 h 53"/>
                <a:gd name="T10" fmla="*/ 50 w 87"/>
                <a:gd name="T11" fmla="*/ 36 h 53"/>
                <a:gd name="T12" fmla="*/ 61 w 87"/>
                <a:gd name="T13" fmla="*/ 26 h 53"/>
                <a:gd name="T14" fmla="*/ 51 w 87"/>
                <a:gd name="T15" fmla="*/ 23 h 53"/>
                <a:gd name="T16" fmla="*/ 56 w 87"/>
                <a:gd name="T17" fmla="*/ 40 h 53"/>
                <a:gd name="T18" fmla="*/ 66 w 87"/>
                <a:gd name="T19" fmla="*/ 43 h 53"/>
                <a:gd name="T20" fmla="*/ 79 w 87"/>
                <a:gd name="T21" fmla="*/ 35 h 53"/>
                <a:gd name="T22" fmla="*/ 72 w 87"/>
                <a:gd name="T23" fmla="*/ 29 h 53"/>
                <a:gd name="T24" fmla="*/ 74 w 87"/>
                <a:gd name="T25" fmla="*/ 46 h 53"/>
                <a:gd name="T26" fmla="*/ 86 w 87"/>
                <a:gd name="T27" fmla="*/ 46 h 53"/>
                <a:gd name="T28" fmla="*/ 84 w 87"/>
                <a:gd name="T29" fmla="*/ 29 h 53"/>
                <a:gd name="T30" fmla="*/ 76 w 87"/>
                <a:gd name="T31" fmla="*/ 23 h 53"/>
                <a:gd name="T32" fmla="*/ 57 w 87"/>
                <a:gd name="T33" fmla="*/ 35 h 53"/>
                <a:gd name="T34" fmla="*/ 67 w 87"/>
                <a:gd name="T35" fmla="*/ 37 h 53"/>
                <a:gd name="T36" fmla="*/ 62 w 87"/>
                <a:gd name="T37" fmla="*/ 20 h 53"/>
                <a:gd name="T38" fmla="*/ 52 w 87"/>
                <a:gd name="T39" fmla="*/ 17 h 53"/>
                <a:gd name="T40" fmla="*/ 40 w 87"/>
                <a:gd name="T41" fmla="*/ 29 h 53"/>
                <a:gd name="T42" fmla="*/ 51 w 87"/>
                <a:gd name="T43" fmla="*/ 34 h 53"/>
                <a:gd name="T44" fmla="*/ 21 w 87"/>
                <a:gd name="T45" fmla="*/ 26 h 53"/>
                <a:gd name="T46" fmla="*/ 32 w 87"/>
                <a:gd name="T47" fmla="*/ 31 h 53"/>
                <a:gd name="T48" fmla="*/ 27 w 87"/>
                <a:gd name="T49" fmla="*/ 5 h 53"/>
                <a:gd name="T50" fmla="*/ 4 w 87"/>
                <a:gd name="T51" fmla="*/ 16 h 53"/>
                <a:gd name="T52" fmla="*/ 14 w 87"/>
                <a:gd name="T5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53">
                  <a:moveTo>
                    <a:pt x="14" y="22"/>
                  </a:moveTo>
                  <a:cubicBezTo>
                    <a:pt x="15" y="20"/>
                    <a:pt x="17" y="18"/>
                    <a:pt x="19" y="17"/>
                  </a:cubicBezTo>
                  <a:cubicBezTo>
                    <a:pt x="25" y="13"/>
                    <a:pt x="20" y="27"/>
                    <a:pt x="20" y="28"/>
                  </a:cubicBezTo>
                  <a:cubicBezTo>
                    <a:pt x="17" y="34"/>
                    <a:pt x="27" y="37"/>
                    <a:pt x="31" y="32"/>
                  </a:cubicBezTo>
                  <a:cubicBezTo>
                    <a:pt x="32" y="31"/>
                    <a:pt x="41" y="19"/>
                    <a:pt x="39" y="31"/>
                  </a:cubicBezTo>
                  <a:cubicBezTo>
                    <a:pt x="38" y="38"/>
                    <a:pt x="46" y="41"/>
                    <a:pt x="50" y="36"/>
                  </a:cubicBezTo>
                  <a:cubicBezTo>
                    <a:pt x="53" y="31"/>
                    <a:pt x="57" y="29"/>
                    <a:pt x="61" y="26"/>
                  </a:cubicBezTo>
                  <a:cubicBezTo>
                    <a:pt x="58" y="25"/>
                    <a:pt x="54" y="24"/>
                    <a:pt x="51" y="23"/>
                  </a:cubicBezTo>
                  <a:cubicBezTo>
                    <a:pt x="53" y="29"/>
                    <a:pt x="54" y="35"/>
                    <a:pt x="56" y="40"/>
                  </a:cubicBezTo>
                  <a:cubicBezTo>
                    <a:pt x="57" y="45"/>
                    <a:pt x="62" y="46"/>
                    <a:pt x="66" y="43"/>
                  </a:cubicBezTo>
                  <a:cubicBezTo>
                    <a:pt x="70" y="40"/>
                    <a:pt x="74" y="36"/>
                    <a:pt x="79" y="35"/>
                  </a:cubicBezTo>
                  <a:cubicBezTo>
                    <a:pt x="77" y="33"/>
                    <a:pt x="74" y="31"/>
                    <a:pt x="72" y="29"/>
                  </a:cubicBezTo>
                  <a:cubicBezTo>
                    <a:pt x="72" y="34"/>
                    <a:pt x="73" y="40"/>
                    <a:pt x="74" y="46"/>
                  </a:cubicBezTo>
                  <a:cubicBezTo>
                    <a:pt x="75" y="53"/>
                    <a:pt x="87" y="53"/>
                    <a:pt x="86" y="46"/>
                  </a:cubicBezTo>
                  <a:cubicBezTo>
                    <a:pt x="85" y="40"/>
                    <a:pt x="84" y="34"/>
                    <a:pt x="84" y="29"/>
                  </a:cubicBezTo>
                  <a:cubicBezTo>
                    <a:pt x="83" y="25"/>
                    <a:pt x="80" y="22"/>
                    <a:pt x="76" y="23"/>
                  </a:cubicBezTo>
                  <a:cubicBezTo>
                    <a:pt x="69" y="26"/>
                    <a:pt x="63" y="30"/>
                    <a:pt x="57" y="35"/>
                  </a:cubicBezTo>
                  <a:cubicBezTo>
                    <a:pt x="60" y="35"/>
                    <a:pt x="64" y="36"/>
                    <a:pt x="67" y="37"/>
                  </a:cubicBezTo>
                  <a:cubicBezTo>
                    <a:pt x="66" y="31"/>
                    <a:pt x="64" y="25"/>
                    <a:pt x="62" y="20"/>
                  </a:cubicBezTo>
                  <a:cubicBezTo>
                    <a:pt x="61" y="15"/>
                    <a:pt x="56" y="14"/>
                    <a:pt x="52" y="17"/>
                  </a:cubicBezTo>
                  <a:cubicBezTo>
                    <a:pt x="48" y="21"/>
                    <a:pt x="44" y="25"/>
                    <a:pt x="40" y="29"/>
                  </a:cubicBezTo>
                  <a:cubicBezTo>
                    <a:pt x="44" y="31"/>
                    <a:pt x="47" y="33"/>
                    <a:pt x="51" y="34"/>
                  </a:cubicBezTo>
                  <a:cubicBezTo>
                    <a:pt x="55" y="9"/>
                    <a:pt x="33" y="9"/>
                    <a:pt x="21" y="26"/>
                  </a:cubicBezTo>
                  <a:cubicBezTo>
                    <a:pt x="24" y="28"/>
                    <a:pt x="28" y="29"/>
                    <a:pt x="32" y="31"/>
                  </a:cubicBezTo>
                  <a:cubicBezTo>
                    <a:pt x="35" y="22"/>
                    <a:pt x="37" y="11"/>
                    <a:pt x="27" y="5"/>
                  </a:cubicBezTo>
                  <a:cubicBezTo>
                    <a:pt x="18" y="0"/>
                    <a:pt x="8" y="9"/>
                    <a:pt x="4" y="16"/>
                  </a:cubicBezTo>
                  <a:cubicBezTo>
                    <a:pt x="0" y="23"/>
                    <a:pt x="10" y="29"/>
                    <a:pt x="1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46" name="文本框 45"/>
          <p:cNvSpPr txBox="1"/>
          <p:nvPr/>
        </p:nvSpPr>
        <p:spPr>
          <a:xfrm>
            <a:off x="2150972" y="492210"/>
            <a:ext cx="8459368" cy="1200329"/>
          </a:xfrm>
          <a:prstGeom prst="rect">
            <a:avLst/>
          </a:prstGeom>
          <a:noFill/>
        </p:spPr>
        <p:txBody>
          <a:bodyPr wrap="none" rtlCol="0">
            <a:spAutoFit/>
          </a:bodyPr>
          <a:lstStyle/>
          <a:p>
            <a:pPr algn="ctr"/>
            <a:r>
              <a:rPr lang="en-US" altLang="zh-CN" sz="3600" b="1" smtClean="0">
                <a:solidFill>
                  <a:srgbClr val="FFE88B"/>
                </a:solidFill>
                <a:latin typeface="汉仪喵魂体W" panose="00020600040101010101" pitchFamily="18" charset="-122"/>
                <a:ea typeface="汉仪喵魂体W" panose="00020600040101010101" pitchFamily="18" charset="-122"/>
              </a:rPr>
              <a:t>BÀI 1: HỆ THỐNG KINH, VĨ TUYẾN. </a:t>
            </a:r>
          </a:p>
          <a:p>
            <a:pPr algn="ctr"/>
            <a:r>
              <a:rPr lang="en-US" altLang="zh-CN" sz="3600" b="1" smtClean="0">
                <a:solidFill>
                  <a:srgbClr val="FFE88B"/>
                </a:solidFill>
                <a:latin typeface="汉仪喵魂体W" panose="00020600040101010101" pitchFamily="18" charset="-122"/>
                <a:ea typeface="汉仪喵魂体W" panose="00020600040101010101" pitchFamily="18" charset="-122"/>
              </a:rPr>
              <a:t>TỌA ĐỘ ĐỊA LÍ</a:t>
            </a:r>
            <a:endParaRPr lang="zh-CN" altLang="en-US" sz="3600" b="1" dirty="0">
              <a:solidFill>
                <a:srgbClr val="FFE88B"/>
              </a:solidFill>
              <a:latin typeface="汉仪喵魂体W" panose="00020600040101010101" pitchFamily="18" charset="-122"/>
              <a:ea typeface="汉仪喵魂体W" panose="00020600040101010101" pitchFamily="18" charset="-122"/>
            </a:endParaRPr>
          </a:p>
        </p:txBody>
      </p:sp>
    </p:spTree>
    <p:extLst>
      <p:ext uri="{BB962C8B-B14F-4D97-AF65-F5344CB8AC3E}">
        <p14:creationId xmlns:p14="http://schemas.microsoft.com/office/powerpoint/2010/main" val="1741460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p:tgtEl>
                                          <p:spTgt spid="27"/>
                                        </p:tgtEl>
                                        <p:attrNameLst>
                                          <p:attrName>ppt_x</p:attrName>
                                        </p:attrNameLst>
                                      </p:cBhvr>
                                      <p:tavLst>
                                        <p:tav tm="0">
                                          <p:val>
                                            <p:strVal val="#ppt_x-#ppt_w*1.125000"/>
                                          </p:val>
                                        </p:tav>
                                        <p:tav tm="100000">
                                          <p:val>
                                            <p:strVal val="#ppt_x"/>
                                          </p:val>
                                        </p:tav>
                                      </p:tavLst>
                                    </p:anim>
                                    <p:animEffect transition="in" filter="wipe(righ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50">
      <a:dk1>
        <a:sysClr val="windowText" lastClr="000000"/>
      </a:dk1>
      <a:lt1>
        <a:sysClr val="window" lastClr="FFFFFF"/>
      </a:lt1>
      <a:dk2>
        <a:srgbClr val="44546A"/>
      </a:dk2>
      <a:lt2>
        <a:srgbClr val="E7E6E6"/>
      </a:lt2>
      <a:accent1>
        <a:srgbClr val="FFE469"/>
      </a:accent1>
      <a:accent2>
        <a:srgbClr val="FF9CAF"/>
      </a:accent2>
      <a:accent3>
        <a:srgbClr val="81D4DE"/>
      </a:accent3>
      <a:accent4>
        <a:srgbClr val="88E5A9"/>
      </a:accent4>
      <a:accent5>
        <a:srgbClr val="FFE469"/>
      </a:accent5>
      <a:accent6>
        <a:srgbClr val="FF9CA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863</Words>
  <Application>Microsoft Office PowerPoint</Application>
  <PresentationFormat>Custom</PresentationFormat>
  <Paragraphs>119</Paragraphs>
  <Slides>16</Slides>
  <Notes>15</Notes>
  <HiddenSlides>0</HiddenSlides>
  <MMClips>2</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 Theme</vt:lpstr>
      <vt:lpstr>包图主题2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2021-08-25T01:18:44Z</dcterms:created>
  <dcterms:modified xsi:type="dcterms:W3CDTF">2021-08-25T01:51:00Z</dcterms:modified>
</cp:coreProperties>
</file>