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72" r:id="rId5"/>
    <p:sldId id="273" r:id="rId6"/>
    <p:sldId id="274" r:id="rId7"/>
    <p:sldId id="279" r:id="rId8"/>
    <p:sldId id="277" r:id="rId9"/>
    <p:sldId id="275" r:id="rId10"/>
    <p:sldId id="284" r:id="rId11"/>
    <p:sldId id="285" r:id="rId12"/>
    <p:sldId id="286" r:id="rId13"/>
    <p:sldId id="287" r:id="rId14"/>
    <p:sldId id="281" r:id="rId15"/>
    <p:sldId id="283" r:id="rId16"/>
    <p:sldId id="282" r:id="rId17"/>
    <p:sldId id="271"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2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17" Type="http://schemas.openxmlformats.org/officeDocument/2006/relationships/image" Target="../media/image150.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8" Type="http://schemas.openxmlformats.org/officeDocument/2006/relationships/image" Target="../media/image17.png"/><Relationship Id="rId3" Type="http://schemas.openxmlformats.org/officeDocument/2006/relationships/image" Target="../media/image2.svg"/><Relationship Id="rId1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 Id="rId27" Type="http://schemas.openxmlformats.org/officeDocument/2006/relationships/image" Target="../media/image260.svg"/></Relationships>
</file>

<file path=ppt/slides/_rels/slide16.xml.rels><?xml version="1.0" encoding="UTF-8" standalone="yes"?>
<Relationships xmlns="http://schemas.openxmlformats.org/package/2006/relationships"><Relationship Id="rId39" Type="http://schemas.openxmlformats.org/officeDocument/2006/relationships/image" Target="NULL"/><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9.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19" Type="http://schemas.openxmlformats.org/officeDocument/2006/relationships/image" Target="../media/image171.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 Id="rId27" Type="http://schemas.openxmlformats.org/officeDocument/2006/relationships/image" Target="../media/image26.svg"/></Relationships>
</file>

<file path=ppt/slides/_rels/slide7.xml.rels><?xml version="1.0" encoding="UTF-8" standalone="yes"?>
<Relationships xmlns="http://schemas.openxmlformats.org/package/2006/relationships"><Relationship Id="rId18" Type="http://schemas.openxmlformats.org/officeDocument/2006/relationships/image" Target="../media/image17.png"/><Relationship Id="rId3" Type="http://schemas.openxmlformats.org/officeDocument/2006/relationships/image" Target="../media/image2.svg"/><Relationship Id="rId1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 Id="rId27" Type="http://schemas.openxmlformats.org/officeDocument/2006/relationships/image" Target="../media/image260.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19" Type="http://schemas.openxmlformats.org/officeDocument/2006/relationships/image" Target="../media/image170.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7324" y="483734"/>
            <a:ext cx="3757094" cy="2356723"/>
          </a:xfrm>
          <a:prstGeom prst="rect">
            <a:avLst/>
          </a:prstGeom>
        </p:spPr>
      </p:pic>
      <p:sp>
        <p:nvSpPr>
          <p:cNvPr id="13" name="TextBox 12"/>
          <p:cNvSpPr txBox="1"/>
          <p:nvPr/>
        </p:nvSpPr>
        <p:spPr>
          <a:xfrm>
            <a:off x="414376" y="600372"/>
            <a:ext cx="12191458" cy="3970318"/>
          </a:xfrm>
          <a:prstGeom prst="rect">
            <a:avLst/>
          </a:prstGeom>
          <a:noFill/>
        </p:spPr>
        <p:txBody>
          <a:bodyPr wrap="square" rtlCol="0">
            <a:spAutoFit/>
          </a:bodyPr>
          <a:lstStyle/>
          <a:p>
            <a:pPr algn="ctr">
              <a:lnSpc>
                <a:spcPct val="150000"/>
              </a:lnSpc>
            </a:pPr>
            <a:r>
              <a:rPr lang="en-US" sz="8400" b="1" dirty="0" smtClean="0">
                <a:latin typeface="Arial" panose="020B0604020202020204" pitchFamily="34" charset="0"/>
                <a:cs typeface="Arial" panose="020B0604020202020204" pitchFamily="34" charset="0"/>
              </a:rPr>
              <a:t>CHÀO MỪNG CÁC EM ĐẾN VỚI BÀI HỌC MỚI</a:t>
            </a:r>
            <a:endParaRPr lang="en-US" sz="84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4543538" y="855903"/>
            <a:ext cx="9200925" cy="1025922"/>
          </a:xfrm>
          <a:prstGeom prst="rect">
            <a:avLst/>
          </a:prstGeom>
        </p:spPr>
        <p:txBody>
          <a:bodyPr wrap="square" lIns="0" tIns="0" rIns="0" bIns="0" rtlCol="0" anchor="t">
            <a:spAutoFit/>
          </a:bodyPr>
          <a:lstStyle/>
          <a:p>
            <a:pPr algn="ctr" defTabSz="914445">
              <a:lnSpc>
                <a:spcPts val="8001"/>
              </a:lnSpc>
              <a:spcBef>
                <a:spcPct val="0"/>
              </a:spcBef>
            </a:pPr>
            <a:r>
              <a:rPr lang="en-US" sz="6000" b="1" spc="-80" dirty="0">
                <a:solidFill>
                  <a:srgbClr val="00000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id="{4ADFFF1A-F500-CC57-185E-00F4826D0836}"/>
              </a:ext>
            </a:extLst>
          </p:cNvPr>
          <p:cNvSpPr/>
          <p:nvPr/>
        </p:nvSpPr>
        <p:spPr>
          <a:xfrm>
            <a:off x="1821872" y="2339023"/>
            <a:ext cx="14644256" cy="2752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a:t>
            </a:r>
            <a:r>
              <a:rPr lang="vi-VN" sz="4400" b="1" noProof="1" smtClean="0">
                <a:solidFill>
                  <a:srgbClr val="FF0000"/>
                </a:solidFill>
                <a:latin typeface="Arial" panose="020B0604020202020204" pitchFamily="34" charset="0"/>
                <a:cs typeface="Arial" panose="020B0604020202020204" pitchFamily="34" charset="0"/>
              </a:rPr>
              <a:t>1: </a:t>
            </a:r>
            <a:r>
              <a:rPr lang="vi-VN" sz="4400" noProof="1" smtClean="0">
                <a:solidFill>
                  <a:schemeClr val="tx1"/>
                </a:solidFill>
                <a:latin typeface="Arial" panose="020B0604020202020204" pitchFamily="34" charset="0"/>
                <a:cs typeface="Arial" panose="020B0604020202020204" pitchFamily="34" charset="0"/>
              </a:rPr>
              <a:t>Hành vi, việc làm nên thực hiện khi đến thăm cảnh quan thiên nhiên.</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745672"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Vứt rác đúng nơi quy định</a:t>
            </a:r>
            <a:endParaRPr lang="vi-VN" sz="4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745672"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Trêu, đùa động vật</a:t>
            </a:r>
            <a:endParaRPr lang="vi-VN" sz="4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587345"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Bẻ cành, hái hoa</a:t>
            </a:r>
            <a:endParaRPr lang="vi-VN" sz="4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587344"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D. </a:t>
            </a:r>
            <a:r>
              <a:rPr lang="vi-VN" sz="4000" noProof="1" smtClean="0">
                <a:solidFill>
                  <a:schemeClr val="tx1"/>
                </a:solidFill>
                <a:latin typeface="Arial" panose="020B0604020202020204" pitchFamily="34" charset="0"/>
                <a:cs typeface="Arial" panose="020B0604020202020204" pitchFamily="34" charset="0"/>
              </a:rPr>
              <a:t>Giẫm lên cỏ, bồn hoa</a:t>
            </a:r>
            <a:endParaRPr lang="vi-VN" sz="4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328423" y="5989401"/>
            <a:ext cx="1321266"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94861" y="5955722"/>
            <a:ext cx="1316737"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94861" y="8430487"/>
            <a:ext cx="1316737"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332951" y="8430487"/>
            <a:ext cx="1316737"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4686261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a:t>
            </a:r>
            <a:r>
              <a:rPr lang="vi-VN" sz="4400" b="1" noProof="1" smtClean="0">
                <a:solidFill>
                  <a:srgbClr val="FF0000"/>
                </a:solidFill>
                <a:latin typeface="Arial" panose="020B0604020202020204" pitchFamily="34" charset="0"/>
                <a:cs typeface="Arial" panose="020B0604020202020204" pitchFamily="34" charset="0"/>
              </a:rPr>
              <a:t>2: </a:t>
            </a:r>
            <a:r>
              <a:rPr lang="vi-VN" sz="4400" noProof="1" smtClean="0">
                <a:solidFill>
                  <a:schemeClr val="tx1"/>
                </a:solidFill>
                <a:latin typeface="Arial" panose="020B0604020202020204" pitchFamily="34" charset="0"/>
                <a:cs typeface="Arial" panose="020B0604020202020204" pitchFamily="34" charset="0"/>
              </a:rPr>
              <a:t>Hành vi, việc làm không nên thực hiện khi đến thăm cảnh quan thiên nhiên</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669475" y="7067548"/>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Viết, vẽ bậy lên vách đá, lên tường</a:t>
            </a:r>
            <a:endParaRPr lang="vi-VN" sz="4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669472" y="4615297"/>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Giữ trật tự, không chen lấn</a:t>
            </a:r>
            <a:endParaRPr lang="vi-VN" sz="4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511145" y="4615297"/>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Đi vệ sinh đúng nơi quy định</a:t>
            </a:r>
            <a:endParaRPr lang="vi-VN" sz="4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511144" y="7067548"/>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smtClean="0">
                <a:solidFill>
                  <a:schemeClr val="tx1"/>
                </a:solidFill>
                <a:latin typeface="Arial" panose="020B0604020202020204" pitchFamily="34" charset="0"/>
                <a:cs typeface="Arial" panose="020B0604020202020204" pitchFamily="34" charset="0"/>
              </a:rPr>
              <a:t>Không làm hại động vật</a:t>
            </a:r>
            <a:endParaRPr lang="vi-VN" sz="4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314092" y="7508202"/>
            <a:ext cx="133559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80577" y="5022272"/>
            <a:ext cx="140722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80577" y="7497037"/>
            <a:ext cx="140722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318670" y="5022272"/>
            <a:ext cx="1331021"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3461079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a:t>
            </a:r>
            <a:r>
              <a:rPr lang="vi-VN" sz="4400" b="1" noProof="1" smtClean="0">
                <a:solidFill>
                  <a:srgbClr val="FF0000"/>
                </a:solidFill>
                <a:latin typeface="Arial" panose="020B0604020202020204" pitchFamily="34" charset="0"/>
                <a:cs typeface="Arial" panose="020B0604020202020204" pitchFamily="34" charset="0"/>
              </a:rPr>
              <a:t>3: </a:t>
            </a:r>
            <a:r>
              <a:rPr lang="vi-VN" sz="4400" noProof="1" smtClean="0">
                <a:solidFill>
                  <a:schemeClr val="tx1"/>
                </a:solidFill>
                <a:latin typeface="Arial" panose="020B0604020202020204" pitchFamily="34" charset="0"/>
                <a:cs typeface="Arial" panose="020B0604020202020204" pitchFamily="34" charset="0"/>
              </a:rPr>
              <a:t>Đâu là cảnh quan thiên nhiên của quê hương, đất nước?</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Vịnh Hạ Long</a:t>
            </a:r>
            <a:endParaRPr lang="vi-VN" sz="4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Dân ca quan họ</a:t>
            </a:r>
            <a:endParaRPr lang="vi-VN" sz="4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Cồng chiêng Tây Nguyên</a:t>
            </a:r>
            <a:endParaRPr lang="vi-VN" sz="4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smtClean="0">
                <a:solidFill>
                  <a:schemeClr val="tx1"/>
                </a:solidFill>
                <a:latin typeface="Arial" panose="020B0604020202020204" pitchFamily="34" charset="0"/>
                <a:cs typeface="Arial" panose="020B0604020202020204" pitchFamily="34" charset="0"/>
              </a:rPr>
              <a:t>Cố đô Huế</a:t>
            </a:r>
            <a:endParaRPr lang="vi-VN" sz="4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076643" y="505595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54074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530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srgbClr val="FF0000"/>
                </a:solidFill>
                <a:latin typeface="Arial" panose="020B0604020202020204" pitchFamily="34" charset="0"/>
                <a:cs typeface="Arial" panose="020B0604020202020204" pitchFamily="34" charset="0"/>
              </a:rPr>
              <a:t>Câu hỏi </a:t>
            </a:r>
            <a:r>
              <a:rPr lang="vi-VN" sz="4400" b="1" noProof="1" smtClean="0">
                <a:solidFill>
                  <a:srgbClr val="FF0000"/>
                </a:solidFill>
                <a:latin typeface="Arial" panose="020B0604020202020204" pitchFamily="34" charset="0"/>
                <a:cs typeface="Arial" panose="020B0604020202020204" pitchFamily="34" charset="0"/>
              </a:rPr>
              <a:t>4: </a:t>
            </a:r>
            <a:r>
              <a:rPr lang="vi-VN" sz="4400" noProof="1" smtClean="0">
                <a:solidFill>
                  <a:schemeClr val="tx1"/>
                </a:solidFill>
                <a:latin typeface="Arial" panose="020B0604020202020204" pitchFamily="34" charset="0"/>
                <a:cs typeface="Arial" panose="020B0604020202020204" pitchFamily="34" charset="0"/>
              </a:rPr>
              <a:t>Đâu là cảnh quan thiên nhiên của nước ta?</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smtClean="0">
                <a:solidFill>
                  <a:schemeClr val="tx1"/>
                </a:solidFill>
                <a:latin typeface="Arial" panose="020B0604020202020204" pitchFamily="34" charset="0"/>
                <a:cs typeface="Arial" panose="020B0604020202020204" pitchFamily="34" charset="0"/>
              </a:rPr>
              <a:t>Rừng Tràm Chim</a:t>
            </a:r>
            <a:endParaRPr lang="vi-VN" sz="4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Núi Phú Sĩ</a:t>
            </a:r>
            <a:endParaRPr lang="vi-VN" sz="4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smtClean="0">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Tháp Efel</a:t>
            </a:r>
            <a:endParaRPr lang="vi-VN" sz="4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Tượng nữ thần tự do</a:t>
            </a:r>
            <a:endParaRPr lang="vi-VN" sz="4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4056745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838200" y="571500"/>
            <a:ext cx="16459200" cy="914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36313" y="101375"/>
            <a:ext cx="2766080" cy="2755707"/>
          </a:xfrm>
          <a:prstGeom prst="rect">
            <a:avLst/>
          </a:prstGeom>
        </p:spPr>
      </p:pic>
      <p:sp>
        <p:nvSpPr>
          <p:cNvPr id="7" name="Rectangle 6"/>
          <p:cNvSpPr/>
          <p:nvPr/>
        </p:nvSpPr>
        <p:spPr>
          <a:xfrm>
            <a:off x="6688325" y="664280"/>
            <a:ext cx="4564071" cy="1387175"/>
          </a:xfrm>
          <a:prstGeom prst="rect">
            <a:avLst/>
          </a:prstGeom>
        </p:spPr>
        <p:txBody>
          <a:bodyPr wrap="none">
            <a:spAutoFit/>
          </a:bodyPr>
          <a:lstStyle/>
          <a:p>
            <a:pPr algn="ctr">
              <a:lnSpc>
                <a:spcPct val="150000"/>
              </a:lnSpc>
            </a:pPr>
            <a:r>
              <a:rPr lang="en-US" sz="6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843958" y="2011153"/>
            <a:ext cx="14249400" cy="2171428"/>
          </a:xfrm>
          <a:prstGeom prst="rect">
            <a:avLst/>
          </a:prstGeom>
        </p:spPr>
        <p:txBody>
          <a:bodyPr wrap="square">
            <a:spAutoFit/>
          </a:bodyPr>
          <a:lstStyle/>
          <a:p>
            <a:pPr algn="ctr">
              <a:lnSpc>
                <a:spcPct val="150000"/>
              </a:lnSpc>
              <a:spcBef>
                <a:spcPts val="600"/>
              </a:spcBef>
              <a:spcAft>
                <a:spcPts val="0"/>
              </a:spcAft>
              <a:tabLst>
                <a:tab pos="90170" algn="l"/>
                <a:tab pos="180340" algn="l"/>
              </a:tabLst>
            </a:pPr>
            <a:r>
              <a:rPr lang="de-DE"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3. Thực hiện các quy định về bảo vệ cảnh quan thiên nhiên, di tích, danh lam thắng cảnh.</a:t>
            </a:r>
            <a:endParaRPr lang="en-US" sz="48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Cloud 20"/>
          <p:cNvSpPr/>
          <p:nvPr/>
        </p:nvSpPr>
        <p:spPr>
          <a:xfrm>
            <a:off x="5732076" y="4333207"/>
            <a:ext cx="11040639" cy="5562601"/>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9115" y="5019008"/>
            <a:ext cx="8368936" cy="4324261"/>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Tự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giác thực hiện những hành vi, việc làm theo quy định để bảo vệ cảnh quan thiên nhiên ở địa phương.</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Vận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động, nhắc nhở mọi người cùng thực hiện.</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65923" y="4593297"/>
            <a:ext cx="4419600" cy="5829208"/>
          </a:xfrm>
          <a:prstGeom prst="rect">
            <a:avLst/>
          </a:prstGeom>
        </p:spPr>
      </p:pic>
    </p:spTree>
    <p:extLst>
      <p:ext uri="{BB962C8B-B14F-4D97-AF65-F5344CB8AC3E}">
        <p14:creationId xmlns:p14="http://schemas.microsoft.com/office/powerpoint/2010/main" val="2369314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 calcmode="lin" valueType="num">
                                      <p:cBhvr additive="base">
                                        <p:cTn id="2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animBg="1"/>
      <p:bldP spid="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4595299" y="5709314"/>
            <a:ext cx="2941243" cy="3907448"/>
          </a:xfrm>
          <a:prstGeom prst="rect">
            <a:avLst/>
          </a:prstGeom>
        </p:spPr>
      </p:pic>
      <p:sp>
        <p:nvSpPr>
          <p:cNvPr id="11" name="Rectangle 10"/>
          <p:cNvSpPr/>
          <p:nvPr/>
        </p:nvSpPr>
        <p:spPr>
          <a:xfrm>
            <a:off x="7356779" y="1616399"/>
            <a:ext cx="4336444" cy="1387175"/>
          </a:xfrm>
          <a:prstGeom prst="rect">
            <a:avLst/>
          </a:prstGeom>
        </p:spPr>
        <p:txBody>
          <a:bodyPr wrap="none">
            <a:spAutoFit/>
          </a:bodyPr>
          <a:lstStyle/>
          <a:p>
            <a:pPr algn="ctr">
              <a:lnSpc>
                <a:spcPct val="150000"/>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439051" y="3113187"/>
            <a:ext cx="10156248" cy="5078313"/>
          </a:xfrm>
          <a:prstGeom prst="rect">
            <a:avLst/>
          </a:prstGeom>
        </p:spPr>
        <p:txBody>
          <a:bodyPr wrap="square">
            <a:spAutoFit/>
          </a:bodyPr>
          <a:lstStyle/>
          <a:p>
            <a:pPr algn="just">
              <a:lnSpc>
                <a:spcPct val="150000"/>
              </a:lnSpc>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Chúng ta rất yêu quý và tự hào về những cảnh quan thiên nhiên tươi đẹp của địa phương. Càng yêu quý, tự hào, chúng ta càng cẩn phải tự giác thực hiện những hành vị, việc làm cần thiết dể giữ gìn, bảo vệ cảnh quan thiên nhiên và nhắc nhớ mọi người xung quanh cùng thực hiện.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050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sp>
        <p:nvSpPr>
          <p:cNvPr id="15" name="Google Shape;2902;p52"/>
          <p:cNvSpPr txBox="1">
            <a:spLocks/>
          </p:cNvSpPr>
          <p:nvPr/>
        </p:nvSpPr>
        <p:spPr>
          <a:xfrm>
            <a:off x="2605977" y="1318513"/>
            <a:ext cx="12595584" cy="822388"/>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400" b="1" dirty="0" smtClean="0">
                <a:latin typeface="Arial" panose="020B0604020202020204" pitchFamily="34" charset="0"/>
                <a:cs typeface="Arial" panose="020B0604020202020204" pitchFamily="34" charset="0"/>
              </a:rPr>
              <a:t>HƯỚNG DẪN VỀ NHÀ</a:t>
            </a:r>
            <a:endParaRPr lang="vi-VN" sz="6400" b="1" dirty="0">
              <a:latin typeface="Arial" panose="020B0604020202020204" pitchFamily="34" charset="0"/>
              <a:cs typeface="Arial" panose="020B0604020202020204" pitchFamily="34" charset="0"/>
            </a:endParaRPr>
          </a:p>
        </p:txBody>
      </p:sp>
      <p:grpSp>
        <p:nvGrpSpPr>
          <p:cNvPr id="16" name="Google Shape;2907;p52"/>
          <p:cNvGrpSpPr/>
          <p:nvPr/>
        </p:nvGrpSpPr>
        <p:grpSpPr>
          <a:xfrm>
            <a:off x="3493146" y="4445450"/>
            <a:ext cx="697607" cy="934072"/>
            <a:chOff x="3601939" y="4161192"/>
            <a:chExt cx="275178" cy="388912"/>
          </a:xfrm>
        </p:grpSpPr>
        <p:sp>
          <p:nvSpPr>
            <p:cNvPr id="17" name="Google Shape;2908;p52"/>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8" name="Google Shape;2909;p52"/>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0" name="Google Shape;2910;p52"/>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1" name="Google Shape;2911;p52"/>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2" name="Google Shape;2912;p52"/>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3" name="Google Shape;2913;p52"/>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4" name="Google Shape;2914;p52"/>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5" name="Google Shape;2915;p52"/>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6" name="Google Shape;2916;p52"/>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7" name="Google Shape;2917;p52"/>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nvGrpSpPr>
          <p:cNvPr id="28" name="Google Shape;2918;p52"/>
          <p:cNvGrpSpPr/>
          <p:nvPr/>
        </p:nvGrpSpPr>
        <p:grpSpPr>
          <a:xfrm>
            <a:off x="8456102" y="4461799"/>
            <a:ext cx="999873" cy="911306"/>
            <a:chOff x="5812588" y="2708991"/>
            <a:chExt cx="612637" cy="597721"/>
          </a:xfrm>
        </p:grpSpPr>
        <p:sp>
          <p:nvSpPr>
            <p:cNvPr id="29" name="Google Shape;2919;p52"/>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nvGrpSpPr>
            <p:cNvPr id="30" name="Google Shape;2920;p52"/>
            <p:cNvGrpSpPr/>
            <p:nvPr/>
          </p:nvGrpSpPr>
          <p:grpSpPr>
            <a:xfrm>
              <a:off x="5812588" y="2708991"/>
              <a:ext cx="612637" cy="597721"/>
              <a:chOff x="5802038" y="2708991"/>
              <a:chExt cx="612637" cy="597721"/>
            </a:xfrm>
          </p:grpSpPr>
          <p:sp>
            <p:nvSpPr>
              <p:cNvPr id="31" name="Google Shape;2921;p52"/>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2" name="Google Shape;2922;p52"/>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3" name="Google Shape;2923;p52"/>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4" name="Google Shape;2924;p52"/>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5" name="Google Shape;2925;p52"/>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6" name="Google Shape;2926;p52"/>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7" name="Google Shape;2927;p52"/>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8" name="Google Shape;2928;p52"/>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9" name="Google Shape;2929;p52"/>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grpSp>
        <p:nvGrpSpPr>
          <p:cNvPr id="40" name="Google Shape;3053;p54"/>
          <p:cNvGrpSpPr/>
          <p:nvPr/>
        </p:nvGrpSpPr>
        <p:grpSpPr>
          <a:xfrm>
            <a:off x="13792200" y="4446258"/>
            <a:ext cx="999868" cy="934073"/>
            <a:chOff x="3508282" y="3810341"/>
            <a:chExt cx="351644" cy="351959"/>
          </a:xfrm>
        </p:grpSpPr>
        <p:sp>
          <p:nvSpPr>
            <p:cNvPr id="41" name="Google Shape;3054;p54"/>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2" name="Google Shape;3055;p54"/>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3" name="Google Shape;3056;p54"/>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4" name="Google Shape;3057;p54"/>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5" name="Google Shape;3058;p54"/>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6" name="Google Shape;3059;p54"/>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7" name="Google Shape;3060;p54"/>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8" name="Google Shape;3061;p54"/>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9" name="Google Shape;3062;p54"/>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0" name="Google Shape;3063;p54"/>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1" name="Google Shape;3064;p54"/>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2" name="Google Shape;3065;p54"/>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3" name="Google Shape;3066;p54"/>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sp>
        <p:nvSpPr>
          <p:cNvPr id="54" name="Rectangle 53"/>
          <p:cNvSpPr/>
          <p:nvPr/>
        </p:nvSpPr>
        <p:spPr>
          <a:xfrm>
            <a:off x="1695206" y="5842941"/>
            <a:ext cx="4293488"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55" name="Rectangle 54"/>
          <p:cNvSpPr/>
          <p:nvPr/>
        </p:nvSpPr>
        <p:spPr>
          <a:xfrm>
            <a:off x="6988402" y="5832112"/>
            <a:ext cx="4235769"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56" name="Rectangle 55"/>
          <p:cNvSpPr/>
          <p:nvPr/>
        </p:nvSpPr>
        <p:spPr>
          <a:xfrm>
            <a:off x="11683335" y="5871508"/>
            <a:ext cx="4916863"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Đọc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endParaRPr lang="en-US" sz="4000" dirty="0" smtClean="0">
              <a:latin typeface="Arial" panose="020B0604020202020204" pitchFamily="34" charset="0"/>
              <a:cs typeface="Arial" panose="020B0604020202020204" pitchFamily="34" charset="0"/>
            </a:endParaRPr>
          </a:p>
        </p:txBody>
      </p:sp>
      <p:pic>
        <p:nvPicPr>
          <p:cNvPr id="57"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228600" y="7262223"/>
            <a:ext cx="4455274" cy="3013386"/>
          </a:xfrm>
          <a:prstGeom prst="rect">
            <a:avLst/>
          </a:prstGeom>
        </p:spPr>
      </p:pic>
      <p:sp>
        <p:nvSpPr>
          <p:cNvPr id="58" name="TextBox 57"/>
          <p:cNvSpPr txBox="1"/>
          <p:nvPr/>
        </p:nvSpPr>
        <p:spPr>
          <a:xfrm>
            <a:off x="3057414" y="2767772"/>
            <a:ext cx="1569071" cy="1477328"/>
          </a:xfrm>
          <a:prstGeom prst="rect">
            <a:avLst/>
          </a:prstGeom>
          <a:noFill/>
        </p:spPr>
        <p:txBody>
          <a:bodyPr wrap="square" rtlCol="0">
            <a:spAutoFit/>
          </a:bodyPr>
          <a:lstStyle/>
          <a:p>
            <a:pPr algn="ctr">
              <a:lnSpc>
                <a:spcPct val="150000"/>
              </a:lnSpc>
            </a:pPr>
            <a:r>
              <a:rPr lang="en-US" sz="6000" b="1" dirty="0" smtClean="0">
                <a:solidFill>
                  <a:srgbClr val="FF0000"/>
                </a:solidFill>
                <a:latin typeface="Arial" panose="020B0604020202020204" pitchFamily="34" charset="0"/>
                <a:cs typeface="Arial" panose="020B0604020202020204" pitchFamily="34" charset="0"/>
              </a:rPr>
              <a:t>01</a:t>
            </a:r>
            <a:endParaRPr lang="en-US" sz="6000" b="1" dirty="0">
              <a:solidFill>
                <a:srgbClr val="FF0000"/>
              </a:solidFill>
              <a:latin typeface="Arial" panose="020B0604020202020204" pitchFamily="34" charset="0"/>
              <a:cs typeface="Arial" panose="020B0604020202020204" pitchFamily="34" charset="0"/>
            </a:endParaRPr>
          </a:p>
        </p:txBody>
      </p:sp>
      <p:sp>
        <p:nvSpPr>
          <p:cNvPr id="59" name="TextBox 58"/>
          <p:cNvSpPr txBox="1"/>
          <p:nvPr/>
        </p:nvSpPr>
        <p:spPr>
          <a:xfrm>
            <a:off x="8170805" y="2820228"/>
            <a:ext cx="1569071" cy="1306255"/>
          </a:xfrm>
          <a:prstGeom prst="rect">
            <a:avLst/>
          </a:prstGeom>
          <a:noFill/>
        </p:spPr>
        <p:txBody>
          <a:bodyPr wrap="square" rtlCol="0">
            <a:spAutoFit/>
          </a:bodyPr>
          <a:lstStyle/>
          <a:p>
            <a:pPr algn="ctr">
              <a:lnSpc>
                <a:spcPct val="150000"/>
              </a:lnSpc>
            </a:pPr>
            <a:r>
              <a:rPr lang="en-US" sz="6000" b="1" dirty="0" smtClean="0">
                <a:solidFill>
                  <a:srgbClr val="00B0F0"/>
                </a:solidFill>
                <a:latin typeface="Arial" panose="020B0604020202020204" pitchFamily="34" charset="0"/>
                <a:cs typeface="Arial" panose="020B0604020202020204" pitchFamily="34" charset="0"/>
              </a:rPr>
              <a:t>02</a:t>
            </a:r>
            <a:endParaRPr lang="en-US" sz="6000" b="1" dirty="0">
              <a:solidFill>
                <a:srgbClr val="00B0F0"/>
              </a:solidFill>
              <a:latin typeface="Arial" panose="020B0604020202020204" pitchFamily="34" charset="0"/>
              <a:cs typeface="Arial" panose="020B0604020202020204" pitchFamily="34" charset="0"/>
            </a:endParaRPr>
          </a:p>
        </p:txBody>
      </p:sp>
      <p:sp>
        <p:nvSpPr>
          <p:cNvPr id="60" name="TextBox 59"/>
          <p:cNvSpPr txBox="1"/>
          <p:nvPr/>
        </p:nvSpPr>
        <p:spPr>
          <a:xfrm>
            <a:off x="13443590" y="2805980"/>
            <a:ext cx="1569071" cy="1306255"/>
          </a:xfrm>
          <a:prstGeom prst="rect">
            <a:avLst/>
          </a:prstGeom>
          <a:noFill/>
        </p:spPr>
        <p:txBody>
          <a:bodyPr wrap="square" rtlCol="0">
            <a:spAutoFit/>
          </a:bodyPr>
          <a:lstStyle/>
          <a:p>
            <a:pPr algn="ctr">
              <a:lnSpc>
                <a:spcPct val="150000"/>
              </a:lnSpc>
            </a:pPr>
            <a:r>
              <a:rPr lang="en-US" sz="6000" b="1" dirty="0" smtClean="0">
                <a:solidFill>
                  <a:srgbClr val="00B050"/>
                </a:solidFill>
                <a:latin typeface="Arial" panose="020B0604020202020204" pitchFamily="34" charset="0"/>
                <a:cs typeface="Arial" panose="020B0604020202020204" pitchFamily="34" charset="0"/>
              </a:rPr>
              <a:t>03</a:t>
            </a:r>
            <a:endParaRPr lang="en-US" sz="6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235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ppt_x"/>
                                          </p:val>
                                        </p:tav>
                                        <p:tav tm="100000">
                                          <p:val>
                                            <p:strVal val="#ppt_x"/>
                                          </p:val>
                                        </p:tav>
                                      </p:tavLst>
                                    </p:anim>
                                    <p:anim calcmode="lin" valueType="num">
                                      <p:cBhvr additive="base">
                                        <p:cTn id="37" dur="500" fill="hold"/>
                                        <p:tgtEl>
                                          <p:spTgt spid="5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ppt_x"/>
                                          </p:val>
                                        </p:tav>
                                        <p:tav tm="100000">
                                          <p:val>
                                            <p:strVal val="#ppt_x"/>
                                          </p:val>
                                        </p:tav>
                                      </p:tavLst>
                                    </p:anim>
                                    <p:anim calcmode="lin" valueType="num">
                                      <p:cBhvr additive="base">
                                        <p:cTn id="41" dur="500" fill="hold"/>
                                        <p:tgtEl>
                                          <p:spTgt spid="5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4" grpId="0"/>
      <p:bldP spid="55" grpId="0"/>
      <p:bldP spid="56"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7324" y="483734"/>
            <a:ext cx="3757094" cy="2356723"/>
          </a:xfrm>
          <a:prstGeom prst="rect">
            <a:avLst/>
          </a:prstGeom>
        </p:spPr>
      </p:pic>
      <p:sp>
        <p:nvSpPr>
          <p:cNvPr id="13" name="TextBox 12"/>
          <p:cNvSpPr txBox="1"/>
          <p:nvPr/>
        </p:nvSpPr>
        <p:spPr>
          <a:xfrm>
            <a:off x="377432" y="633908"/>
            <a:ext cx="12191458" cy="3730765"/>
          </a:xfrm>
          <a:prstGeom prst="rect">
            <a:avLst/>
          </a:prstGeom>
          <a:noFill/>
        </p:spPr>
        <p:txBody>
          <a:bodyPr wrap="square" rtlCol="0">
            <a:spAutoFit/>
          </a:bodyPr>
          <a:lstStyle/>
          <a:p>
            <a:pPr algn="ctr">
              <a:lnSpc>
                <a:spcPct val="150000"/>
              </a:lnSpc>
            </a:pPr>
            <a:r>
              <a:rPr lang="en-US" sz="8400" b="1" dirty="0" smtClean="0">
                <a:latin typeface="Arial" panose="020B0604020202020204" pitchFamily="34" charset="0"/>
                <a:cs typeface="Arial" panose="020B0604020202020204" pitchFamily="34" charset="0"/>
              </a:rPr>
              <a:t>CẢM ƠN CÁC EM </a:t>
            </a:r>
          </a:p>
          <a:p>
            <a:pPr algn="ctr">
              <a:lnSpc>
                <a:spcPct val="150000"/>
              </a:lnSpc>
            </a:pPr>
            <a:r>
              <a:rPr lang="en-US" sz="8400" b="1" dirty="0" smtClean="0">
                <a:latin typeface="Arial" panose="020B0604020202020204" pitchFamily="34" charset="0"/>
                <a:cs typeface="Arial" panose="020B0604020202020204" pitchFamily="34" charset="0"/>
              </a:rPr>
              <a:t>ĐÃ CHÚ Ý LẮNG NGHE</a:t>
            </a:r>
            <a:endParaRPr lang="en-US" sz="8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5271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95907" y="7239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6155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805632" y="928485"/>
            <a:ext cx="2747334" cy="1723328"/>
          </a:xfrm>
          <a:prstGeom prst="rect">
            <a:avLst/>
          </a:prstGeom>
        </p:spPr>
      </p:pic>
      <p:pic>
        <p:nvPicPr>
          <p:cNvPr id="6" name="Picture 6"/>
          <p:cNvPicPr>
            <a:picLocks noChangeAspect="1"/>
          </p:cNvPicPr>
          <p:nvPr/>
        </p:nvPicPr>
        <p:blipFill>
          <a:blip r:embed="rId4"/>
          <a:srcRect/>
          <a:stretch>
            <a:fillRect/>
          </a:stretch>
        </p:blipFill>
        <p:spPr>
          <a:xfrm>
            <a:off x="16232945" y="61551"/>
            <a:ext cx="1957842" cy="1950500"/>
          </a:xfrm>
          <a:prstGeom prst="rect">
            <a:avLst/>
          </a:prstGeom>
        </p:spPr>
      </p:pic>
      <p:sp>
        <p:nvSpPr>
          <p:cNvPr id="21" name="TextBox 20"/>
          <p:cNvSpPr txBox="1"/>
          <p:nvPr/>
        </p:nvSpPr>
        <p:spPr>
          <a:xfrm>
            <a:off x="4961679" y="1001911"/>
            <a:ext cx="7848600" cy="1077218"/>
          </a:xfrm>
          <a:prstGeom prst="rect">
            <a:avLst/>
          </a:prstGeom>
          <a:noFill/>
        </p:spPr>
        <p:txBody>
          <a:bodyPr wrap="square" rtlCol="0">
            <a:spAutoFit/>
          </a:bodyPr>
          <a:lstStyle/>
          <a:p>
            <a:pPr algn="ctr"/>
            <a:r>
              <a:rPr lang="en-US" sz="6400" b="1" dirty="0" smtClean="0">
                <a:solidFill>
                  <a:srgbClr val="0070C0"/>
                </a:solidFill>
                <a:latin typeface="Arial" panose="020B0604020202020204" pitchFamily="34" charset="0"/>
                <a:cs typeface="Arial" panose="020B0604020202020204" pitchFamily="34" charset="0"/>
              </a:rPr>
              <a:t>KHỞI ĐỘNG</a:t>
            </a:r>
            <a:endParaRPr lang="en-US" sz="6400" b="1"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1912766" y="2154724"/>
            <a:ext cx="13946425" cy="1998176"/>
          </a:xfrm>
          <a:prstGeom prst="rect">
            <a:avLst/>
          </a:prstGeom>
        </p:spPr>
        <p:txBody>
          <a:bodyPr wrap="square">
            <a:spAutoFit/>
          </a:bodyPr>
          <a:lstStyle/>
          <a:p>
            <a:pPr algn="ctr">
              <a:lnSpc>
                <a:spcPct val="150000"/>
              </a:lnSpc>
              <a:spcBef>
                <a:spcPts val="600"/>
              </a:spcBef>
              <a:spcAft>
                <a:spcPts val="0"/>
              </a:spcAft>
            </a:pPr>
            <a:r>
              <a:rPr lang="vi-VN" sz="4400" dirty="0" smtClean="0">
                <a:latin typeface="Arial" panose="020B0604020202020204" pitchFamily="34" charset="0"/>
                <a:ea typeface="Calibri" panose="020F0502020204030204" pitchFamily="34" charset="0"/>
                <a:cs typeface="Arial" panose="020B0604020202020204" pitchFamily="34" charset="0"/>
              </a:rPr>
              <a:t>T</a:t>
            </a:r>
            <a:r>
              <a:rPr lang="en-US" sz="4400" dirty="0" err="1" smtClean="0">
                <a:latin typeface="Arial" panose="020B0604020202020204" pitchFamily="34" charset="0"/>
                <a:ea typeface="Calibri" panose="020F0502020204030204" pitchFamily="34" charset="0"/>
                <a:cs typeface="Arial" panose="020B0604020202020204" pitchFamily="34" charset="0"/>
              </a:rPr>
              <a:t>rò</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chơi</a:t>
            </a:r>
            <a:r>
              <a:rPr lang="en-US" sz="4400" dirty="0">
                <a:latin typeface="Arial" panose="020B0604020202020204" pitchFamily="34" charset="0"/>
                <a:ea typeface="Calibri" panose="020F0502020204030204" pitchFamily="34" charset="0"/>
                <a:cs typeface="Arial" panose="020B0604020202020204" pitchFamily="34" charset="0"/>
              </a:rPr>
              <a:t> </a:t>
            </a:r>
            <a:r>
              <a:rPr lang="vi-VN" sz="4400" b="1" i="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“THI KỂ TÊN CÁC CẢNH ĐẸP THIÊN NHIÊN CỦA QUÊ HƯƠNG, ĐẤT NƯỚC”</a:t>
            </a:r>
            <a:endParaRPr lang="en-US" sz="4400" b="1" i="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1304078" y="4191908"/>
            <a:ext cx="15163800" cy="3785652"/>
          </a:xfrm>
          <a:prstGeom prst="rect">
            <a:avLst/>
          </a:prstGeom>
        </p:spPr>
        <p:txBody>
          <a:bodyPr wrap="square">
            <a:spAutoFit/>
          </a:bodyPr>
          <a:lstStyle/>
          <a:p>
            <a:pPr algn="just">
              <a:lnSpc>
                <a:spcPct val="150000"/>
              </a:lnSpc>
              <a:spcAft>
                <a:spcPts val="600"/>
              </a:spcAft>
            </a:pPr>
            <a:r>
              <a:rPr lang="vi-VN" sz="40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L</a:t>
            </a:r>
            <a:r>
              <a:rPr lang="en-US" sz="40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uật</a:t>
            </a:r>
            <a:r>
              <a:rPr lang="en-US"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chơi</a:t>
            </a:r>
            <a:r>
              <a:rPr lang="en-US"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Theo </a:t>
            </a:r>
            <a:r>
              <a:rPr lang="en-US" sz="4000" dirty="0" err="1">
                <a:latin typeface="Arial" panose="020B0604020202020204" pitchFamily="34" charset="0"/>
                <a:ea typeface="Times New Roman" panose="02020603050405020304" pitchFamily="18" charset="0"/>
                <a:cs typeface="Arial" panose="020B0604020202020204" pitchFamily="34" charset="0"/>
              </a:rPr>
              <a:t>sự</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điều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khiển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quản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trò</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thay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Đến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lượt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tiếp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hoặc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chính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sẽ</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thua</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915550" y="7939378"/>
            <a:ext cx="10248514" cy="223332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781383" y="7821773"/>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24485" y="-19130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55862" y="1014311"/>
            <a:ext cx="2747334" cy="1723328"/>
          </a:xfrm>
          <a:prstGeom prst="rect">
            <a:avLst/>
          </a:prstGeom>
        </p:spPr>
      </p:pic>
      <p:pic>
        <p:nvPicPr>
          <p:cNvPr id="6" name="Picture 6"/>
          <p:cNvPicPr>
            <a:picLocks noChangeAspect="1"/>
          </p:cNvPicPr>
          <p:nvPr/>
        </p:nvPicPr>
        <p:blipFill>
          <a:blip r:embed="rId4"/>
          <a:srcRect/>
          <a:stretch>
            <a:fillRect/>
          </a:stretch>
        </p:blipFill>
        <p:spPr>
          <a:xfrm>
            <a:off x="16220435" y="-43184"/>
            <a:ext cx="2069228" cy="206146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34662" y="483734"/>
            <a:ext cx="3757094" cy="2356723"/>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98224" y="7916239"/>
            <a:ext cx="2239878" cy="204847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9980">
            <a:off x="4085931" y="6800981"/>
            <a:ext cx="2628878" cy="24329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55137" y="7240865"/>
            <a:ext cx="3351889" cy="2078171"/>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03180">
            <a:off x="11707075" y="7175232"/>
            <a:ext cx="2900920" cy="2742688"/>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25004">
            <a:off x="15491130" y="8111394"/>
            <a:ext cx="2129465" cy="1974595"/>
          </a:xfrm>
          <a:prstGeom prst="rect">
            <a:avLst/>
          </a:prstGeom>
        </p:spPr>
      </p:pic>
      <p:sp>
        <p:nvSpPr>
          <p:cNvPr id="20" name="Rectangle 19"/>
          <p:cNvSpPr/>
          <p:nvPr/>
        </p:nvSpPr>
        <p:spPr>
          <a:xfrm>
            <a:off x="745323" y="907968"/>
            <a:ext cx="16251062" cy="3785652"/>
          </a:xfrm>
          <a:prstGeom prst="rect">
            <a:avLst/>
          </a:prstGeom>
        </p:spPr>
        <p:txBody>
          <a:bodyPr wrap="square">
            <a:spAutoFit/>
          </a:bodyPr>
          <a:lstStyle/>
          <a:p>
            <a:pPr algn="ctr">
              <a:lnSpc>
                <a:spcPct val="150000"/>
              </a:lnSpc>
              <a:spcBef>
                <a:spcPts val="300"/>
              </a:spcBef>
              <a:spcAft>
                <a:spcPts val="300"/>
              </a:spcAft>
            </a:pPr>
            <a:r>
              <a:rPr lang="vi-VN" sz="8000" b="1" kern="0" dirty="0" smtClean="0">
                <a:latin typeface="Arial" panose="020B0604020202020204" pitchFamily="34" charset="0"/>
                <a:ea typeface="Times New Roman" panose="02020603050405020304" pitchFamily="18" charset="0"/>
                <a:cs typeface="Arial" panose="020B0604020202020204" pitchFamily="34" charset="0"/>
              </a:rPr>
              <a:t>CHỦ ĐỀ 7: EM VỚI THIÊN NHIÊN VÀ MÔI TRƯỜNG</a:t>
            </a:r>
            <a:endParaRPr lang="en-US" sz="80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1403254" y="4305300"/>
            <a:ext cx="14935200" cy="3139321"/>
          </a:xfrm>
          <a:prstGeom prst="rect">
            <a:avLst/>
          </a:prstGeom>
        </p:spPr>
        <p:txBody>
          <a:bodyPr wrap="square">
            <a:spAutoFit/>
          </a:bodyPr>
          <a:lstStyle/>
          <a:p>
            <a:pPr algn="ctr">
              <a:lnSpc>
                <a:spcPct val="150000"/>
              </a:lnSpc>
              <a:spcBef>
                <a:spcPts val="600"/>
              </a:spcBef>
              <a:spcAft>
                <a:spcPts val="0"/>
              </a:spcAft>
            </a:pP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Tuần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24+25 </a:t>
            </a:r>
            <a:r>
              <a:rPr lang="en-US" sz="66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vi-VN" sz="66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Cảnh</a:t>
            </a:r>
            <a:r>
              <a:rPr lang="en-US" sz="66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quan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nhiên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quê</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hương</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tôi</a:t>
            </a:r>
            <a:endParaRPr lang="en-US" sz="66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09600" y="1190445"/>
            <a:ext cx="13487400" cy="792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645" y="23456"/>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59200" y="795433"/>
            <a:ext cx="2747334" cy="1723328"/>
          </a:xfrm>
          <a:prstGeom prst="rect">
            <a:avLst/>
          </a:prstGeom>
        </p:spPr>
      </p:pic>
      <p:pic>
        <p:nvPicPr>
          <p:cNvPr id="7"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54000" y="2666447"/>
            <a:ext cx="5486400" cy="7887254"/>
          </a:xfrm>
          <a:prstGeom prst="rect">
            <a:avLst/>
          </a:prstGeom>
        </p:spPr>
      </p:pic>
      <p:sp>
        <p:nvSpPr>
          <p:cNvPr id="2" name="TextBox 1"/>
          <p:cNvSpPr txBox="1"/>
          <p:nvPr/>
        </p:nvSpPr>
        <p:spPr>
          <a:xfrm>
            <a:off x="3048000" y="1627882"/>
            <a:ext cx="9144000"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3" name="TextBox 2"/>
          <p:cNvSpPr txBox="1"/>
          <p:nvPr/>
        </p:nvSpPr>
        <p:spPr>
          <a:xfrm>
            <a:off x="1066800" y="3013785"/>
            <a:ext cx="1143000" cy="1306255"/>
          </a:xfrm>
          <a:prstGeom prst="rect">
            <a:avLst/>
          </a:prstGeom>
          <a:noFill/>
        </p:spPr>
        <p:txBody>
          <a:bodyPr wrap="square" rtlCol="0">
            <a:spAutoFit/>
          </a:bodyPr>
          <a:lstStyle/>
          <a:p>
            <a:pPr algn="ctr">
              <a:lnSpc>
                <a:spcPct val="150000"/>
              </a:lnSpc>
            </a:pPr>
            <a:r>
              <a:rPr lang="en-US" sz="6000" b="1" dirty="0" smtClean="0">
                <a:solidFill>
                  <a:srgbClr val="00B050"/>
                </a:solidFill>
                <a:latin typeface="Arial" panose="020B0604020202020204" pitchFamily="34" charset="0"/>
                <a:cs typeface="Arial" panose="020B0604020202020204" pitchFamily="34" charset="0"/>
              </a:rPr>
              <a:t>01</a:t>
            </a:r>
            <a:endParaRPr lang="en-US" sz="6000" b="1" dirty="0">
              <a:solidFill>
                <a:srgbClr val="00B050"/>
              </a:solidFill>
              <a:latin typeface="Arial" panose="020B0604020202020204" pitchFamily="34" charset="0"/>
              <a:cs typeface="Arial" panose="020B0604020202020204" pitchFamily="34" charset="0"/>
            </a:endParaRPr>
          </a:p>
        </p:txBody>
      </p:sp>
      <p:sp>
        <p:nvSpPr>
          <p:cNvPr id="9" name="TextBox 8"/>
          <p:cNvSpPr txBox="1"/>
          <p:nvPr/>
        </p:nvSpPr>
        <p:spPr>
          <a:xfrm>
            <a:off x="1071665" y="4942674"/>
            <a:ext cx="1143000" cy="1306255"/>
          </a:xfrm>
          <a:prstGeom prst="rect">
            <a:avLst/>
          </a:prstGeom>
          <a:noFill/>
        </p:spPr>
        <p:txBody>
          <a:bodyPr wrap="square" rtlCol="0">
            <a:spAutoFit/>
          </a:bodyPr>
          <a:lstStyle/>
          <a:p>
            <a:pPr algn="ctr">
              <a:lnSpc>
                <a:spcPct val="150000"/>
              </a:lnSpc>
            </a:pPr>
            <a:r>
              <a:rPr lang="en-US" sz="6000" b="1" dirty="0" smtClean="0">
                <a:solidFill>
                  <a:srgbClr val="0070C0"/>
                </a:solidFill>
                <a:latin typeface="Arial" panose="020B0604020202020204" pitchFamily="34" charset="0"/>
                <a:cs typeface="Arial" panose="020B0604020202020204" pitchFamily="34" charset="0"/>
              </a:rPr>
              <a:t>02</a:t>
            </a:r>
            <a:endParaRPr lang="en-US" sz="6000" b="1"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2444029" y="2843563"/>
            <a:ext cx="10951073" cy="1938992"/>
          </a:xfrm>
          <a:prstGeom prst="rect">
            <a:avLst/>
          </a:prstGeom>
        </p:spPr>
        <p:txBody>
          <a:bodyPr wrap="square">
            <a:spAutoFit/>
          </a:bodyPr>
          <a:lstStyle/>
          <a:p>
            <a:pPr algn="just">
              <a:lnSpc>
                <a:spcPct val="150000"/>
              </a:lnSpc>
            </a:pP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Chia sẻ thu hoạch của bản thân sau khi đi tham quan cảnh quan thiên nhiên ở địa phương</a:t>
            </a:r>
            <a:endParaRPr lang="en-US" sz="4000" dirty="0">
              <a:latin typeface="Arial" panose="020B0604020202020204" pitchFamily="34" charset="0"/>
              <a:cs typeface="Arial" panose="020B0604020202020204" pitchFamily="34" charset="0"/>
            </a:endParaRPr>
          </a:p>
        </p:txBody>
      </p:sp>
      <p:sp>
        <p:nvSpPr>
          <p:cNvPr id="12" name="Rectangle 11"/>
          <p:cNvSpPr/>
          <p:nvPr/>
        </p:nvSpPr>
        <p:spPr>
          <a:xfrm>
            <a:off x="2444028" y="4770716"/>
            <a:ext cx="10951073" cy="1938992"/>
          </a:xfrm>
          <a:prstGeom prst="rect">
            <a:avLst/>
          </a:prstGeom>
        </p:spPr>
        <p:txBody>
          <a:bodyPr wrap="square">
            <a:spAutoFit/>
          </a:bodyPr>
          <a:lstStyle/>
          <a:p>
            <a:pPr algn="just">
              <a:lnSpc>
                <a:spcPct val="150000"/>
              </a:lnSpc>
            </a:pP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2444028" y="6709708"/>
            <a:ext cx="10951073" cy="1938992"/>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Thực hiện các quy định về bảo vệ cảnh quan thiên nhiên, di tích, danh lam thắng cảnh.</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1066800" y="6871563"/>
            <a:ext cx="1143000" cy="1306255"/>
          </a:xfrm>
          <a:prstGeom prst="rect">
            <a:avLst/>
          </a:prstGeom>
          <a:noFill/>
        </p:spPr>
        <p:txBody>
          <a:bodyPr wrap="square" rtlCol="0">
            <a:spAutoFit/>
          </a:bodyPr>
          <a:lstStyle/>
          <a:p>
            <a:pPr algn="ctr">
              <a:lnSpc>
                <a:spcPct val="150000"/>
              </a:lnSpc>
            </a:pPr>
            <a:r>
              <a:rPr lang="vi-VN" sz="6000" b="1" smtClean="0">
                <a:solidFill>
                  <a:schemeClr val="accent2">
                    <a:lumMod val="75000"/>
                  </a:schemeClr>
                </a:solidFill>
                <a:latin typeface="Arial" panose="020B0604020202020204" pitchFamily="34" charset="0"/>
                <a:cs typeface="Arial" panose="020B0604020202020204" pitchFamily="34" charset="0"/>
              </a:rPr>
              <a:t>03</a:t>
            </a:r>
            <a:endParaRPr lang="en-US" sz="60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72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2" grpId="0"/>
      <p:bldP spid="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50496" y="630057"/>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14649"/>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14333" y="1181100"/>
            <a:ext cx="2747334" cy="1723328"/>
          </a:xfrm>
          <a:prstGeom prst="rect">
            <a:avLst/>
          </a:prstGeom>
        </p:spPr>
      </p:pic>
      <p:pic>
        <p:nvPicPr>
          <p:cNvPr id="6" name="Picture 6"/>
          <p:cNvPicPr>
            <a:picLocks noChangeAspect="1"/>
          </p:cNvPicPr>
          <p:nvPr/>
        </p:nvPicPr>
        <p:blipFill>
          <a:blip r:embed="rId4"/>
          <a:srcRect/>
          <a:stretch>
            <a:fillRect/>
          </a:stretch>
        </p:blipFill>
        <p:spPr>
          <a:xfrm>
            <a:off x="16382999" y="277800"/>
            <a:ext cx="2024416" cy="2016825"/>
          </a:xfrm>
          <a:prstGeom prst="rect">
            <a:avLst/>
          </a:prstGeom>
        </p:spPr>
      </p:pic>
      <p:sp>
        <p:nvSpPr>
          <p:cNvPr id="3" name="Rectangle 2"/>
          <p:cNvSpPr/>
          <p:nvPr/>
        </p:nvSpPr>
        <p:spPr>
          <a:xfrm>
            <a:off x="1143000" y="962442"/>
            <a:ext cx="15163800" cy="2123658"/>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4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1. Chia sẻ thu hoạch của bản thân sau khi đi tham quan cảnh quan thiên nhiên ở địa phương.</a:t>
            </a:r>
            <a:endParaRPr lang="en-US" sz="44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ounded Rectangular Callout 16"/>
          <p:cNvSpPr/>
          <p:nvPr/>
        </p:nvSpPr>
        <p:spPr>
          <a:xfrm>
            <a:off x="7239000" y="3352617"/>
            <a:ext cx="8839200" cy="5905683"/>
          </a:xfrm>
          <a:prstGeom prst="wedgeRoundRectCallout">
            <a:avLst>
              <a:gd name="adj1" fmla="val -63884"/>
              <a:gd name="adj2" fmla="val -26895"/>
              <a:gd name="adj3" fmla="val 16667"/>
            </a:avLst>
          </a:prstGeom>
          <a:solidFill>
            <a:schemeClr val="accent6">
              <a:lumMod val="40000"/>
              <a:lumOff val="60000"/>
            </a:schemeClr>
          </a:solidFill>
          <a:ln w="57150">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45803" y="3531091"/>
            <a:ext cx="7875197" cy="563231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Hãy chia sẻ những hiểu biết, cảm xúc của bản thân về cảnh quan thiên nhiên địa phương mà em đã đến thăm và những hành vi, việc làm em đã thực hiện để bảo vệ cảnh quan thiên nhiên nơi 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84652" y="3276417"/>
            <a:ext cx="3886200" cy="6293441"/>
          </a:xfrm>
          <a:prstGeom prst="rect">
            <a:avLst/>
          </a:prstGeom>
        </p:spPr>
      </p:pic>
    </p:spTree>
    <p:extLst>
      <p:ext uri="{BB962C8B-B14F-4D97-AF65-F5344CB8AC3E}">
        <p14:creationId xmlns:p14="http://schemas.microsoft.com/office/powerpoint/2010/main" val="6320689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2590800" y="1300555"/>
            <a:ext cx="12801600" cy="76529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1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616377" y="2955178"/>
            <a:ext cx="4160808" cy="7331822"/>
          </a:xfrm>
          <a:prstGeom prst="rect">
            <a:avLst/>
          </a:prstGeom>
        </p:spPr>
      </p:pic>
      <p:sp>
        <p:nvSpPr>
          <p:cNvPr id="7" name="Rectangle 6"/>
          <p:cNvSpPr/>
          <p:nvPr/>
        </p:nvSpPr>
        <p:spPr>
          <a:xfrm>
            <a:off x="4495800" y="1841513"/>
            <a:ext cx="10044846" cy="6571030"/>
          </a:xfrm>
          <a:prstGeom prst="rect">
            <a:avLst/>
          </a:prstGeom>
        </p:spPr>
        <p:txBody>
          <a:bodyPr wrap="square">
            <a:spAutoFit/>
          </a:bodyPr>
          <a:lstStyle/>
          <a:p>
            <a:pPr algn="just">
              <a:lnSpc>
                <a:spcPct val="150000"/>
              </a:lnSpc>
              <a:spcAft>
                <a:spcPts val="1000"/>
              </a:spcAft>
            </a:pP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Những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hành</a:t>
            </a:r>
            <a:r>
              <a:rPr lang="en-US" sz="4400" dirty="0">
                <a:latin typeface="Arial" panose="020B0604020202020204" pitchFamily="34" charset="0"/>
                <a:ea typeface="Calibri" panose="020F0502020204030204" pitchFamily="34" charset="0"/>
                <a:cs typeface="Arial" panose="020B0604020202020204" pitchFamily="34" charset="0"/>
              </a:rPr>
              <a:t> vi, </a:t>
            </a:r>
            <a:r>
              <a:rPr lang="en-US" sz="4400" dirty="0" err="1">
                <a:latin typeface="Arial" panose="020B0604020202020204" pitchFamily="34" charset="0"/>
                <a:ea typeface="Calibri" panose="020F0502020204030204" pitchFamily="34" charset="0"/>
                <a:cs typeface="Arial" panose="020B0604020202020204" pitchFamily="34" charset="0"/>
              </a:rPr>
              <a:t>việc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làm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để</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bảo</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vệ</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cảnh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quan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thiên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nhiên</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smtClean="0">
                <a:latin typeface="Arial" panose="020B0604020202020204" pitchFamily="34" charset="0"/>
                <a:ea typeface="Calibri" panose="020F0502020204030204" pitchFamily="34" charset="0"/>
                <a:cs typeface="Arial" panose="020B0604020202020204" pitchFamily="34" charset="0"/>
              </a:rPr>
              <a:t>Bỏ</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rác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đúng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định</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smtClean="0">
                <a:latin typeface="Arial" panose="020B0604020202020204" pitchFamily="34" charset="0"/>
                <a:ea typeface="Calibri" panose="020F0502020204030204" pitchFamily="34" charset="0"/>
                <a:cs typeface="Arial" panose="020B0604020202020204" pitchFamily="34" charset="0"/>
              </a:rPr>
              <a:t>Không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hoa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cây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giẫm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cỏ</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smtClean="0">
                <a:latin typeface="Arial" panose="020B0604020202020204" pitchFamily="34" charset="0"/>
                <a:ea typeface="Calibri" panose="020F0502020204030204" pitchFamily="34" charset="0"/>
                <a:cs typeface="Arial" panose="020B0604020202020204" pitchFamily="34" charset="0"/>
              </a:rPr>
              <a:t>Không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viết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vẽ</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khắc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tường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vách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của</a:t>
            </a:r>
            <a:r>
              <a:rPr lang="en-US" sz="4400" dirty="0">
                <a:latin typeface="Arial" panose="020B0604020202020204" pitchFamily="34" charset="0"/>
                <a:ea typeface="Calibri" panose="020F0502020204030204" pitchFamily="34" charset="0"/>
                <a:cs typeface="Arial" panose="020B0604020202020204" pitchFamily="34" charset="0"/>
              </a:rPr>
              <a:t> di </a:t>
            </a:r>
            <a:r>
              <a:rPr lang="en-US" sz="4400" dirty="0" err="1">
                <a:latin typeface="Arial" panose="020B0604020202020204" pitchFamily="34" charset="0"/>
                <a:ea typeface="Calibri" panose="020F0502020204030204" pitchFamily="34" charset="0"/>
                <a:cs typeface="Arial" panose="020B0604020202020204" pitchFamily="34" charset="0"/>
              </a:rPr>
              <a:t>tích</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5203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4595299" y="5709314"/>
            <a:ext cx="2941243" cy="3907448"/>
          </a:xfrm>
          <a:prstGeom prst="rect">
            <a:avLst/>
          </a:prstGeom>
        </p:spPr>
      </p:pic>
      <p:sp>
        <p:nvSpPr>
          <p:cNvPr id="11" name="Rectangle 10"/>
          <p:cNvSpPr/>
          <p:nvPr/>
        </p:nvSpPr>
        <p:spPr>
          <a:xfrm>
            <a:off x="7356779" y="1701399"/>
            <a:ext cx="4336444" cy="1387175"/>
          </a:xfrm>
          <a:prstGeom prst="rect">
            <a:avLst/>
          </a:prstGeom>
        </p:spPr>
        <p:txBody>
          <a:bodyPr wrap="none">
            <a:spAutoFit/>
          </a:bodyPr>
          <a:lstStyle/>
          <a:p>
            <a:pPr algn="ctr">
              <a:lnSpc>
                <a:spcPct val="150000"/>
              </a:lnSpc>
            </a:pPr>
            <a:r>
              <a:rPr lang="vi-VN" sz="6400" b="1" smtClean="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4419600" y="3276037"/>
            <a:ext cx="10210800" cy="470898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Địa phương chúng ta có rất nhiều cảnh quan thiên nhiên đẹp. Yêu quý, tự hào về những cảnh quan thiên nhiên quê hương, mỗi chúng ta cẩn phải tham gia bảo vệ chúng bằng những hành vi, việc làm cụ thể.</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45601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533422" y="201865"/>
            <a:ext cx="2766080" cy="2755707"/>
          </a:xfrm>
          <a:prstGeom prst="rect">
            <a:avLst/>
          </a:prstGeom>
        </p:spPr>
      </p:pic>
      <p:sp>
        <p:nvSpPr>
          <p:cNvPr id="3" name="Rectangle 2"/>
          <p:cNvSpPr/>
          <p:nvPr/>
        </p:nvSpPr>
        <p:spPr>
          <a:xfrm>
            <a:off x="2112802" y="2206428"/>
            <a:ext cx="13986195" cy="2171428"/>
          </a:xfrm>
          <a:prstGeom prst="rect">
            <a:avLst/>
          </a:prstGeom>
        </p:spPr>
        <p:txBody>
          <a:bodyPr wrap="square">
            <a:spAutoFit/>
          </a:bodyPr>
          <a:lstStyle/>
          <a:p>
            <a:pPr algn="ctr">
              <a:lnSpc>
                <a:spcPct val="150000"/>
              </a:lnSpc>
            </a:pPr>
            <a:r>
              <a:rPr lang="en-US" sz="48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2. </a:t>
            </a:r>
            <a:r>
              <a:rPr lang="vi-VN" sz="48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800" dirty="0">
              <a:solidFill>
                <a:schemeClr val="accent6">
                  <a:lumMod val="50000"/>
                </a:schemeClr>
              </a:solidFill>
              <a:latin typeface="Arial" panose="020B0604020202020204" pitchFamily="34" charset="0"/>
              <a:cs typeface="Arial" panose="020B0604020202020204" pitchFamily="34" charset="0"/>
            </a:endParaRPr>
          </a:p>
        </p:txBody>
      </p:sp>
      <p:sp>
        <p:nvSpPr>
          <p:cNvPr id="1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5"/>
          <a:stretch>
            <a:fillRect/>
          </a:stretch>
        </p:blipFill>
        <p:spPr>
          <a:xfrm>
            <a:off x="2157095" y="4748072"/>
            <a:ext cx="6458069" cy="4815028"/>
          </a:xfrm>
          <a:prstGeom prst="rect">
            <a:avLst/>
          </a:prstGeom>
        </p:spPr>
      </p:pic>
      <p:pic>
        <p:nvPicPr>
          <p:cNvPr id="7" name="Picture 6"/>
          <p:cNvPicPr>
            <a:picLocks noChangeAspect="1"/>
          </p:cNvPicPr>
          <p:nvPr/>
        </p:nvPicPr>
        <p:blipFill>
          <a:blip r:embed="rId6"/>
          <a:stretch>
            <a:fillRect/>
          </a:stretch>
        </p:blipFill>
        <p:spPr>
          <a:xfrm>
            <a:off x="9829800" y="4745915"/>
            <a:ext cx="5943600" cy="4815028"/>
          </a:xfrm>
          <a:prstGeom prst="rect">
            <a:avLst/>
          </a:prstGeom>
        </p:spPr>
      </p:pic>
      <p:sp>
        <p:nvSpPr>
          <p:cNvPr id="37" name="Rectangle 36"/>
          <p:cNvSpPr/>
          <p:nvPr/>
        </p:nvSpPr>
        <p:spPr>
          <a:xfrm>
            <a:off x="6724107" y="811705"/>
            <a:ext cx="4839786" cy="1387175"/>
          </a:xfrm>
          <a:prstGeom prst="rect">
            <a:avLst/>
          </a:prstGeom>
        </p:spPr>
        <p:txBody>
          <a:bodyPr wrap="none">
            <a:spAutoFit/>
          </a:bodyPr>
          <a:lstStyle/>
          <a:p>
            <a:pPr algn="ctr">
              <a:lnSpc>
                <a:spcPct val="150000"/>
              </a:lnSpc>
            </a:pPr>
            <a:r>
              <a:rPr lang="en-US" sz="6400" b="1" dirty="0">
                <a:solidFill>
                  <a:srgbClr val="FF0000"/>
                </a:solidFill>
                <a:latin typeface="Arial" panose="020B0604020202020204" pitchFamily="34" charset="0"/>
                <a:ea typeface="Calibri" panose="020F0502020204030204" pitchFamily="34" charset="0"/>
                <a:cs typeface="Arial" panose="020B0604020202020204" pitchFamily="34" charset="0"/>
              </a:rPr>
              <a:t>LUYỆN TẬP</a:t>
            </a:r>
            <a:endParaRPr lang="en-US" sz="6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356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90290" y="41097"/>
            <a:ext cx="2766080" cy="2755707"/>
          </a:xfrm>
          <a:prstGeom prst="rect">
            <a:avLst/>
          </a:prstGeom>
        </p:spPr>
      </p:pic>
      <p:pic>
        <p:nvPicPr>
          <p:cNvPr id="7"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66800" y="3025319"/>
            <a:ext cx="3962400" cy="6814263"/>
          </a:xfrm>
          <a:prstGeom prst="rect">
            <a:avLst/>
          </a:prstGeom>
        </p:spPr>
      </p:pic>
      <p:sp>
        <p:nvSpPr>
          <p:cNvPr id="10" name="Rectangle 9"/>
          <p:cNvSpPr/>
          <p:nvPr/>
        </p:nvSpPr>
        <p:spPr>
          <a:xfrm>
            <a:off x="5582604" y="1219108"/>
            <a:ext cx="9622890" cy="8063746"/>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vi-VN"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Hình thức sản phẩm: tranh vẽ, ảnh chụp, bài viết, bài thuyết trình, bài thơ, bài hát, bản nhạc, video clip, áp phích, .....</a:t>
            </a:r>
          </a:p>
          <a:p>
            <a:pPr marL="571500" indent="-571500" algn="just">
              <a:lnSpc>
                <a:spcPct val="150000"/>
              </a:lnSpc>
              <a:spcBef>
                <a:spcPts val="300"/>
              </a:spcBef>
              <a:spcAft>
                <a:spcPts val="300"/>
              </a:spcAft>
              <a:buFont typeface="Arial" panose="020B0604020202020204" pitchFamily="34" charset="0"/>
              <a:buChar char="•"/>
            </a:pPr>
            <a:r>
              <a:rPr lang="vi-VN"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Nội dung sản phẩm: Giới thiệu vẻ đẹp của cảnh quan, danh lam thắng cảnh nơi tham quan: thể hiện cảm xúc yêu quý,tự hào, xúc động, ....trước danh lam thắng cảnh đó: vận động mọi người bảo vệ cảnh quan thiên nhiên.</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6068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787</Words>
  <Application>Microsoft Office PowerPoint</Application>
  <PresentationFormat>Custom</PresentationFormat>
  <Paragraphs>61</Paragraphs>
  <Slides>17</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dcterms:created xsi:type="dcterms:W3CDTF">2006-08-16T00:00:00Z</dcterms:created>
  <dcterms:modified xsi:type="dcterms:W3CDTF">2022-11-16T15:14:42Z</dcterms:modified>
  <dc:identifier>DAFOVXQ4W80</dc:identifier>
</cp:coreProperties>
</file>