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wav" ContentType="audio/x-wav"/>
  <Override PartName="/ppt/media/audio2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56" r:id="rId3"/>
    <p:sldId id="259" r:id="rId4"/>
    <p:sldId id="257" r:id="rId5"/>
    <p:sldId id="258" r:id="rId6"/>
    <p:sldId id="260" r:id="rId7"/>
    <p:sldId id="261" r:id="rId8"/>
    <p:sldId id="266" r:id="rId9"/>
    <p:sldId id="262" r:id="rId10"/>
    <p:sldId id="263" r:id="rId11"/>
    <p:sldId id="265" r:id="rId12"/>
    <p:sldId id="264" r:id="rId13"/>
    <p:sldId id="270" r:id="rId14"/>
    <p:sldId id="271" r:id="rId15"/>
    <p:sldId id="267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68" r:id="rId29"/>
    <p:sldId id="269" r:id="rId30"/>
  </p:sldIdLst>
  <p:sldSz cx="18288000" cy="10287000"/>
  <p:notesSz cx="6858000" cy="9144000"/>
  <p:embeddedFontLst>
    <p:embeddedFont>
      <p:font typeface="Cambria Math" pitchFamily="18" charset="0"/>
      <p:regular r:id="rId32"/>
    </p:embeddedFon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Tahoma" pitchFamily="34" charset="0"/>
      <p:regular r:id="rId37"/>
      <p:bold r:id="rId38"/>
    </p:embeddedFont>
    <p:embeddedFont>
      <p:font typeface="Calibri Light" charset="0"/>
      <p:regular r:id="rId39"/>
      <p: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-51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CA4D68-E32C-48FA-8F1E-FDAE1EEAE81F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6E489-BD5D-4EC7-83E0-215888588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94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slide 2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0660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6637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58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656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hổ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nhảy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hổ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slide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921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573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444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167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524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877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803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07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6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04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5340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721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4930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859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6573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302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912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74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434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455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0.svg"/><Relationship Id="rId7" Type="http://schemas.openxmlformats.org/officeDocument/2006/relationships/image" Target="../media/image42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0.sv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openxmlformats.org/officeDocument/2006/relationships/image" Target="../media/image22.sv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openxmlformats.org/officeDocument/2006/relationships/image" Target="../media/image22.sv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sv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gif"/><Relationship Id="rId3" Type="http://schemas.openxmlformats.org/officeDocument/2006/relationships/slideLayout" Target="../slideLayouts/slideLayout13.xml"/><Relationship Id="rId21" Type="http://schemas.openxmlformats.org/officeDocument/2006/relationships/slide" Target="slide16.xml"/><Relationship Id="rId7" Type="http://schemas.openxmlformats.org/officeDocument/2006/relationships/image" Target="../media/image56.gif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audio" Target="../media/media1.wav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microsoft.com/office/2007/relationships/media" Target="../media/media1.wav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19" Type="http://schemas.openxmlformats.org/officeDocument/2006/relationships/image" Target="../media/image68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26" Type="http://schemas.openxmlformats.org/officeDocument/2006/relationships/slide" Target="slide21.xml"/><Relationship Id="rId3" Type="http://schemas.openxmlformats.org/officeDocument/2006/relationships/slideLayout" Target="../slideLayouts/slideLayout13.xml"/><Relationship Id="rId21" Type="http://schemas.openxmlformats.org/officeDocument/2006/relationships/slide" Target="slide17.xml"/><Relationship Id="rId34" Type="http://schemas.openxmlformats.org/officeDocument/2006/relationships/image" Target="../media/image7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5" Type="http://schemas.openxmlformats.org/officeDocument/2006/relationships/slide" Target="slide20.xml"/><Relationship Id="rId33" Type="http://schemas.openxmlformats.org/officeDocument/2006/relationships/slide" Target="slide27.xml"/><Relationship Id="rId2" Type="http://schemas.openxmlformats.org/officeDocument/2006/relationships/audio" Target="../media/media1.wav"/><Relationship Id="rId16" Type="http://schemas.openxmlformats.org/officeDocument/2006/relationships/image" Target="../media/image63.png"/><Relationship Id="rId20" Type="http://schemas.openxmlformats.org/officeDocument/2006/relationships/image" Target="../media/image67.gif"/><Relationship Id="rId29" Type="http://schemas.openxmlformats.org/officeDocument/2006/relationships/slide" Target="slide24.xml"/><Relationship Id="rId1" Type="http://schemas.microsoft.com/office/2007/relationships/media" Target="../media/media1.wav"/><Relationship Id="rId6" Type="http://schemas.openxmlformats.org/officeDocument/2006/relationships/audio" Target="../media/audio2.wav"/><Relationship Id="rId11" Type="http://schemas.openxmlformats.org/officeDocument/2006/relationships/image" Target="../media/image58.png"/><Relationship Id="rId24" Type="http://schemas.openxmlformats.org/officeDocument/2006/relationships/slide" Target="slide19.xml"/><Relationship Id="rId32" Type="http://schemas.openxmlformats.org/officeDocument/2006/relationships/image" Target="../media/image69.png"/><Relationship Id="rId5" Type="http://schemas.openxmlformats.org/officeDocument/2006/relationships/audio" Target="../media/audio1.wav"/><Relationship Id="rId15" Type="http://schemas.openxmlformats.org/officeDocument/2006/relationships/image" Target="../media/image62.png"/><Relationship Id="rId23" Type="http://schemas.openxmlformats.org/officeDocument/2006/relationships/slide" Target="slide18.xml"/><Relationship Id="rId28" Type="http://schemas.openxmlformats.org/officeDocument/2006/relationships/slide" Target="slide23.xml"/><Relationship Id="rId10" Type="http://schemas.openxmlformats.org/officeDocument/2006/relationships/image" Target="../media/image57.png"/><Relationship Id="rId19" Type="http://schemas.openxmlformats.org/officeDocument/2006/relationships/image" Target="../media/image66.png"/><Relationship Id="rId31" Type="http://schemas.openxmlformats.org/officeDocument/2006/relationships/slide" Target="slide26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6.gif"/><Relationship Id="rId14" Type="http://schemas.openxmlformats.org/officeDocument/2006/relationships/image" Target="../media/image61.png"/><Relationship Id="rId22" Type="http://schemas.openxmlformats.org/officeDocument/2006/relationships/image" Target="../media/image68.gif"/><Relationship Id="rId27" Type="http://schemas.openxmlformats.org/officeDocument/2006/relationships/slide" Target="slide22.xml"/><Relationship Id="rId30" Type="http://schemas.openxmlformats.org/officeDocument/2006/relationships/slide" Target="slide25.xml"/><Relationship Id="rId35" Type="http://schemas.openxmlformats.org/officeDocument/2006/relationships/image" Target="../media/image18.svg"/><Relationship Id="rId8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71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73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74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2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7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audio" Target="../media/audio2.wav"/><Relationship Id="rId7" Type="http://schemas.openxmlformats.org/officeDocument/2006/relationships/image" Target="../media/image72.png"/><Relationship Id="rId12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11" Type="http://schemas.openxmlformats.org/officeDocument/2006/relationships/image" Target="../media/image80.png"/><Relationship Id="rId5" Type="http://schemas.openxmlformats.org/officeDocument/2006/relationships/image" Target="../media/image76.png"/><Relationship Id="rId10" Type="http://schemas.openxmlformats.org/officeDocument/2006/relationships/image" Target="../media/image79.png"/><Relationship Id="rId4" Type="http://schemas.openxmlformats.org/officeDocument/2006/relationships/image" Target="../media/image54.png"/><Relationship Id="rId9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81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83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84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8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86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svg"/><Relationship Id="rId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4.svg"/><Relationship Id="rId3" Type="http://schemas.openxmlformats.org/officeDocument/2006/relationships/image" Target="../media/image20.svg"/><Relationship Id="rId7" Type="http://schemas.openxmlformats.org/officeDocument/2006/relationships/image" Target="../media/image56.svg"/><Relationship Id="rId12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0" Type="http://schemas.openxmlformats.org/officeDocument/2006/relationships/image" Target="../media/image92.png"/><Relationship Id="rId4" Type="http://schemas.openxmlformats.org/officeDocument/2006/relationships/image" Target="../media/image89.png"/><Relationship Id="rId9" Type="http://schemas.openxmlformats.org/officeDocument/2006/relationships/image" Target="../media/image5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8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4.sv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8.svg"/><Relationship Id="rId7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svg"/><Relationship Id="rId7" Type="http://schemas.openxmlformats.org/officeDocument/2006/relationships/image" Target="../media/image46.svg"/><Relationship Id="rId12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44.sv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0.sv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2.sv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36.svg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6129" y="-4836629"/>
            <a:ext cx="19960258" cy="199602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5238">
            <a:off x="-507224" y="452650"/>
            <a:ext cx="9111294" cy="19713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66353" y="4758959"/>
            <a:ext cx="3999053" cy="531275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8700" y="6584526"/>
            <a:ext cx="1915765" cy="266752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668159" y="2601758"/>
            <a:ext cx="12828935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ĐÓN CÁC EM TỚI BÀI HỌC NGÀY HÔM NAY!</a:t>
            </a:r>
            <a:endParaRPr lang="en-US" sz="8000" b="1" dirty="0">
              <a:solidFill>
                <a:srgbClr val="3330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57999" y="-4458499"/>
            <a:ext cx="19203998" cy="1920399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4685" y="1774618"/>
            <a:ext cx="5453171" cy="598651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706375" y="2884586"/>
            <a:ext cx="5009789" cy="15234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n-US" sz="6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630401" y="7408511"/>
            <a:ext cx="2628900" cy="184978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277201" y="4290549"/>
            <a:ext cx="9642754" cy="1998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1.13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1.15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(SGK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- tr15).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800" y="363323"/>
            <a:ext cx="4832800" cy="3592382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181100"/>
            <a:ext cx="16230600" cy="80772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</p:sp>
      </p:grpSp>
      <p:sp>
        <p:nvSpPr>
          <p:cNvPr id="17" name="TextBox 16"/>
          <p:cNvSpPr txBox="1"/>
          <p:nvPr/>
        </p:nvSpPr>
        <p:spPr>
          <a:xfrm>
            <a:off x="1562100" y="469750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1.13 (SGK - tr15)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67689" y="1485466"/>
            <a:ext cx="4903806" cy="4144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2164" y="1736586"/>
            <a:ext cx="10786467" cy="389354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562100" y="5701557"/>
            <a:ext cx="155465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Krypton?</a:t>
            </a:r>
          </a:p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Argon?</a:t>
            </a:r>
          </a:p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44182" y="5630127"/>
            <a:ext cx="1908213" cy="449314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83818">
            <a:off x="14321240" y="-736204"/>
            <a:ext cx="2751982" cy="24119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26284">
            <a:off x="12890912" y="104149"/>
            <a:ext cx="1654958" cy="1681479"/>
          </a:xfrm>
          <a:prstGeom prst="rect">
            <a:avLst/>
          </a:prstGeom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6129" y="-4836629"/>
            <a:ext cx="19960258" cy="1996025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39982" y="5143500"/>
            <a:ext cx="15680289" cy="4287995"/>
            <a:chOff x="0" y="0"/>
            <a:chExt cx="6082622" cy="20047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82622" cy="2004791"/>
            </a:xfrm>
            <a:custGeom>
              <a:avLst/>
              <a:gdLst/>
              <a:ahLst/>
              <a:cxnLst/>
              <a:rect l="l" t="t" r="r" b="b"/>
              <a:pathLst>
                <a:path w="6082622" h="2004791">
                  <a:moveTo>
                    <a:pt x="5958162" y="2004790"/>
                  </a:moveTo>
                  <a:lnTo>
                    <a:pt x="124460" y="2004790"/>
                  </a:lnTo>
                  <a:cubicBezTo>
                    <a:pt x="55880" y="2004790"/>
                    <a:pt x="0" y="1948910"/>
                    <a:pt x="0" y="18803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58162" y="0"/>
                  </a:lnTo>
                  <a:cubicBezTo>
                    <a:pt x="6026742" y="0"/>
                    <a:pt x="6082622" y="55880"/>
                    <a:pt x="6082622" y="124460"/>
                  </a:cubicBezTo>
                  <a:lnTo>
                    <a:pt x="6082622" y="1880331"/>
                  </a:lnTo>
                  <a:cubicBezTo>
                    <a:pt x="6082622" y="1948911"/>
                    <a:pt x="6026742" y="2004791"/>
                    <a:pt x="5958162" y="2004791"/>
                  </a:cubicBezTo>
                  <a:close/>
                </a:path>
              </a:pathLst>
            </a:custGeom>
            <a:solidFill>
              <a:srgbClr val="FAE7CE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554200" y="812918"/>
            <a:ext cx="3504777" cy="35239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570" y="788673"/>
            <a:ext cx="10786467" cy="38935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618" y="365487"/>
            <a:ext cx="2895600" cy="18901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75318" y="770732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90700" y="5394671"/>
            <a:ext cx="14706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Krypton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Argon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Helium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Argon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Krypton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Radon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Xenon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60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6129" y="-4836629"/>
            <a:ext cx="19960258" cy="1996025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39982" y="5143500"/>
            <a:ext cx="15680289" cy="4287995"/>
            <a:chOff x="0" y="0"/>
            <a:chExt cx="6082622" cy="20047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82622" cy="2004791"/>
            </a:xfrm>
            <a:custGeom>
              <a:avLst/>
              <a:gdLst/>
              <a:ahLst/>
              <a:cxnLst/>
              <a:rect l="l" t="t" r="r" b="b"/>
              <a:pathLst>
                <a:path w="6082622" h="2004791">
                  <a:moveTo>
                    <a:pt x="5958162" y="2004790"/>
                  </a:moveTo>
                  <a:lnTo>
                    <a:pt x="124460" y="2004790"/>
                  </a:lnTo>
                  <a:cubicBezTo>
                    <a:pt x="55880" y="2004790"/>
                    <a:pt x="0" y="1948910"/>
                    <a:pt x="0" y="18803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58162" y="0"/>
                  </a:lnTo>
                  <a:cubicBezTo>
                    <a:pt x="6026742" y="0"/>
                    <a:pt x="6082622" y="55880"/>
                    <a:pt x="6082622" y="124460"/>
                  </a:cubicBezTo>
                  <a:lnTo>
                    <a:pt x="6082622" y="1880331"/>
                  </a:lnTo>
                  <a:cubicBezTo>
                    <a:pt x="6082622" y="1948911"/>
                    <a:pt x="6026742" y="2004791"/>
                    <a:pt x="5958162" y="2004791"/>
                  </a:cubicBezTo>
                  <a:close/>
                </a:path>
              </a:pathLst>
            </a:custGeom>
            <a:solidFill>
              <a:srgbClr val="FAE7CE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554200" y="812918"/>
            <a:ext cx="3504777" cy="35239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570" y="788673"/>
            <a:ext cx="10786467" cy="38935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618" y="365487"/>
            <a:ext cx="2895600" cy="18901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75318" y="770732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90700" y="5394671"/>
            <a:ext cx="14706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Helium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Neon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Argon, Krypton,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Xenon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Radon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fr-FR" sz="4000" dirty="0"/>
              <a:t> </a:t>
            </a:r>
            <a:endParaRPr lang="fr-FR" sz="4000" dirty="0" smtClean="0"/>
          </a:p>
          <a:p>
            <a:pPr algn="just">
              <a:lnSpc>
                <a:spcPct val="150000"/>
              </a:lnSpc>
            </a:pP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là: Radon,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Xenon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Kryton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Argon,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Neon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Helium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11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57999" y="-4458499"/>
            <a:ext cx="19203998" cy="1920399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776" y="2918064"/>
            <a:ext cx="2456500" cy="67893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09250" y="1311414"/>
            <a:ext cx="5172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1.15 (SGK - tr15)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37725" y="2408409"/>
            <a:ext cx="732067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1.11,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ô ở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kề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10711434" y="2947748"/>
            <a:ext cx="2251915" cy="379033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3845771" y="2857289"/>
            <a:ext cx="2455214" cy="401925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2801301" y="4597418"/>
            <a:ext cx="1386617" cy="227912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12770277" y="4514302"/>
            <a:ext cx="1259509" cy="22237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1736315" y="6149323"/>
            <a:ext cx="464092" cy="60827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14881399" y="6165693"/>
            <a:ext cx="329982" cy="71084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12696833" y="1708351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1752084" y="3365365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3832659" y="3365364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711434" y="4892430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12696833" y="4929341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14817983" y="4892430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9813692" y="6701168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11803677" y="6701168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-10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13906839" y="6743917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15946387" y="6701168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897768" y="6994784"/>
            <a:ext cx="1261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0,01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5882969" y="6994784"/>
            <a:ext cx="1536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-0,01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0827693" y="5228556"/>
            <a:ext cx="107142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-0,1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12696833" y="4929340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2592602" y="5184732"/>
            <a:ext cx="1536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-100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4956772" y="5221656"/>
            <a:ext cx="106848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-0,1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1975956" y="3676106"/>
            <a:ext cx="86356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4042898" y="3679268"/>
            <a:ext cx="86356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2849673" y="2002348"/>
            <a:ext cx="104038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/>
      <p:bldP spid="65" grpId="0"/>
      <p:bldP spid="67" grpId="0" animBg="1"/>
      <p:bldP spid="68" grpId="0" animBg="1"/>
      <p:bldP spid="69" grpId="0"/>
      <p:bldP spid="70" grpId="0" animBg="1"/>
      <p:bldP spid="71" grpId="0" animBg="1"/>
      <p:bldP spid="72" grpId="0" animBg="1"/>
      <p:bldP spid="7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2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loud 27"/>
          <p:cNvSpPr/>
          <p:nvPr/>
        </p:nvSpPr>
        <p:spPr>
          <a:xfrm>
            <a:off x="-2057402" y="994910"/>
            <a:ext cx="1558637" cy="922167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3240" y="1455994"/>
            <a:ext cx="5435022" cy="183637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0316" y="-12117"/>
            <a:ext cx="2971800" cy="2600325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8526182" y="2461640"/>
            <a:ext cx="1558637" cy="922167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7" name="Cloud 26"/>
          <p:cNvSpPr/>
          <p:nvPr/>
        </p:nvSpPr>
        <p:spPr>
          <a:xfrm>
            <a:off x="-2946045" y="7195028"/>
            <a:ext cx="2876268" cy="1445262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2882" y="3407842"/>
            <a:ext cx="2366688" cy="81282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4639" y="4767740"/>
            <a:ext cx="2571087" cy="895944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3642" y="6075219"/>
            <a:ext cx="3025637" cy="106507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6461" y="7283172"/>
            <a:ext cx="3474851" cy="126897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37164" y="8634234"/>
            <a:ext cx="3698439" cy="165276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0099" y="7393864"/>
            <a:ext cx="3037541" cy="1467032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0762" y="3476423"/>
            <a:ext cx="2023817" cy="89501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9063" y="4808647"/>
            <a:ext cx="2235099" cy="92064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8870" y="6075220"/>
            <a:ext cx="2784372" cy="113290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93" y="8828976"/>
            <a:ext cx="3328541" cy="145802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37751" y="6416022"/>
            <a:ext cx="2587119" cy="274610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845" y="7382342"/>
            <a:ext cx="1961351" cy="2300978"/>
          </a:xfrm>
          <a:prstGeom prst="rect">
            <a:avLst/>
          </a:prstGeom>
        </p:spPr>
      </p:pic>
      <p:sp>
        <p:nvSpPr>
          <p:cNvPr id="19" name="Cloud 18"/>
          <p:cNvSpPr/>
          <p:nvPr/>
        </p:nvSpPr>
        <p:spPr>
          <a:xfrm>
            <a:off x="3353825" y="1628636"/>
            <a:ext cx="1391055" cy="888371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0" name="Cloud 19"/>
          <p:cNvSpPr/>
          <p:nvPr/>
        </p:nvSpPr>
        <p:spPr>
          <a:xfrm>
            <a:off x="13875726" y="1582442"/>
            <a:ext cx="1376550" cy="877271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8526182" y="279920"/>
            <a:ext cx="914400" cy="914400"/>
          </a:xfrm>
          <a:prstGeom prst="rect">
            <a:avLst/>
          </a:prstGeom>
        </p:spPr>
      </p:pic>
      <p:sp>
        <p:nvSpPr>
          <p:cNvPr id="44" name="Rectangle: Rounded Corners 43">
            <a:hlinkClick r:id="rId21" action="ppaction://hlinksldjump"/>
            <a:extLst>
              <a:ext uri="{FF2B5EF4-FFF2-40B4-BE49-F238E27FC236}">
                <a16:creationId xmlns="" xmlns:a16="http://schemas.microsoft.com/office/drawing/2014/main" id="{94BDC104-F7A7-F32F-E37D-7B809790B003}"/>
              </a:ext>
            </a:extLst>
          </p:cNvPr>
          <p:cNvSpPr/>
          <p:nvPr/>
        </p:nvSpPr>
        <p:spPr>
          <a:xfrm>
            <a:off x="6120174" y="8069305"/>
            <a:ext cx="5768349" cy="131026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 ĐẦU THÔI!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9698B89B-DAAC-14CB-6BA6-8E96F9AF3CB8}"/>
              </a:ext>
            </a:extLst>
          </p:cNvPr>
          <p:cNvSpPr/>
          <p:nvPr/>
        </p:nvSpPr>
        <p:spPr>
          <a:xfrm>
            <a:off x="1292652" y="3625287"/>
            <a:ext cx="15702696" cy="2354491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14400" b="1" dirty="0">
                <a:ln w="13462">
                  <a:noFill/>
                  <a:prstDash val="solid"/>
                </a:ln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AI LÊN CAO HƠN</a:t>
            </a:r>
          </a:p>
        </p:txBody>
      </p:sp>
    </p:spTree>
    <p:extLst>
      <p:ext uri="{BB962C8B-B14F-4D97-AF65-F5344CB8AC3E}">
        <p14:creationId xmlns:p14="http://schemas.microsoft.com/office/powerpoint/2010/main" val="13925933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7" grpId="0" animBg="1"/>
      <p:bldP spid="4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email">
            <a:alphaModFix amt="2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loud 27"/>
          <p:cNvSpPr/>
          <p:nvPr/>
        </p:nvSpPr>
        <p:spPr>
          <a:xfrm>
            <a:off x="-2057402" y="994910"/>
            <a:ext cx="1558637" cy="922167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3240" y="1455994"/>
            <a:ext cx="5435022" cy="183637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0316" y="-12117"/>
            <a:ext cx="2971800" cy="2600325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8526182" y="2461640"/>
            <a:ext cx="1558637" cy="922167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7" name="Cloud 26"/>
          <p:cNvSpPr/>
          <p:nvPr/>
        </p:nvSpPr>
        <p:spPr>
          <a:xfrm>
            <a:off x="-2946045" y="7195028"/>
            <a:ext cx="2876268" cy="1445262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2882" y="3407842"/>
            <a:ext cx="2366688" cy="81282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4639" y="4767740"/>
            <a:ext cx="2571087" cy="895944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3642" y="6075219"/>
            <a:ext cx="3025637" cy="106507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6461" y="7283172"/>
            <a:ext cx="3474851" cy="126897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37164" y="8634234"/>
            <a:ext cx="3698439" cy="165276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0099" y="7393864"/>
            <a:ext cx="3037541" cy="1467032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0762" y="3476423"/>
            <a:ext cx="2023817" cy="89501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9063" y="4808647"/>
            <a:ext cx="2235099" cy="92064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8870" y="6075220"/>
            <a:ext cx="2784372" cy="113290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93" y="8828976"/>
            <a:ext cx="3328541" cy="145802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37751" y="6416022"/>
            <a:ext cx="2587119" cy="2746104"/>
          </a:xfrm>
          <a:prstGeom prst="rect">
            <a:avLst/>
          </a:prstGeom>
        </p:spPr>
      </p:pic>
      <p:sp>
        <p:nvSpPr>
          <p:cNvPr id="42" name="Oval 41">
            <a:hlinkClick r:id="rId21" action="ppaction://hlinksldjump"/>
          </p:cNvPr>
          <p:cNvSpPr/>
          <p:nvPr/>
        </p:nvSpPr>
        <p:spPr>
          <a:xfrm>
            <a:off x="166458" y="4860276"/>
            <a:ext cx="963102" cy="9631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845" y="7382342"/>
            <a:ext cx="1961351" cy="2300978"/>
          </a:xfrm>
          <a:prstGeom prst="rect">
            <a:avLst/>
          </a:prstGeom>
        </p:spPr>
      </p:pic>
      <p:sp>
        <p:nvSpPr>
          <p:cNvPr id="66" name="Oval 65">
            <a:hlinkClick r:id="rId23" action="ppaction://hlinksldjump"/>
          </p:cNvPr>
          <p:cNvSpPr/>
          <p:nvPr/>
        </p:nvSpPr>
        <p:spPr>
          <a:xfrm>
            <a:off x="166458" y="3807537"/>
            <a:ext cx="963102" cy="9631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7" name="Oval 66">
            <a:hlinkClick r:id="rId24" action="ppaction://hlinksldjump"/>
          </p:cNvPr>
          <p:cNvSpPr/>
          <p:nvPr/>
        </p:nvSpPr>
        <p:spPr>
          <a:xfrm>
            <a:off x="166458" y="2738345"/>
            <a:ext cx="963102" cy="9631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8" name="Oval 67">
            <a:hlinkClick r:id="rId25" action="ppaction://hlinksldjump"/>
          </p:cNvPr>
          <p:cNvSpPr/>
          <p:nvPr/>
        </p:nvSpPr>
        <p:spPr>
          <a:xfrm>
            <a:off x="166458" y="1669152"/>
            <a:ext cx="963102" cy="9631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9" name="Oval 68">
            <a:hlinkClick r:id="rId26" action="ppaction://hlinksldjump"/>
          </p:cNvPr>
          <p:cNvSpPr/>
          <p:nvPr/>
        </p:nvSpPr>
        <p:spPr>
          <a:xfrm>
            <a:off x="166458" y="599960"/>
            <a:ext cx="963102" cy="9631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4" name="Oval 73">
            <a:hlinkClick r:id="rId27" action="ppaction://hlinksldjump"/>
          </p:cNvPr>
          <p:cNvSpPr/>
          <p:nvPr/>
        </p:nvSpPr>
        <p:spPr>
          <a:xfrm>
            <a:off x="17142747" y="4860276"/>
            <a:ext cx="963102" cy="96310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5" name="Oval 74">
            <a:hlinkClick r:id="rId28" action="ppaction://hlinksldjump"/>
          </p:cNvPr>
          <p:cNvSpPr/>
          <p:nvPr/>
        </p:nvSpPr>
        <p:spPr>
          <a:xfrm>
            <a:off x="17142747" y="3807537"/>
            <a:ext cx="963102" cy="96310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6" name="Oval 75">
            <a:hlinkClick r:id="rId29" action="ppaction://hlinksldjump"/>
          </p:cNvPr>
          <p:cNvSpPr/>
          <p:nvPr/>
        </p:nvSpPr>
        <p:spPr>
          <a:xfrm>
            <a:off x="17142747" y="2738345"/>
            <a:ext cx="963102" cy="96310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7" name="Oval 76">
            <a:hlinkClick r:id="rId30" action="ppaction://hlinksldjump"/>
          </p:cNvPr>
          <p:cNvSpPr/>
          <p:nvPr/>
        </p:nvSpPr>
        <p:spPr>
          <a:xfrm>
            <a:off x="17142747" y="1669152"/>
            <a:ext cx="963102" cy="96310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8" name="Oval 77">
            <a:hlinkClick r:id="rId31" action="ppaction://hlinksldjump"/>
          </p:cNvPr>
          <p:cNvSpPr/>
          <p:nvPr/>
        </p:nvSpPr>
        <p:spPr>
          <a:xfrm>
            <a:off x="17142747" y="599960"/>
            <a:ext cx="963102" cy="96310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3353825" y="1628636"/>
            <a:ext cx="1391055" cy="888371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0" name="Cloud 19"/>
          <p:cNvSpPr/>
          <p:nvPr/>
        </p:nvSpPr>
        <p:spPr>
          <a:xfrm>
            <a:off x="13875726" y="1582442"/>
            <a:ext cx="1376550" cy="877271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8526182" y="279920"/>
            <a:ext cx="914400" cy="914400"/>
          </a:xfrm>
          <a:prstGeom prst="rect">
            <a:avLst/>
          </a:prstGeom>
        </p:spPr>
      </p:pic>
      <p:pic>
        <p:nvPicPr>
          <p:cNvPr id="34" name="Picture 5">
            <a:hlinkClick r:id="rId33" action="ppaction://hlinksldjump"/>
            <a:extLst>
              <a:ext uri="{FF2B5EF4-FFF2-40B4-BE49-F238E27FC236}">
                <a16:creationId xmlns="" xmlns:a16="http://schemas.microsoft.com/office/drawing/2014/main" id="{EF781847-39F9-82A7-C0D0-D5993FD169D5}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6421660" y="8147066"/>
            <a:ext cx="5120846" cy="153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0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8 C -0.00091 -0.11852 0.02852 -0.28125 -0.04114 -0.31088 C -0.072 -0.32662 -0.09414 -0.16551 -0.09557 -0.12454 " pathEditMode="relative" rAng="0" ptsTypes="AAA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69 -0.40764 -0.17734 -0.31991 -0.18841 -0.2544 " pathEditMode="relative" rAng="0" ptsTypes="AAA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5 -0.32547 -0.1457 -0.42732 -0.18073 -0.45996 C -0.2108 -0.46968 -0.22461 -0.39931 -0.22474 -0.3632 " pathEditMode="relative" rAng="0" ptsTypes="AAA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5 -0.35856 -0.20586 -0.56574 -0.24414 -0.59699 C -0.27708 -0.59027 -0.29218 -0.52708 -0.29544 -0.48402 " pathEditMode="relative" rAng="0" ptsTypes="AAA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4 -0.48402 C -0.29557 -0.53518 -0.24414 -0.7331 -0.30234 -0.73217 C -0.32395 -0.72986 -0.33645 -0.63796 -0.33958 -0.61226 " pathEditMode="relative" rAng="0" ptsTypes="AAA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928813" y="2592208"/>
                <a:ext cx="14430375" cy="323709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r>
                  <a:rPr lang="vi-VN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1</a:t>
                </a:r>
                <a:r>
                  <a:rPr lang="en-US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Kết 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quả của phép tính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i="1" noProof="1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  <m:t>−6</m:t>
                            </m:r>
                          </m:num>
                          <m:den>
                            <m:r>
                              <a:rPr lang="en-US" sz="5400" b="0" i="1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  <m:t>10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là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−6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B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 C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>
                            <a:solidFill>
                              <a:prstClr val="black"/>
                            </a:solidFill>
                            <a:latin typeface="Cambria Math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54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</m:t>
                        </m:r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 D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>
                            <a:solidFill>
                              <a:prstClr val="black"/>
                            </a:solidFill>
                            <a:latin typeface="Cambria Math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a:rPr lang="en-US" sz="54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5400" noProof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592208"/>
                <a:ext cx="14430375" cy="323709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3555137" y="6684135"/>
            <a:ext cx="11177729" cy="1867962"/>
          </a:xfrm>
          <a:prstGeom prst="rect">
            <a:avLst/>
          </a:prstGeom>
          <a:solidFill>
            <a:schemeClr val="accent4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noProof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AC83525-0CD7-F8ED-5EFC-4F132308F8BE}"/>
              </a:ext>
            </a:extLst>
          </p:cNvPr>
          <p:cNvSpPr txBox="1"/>
          <p:nvPr/>
        </p:nvSpPr>
        <p:spPr>
          <a:xfrm>
            <a:off x="5310980" y="881533"/>
            <a:ext cx="7571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THỎ TRẮNG</a:t>
            </a:r>
          </a:p>
        </p:txBody>
      </p:sp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="" xmlns:a16="http://schemas.microsoft.com/office/drawing/2014/main" id="{5983A879-EB50-1514-9C73-781018463C0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950814" y="7968864"/>
            <a:ext cx="192024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1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="" xmlns:a16="http://schemas.microsoft.com/office/drawing/2014/main" id="{09FC2712-7FCE-84C9-C3E2-D8EBCA0C95F4}"/>
                  </a:ext>
                </a:extLst>
              </p:cNvPr>
              <p:cNvSpPr/>
              <p:nvPr/>
            </p:nvSpPr>
            <p:spPr>
              <a:xfrm>
                <a:off x="1928813" y="2592209"/>
                <a:ext cx="14430375" cy="280035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000" b="1" noProof="1" smtClean="0">
                    <a:solidFill>
                      <a:prstClr val="black"/>
                    </a:solidFill>
                    <a:ea typeface="Tahoma" panose="020B0604030504040204" pitchFamily="34" charset="0"/>
                    <a:cs typeface="Arial" panose="020B0604020202020204" pitchFamily="34" charset="0"/>
                  </a:rPr>
                  <a:t>            </a:t>
                </a:r>
                <a:r>
                  <a:rPr lang="vi-VN" sz="4000" b="1" noProof="1" smtClean="0">
                    <a:solidFill>
                      <a:prstClr val="black"/>
                    </a:solidFill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2: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Tổng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bằng:</a:t>
                </a:r>
              </a:p>
              <a:p>
                <a:pPr algn="ctr"/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+1)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B. 0         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+1)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ab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+1)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endParaRPr lang="vi-VN" sz="4000" noProof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09FC2712-7FCE-84C9-C3E2-D8EBCA0C95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592209"/>
                <a:ext cx="14430375" cy="280035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1255600-C68D-4EE0-FF54-9967DBAB73AE}"/>
              </a:ext>
            </a:extLst>
          </p:cNvPr>
          <p:cNvSpPr/>
          <p:nvPr/>
        </p:nvSpPr>
        <p:spPr>
          <a:xfrm>
            <a:off x="3555137" y="6684135"/>
            <a:ext cx="11177729" cy="1867962"/>
          </a:xfrm>
          <a:prstGeom prst="rect">
            <a:avLst/>
          </a:prstGeom>
          <a:solidFill>
            <a:schemeClr val="accent4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noProof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D86C8A3-B01A-D2B5-014E-5B1008EAF44E}"/>
              </a:ext>
            </a:extLst>
          </p:cNvPr>
          <p:cNvSpPr txBox="1"/>
          <p:nvPr/>
        </p:nvSpPr>
        <p:spPr>
          <a:xfrm>
            <a:off x="5310980" y="881533"/>
            <a:ext cx="7571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THỎ TRẮNG</a:t>
            </a:r>
          </a:p>
        </p:txBody>
      </p:sp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="" xmlns:a16="http://schemas.microsoft.com/office/drawing/2014/main" id="{2FF125A3-B295-FDC6-F288-4D3D9A571C8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950814" y="7968864"/>
            <a:ext cx="192024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1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="" xmlns:a16="http://schemas.microsoft.com/office/drawing/2014/main" id="{9B445900-59A0-CBF7-3326-51F6DBD2C822}"/>
                  </a:ext>
                </a:extLst>
              </p:cNvPr>
              <p:cNvSpPr/>
              <p:nvPr/>
            </p:nvSpPr>
            <p:spPr>
              <a:xfrm>
                <a:off x="1928813" y="2592208"/>
                <a:ext cx="14430375" cy="308469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r>
                  <a:rPr lang="vi-VN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3: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r>
                      <a:rPr lang="en-US" sz="4800" i="0" smtClean="0">
                        <a:solidFill>
                          <a:schemeClr val="tx1"/>
                        </a:solidFill>
                        <a:latin typeface="Cambria Math"/>
                      </a:rPr>
                      <m:t>3</m:t>
                    </m:r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en-US" sz="4800" i="0">
                        <a:solidFill>
                          <a:schemeClr val="tx1"/>
                        </a:solidFill>
                        <a:latin typeface="Cambria Math"/>
                      </a:rPr>
                      <m:t>+2</m:t>
                    </m:r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6</m:t>
                        </m:r>
                      </m:den>
                    </m:f>
                    <m:r>
                      <a:rPr lang="en-US" sz="4800" i="0">
                        <a:solidFill>
                          <a:schemeClr val="tx1"/>
                        </a:solidFill>
                        <a:latin typeface="Cambria Math"/>
                      </a:rPr>
                      <m:t>−1</m:t>
                    </m:r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en-US" sz="4800" i="0">
                        <a:solidFill>
                          <a:schemeClr val="tx1"/>
                        </a:solidFill>
                        <a:latin typeface="Cambria Math"/>
                      </a:rPr>
                      <m:t>−4</m:t>
                    </m:r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en-US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6</m:t>
                        </m:r>
                      </m:den>
                    </m:f>
                    <m:r>
                      <a:rPr lang="en-US" sz="4800" i="0">
                        <a:solidFill>
                          <a:schemeClr val="tx1"/>
                        </a:solidFill>
                        <a:latin typeface="Cambria Math"/>
                      </a:rPr>
                      <m:t>=?</m:t>
                    </m:r>
                  </m:oMath>
                </a14:m>
                <a:endParaRPr lang="en-US" sz="4800" noProof="1" smtClean="0">
                  <a:solidFill>
                    <a:schemeClr val="tx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30000"/>
                  </a:lnSpc>
                </a:pPr>
                <a:r>
                  <a:rPr lang="en-US" sz="4000" noProof="1" smtClean="0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schemeClr val="tx1"/>
                            </a:solidFill>
                            <a:latin typeface="Cambria Math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B.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schemeClr val="tx1"/>
                            </a:solidFill>
                            <a:latin typeface="Cambria Math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schemeClr val="tx1"/>
                            </a:solidFill>
                            <a:latin typeface="Cambria Math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 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schemeClr val="tx1"/>
                            </a:solidFill>
                            <a:latin typeface="Cambria Math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5400" noProof="1">
                  <a:solidFill>
                    <a:schemeClr val="tx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9B445900-59A0-CBF7-3326-51F6DBD2C8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592208"/>
                <a:ext cx="14430375" cy="308469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F9ACA4D-22D0-DCDF-C034-F596F5FDFFD3}"/>
              </a:ext>
            </a:extLst>
          </p:cNvPr>
          <p:cNvSpPr/>
          <p:nvPr/>
        </p:nvSpPr>
        <p:spPr>
          <a:xfrm>
            <a:off x="3555137" y="6684135"/>
            <a:ext cx="11177729" cy="1867962"/>
          </a:xfrm>
          <a:prstGeom prst="rect">
            <a:avLst/>
          </a:prstGeom>
          <a:solidFill>
            <a:schemeClr val="accent4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noProof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04AFFC3-F4F5-8002-65BB-3D0829C81DE3}"/>
              </a:ext>
            </a:extLst>
          </p:cNvPr>
          <p:cNvSpPr txBox="1"/>
          <p:nvPr/>
        </p:nvSpPr>
        <p:spPr>
          <a:xfrm>
            <a:off x="5310980" y="881533"/>
            <a:ext cx="7571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THỎ TRẮNG</a:t>
            </a:r>
          </a:p>
        </p:txBody>
      </p:sp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="" xmlns:a16="http://schemas.microsoft.com/office/drawing/2014/main" id="{D35F6B46-A54B-542D-9FB3-238C3270A07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950814" y="7968864"/>
            <a:ext cx="192024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4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6129" y="-4836629"/>
            <a:ext cx="19960258" cy="1996025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90600" y="5606258"/>
            <a:ext cx="15680289" cy="3983195"/>
            <a:chOff x="0" y="0"/>
            <a:chExt cx="6082622" cy="20047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82622" cy="2004791"/>
            </a:xfrm>
            <a:custGeom>
              <a:avLst/>
              <a:gdLst/>
              <a:ahLst/>
              <a:cxnLst/>
              <a:rect l="l" t="t" r="r" b="b"/>
              <a:pathLst>
                <a:path w="6082622" h="2004791">
                  <a:moveTo>
                    <a:pt x="5958162" y="2004790"/>
                  </a:moveTo>
                  <a:lnTo>
                    <a:pt x="124460" y="2004790"/>
                  </a:lnTo>
                  <a:cubicBezTo>
                    <a:pt x="55880" y="2004790"/>
                    <a:pt x="0" y="1948910"/>
                    <a:pt x="0" y="18803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58162" y="0"/>
                  </a:lnTo>
                  <a:cubicBezTo>
                    <a:pt x="6026742" y="0"/>
                    <a:pt x="6082622" y="55880"/>
                    <a:pt x="6082622" y="124460"/>
                  </a:cubicBezTo>
                  <a:lnTo>
                    <a:pt x="6082622" y="1880331"/>
                  </a:lnTo>
                  <a:cubicBezTo>
                    <a:pt x="6082622" y="1948911"/>
                    <a:pt x="6026742" y="2004791"/>
                    <a:pt x="5958162" y="2004791"/>
                  </a:cubicBezTo>
                  <a:close/>
                </a:path>
              </a:pathLst>
            </a:custGeom>
            <a:solidFill>
              <a:srgbClr val="FAE7CE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7315200" y="2460051"/>
            <a:ext cx="8839200" cy="2823149"/>
            <a:chOff x="0" y="0"/>
            <a:chExt cx="5490351" cy="2783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AE7CE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6400800" y="852511"/>
            <a:ext cx="10797016" cy="1115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6600" b="1" spc="120" dirty="0" smtClean="0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600" b="1" spc="120" dirty="0">
              <a:solidFill>
                <a:srgbClr val="3330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13542" y="1258486"/>
            <a:ext cx="4002761" cy="402471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794478" y="2783109"/>
            <a:ext cx="7880643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4237" y="1842827"/>
            <a:ext cx="1676406" cy="167640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739898" y="5705029"/>
            <a:ext cx="1441958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Ta có thể cộng trừ hai số hữu tỉ bằng cách viết chúng dưới dạng phân số, rồi áp dụng quy tắc cộng, trừ phân số.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Nếu hai số hữu tỉ đều được dưới dạng số thập phân thì ta áp dụng quy tắc cộng trừ số thập phân.</a:t>
            </a: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="" xmlns:a16="http://schemas.microsoft.com/office/drawing/2014/main" id="{C14EC331-0135-5CBF-52C1-62583887D57A}"/>
                  </a:ext>
                </a:extLst>
              </p:cNvPr>
              <p:cNvSpPr/>
              <p:nvPr/>
            </p:nvSpPr>
            <p:spPr>
              <a:xfrm>
                <a:off x="1928813" y="2592209"/>
                <a:ext cx="14430375" cy="280035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>
                  <a:lnSpc>
                    <a:spcPct val="150000"/>
                  </a:lnSpc>
                </a:pPr>
                <a:r>
                  <a:rPr lang="vi-VN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4: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Kết quả của phép tính</a:t>
                </a:r>
                <a14:m>
                  <m:oMath xmlns:m="http://schemas.openxmlformats.org/officeDocument/2006/math">
                    <m:r>
                      <a:rPr lang="en-US" sz="44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40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3,15</m:t>
                    </m:r>
                    <m:d>
                      <m:d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dPr>
                      <m:e>
                        <m:r>
                          <a:rPr lang="en-US" sz="44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f>
                          <m:f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44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4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  <m:func>
                          <m:func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sz="44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: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44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4400" i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4400" i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func>
                      </m:e>
                    </m:d>
                    <m:r>
                      <a:rPr lang="en-US" sz="44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+2,15</m:t>
                    </m:r>
                    <m:d>
                      <m:d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dPr>
                      <m:e>
                        <m:r>
                          <a:rPr lang="en-US" sz="44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1−1</m:t>
                        </m:r>
                        <m:f>
                          <m:f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44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4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là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19,25          B. 19,4          C. 16,4         D. 18,25  </a:t>
                </a:r>
                <a:endParaRPr lang="vi-VN" sz="4000" noProof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C14EC331-0135-5CBF-52C1-62583887D5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592209"/>
                <a:ext cx="14430375" cy="2800350"/>
              </a:xfrm>
              <a:prstGeom prst="rect">
                <a:avLst/>
              </a:prstGeom>
              <a:blipFill rotWithShape="0">
                <a:blip r:embed="rId5"/>
                <a:stretch>
                  <a:fillRect l="-1267" r="-12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C3AA9BC5-082C-3E02-66F2-C70BB7ACC8B7}"/>
              </a:ext>
            </a:extLst>
          </p:cNvPr>
          <p:cNvSpPr/>
          <p:nvPr/>
        </p:nvSpPr>
        <p:spPr>
          <a:xfrm>
            <a:off x="3555137" y="6684135"/>
            <a:ext cx="11177729" cy="1867962"/>
          </a:xfrm>
          <a:prstGeom prst="rect">
            <a:avLst/>
          </a:prstGeom>
          <a:solidFill>
            <a:schemeClr val="accent4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noProof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CD4A9D3-085C-F8BB-9B81-B353E669D7EA}"/>
              </a:ext>
            </a:extLst>
          </p:cNvPr>
          <p:cNvSpPr txBox="1"/>
          <p:nvPr/>
        </p:nvSpPr>
        <p:spPr>
          <a:xfrm>
            <a:off x="5310980" y="881533"/>
            <a:ext cx="7571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THỎ TRẮNG</a:t>
            </a:r>
          </a:p>
        </p:txBody>
      </p:sp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="" xmlns:a16="http://schemas.microsoft.com/office/drawing/2014/main" id="{022DB888-FF61-0B55-1FF4-D3CBD4821B3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950814" y="7968864"/>
            <a:ext cx="192024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0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="" xmlns:a16="http://schemas.microsoft.com/office/drawing/2014/main" id="{4C12E29E-8EF9-90B1-1836-00AB460E5CFA}"/>
                  </a:ext>
                </a:extLst>
              </p:cNvPr>
              <p:cNvSpPr/>
              <p:nvPr/>
            </p:nvSpPr>
            <p:spPr>
              <a:xfrm>
                <a:off x="1928813" y="2592208"/>
                <a:ext cx="14430375" cy="369429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5: </a:t>
                </a:r>
                <a:r>
                  <a:rPr lang="fr-FR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fr-FR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trên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fr-FR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                                                    C.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fr-FR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                                                    D.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4C12E29E-8EF9-90B1-1836-00AB460E5C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592208"/>
                <a:ext cx="14430375" cy="3694291"/>
              </a:xfrm>
              <a:prstGeom prst="rect">
                <a:avLst/>
              </a:prstGeom>
              <a:blipFill rotWithShape="0">
                <a:blip r:embed="rId5"/>
                <a:stretch>
                  <a:fillRect l="-1478" r="-718" b="-4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FF8883B9-675C-FA0D-46A3-632B79964F39}"/>
              </a:ext>
            </a:extLst>
          </p:cNvPr>
          <p:cNvSpPr/>
          <p:nvPr/>
        </p:nvSpPr>
        <p:spPr>
          <a:xfrm>
            <a:off x="3555137" y="6684135"/>
            <a:ext cx="11177729" cy="1867962"/>
          </a:xfrm>
          <a:prstGeom prst="rect">
            <a:avLst/>
          </a:prstGeom>
          <a:solidFill>
            <a:schemeClr val="accent4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noProof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4A13F01-BAEC-C4A6-147C-8446991797AF}"/>
              </a:ext>
            </a:extLst>
          </p:cNvPr>
          <p:cNvSpPr txBox="1"/>
          <p:nvPr/>
        </p:nvSpPr>
        <p:spPr>
          <a:xfrm>
            <a:off x="5310980" y="881533"/>
            <a:ext cx="7571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THỎ TRẮNG</a:t>
            </a:r>
          </a:p>
        </p:txBody>
      </p:sp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="" xmlns:a16="http://schemas.microsoft.com/office/drawing/2014/main" id="{3D2D2663-E005-5AC0-BCD9-1E32A6F3DDC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950814" y="7968864"/>
            <a:ext cx="1920240" cy="19202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406"/>
          <a:stretch/>
        </p:blipFill>
        <p:spPr>
          <a:xfrm>
            <a:off x="3048000" y="5030204"/>
            <a:ext cx="3962400" cy="12107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3755754"/>
            <a:ext cx="3962400" cy="12288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199" y="4990086"/>
            <a:ext cx="3505201" cy="11855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199" y="3885859"/>
            <a:ext cx="3551272" cy="107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928813" y="2609520"/>
                <a:ext cx="14430375" cy="280035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vi-VN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1</a:t>
                </a:r>
                <a:r>
                  <a:rPr lang="en-US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Phân số nào sau đây không biểu diễn số hữu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tỉ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?</a:t>
                </a:r>
              </a:p>
              <a:p>
                <a:pPr algn="ctr">
                  <a:defRPr/>
                </a:pP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   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−9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  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−27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36</m:t>
                        </m:r>
                      </m:den>
                    </m:f>
                  </m:oMath>
                </a14:m>
                <a:endParaRPr lang="vi-VN" sz="4800" noProof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609520"/>
                <a:ext cx="14430375" cy="280035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3555136" y="6666824"/>
            <a:ext cx="11177729" cy="1867962"/>
          </a:xfrm>
          <a:prstGeom prst="rect">
            <a:avLst/>
          </a:prstGeom>
          <a:solidFill>
            <a:schemeClr val="accent6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 noProof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hlinkClick r:id="rId6" action="ppaction://hlinksldjump"/>
            <a:extLst>
              <a:ext uri="{FF2B5EF4-FFF2-40B4-BE49-F238E27FC236}">
                <a16:creationId xmlns="" xmlns:a16="http://schemas.microsoft.com/office/drawing/2014/main" id="{7F1CDD1A-109C-DC5D-6043-BBA4F8ED4C9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052349" y="7968188"/>
            <a:ext cx="1920240" cy="19202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46F0ADF-A3FF-987C-8A03-2A644BF287F3}"/>
              </a:ext>
            </a:extLst>
          </p:cNvPr>
          <p:cNvSpPr txBox="1"/>
          <p:nvPr/>
        </p:nvSpPr>
        <p:spPr>
          <a:xfrm>
            <a:off x="6260757" y="729319"/>
            <a:ext cx="5673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HỔ VẰN</a:t>
            </a:r>
          </a:p>
        </p:txBody>
      </p:sp>
    </p:spTree>
    <p:extLst>
      <p:ext uri="{BB962C8B-B14F-4D97-AF65-F5344CB8AC3E}">
        <p14:creationId xmlns:p14="http://schemas.microsoft.com/office/powerpoint/2010/main" val="328876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="" xmlns:a16="http://schemas.microsoft.com/office/drawing/2014/main" id="{3686D78B-4BAB-7DAF-BE84-597E15E74787}"/>
                  </a:ext>
                </a:extLst>
              </p:cNvPr>
              <p:cNvSpPr/>
              <p:nvPr/>
            </p:nvSpPr>
            <p:spPr>
              <a:xfrm>
                <a:off x="1928813" y="2171700"/>
                <a:ext cx="14430375" cy="52578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vi-VN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2: 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−2</m:t>
                        </m:r>
                      </m:num>
                      <m:den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den>
                    </m:f>
                    <m:func>
                      <m:funcPr>
                        <m:ctrlPr>
                          <a:rPr lang="en-US" sz="4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−3</m:t>
                            </m:r>
                          </m:num>
                          <m:den>
                            <m:r>
                              <a:rPr lang="fr-FR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5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fr-FR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3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5</m:t>
                            </m:r>
                          </m:num>
                          <m:den>
                            <m:r>
                              <a:rPr lang="fr-FR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4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</m:fName>
                      <m:e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</m:t>
                        </m:r>
                      </m:e>
                    </m:func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Hãy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sắp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xếp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tự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tăng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dần</a:t>
                </a:r>
                <a:r>
                  <a:rPr lang="en-US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?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</a:t>
                </a:r>
              </a:p>
              <a:p>
                <a:pPr marL="914400" indent="-914400" algn="just">
                  <a:lnSpc>
                    <a:spcPct val="130000"/>
                  </a:lnSpc>
                  <a:spcAft>
                    <a:spcPts val="0"/>
                  </a:spcAft>
                  <a:buAutoNum type="alphaU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−2</m:t>
                        </m:r>
                      </m:num>
                      <m:den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</m:den>
                    </m:f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−3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5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;</m:t>
                        </m:r>
                      </m:fName>
                      <m: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0</m:t>
                        </m:r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5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4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3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                   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−3</m:t>
                        </m:r>
                      </m:num>
                      <m:den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5</m:t>
                        </m:r>
                      </m:den>
                    </m:f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−2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3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;</m:t>
                        </m:r>
                      </m:fName>
                      <m: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0</m:t>
                        </m:r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3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5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4</m:t>
                            </m:r>
                          </m:den>
                        </m:f>
                      </m:e>
                    </m:func>
                  </m:oMath>
                </a14:m>
                <a:endParaRPr lang="en-US" sz="4800" noProof="1" smtClean="0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  <a:p>
                <a:pPr marL="914400" indent="-914400" algn="just">
                  <a:lnSpc>
                    <a:spcPct val="130000"/>
                  </a:lnSpc>
                  <a:buFontTx/>
                  <a:buAutoNum type="alphaU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−3</m:t>
                        </m:r>
                      </m:num>
                      <m:den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5</m:t>
                        </m:r>
                      </m:den>
                    </m:f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−2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3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;</m:t>
                        </m:r>
                      </m:fName>
                      <m: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0</m:t>
                        </m:r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5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4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3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sz="48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             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−2</m:t>
                        </m:r>
                      </m:num>
                      <m:den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</m:den>
                    </m:f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sz="4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−3</m:t>
                            </m:r>
                          </m:num>
                          <m:den>
                            <m:r>
                              <a:rPr lang="fr-FR" sz="4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5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;</m:t>
                        </m:r>
                      </m:fName>
                      <m:e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0</m:t>
                        </m:r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sz="4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num>
                          <m:den>
                            <m:r>
                              <a:rPr lang="fr-FR" sz="4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3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sz="4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5</m:t>
                            </m:r>
                          </m:num>
                          <m:den>
                            <m:r>
                              <a:rPr lang="fr-FR" sz="4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4</m:t>
                            </m:r>
                          </m:den>
                        </m:f>
                      </m:e>
                    </m:func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3686D78B-4BAB-7DAF-BE84-597E15E747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171700"/>
                <a:ext cx="14430375" cy="5257800"/>
              </a:xfrm>
              <a:prstGeom prst="rect">
                <a:avLst/>
              </a:prstGeom>
              <a:blipFill rotWithShape="0">
                <a:blip r:embed="rId5"/>
                <a:stretch>
                  <a:fillRect l="-1478" r="-14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06FBE50E-B593-197C-6D00-EF5CA381D794}"/>
              </a:ext>
            </a:extLst>
          </p:cNvPr>
          <p:cNvSpPr/>
          <p:nvPr/>
        </p:nvSpPr>
        <p:spPr>
          <a:xfrm>
            <a:off x="3555135" y="7658100"/>
            <a:ext cx="11177729" cy="1867962"/>
          </a:xfrm>
          <a:prstGeom prst="rect">
            <a:avLst/>
          </a:prstGeom>
          <a:solidFill>
            <a:schemeClr val="accent6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 noProof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="" xmlns:a16="http://schemas.microsoft.com/office/drawing/2014/main" id="{C1FEB318-854F-A43E-804C-B471693EC86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052349" y="7968188"/>
            <a:ext cx="1920240" cy="19202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165D794-253F-1F12-AFB7-D3D748C9B316}"/>
              </a:ext>
            </a:extLst>
          </p:cNvPr>
          <p:cNvSpPr txBox="1"/>
          <p:nvPr/>
        </p:nvSpPr>
        <p:spPr>
          <a:xfrm>
            <a:off x="6260757" y="729319"/>
            <a:ext cx="5673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HỔ VẰN</a:t>
            </a:r>
          </a:p>
        </p:txBody>
      </p:sp>
    </p:spTree>
    <p:extLst>
      <p:ext uri="{BB962C8B-B14F-4D97-AF65-F5344CB8AC3E}">
        <p14:creationId xmlns:p14="http://schemas.microsoft.com/office/powerpoint/2010/main" val="104128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="" xmlns:a16="http://schemas.microsoft.com/office/drawing/2014/main" id="{8EEFB0E1-5D58-CDD5-069D-0E500A8720CB}"/>
                  </a:ext>
                </a:extLst>
              </p:cNvPr>
              <p:cNvSpPr/>
              <p:nvPr/>
            </p:nvSpPr>
            <p:spPr>
              <a:xfrm>
                <a:off x="1928813" y="2609520"/>
                <a:ext cx="14430375" cy="344838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defRPr/>
                </a:pPr>
                <a:r>
                  <a:rPr lang="vi-VN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3: </a:t>
                </a:r>
                <a:r>
                  <a:rPr lang="fr-FR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bao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thỏa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mãn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mẫu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7,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lớn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−5</m:t>
                        </m:r>
                      </m:num>
                      <m:den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9</m:t>
                        </m:r>
                      </m:den>
                    </m:f>
                  </m:oMath>
                </a14:m>
                <a:r>
                  <a:rPr lang="fr-FR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nhỏ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−2</m:t>
                        </m:r>
                      </m:num>
                      <m:den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?</a:t>
                </a:r>
              </a:p>
              <a:p>
                <a:pPr algn="ctr">
                  <a:lnSpc>
                    <a:spcPct val="150000"/>
                  </a:lnSpc>
                  <a:defRPr/>
                </a:pPr>
                <a:r>
                  <a:rPr lang="en-US" sz="4000" noProof="1" smtClean="0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0              B. 1              C. 2               D. 3</a:t>
                </a:r>
                <a:endParaRPr lang="vi-VN" sz="4000" noProof="1">
                  <a:solidFill>
                    <a:schemeClr val="tx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8EEFB0E1-5D58-CDD5-069D-0E500A8720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609520"/>
                <a:ext cx="14430375" cy="3448380"/>
              </a:xfrm>
              <a:prstGeom prst="rect">
                <a:avLst/>
              </a:prstGeom>
              <a:blipFill rotWithShape="0">
                <a:blip r:embed="rId5"/>
                <a:stretch>
                  <a:fillRect b="-53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64581032-26CB-AEA9-DE81-5822E106E976}"/>
              </a:ext>
            </a:extLst>
          </p:cNvPr>
          <p:cNvSpPr/>
          <p:nvPr/>
        </p:nvSpPr>
        <p:spPr>
          <a:xfrm>
            <a:off x="3657600" y="6710558"/>
            <a:ext cx="11177729" cy="1867962"/>
          </a:xfrm>
          <a:prstGeom prst="rect">
            <a:avLst/>
          </a:prstGeom>
          <a:solidFill>
            <a:schemeClr val="accent6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 noProof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="" xmlns:a16="http://schemas.microsoft.com/office/drawing/2014/main" id="{EE6D7C72-2D9D-6BB9-D322-0D55CA7A017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052349" y="7968188"/>
            <a:ext cx="1920240" cy="19202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73E76DB-FCFD-0ABC-4C68-AFB20E402B9B}"/>
              </a:ext>
            </a:extLst>
          </p:cNvPr>
          <p:cNvSpPr txBox="1"/>
          <p:nvPr/>
        </p:nvSpPr>
        <p:spPr>
          <a:xfrm>
            <a:off x="6260757" y="729319"/>
            <a:ext cx="5673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HỔ VẰN</a:t>
            </a:r>
          </a:p>
        </p:txBody>
      </p:sp>
    </p:spTree>
    <p:extLst>
      <p:ext uri="{BB962C8B-B14F-4D97-AF65-F5344CB8AC3E}">
        <p14:creationId xmlns:p14="http://schemas.microsoft.com/office/powerpoint/2010/main" val="46134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="" xmlns:a16="http://schemas.microsoft.com/office/drawing/2014/main" id="{A1121711-8688-7984-68BE-33855AF25759}"/>
                  </a:ext>
                </a:extLst>
              </p:cNvPr>
              <p:cNvSpPr/>
              <p:nvPr/>
            </p:nvSpPr>
            <p:spPr>
              <a:xfrm>
                <a:off x="1928813" y="2609520"/>
                <a:ext cx="14430375" cy="321978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defRPr/>
                </a:pPr>
                <a:r>
                  <a:rPr lang="vi-VN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4: 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Tìm x, biết: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48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800" noProof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defRPr/>
                </a:pP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A. 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80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B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75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	C.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11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90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	D.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−11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80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</a:t>
                </a:r>
                <a:endParaRPr lang="vi-VN" sz="4000" noProof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A1121711-8688-7984-68BE-33855AF257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609520"/>
                <a:ext cx="14430375" cy="321978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64F7CAD-AAFF-EDA1-3AB5-2CFC5DD899B3}"/>
              </a:ext>
            </a:extLst>
          </p:cNvPr>
          <p:cNvSpPr/>
          <p:nvPr/>
        </p:nvSpPr>
        <p:spPr>
          <a:xfrm>
            <a:off x="3555136" y="6666824"/>
            <a:ext cx="11177729" cy="1867962"/>
          </a:xfrm>
          <a:prstGeom prst="rect">
            <a:avLst/>
          </a:prstGeom>
          <a:solidFill>
            <a:schemeClr val="accent6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 noProof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hlinkClick r:id="rId6" action="ppaction://hlinksldjump"/>
            <a:extLst>
              <a:ext uri="{FF2B5EF4-FFF2-40B4-BE49-F238E27FC236}">
                <a16:creationId xmlns="" xmlns:a16="http://schemas.microsoft.com/office/drawing/2014/main" id="{1F55536A-6D63-183A-BB67-5AF4C675047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052349" y="7968188"/>
            <a:ext cx="1920240" cy="19202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02C3CBE-AB8D-C30B-6E57-E24C75732EDE}"/>
              </a:ext>
            </a:extLst>
          </p:cNvPr>
          <p:cNvSpPr txBox="1"/>
          <p:nvPr/>
        </p:nvSpPr>
        <p:spPr>
          <a:xfrm>
            <a:off x="6260757" y="729319"/>
            <a:ext cx="5673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HỔ VẰN</a:t>
            </a:r>
          </a:p>
        </p:txBody>
      </p:sp>
    </p:spTree>
    <p:extLst>
      <p:ext uri="{BB962C8B-B14F-4D97-AF65-F5344CB8AC3E}">
        <p14:creationId xmlns:p14="http://schemas.microsoft.com/office/powerpoint/2010/main" val="145074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="" xmlns:a16="http://schemas.microsoft.com/office/drawing/2014/main" id="{E0D2407B-F3E2-1C6D-093A-E7080A2DA4AD}"/>
                  </a:ext>
                </a:extLst>
              </p:cNvPr>
              <p:cNvSpPr/>
              <p:nvPr/>
            </p:nvSpPr>
            <p:spPr>
              <a:xfrm>
                <a:off x="1928813" y="2609520"/>
                <a:ext cx="14430375" cy="280035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defRPr/>
                </a:pPr>
                <a:r>
                  <a:rPr lang="vi-VN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5: </a:t>
                </a:r>
                <a:r>
                  <a:rPr lang="fr-FR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fr-FR" sz="4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fr-FR" sz="4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4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x </a:t>
                </a:r>
                <a:r>
                  <a:rPr lang="fr-FR" sz="4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fr-FR" sz="4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fr-FR" sz="4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−0,5</m:t>
                    </m:r>
                    <m:r>
                      <m:rPr>
                        <m:sty m:val="p"/>
                      </m:rPr>
                      <a:rPr lang="en-US" sz="4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fr-FR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</a:t>
                </a:r>
                <a:r>
                  <a:rPr lang="fr-FR" sz="44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  <a:defRPr/>
                </a:pPr>
                <a:r>
                  <a:rPr lang="fr-FR" sz="4400" noProof="1" smtClean="0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0           B. 0,5            C. 1              D. -1</a:t>
                </a:r>
                <a:endParaRPr lang="vi-VN" sz="4400" noProof="1">
                  <a:solidFill>
                    <a:schemeClr val="tx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E0D2407B-F3E2-1C6D-093A-E7080A2DA4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609520"/>
                <a:ext cx="14430375" cy="2800350"/>
              </a:xfrm>
              <a:prstGeom prst="rect">
                <a:avLst/>
              </a:prstGeom>
              <a:blipFill rotWithShape="0">
                <a:blip r:embed="rId5"/>
                <a:stretch>
                  <a:fillRect b="-326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8F4ED56-9BED-AE48-30E5-16B3051AC659}"/>
              </a:ext>
            </a:extLst>
          </p:cNvPr>
          <p:cNvSpPr/>
          <p:nvPr/>
        </p:nvSpPr>
        <p:spPr>
          <a:xfrm>
            <a:off x="3555136" y="6666824"/>
            <a:ext cx="11177729" cy="1867962"/>
          </a:xfrm>
          <a:prstGeom prst="rect">
            <a:avLst/>
          </a:prstGeom>
          <a:solidFill>
            <a:schemeClr val="accent6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 noProof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6281727-89CC-24ED-EF4D-F3C7C6C29FEE}"/>
              </a:ext>
            </a:extLst>
          </p:cNvPr>
          <p:cNvSpPr txBox="1"/>
          <p:nvPr/>
        </p:nvSpPr>
        <p:spPr>
          <a:xfrm>
            <a:off x="6260757" y="729319"/>
            <a:ext cx="5673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HỔ VẰN</a:t>
            </a:r>
          </a:p>
        </p:txBody>
      </p:sp>
      <p:pic>
        <p:nvPicPr>
          <p:cNvPr id="14" name="Picture 13">
            <a:hlinkClick r:id="rId6" action="ppaction://hlinksldjump"/>
            <a:extLst>
              <a:ext uri="{FF2B5EF4-FFF2-40B4-BE49-F238E27FC236}">
                <a16:creationId xmlns="" xmlns:a16="http://schemas.microsoft.com/office/drawing/2014/main" id="{77F2840B-0796-5F96-54F8-3E5A7C3F906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052349" y="7968188"/>
            <a:ext cx="192024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13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3800475" y="1714500"/>
            <a:ext cx="1068705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 spc="120" dirty="0" smtClean="0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7200" b="1" spc="120" dirty="0">
              <a:solidFill>
                <a:srgbClr val="3330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630400" y="3651482"/>
            <a:ext cx="3391779" cy="62182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0886" y="6314979"/>
            <a:ext cx="2743765" cy="339880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766897" y="3079982"/>
            <a:ext cx="1143000" cy="1143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6250" y="3231707"/>
            <a:ext cx="708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766897" y="4663423"/>
            <a:ext cx="1143000" cy="11430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86250" y="4815148"/>
            <a:ext cx="9353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SBT,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1.14 (SGK)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766897" y="6314979"/>
            <a:ext cx="1143000" cy="1143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86250" y="6122354"/>
            <a:ext cx="93535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6129" y="-4836629"/>
            <a:ext cx="19960258" cy="1996025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009900" y="2472763"/>
            <a:ext cx="122682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spc="195" dirty="0" smtClean="0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EM TRONG TIẾT HỌC SAU!</a:t>
            </a:r>
            <a:endParaRPr lang="en-US" sz="8000" b="1" spc="195" dirty="0">
              <a:solidFill>
                <a:srgbClr val="3330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1374" y="2751584"/>
            <a:ext cx="3078676" cy="691131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58642" y="5143500"/>
            <a:ext cx="1597146" cy="44817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673449" y="7384393"/>
            <a:ext cx="2255336" cy="22143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783984" y="6290049"/>
            <a:ext cx="2097176" cy="109434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90780">
            <a:off x="9572994" y="650718"/>
            <a:ext cx="9111294" cy="19713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23787" y="3549497"/>
            <a:ext cx="3009059" cy="57265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262417" y="431281"/>
            <a:ext cx="1763166" cy="177283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241387" y="3305710"/>
            <a:ext cx="12115800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9000" b="1" spc="135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CHUNG</a:t>
            </a:r>
          </a:p>
          <a:p>
            <a:pPr algn="ctr">
              <a:lnSpc>
                <a:spcPct val="150000"/>
              </a:lnSpc>
            </a:pPr>
            <a:r>
              <a:rPr lang="en-US" sz="7200" b="1" spc="135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 </a:t>
            </a:r>
            <a:r>
              <a:rPr lang="en-US" sz="7200" b="1" spc="135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7200" b="1" spc="135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7200" b="1" spc="135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885480" y="5561836"/>
            <a:ext cx="2984055" cy="3696464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0524" y="6536239"/>
            <a:ext cx="2899470" cy="342948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25800" y="7267993"/>
            <a:ext cx="1957078" cy="2697727"/>
          </a:xfrm>
          <a:prstGeom prst="rect">
            <a:avLst/>
          </a:prstGeom>
        </p:spPr>
      </p:pic>
      <p:sp>
        <p:nvSpPr>
          <p:cNvPr id="8" name="Pentagon 7"/>
          <p:cNvSpPr/>
          <p:nvPr/>
        </p:nvSpPr>
        <p:spPr>
          <a:xfrm>
            <a:off x="1028700" y="1576983"/>
            <a:ext cx="2628900" cy="990600"/>
          </a:xfrm>
          <a:prstGeom prst="homePlat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40040" y="1718340"/>
            <a:ext cx="541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645818" y="2839806"/>
                <a:ext cx="15194381" cy="1197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a) 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37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(-0,7)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(-4.3)           b) 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37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10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17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37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10</m:t>
                            </m:r>
                          </m:den>
                        </m:f>
                      </m:e>
                    </m:d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5818" y="2839806"/>
                <a:ext cx="15194381" cy="1197764"/>
              </a:xfrm>
              <a:prstGeom prst="rect">
                <a:avLst/>
              </a:prstGeom>
              <a:blipFill rotWithShape="0">
                <a:blip r:embed="rId6"/>
                <a:stretch>
                  <a:fillRect l="-1445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2644640" y="4037570"/>
            <a:ext cx="6705600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= 7,4 + (-0,7) + 2,5 + (-4,3)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= (7,4 + 2,5) + [(-0,7) + (-4,3)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= 9,9 + (-5) = 4,9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0668000" y="3868512"/>
                <a:ext cx="5829551" cy="34086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17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37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10</m:t>
                            </m:r>
                          </m:den>
                        </m:f>
                      </m:e>
                    </m:d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10.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37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10</m:t>
                            </m:r>
                          </m:den>
                        </m:f>
                      </m:e>
                    </m:d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0" y="3868512"/>
                <a:ext cx="5829551" cy="3408625"/>
              </a:xfrm>
              <a:prstGeom prst="rect">
                <a:avLst/>
              </a:prstGeom>
              <a:blipFill rotWithShape="0">
                <a:blip r:embed="rId7"/>
                <a:stretch>
                  <a:fillRect l="-36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317561" y="3788762"/>
            <a:ext cx="2717578" cy="6100685"/>
          </a:xfrm>
          <a:prstGeom prst="rect">
            <a:avLst/>
          </a:prstGeom>
        </p:spPr>
      </p:pic>
      <p:sp>
        <p:nvSpPr>
          <p:cNvPr id="8" name="Pentagon 7"/>
          <p:cNvSpPr/>
          <p:nvPr/>
        </p:nvSpPr>
        <p:spPr>
          <a:xfrm>
            <a:off x="1028700" y="1409700"/>
            <a:ext cx="2628900" cy="990600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868670" y="744443"/>
                <a:ext cx="13128760" cy="31885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42950" indent="-742950">
                  <a:lnSpc>
                    <a:spcPct val="150000"/>
                  </a:lnSpc>
                  <a:buAutoNum type="alphaLcParenR"/>
                </a:pP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1,75; -1,25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742950" indent="-742950">
                  <a:lnSpc>
                    <a:spcPct val="150000"/>
                  </a:lnSpc>
                  <a:buAutoNum type="alphaLcParenR"/>
                </a:pP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Sắp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xếp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nhỏ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dựa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8670" y="744443"/>
                <a:ext cx="13128760" cy="3188502"/>
              </a:xfrm>
              <a:prstGeom prst="rect">
                <a:avLst/>
              </a:prstGeom>
              <a:blipFill rotWithShape="0">
                <a:blip r:embed="rId4"/>
                <a:stretch>
                  <a:fillRect l="-1301" b="-3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260" y="3314700"/>
            <a:ext cx="1560711" cy="1566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165799" y="3788762"/>
            <a:ext cx="1314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800481" y="3560921"/>
                <a:ext cx="13222188" cy="47491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42950" indent="-742950" algn="just">
                  <a:lnSpc>
                    <a:spcPct val="150000"/>
                  </a:lnSpc>
                  <a:buAutoNum type="alphaLcParenR"/>
                </a:pP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 1,75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; -1,25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4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</a:pP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Chia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4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cũ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).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1,75; -1,25;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0481" y="3560921"/>
                <a:ext cx="13222188" cy="4749121"/>
              </a:xfrm>
              <a:prstGeom prst="rect">
                <a:avLst/>
              </a:prstGeom>
              <a:blipFill rotWithShape="0">
                <a:blip r:embed="rId6"/>
                <a:stretch>
                  <a:fillRect l="-1383" r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8200687"/>
            <a:ext cx="15775531" cy="15316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42CFBD7-EAF3-4CD2-AB8F-420462532F1F}"/>
              </a:ext>
            </a:extLst>
          </p:cNvPr>
          <p:cNvSpPr txBox="1"/>
          <p:nvPr/>
        </p:nvSpPr>
        <p:spPr>
          <a:xfrm>
            <a:off x="9121394" y="8489981"/>
            <a:ext cx="580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42CFBD7-EAF3-4CD2-AB8F-420462532F1F}"/>
              </a:ext>
            </a:extLst>
          </p:cNvPr>
          <p:cNvSpPr txBox="1"/>
          <p:nvPr/>
        </p:nvSpPr>
        <p:spPr>
          <a:xfrm>
            <a:off x="4114800" y="8495478"/>
            <a:ext cx="38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42CFBD7-EAF3-4CD2-AB8F-420462532F1F}"/>
              </a:ext>
            </a:extLst>
          </p:cNvPr>
          <p:cNvSpPr txBox="1"/>
          <p:nvPr/>
        </p:nvSpPr>
        <p:spPr>
          <a:xfrm>
            <a:off x="14123390" y="8489981"/>
            <a:ext cx="580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33517" y="9120807"/>
            <a:ext cx="1541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- 1,25</a:t>
            </a:r>
            <a:endParaRPr lang="en-US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9098788" y="9065919"/>
                <a:ext cx="655590" cy="1048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0070C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8788" y="9065919"/>
                <a:ext cx="655590" cy="1048429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13556585" y="9212697"/>
            <a:ext cx="1541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1,75</a:t>
            </a:r>
            <a:endParaRPr lang="en-US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4015005" y="7606252"/>
                <a:ext cx="655590" cy="1045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0070C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15005" y="7606252"/>
                <a:ext cx="655590" cy="104599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4311136" y="7888607"/>
                <a:ext cx="655590" cy="971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0070C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40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36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1136" y="7888607"/>
                <a:ext cx="655590" cy="971613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4935200" y="6515100"/>
            <a:ext cx="2154659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700" y="2398980"/>
            <a:ext cx="15775531" cy="15316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42CFBD7-EAF3-4CD2-AB8F-420462532F1F}"/>
              </a:ext>
            </a:extLst>
          </p:cNvPr>
          <p:cNvSpPr txBox="1"/>
          <p:nvPr/>
        </p:nvSpPr>
        <p:spPr>
          <a:xfrm>
            <a:off x="9616694" y="2688274"/>
            <a:ext cx="580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42CFBD7-EAF3-4CD2-AB8F-420462532F1F}"/>
              </a:ext>
            </a:extLst>
          </p:cNvPr>
          <p:cNvSpPr txBox="1"/>
          <p:nvPr/>
        </p:nvSpPr>
        <p:spPr>
          <a:xfrm>
            <a:off x="4610100" y="2693771"/>
            <a:ext cx="38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42CFBD7-EAF3-4CD2-AB8F-420462532F1F}"/>
              </a:ext>
            </a:extLst>
          </p:cNvPr>
          <p:cNvSpPr txBox="1"/>
          <p:nvPr/>
        </p:nvSpPr>
        <p:spPr>
          <a:xfrm>
            <a:off x="14618690" y="2688274"/>
            <a:ext cx="580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28817" y="3319100"/>
            <a:ext cx="1541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- 1,25</a:t>
            </a:r>
            <a:endParaRPr lang="en-US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594088" y="3264212"/>
                <a:ext cx="655590" cy="1048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0070C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4088" y="3264212"/>
                <a:ext cx="655590" cy="104842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4051885" y="3410990"/>
            <a:ext cx="1541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1,75</a:t>
            </a:r>
            <a:endParaRPr lang="en-US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4510305" y="1804545"/>
                <a:ext cx="655590" cy="1045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0070C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0305" y="1804545"/>
                <a:ext cx="655590" cy="104599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799582" y="1821011"/>
                <a:ext cx="655590" cy="1147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0070C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48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36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582" y="1821011"/>
                <a:ext cx="655590" cy="114743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173831" y="4439391"/>
                <a:ext cx="14630400" cy="36125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-1,25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trước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trước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1,75.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Do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-1,25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3831" y="4439391"/>
                <a:ext cx="14630400" cy="3612527"/>
              </a:xfrm>
              <a:prstGeom prst="rect">
                <a:avLst/>
              </a:prstGeom>
              <a:blipFill rotWithShape="0">
                <a:blip r:embed="rId9"/>
                <a:stretch>
                  <a:fillRect l="-1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6129" y="-4836629"/>
            <a:ext cx="19960258" cy="199602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621491" y="6096711"/>
            <a:ext cx="5178331" cy="34741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506036" y="6179459"/>
            <a:ext cx="763194" cy="167233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3733800" y="749879"/>
            <a:ext cx="12192000" cy="1970447"/>
            <a:chOff x="0" y="0"/>
            <a:chExt cx="6531488" cy="27838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531488" cy="2783840"/>
            </a:xfrm>
            <a:custGeom>
              <a:avLst/>
              <a:gdLst/>
              <a:ahLst/>
              <a:cxnLst/>
              <a:rect l="l" t="t" r="r" b="b"/>
              <a:pathLst>
                <a:path w="6531488" h="2783840">
                  <a:moveTo>
                    <a:pt x="6407028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407028" y="0"/>
                  </a:lnTo>
                  <a:cubicBezTo>
                    <a:pt x="6475608" y="0"/>
                    <a:pt x="6531488" y="55880"/>
                    <a:pt x="6531488" y="124460"/>
                  </a:cubicBezTo>
                  <a:lnTo>
                    <a:pt x="6531488" y="2659380"/>
                  </a:lnTo>
                  <a:cubicBezTo>
                    <a:pt x="6531488" y="2727960"/>
                    <a:pt x="6475608" y="2783840"/>
                    <a:pt x="6407028" y="2783840"/>
                  </a:cubicBezTo>
                  <a:close/>
                </a:path>
              </a:pathLst>
            </a:custGeom>
            <a:solidFill>
              <a:srgbClr val="DCCBBC"/>
            </a:solidFill>
          </p:spPr>
        </p:sp>
      </p:grpSp>
      <p:sp>
        <p:nvSpPr>
          <p:cNvPr id="10" name="Rectangle 9"/>
          <p:cNvSpPr/>
          <p:nvPr/>
        </p:nvSpPr>
        <p:spPr>
          <a:xfrm>
            <a:off x="4213148" y="765606"/>
            <a:ext cx="112333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BT1.12 ; BT1.16 ;  BT1.17  (SGK </a:t>
            </a:r>
            <a:r>
              <a:rPr lang="en-US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- tr14, 15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5189" y="749878"/>
            <a:ext cx="1591987" cy="19547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1" y="943054"/>
            <a:ext cx="1202738" cy="1584095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1752600" y="3390900"/>
            <a:ext cx="2743200" cy="1219200"/>
          </a:xfrm>
          <a:prstGeom prst="wedgeRoundRectCallout">
            <a:avLst>
              <a:gd name="adj1" fmla="val 59622"/>
              <a:gd name="adj2" fmla="val 3386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1.12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134764" y="3505200"/>
                <a:ext cx="11371271" cy="1283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So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 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123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17,75           b)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65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-7,125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4764" y="3505200"/>
                <a:ext cx="11371271" cy="1283813"/>
              </a:xfrm>
              <a:prstGeom prst="rect">
                <a:avLst/>
              </a:prstGeom>
              <a:blipFill rotWithShape="0">
                <a:blip r:embed="rId10"/>
                <a:stretch>
                  <a:fillRect l="-1876" r="-107" b="-9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7010400" y="5008418"/>
            <a:ext cx="327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069339" y="5473851"/>
                <a:ext cx="10306026" cy="18568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</a:t>
                </a:r>
                <a:r>
                  <a:rPr lang="fr-FR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17,75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71</m:t>
                        </m:r>
                      </m:num>
                      <m:den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71</m:t>
                        </m:r>
                      </m:num>
                      <m:den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fr-FR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5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123</m:t>
                        </m:r>
                      </m:num>
                      <m:den>
                        <m:r>
                          <a:rPr lang="fr-FR" sz="5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fr-FR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fr-FR" sz="4000" dirty="0" err="1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fr-FR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17,75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123</m:t>
                        </m:r>
                      </m:num>
                      <m:den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339" y="5473851"/>
                <a:ext cx="10306026" cy="1856855"/>
              </a:xfrm>
              <a:prstGeom prst="rect">
                <a:avLst/>
              </a:prstGeom>
              <a:blipFill rotWithShape="0">
                <a:blip r:embed="rId11"/>
                <a:stretch>
                  <a:fillRect l="-2070" r="-1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069339" y="7330706"/>
                <a:ext cx="11552152" cy="18814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fr-FR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-7,125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−57</m:t>
                        </m:r>
                      </m:num>
                      <m:den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−65</m:t>
                        </m:r>
                      </m:num>
                      <m:den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5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−57</m:t>
                        </m:r>
                      </m:num>
                      <m:den>
                        <m:r>
                          <a:rPr lang="fr-FR" sz="5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effectLst/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65</m:t>
                        </m:r>
                      </m:num>
                      <m:den>
                        <m:r>
                          <a:rPr lang="en-US" sz="5400" b="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&lt; -7,125.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339" y="7330706"/>
                <a:ext cx="11552152" cy="1881412"/>
              </a:xfrm>
              <a:prstGeom prst="rect">
                <a:avLst/>
              </a:prstGeom>
              <a:blipFill rotWithShape="0">
                <a:blip r:embed="rId12"/>
                <a:stretch>
                  <a:fillRect l="-1847" r="-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57999" y="-4458499"/>
            <a:ext cx="19203998" cy="1920399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325600" y="508583"/>
            <a:ext cx="3054151" cy="1976869"/>
          </a:xfrm>
          <a:prstGeom prst="rect">
            <a:avLst/>
          </a:prstGeom>
        </p:spPr>
      </p:pic>
      <p:sp>
        <p:nvSpPr>
          <p:cNvPr id="16" name="Rounded Rectangular Callout 15"/>
          <p:cNvSpPr/>
          <p:nvPr/>
        </p:nvSpPr>
        <p:spPr>
          <a:xfrm>
            <a:off x="1752600" y="1459236"/>
            <a:ext cx="2743200" cy="1219200"/>
          </a:xfrm>
          <a:prstGeom prst="wedgeRoundRectCallout">
            <a:avLst>
              <a:gd name="adj1" fmla="val 59622"/>
              <a:gd name="adj2" fmla="val 3386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1.16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50999" y="1714893"/>
            <a:ext cx="818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856841" y="2695754"/>
                <a:ext cx="14401800" cy="2140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a) A 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2−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 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;          b) 5 -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1+ </m:t>
                        </m:r>
                        <m:f>
                          <m:fPr>
                            <m:ctrlPr>
                              <a:rPr lang="en-US" sz="6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</m:num>
                      <m:den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1 − </m:t>
                        </m:r>
                        <m:f>
                          <m:fPr>
                            <m:ctrlPr>
                              <a:rPr lang="en-US" sz="6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6841" y="2695754"/>
                <a:ext cx="14401800" cy="2140907"/>
              </a:xfrm>
              <a:prstGeom prst="rect">
                <a:avLst/>
              </a:prstGeom>
              <a:blipFill rotWithShape="0">
                <a:blip r:embed="rId6"/>
                <a:stretch>
                  <a:fillRect l="-1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809341" y="4568510"/>
                <a:ext cx="8115300" cy="3823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16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54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54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54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54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−5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9341" y="4568510"/>
                <a:ext cx="8115300" cy="3823354"/>
              </a:xfrm>
              <a:prstGeom prst="rect">
                <a:avLst/>
              </a:prstGeom>
              <a:blipFill rotWithShape="0">
                <a:blip r:embed="rId7"/>
                <a:stretch>
                  <a:fillRect l="-2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1529046" y="4164654"/>
                <a:ext cx="6248400" cy="40945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5 -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US" sz="600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+ </m:t>
                        </m:r>
                        <m:f>
                          <m:fPr>
                            <m:ctrlPr>
                              <a:rPr lang="en-US" sz="6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num>
                      <m:den>
                        <m:f>
                          <m:fPr>
                            <m:ctrlPr>
                              <a:rPr lang="en-US" sz="600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−</m:t>
                        </m:r>
                        <m:f>
                          <m:fPr>
                            <m:ctrlPr>
                              <a:rPr lang="en-US" sz="6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5 -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: </m:t>
                        </m:r>
                        <m:f>
                          <m:fPr>
                            <m:ctrlPr>
                              <a:rPr lang="en-US" sz="54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5 - 2 = 3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29046" y="4164654"/>
                <a:ext cx="6248400" cy="4094519"/>
              </a:xfrm>
              <a:prstGeom prst="rect">
                <a:avLst/>
              </a:prstGeom>
              <a:blipFill rotWithShape="0">
                <a:blip r:embed="rId8"/>
                <a:stretch>
                  <a:fillRect l="-3415" b="-2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9600" y="495300"/>
            <a:ext cx="3034139" cy="15943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3868400" y="6819900"/>
            <a:ext cx="4052201" cy="313861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020800" y="6819900"/>
            <a:ext cx="2085438" cy="951718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7816559" y="720635"/>
            <a:ext cx="2654881" cy="1312976"/>
          </a:xfrm>
          <a:prstGeom prst="wedgeRoundRectCallout">
            <a:avLst>
              <a:gd name="adj1" fmla="val -60075"/>
              <a:gd name="adj2" fmla="val 35569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1.17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85999" y="2421912"/>
                <a:ext cx="13716000" cy="1279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Tính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lí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 1,2.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−85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- 1,2. 5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−71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54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999" y="2421912"/>
                <a:ext cx="13716000" cy="1279325"/>
              </a:xfrm>
              <a:prstGeom prst="rect">
                <a:avLst/>
              </a:prstGeom>
              <a:blipFill rotWithShape="0">
                <a:blip r:embed="rId8"/>
                <a:stretch>
                  <a:fillRect l="-1556" b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2320635" y="3806304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0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2384459" y="4744673"/>
                <a:ext cx="12709406" cy="44687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1,2.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−85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- 1,2. 5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−71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54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1,2.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15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−85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−71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15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23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i="1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14</m:t>
                            </m:r>
                          </m:num>
                          <m:den>
                            <m:r>
                              <a:rPr lang="en-US" sz="4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d>
                    <m:r>
                      <a:rPr lang="en-US" sz="4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(-2) + (-4)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−32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4459" y="4744673"/>
                <a:ext cx="12709406" cy="4468787"/>
              </a:xfrm>
              <a:prstGeom prst="rect">
                <a:avLst/>
              </a:prstGeom>
              <a:blipFill rotWithShape="0">
                <a:blip r:embed="rId9"/>
                <a:stretch>
                  <a:fillRect l="-1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2039</Words>
  <Application>Microsoft Office PowerPoint</Application>
  <PresentationFormat>Custom</PresentationFormat>
  <Paragraphs>180</Paragraphs>
  <Slides>28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Cambria Math</vt:lpstr>
      <vt:lpstr>Calibri</vt:lpstr>
      <vt:lpstr>Wingdings</vt:lpstr>
      <vt:lpstr>Tahoma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thuvienhoclieu.com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>thuvienhoclieu.com</dc:creator>
  <cp:keywords>thuvienhoclieu.com</cp:keywords>
  <dc:description>thuvienhoclieu.com</dc:description>
  <cp:lastModifiedBy/>
  <cp:revision>1</cp:revision>
  <dcterms:created xsi:type="dcterms:W3CDTF">2022-09-23T05:39:14Z</dcterms:created>
  <dcterms:modified xsi:type="dcterms:W3CDTF">2022-09-23T05:39:32Z</dcterms:modified>
  <dc:identifier/>
</cp:coreProperties>
</file>