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8" r:id="rId3"/>
    <p:sldId id="271" r:id="rId4"/>
    <p:sldId id="261" r:id="rId5"/>
    <p:sldId id="263" r:id="rId6"/>
    <p:sldId id="272" r:id="rId7"/>
    <p:sldId id="273" r:id="rId8"/>
    <p:sldId id="265" r:id="rId9"/>
    <p:sldId id="264" r:id="rId10"/>
    <p:sldId id="266" r:id="rId11"/>
    <p:sldId id="267" r:id="rId12"/>
  </p:sldIdLst>
  <p:sldSz cx="18288000" cy="10287000"/>
  <p:notesSz cx="6858000" cy="9144000"/>
  <p:embeddedFontLst>
    <p:embeddedFont>
      <p:font typeface="Sitka Heading" charset="0"/>
      <p:regular r:id="rId13"/>
      <p:bold r:id="rId14"/>
      <p:italic r:id="rId15"/>
      <p:boldItalic r:id="rId16"/>
    </p:embeddedFont>
    <p:embeddedFont>
      <p:font typeface="Cormorant Garamond Light Bold" charset="0"/>
      <p:regular r:id="rId17"/>
    </p:embeddedFont>
    <p:embeddedFont>
      <p:font typeface="Cormorant Garamond Light Bold Italics" charset="0"/>
      <p:regular r:id="rId18"/>
    </p:embeddedFont>
    <p:embeddedFont>
      <p:font typeface="Algerian" pitchFamily="82" charset="0"/>
      <p:regular r:id="rId19"/>
    </p:embeddedFont>
    <p:embeddedFont>
      <p:font typeface="Calibri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321547"/>
    <a:srgbClr val="CC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4020631" y="392360"/>
            <a:ext cx="10698762" cy="1590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429"/>
              </a:lnSpc>
            </a:pPr>
            <a:r>
              <a:rPr lang="en-US" sz="8800" dirty="0">
                <a:solidFill>
                  <a:srgbClr val="000000"/>
                </a:solidFill>
                <a:latin typeface="Cormorant Garamond Light Bold"/>
              </a:rPr>
              <a:t>ĐA DẠNG SINH HỌC</a:t>
            </a:r>
            <a:endParaRPr lang="en-US" sz="8800" dirty="0">
              <a:solidFill>
                <a:srgbClr val="000000"/>
              </a:solidFill>
              <a:latin typeface="Cormorant Garamond Light Bold Itali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7848600" y="2628900"/>
            <a:ext cx="9686475" cy="1754164"/>
            <a:chOff x="0" y="0"/>
            <a:chExt cx="4798333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98333" cy="660400"/>
            </a:xfrm>
            <a:custGeom>
              <a:avLst/>
              <a:gdLst/>
              <a:ahLst/>
              <a:cxnLst/>
              <a:rect l="l" t="t" r="r" b="b"/>
              <a:pathLst>
                <a:path w="4798333" h="660400">
                  <a:moveTo>
                    <a:pt x="4673873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3873" y="0"/>
                  </a:lnTo>
                  <a:cubicBezTo>
                    <a:pt x="4742453" y="0"/>
                    <a:pt x="4798333" y="55880"/>
                    <a:pt x="4798333" y="124460"/>
                  </a:cubicBezTo>
                  <a:lnTo>
                    <a:pt x="4798333" y="535940"/>
                  </a:lnTo>
                  <a:cubicBezTo>
                    <a:pt x="4798333" y="604520"/>
                    <a:pt x="4742453" y="660400"/>
                    <a:pt x="4673873" y="660400"/>
                  </a:cubicBezTo>
                  <a:close/>
                </a:path>
              </a:pathLst>
            </a:custGeom>
            <a:solidFill>
              <a:srgbClr val="F8ECA3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8333969" y="3436975"/>
            <a:ext cx="8658510" cy="66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95"/>
              </a:lnSpc>
            </a:pPr>
            <a:r>
              <a:rPr lang="en-US" sz="7200" b="1" dirty="0">
                <a:solidFill>
                  <a:srgbClr val="000000"/>
                </a:solidFill>
                <a:latin typeface="HK Grotesk Light Bold"/>
              </a:rPr>
              <a:t>BÀI 29 – VIRUS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823544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HK Grotesk Medium Bold"/>
              </a:rPr>
              <a:t>01</a:t>
            </a:r>
          </a:p>
        </p:txBody>
      </p:sp>
      <p:pic>
        <p:nvPicPr>
          <p:cNvPr id="1028" name="Picture 4" descr="Coronavirus now in more than 100 countries: Covid-19 world updat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6289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oronavirus spread now a global emergency declares World Health  Organization | | UN News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5293" y="4762500"/>
            <a:ext cx="5095861" cy="509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34475" y="0"/>
            <a:ext cx="9153525" cy="5589090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5" name="TextBox 5"/>
          <p:cNvSpPr txBox="1"/>
          <p:nvPr/>
        </p:nvSpPr>
        <p:spPr>
          <a:xfrm>
            <a:off x="402006" y="374501"/>
            <a:ext cx="4930068" cy="64761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83"/>
              </a:lnSpc>
            </a:pPr>
            <a:r>
              <a:rPr lang="en-US" sz="10185" dirty="0">
                <a:solidFill>
                  <a:srgbClr val="000000"/>
                </a:solidFill>
                <a:latin typeface="Cormorant Garamond Light Bold Italics"/>
              </a:rPr>
              <a:t>III. CÁC BỆNH DO VIRUS GÂY RA</a:t>
            </a:r>
            <a:endParaRPr lang="en-US" sz="10185" dirty="0">
              <a:solidFill>
                <a:srgbClr val="000000"/>
              </a:solidFill>
              <a:latin typeface="Cormorant Garamond Light Bold"/>
            </a:endParaRPr>
          </a:p>
        </p:txBody>
      </p:sp>
      <p:pic>
        <p:nvPicPr>
          <p:cNvPr id="9218" name="Picture 2" descr="Hướng dẫn cách ly y tế tại nhà, nơi lưu trú phòng chống viêm đường hô hấp  cấp do virus Corona (COVID-19) | Vinme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937310"/>
            <a:ext cx="5410200" cy="70485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734800" y="374501"/>
            <a:ext cx="64008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CHUYÊN MỤC</a:t>
            </a:r>
          </a:p>
          <a:p>
            <a:pPr algn="ctr"/>
            <a:r>
              <a:rPr lang="en-US" sz="4800" b="1" dirty="0"/>
              <a:t>BÁC SĨ VÀ GIA ĐÌNH</a:t>
            </a:r>
          </a:p>
          <a:p>
            <a:pPr algn="ctr"/>
            <a:endParaRPr lang="en-US" sz="4800" dirty="0"/>
          </a:p>
          <a:p>
            <a:pPr algn="just"/>
            <a:r>
              <a:rPr lang="en-US" sz="4800" i="1" dirty="0"/>
              <a:t>Hs </a:t>
            </a:r>
            <a:r>
              <a:rPr lang="en-US" sz="4800" i="1" dirty="0" err="1"/>
              <a:t>đóng</a:t>
            </a:r>
            <a:r>
              <a:rPr lang="en-US" sz="4800" i="1" dirty="0"/>
              <a:t> </a:t>
            </a:r>
            <a:r>
              <a:rPr lang="en-US" sz="4800" i="1" dirty="0" err="1"/>
              <a:t>tiểu</a:t>
            </a:r>
            <a:r>
              <a:rPr lang="en-US" sz="4800" i="1" dirty="0"/>
              <a:t> </a:t>
            </a:r>
            <a:r>
              <a:rPr lang="en-US" sz="4800" i="1" dirty="0" err="1"/>
              <a:t>phẩm</a:t>
            </a:r>
            <a:r>
              <a:rPr lang="en-US" sz="4800" i="1" dirty="0"/>
              <a:t>, </a:t>
            </a:r>
            <a:r>
              <a:rPr lang="en-US" sz="4800" i="1" dirty="0" err="1"/>
              <a:t>giới</a:t>
            </a:r>
            <a:r>
              <a:rPr lang="en-US" sz="4800" i="1" dirty="0"/>
              <a:t> </a:t>
            </a:r>
            <a:r>
              <a:rPr lang="en-US" sz="4800" i="1" dirty="0" err="1"/>
              <a:t>thiệu</a:t>
            </a:r>
            <a:r>
              <a:rPr lang="en-US" sz="4800" i="1" dirty="0"/>
              <a:t> </a:t>
            </a:r>
            <a:r>
              <a:rPr lang="en-US" sz="4800" i="1" dirty="0" err="1"/>
              <a:t>các</a:t>
            </a:r>
            <a:r>
              <a:rPr lang="en-US" sz="4800" i="1" dirty="0"/>
              <a:t> </a:t>
            </a:r>
            <a:r>
              <a:rPr lang="en-US" sz="4800" i="1" dirty="0" err="1"/>
              <a:t>bệnh</a:t>
            </a:r>
            <a:r>
              <a:rPr lang="en-US" sz="4800" i="1" dirty="0"/>
              <a:t> do virus </a:t>
            </a:r>
            <a:r>
              <a:rPr lang="en-US" sz="4800" i="1" dirty="0" err="1"/>
              <a:t>gây</a:t>
            </a:r>
            <a:r>
              <a:rPr lang="en-US" sz="4800" i="1" dirty="0"/>
              <a:t> </a:t>
            </a:r>
            <a:r>
              <a:rPr lang="en-US" sz="4800" i="1" dirty="0" err="1"/>
              <a:t>ra</a:t>
            </a:r>
            <a:r>
              <a:rPr lang="en-US" sz="4800" i="1" dirty="0"/>
              <a:t> </a:t>
            </a:r>
            <a:r>
              <a:rPr lang="en-US" sz="4800" i="1" dirty="0" err="1"/>
              <a:t>và</a:t>
            </a:r>
            <a:r>
              <a:rPr lang="en-US" sz="4800" i="1" dirty="0"/>
              <a:t> </a:t>
            </a:r>
            <a:r>
              <a:rPr lang="en-US" sz="4800" i="1" dirty="0" err="1"/>
              <a:t>cách</a:t>
            </a:r>
            <a:r>
              <a:rPr lang="en-US" sz="4800" i="1" dirty="0"/>
              <a:t> </a:t>
            </a:r>
            <a:r>
              <a:rPr lang="en-US" sz="4800" i="1" dirty="0" err="1"/>
              <a:t>phòng</a:t>
            </a:r>
            <a:r>
              <a:rPr lang="en-US" sz="4800" i="1" dirty="0"/>
              <a:t> </a:t>
            </a:r>
            <a:r>
              <a:rPr lang="en-US" sz="4800" i="1" dirty="0" err="1"/>
              <a:t>tránh</a:t>
            </a:r>
            <a:r>
              <a:rPr lang="en-US" sz="4800" i="1" dirty="0"/>
              <a:t>:</a:t>
            </a:r>
          </a:p>
          <a:p>
            <a:pPr algn="just"/>
            <a:endParaRPr lang="en-US" sz="4800" i="1" dirty="0"/>
          </a:p>
          <a:p>
            <a:pPr marL="685800" indent="-685800" algn="just">
              <a:buFontTx/>
              <a:buChar char="-"/>
            </a:pPr>
            <a:r>
              <a:rPr lang="en-US" sz="4800" dirty="0" err="1"/>
              <a:t>Bệnh</a:t>
            </a:r>
            <a:r>
              <a:rPr lang="en-US" sz="4800" dirty="0"/>
              <a:t> </a:t>
            </a:r>
            <a:r>
              <a:rPr lang="en-US" sz="4800" dirty="0" err="1"/>
              <a:t>sốt</a:t>
            </a:r>
            <a:r>
              <a:rPr lang="en-US" sz="4800" dirty="0"/>
              <a:t> </a:t>
            </a:r>
            <a:r>
              <a:rPr lang="en-US" sz="4800" dirty="0" err="1"/>
              <a:t>xuất</a:t>
            </a:r>
            <a:r>
              <a:rPr lang="en-US" sz="4800" dirty="0"/>
              <a:t> </a:t>
            </a:r>
            <a:r>
              <a:rPr lang="en-US" sz="4800" dirty="0" err="1"/>
              <a:t>huyết</a:t>
            </a:r>
            <a:endParaRPr lang="en-US" sz="4800" dirty="0"/>
          </a:p>
          <a:p>
            <a:pPr marL="685800" indent="-685800" algn="just">
              <a:buFontTx/>
              <a:buChar char="-"/>
            </a:pPr>
            <a:r>
              <a:rPr lang="en-US" sz="4800" dirty="0" err="1"/>
              <a:t>Viêm</a:t>
            </a:r>
            <a:r>
              <a:rPr lang="en-US" sz="4800" dirty="0"/>
              <a:t> </a:t>
            </a:r>
            <a:r>
              <a:rPr lang="en-US" sz="4800" dirty="0" err="1"/>
              <a:t>đường</a:t>
            </a:r>
            <a:r>
              <a:rPr lang="en-US" sz="4800" dirty="0"/>
              <a:t> </a:t>
            </a:r>
            <a:r>
              <a:rPr lang="en-US" sz="4800" dirty="0" err="1"/>
              <a:t>hô</a:t>
            </a:r>
            <a:r>
              <a:rPr lang="en-US" sz="4800" dirty="0"/>
              <a:t> </a:t>
            </a:r>
            <a:r>
              <a:rPr lang="en-US" sz="4800" dirty="0" err="1"/>
              <a:t>hấp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5456058"/>
            <a:ext cx="9144000" cy="4830942"/>
          </a:xfrm>
          <a:prstGeom prst="rect">
            <a:avLst/>
          </a:prstGeom>
          <a:solidFill>
            <a:srgbClr val="F8ECA3"/>
          </a:solidFill>
        </p:spPr>
      </p:sp>
      <p:sp>
        <p:nvSpPr>
          <p:cNvPr id="3" name="TextBox 3"/>
          <p:cNvSpPr txBox="1"/>
          <p:nvPr/>
        </p:nvSpPr>
        <p:spPr>
          <a:xfrm>
            <a:off x="5562600" y="855721"/>
            <a:ext cx="10948021" cy="37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01"/>
              </a:lnSpc>
            </a:pPr>
            <a:r>
              <a:rPr lang="en-US" sz="11318" b="1" dirty="0">
                <a:solidFill>
                  <a:srgbClr val="006600"/>
                </a:solidFill>
                <a:latin typeface="Cormorant Garamond Light Bold Italics"/>
              </a:rPr>
              <a:t>THIẾT KẾ POSTER TUYÊN TRUYỀN</a:t>
            </a:r>
            <a:endParaRPr lang="en-US" sz="11318" b="1" dirty="0">
              <a:solidFill>
                <a:srgbClr val="006600"/>
              </a:solidFill>
              <a:latin typeface="Cormorant Garamond Light Bold"/>
            </a:endParaRPr>
          </a:p>
        </p:txBody>
      </p:sp>
      <p:pic>
        <p:nvPicPr>
          <p:cNvPr id="10242" name="Picture 2" descr="Thông tin tuyên truyền - Infographic về phòng chống COVID- 1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1" y="0"/>
            <a:ext cx="3857740" cy="5456058"/>
          </a:xfrm>
          <a:prstGeom prst="rect">
            <a:avLst/>
          </a:prstGeom>
          <a:ln>
            <a:noFill/>
          </a:ln>
          <a:effectLst>
            <a:glow rad="38100">
              <a:schemeClr val="accent1">
                <a:alpha val="0"/>
              </a:schemeClr>
            </a:glow>
            <a:reflection blurRad="76200" stA="85000" endPos="65000" dist="50800" dir="5400000" sy="-100000" algn="bl" rotWithShape="0"/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9100" y="5753100"/>
            <a:ext cx="85451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/>
              <a:t>Sự</a:t>
            </a:r>
            <a:r>
              <a:rPr lang="en-US" sz="11500" dirty="0"/>
              <a:t> </a:t>
            </a:r>
            <a:r>
              <a:rPr lang="en-US" sz="11500" dirty="0" err="1"/>
              <a:t>phát</a:t>
            </a:r>
            <a:r>
              <a:rPr lang="en-US" sz="11500" dirty="0"/>
              <a:t> </a:t>
            </a:r>
            <a:r>
              <a:rPr lang="en-US" sz="11500" dirty="0" err="1"/>
              <a:t>triển</a:t>
            </a:r>
            <a:r>
              <a:rPr lang="en-US" sz="11500" dirty="0"/>
              <a:t> virus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3439" y="5734050"/>
            <a:ext cx="854512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 err="1"/>
              <a:t>Biện</a:t>
            </a:r>
            <a:r>
              <a:rPr lang="en-US" sz="11500" dirty="0"/>
              <a:t> </a:t>
            </a:r>
            <a:r>
              <a:rPr lang="en-US" sz="11500" dirty="0" err="1"/>
              <a:t>pháp</a:t>
            </a:r>
            <a:r>
              <a:rPr lang="en-US" sz="11500" dirty="0"/>
              <a:t> </a:t>
            </a:r>
            <a:r>
              <a:rPr lang="en-US" sz="11500" dirty="0" err="1"/>
              <a:t>phòng</a:t>
            </a:r>
            <a:r>
              <a:rPr lang="en-US" sz="11500" dirty="0"/>
              <a:t> </a:t>
            </a:r>
            <a:r>
              <a:rPr lang="en-US" sz="11500" dirty="0" err="1"/>
              <a:t>chống</a:t>
            </a:r>
            <a:endParaRPr lang="en-US" sz="1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9646" y="189226"/>
            <a:ext cx="616595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WARM UP!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7530" y="1459838"/>
            <a:ext cx="1607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(30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588262"/>
              </p:ext>
            </p:extLst>
          </p:nvPr>
        </p:nvGraphicFramePr>
        <p:xfrm>
          <a:off x="9220200" y="2628900"/>
          <a:ext cx="8305800" cy="6395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="" xmlns:a16="http://schemas.microsoft.com/office/drawing/2014/main" val="4221808360"/>
                    </a:ext>
                  </a:extLst>
                </a:gridCol>
                <a:gridCol w="4152900">
                  <a:extLst>
                    <a:ext uri="{9D8B030D-6E8A-4147-A177-3AD203B41FA5}">
                      <a16:colId xmlns="" xmlns:a16="http://schemas.microsoft.com/office/drawing/2014/main" val="27685961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9099004"/>
                  </a:ext>
                </a:extLst>
              </a:tr>
              <a:tr h="5694341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81000" y="2439769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10000" y="2439769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0999" y="5229886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782518" y="5448300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0512" y="758190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1028" name="Picture 4" descr="Tranh đồng hồ Doraemon trang trí phòng trẻ em- Xưởng tranh đồng hồ Amia Hà  Nội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30194" y="1174160"/>
            <a:ext cx="1223963" cy="124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Digit 30"/>
          <p:cNvPicPr>
            <a:picLocks noChangeAspect="1" noChangeArrowheads="1" noCrop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0" y="2667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603948" y="197762"/>
            <a:ext cx="15061264" cy="135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64"/>
              </a:lnSpc>
            </a:pP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Đáp</a:t>
            </a:r>
            <a:r>
              <a:rPr lang="en-US" sz="8189" b="1" dirty="0">
                <a:solidFill>
                  <a:srgbClr val="FF0000"/>
                </a:solidFill>
                <a:latin typeface="Cormorant Garamond Light Bold"/>
              </a:rPr>
              <a:t> </a:t>
            </a:r>
            <a:r>
              <a:rPr lang="en-US" sz="8189" b="1" dirty="0" err="1">
                <a:solidFill>
                  <a:srgbClr val="FF0000"/>
                </a:solidFill>
                <a:latin typeface="Cormorant Garamond Light Bold"/>
              </a:rPr>
              <a:t>án</a:t>
            </a:r>
            <a:endParaRPr lang="en-US" sz="8189" b="1" dirty="0">
              <a:solidFill>
                <a:srgbClr val="FF0000"/>
              </a:solidFill>
              <a:latin typeface="Cormorant Garamond Light Bold Itali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782678"/>
              </p:ext>
            </p:extLst>
          </p:nvPr>
        </p:nvGraphicFramePr>
        <p:xfrm>
          <a:off x="1600200" y="2628900"/>
          <a:ext cx="15925800" cy="7362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2900">
                  <a:extLst>
                    <a:ext uri="{9D8B030D-6E8A-4147-A177-3AD203B41FA5}">
                      <a16:colId xmlns="" xmlns:a16="http://schemas.microsoft.com/office/drawing/2014/main" val="4221808360"/>
                    </a:ext>
                  </a:extLst>
                </a:gridCol>
                <a:gridCol w="7962900">
                  <a:extLst>
                    <a:ext uri="{9D8B030D-6E8A-4147-A177-3AD203B41FA5}">
                      <a16:colId xmlns="" xmlns:a16="http://schemas.microsoft.com/office/drawing/2014/main" val="2768596118"/>
                    </a:ext>
                  </a:extLst>
                </a:gridCol>
              </a:tblGrid>
              <a:tr h="80708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US" sz="4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khuẩn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en-US" sz="4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829099004"/>
                  </a:ext>
                </a:extLst>
              </a:tr>
              <a:tr h="6555737"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2414792"/>
                  </a:ext>
                </a:extLst>
              </a:tr>
            </a:tbl>
          </a:graphicData>
        </a:graphic>
      </p:graphicFrame>
      <p:pic>
        <p:nvPicPr>
          <p:cNvPr id="6" name="Picture 2" descr="6 reasons to warm up before exercise - The Practice at 3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2400" y="6667500"/>
            <a:ext cx="3829050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2054824" y="3729347"/>
            <a:ext cx="3114675" cy="2503706"/>
            <a:chOff x="381000" y="2439769"/>
            <a:chExt cx="3114675" cy="25037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476500"/>
              <a:ext cx="3114675" cy="24669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7200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475498" y="3731805"/>
            <a:ext cx="3609975" cy="2456081"/>
            <a:chOff x="3810000" y="2439769"/>
            <a:chExt cx="3609975" cy="24560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0000" y="2476500"/>
              <a:ext cx="3609975" cy="24193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98248" y="243976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2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811000" y="3527762"/>
            <a:ext cx="3125273" cy="1818614"/>
            <a:chOff x="380999" y="5229886"/>
            <a:chExt cx="3125273" cy="18186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999" y="5314950"/>
              <a:ext cx="3125273" cy="173355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33400" y="5229886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3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067191" y="5512246"/>
            <a:ext cx="4835109" cy="4267200"/>
            <a:chOff x="3782518" y="5448300"/>
            <a:chExt cx="4835109" cy="4267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518" y="5448300"/>
              <a:ext cx="4835109" cy="4267200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108845" y="5636218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4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672660" y="6930060"/>
            <a:ext cx="3215760" cy="2409825"/>
            <a:chOff x="290512" y="7581900"/>
            <a:chExt cx="3215760" cy="24098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12" y="7581900"/>
              <a:ext cx="3215760" cy="240982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53518" y="7593929"/>
              <a:ext cx="685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0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1506200" y="6546561"/>
            <a:ext cx="6477000" cy="3740439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882650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000000"/>
                </a:solidFill>
                <a:latin typeface="HK Grotesk Medium Bold"/>
              </a:rPr>
              <a:t>06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457200" y="94861"/>
            <a:ext cx="4419600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6000" dirty="0">
                <a:solidFill>
                  <a:srgbClr val="000000"/>
                </a:solidFill>
              </a:rPr>
              <a:t>1/ HÌNH DẠNG, CẤU TẠO 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11658600" y="1235141"/>
            <a:ext cx="6172200" cy="8887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>
              <a:lnSpc>
                <a:spcPts val="9889"/>
              </a:lnSpc>
            </a:pP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Hãy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dùng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đất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nặn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Sitka Heading" panose="02000505000000020004" pitchFamily="2" charset="0"/>
              </a:rPr>
              <a:t>hình</a:t>
            </a:r>
            <a:r>
              <a:rPr lang="en-US" sz="7200" b="1" dirty="0">
                <a:solidFill>
                  <a:srgbClr val="000000"/>
                </a:solidFill>
                <a:latin typeface="Sitka Heading" panose="02000505000000020004" pitchFamily="2" charset="0"/>
              </a:rPr>
              <a:t> virus</a:t>
            </a:r>
          </a:p>
          <a:p>
            <a:pPr>
              <a:lnSpc>
                <a:spcPts val="9889"/>
              </a:lnSpc>
            </a:pPr>
            <a:endParaRPr lang="en-US" sz="4800" b="1" dirty="0">
              <a:solidFill>
                <a:srgbClr val="000000"/>
              </a:solidFill>
              <a:latin typeface="Sitka Heading" panose="02000505000000020004" pitchFamily="2" charset="0"/>
            </a:endParaRPr>
          </a:p>
          <a:p>
            <a:pPr>
              <a:lnSpc>
                <a:spcPts val="9889"/>
              </a:lnSpc>
            </a:pP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+Virus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hình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dạng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gì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?</a:t>
            </a:r>
          </a:p>
          <a:p>
            <a:pPr>
              <a:lnSpc>
                <a:spcPts val="9889"/>
              </a:lnSpc>
            </a:pP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+ Virus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có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cấu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tạo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như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thế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 </a:t>
            </a:r>
            <a:r>
              <a:rPr lang="en-US" sz="4600" b="1" dirty="0" err="1">
                <a:solidFill>
                  <a:srgbClr val="002060"/>
                </a:solidFill>
                <a:latin typeface="Sitka Heading" panose="02000505000000020004" pitchFamily="2" charset="0"/>
              </a:rPr>
              <a:t>nào</a:t>
            </a:r>
            <a:r>
              <a:rPr lang="en-US" sz="4600" b="1" dirty="0">
                <a:solidFill>
                  <a:srgbClr val="002060"/>
                </a:solidFill>
                <a:latin typeface="Sitka Heading" panose="02000505000000020004" pitchFamily="2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58349">
            <a:off x="7752985" y="2698431"/>
            <a:ext cx="2809842" cy="4040296"/>
          </a:xfrm>
          <a:prstGeom prst="rect">
            <a:avLst/>
          </a:prstGeom>
        </p:spPr>
      </p:pic>
      <p:pic>
        <p:nvPicPr>
          <p:cNvPr id="4100" name="Picture 4" descr="Đất nặ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534753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2001500" y="6438900"/>
            <a:ext cx="5791200" cy="4050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2" name="Picture 6" descr="Giáo dục STEM, Những điều bạn cần biết | In3D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147" y="7065910"/>
            <a:ext cx="4184273" cy="261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195147" y="225491"/>
            <a:ext cx="10635653" cy="12604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214197" y="225491"/>
            <a:ext cx="10616603" cy="126040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3</a:t>
            </a:r>
            <a:r>
              <a:rPr lang="en-US" sz="6000" b="1" dirty="0" smtClean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phút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5334000" y="342900"/>
            <a:ext cx="1676400" cy="892241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lgerian" panose="04020705040A02060702" pitchFamily="82" charset="0"/>
              </a:rPr>
              <a:t>BẮT ĐẦU</a:t>
            </a:r>
          </a:p>
        </p:txBody>
      </p:sp>
      <p:pic>
        <p:nvPicPr>
          <p:cNvPr id="13" name="Picture 11" descr="Digit 30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7940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n on Redbub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7650" y="723900"/>
            <a:ext cx="8763615" cy="876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2"/>
          <p:cNvSpPr txBox="1"/>
          <p:nvPr/>
        </p:nvSpPr>
        <p:spPr>
          <a:xfrm>
            <a:off x="304800" y="113685"/>
            <a:ext cx="5486400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dirty="0">
                <a:solidFill>
                  <a:srgbClr val="000000"/>
                </a:solidFill>
                <a:latin typeface="Cormorant Garamond Light Bold"/>
              </a:rPr>
              <a:t>1/ HÌNH DẠNG, CẤU TẠO </a:t>
            </a:r>
          </a:p>
        </p:txBody>
      </p:sp>
      <p:sp>
        <p:nvSpPr>
          <p:cNvPr id="6" name="TextBox 2"/>
          <p:cNvSpPr txBox="1"/>
          <p:nvPr/>
        </p:nvSpPr>
        <p:spPr>
          <a:xfrm>
            <a:off x="914400" y="5372100"/>
            <a:ext cx="7162800" cy="127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b="1" dirty="0">
                <a:solidFill>
                  <a:srgbClr val="321547"/>
                </a:solidFill>
                <a:latin typeface="Cormorant Garamond Light Bold"/>
              </a:rPr>
              <a:t>- </a:t>
            </a:r>
            <a:r>
              <a:rPr lang="en-US" sz="8829" b="1" dirty="0" err="1">
                <a:solidFill>
                  <a:srgbClr val="321547"/>
                </a:solidFill>
                <a:latin typeface="Cormorant Garamond Light Bold"/>
              </a:rPr>
              <a:t>Đa</a:t>
            </a:r>
            <a:r>
              <a:rPr lang="en-US" sz="8829" b="1" dirty="0">
                <a:solidFill>
                  <a:srgbClr val="321547"/>
                </a:solidFill>
                <a:latin typeface="Cormorant Garamond Light Bold"/>
              </a:rPr>
              <a:t> </a:t>
            </a:r>
            <a:r>
              <a:rPr lang="en-US" sz="8829" b="1" dirty="0" err="1">
                <a:solidFill>
                  <a:srgbClr val="321547"/>
                </a:solidFill>
                <a:latin typeface="Cormorant Garamond Light Bold"/>
              </a:rPr>
              <a:t>dạng</a:t>
            </a:r>
            <a:endParaRPr lang="en-US" sz="8829" b="1" dirty="0">
              <a:solidFill>
                <a:srgbClr val="321547"/>
              </a:solidFill>
              <a:latin typeface="Cormorant Garamond Ligh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304800" y="113685"/>
            <a:ext cx="5486400" cy="38087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8829" dirty="0">
                <a:solidFill>
                  <a:srgbClr val="000000"/>
                </a:solidFill>
                <a:latin typeface="Cormorant Garamond Light Bold"/>
              </a:rPr>
              <a:t>1/ HÌNH DẠNG, CẤU TẠO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61" y="4305300"/>
            <a:ext cx="5351289" cy="46482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" name="Viruses (Update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217" end="292933.09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9800" y="72390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381000" y="-342138"/>
            <a:ext cx="17830800" cy="3154161"/>
            <a:chOff x="-4543964" y="-1765889"/>
            <a:chExt cx="23774400" cy="4685626"/>
          </a:xfrm>
        </p:grpSpPr>
        <p:sp>
          <p:nvSpPr>
            <p:cNvPr id="5" name="TextBox 5"/>
            <p:cNvSpPr txBox="1"/>
            <p:nvPr/>
          </p:nvSpPr>
          <p:spPr>
            <a:xfrm>
              <a:off x="-4543964" y="-1765889"/>
              <a:ext cx="23774400" cy="24825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141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Cormorant Garamond Light Bold"/>
                </a:rPr>
                <a:t>VIRUS VÀ VI KHUẨN KHÁC NHAU NHƯ THẾ NÀO?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954918" y="1834240"/>
              <a:ext cx="8370233" cy="1085497"/>
              <a:chOff x="-1" y="-879942"/>
              <a:chExt cx="5092323" cy="660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" y="-879942"/>
                <a:ext cx="5092323" cy="660400"/>
              </a:xfrm>
              <a:custGeom>
                <a:avLst/>
                <a:gdLst/>
                <a:ahLst/>
                <a:cxnLst/>
                <a:rect l="l" t="t" r="r" b="b"/>
                <a:pathLst>
                  <a:path w="5092323" h="660400">
                    <a:moveTo>
                      <a:pt x="4967863" y="660400"/>
                    </a:moveTo>
                    <a:lnTo>
                      <a:pt x="124460" y="660400"/>
                    </a:lnTo>
                    <a:cubicBezTo>
                      <a:pt x="55880" y="660400"/>
                      <a:pt x="0" y="604520"/>
                      <a:pt x="0" y="53594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967863" y="0"/>
                    </a:lnTo>
                    <a:cubicBezTo>
                      <a:pt x="5036443" y="0"/>
                      <a:pt x="5092323" y="55880"/>
                      <a:pt x="5092323" y="124460"/>
                    </a:cubicBezTo>
                    <a:lnTo>
                      <a:pt x="5092323" y="535940"/>
                    </a:lnTo>
                    <a:cubicBezTo>
                      <a:pt x="5092323" y="604520"/>
                      <a:pt x="5036443" y="660400"/>
                      <a:pt x="4967863" y="660400"/>
                    </a:cubicBezTo>
                    <a:close/>
                  </a:path>
                </a:pathLst>
              </a:custGeom>
              <a:solidFill>
                <a:srgbClr val="F8ECA3"/>
              </a:solidFill>
            </p:spPr>
          </p:sp>
        </p:grpSp>
      </p:grpSp>
      <p:pic>
        <p:nvPicPr>
          <p:cNvPr id="9" name="Sự khác nhau giữa vi khuẩn và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8549" y="2324100"/>
            <a:ext cx="11315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5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C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91339" y="1714500"/>
            <a:ext cx="14941078" cy="1618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55"/>
              </a:lnSpc>
            </a:pPr>
            <a:r>
              <a:rPr lang="en-US" sz="10120" dirty="0">
                <a:solidFill>
                  <a:srgbClr val="000000"/>
                </a:solidFill>
                <a:latin typeface="Cormorant Garamond Light Bold Italics"/>
              </a:rPr>
              <a:t>II. VAI TRÒ VÀ ỨNG DỤNG</a:t>
            </a:r>
            <a:endParaRPr lang="en-US" sz="10120" dirty="0">
              <a:solidFill>
                <a:srgbClr val="000000"/>
              </a:solidFill>
              <a:latin typeface="Cormorant Garamond Light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26122" y="971550"/>
            <a:ext cx="43575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HK Grotesk Medium Bold"/>
              </a:rPr>
              <a:t>10</a:t>
            </a:r>
          </a:p>
        </p:txBody>
      </p:sp>
      <p:pic>
        <p:nvPicPr>
          <p:cNvPr id="6148" name="Picture 4" descr="Virus Structure ( Read ) | Biology | CK-12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3053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e Human Virome | The Scientist Magazine®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4324350"/>
            <a:ext cx="982133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Five Critical Guidelines for Sales Presentations that Close De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2019300"/>
            <a:ext cx="98552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7200" y="34290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THUYẾT TRÌNH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2933700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/>
              <a:t>Vai</a:t>
            </a:r>
            <a:r>
              <a:rPr lang="en-US" sz="11500" dirty="0"/>
              <a:t> </a:t>
            </a:r>
            <a:r>
              <a:rPr lang="en-US" sz="11500" dirty="0" err="1"/>
              <a:t>trò</a:t>
            </a:r>
            <a:endParaRPr lang="en-US" sz="11500" dirty="0"/>
          </a:p>
        </p:txBody>
      </p:sp>
      <p:sp>
        <p:nvSpPr>
          <p:cNvPr id="9" name="TextBox 8"/>
          <p:cNvSpPr txBox="1"/>
          <p:nvPr/>
        </p:nvSpPr>
        <p:spPr>
          <a:xfrm>
            <a:off x="14706600" y="2812613"/>
            <a:ext cx="3276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/>
              <a:t>Ứng</a:t>
            </a:r>
            <a:r>
              <a:rPr lang="en-US" sz="11500" dirty="0"/>
              <a:t> </a:t>
            </a:r>
            <a:r>
              <a:rPr lang="en-US" sz="11500" dirty="0" err="1"/>
              <a:t>dụng</a:t>
            </a:r>
            <a:endParaRPr lang="en-US" sz="11500" dirty="0"/>
          </a:p>
        </p:txBody>
      </p:sp>
      <p:sp>
        <p:nvSpPr>
          <p:cNvPr id="10" name="TextBox 9"/>
          <p:cNvSpPr txBox="1"/>
          <p:nvPr/>
        </p:nvSpPr>
        <p:spPr>
          <a:xfrm>
            <a:off x="4286250" y="8840450"/>
            <a:ext cx="9855200" cy="144655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</a:rPr>
              <a:t>Virus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</Words>
  <Application>Microsoft Office PowerPoint</Application>
  <PresentationFormat>Custom</PresentationFormat>
  <Paragraphs>51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Sitka Heading</vt:lpstr>
      <vt:lpstr>Cormorant Garamond Light Bold</vt:lpstr>
      <vt:lpstr>Cormorant Garamond Light Bold Italics</vt:lpstr>
      <vt:lpstr>Algerian</vt:lpstr>
      <vt:lpstr>HK Grotesk Medium Bold</vt:lpstr>
      <vt:lpstr>Times New Roman</vt:lpstr>
      <vt:lpstr>HK Grotesk Light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2021-08-23T11:42:50Z</dcterms:created>
  <dcterms:modified xsi:type="dcterms:W3CDTF">2021-08-23T13:11:31Z</dcterms:modified>
  <dc:identifier/>
</cp:coreProperties>
</file>