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68" r:id="rId14"/>
    <p:sldId id="271" r:id="rId15"/>
    <p:sldId id="273" r:id="rId16"/>
    <p:sldId id="276" r:id="rId17"/>
    <p:sldId id="272" r:id="rId18"/>
    <p:sldId id="274" r:id="rId19"/>
  </p:sldIdLst>
  <p:sldSz cx="18288000" cy="10287000"/>
  <p:notesSz cx="6858000" cy="9144000"/>
  <p:embeddedFontLst>
    <p:embeddedFont>
      <p:font typeface="Baloo" charset="0"/>
      <p:regular r:id="rId20"/>
    </p:embeddedFont>
    <p:embeddedFont>
      <p:font typeface="Sitka Display Semibold" charset="0"/>
      <p:bold r:id="rId21"/>
      <p:boldItalic r:id="rId22"/>
    </p:embeddedFont>
    <p:embeddedFont>
      <p:font typeface="Rokkitt Bold" charset="0"/>
      <p:regular r:id="rId23"/>
    </p:embeddedFont>
    <p:embeddedFont>
      <p:font typeface="Maven Pro Regular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Josefin Sans Regular" charset="0"/>
      <p:regular r:id="rId29"/>
    </p:embeddedFont>
    <p:embeddedFont>
      <p:font typeface="Cambria Math" pitchFamily="18" charset="0"/>
      <p:regular r:id="rId30"/>
    </p:embeddedFont>
    <p:embeddedFont>
      <p:font typeface="Sriracha" charset="-3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" b="570"/>
          <a:stretch>
            <a:fillRect/>
          </a:stretch>
        </p:blipFill>
        <p:spPr>
          <a:xfrm>
            <a:off x="479479" y="155753"/>
            <a:ext cx="17329041" cy="91025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47330" y="2662351"/>
            <a:ext cx="14191770" cy="479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9"/>
              </a:lnSpc>
            </a:pPr>
            <a:r>
              <a:rPr lang="en-US" sz="14999" spc="-209">
                <a:solidFill>
                  <a:srgbClr val="FFFFFF"/>
                </a:solidFill>
                <a:latin typeface="Sriracha"/>
              </a:rPr>
              <a:t>CHÀO MỪNG TỚI LỚP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54412"/>
            <a:ext cx="2578061" cy="57290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5171464" y="7357622"/>
            <a:ext cx="8500984" cy="1465058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5" cy="1325840"/>
            </a:xfrm>
            <a:custGeom>
              <a:avLst/>
              <a:gdLst/>
              <a:ahLst/>
              <a:cxnLst/>
              <a:rect l="l" t="t" r="r" b="b"/>
              <a:pathLst>
                <a:path w="7663285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8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1" y="300683"/>
                    <a:pt x="7663285" y="425358"/>
                    <a:pt x="7654145" y="628876"/>
                  </a:cubicBezTo>
                  <a:lnTo>
                    <a:pt x="7654145" y="628879"/>
                  </a:ln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725231" y="7788844"/>
            <a:ext cx="7393451" cy="65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4599">
                <a:solidFill>
                  <a:srgbClr val="FFF2F9"/>
                </a:solidFill>
                <a:latin typeface="Pecita"/>
              </a:rPr>
              <a:t>Giáo viên: Nguyễn Diệu Thúy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95211" y="729994"/>
            <a:ext cx="5554474" cy="20620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" r="481" b="228"/>
          <a:stretch>
            <a:fillRect/>
          </a:stretch>
        </p:blipFill>
        <p:spPr>
          <a:xfrm>
            <a:off x="1371600" y="602608"/>
            <a:ext cx="14851119" cy="8079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48640" y="2990892"/>
            <a:ext cx="9990719" cy="345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8"/>
              </a:lnSpc>
            </a:pPr>
            <a:r>
              <a:rPr lang="en-US" sz="12125" dirty="0">
                <a:solidFill>
                  <a:srgbClr val="FFFFFF"/>
                </a:solidFill>
                <a:latin typeface="Baloo"/>
              </a:rPr>
              <a:t>HOẠT ĐỘNG </a:t>
            </a:r>
          </a:p>
          <a:p>
            <a:pPr algn="ctr">
              <a:lnSpc>
                <a:spcPts val="13338"/>
              </a:lnSpc>
            </a:pPr>
            <a:r>
              <a:rPr lang="en-US" sz="12125" dirty="0">
                <a:solidFill>
                  <a:srgbClr val="FFFFFF"/>
                </a:solidFill>
                <a:latin typeface="Baloo"/>
              </a:rPr>
              <a:t>THỰC HÀNH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2790" y="1"/>
            <a:ext cx="4265210" cy="2257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30400" y="8029441"/>
            <a:ext cx="5257800" cy="24645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45360" y="336472"/>
            <a:ext cx="4161070" cy="1786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>
                <a:solidFill>
                  <a:srgbClr val="FFF2F9"/>
                </a:solidFill>
                <a:latin typeface="Baloo"/>
              </a:rPr>
              <a:t>Hướng</a:t>
            </a:r>
            <a:r>
              <a:rPr lang="en-US" sz="6761" dirty="0">
                <a:solidFill>
                  <a:srgbClr val="FFF2F9"/>
                </a:solidFill>
                <a:latin typeface="Baloo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Baloo"/>
              </a:rPr>
              <a:t>dẫn</a:t>
            </a:r>
            <a:endParaRPr lang="en-US" sz="6761" dirty="0">
              <a:solidFill>
                <a:srgbClr val="FFF2F9"/>
              </a:solidFill>
              <a:latin typeface="Baloo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24" y="6670964"/>
            <a:ext cx="1704057" cy="3616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DAF18B-287D-40E7-9D44-D05E06E8269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57400" y="3086100"/>
            <a:ext cx="13716000" cy="6019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16DA12-46CC-439E-9190-7007ADF04976}"/>
              </a:ext>
            </a:extLst>
          </p:cNvPr>
          <p:cNvSpPr txBox="1"/>
          <p:nvPr/>
        </p:nvSpPr>
        <p:spPr>
          <a:xfrm>
            <a:off x="1430181" y="2291648"/>
            <a:ext cx="14800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bình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môn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kì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quy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:</a:t>
            </a:r>
            <a:endParaRPr lang="vi-VN" sz="4800" b="1" dirty="0">
              <a:solidFill>
                <a:schemeClr val="accent2">
                  <a:lumMod val="75000"/>
                </a:schemeClr>
              </a:solidFill>
              <a:latin typeface="Sitka Display Semibold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87930" y="638027"/>
            <a:ext cx="4007139" cy="91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>
                <a:solidFill>
                  <a:srgbClr val="FFF2F9"/>
                </a:solidFill>
                <a:latin typeface="Rokkitt Bold"/>
              </a:rPr>
              <a:t>Áp</a:t>
            </a:r>
            <a:r>
              <a:rPr lang="en-US" sz="6761" dirty="0">
                <a:solidFill>
                  <a:srgbClr val="FFF2F9"/>
                </a:solidFill>
                <a:latin typeface="Rokkitt Bold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Rokkitt Bold"/>
              </a:rPr>
              <a:t>dụng</a:t>
            </a:r>
            <a:endParaRPr lang="en-US" sz="6761" dirty="0">
              <a:solidFill>
                <a:srgbClr val="FFF2F9"/>
              </a:solidFill>
              <a:latin typeface="Rokkit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E5A371-7619-40F1-9F24-A4FAA5D2201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01918" y="1951507"/>
            <a:ext cx="13262382" cy="67514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04326" y="7956950"/>
            <a:ext cx="4887354" cy="22909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76500" y="3009900"/>
            <a:ext cx="13335000" cy="3550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Học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sinh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liệt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kê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các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bài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kiểm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tra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,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đánh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giá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mình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rồi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tự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tính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trung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bình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học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kì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1</a:t>
            </a:r>
          </a:p>
          <a:p>
            <a:pPr algn="l">
              <a:lnSpc>
                <a:spcPts val="6872"/>
              </a:lnSpc>
            </a:pP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Yêu cầu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304346"/>
            <a:ext cx="10964735" cy="472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5"/>
              </a:lnSpc>
            </a:pPr>
            <a:r>
              <a:rPr lang="en-US" sz="13553" spc="555">
                <a:solidFill>
                  <a:srgbClr val="FFFFFF"/>
                </a:solidFill>
                <a:latin typeface="Baloo"/>
              </a:rPr>
              <a:t>GIAO VIỆC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8803" y="875121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91452" y="2742035"/>
            <a:ext cx="6556469" cy="177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đánh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giá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HK1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Minh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591452" y="5300903"/>
            <a:ext cx="13125543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trung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bình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HK1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Minh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0636782" y="781559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6,4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F41A22F6-6E20-4979-A05C-21DD409F6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91279"/>
              </p:ext>
            </p:extLst>
          </p:nvPr>
        </p:nvGraphicFramePr>
        <p:xfrm>
          <a:off x="8458200" y="2336870"/>
          <a:ext cx="7315200" cy="2154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633">
                  <a:extLst>
                    <a:ext uri="{9D8B030D-6E8A-4147-A177-3AD203B41FA5}">
                      <a16:colId xmlns:a16="http://schemas.microsoft.com/office/drawing/2014/main" xmlns="" val="1851527252"/>
                    </a:ext>
                  </a:extLst>
                </a:gridCol>
                <a:gridCol w="2170444">
                  <a:extLst>
                    <a:ext uri="{9D8B030D-6E8A-4147-A177-3AD203B41FA5}">
                      <a16:colId xmlns:a16="http://schemas.microsoft.com/office/drawing/2014/main" xmlns="" val="364265649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xmlns="" val="3033965921"/>
                    </a:ext>
                  </a:extLst>
                </a:gridCol>
              </a:tblGrid>
              <a:tr h="1121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ĐĐGtx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ĐĐG</a:t>
                      </a:r>
                      <a:r>
                        <a:rPr lang="en-US" sz="4000" baseline="-25000">
                          <a:effectLst/>
                        </a:rPr>
                        <a:t>gk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ĐĐG</a:t>
                      </a:r>
                      <a:r>
                        <a:rPr lang="en-US" sz="4000" baseline="-25000">
                          <a:effectLst/>
                        </a:rPr>
                        <a:t>ck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417970"/>
                  </a:ext>
                </a:extLst>
              </a:tr>
              <a:tr h="10325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7; 8; 6,5; 7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6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6,5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3458065"/>
                  </a:ext>
                </a:extLst>
              </a:tr>
            </a:tbl>
          </a:graphicData>
        </a:graphic>
      </p:graphicFrame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22AA0F77-D2D7-4AFB-A72C-1670DC430770}"/>
              </a:ext>
            </a:extLst>
          </p:cNvPr>
          <p:cNvSpPr txBox="1"/>
          <p:nvPr/>
        </p:nvSpPr>
        <p:spPr>
          <a:xfrm>
            <a:off x="3763162" y="776225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6,5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A796F78B-523C-47AE-AB91-DA39760966A5}"/>
              </a:ext>
            </a:extLst>
          </p:cNvPr>
          <p:cNvSpPr txBox="1"/>
          <p:nvPr/>
        </p:nvSpPr>
        <p:spPr>
          <a:xfrm>
            <a:off x="10622575" y="6540651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6,7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xmlns="" id="{56C6A5C8-49FF-4264-802E-E59B3E5F8235}"/>
              </a:ext>
            </a:extLst>
          </p:cNvPr>
          <p:cNvSpPr txBox="1"/>
          <p:nvPr/>
        </p:nvSpPr>
        <p:spPr>
          <a:xfrm>
            <a:off x="3763162" y="6490574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6,8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616" y="723900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91452" y="2742035"/>
            <a:ext cx="6556469" cy="177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đánh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giá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HK2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Nhật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495536" y="4883045"/>
            <a:ext cx="14486748" cy="1187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Nhật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cần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400" dirty="0" err="1">
                <a:effectLst/>
              </a:rPr>
              <a:t>ĐĐG</a:t>
            </a:r>
            <a:r>
              <a:rPr lang="en-US" sz="4400" baseline="-25000" dirty="0" err="1">
                <a:effectLst/>
              </a:rPr>
              <a:t>ck</a:t>
            </a:r>
            <a:r>
              <a:rPr lang="en-US" sz="4400" baseline="-25000" dirty="0">
                <a:effectLst/>
              </a:rPr>
              <a:t> 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bao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nhiêu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để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trung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bình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HK2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6,5? 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0636782" y="781559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9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F41A22F6-6E20-4979-A05C-21DD409F6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35585"/>
              </p:ext>
            </p:extLst>
          </p:nvPr>
        </p:nvGraphicFramePr>
        <p:xfrm>
          <a:off x="8458200" y="2336870"/>
          <a:ext cx="7315200" cy="2154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633">
                  <a:extLst>
                    <a:ext uri="{9D8B030D-6E8A-4147-A177-3AD203B41FA5}">
                      <a16:colId xmlns:a16="http://schemas.microsoft.com/office/drawing/2014/main" xmlns="" val="1851527252"/>
                    </a:ext>
                  </a:extLst>
                </a:gridCol>
                <a:gridCol w="2170444">
                  <a:extLst>
                    <a:ext uri="{9D8B030D-6E8A-4147-A177-3AD203B41FA5}">
                      <a16:colId xmlns:a16="http://schemas.microsoft.com/office/drawing/2014/main" xmlns="" val="364265649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xmlns="" val="3033965921"/>
                    </a:ext>
                  </a:extLst>
                </a:gridCol>
              </a:tblGrid>
              <a:tr h="1121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ĐĐGtx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ĐĐG</a:t>
                      </a:r>
                      <a:r>
                        <a:rPr lang="en-US" sz="4000" baseline="-25000">
                          <a:effectLst/>
                        </a:rPr>
                        <a:t>gk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ĐĐG</a:t>
                      </a:r>
                      <a:r>
                        <a:rPr lang="en-US" sz="4000" baseline="-25000" dirty="0" err="1">
                          <a:effectLst/>
                        </a:rPr>
                        <a:t>ck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417970"/>
                  </a:ext>
                </a:extLst>
              </a:tr>
              <a:tr h="10325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5; 6; 4,5; 7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6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3458065"/>
                  </a:ext>
                </a:extLst>
              </a:tr>
            </a:tbl>
          </a:graphicData>
        </a:graphic>
      </p:graphicFrame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22AA0F77-D2D7-4AFB-A72C-1670DC430770}"/>
              </a:ext>
            </a:extLst>
          </p:cNvPr>
          <p:cNvSpPr txBox="1"/>
          <p:nvPr/>
        </p:nvSpPr>
        <p:spPr>
          <a:xfrm>
            <a:off x="3763162" y="776225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8,5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A796F78B-523C-47AE-AB91-DA39760966A5}"/>
              </a:ext>
            </a:extLst>
          </p:cNvPr>
          <p:cNvSpPr txBox="1"/>
          <p:nvPr/>
        </p:nvSpPr>
        <p:spPr>
          <a:xfrm>
            <a:off x="10636782" y="6795484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8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xmlns="" id="{56C6A5C8-49FF-4264-802E-E59B3E5F8235}"/>
              </a:ext>
            </a:extLst>
          </p:cNvPr>
          <p:cNvSpPr txBox="1"/>
          <p:nvPr/>
        </p:nvSpPr>
        <p:spPr>
          <a:xfrm>
            <a:off x="3763162" y="682076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7,5</a:t>
            </a:r>
          </a:p>
        </p:txBody>
      </p:sp>
    </p:spTree>
    <p:extLst>
      <p:ext uri="{BB962C8B-B14F-4D97-AF65-F5344CB8AC3E}">
        <p14:creationId xmlns:p14="http://schemas.microsoft.com/office/powerpoint/2010/main" val="29621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1848" y="1639267"/>
            <a:ext cx="16140197" cy="659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1.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Mẹ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nhờ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Tâm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ra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chợ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mua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giúp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mẹ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Cửa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hàng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giá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các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loại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như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sau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: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xoài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15 000/kg,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30 000/kg,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20 000/kg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Hãy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giúp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Tâm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viết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biểu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thức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giá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tiền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cần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phải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trả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mua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x (kg)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xoài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, y (kg)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, z (kg)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. 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số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tiền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Tâm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cần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phải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trả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nếu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mua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3kg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xoài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, 2kg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và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2,5kg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L="539750" marR="0" indent="-3600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 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Hãy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viết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biểu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thức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số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biểu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thị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tích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của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một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hình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hộp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chữ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nhật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có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dài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hơn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rộng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5 cm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và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hơn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cao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 cm.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tích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của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hình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hộp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chữ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nhật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đó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khi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dài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bằng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7 cm.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Tự luận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7170" y="1028700"/>
            <a:ext cx="12271087" cy="66263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47170" y="3945873"/>
            <a:ext cx="12050369" cy="26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19"/>
              </a:lnSpc>
            </a:pPr>
            <a:r>
              <a:rPr lang="en-US" sz="21133" spc="422">
                <a:solidFill>
                  <a:srgbClr val="FFFFFF"/>
                </a:solidFill>
                <a:latin typeface="Baloo"/>
              </a:rPr>
              <a:t>Cảm ơn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9495" y="8215666"/>
            <a:ext cx="7189010" cy="4142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81170">
            <a:off x="2513208" y="1296854"/>
            <a:ext cx="4324917" cy="114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18430" y="5972383"/>
            <a:ext cx="5209516" cy="19190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alphaModFix amt="19999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81633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1112">
            <a:off x="15362684" y="4558202"/>
            <a:ext cx="2610522" cy="24654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82263">
            <a:off x="1511942" y="3729179"/>
            <a:ext cx="14922865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72" dirty="0">
                <a:solidFill>
                  <a:srgbClr val="000000"/>
                </a:solidFill>
                <a:latin typeface="Baloo"/>
              </a:rPr>
              <a:t>CÁCH TÍNH ĐIỂM TRUNG BÌNH MÔN HỌC KÌ</a:t>
            </a:r>
          </a:p>
        </p:txBody>
      </p:sp>
      <p:sp>
        <p:nvSpPr>
          <p:cNvPr id="5" name="TextBox 5"/>
          <p:cNvSpPr txBox="1"/>
          <p:nvPr/>
        </p:nvSpPr>
        <p:spPr>
          <a:xfrm rot="-61847">
            <a:off x="704723" y="2225732"/>
            <a:ext cx="14463967" cy="82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6"/>
              </a:lnSpc>
            </a:pP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Hoạt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động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thực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hành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và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trải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nghiệm</a:t>
            </a:r>
            <a:endParaRPr lang="en-US" sz="6803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246073">
            <a:off x="15620942" y="929305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6752" y="8727699"/>
            <a:ext cx="1061203" cy="1061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9597676">
            <a:off x="652126" y="238832"/>
            <a:ext cx="862233" cy="19317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4539">
            <a:off x="1207284" y="501640"/>
            <a:ext cx="15027691" cy="9105410"/>
            <a:chOff x="0" y="0"/>
            <a:chExt cx="1913890" cy="115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159643"/>
            </a:xfrm>
            <a:custGeom>
              <a:avLst/>
              <a:gdLst/>
              <a:ahLst/>
              <a:cxnLst/>
              <a:rect l="l" t="t" r="r" b="b"/>
              <a:pathLst>
                <a:path w="1913890" h="1159643">
                  <a:moveTo>
                    <a:pt x="0" y="0"/>
                  </a:moveTo>
                  <a:lnTo>
                    <a:pt x="1913890" y="0"/>
                  </a:lnTo>
                  <a:lnTo>
                    <a:pt x="1913890" y="1159643"/>
                  </a:lnTo>
                  <a:lnTo>
                    <a:pt x="0" y="11596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AutoShape 4"/>
          <p:cNvSpPr/>
          <p:nvPr/>
        </p:nvSpPr>
        <p:spPr>
          <a:xfrm rot="-278594">
            <a:off x="2304677" y="5622607"/>
            <a:ext cx="13576906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660620">
            <a:off x="851530" y="6415355"/>
            <a:ext cx="439421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-234539">
            <a:off x="2407563" y="4585052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1 </a:t>
            </a:r>
          </a:p>
        </p:txBody>
      </p:sp>
      <p:sp>
        <p:nvSpPr>
          <p:cNvPr id="7" name="TextBox 7"/>
          <p:cNvSpPr txBox="1"/>
          <p:nvPr/>
        </p:nvSpPr>
        <p:spPr>
          <a:xfrm rot="-234539">
            <a:off x="2520892" y="7016104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More Sugar Thin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 rot="-234539">
            <a:off x="3450747" y="4256808"/>
            <a:ext cx="12515367" cy="86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5"/>
              </a:lnSpc>
              <a:spcBef>
                <a:spcPct val="0"/>
              </a:spcBef>
            </a:pP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Đọc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hiểu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ý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nghĩa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một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biểu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thức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số</a:t>
            </a:r>
            <a:endParaRPr lang="en-US" sz="5353" dirty="0">
              <a:solidFill>
                <a:srgbClr val="000000"/>
              </a:solidFill>
              <a:latin typeface="Maven Pro Regular"/>
            </a:endParaRPr>
          </a:p>
        </p:txBody>
      </p:sp>
      <p:sp>
        <p:nvSpPr>
          <p:cNvPr id="9" name="TextBox 9"/>
          <p:cNvSpPr txBox="1"/>
          <p:nvPr/>
        </p:nvSpPr>
        <p:spPr>
          <a:xfrm rot="-234539">
            <a:off x="3609060" y="5844064"/>
            <a:ext cx="11676834" cy="185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Biết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cách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sử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dụng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biểu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thức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số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tính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điểm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trung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bình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môn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học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kì</a:t>
            </a:r>
            <a:endParaRPr lang="en-US" sz="5400" dirty="0">
              <a:solidFill>
                <a:srgbClr val="000000"/>
              </a:solidFill>
              <a:latin typeface="Maven Pro Regular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389145">
            <a:off x="8325501" y="1343493"/>
            <a:ext cx="3760928" cy="12840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261110">
            <a:off x="8569116" y="1617623"/>
            <a:ext cx="3275893" cy="85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6456">
                <a:solidFill>
                  <a:srgbClr val="FFF2F9"/>
                </a:solidFill>
                <a:latin typeface="Bakerie Bold"/>
              </a:rPr>
              <a:t>Mục tiêu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980609">
            <a:off x="11971671" y="7845361"/>
            <a:ext cx="6217779" cy="15933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17569">
            <a:off x="74034" y="822080"/>
            <a:ext cx="5949208" cy="1576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8699" y="769403"/>
            <a:ext cx="11138795" cy="234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8208" spc="164">
                <a:solidFill>
                  <a:srgbClr val="844B36"/>
                </a:solidFill>
                <a:latin typeface="Baloo"/>
              </a:rPr>
              <a:t>Các hoạt động dạy học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98565" y="4424909"/>
            <a:ext cx="5668010" cy="5175321"/>
            <a:chOff x="0" y="0"/>
            <a:chExt cx="1134595" cy="10359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5787" y="6414619"/>
            <a:ext cx="507274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4"/>
              </a:lnSpc>
            </a:pP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Ôn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tập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kiến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thức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về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biểu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thức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đại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số</a:t>
            </a:r>
            <a:endParaRPr lang="en-US" sz="4482" spc="89" dirty="0">
              <a:solidFill>
                <a:srgbClr val="844B36"/>
              </a:solidFill>
              <a:latin typeface="Sriracha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457598" y="4391887"/>
            <a:ext cx="6080996" cy="5279932"/>
            <a:chOff x="0" y="0"/>
            <a:chExt cx="1193147" cy="10359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3147" cy="1035971"/>
            </a:xfrm>
            <a:custGeom>
              <a:avLst/>
              <a:gdLst/>
              <a:ahLst/>
              <a:cxnLst/>
              <a:rect l="l" t="t" r="r" b="b"/>
              <a:pathLst>
                <a:path w="1193147" h="1035971">
                  <a:moveTo>
                    <a:pt x="0" y="0"/>
                  </a:moveTo>
                  <a:lnTo>
                    <a:pt x="1193147" y="0"/>
                  </a:lnTo>
                  <a:lnTo>
                    <a:pt x="1193147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678741" y="6392004"/>
            <a:ext cx="5638711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Tính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điểm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trung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bình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môn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học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kì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theo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quy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định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của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Bộ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GD&amp;ĐT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929617" y="4419808"/>
            <a:ext cx="5018443" cy="5252011"/>
            <a:chOff x="0" y="0"/>
            <a:chExt cx="989899" cy="10359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9899" cy="1035971"/>
            </a:xfrm>
            <a:custGeom>
              <a:avLst/>
              <a:gdLst/>
              <a:ahLst/>
              <a:cxnLst/>
              <a:rect l="l" t="t" r="r" b="b"/>
              <a:pathLst>
                <a:path w="989899" h="1035971">
                  <a:moveTo>
                    <a:pt x="0" y="0"/>
                  </a:moveTo>
                  <a:lnTo>
                    <a:pt x="989899" y="0"/>
                  </a:lnTo>
                  <a:lnTo>
                    <a:pt x="989899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242660" y="6313182"/>
            <a:ext cx="4392355" cy="17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9"/>
              </a:lnSpc>
            </a:pP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Bài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tập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ôn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tập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</a:p>
          <a:p>
            <a:pPr algn="ctr">
              <a:lnSpc>
                <a:spcPts val="6909"/>
              </a:lnSpc>
            </a:pP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và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củng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cố</a:t>
            </a:r>
            <a:endParaRPr lang="en-US" sz="4575" spc="91" dirty="0">
              <a:solidFill>
                <a:srgbClr val="844B36"/>
              </a:solidFill>
              <a:latin typeface="Srirach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2804" y="5440045"/>
            <a:ext cx="5638711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>
                <a:solidFill>
                  <a:srgbClr val="000000"/>
                </a:solidFill>
                <a:latin typeface="Baloo"/>
              </a:rPr>
              <a:t>HOẠT ĐỘNG KHỞI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99807" y="5425197"/>
            <a:ext cx="5638711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72" dirty="0">
                <a:solidFill>
                  <a:srgbClr val="000000"/>
                </a:solidFill>
                <a:latin typeface="Baloo"/>
              </a:rPr>
              <a:t>HOẠT ĐỘNG THỰC HÀNH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24568" y="5440045"/>
            <a:ext cx="3874808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 dirty="0">
                <a:solidFill>
                  <a:srgbClr val="000000"/>
                </a:solidFill>
                <a:latin typeface="Baloo"/>
              </a:rPr>
              <a:t>GIAO VIỆC VỀ NHÀ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88012" y="2199201"/>
            <a:ext cx="1547921" cy="2814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2528" y="2361414"/>
            <a:ext cx="1713268" cy="28144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6096" y="2069305"/>
            <a:ext cx="1767663" cy="30741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67594" y="2793940"/>
            <a:ext cx="10964735" cy="37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6"/>
              </a:lnSpc>
            </a:pPr>
            <a:r>
              <a:rPr lang="en-US" sz="10854" spc="445">
                <a:solidFill>
                  <a:srgbClr val="FFFFFF"/>
                </a:solidFill>
                <a:latin typeface="Baloo"/>
              </a:rPr>
              <a:t>HOẠT ĐỘNG 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444916"/>
            <a:ext cx="10964735" cy="427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Giáo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viên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chia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thành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4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nhóm</a:t>
            </a:r>
            <a:endParaRPr lang="en-US" sz="7955" spc="326" dirty="0">
              <a:solidFill>
                <a:srgbClr val="FFFFFF"/>
              </a:solidFill>
              <a:latin typeface="Baloo"/>
            </a:endParaRPr>
          </a:p>
          <a:p>
            <a:pPr algn="ctr">
              <a:lnSpc>
                <a:spcPts val="11137"/>
              </a:lnSpc>
            </a:pP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Thực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hiện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bài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tập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sau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: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20600" y="7693718"/>
            <a:ext cx="5867400" cy="27503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93043" y="1987855"/>
            <a:ext cx="15875165" cy="5964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Mỗi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buổi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sáng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Mai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tập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bộ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kết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hợp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chạy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.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Biết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tốc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bộ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4km/h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tốc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chạy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8km/h.</a:t>
            </a:r>
          </a:p>
          <a:p>
            <a:pPr marL="1143000" indent="-1143000">
              <a:lnSpc>
                <a:spcPts val="6028"/>
              </a:lnSpc>
              <a:buAutoNum type="alphaLcParenR"/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Viết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biểu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thức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biểu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thị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quãng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đường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mà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Mai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đã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bộ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x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giờ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chạy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giờ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.</a:t>
            </a:r>
          </a:p>
          <a:p>
            <a:pPr marL="1143000" indent="-1143000">
              <a:lnSpc>
                <a:spcPts val="6028"/>
              </a:lnSpc>
              <a:buAutoNum type="alphaLcParenR"/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Tính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quãng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đường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khi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x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bằng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30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phút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bằng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15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phút</a:t>
            </a: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Bài tập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981700"/>
            <a:ext cx="2028873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0"/>
            <a:ext cx="4617745" cy="2438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09328" y="3239235"/>
            <a:ext cx="14746268" cy="503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Học sinh trao đổi và giải quyết nhiệm vụ theo nhóm. </a:t>
            </a:r>
          </a:p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Nhóm trưởng có thể chia nhóm thành hai nửa, một nửa làm câu a, một nửa làm câu b.</a:t>
            </a:r>
          </a:p>
          <a:p>
            <a:pPr algn="l">
              <a:lnSpc>
                <a:spcPts val="6028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1823" y="251312"/>
            <a:ext cx="3513247" cy="167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>
                <a:solidFill>
                  <a:srgbClr val="FFF2F9"/>
                </a:solidFill>
                <a:latin typeface="Sriracha"/>
              </a:rPr>
              <a:t>Hướng dẫn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91862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246947"/>
            <a:ext cx="4617745" cy="1406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96030" y="7993889"/>
            <a:ext cx="4891970" cy="229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/>
              <p:cNvSpPr txBox="1"/>
              <p:nvPr/>
            </p:nvSpPr>
            <p:spPr>
              <a:xfrm>
                <a:off x="1765312" y="2083446"/>
                <a:ext cx="15608288" cy="73598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143000" indent="-1143000">
                  <a:lnSpc>
                    <a:spcPts val="6028"/>
                  </a:lnSpc>
                  <a:buAutoNum type="alphaLcParenR"/>
                </a:pP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Quãng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đường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được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biểu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thị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: 4x + 8y</a:t>
                </a:r>
              </a:p>
              <a:p>
                <a:pPr marL="1143000" indent="-1143000">
                  <a:lnSpc>
                    <a:spcPct val="150000"/>
                  </a:lnSpc>
                  <a:buAutoNum type="alphaLcParenR"/>
                </a:pP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Khi x = 30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phút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pc="120" smtClean="0">
                            <a:solidFill>
                              <a:srgbClr val="9B404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giờ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và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y = 15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phút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28" i="1" spc="120" smtClean="0">
                            <a:solidFill>
                              <a:srgbClr val="9B404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giờ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thì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quãng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đường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cần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tìm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là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:         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6028" b="0" spc="120" dirty="0">
                    <a:solidFill>
                      <a:srgbClr val="9B4040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6028" b="0" i="1" spc="120" smtClean="0">
                        <a:solidFill>
                          <a:srgbClr val="9B4040"/>
                        </a:solidFill>
                        <a:latin typeface="Cambria Math" panose="02040503050406030204" pitchFamily="18" charset="0"/>
                      </a:rPr>
                      <m:t>4. </m:t>
                    </m:r>
                    <m:f>
                      <m:fPr>
                        <m:ctrlP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6028" b="0" i="1" spc="120" smtClean="0">
                        <a:solidFill>
                          <a:srgbClr val="9B4040"/>
                        </a:solidFill>
                        <a:latin typeface="Cambria Math" panose="02040503050406030204" pitchFamily="18" charset="0"/>
                      </a:rPr>
                      <m:t>+8.</m:t>
                    </m:r>
                    <m:f>
                      <m:fPr>
                        <m:ctrlP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6028" b="0" i="1" spc="120" smtClean="0">
                        <a:solidFill>
                          <a:srgbClr val="9B4040"/>
                        </a:solidFill>
                        <a:latin typeface="Cambria Math" panose="02040503050406030204" pitchFamily="18" charset="0"/>
                      </a:rPr>
                      <m:t>=2+2=4</m:t>
                    </m:r>
                  </m:oMath>
                </a14:m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km</a:t>
                </a:r>
              </a:p>
              <a:p>
                <a:pPr algn="ctr">
                  <a:lnSpc>
                    <a:spcPts val="3615"/>
                  </a:lnSpc>
                </a:pPr>
                <a:endParaRPr lang="en-US" sz="6028" spc="120" dirty="0">
                  <a:solidFill>
                    <a:srgbClr val="9B4040"/>
                  </a:solidFill>
                  <a:latin typeface="Josefin Sans Regular"/>
                </a:endParaRPr>
              </a:p>
            </p:txBody>
          </p:sp>
        </mc:Choice>
        <mc:Fallback xmlns="">
          <p:sp>
            <p:nvSpPr>
              <p:cNvPr id="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312" y="2083446"/>
                <a:ext cx="15608288" cy="7359835"/>
              </a:xfrm>
              <a:prstGeom prst="rect">
                <a:avLst/>
              </a:prstGeom>
              <a:blipFill>
                <a:blip r:embed="rId4"/>
                <a:stretch>
                  <a:fillRect l="-2500" t="-4722" r="-103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7"/>
          <p:cNvSpPr txBox="1"/>
          <p:nvPr/>
        </p:nvSpPr>
        <p:spPr>
          <a:xfrm>
            <a:off x="7381823" y="660887"/>
            <a:ext cx="3513247" cy="8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>
                <a:solidFill>
                  <a:srgbClr val="FFF2F9"/>
                </a:solidFill>
                <a:latin typeface="Sriracha"/>
              </a:rPr>
              <a:t>Sản</a:t>
            </a:r>
            <a:r>
              <a:rPr lang="en-US" sz="6461" dirty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>
                <a:solidFill>
                  <a:srgbClr val="FFF2F9"/>
                </a:solidFill>
                <a:latin typeface="Sriracha"/>
              </a:rPr>
              <a:t>phẩm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7142809"/>
            <a:ext cx="1481700" cy="31441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</Words>
  <Application>Microsoft Office PowerPoint</Application>
  <PresentationFormat>Custom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Bakerie</vt:lpstr>
      <vt:lpstr>Baloo</vt:lpstr>
      <vt:lpstr>Sitka Display Semibold</vt:lpstr>
      <vt:lpstr>Times New Roman</vt:lpstr>
      <vt:lpstr>Rokkitt Bold</vt:lpstr>
      <vt:lpstr>Pecita</vt:lpstr>
      <vt:lpstr>More Sugar Thin</vt:lpstr>
      <vt:lpstr>Maven Pro Regular</vt:lpstr>
      <vt:lpstr>Bakerie Bold</vt:lpstr>
      <vt:lpstr>Calibri</vt:lpstr>
      <vt:lpstr>Josefin Sans Regular</vt:lpstr>
      <vt:lpstr>Cambria Math</vt:lpstr>
      <vt:lpstr>Cascadia Code ExtraLight</vt:lpstr>
      <vt:lpstr>Sriracha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2022-09-02T02:29:19Z</dcterms:created>
  <dcterms:modified xsi:type="dcterms:W3CDTF">2022-09-02T02:29:36Z</dcterms:modified>
  <dc:identifier/>
</cp:coreProperties>
</file>