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kv" ContentType="video/unknown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60" r:id="rId2"/>
    <p:sldMasterId id="2147483672" r:id="rId3"/>
    <p:sldMasterId id="2147483715" r:id="rId4"/>
  </p:sldMasterIdLst>
  <p:notesMasterIdLst>
    <p:notesMasterId r:id="rId31"/>
  </p:notesMasterIdLst>
  <p:sldIdLst>
    <p:sldId id="310" r:id="rId5"/>
    <p:sldId id="532" r:id="rId6"/>
    <p:sldId id="533" r:id="rId7"/>
    <p:sldId id="534" r:id="rId8"/>
    <p:sldId id="535" r:id="rId9"/>
    <p:sldId id="531" r:id="rId10"/>
    <p:sldId id="262" r:id="rId11"/>
    <p:sldId id="258" r:id="rId12"/>
    <p:sldId id="320" r:id="rId13"/>
    <p:sldId id="285" r:id="rId14"/>
    <p:sldId id="327" r:id="rId15"/>
    <p:sldId id="536" r:id="rId16"/>
    <p:sldId id="537" r:id="rId17"/>
    <p:sldId id="333" r:id="rId18"/>
    <p:sldId id="328" r:id="rId19"/>
    <p:sldId id="331" r:id="rId20"/>
    <p:sldId id="539" r:id="rId21"/>
    <p:sldId id="322" r:id="rId22"/>
    <p:sldId id="325" r:id="rId23"/>
    <p:sldId id="527" r:id="rId24"/>
    <p:sldId id="528" r:id="rId25"/>
    <p:sldId id="541" r:id="rId26"/>
    <p:sldId id="542" r:id="rId27"/>
    <p:sldId id="269" r:id="rId28"/>
    <p:sldId id="334" r:id="rId29"/>
    <p:sldId id="530" r:id="rId30"/>
  </p:sldIdLst>
  <p:sldSz cx="12192000" cy="6858000"/>
  <p:notesSz cx="6858000" cy="9144000"/>
  <p:embeddedFontLst>
    <p:embeddedFont>
      <p:font typeface="Impact" pitchFamily="34" charset="0"/>
      <p:regular r:id="rId32"/>
    </p:embeddedFont>
    <p:embeddedFont>
      <p:font typeface="#9Slide07 Crocante" charset="0"/>
      <p:regular r:id="rId33"/>
    </p:embeddedFont>
    <p:embeddedFont>
      <p:font typeface="#9Slide03 IcielPanton Black" charset="0"/>
      <p:bold r:id="rId34"/>
    </p:embeddedFont>
    <p:embeddedFont>
      <p:font typeface="#9Slide07 IcielStormtrooper" charset="0"/>
      <p:regular r:id="rId35"/>
    </p:embeddedFont>
    <p:embeddedFont>
      <p:font typeface="#9Slide03 BoosterNextFYBlack" charset="0"/>
      <p:regular r:id="rId36"/>
    </p:embeddedFont>
    <p:embeddedFont>
      <p:font typeface="Calibri Light" charset="0"/>
      <p:regular r:id="rId37"/>
      <p:italic r:id="rId38"/>
    </p:embeddedFont>
    <p:embeddedFont>
      <p:font typeface="#9Slide05 SVNUT Triumph" charset="0"/>
      <p:italic r:id="rId39"/>
    </p:embeddedFont>
    <p:embeddedFont>
      <p:font typeface="#9Slide03 Bebas Neue ZSmall" charset="0"/>
      <p:bold r:id="rId40"/>
    </p:embeddedFont>
    <p:embeddedFont>
      <p:font typeface="#9Slide03 SFU Futura_03" charset="0"/>
      <p:regular r:id="rId41"/>
    </p:embeddedFont>
    <p:embeddedFont>
      <p:font typeface="#9Slide05 IcielSanelma" charset="0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宋体" pitchFamily="2" charset="-122"/>
      <p:regular r:id="rId47"/>
    </p:embeddedFont>
    <p:embeddedFont>
      <p:font typeface="#9Slide03 SVN-Kelson Sans Bold" charset="0"/>
      <p:bold r:id="rId48"/>
    </p:embeddedFont>
    <p:embeddedFont>
      <p:font typeface="#9Slide03 SFU Futura_12" charset="0"/>
      <p:regular r:id="rId49"/>
    </p:embeddedFont>
    <p:embeddedFont>
      <p:font typeface="#9Slide03 SFU Futura_09" charset="0"/>
      <p:regular r:id="rId50"/>
    </p:embeddedFont>
    <p:embeddedFont>
      <p:font typeface="#9Slide05 Ciaobella" charset="0"/>
      <p:regular r:id="rId51"/>
    </p:embeddedFont>
    <p:embeddedFont>
      <p:font typeface="#9Slide03 SFU Futura_05" charset="0"/>
      <p:bold r:id="rId52"/>
    </p:embeddedFont>
    <p:embeddedFont>
      <p:font typeface="#9Slide05 SendFlowers" charset="0"/>
      <p:regular r:id="rId53"/>
    </p:embeddedFont>
    <p:embeddedFont>
      <p:font typeface="#9Slide03 Bebas Neue Bold" charset="0"/>
      <p:bold r:id="rId54"/>
    </p:embeddedFont>
    <p:embeddedFont>
      <p:font typeface="微软雅黑" pitchFamily="34" charset="-122"/>
      <p:regular r:id="rId55"/>
      <p:bold r:id="rId56"/>
    </p:embeddedFont>
    <p:embeddedFont>
      <p:font typeface="Tahoma" pitchFamily="34" charset="0"/>
      <p:regular r:id="rId57"/>
      <p:bold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5B3"/>
    <a:srgbClr val="3A3257"/>
    <a:srgbClr val="00D6EE"/>
    <a:srgbClr val="FA600A"/>
    <a:srgbClr val="1C97D0"/>
    <a:srgbClr val="F0257E"/>
    <a:srgbClr val="2D2647"/>
    <a:srgbClr val="FF8618"/>
    <a:srgbClr val="FF4B63"/>
    <a:srgbClr val="4E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4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596121743196841"/>
          <c:y val="4.4604258121517464E-2"/>
          <c:w val="0.52807756513606319"/>
          <c:h val="0.7252267084608188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D6EE"/>
              </a:solidFill>
              <a:ln w="63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885-4467-BFA1-DBBD6D7DB4A6}"/>
              </c:ext>
            </c:extLst>
          </c:dPt>
          <c:dPt>
            <c:idx val="1"/>
            <c:bubble3D val="0"/>
            <c:spPr>
              <a:solidFill>
                <a:srgbClr val="F0257E"/>
              </a:solidFill>
              <a:ln w="63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885-4467-BFA1-DBBD6D7DB4A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63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885-4467-BFA1-DBBD6D7DB4A6}"/>
              </c:ext>
            </c:extLst>
          </c:dPt>
          <c:dLbls>
            <c:dLbl>
              <c:idx val="0"/>
              <c:layout>
                <c:manualLayout>
                  <c:x val="-6.3875765529308834E-2"/>
                  <c:y val="0.1072778402699662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15,5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885-4467-BFA1-DBBD6D7DB4A6}"/>
                </c:ext>
              </c:extLst>
            </c:dLbl>
            <c:dLbl>
              <c:idx val="1"/>
              <c:layout>
                <c:manualLayout>
                  <c:x val="-9.3257874015748032E-2"/>
                  <c:y val="-0.1208077115360579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38,3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885-4467-BFA1-DBBD6D7DB4A6}"/>
                </c:ext>
              </c:extLst>
            </c:dLbl>
            <c:dLbl>
              <c:idx val="2"/>
              <c:layout>
                <c:manualLayout>
                  <c:x val="0.11260380212890056"/>
                  <c:y val="-3.797337832770903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46,2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885-4467-BFA1-DBBD6D7DB4A6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#9Slide03 Bebas Neue ZSmall" panose="020B0606020202050201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Nông-lâm-thủy sản</c:v>
                </c:pt>
                <c:pt idx="1">
                  <c:v>Công nghiệp-xây dựng</c:v>
                </c:pt>
                <c:pt idx="2">
                  <c:v>Dịch vụ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15.5</c:v>
                </c:pt>
                <c:pt idx="1">
                  <c:v>38.299999999999997</c:v>
                </c:pt>
                <c:pt idx="2">
                  <c:v>46.2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885-4467-BFA1-DBBD6D7DB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00067970430141E-2"/>
          <c:y val="0.82332643894734558"/>
          <c:w val="0.89999986405913968"/>
          <c:h val="7.88702043742440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#9Slide03 Bebas Neue ZSmall" panose="020B0606020202050201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>
          <a:latin typeface="#9Slide03 Bebas Neue ZSmall" panose="020B0606020202050201" pitchFamily="34" charset="0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6E2918-9E58-4D0E-AC58-BB9CF5C26D0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0C8EB4-9D83-456B-A7A4-B2B37A7C3827}">
      <dgm:prSet phldrT="[Text]" custT="1"/>
      <dgm:spPr>
        <a:xfrm>
          <a:off x="203564" y="66391"/>
          <a:ext cx="1013084" cy="375700"/>
        </a:xfrm>
        <a:prstGeom prst="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1</a:t>
          </a:r>
        </a:p>
      </dgm:t>
    </dgm:pt>
    <dgm:pt modelId="{1EFABEF3-9A78-4E46-BCDE-95711D824FC5}" type="parTrans" cxnId="{BEFD5584-DE26-443A-8622-B2A48E41200B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B0999EBD-13B5-4E24-BC37-139C60484462}" type="sibTrans" cxnId="{BEFD5584-DE26-443A-8622-B2A48E41200B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7B992C3A-A645-4BB3-A6E3-43DC140A0FF4}">
      <dgm:prSet phldrT="[Text]" custT="1"/>
      <dgm:spPr>
        <a:xfrm>
          <a:off x="1313195" y="109841"/>
          <a:ext cx="1013084" cy="345417"/>
        </a:xfrm>
        <a:prstGeom prst="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1</a:t>
          </a:r>
        </a:p>
      </dgm:t>
    </dgm:pt>
    <dgm:pt modelId="{554309D4-EB9E-432F-9642-5192069E5ED1}" type="parTrans" cxnId="{29C97EBF-14EE-4267-AD24-D2BBBCAC2D3D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0F29AF04-993B-4416-A762-EEFC82AB3838}" type="sibTrans" cxnId="{29C97EBF-14EE-4267-AD24-D2BBBCAC2D3D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675BD52F-E898-48EC-BD0C-936B32305D61}">
      <dgm:prSet phldrT="[Text]" custT="1"/>
      <dgm:spPr>
        <a:xfrm>
          <a:off x="182725" y="541145"/>
          <a:ext cx="1013084" cy="379718"/>
        </a:xfrm>
        <a:prstGeom prst="rect">
          <a:avLst/>
        </a:prstGeom>
        <a:solidFill>
          <a:srgbClr val="FF3F5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2</a:t>
          </a:r>
        </a:p>
      </dgm:t>
    </dgm:pt>
    <dgm:pt modelId="{3C5A393B-8FFC-47D8-8166-D02BBB117990}" type="parTrans" cxnId="{877B7F66-7E1B-4532-92C8-C02AEFE3B9F8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D29C3E91-847D-46AC-8AA5-A3B77A7D3546}" type="sibTrans" cxnId="{877B7F66-7E1B-4532-92C8-C02AEFE3B9F8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9DF0C496-6687-424B-8591-99A5511D3EA7}">
      <dgm:prSet phldrT="[Text]" custT="1"/>
      <dgm:spPr>
        <a:xfrm>
          <a:off x="1325170" y="528368"/>
          <a:ext cx="1013084" cy="379718"/>
        </a:xfrm>
        <a:prstGeom prst="rect">
          <a:avLst/>
        </a:prstGeom>
        <a:solidFill>
          <a:srgbClr val="FF3F5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2</a:t>
          </a:r>
        </a:p>
      </dgm:t>
    </dgm:pt>
    <dgm:pt modelId="{7014A455-3BEE-4DB4-9122-CB1E19C75E68}" type="parTrans" cxnId="{91C8E8FB-759D-40A2-892B-D020610AEA00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65F7BA1F-374F-4843-9C66-F04477C33C98}" type="sibTrans" cxnId="{91C8E8FB-759D-40A2-892B-D020610AEA00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93F7B795-A362-433C-A3DC-C5C9DC4710A5}">
      <dgm:prSet phldrT="[Text]" custT="1"/>
      <dgm:spPr>
        <a:xfrm>
          <a:off x="1301555" y="990552"/>
          <a:ext cx="1013084" cy="379718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3</a:t>
          </a:r>
        </a:p>
      </dgm:t>
    </dgm:pt>
    <dgm:pt modelId="{0E700544-F1CB-4D70-B581-B8220933B696}" type="parTrans" cxnId="{5F79B571-FAF5-4A28-BAEB-F618DA81FE83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F8C25D49-6371-4F20-A91A-DBE06155F4E5}" type="sibTrans" cxnId="{5F79B571-FAF5-4A28-BAEB-F618DA81FE83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D2FDA1A1-2566-4469-B73A-1E6EDD953C48}">
      <dgm:prSet phldrT="[Text]" custT="1"/>
      <dgm:spPr>
        <a:xfrm>
          <a:off x="171257" y="1002903"/>
          <a:ext cx="1013084" cy="379718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3</a:t>
          </a:r>
        </a:p>
      </dgm:t>
    </dgm:pt>
    <dgm:pt modelId="{DD21A39A-63FE-478F-BEB2-E2FB2C26C24C}" type="parTrans" cxnId="{9D4216FA-27F3-45A6-8EDD-F705FECBB32F}">
      <dgm:prSet/>
      <dgm:spPr/>
      <dgm:t>
        <a:bodyPr/>
        <a:lstStyle/>
        <a:p>
          <a:endParaRPr lang="vi-VN">
            <a:solidFill>
              <a:schemeClr val="bg1"/>
            </a:solidFill>
          </a:endParaRPr>
        </a:p>
      </dgm:t>
    </dgm:pt>
    <dgm:pt modelId="{A06A71F3-9705-4050-B31B-FF8E2990865C}" type="sibTrans" cxnId="{9D4216FA-27F3-45A6-8EDD-F705FECBB32F}">
      <dgm:prSet/>
      <dgm:spPr/>
      <dgm:t>
        <a:bodyPr/>
        <a:lstStyle/>
        <a:p>
          <a:endParaRPr lang="vi-VN">
            <a:solidFill>
              <a:schemeClr val="bg1"/>
            </a:solidFill>
          </a:endParaRPr>
        </a:p>
      </dgm:t>
    </dgm:pt>
    <dgm:pt modelId="{59086665-5AEF-431B-8B98-43580BE61BD3}" type="pres">
      <dgm:prSet presAssocID="{5A6E2918-9E58-4D0E-AC58-BB9CF5C26D0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491E44-2091-4C48-BD70-22B11A56E55A}" type="pres">
      <dgm:prSet presAssocID="{E90C8EB4-9D83-456B-A7A4-B2B37A7C3827}" presName="node" presStyleLbl="node1" presStyleIdx="0" presStyleCnt="6" custScaleY="61808" custLinFactNeighborX="-705" custLinFactNeighborY="107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3AC976-381B-410C-AB68-0E5EE8A8DDE9}" type="pres">
      <dgm:prSet presAssocID="{B0999EBD-13B5-4E24-BC37-139C60484462}" presName="sibTrans" presStyleCnt="0"/>
      <dgm:spPr/>
    </dgm:pt>
    <dgm:pt modelId="{E341FB33-7DA3-4947-88D1-64E47AB6B1C1}" type="pres">
      <dgm:prSet presAssocID="{7B992C3A-A645-4BB3-A6E3-43DC140A0FF4}" presName="node" presStyleLbl="node1" presStyleIdx="1" presStyleCnt="6" custScaleY="56826" custLinFactNeighborX="-1175" custLinFactNeighborY="154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39762-0A01-4BA7-BB81-05679C7F5D0B}" type="pres">
      <dgm:prSet presAssocID="{0F29AF04-993B-4416-A762-EEFC82AB3838}" presName="sibTrans" presStyleCnt="0"/>
      <dgm:spPr/>
    </dgm:pt>
    <dgm:pt modelId="{4674F73E-6616-4528-897B-0C1BA4A17C2F}" type="pres">
      <dgm:prSet presAssocID="{675BD52F-E898-48EC-BD0C-936B32305D61}" presName="node" presStyleLbl="node1" presStyleIdx="2" presStyleCnt="6" custScaleY="62469" custLinFactNeighborX="-2762" custLinFactNeighborY="104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94DFB3-4323-4D84-8E38-2D28F85212D3}" type="pres">
      <dgm:prSet presAssocID="{D29C3E91-847D-46AC-8AA5-A3B77A7D3546}" presName="sibTrans" presStyleCnt="0"/>
      <dgm:spPr/>
    </dgm:pt>
    <dgm:pt modelId="{B83FE495-18DA-46E9-9689-58E5E96ED3DD}" type="pres">
      <dgm:prSet presAssocID="{9DF0C496-6687-424B-8591-99A5511D3EA7}" presName="node" presStyleLbl="node1" presStyleIdx="3" presStyleCnt="6" custScaleY="62469" custLinFactNeighborX="7" custLinFactNeighborY="83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0118401-AF05-4605-8A95-A235DB6F838A}" type="pres">
      <dgm:prSet presAssocID="{65F7BA1F-374F-4843-9C66-F04477C33C98}" presName="sibTrans" presStyleCnt="0"/>
      <dgm:spPr/>
    </dgm:pt>
    <dgm:pt modelId="{8DF98C85-37A6-4D29-A104-3F948EF14576}" type="pres">
      <dgm:prSet presAssocID="{93F7B795-A362-433C-A3DC-C5C9DC4710A5}" presName="node" presStyleLbl="node1" presStyleIdx="4" presStyleCnt="6" custScaleY="62469" custLinFactX="7676" custLinFactNeighborX="100000" custLinFactNeighborY="52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6449EF2-6A4B-4F28-879C-9273E62F3EE8}" type="pres">
      <dgm:prSet presAssocID="{F8C25D49-6371-4F20-A91A-DBE06155F4E5}" presName="sibTrans" presStyleCnt="0"/>
      <dgm:spPr/>
    </dgm:pt>
    <dgm:pt modelId="{8DA1A64A-8281-41F7-9C58-A84E4A600C85}" type="pres">
      <dgm:prSet presAssocID="{D2FDA1A1-2566-4469-B73A-1E6EDD953C48}" presName="node" presStyleLbl="node1" presStyleIdx="5" presStyleCnt="6" custScaleY="62469" custLinFactX="-13894" custLinFactNeighborX="-100000" custLinFactNeighborY="72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93D4C450-D41F-4C07-B336-F71DA01FADCC}" type="presOf" srcId="{675BD52F-E898-48EC-BD0C-936B32305D61}" destId="{4674F73E-6616-4528-897B-0C1BA4A17C2F}" srcOrd="0" destOrd="0" presId="urn:microsoft.com/office/officeart/2005/8/layout/default"/>
    <dgm:cxn modelId="{0EE7B7A5-B8B0-41C1-AB01-4ECBE27C16E8}" type="presOf" srcId="{9DF0C496-6687-424B-8591-99A5511D3EA7}" destId="{B83FE495-18DA-46E9-9689-58E5E96ED3DD}" srcOrd="0" destOrd="0" presId="urn:microsoft.com/office/officeart/2005/8/layout/default"/>
    <dgm:cxn modelId="{BEFD5584-DE26-443A-8622-B2A48E41200B}" srcId="{5A6E2918-9E58-4D0E-AC58-BB9CF5C26D00}" destId="{E90C8EB4-9D83-456B-A7A4-B2B37A7C3827}" srcOrd="0" destOrd="0" parTransId="{1EFABEF3-9A78-4E46-BCDE-95711D824FC5}" sibTransId="{B0999EBD-13B5-4E24-BC37-139C60484462}"/>
    <dgm:cxn modelId="{211172BC-6893-476C-8622-6026D93A023D}" type="presOf" srcId="{5A6E2918-9E58-4D0E-AC58-BB9CF5C26D00}" destId="{59086665-5AEF-431B-8B98-43580BE61BD3}" srcOrd="0" destOrd="0" presId="urn:microsoft.com/office/officeart/2005/8/layout/default"/>
    <dgm:cxn modelId="{45659EE4-8CB3-48D9-B2C1-9C6A7A342700}" type="presOf" srcId="{93F7B795-A362-433C-A3DC-C5C9DC4710A5}" destId="{8DF98C85-37A6-4D29-A104-3F948EF14576}" srcOrd="0" destOrd="0" presId="urn:microsoft.com/office/officeart/2005/8/layout/default"/>
    <dgm:cxn modelId="{75C3FD00-067D-4198-B16D-46A420327DF4}" type="presOf" srcId="{D2FDA1A1-2566-4469-B73A-1E6EDD953C48}" destId="{8DA1A64A-8281-41F7-9C58-A84E4A600C85}" srcOrd="0" destOrd="0" presId="urn:microsoft.com/office/officeart/2005/8/layout/default"/>
    <dgm:cxn modelId="{29C97EBF-14EE-4267-AD24-D2BBBCAC2D3D}" srcId="{5A6E2918-9E58-4D0E-AC58-BB9CF5C26D00}" destId="{7B992C3A-A645-4BB3-A6E3-43DC140A0FF4}" srcOrd="1" destOrd="0" parTransId="{554309D4-EB9E-432F-9642-5192069E5ED1}" sibTransId="{0F29AF04-993B-4416-A762-EEFC82AB3838}"/>
    <dgm:cxn modelId="{91C8E8FB-759D-40A2-892B-D020610AEA00}" srcId="{5A6E2918-9E58-4D0E-AC58-BB9CF5C26D00}" destId="{9DF0C496-6687-424B-8591-99A5511D3EA7}" srcOrd="3" destOrd="0" parTransId="{7014A455-3BEE-4DB4-9122-CB1E19C75E68}" sibTransId="{65F7BA1F-374F-4843-9C66-F04477C33C98}"/>
    <dgm:cxn modelId="{9D4216FA-27F3-45A6-8EDD-F705FECBB32F}" srcId="{5A6E2918-9E58-4D0E-AC58-BB9CF5C26D00}" destId="{D2FDA1A1-2566-4469-B73A-1E6EDD953C48}" srcOrd="5" destOrd="0" parTransId="{DD21A39A-63FE-478F-BEB2-E2FB2C26C24C}" sibTransId="{A06A71F3-9705-4050-B31B-FF8E2990865C}"/>
    <dgm:cxn modelId="{5F79B571-FAF5-4A28-BAEB-F618DA81FE83}" srcId="{5A6E2918-9E58-4D0E-AC58-BB9CF5C26D00}" destId="{93F7B795-A362-433C-A3DC-C5C9DC4710A5}" srcOrd="4" destOrd="0" parTransId="{0E700544-F1CB-4D70-B581-B8220933B696}" sibTransId="{F8C25D49-6371-4F20-A91A-DBE06155F4E5}"/>
    <dgm:cxn modelId="{877B7F66-7E1B-4532-92C8-C02AEFE3B9F8}" srcId="{5A6E2918-9E58-4D0E-AC58-BB9CF5C26D00}" destId="{675BD52F-E898-48EC-BD0C-936B32305D61}" srcOrd="2" destOrd="0" parTransId="{3C5A393B-8FFC-47D8-8166-D02BBB117990}" sibTransId="{D29C3E91-847D-46AC-8AA5-A3B77A7D3546}"/>
    <dgm:cxn modelId="{19C9E20D-7165-49E1-87B0-0FA5F9DF2CFE}" type="presOf" srcId="{E90C8EB4-9D83-456B-A7A4-B2B37A7C3827}" destId="{9D491E44-2091-4C48-BD70-22B11A56E55A}" srcOrd="0" destOrd="0" presId="urn:microsoft.com/office/officeart/2005/8/layout/default"/>
    <dgm:cxn modelId="{6D4DB8C5-DF96-40FF-86FC-C68314E19607}" type="presOf" srcId="{7B992C3A-A645-4BB3-A6E3-43DC140A0FF4}" destId="{E341FB33-7DA3-4947-88D1-64E47AB6B1C1}" srcOrd="0" destOrd="0" presId="urn:microsoft.com/office/officeart/2005/8/layout/default"/>
    <dgm:cxn modelId="{DDEAB4D9-A766-47BE-A275-294A7CB02BC4}" type="presParOf" srcId="{59086665-5AEF-431B-8B98-43580BE61BD3}" destId="{9D491E44-2091-4C48-BD70-22B11A56E55A}" srcOrd="0" destOrd="0" presId="urn:microsoft.com/office/officeart/2005/8/layout/default"/>
    <dgm:cxn modelId="{C3C8BD03-D885-4C50-80F5-D5E018F5764D}" type="presParOf" srcId="{59086665-5AEF-431B-8B98-43580BE61BD3}" destId="{203AC976-381B-410C-AB68-0E5EE8A8DDE9}" srcOrd="1" destOrd="0" presId="urn:microsoft.com/office/officeart/2005/8/layout/default"/>
    <dgm:cxn modelId="{F845106E-C38D-4CE5-8E65-D2B0437533DE}" type="presParOf" srcId="{59086665-5AEF-431B-8B98-43580BE61BD3}" destId="{E341FB33-7DA3-4947-88D1-64E47AB6B1C1}" srcOrd="2" destOrd="0" presId="urn:microsoft.com/office/officeart/2005/8/layout/default"/>
    <dgm:cxn modelId="{EB247614-FBF0-472C-95C6-29A20ED7186A}" type="presParOf" srcId="{59086665-5AEF-431B-8B98-43580BE61BD3}" destId="{03D39762-0A01-4BA7-BB81-05679C7F5D0B}" srcOrd="3" destOrd="0" presId="urn:microsoft.com/office/officeart/2005/8/layout/default"/>
    <dgm:cxn modelId="{0B5D067D-4E85-4618-8E1A-1F474B9323E0}" type="presParOf" srcId="{59086665-5AEF-431B-8B98-43580BE61BD3}" destId="{4674F73E-6616-4528-897B-0C1BA4A17C2F}" srcOrd="4" destOrd="0" presId="urn:microsoft.com/office/officeart/2005/8/layout/default"/>
    <dgm:cxn modelId="{29CA8100-4A8F-4849-94B3-59FD14DBDE31}" type="presParOf" srcId="{59086665-5AEF-431B-8B98-43580BE61BD3}" destId="{5A94DFB3-4323-4D84-8E38-2D28F85212D3}" srcOrd="5" destOrd="0" presId="urn:microsoft.com/office/officeart/2005/8/layout/default"/>
    <dgm:cxn modelId="{F2B4D260-B218-4868-9C99-ACD79913895A}" type="presParOf" srcId="{59086665-5AEF-431B-8B98-43580BE61BD3}" destId="{B83FE495-18DA-46E9-9689-58E5E96ED3DD}" srcOrd="6" destOrd="0" presId="urn:microsoft.com/office/officeart/2005/8/layout/default"/>
    <dgm:cxn modelId="{7782F3FA-6D85-4DB9-A70A-BC88C0CC501A}" type="presParOf" srcId="{59086665-5AEF-431B-8B98-43580BE61BD3}" destId="{20118401-AF05-4605-8A95-A235DB6F838A}" srcOrd="7" destOrd="0" presId="urn:microsoft.com/office/officeart/2005/8/layout/default"/>
    <dgm:cxn modelId="{FDCA2B53-2B72-40B1-BF65-B35A6611A980}" type="presParOf" srcId="{59086665-5AEF-431B-8B98-43580BE61BD3}" destId="{8DF98C85-37A6-4D29-A104-3F948EF14576}" srcOrd="8" destOrd="0" presId="urn:microsoft.com/office/officeart/2005/8/layout/default"/>
    <dgm:cxn modelId="{E41CA6A3-A495-4B84-B197-FF6580F8549A}" type="presParOf" srcId="{59086665-5AEF-431B-8B98-43580BE61BD3}" destId="{96449EF2-6A4B-4F28-879C-9273E62F3EE8}" srcOrd="9" destOrd="0" presId="urn:microsoft.com/office/officeart/2005/8/layout/default"/>
    <dgm:cxn modelId="{C8760D3B-B038-487D-A0DD-C3828483CA54}" type="presParOf" srcId="{59086665-5AEF-431B-8B98-43580BE61BD3}" destId="{8DA1A64A-8281-41F7-9C58-A84E4A600C8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6E2918-9E58-4D0E-AC58-BB9CF5C26D0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0C8EB4-9D83-456B-A7A4-B2B37A7C3827}">
      <dgm:prSet phldrT="[Text]" custT="1"/>
      <dgm:spPr>
        <a:xfrm>
          <a:off x="203564" y="66391"/>
          <a:ext cx="1013084" cy="375700"/>
        </a:xfrm>
        <a:prstGeom prst="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1</a:t>
          </a:r>
        </a:p>
      </dgm:t>
    </dgm:pt>
    <dgm:pt modelId="{1EFABEF3-9A78-4E46-BCDE-95711D824FC5}" type="parTrans" cxnId="{BEFD5584-DE26-443A-8622-B2A48E41200B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B0999EBD-13B5-4E24-BC37-139C60484462}" type="sibTrans" cxnId="{BEFD5584-DE26-443A-8622-B2A48E41200B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7B992C3A-A645-4BB3-A6E3-43DC140A0FF4}">
      <dgm:prSet phldrT="[Text]" custT="1"/>
      <dgm:spPr>
        <a:xfrm>
          <a:off x="1313195" y="109841"/>
          <a:ext cx="1013084" cy="345417"/>
        </a:xfrm>
        <a:prstGeom prst="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1</a:t>
          </a:r>
        </a:p>
      </dgm:t>
    </dgm:pt>
    <dgm:pt modelId="{554309D4-EB9E-432F-9642-5192069E5ED1}" type="parTrans" cxnId="{29C97EBF-14EE-4267-AD24-D2BBBCAC2D3D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0F29AF04-993B-4416-A762-EEFC82AB3838}" type="sibTrans" cxnId="{29C97EBF-14EE-4267-AD24-D2BBBCAC2D3D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75BD52F-E898-48EC-BD0C-936B32305D61}">
      <dgm:prSet phldrT="[Text]" custT="1"/>
      <dgm:spPr>
        <a:xfrm>
          <a:off x="182725" y="541145"/>
          <a:ext cx="1013084" cy="379718"/>
        </a:xfrm>
        <a:prstGeom prst="rect">
          <a:avLst/>
        </a:prstGeom>
        <a:solidFill>
          <a:srgbClr val="FF3F5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2</a:t>
          </a:r>
        </a:p>
      </dgm:t>
    </dgm:pt>
    <dgm:pt modelId="{3C5A393B-8FFC-47D8-8166-D02BBB117990}" type="parTrans" cxnId="{877B7F66-7E1B-4532-92C8-C02AEFE3B9F8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D29C3E91-847D-46AC-8AA5-A3B77A7D3546}" type="sibTrans" cxnId="{877B7F66-7E1B-4532-92C8-C02AEFE3B9F8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9DF0C496-6687-424B-8591-99A5511D3EA7}">
      <dgm:prSet phldrT="[Text]" custT="1"/>
      <dgm:spPr>
        <a:xfrm>
          <a:off x="1325170" y="528368"/>
          <a:ext cx="1013084" cy="379718"/>
        </a:xfrm>
        <a:prstGeom prst="rect">
          <a:avLst/>
        </a:prstGeom>
        <a:solidFill>
          <a:srgbClr val="FF3F5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2</a:t>
          </a:r>
        </a:p>
      </dgm:t>
    </dgm:pt>
    <dgm:pt modelId="{7014A455-3BEE-4DB4-9122-CB1E19C75E68}" type="parTrans" cxnId="{91C8E8FB-759D-40A2-892B-D020610AEA0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5F7BA1F-374F-4843-9C66-F04477C33C98}" type="sibTrans" cxnId="{91C8E8FB-759D-40A2-892B-D020610AEA0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93F7B795-A362-433C-A3DC-C5C9DC4710A5}">
      <dgm:prSet phldrT="[Text]" custT="1"/>
      <dgm:spPr>
        <a:xfrm>
          <a:off x="1301555" y="990552"/>
          <a:ext cx="1013084" cy="379718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3</a:t>
          </a:r>
        </a:p>
      </dgm:t>
    </dgm:pt>
    <dgm:pt modelId="{0E700544-F1CB-4D70-B581-B8220933B696}" type="parTrans" cxnId="{5F79B571-FAF5-4A28-BAEB-F618DA81FE8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F8C25D49-6371-4F20-A91A-DBE06155F4E5}" type="sibTrans" cxnId="{5F79B571-FAF5-4A28-BAEB-F618DA81FE8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D2FDA1A1-2566-4469-B73A-1E6EDD953C48}">
      <dgm:prSet phldrT="[Text]" custT="1"/>
      <dgm:spPr>
        <a:xfrm>
          <a:off x="171257" y="1002903"/>
          <a:ext cx="1013084" cy="379718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3</a:t>
          </a:r>
        </a:p>
      </dgm:t>
    </dgm:pt>
    <dgm:pt modelId="{DD21A39A-63FE-478F-BEB2-E2FB2C26C24C}" type="parTrans" cxnId="{9D4216FA-27F3-45A6-8EDD-F705FECBB32F}">
      <dgm:prSet/>
      <dgm:spPr/>
      <dgm:t>
        <a:bodyPr/>
        <a:lstStyle/>
        <a:p>
          <a:endParaRPr lang="vi-VN" sz="2400">
            <a:solidFill>
              <a:schemeClr val="bg1"/>
            </a:solidFill>
          </a:endParaRPr>
        </a:p>
      </dgm:t>
    </dgm:pt>
    <dgm:pt modelId="{A06A71F3-9705-4050-B31B-FF8E2990865C}" type="sibTrans" cxnId="{9D4216FA-27F3-45A6-8EDD-F705FECBB32F}">
      <dgm:prSet/>
      <dgm:spPr/>
      <dgm:t>
        <a:bodyPr/>
        <a:lstStyle/>
        <a:p>
          <a:endParaRPr lang="vi-VN" sz="2400">
            <a:solidFill>
              <a:schemeClr val="bg1"/>
            </a:solidFill>
          </a:endParaRPr>
        </a:p>
      </dgm:t>
    </dgm:pt>
    <dgm:pt modelId="{59086665-5AEF-431B-8B98-43580BE61BD3}" type="pres">
      <dgm:prSet presAssocID="{5A6E2918-9E58-4D0E-AC58-BB9CF5C26D0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491E44-2091-4C48-BD70-22B11A56E55A}" type="pres">
      <dgm:prSet presAssocID="{E90C8EB4-9D83-456B-A7A4-B2B37A7C3827}" presName="node" presStyleLbl="node1" presStyleIdx="0" presStyleCnt="6" custScaleX="105514" custScaleY="61808" custLinFactNeighborX="-3503" custLinFactNeighborY="-7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3AC976-381B-410C-AB68-0E5EE8A8DDE9}" type="pres">
      <dgm:prSet presAssocID="{B0999EBD-13B5-4E24-BC37-139C60484462}" presName="sibTrans" presStyleCnt="0"/>
      <dgm:spPr/>
    </dgm:pt>
    <dgm:pt modelId="{E341FB33-7DA3-4947-88D1-64E47AB6B1C1}" type="pres">
      <dgm:prSet presAssocID="{7B992C3A-A645-4BB3-A6E3-43DC140A0FF4}" presName="node" presStyleLbl="node1" presStyleIdx="1" presStyleCnt="6" custScaleY="56826" custLinFactNeighborX="6076" custLinFactNeighborY="-7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39762-0A01-4BA7-BB81-05679C7F5D0B}" type="pres">
      <dgm:prSet presAssocID="{0F29AF04-993B-4416-A762-EEFC82AB3838}" presName="sibTrans" presStyleCnt="0"/>
      <dgm:spPr/>
    </dgm:pt>
    <dgm:pt modelId="{4674F73E-6616-4528-897B-0C1BA4A17C2F}" type="pres">
      <dgm:prSet presAssocID="{675BD52F-E898-48EC-BD0C-936B32305D61}" presName="node" presStyleLbl="node1" presStyleIdx="2" presStyleCnt="6" custScaleY="62469" custLinFactNeighborX="-1105" custLinFactNeighborY="-148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94DFB3-4323-4D84-8E38-2D28F85212D3}" type="pres">
      <dgm:prSet presAssocID="{D29C3E91-847D-46AC-8AA5-A3B77A7D3546}" presName="sibTrans" presStyleCnt="0"/>
      <dgm:spPr/>
    </dgm:pt>
    <dgm:pt modelId="{B83FE495-18DA-46E9-9689-58E5E96ED3DD}" type="pres">
      <dgm:prSet presAssocID="{9DF0C496-6687-424B-8591-99A5511D3EA7}" presName="node" presStyleLbl="node1" presStyleIdx="3" presStyleCnt="6" custScaleY="62469" custLinFactNeighborX="1430" custLinFactNeighborY="-1123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0118401-AF05-4605-8A95-A235DB6F838A}" type="pres">
      <dgm:prSet presAssocID="{65F7BA1F-374F-4843-9C66-F04477C33C98}" presName="sibTrans" presStyleCnt="0"/>
      <dgm:spPr/>
    </dgm:pt>
    <dgm:pt modelId="{8DF98C85-37A6-4D29-A104-3F948EF14576}" type="pres">
      <dgm:prSet presAssocID="{93F7B795-A362-433C-A3DC-C5C9DC4710A5}" presName="node" presStyleLbl="node1" presStyleIdx="4" presStyleCnt="6" custScaleY="62469" custLinFactX="12980" custLinFactNeighborX="100000" custLinFactNeighborY="-1757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6449EF2-6A4B-4F28-879C-9273E62F3EE8}" type="pres">
      <dgm:prSet presAssocID="{F8C25D49-6371-4F20-A91A-DBE06155F4E5}" presName="sibTrans" presStyleCnt="0"/>
      <dgm:spPr/>
    </dgm:pt>
    <dgm:pt modelId="{8DA1A64A-8281-41F7-9C58-A84E4A600C85}" type="pres">
      <dgm:prSet presAssocID="{D2FDA1A1-2566-4469-B73A-1E6EDD953C48}" presName="node" presStyleLbl="node1" presStyleIdx="5" presStyleCnt="6" custScaleY="62469" custLinFactX="-11105" custLinFactNeighborX="-100000" custLinFactNeighborY="-1845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93D4C450-D41F-4C07-B336-F71DA01FADCC}" type="presOf" srcId="{675BD52F-E898-48EC-BD0C-936B32305D61}" destId="{4674F73E-6616-4528-897B-0C1BA4A17C2F}" srcOrd="0" destOrd="0" presId="urn:microsoft.com/office/officeart/2005/8/layout/default"/>
    <dgm:cxn modelId="{0EE7B7A5-B8B0-41C1-AB01-4ECBE27C16E8}" type="presOf" srcId="{9DF0C496-6687-424B-8591-99A5511D3EA7}" destId="{B83FE495-18DA-46E9-9689-58E5E96ED3DD}" srcOrd="0" destOrd="0" presId="urn:microsoft.com/office/officeart/2005/8/layout/default"/>
    <dgm:cxn modelId="{BEFD5584-DE26-443A-8622-B2A48E41200B}" srcId="{5A6E2918-9E58-4D0E-AC58-BB9CF5C26D00}" destId="{E90C8EB4-9D83-456B-A7A4-B2B37A7C3827}" srcOrd="0" destOrd="0" parTransId="{1EFABEF3-9A78-4E46-BCDE-95711D824FC5}" sibTransId="{B0999EBD-13B5-4E24-BC37-139C60484462}"/>
    <dgm:cxn modelId="{211172BC-6893-476C-8622-6026D93A023D}" type="presOf" srcId="{5A6E2918-9E58-4D0E-AC58-BB9CF5C26D00}" destId="{59086665-5AEF-431B-8B98-43580BE61BD3}" srcOrd="0" destOrd="0" presId="urn:microsoft.com/office/officeart/2005/8/layout/default"/>
    <dgm:cxn modelId="{45659EE4-8CB3-48D9-B2C1-9C6A7A342700}" type="presOf" srcId="{93F7B795-A362-433C-A3DC-C5C9DC4710A5}" destId="{8DF98C85-37A6-4D29-A104-3F948EF14576}" srcOrd="0" destOrd="0" presId="urn:microsoft.com/office/officeart/2005/8/layout/default"/>
    <dgm:cxn modelId="{75C3FD00-067D-4198-B16D-46A420327DF4}" type="presOf" srcId="{D2FDA1A1-2566-4469-B73A-1E6EDD953C48}" destId="{8DA1A64A-8281-41F7-9C58-A84E4A600C85}" srcOrd="0" destOrd="0" presId="urn:microsoft.com/office/officeart/2005/8/layout/default"/>
    <dgm:cxn modelId="{29C97EBF-14EE-4267-AD24-D2BBBCAC2D3D}" srcId="{5A6E2918-9E58-4D0E-AC58-BB9CF5C26D00}" destId="{7B992C3A-A645-4BB3-A6E3-43DC140A0FF4}" srcOrd="1" destOrd="0" parTransId="{554309D4-EB9E-432F-9642-5192069E5ED1}" sibTransId="{0F29AF04-993B-4416-A762-EEFC82AB3838}"/>
    <dgm:cxn modelId="{91C8E8FB-759D-40A2-892B-D020610AEA00}" srcId="{5A6E2918-9E58-4D0E-AC58-BB9CF5C26D00}" destId="{9DF0C496-6687-424B-8591-99A5511D3EA7}" srcOrd="3" destOrd="0" parTransId="{7014A455-3BEE-4DB4-9122-CB1E19C75E68}" sibTransId="{65F7BA1F-374F-4843-9C66-F04477C33C98}"/>
    <dgm:cxn modelId="{9D4216FA-27F3-45A6-8EDD-F705FECBB32F}" srcId="{5A6E2918-9E58-4D0E-AC58-BB9CF5C26D00}" destId="{D2FDA1A1-2566-4469-B73A-1E6EDD953C48}" srcOrd="5" destOrd="0" parTransId="{DD21A39A-63FE-478F-BEB2-E2FB2C26C24C}" sibTransId="{A06A71F3-9705-4050-B31B-FF8E2990865C}"/>
    <dgm:cxn modelId="{5F79B571-FAF5-4A28-BAEB-F618DA81FE83}" srcId="{5A6E2918-9E58-4D0E-AC58-BB9CF5C26D00}" destId="{93F7B795-A362-433C-A3DC-C5C9DC4710A5}" srcOrd="4" destOrd="0" parTransId="{0E700544-F1CB-4D70-B581-B8220933B696}" sibTransId="{F8C25D49-6371-4F20-A91A-DBE06155F4E5}"/>
    <dgm:cxn modelId="{877B7F66-7E1B-4532-92C8-C02AEFE3B9F8}" srcId="{5A6E2918-9E58-4D0E-AC58-BB9CF5C26D00}" destId="{675BD52F-E898-48EC-BD0C-936B32305D61}" srcOrd="2" destOrd="0" parTransId="{3C5A393B-8FFC-47D8-8166-D02BBB117990}" sibTransId="{D29C3E91-847D-46AC-8AA5-A3B77A7D3546}"/>
    <dgm:cxn modelId="{19C9E20D-7165-49E1-87B0-0FA5F9DF2CFE}" type="presOf" srcId="{E90C8EB4-9D83-456B-A7A4-B2B37A7C3827}" destId="{9D491E44-2091-4C48-BD70-22B11A56E55A}" srcOrd="0" destOrd="0" presId="urn:microsoft.com/office/officeart/2005/8/layout/default"/>
    <dgm:cxn modelId="{6D4DB8C5-DF96-40FF-86FC-C68314E19607}" type="presOf" srcId="{7B992C3A-A645-4BB3-A6E3-43DC140A0FF4}" destId="{E341FB33-7DA3-4947-88D1-64E47AB6B1C1}" srcOrd="0" destOrd="0" presId="urn:microsoft.com/office/officeart/2005/8/layout/default"/>
    <dgm:cxn modelId="{DDEAB4D9-A766-47BE-A275-294A7CB02BC4}" type="presParOf" srcId="{59086665-5AEF-431B-8B98-43580BE61BD3}" destId="{9D491E44-2091-4C48-BD70-22B11A56E55A}" srcOrd="0" destOrd="0" presId="urn:microsoft.com/office/officeart/2005/8/layout/default"/>
    <dgm:cxn modelId="{C3C8BD03-D885-4C50-80F5-D5E018F5764D}" type="presParOf" srcId="{59086665-5AEF-431B-8B98-43580BE61BD3}" destId="{203AC976-381B-410C-AB68-0E5EE8A8DDE9}" srcOrd="1" destOrd="0" presId="urn:microsoft.com/office/officeart/2005/8/layout/default"/>
    <dgm:cxn modelId="{F845106E-C38D-4CE5-8E65-D2B0437533DE}" type="presParOf" srcId="{59086665-5AEF-431B-8B98-43580BE61BD3}" destId="{E341FB33-7DA3-4947-88D1-64E47AB6B1C1}" srcOrd="2" destOrd="0" presId="urn:microsoft.com/office/officeart/2005/8/layout/default"/>
    <dgm:cxn modelId="{EB247614-FBF0-472C-95C6-29A20ED7186A}" type="presParOf" srcId="{59086665-5AEF-431B-8B98-43580BE61BD3}" destId="{03D39762-0A01-4BA7-BB81-05679C7F5D0B}" srcOrd="3" destOrd="0" presId="urn:microsoft.com/office/officeart/2005/8/layout/default"/>
    <dgm:cxn modelId="{0B5D067D-4E85-4618-8E1A-1F474B9323E0}" type="presParOf" srcId="{59086665-5AEF-431B-8B98-43580BE61BD3}" destId="{4674F73E-6616-4528-897B-0C1BA4A17C2F}" srcOrd="4" destOrd="0" presId="urn:microsoft.com/office/officeart/2005/8/layout/default"/>
    <dgm:cxn modelId="{29CA8100-4A8F-4849-94B3-59FD14DBDE31}" type="presParOf" srcId="{59086665-5AEF-431B-8B98-43580BE61BD3}" destId="{5A94DFB3-4323-4D84-8E38-2D28F85212D3}" srcOrd="5" destOrd="0" presId="urn:microsoft.com/office/officeart/2005/8/layout/default"/>
    <dgm:cxn modelId="{F2B4D260-B218-4868-9C99-ACD79913895A}" type="presParOf" srcId="{59086665-5AEF-431B-8B98-43580BE61BD3}" destId="{B83FE495-18DA-46E9-9689-58E5E96ED3DD}" srcOrd="6" destOrd="0" presId="urn:microsoft.com/office/officeart/2005/8/layout/default"/>
    <dgm:cxn modelId="{7782F3FA-6D85-4DB9-A70A-BC88C0CC501A}" type="presParOf" srcId="{59086665-5AEF-431B-8B98-43580BE61BD3}" destId="{20118401-AF05-4605-8A95-A235DB6F838A}" srcOrd="7" destOrd="0" presId="urn:microsoft.com/office/officeart/2005/8/layout/default"/>
    <dgm:cxn modelId="{FDCA2B53-2B72-40B1-BF65-B35A6611A980}" type="presParOf" srcId="{59086665-5AEF-431B-8B98-43580BE61BD3}" destId="{8DF98C85-37A6-4D29-A104-3F948EF14576}" srcOrd="8" destOrd="0" presId="urn:microsoft.com/office/officeart/2005/8/layout/default"/>
    <dgm:cxn modelId="{E41CA6A3-A495-4B84-B197-FF6580F8549A}" type="presParOf" srcId="{59086665-5AEF-431B-8B98-43580BE61BD3}" destId="{96449EF2-6A4B-4F28-879C-9273E62F3EE8}" srcOrd="9" destOrd="0" presId="urn:microsoft.com/office/officeart/2005/8/layout/default"/>
    <dgm:cxn modelId="{C8760D3B-B038-487D-A0DD-C3828483CA54}" type="presParOf" srcId="{59086665-5AEF-431B-8B98-43580BE61BD3}" destId="{8DA1A64A-8281-41F7-9C58-A84E4A600C8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6E2918-9E58-4D0E-AC58-BB9CF5C26D0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0C8EB4-9D83-456B-A7A4-B2B37A7C3827}">
      <dgm:prSet phldrT="[Text]" custT="1"/>
      <dgm:spPr>
        <a:xfrm>
          <a:off x="203564" y="66391"/>
          <a:ext cx="1013084" cy="375700"/>
        </a:xfrm>
        <a:prstGeom prst="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1</a:t>
          </a:r>
        </a:p>
      </dgm:t>
    </dgm:pt>
    <dgm:pt modelId="{1EFABEF3-9A78-4E46-BCDE-95711D824FC5}" type="parTrans" cxnId="{BEFD5584-DE26-443A-8622-B2A48E41200B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B0999EBD-13B5-4E24-BC37-139C60484462}" type="sibTrans" cxnId="{BEFD5584-DE26-443A-8622-B2A48E41200B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7B992C3A-A645-4BB3-A6E3-43DC140A0FF4}">
      <dgm:prSet phldrT="[Text]" custT="1"/>
      <dgm:spPr>
        <a:xfrm>
          <a:off x="1313195" y="109841"/>
          <a:ext cx="1013084" cy="345417"/>
        </a:xfrm>
        <a:prstGeom prst="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1</a:t>
          </a:r>
        </a:p>
      </dgm:t>
    </dgm:pt>
    <dgm:pt modelId="{554309D4-EB9E-432F-9642-5192069E5ED1}" type="parTrans" cxnId="{29C97EBF-14EE-4267-AD24-D2BBBCAC2D3D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0F29AF04-993B-4416-A762-EEFC82AB3838}" type="sibTrans" cxnId="{29C97EBF-14EE-4267-AD24-D2BBBCAC2D3D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75BD52F-E898-48EC-BD0C-936B32305D61}">
      <dgm:prSet phldrT="[Text]" custT="1"/>
      <dgm:spPr>
        <a:xfrm>
          <a:off x="182725" y="541145"/>
          <a:ext cx="1013084" cy="379718"/>
        </a:xfrm>
        <a:prstGeom prst="rect">
          <a:avLst/>
        </a:prstGeom>
        <a:solidFill>
          <a:srgbClr val="FF3F5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2</a:t>
          </a:r>
        </a:p>
      </dgm:t>
    </dgm:pt>
    <dgm:pt modelId="{3C5A393B-8FFC-47D8-8166-D02BBB117990}" type="parTrans" cxnId="{877B7F66-7E1B-4532-92C8-C02AEFE3B9F8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D29C3E91-847D-46AC-8AA5-A3B77A7D3546}" type="sibTrans" cxnId="{877B7F66-7E1B-4532-92C8-C02AEFE3B9F8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9DF0C496-6687-424B-8591-99A5511D3EA7}">
      <dgm:prSet phldrT="[Text]" custT="1"/>
      <dgm:spPr>
        <a:xfrm>
          <a:off x="1325170" y="528368"/>
          <a:ext cx="1013084" cy="379718"/>
        </a:xfrm>
        <a:prstGeom prst="rect">
          <a:avLst/>
        </a:prstGeom>
        <a:solidFill>
          <a:srgbClr val="FF3F5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2</a:t>
          </a:r>
        </a:p>
      </dgm:t>
    </dgm:pt>
    <dgm:pt modelId="{7014A455-3BEE-4DB4-9122-CB1E19C75E68}" type="parTrans" cxnId="{91C8E8FB-759D-40A2-892B-D020610AEA0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5F7BA1F-374F-4843-9C66-F04477C33C98}" type="sibTrans" cxnId="{91C8E8FB-759D-40A2-892B-D020610AEA0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93F7B795-A362-433C-A3DC-C5C9DC4710A5}">
      <dgm:prSet phldrT="[Text]" custT="1"/>
      <dgm:spPr>
        <a:xfrm>
          <a:off x="1301555" y="990552"/>
          <a:ext cx="1013084" cy="379718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3</a:t>
          </a:r>
        </a:p>
      </dgm:t>
    </dgm:pt>
    <dgm:pt modelId="{0E700544-F1CB-4D70-B581-B8220933B696}" type="parTrans" cxnId="{5F79B571-FAF5-4A28-BAEB-F618DA81FE8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F8C25D49-6371-4F20-A91A-DBE06155F4E5}" type="sibTrans" cxnId="{5F79B571-FAF5-4A28-BAEB-F618DA81FE8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D2FDA1A1-2566-4469-B73A-1E6EDD953C48}">
      <dgm:prSet phldrT="[Text]" custT="1"/>
      <dgm:spPr>
        <a:xfrm>
          <a:off x="171257" y="1002903"/>
          <a:ext cx="1013084" cy="379718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3</a:t>
          </a:r>
        </a:p>
      </dgm:t>
    </dgm:pt>
    <dgm:pt modelId="{DD21A39A-63FE-478F-BEB2-E2FB2C26C24C}" type="parTrans" cxnId="{9D4216FA-27F3-45A6-8EDD-F705FECBB32F}">
      <dgm:prSet/>
      <dgm:spPr/>
      <dgm:t>
        <a:bodyPr/>
        <a:lstStyle/>
        <a:p>
          <a:endParaRPr lang="vi-VN" sz="2400">
            <a:solidFill>
              <a:schemeClr val="bg1"/>
            </a:solidFill>
          </a:endParaRPr>
        </a:p>
      </dgm:t>
    </dgm:pt>
    <dgm:pt modelId="{A06A71F3-9705-4050-B31B-FF8E2990865C}" type="sibTrans" cxnId="{9D4216FA-27F3-45A6-8EDD-F705FECBB32F}">
      <dgm:prSet/>
      <dgm:spPr/>
      <dgm:t>
        <a:bodyPr/>
        <a:lstStyle/>
        <a:p>
          <a:endParaRPr lang="vi-VN" sz="2400">
            <a:solidFill>
              <a:schemeClr val="bg1"/>
            </a:solidFill>
          </a:endParaRPr>
        </a:p>
      </dgm:t>
    </dgm:pt>
    <dgm:pt modelId="{59086665-5AEF-431B-8B98-43580BE61BD3}" type="pres">
      <dgm:prSet presAssocID="{5A6E2918-9E58-4D0E-AC58-BB9CF5C26D0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491E44-2091-4C48-BD70-22B11A56E55A}" type="pres">
      <dgm:prSet presAssocID="{E90C8EB4-9D83-456B-A7A4-B2B37A7C3827}" presName="node" presStyleLbl="node1" presStyleIdx="0" presStyleCnt="6" custScaleX="105514" custScaleY="61808" custLinFactNeighborX="-3503" custLinFactNeighborY="-7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3AC976-381B-410C-AB68-0E5EE8A8DDE9}" type="pres">
      <dgm:prSet presAssocID="{B0999EBD-13B5-4E24-BC37-139C60484462}" presName="sibTrans" presStyleCnt="0"/>
      <dgm:spPr/>
    </dgm:pt>
    <dgm:pt modelId="{E341FB33-7DA3-4947-88D1-64E47AB6B1C1}" type="pres">
      <dgm:prSet presAssocID="{7B992C3A-A645-4BB3-A6E3-43DC140A0FF4}" presName="node" presStyleLbl="node1" presStyleIdx="1" presStyleCnt="6" custScaleY="56826" custLinFactNeighborX="6076" custLinFactNeighborY="-7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39762-0A01-4BA7-BB81-05679C7F5D0B}" type="pres">
      <dgm:prSet presAssocID="{0F29AF04-993B-4416-A762-EEFC82AB3838}" presName="sibTrans" presStyleCnt="0"/>
      <dgm:spPr/>
    </dgm:pt>
    <dgm:pt modelId="{4674F73E-6616-4528-897B-0C1BA4A17C2F}" type="pres">
      <dgm:prSet presAssocID="{675BD52F-E898-48EC-BD0C-936B32305D61}" presName="node" presStyleLbl="node1" presStyleIdx="2" presStyleCnt="6" custScaleY="62469" custLinFactNeighborX="-1105" custLinFactNeighborY="-148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94DFB3-4323-4D84-8E38-2D28F85212D3}" type="pres">
      <dgm:prSet presAssocID="{D29C3E91-847D-46AC-8AA5-A3B77A7D3546}" presName="sibTrans" presStyleCnt="0"/>
      <dgm:spPr/>
    </dgm:pt>
    <dgm:pt modelId="{B83FE495-18DA-46E9-9689-58E5E96ED3DD}" type="pres">
      <dgm:prSet presAssocID="{9DF0C496-6687-424B-8591-99A5511D3EA7}" presName="node" presStyleLbl="node1" presStyleIdx="3" presStyleCnt="6" custScaleY="62469" custLinFactNeighborX="1430" custLinFactNeighborY="-1123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0118401-AF05-4605-8A95-A235DB6F838A}" type="pres">
      <dgm:prSet presAssocID="{65F7BA1F-374F-4843-9C66-F04477C33C98}" presName="sibTrans" presStyleCnt="0"/>
      <dgm:spPr/>
    </dgm:pt>
    <dgm:pt modelId="{8DF98C85-37A6-4D29-A104-3F948EF14576}" type="pres">
      <dgm:prSet presAssocID="{93F7B795-A362-433C-A3DC-C5C9DC4710A5}" presName="node" presStyleLbl="node1" presStyleIdx="4" presStyleCnt="6" custScaleY="62469" custLinFactX="12980" custLinFactNeighborX="100000" custLinFactNeighborY="-1757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6449EF2-6A4B-4F28-879C-9273E62F3EE8}" type="pres">
      <dgm:prSet presAssocID="{F8C25D49-6371-4F20-A91A-DBE06155F4E5}" presName="sibTrans" presStyleCnt="0"/>
      <dgm:spPr/>
    </dgm:pt>
    <dgm:pt modelId="{8DA1A64A-8281-41F7-9C58-A84E4A600C85}" type="pres">
      <dgm:prSet presAssocID="{D2FDA1A1-2566-4469-B73A-1E6EDD953C48}" presName="node" presStyleLbl="node1" presStyleIdx="5" presStyleCnt="6" custScaleY="62469" custLinFactX="-11105" custLinFactNeighborX="-100000" custLinFactNeighborY="-1845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93D4C450-D41F-4C07-B336-F71DA01FADCC}" type="presOf" srcId="{675BD52F-E898-48EC-BD0C-936B32305D61}" destId="{4674F73E-6616-4528-897B-0C1BA4A17C2F}" srcOrd="0" destOrd="0" presId="urn:microsoft.com/office/officeart/2005/8/layout/default"/>
    <dgm:cxn modelId="{0EE7B7A5-B8B0-41C1-AB01-4ECBE27C16E8}" type="presOf" srcId="{9DF0C496-6687-424B-8591-99A5511D3EA7}" destId="{B83FE495-18DA-46E9-9689-58E5E96ED3DD}" srcOrd="0" destOrd="0" presId="urn:microsoft.com/office/officeart/2005/8/layout/default"/>
    <dgm:cxn modelId="{BEFD5584-DE26-443A-8622-B2A48E41200B}" srcId="{5A6E2918-9E58-4D0E-AC58-BB9CF5C26D00}" destId="{E90C8EB4-9D83-456B-A7A4-B2B37A7C3827}" srcOrd="0" destOrd="0" parTransId="{1EFABEF3-9A78-4E46-BCDE-95711D824FC5}" sibTransId="{B0999EBD-13B5-4E24-BC37-139C60484462}"/>
    <dgm:cxn modelId="{211172BC-6893-476C-8622-6026D93A023D}" type="presOf" srcId="{5A6E2918-9E58-4D0E-AC58-BB9CF5C26D00}" destId="{59086665-5AEF-431B-8B98-43580BE61BD3}" srcOrd="0" destOrd="0" presId="urn:microsoft.com/office/officeart/2005/8/layout/default"/>
    <dgm:cxn modelId="{45659EE4-8CB3-48D9-B2C1-9C6A7A342700}" type="presOf" srcId="{93F7B795-A362-433C-A3DC-C5C9DC4710A5}" destId="{8DF98C85-37A6-4D29-A104-3F948EF14576}" srcOrd="0" destOrd="0" presId="urn:microsoft.com/office/officeart/2005/8/layout/default"/>
    <dgm:cxn modelId="{75C3FD00-067D-4198-B16D-46A420327DF4}" type="presOf" srcId="{D2FDA1A1-2566-4469-B73A-1E6EDD953C48}" destId="{8DA1A64A-8281-41F7-9C58-A84E4A600C85}" srcOrd="0" destOrd="0" presId="urn:microsoft.com/office/officeart/2005/8/layout/default"/>
    <dgm:cxn modelId="{29C97EBF-14EE-4267-AD24-D2BBBCAC2D3D}" srcId="{5A6E2918-9E58-4D0E-AC58-BB9CF5C26D00}" destId="{7B992C3A-A645-4BB3-A6E3-43DC140A0FF4}" srcOrd="1" destOrd="0" parTransId="{554309D4-EB9E-432F-9642-5192069E5ED1}" sibTransId="{0F29AF04-993B-4416-A762-EEFC82AB3838}"/>
    <dgm:cxn modelId="{91C8E8FB-759D-40A2-892B-D020610AEA00}" srcId="{5A6E2918-9E58-4D0E-AC58-BB9CF5C26D00}" destId="{9DF0C496-6687-424B-8591-99A5511D3EA7}" srcOrd="3" destOrd="0" parTransId="{7014A455-3BEE-4DB4-9122-CB1E19C75E68}" sibTransId="{65F7BA1F-374F-4843-9C66-F04477C33C98}"/>
    <dgm:cxn modelId="{9D4216FA-27F3-45A6-8EDD-F705FECBB32F}" srcId="{5A6E2918-9E58-4D0E-AC58-BB9CF5C26D00}" destId="{D2FDA1A1-2566-4469-B73A-1E6EDD953C48}" srcOrd="5" destOrd="0" parTransId="{DD21A39A-63FE-478F-BEB2-E2FB2C26C24C}" sibTransId="{A06A71F3-9705-4050-B31B-FF8E2990865C}"/>
    <dgm:cxn modelId="{5F79B571-FAF5-4A28-BAEB-F618DA81FE83}" srcId="{5A6E2918-9E58-4D0E-AC58-BB9CF5C26D00}" destId="{93F7B795-A362-433C-A3DC-C5C9DC4710A5}" srcOrd="4" destOrd="0" parTransId="{0E700544-F1CB-4D70-B581-B8220933B696}" sibTransId="{F8C25D49-6371-4F20-A91A-DBE06155F4E5}"/>
    <dgm:cxn modelId="{877B7F66-7E1B-4532-92C8-C02AEFE3B9F8}" srcId="{5A6E2918-9E58-4D0E-AC58-BB9CF5C26D00}" destId="{675BD52F-E898-48EC-BD0C-936B32305D61}" srcOrd="2" destOrd="0" parTransId="{3C5A393B-8FFC-47D8-8166-D02BBB117990}" sibTransId="{D29C3E91-847D-46AC-8AA5-A3B77A7D3546}"/>
    <dgm:cxn modelId="{19C9E20D-7165-49E1-87B0-0FA5F9DF2CFE}" type="presOf" srcId="{E90C8EB4-9D83-456B-A7A4-B2B37A7C3827}" destId="{9D491E44-2091-4C48-BD70-22B11A56E55A}" srcOrd="0" destOrd="0" presId="urn:microsoft.com/office/officeart/2005/8/layout/default"/>
    <dgm:cxn modelId="{6D4DB8C5-DF96-40FF-86FC-C68314E19607}" type="presOf" srcId="{7B992C3A-A645-4BB3-A6E3-43DC140A0FF4}" destId="{E341FB33-7DA3-4947-88D1-64E47AB6B1C1}" srcOrd="0" destOrd="0" presId="urn:microsoft.com/office/officeart/2005/8/layout/default"/>
    <dgm:cxn modelId="{DDEAB4D9-A766-47BE-A275-294A7CB02BC4}" type="presParOf" srcId="{59086665-5AEF-431B-8B98-43580BE61BD3}" destId="{9D491E44-2091-4C48-BD70-22B11A56E55A}" srcOrd="0" destOrd="0" presId="urn:microsoft.com/office/officeart/2005/8/layout/default"/>
    <dgm:cxn modelId="{C3C8BD03-D885-4C50-80F5-D5E018F5764D}" type="presParOf" srcId="{59086665-5AEF-431B-8B98-43580BE61BD3}" destId="{203AC976-381B-410C-AB68-0E5EE8A8DDE9}" srcOrd="1" destOrd="0" presId="urn:microsoft.com/office/officeart/2005/8/layout/default"/>
    <dgm:cxn modelId="{F845106E-C38D-4CE5-8E65-D2B0437533DE}" type="presParOf" srcId="{59086665-5AEF-431B-8B98-43580BE61BD3}" destId="{E341FB33-7DA3-4947-88D1-64E47AB6B1C1}" srcOrd="2" destOrd="0" presId="urn:microsoft.com/office/officeart/2005/8/layout/default"/>
    <dgm:cxn modelId="{EB247614-FBF0-472C-95C6-29A20ED7186A}" type="presParOf" srcId="{59086665-5AEF-431B-8B98-43580BE61BD3}" destId="{03D39762-0A01-4BA7-BB81-05679C7F5D0B}" srcOrd="3" destOrd="0" presId="urn:microsoft.com/office/officeart/2005/8/layout/default"/>
    <dgm:cxn modelId="{0B5D067D-4E85-4618-8E1A-1F474B9323E0}" type="presParOf" srcId="{59086665-5AEF-431B-8B98-43580BE61BD3}" destId="{4674F73E-6616-4528-897B-0C1BA4A17C2F}" srcOrd="4" destOrd="0" presId="urn:microsoft.com/office/officeart/2005/8/layout/default"/>
    <dgm:cxn modelId="{29CA8100-4A8F-4849-94B3-59FD14DBDE31}" type="presParOf" srcId="{59086665-5AEF-431B-8B98-43580BE61BD3}" destId="{5A94DFB3-4323-4D84-8E38-2D28F85212D3}" srcOrd="5" destOrd="0" presId="urn:microsoft.com/office/officeart/2005/8/layout/default"/>
    <dgm:cxn modelId="{F2B4D260-B218-4868-9C99-ACD79913895A}" type="presParOf" srcId="{59086665-5AEF-431B-8B98-43580BE61BD3}" destId="{B83FE495-18DA-46E9-9689-58E5E96ED3DD}" srcOrd="6" destOrd="0" presId="urn:microsoft.com/office/officeart/2005/8/layout/default"/>
    <dgm:cxn modelId="{7782F3FA-6D85-4DB9-A70A-BC88C0CC501A}" type="presParOf" srcId="{59086665-5AEF-431B-8B98-43580BE61BD3}" destId="{20118401-AF05-4605-8A95-A235DB6F838A}" srcOrd="7" destOrd="0" presId="urn:microsoft.com/office/officeart/2005/8/layout/default"/>
    <dgm:cxn modelId="{FDCA2B53-2B72-40B1-BF65-B35A6611A980}" type="presParOf" srcId="{59086665-5AEF-431B-8B98-43580BE61BD3}" destId="{8DF98C85-37A6-4D29-A104-3F948EF14576}" srcOrd="8" destOrd="0" presId="urn:microsoft.com/office/officeart/2005/8/layout/default"/>
    <dgm:cxn modelId="{E41CA6A3-A495-4B84-B197-FF6580F8549A}" type="presParOf" srcId="{59086665-5AEF-431B-8B98-43580BE61BD3}" destId="{96449EF2-6A4B-4F28-879C-9273E62F3EE8}" srcOrd="9" destOrd="0" presId="urn:microsoft.com/office/officeart/2005/8/layout/default"/>
    <dgm:cxn modelId="{C8760D3B-B038-487D-A0DD-C3828483CA54}" type="presParOf" srcId="{59086665-5AEF-431B-8B98-43580BE61BD3}" destId="{8DA1A64A-8281-41F7-9C58-A84E4A600C8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91E44-2091-4C48-BD70-22B11A56E55A}">
      <dsp:nvSpPr>
        <dsp:cNvPr id="0" name=""/>
        <dsp:cNvSpPr/>
      </dsp:nvSpPr>
      <dsp:spPr>
        <a:xfrm>
          <a:off x="0" y="187560"/>
          <a:ext cx="1213461" cy="450009"/>
        </a:xfrm>
        <a:prstGeom prst="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1</a:t>
          </a:r>
        </a:p>
      </dsp:txBody>
      <dsp:txXfrm>
        <a:off x="0" y="187560"/>
        <a:ext cx="1213461" cy="450009"/>
      </dsp:txXfrm>
    </dsp:sp>
    <dsp:sp modelId="{E341FB33-7DA3-4947-88D1-64E47AB6B1C1}">
      <dsp:nvSpPr>
        <dsp:cNvPr id="0" name=""/>
        <dsp:cNvSpPr/>
      </dsp:nvSpPr>
      <dsp:spPr>
        <a:xfrm>
          <a:off x="1320860" y="239603"/>
          <a:ext cx="1213461" cy="413736"/>
        </a:xfrm>
        <a:prstGeom prst="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1</a:t>
          </a:r>
        </a:p>
      </dsp:txBody>
      <dsp:txXfrm>
        <a:off x="1320860" y="239603"/>
        <a:ext cx="1213461" cy="413736"/>
      </dsp:txXfrm>
    </dsp:sp>
    <dsp:sp modelId="{4674F73E-6616-4528-897B-0C1BA4A17C2F}">
      <dsp:nvSpPr>
        <dsp:cNvPr id="0" name=""/>
        <dsp:cNvSpPr/>
      </dsp:nvSpPr>
      <dsp:spPr>
        <a:xfrm>
          <a:off x="0" y="756215"/>
          <a:ext cx="1213461" cy="454822"/>
        </a:xfrm>
        <a:prstGeom prst="rect">
          <a:avLst/>
        </a:prstGeom>
        <a:solidFill>
          <a:srgbClr val="FF3F5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2</a:t>
          </a:r>
        </a:p>
      </dsp:txBody>
      <dsp:txXfrm>
        <a:off x="0" y="756215"/>
        <a:ext cx="1213461" cy="454822"/>
      </dsp:txXfrm>
    </dsp:sp>
    <dsp:sp modelId="{B83FE495-18DA-46E9-9689-58E5E96ED3DD}">
      <dsp:nvSpPr>
        <dsp:cNvPr id="0" name=""/>
        <dsp:cNvSpPr/>
      </dsp:nvSpPr>
      <dsp:spPr>
        <a:xfrm>
          <a:off x="1335203" y="740911"/>
          <a:ext cx="1213461" cy="454822"/>
        </a:xfrm>
        <a:prstGeom prst="rect">
          <a:avLst/>
        </a:prstGeom>
        <a:solidFill>
          <a:srgbClr val="FF3F5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2</a:t>
          </a:r>
        </a:p>
      </dsp:txBody>
      <dsp:txXfrm>
        <a:off x="1335203" y="740911"/>
        <a:ext cx="1213461" cy="454822"/>
      </dsp:txXfrm>
    </dsp:sp>
    <dsp:sp modelId="{8DF98C85-37A6-4D29-A104-3F948EF14576}">
      <dsp:nvSpPr>
        <dsp:cNvPr id="0" name=""/>
        <dsp:cNvSpPr/>
      </dsp:nvSpPr>
      <dsp:spPr>
        <a:xfrm>
          <a:off x="1306917" y="1294509"/>
          <a:ext cx="1213461" cy="454822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3</a:t>
          </a:r>
        </a:p>
      </dsp:txBody>
      <dsp:txXfrm>
        <a:off x="1306917" y="1294509"/>
        <a:ext cx="1213461" cy="454822"/>
      </dsp:txXfrm>
    </dsp:sp>
    <dsp:sp modelId="{8DA1A64A-8281-41F7-9C58-A84E4A600C85}">
      <dsp:nvSpPr>
        <dsp:cNvPr id="0" name=""/>
        <dsp:cNvSpPr/>
      </dsp:nvSpPr>
      <dsp:spPr>
        <a:xfrm>
          <a:off x="0" y="1309303"/>
          <a:ext cx="1213461" cy="454822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3</a:t>
          </a:r>
        </a:p>
      </dsp:txBody>
      <dsp:txXfrm>
        <a:off x="0" y="1309303"/>
        <a:ext cx="1213461" cy="454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91E44-2091-4C48-BD70-22B11A56E55A}">
      <dsp:nvSpPr>
        <dsp:cNvPr id="0" name=""/>
        <dsp:cNvSpPr/>
      </dsp:nvSpPr>
      <dsp:spPr>
        <a:xfrm>
          <a:off x="0" y="135211"/>
          <a:ext cx="1619396" cy="569166"/>
        </a:xfrm>
        <a:prstGeom prst="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1</a:t>
          </a:r>
        </a:p>
      </dsp:txBody>
      <dsp:txXfrm>
        <a:off x="0" y="135211"/>
        <a:ext cx="1619396" cy="569166"/>
      </dsp:txXfrm>
    </dsp:sp>
    <dsp:sp modelId="{E341FB33-7DA3-4947-88D1-64E47AB6B1C1}">
      <dsp:nvSpPr>
        <dsp:cNvPr id="0" name=""/>
        <dsp:cNvSpPr/>
      </dsp:nvSpPr>
      <dsp:spPr>
        <a:xfrm>
          <a:off x="1773869" y="158150"/>
          <a:ext cx="1534769" cy="523288"/>
        </a:xfrm>
        <a:prstGeom prst="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1</a:t>
          </a:r>
        </a:p>
      </dsp:txBody>
      <dsp:txXfrm>
        <a:off x="1773869" y="158150"/>
        <a:ext cx="1534769" cy="523288"/>
      </dsp:txXfrm>
    </dsp:sp>
    <dsp:sp modelId="{4674F73E-6616-4528-897B-0C1BA4A17C2F}">
      <dsp:nvSpPr>
        <dsp:cNvPr id="0" name=""/>
        <dsp:cNvSpPr/>
      </dsp:nvSpPr>
      <dsp:spPr>
        <a:xfrm>
          <a:off x="25852" y="786027"/>
          <a:ext cx="1534769" cy="575252"/>
        </a:xfrm>
        <a:prstGeom prst="rect">
          <a:avLst/>
        </a:prstGeom>
        <a:solidFill>
          <a:srgbClr val="FF3F5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2</a:t>
          </a:r>
        </a:p>
      </dsp:txBody>
      <dsp:txXfrm>
        <a:off x="25852" y="786027"/>
        <a:ext cx="1534769" cy="575252"/>
      </dsp:txXfrm>
    </dsp:sp>
    <dsp:sp modelId="{B83FE495-18DA-46E9-9689-58E5E96ED3DD}">
      <dsp:nvSpPr>
        <dsp:cNvPr id="0" name=""/>
        <dsp:cNvSpPr/>
      </dsp:nvSpPr>
      <dsp:spPr>
        <a:xfrm>
          <a:off x="1753005" y="819270"/>
          <a:ext cx="1534769" cy="575252"/>
        </a:xfrm>
        <a:prstGeom prst="rect">
          <a:avLst/>
        </a:prstGeom>
        <a:solidFill>
          <a:srgbClr val="FF3F5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2</a:t>
          </a:r>
        </a:p>
      </dsp:txBody>
      <dsp:txXfrm>
        <a:off x="1753005" y="819270"/>
        <a:ext cx="1534769" cy="575252"/>
      </dsp:txXfrm>
    </dsp:sp>
    <dsp:sp modelId="{8DF98C85-37A6-4D29-A104-3F948EF14576}">
      <dsp:nvSpPr>
        <dsp:cNvPr id="0" name=""/>
        <dsp:cNvSpPr/>
      </dsp:nvSpPr>
      <dsp:spPr>
        <a:xfrm>
          <a:off x="1773869" y="1489617"/>
          <a:ext cx="1534769" cy="575252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3</a:t>
          </a:r>
        </a:p>
      </dsp:txBody>
      <dsp:txXfrm>
        <a:off x="1773869" y="1489617"/>
        <a:ext cx="1534769" cy="575252"/>
      </dsp:txXfrm>
    </dsp:sp>
    <dsp:sp modelId="{8DA1A64A-8281-41F7-9C58-A84E4A600C85}">
      <dsp:nvSpPr>
        <dsp:cNvPr id="0" name=""/>
        <dsp:cNvSpPr/>
      </dsp:nvSpPr>
      <dsp:spPr>
        <a:xfrm>
          <a:off x="25852" y="1481514"/>
          <a:ext cx="1534769" cy="575252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3</a:t>
          </a:r>
        </a:p>
      </dsp:txBody>
      <dsp:txXfrm>
        <a:off x="25852" y="1481514"/>
        <a:ext cx="1534769" cy="5752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91E44-2091-4C48-BD70-22B11A56E55A}">
      <dsp:nvSpPr>
        <dsp:cNvPr id="0" name=""/>
        <dsp:cNvSpPr/>
      </dsp:nvSpPr>
      <dsp:spPr>
        <a:xfrm>
          <a:off x="0" y="135211"/>
          <a:ext cx="1619396" cy="569166"/>
        </a:xfrm>
        <a:prstGeom prst="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1</a:t>
          </a:r>
        </a:p>
      </dsp:txBody>
      <dsp:txXfrm>
        <a:off x="0" y="135211"/>
        <a:ext cx="1619396" cy="569166"/>
      </dsp:txXfrm>
    </dsp:sp>
    <dsp:sp modelId="{E341FB33-7DA3-4947-88D1-64E47AB6B1C1}">
      <dsp:nvSpPr>
        <dsp:cNvPr id="0" name=""/>
        <dsp:cNvSpPr/>
      </dsp:nvSpPr>
      <dsp:spPr>
        <a:xfrm>
          <a:off x="1773869" y="158150"/>
          <a:ext cx="1534769" cy="523288"/>
        </a:xfrm>
        <a:prstGeom prst="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1</a:t>
          </a:r>
        </a:p>
      </dsp:txBody>
      <dsp:txXfrm>
        <a:off x="1773869" y="158150"/>
        <a:ext cx="1534769" cy="523288"/>
      </dsp:txXfrm>
    </dsp:sp>
    <dsp:sp modelId="{4674F73E-6616-4528-897B-0C1BA4A17C2F}">
      <dsp:nvSpPr>
        <dsp:cNvPr id="0" name=""/>
        <dsp:cNvSpPr/>
      </dsp:nvSpPr>
      <dsp:spPr>
        <a:xfrm>
          <a:off x="25852" y="786027"/>
          <a:ext cx="1534769" cy="575252"/>
        </a:xfrm>
        <a:prstGeom prst="rect">
          <a:avLst/>
        </a:prstGeom>
        <a:solidFill>
          <a:srgbClr val="FF3F5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2</a:t>
          </a:r>
        </a:p>
      </dsp:txBody>
      <dsp:txXfrm>
        <a:off x="25852" y="786027"/>
        <a:ext cx="1534769" cy="575252"/>
      </dsp:txXfrm>
    </dsp:sp>
    <dsp:sp modelId="{B83FE495-18DA-46E9-9689-58E5E96ED3DD}">
      <dsp:nvSpPr>
        <dsp:cNvPr id="0" name=""/>
        <dsp:cNvSpPr/>
      </dsp:nvSpPr>
      <dsp:spPr>
        <a:xfrm>
          <a:off x="1753005" y="819270"/>
          <a:ext cx="1534769" cy="575252"/>
        </a:xfrm>
        <a:prstGeom prst="rect">
          <a:avLst/>
        </a:prstGeom>
        <a:solidFill>
          <a:srgbClr val="FF3F5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2</a:t>
          </a:r>
        </a:p>
      </dsp:txBody>
      <dsp:txXfrm>
        <a:off x="1753005" y="819270"/>
        <a:ext cx="1534769" cy="575252"/>
      </dsp:txXfrm>
    </dsp:sp>
    <dsp:sp modelId="{8DF98C85-37A6-4D29-A104-3F948EF14576}">
      <dsp:nvSpPr>
        <dsp:cNvPr id="0" name=""/>
        <dsp:cNvSpPr/>
      </dsp:nvSpPr>
      <dsp:spPr>
        <a:xfrm>
          <a:off x="1773869" y="1489617"/>
          <a:ext cx="1534769" cy="575252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3</a:t>
          </a:r>
        </a:p>
      </dsp:txBody>
      <dsp:txXfrm>
        <a:off x="1773869" y="1489617"/>
        <a:ext cx="1534769" cy="575252"/>
      </dsp:txXfrm>
    </dsp:sp>
    <dsp:sp modelId="{8DA1A64A-8281-41F7-9C58-A84E4A600C85}">
      <dsp:nvSpPr>
        <dsp:cNvPr id="0" name=""/>
        <dsp:cNvSpPr/>
      </dsp:nvSpPr>
      <dsp:spPr>
        <a:xfrm>
          <a:off x="25852" y="1481514"/>
          <a:ext cx="1534769" cy="575252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FFFFFF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rPr>
            <a:t>Nhóm 3</a:t>
          </a:r>
        </a:p>
      </dsp:txBody>
      <dsp:txXfrm>
        <a:off x="25852" y="1481514"/>
        <a:ext cx="1534769" cy="575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301A4-22E5-4828-AC31-169A7041CEC6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84E9F-E546-43A8-813C-E56131E7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3EFF-141F-4003-A02B-67A5AB87A0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9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1FFC9E-B259-34C6-3E74-1C5F8AF4D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5F23BA9-8090-A414-8D92-36AEFB7A5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6D570A-5AA5-9561-75A6-FB27E8317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709892-F055-7DD2-25E6-9B1D5DB42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1CD133-8BA0-6DB3-7B31-1AA0BF97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78AB09-D0B8-799B-FB8D-D7FFC4305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41BC17D-9D9A-7324-0842-336DAAA20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5BE657-9153-237E-C3F9-A575A3030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DE8110-A81C-D1B3-5859-410BE818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4DA22D-0B01-A9F4-0BAE-E11105DA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E6F99E-C536-AB60-0AC2-EBE432D50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44C8262-74B5-3CE7-D95E-DB7744FE7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98C76E-6F16-3C2D-1434-986C68EF2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F958FE-48AC-08AC-2AB8-EED564B4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36F76E-175E-F0B9-9453-C17FE622E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01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321EBFB-34D8-46B7-98E7-44BE1EE8B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AB44C3B4-6640-4BA5-9D09-F60AF7B80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B9073CA-9689-4F88-9721-9FFF5C54F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895DF74-4ACD-411C-B8E5-E1D75424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078A23A-848D-4AE7-ABB2-DC074EAC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18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461ED87-C263-4178-A5C2-15BB9232E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355A010-A279-4608-BAFB-EEED09170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2491FBB-ACC5-4207-8386-BF2B8946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86A806D-E970-457E-AA29-01D55B397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53647F9-4DF3-4917-A038-A5FBF4A33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78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8C90A50-DEBC-4BAE-A55B-23A02771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64A3ED3-85E0-4C82-B298-1393DB3DB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C92DC84-8C71-4762-8F05-C18FA1497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5D939AC-4812-4C52-A83B-1D2793225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2E91183-7CED-4436-A04C-0371EC57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98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25B0509-5A61-451C-967C-946FAF0D3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146140B4-6EFA-412C-9F12-4E4F21FE1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268954C-ADD5-4E1D-921B-F690BD9F5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5DAACFE-7C96-4191-91E2-82D4F0303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AB14B39-ED92-4287-A769-1B89F9C1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F46CE8C-1337-4D7D-AEED-A5721FE10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25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776C0E7-20E2-4BDF-9178-38733D50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254F77D-569A-428A-B1A7-0803994C3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64E0CFF-0C69-47D0-8654-A2F910151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A2A2B5E-253E-49E3-9D1B-59C9359761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6863996C-89A3-4AA0-BA73-E114646A3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D0D87361-294E-4B65-9D41-1F5DE8D98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60C0EB66-892F-413A-AA1A-C01222759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DC97E525-8203-4A36-8F06-BB6A7884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15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6636AEE-0C5A-4EF5-B89F-AD163FDEF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EE9EA819-8DD5-4954-9BD7-08941FE43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42E9552F-49B5-42A5-8903-0A712033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B6CAC206-F012-4934-838E-165373DA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39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51CDE1EE-4F56-4B64-97C5-DC5369AE4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2C9A99B3-DEEB-45A2-9745-9F25CE67C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7BAA60D-5F2A-42B2-847C-723C7EB2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03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7650BCF-7E90-4EDF-B5E6-AF82BA76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94C4CCB-BD06-4749-BD8B-9635405A3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FA7CF5B4-72AC-4BF1-A6FC-B4AD51E2A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AA082C6-365F-4B43-95AE-9283E835B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C523986-8FFF-43B9-9066-CA8B079C8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19E70AF5-D4F0-416D-B3B1-65538D64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4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D58B53-0C46-4938-7877-2D18DEC5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2C7515-50A2-ECF1-F0B1-74D26F5C5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3CEDB4-833C-45B2-B1B1-3D84D1BB8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2C56E-1AB7-85D7-9060-5EA6CB7BA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7D9B1B-DED2-B263-05C0-5BB03D2D6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66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2E1CEB8-BA56-4D35-BBD1-21A743ABD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0557BBD5-0B9E-467A-80FA-70135563C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5E86722-6308-4CB0-874D-66C68BE2F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C69D946-C6DC-4636-9712-E8AE1608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C650062-33DC-4045-93AC-4ED6B772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4B6D5F9-3EE5-4BFC-8CED-BAEF8F08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23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D5CEA4D-2CB0-49F2-BB73-5DFB992F7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5760C81-499D-4567-9BCE-3119AB345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C9C9CF1-F160-4911-A9D1-DD1CB4FF7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EE3F9C2-DBAE-432F-BA31-2F2B30E8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CD7AA8E-D7E6-446E-BA48-BB65A107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27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B071BD4C-74BC-4C8C-9D5A-ED86FDF56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EE60516C-D647-4983-8C7B-1487C9B50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062008C-27D5-468A-B902-7FA31264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E56FA8A-7227-43F7-BC57-4C3FD9AA1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14F3807-0310-4EE9-BBB0-A81068673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23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5A07-3FAD-4878-B48F-775E596A51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1290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B2FA-CC96-4A9B-BBE0-2CE59B27CD0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551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6998-5443-49AF-9E39-FA76540B56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136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465C-471C-4327-B73A-48D6CC556B5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321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7556-65C8-4419-9A9E-3E5C056EEF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10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672-F218-4B26-ABE5-265A50564B0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746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79E61-3098-43CE-9115-09B2C3708A3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596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F326E9-5248-B77E-E44A-BA05A95DC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043A6C-1FE3-1FF5-B217-C6B29AD2B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10C87E-7A3F-8806-9C61-107A3ABE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6E2EE0-F350-E319-96D5-0C740F52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29B980-0A7F-0243-9B2D-4F0E16EB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27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66D33-2932-49A9-98D2-85899D7EAC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46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991E-5583-42FB-9211-B4A2468C583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822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10B5-1227-42BC-8768-1211A5EC525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077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ACC8-0F00-4370-B5ED-05DD4F0605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6338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48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11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457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30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4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4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FAEF07-0663-F681-7BF4-F41BC096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DA65C4-C444-B557-1F1B-A8D715C64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57CF6AF-8108-A65D-70B6-FAC97678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7E2B982-7F3E-DFF7-AF23-1F54A090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52A9F5-FCFD-F62C-F47E-5AE8A9B5B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8916B6-E7CD-9A97-C59E-615779AB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27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60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39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6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53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4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70F057-A017-3036-F30C-55BA850C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E62A49-6F5F-D03E-3E4A-1E74CE3AE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8231E76-B7A8-0ABD-0073-1394586A7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1FADE8B-B038-E3E7-38A0-434EB2175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9C4C134-A154-F786-3998-11AB4DBD2F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A8D6551-BED4-1002-0AA1-1FE142CFC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BFF04FB-BB43-589F-CD25-083BE61F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DABB82B-3825-A419-BA0D-81A7D451D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22A9E-FFED-33AC-C3ED-0F49AADE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37BBCB5-CE26-9C12-929F-B9F5B50E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B62B521-3DEB-7CDE-5781-EFB1EA65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0A0BD6-C261-FF6B-A98B-15BEEF64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7A49924-2894-EBEA-74DE-8B72FF29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2008AEB-4905-A969-0D21-26632E056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A0D0AC-4F1D-991E-D916-F8FA2324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7B24A4-70C8-AC12-26CF-790E0A890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D72494-E944-2A6E-0DEB-66B091E14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210272-D53E-E961-2645-74E6B96AE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D7BB29-B05D-3CAA-FFAA-CA15314F9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253E1FC-5A56-28B1-A12D-EFA2EB97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9C657FD-FEAF-F7EF-6D7B-38A441D0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7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CBD889-15CF-19B7-FA7F-F3CFF2147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2EABC83-EC9E-DCB9-31EC-0914579C4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043F5A1-EB2E-B077-5D0B-40E71CA6B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9906F96-6B3F-3134-8B46-71DFE6A1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BCAE155-C440-ACF7-6F00-011F6286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FE11A8-C120-2DE8-35EB-EC54F57C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0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7007827-ECF3-346D-E1CE-995CC113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3194B4-551B-4EBF-E2F1-3251A59A6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A3AB91-9444-4B0A-4DF5-4A3A1CDC53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D33D8-96F2-4E28-9033-4D919FB1B14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C0C68E-2514-12A2-693F-5529B1A9E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F743682-D124-45E3-F687-430A790E2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6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A4D45471-4D68-42AC-B93D-BB4C5D20E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21E93A0-0738-4ECA-83F4-58154F58C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466E209-E042-4F99-95A4-B02DC0AE3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19D7D-7237-4C9B-AC59-A5644CAFA49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C30418A-2EDB-48BC-841A-A8B5DF6B4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2FA9059-5FE0-48F4-9D85-65A767A18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6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EEB68-B148-459A-9A9D-97D978B79F3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8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8D0F-4A92-44E7-8A01-6CCCD5A2414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9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ordwall.net/vi/resource/34188937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2.xml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7.png"/><Relationship Id="rId5" Type="http://schemas.openxmlformats.org/officeDocument/2006/relationships/diagramData" Target="../diagrams/data2.xml"/><Relationship Id="rId10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microsoft.com/office/2007/relationships/diagramDrawing" Target="../diagrams/drawing2.xml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microsoft.com/office/2007/relationships/hdphoto" Target="../media/hdphoto9.wdp"/><Relationship Id="rId4" Type="http://schemas.openxmlformats.org/officeDocument/2006/relationships/image" Target="../media/image37.png"/><Relationship Id="rId9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diagramLayout" Target="../diagrams/layout3.xml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image" Target="../media/image31.png"/><Relationship Id="rId5" Type="http://schemas.microsoft.com/office/2007/relationships/hdphoto" Target="../media/hdphoto4.wdp"/><Relationship Id="rId15" Type="http://schemas.openxmlformats.org/officeDocument/2006/relationships/image" Target="../media/image44.png"/><Relationship Id="rId10" Type="http://schemas.microsoft.com/office/2007/relationships/diagramDrawing" Target="../diagrams/drawing3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3.xml"/><Relationship Id="rId1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24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8.wdp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20.wdp"/><Relationship Id="rId5" Type="http://schemas.openxmlformats.org/officeDocument/2006/relationships/image" Target="../media/image55.png"/><Relationship Id="rId4" Type="http://schemas.microsoft.com/office/2007/relationships/hdphoto" Target="../media/hdphoto1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microsoft.com/office/2007/relationships/hdphoto" Target="../media/hdphoto22.wdp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diagramColors" Target="../diagrams/colors1.xml"/><Relationship Id="rId5" Type="http://schemas.microsoft.com/office/2007/relationships/hdphoto" Target="../media/hdphoto4.wdp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7.png"/><Relationship Id="rId9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ần mềm CRMVIET: Cách thức tìm kiếm khách hàng tiềm năng cho doanh nghiệp">
            <a:extLst>
              <a:ext uri="{FF2B5EF4-FFF2-40B4-BE49-F238E27FC236}">
                <a16:creationId xmlns="" xmlns:a16="http://schemas.microsoft.com/office/drawing/2014/main" id="{17B97A09-0A52-48F0-8591-BC7F2C04D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838" y="271942"/>
            <a:ext cx="3782720" cy="206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F77ADC1-89C3-4E19-ADF2-0D440338AAFD}"/>
              </a:ext>
            </a:extLst>
          </p:cNvPr>
          <p:cNvSpPr txBox="1"/>
          <p:nvPr/>
        </p:nvSpPr>
        <p:spPr>
          <a:xfrm>
            <a:off x="1363358" y="82241"/>
            <a:ext cx="48141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4B63"/>
                </a:solidFill>
                <a:effectLst/>
                <a:uLnTx/>
                <a:uFillTx/>
                <a:latin typeface="#9Slide03 IcielPanton Black" panose="00000A00000000000000" pitchFamily="2" charset="0"/>
              </a:rPr>
              <a:t>KHỞI ĐỘNG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4B63"/>
              </a:solidFill>
              <a:effectLst/>
              <a:uLnTx/>
              <a:uFillTx/>
              <a:latin typeface="#9Slide03 IcielPanton Black" panose="00000A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578B89D-0C7D-447E-B1F2-6C04675DEC07}"/>
              </a:ext>
            </a:extLst>
          </p:cNvPr>
          <p:cNvSpPr txBox="1"/>
          <p:nvPr/>
        </p:nvSpPr>
        <p:spPr>
          <a:xfrm>
            <a:off x="9103567" y="4601107"/>
            <a:ext cx="258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SFU Futura_09" panose="00000400000000000000" pitchFamily="2" charset="0"/>
                <a:ea typeface="+mn-ea"/>
                <a:cs typeface="+mn-cs"/>
              </a:rPr>
              <a:t>1 phút 30 giây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#9Slide03 SFU Futura_09" panose="00000400000000000000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979B0AC-105F-4D28-B435-57D9124CDE77}"/>
              </a:ext>
            </a:extLst>
          </p:cNvPr>
          <p:cNvSpPr txBox="1"/>
          <p:nvPr/>
        </p:nvSpPr>
        <p:spPr>
          <a:xfrm>
            <a:off x="7161471" y="2698741"/>
            <a:ext cx="37827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09" panose="00000400000000000000" pitchFamily="2" charset="0"/>
                <a:ea typeface="+mn-ea"/>
                <a:cs typeface="+mn-cs"/>
              </a:rPr>
              <a:t>Hãy </a:t>
            </a:r>
            <a:r>
              <a:rPr lang="en-US" sz="2400" b="1">
                <a:solidFill>
                  <a:srgbClr val="0070C0"/>
                </a:solidFill>
                <a:latin typeface="#9Slide03 SFU Futura_09" panose="00000400000000000000" pitchFamily="2" charset="0"/>
              </a:rPr>
              <a:t>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09" panose="00000400000000000000" pitchFamily="2" charset="0"/>
                <a:ea typeface="+mn-ea"/>
                <a:cs typeface="+mn-cs"/>
              </a:rPr>
              <a:t>ắp xếp các chữ cái để tạo thành từ có nghĩa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SFU Futura_09" panose="00000400000000000000" pitchFamily="2" charset="0"/>
              <a:ea typeface="+mn-ea"/>
              <a:cs typeface="+mn-cs"/>
            </a:endParaRPr>
          </a:p>
        </p:txBody>
      </p:sp>
      <p:pic>
        <p:nvPicPr>
          <p:cNvPr id="1028" name="Picture 4" descr="Cách tạo form công cụ tìm kiếm custom search của google cho website">
            <a:extLst>
              <a:ext uri="{FF2B5EF4-FFF2-40B4-BE49-F238E27FC236}">
                <a16:creationId xmlns="" xmlns:a16="http://schemas.microsoft.com/office/drawing/2014/main" id="{AFC7DCDA-1628-435E-BBA4-16D72E9BB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190" y="3136551"/>
            <a:ext cx="1356302" cy="71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D028873C-A2EB-401D-B768-C6B84AA6447E}"/>
              </a:ext>
            </a:extLst>
          </p:cNvPr>
          <p:cNvCxnSpPr>
            <a:cxnSpLocks/>
          </p:cNvCxnSpPr>
          <p:nvPr/>
        </p:nvCxnSpPr>
        <p:spPr>
          <a:xfrm flipV="1">
            <a:off x="1342601" y="1158091"/>
            <a:ext cx="4753399" cy="32146"/>
          </a:xfrm>
          <a:prstGeom prst="line">
            <a:avLst/>
          </a:prstGeom>
          <a:ln w="38100">
            <a:solidFill>
              <a:srgbClr val="00D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1F4CFB9-D1AD-08A9-6C3A-DE081E0CEC1D}"/>
              </a:ext>
            </a:extLst>
          </p:cNvPr>
          <p:cNvSpPr txBox="1"/>
          <p:nvPr/>
        </p:nvSpPr>
        <p:spPr>
          <a:xfrm>
            <a:off x="7586663" y="5957044"/>
            <a:ext cx="4462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latin typeface="#9Slide03 SFU Futura_09" panose="00000400000000000000" pitchFamily="2" charset="0"/>
              </a:rPr>
              <a:t>Link trò chơi (dùng trên điện thoại):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vi-VN" sz="1800" b="0" i="0" u="sng" strike="noStrike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4"/>
              </a:rPr>
              <a:t>https://wordwall.net/vi/resource/34188937</a:t>
            </a:r>
            <a:endParaRPr lang="vi-VN" sz="1400" b="0"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99EBCE7-BC76-3BAF-B87D-917B86D48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90" y="1304624"/>
            <a:ext cx="5828633" cy="5233524"/>
          </a:xfrm>
          <a:prstGeom prst="rect">
            <a:avLst/>
          </a:prstGeom>
          <a:solidFill>
            <a:srgbClr val="00D6EE"/>
          </a:solidFill>
          <a:ln>
            <a:solidFill>
              <a:srgbClr val="FF4B63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BD7219-78CE-880A-ED1A-15E47F6D0B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779"/>
          <a:stretch/>
        </p:blipFill>
        <p:spPr>
          <a:xfrm>
            <a:off x="7161471" y="3921387"/>
            <a:ext cx="2060812" cy="178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C0D60A80-94C7-0F29-AEEF-636C4713F3FA}"/>
              </a:ext>
            </a:extLst>
          </p:cNvPr>
          <p:cNvSpPr/>
          <p:nvPr/>
        </p:nvSpPr>
        <p:spPr>
          <a:xfrm>
            <a:off x="567898" y="2236882"/>
            <a:ext cx="1291701" cy="560909"/>
          </a:xfrm>
          <a:prstGeom prst="roundRect">
            <a:avLst>
              <a:gd name="adj" fmla="val 38592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rgbClr val="00B0F0"/>
            </a:solidFill>
            <a:prstDash val="sysDot"/>
          </a:ln>
          <a:effectLst/>
        </p:spPr>
        <p:txBody>
          <a:bodyPr rtlCol="0" anchor="ctr"/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/>
              <a:buNone/>
              <a:defRPr/>
            </a:pPr>
            <a:r>
              <a:rPr lang="en-US" sz="2400" kern="0">
                <a:solidFill>
                  <a:srgbClr val="FF0000"/>
                </a:solidFill>
                <a:latin typeface="#9Slide03 SFU Futura_03" panose="00000400000000000000" pitchFamily="2" charset="0"/>
                <a:cs typeface="Tahoma" panose="020B0604030504040204" pitchFamily="34" charset="0"/>
                <a:sym typeface="Arial"/>
              </a:rPr>
              <a:t>CỤM1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F224C501-D9E3-CFB9-5092-B21EE75E19F5}"/>
              </a:ext>
            </a:extLst>
          </p:cNvPr>
          <p:cNvSpPr/>
          <p:nvPr/>
        </p:nvSpPr>
        <p:spPr>
          <a:xfrm>
            <a:off x="2251472" y="2276441"/>
            <a:ext cx="1461985" cy="521350"/>
          </a:xfrm>
          <a:prstGeom prst="roundRect">
            <a:avLst>
              <a:gd name="adj" fmla="val 38592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rgbClr val="00B0F0"/>
            </a:solidFill>
            <a:prstDash val="sysDot"/>
          </a:ln>
          <a:effectLst/>
        </p:spPr>
        <p:txBody>
          <a:bodyPr rtlCol="0" anchor="ctr"/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/>
              <a:buNone/>
              <a:defRPr/>
            </a:pPr>
            <a:r>
              <a:rPr lang="en-US" sz="2400" kern="0">
                <a:solidFill>
                  <a:srgbClr val="FF0000"/>
                </a:solidFill>
                <a:latin typeface="#9Slide03 SFU Futura_03" panose="00000400000000000000" pitchFamily="2" charset="0"/>
                <a:cs typeface="Tahoma" panose="020B0604030504040204" pitchFamily="34" charset="0"/>
                <a:sym typeface="Arial"/>
              </a:rPr>
              <a:t>CỤM2</a:t>
            </a:r>
          </a:p>
        </p:txBody>
      </p:sp>
      <p:pic>
        <p:nvPicPr>
          <p:cNvPr id="30" name="Picture 2" descr="Nguyễn Minh Thiên Hoàng Trung tâm Thông tin và Chương trình Giáo dục Sở  Giáo dục và Đào tạo TP.HCM">
            <a:extLst>
              <a:ext uri="{FF2B5EF4-FFF2-40B4-BE49-F238E27FC236}">
                <a16:creationId xmlns="" xmlns:a16="http://schemas.microsoft.com/office/drawing/2014/main" id="{E516C97F-548E-A31B-0708-D9390B140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904" y="1959508"/>
            <a:ext cx="5581592" cy="36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F867815-2F4D-A7DF-1477-E724F0CFA1F9}"/>
              </a:ext>
            </a:extLst>
          </p:cNvPr>
          <p:cNvSpPr txBox="1"/>
          <p:nvPr/>
        </p:nvSpPr>
        <p:spPr>
          <a:xfrm>
            <a:off x="6829109" y="1398645"/>
            <a:ext cx="350118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Font typeface="Arial"/>
              <a:buNone/>
            </a:pPr>
            <a:r>
              <a:rPr lang="en-US" sz="2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Di </a:t>
            </a:r>
            <a:r>
              <a:rPr lang="en-US" sz="21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chuyển</a:t>
            </a:r>
            <a:r>
              <a:rPr lang="en-US" sz="2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theo</a:t>
            </a:r>
            <a:r>
              <a:rPr lang="en-US" sz="2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ma </a:t>
            </a:r>
            <a:r>
              <a:rPr lang="en-US" sz="21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trận</a:t>
            </a:r>
            <a:endParaRPr lang="en-US" sz="21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graphicFrame>
        <p:nvGraphicFramePr>
          <p:cNvPr id="32" name="Diagram 31">
            <a:extLst>
              <a:ext uri="{FF2B5EF4-FFF2-40B4-BE49-F238E27FC236}">
                <a16:creationId xmlns="" xmlns:a16="http://schemas.microsoft.com/office/drawing/2014/main" id="{70FEE9BA-46D5-D3D3-63D5-DC82D57A45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422094"/>
              </p:ext>
            </p:extLst>
          </p:nvPr>
        </p:nvGraphicFramePr>
        <p:xfrm>
          <a:off x="404818" y="3018391"/>
          <a:ext cx="3308639" cy="2426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3" name="Hộp Văn bản 5">
            <a:extLst>
              <a:ext uri="{FF2B5EF4-FFF2-40B4-BE49-F238E27FC236}">
                <a16:creationId xmlns="" xmlns:a16="http://schemas.microsoft.com/office/drawing/2014/main" id="{AF475BCF-377A-5922-9B42-5F67253994CE}"/>
              </a:ext>
            </a:extLst>
          </p:cNvPr>
          <p:cNvSpPr txBox="1"/>
          <p:nvPr/>
        </p:nvSpPr>
        <p:spPr>
          <a:xfrm>
            <a:off x="3735570" y="164760"/>
            <a:ext cx="4720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Font typeface="Arial"/>
              <a:defRPr/>
            </a:pPr>
            <a:r>
              <a:rPr lang="vi-VN" sz="3200">
                <a:solidFill>
                  <a:srgbClr val="0070C0"/>
                </a:solidFill>
                <a:latin typeface="#9Slide03 BoosterNextFYBlack" panose="02000A03000000020004" pitchFamily="2" charset="0"/>
                <a:sym typeface="Arial"/>
              </a:rPr>
              <a:t>VÒNG MẢNH GHÉP </a:t>
            </a:r>
            <a:endParaRPr lang="en-US" sz="3200">
              <a:solidFill>
                <a:srgbClr val="0070C0"/>
              </a:solidFill>
              <a:latin typeface="#9Slide03 BoosterNextFYBlack" panose="02000A03000000020004" pitchFamily="2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00432BC-E987-61F5-3FA8-35675FFD4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818" y="1156947"/>
            <a:ext cx="3116304" cy="898894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579E85BB-16B0-9519-0957-0E8139E24C9F}"/>
              </a:ext>
            </a:extLst>
          </p:cNvPr>
          <p:cNvCxnSpPr>
            <a:cxnSpLocks/>
          </p:cNvCxnSpPr>
          <p:nvPr/>
        </p:nvCxnSpPr>
        <p:spPr>
          <a:xfrm>
            <a:off x="4334822" y="735215"/>
            <a:ext cx="2762014" cy="0"/>
          </a:xfrm>
          <a:prstGeom prst="line">
            <a:avLst/>
          </a:prstGeom>
          <a:ln w="28575">
            <a:solidFill>
              <a:srgbClr val="ED15B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CCD350E-EBA4-58C4-5DC2-1CAD99BA2132}"/>
              </a:ext>
            </a:extLst>
          </p:cNvPr>
          <p:cNvSpPr txBox="1"/>
          <p:nvPr/>
        </p:nvSpPr>
        <p:spPr>
          <a:xfrm>
            <a:off x="4687812" y="2465489"/>
            <a:ext cx="3352837" cy="4154984"/>
          </a:xfrm>
          <a:custGeom>
            <a:avLst/>
            <a:gdLst>
              <a:gd name="connsiteX0" fmla="*/ 0 w 3352837"/>
              <a:gd name="connsiteY0" fmla="*/ 0 h 4154984"/>
              <a:gd name="connsiteX1" fmla="*/ 458221 w 3352837"/>
              <a:gd name="connsiteY1" fmla="*/ 0 h 4154984"/>
              <a:gd name="connsiteX2" fmla="*/ 983499 w 3352837"/>
              <a:gd name="connsiteY2" fmla="*/ 0 h 4154984"/>
              <a:gd name="connsiteX3" fmla="*/ 1542305 w 3352837"/>
              <a:gd name="connsiteY3" fmla="*/ 0 h 4154984"/>
              <a:gd name="connsiteX4" fmla="*/ 2134640 w 3352837"/>
              <a:gd name="connsiteY4" fmla="*/ 0 h 4154984"/>
              <a:gd name="connsiteX5" fmla="*/ 2592861 w 3352837"/>
              <a:gd name="connsiteY5" fmla="*/ 0 h 4154984"/>
              <a:gd name="connsiteX6" fmla="*/ 3352837 w 3352837"/>
              <a:gd name="connsiteY6" fmla="*/ 0 h 4154984"/>
              <a:gd name="connsiteX7" fmla="*/ 3352837 w 3352837"/>
              <a:gd name="connsiteY7" fmla="*/ 552019 h 4154984"/>
              <a:gd name="connsiteX8" fmla="*/ 3352837 w 3352837"/>
              <a:gd name="connsiteY8" fmla="*/ 1104039 h 4154984"/>
              <a:gd name="connsiteX9" fmla="*/ 3352837 w 3352837"/>
              <a:gd name="connsiteY9" fmla="*/ 1656058 h 4154984"/>
              <a:gd name="connsiteX10" fmla="*/ 3352837 w 3352837"/>
              <a:gd name="connsiteY10" fmla="*/ 2332727 h 4154984"/>
              <a:gd name="connsiteX11" fmla="*/ 3352837 w 3352837"/>
              <a:gd name="connsiteY11" fmla="*/ 2801646 h 4154984"/>
              <a:gd name="connsiteX12" fmla="*/ 3352837 w 3352837"/>
              <a:gd name="connsiteY12" fmla="*/ 3312116 h 4154984"/>
              <a:gd name="connsiteX13" fmla="*/ 3352837 w 3352837"/>
              <a:gd name="connsiteY13" fmla="*/ 4154984 h 4154984"/>
              <a:gd name="connsiteX14" fmla="*/ 2827559 w 3352837"/>
              <a:gd name="connsiteY14" fmla="*/ 4154984 h 4154984"/>
              <a:gd name="connsiteX15" fmla="*/ 2335810 w 3352837"/>
              <a:gd name="connsiteY15" fmla="*/ 4154984 h 4154984"/>
              <a:gd name="connsiteX16" fmla="*/ 1844060 w 3352837"/>
              <a:gd name="connsiteY16" fmla="*/ 4154984 h 4154984"/>
              <a:gd name="connsiteX17" fmla="*/ 1218197 w 3352837"/>
              <a:gd name="connsiteY17" fmla="*/ 4154984 h 4154984"/>
              <a:gd name="connsiteX18" fmla="*/ 726448 w 3352837"/>
              <a:gd name="connsiteY18" fmla="*/ 4154984 h 4154984"/>
              <a:gd name="connsiteX19" fmla="*/ 0 w 3352837"/>
              <a:gd name="connsiteY19" fmla="*/ 4154984 h 4154984"/>
              <a:gd name="connsiteX20" fmla="*/ 0 w 3352837"/>
              <a:gd name="connsiteY20" fmla="*/ 3686064 h 4154984"/>
              <a:gd name="connsiteX21" fmla="*/ 0 w 3352837"/>
              <a:gd name="connsiteY21" fmla="*/ 3134045 h 4154984"/>
              <a:gd name="connsiteX22" fmla="*/ 0 w 3352837"/>
              <a:gd name="connsiteY22" fmla="*/ 2540476 h 4154984"/>
              <a:gd name="connsiteX23" fmla="*/ 0 w 3352837"/>
              <a:gd name="connsiteY23" fmla="*/ 1988457 h 4154984"/>
              <a:gd name="connsiteX24" fmla="*/ 0 w 3352837"/>
              <a:gd name="connsiteY24" fmla="*/ 1477987 h 4154984"/>
              <a:gd name="connsiteX25" fmla="*/ 0 w 3352837"/>
              <a:gd name="connsiteY25" fmla="*/ 842868 h 4154984"/>
              <a:gd name="connsiteX26" fmla="*/ 0 w 3352837"/>
              <a:gd name="connsiteY26" fmla="*/ 0 h 41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52837" h="4154984" fill="none" extrusionOk="0">
                <a:moveTo>
                  <a:pt x="0" y="0"/>
                </a:moveTo>
                <a:cubicBezTo>
                  <a:pt x="117861" y="-9156"/>
                  <a:pt x="318053" y="13502"/>
                  <a:pt x="458221" y="0"/>
                </a:cubicBezTo>
                <a:cubicBezTo>
                  <a:pt x="598389" y="-13502"/>
                  <a:pt x="820876" y="47796"/>
                  <a:pt x="983499" y="0"/>
                </a:cubicBezTo>
                <a:cubicBezTo>
                  <a:pt x="1146122" y="-47796"/>
                  <a:pt x="1325321" y="23224"/>
                  <a:pt x="1542305" y="0"/>
                </a:cubicBezTo>
                <a:cubicBezTo>
                  <a:pt x="1759289" y="-23224"/>
                  <a:pt x="1912155" y="33763"/>
                  <a:pt x="2134640" y="0"/>
                </a:cubicBezTo>
                <a:cubicBezTo>
                  <a:pt x="2357125" y="-33763"/>
                  <a:pt x="2490946" y="28885"/>
                  <a:pt x="2592861" y="0"/>
                </a:cubicBezTo>
                <a:cubicBezTo>
                  <a:pt x="2694776" y="-28885"/>
                  <a:pt x="3016086" y="68499"/>
                  <a:pt x="3352837" y="0"/>
                </a:cubicBezTo>
                <a:cubicBezTo>
                  <a:pt x="3406709" y="148517"/>
                  <a:pt x="3338536" y="306912"/>
                  <a:pt x="3352837" y="552019"/>
                </a:cubicBezTo>
                <a:cubicBezTo>
                  <a:pt x="3367138" y="797126"/>
                  <a:pt x="3326207" y="835481"/>
                  <a:pt x="3352837" y="1104039"/>
                </a:cubicBezTo>
                <a:cubicBezTo>
                  <a:pt x="3379467" y="1372597"/>
                  <a:pt x="3334316" y="1405326"/>
                  <a:pt x="3352837" y="1656058"/>
                </a:cubicBezTo>
                <a:cubicBezTo>
                  <a:pt x="3371358" y="1906790"/>
                  <a:pt x="3347462" y="2073125"/>
                  <a:pt x="3352837" y="2332727"/>
                </a:cubicBezTo>
                <a:cubicBezTo>
                  <a:pt x="3358212" y="2592329"/>
                  <a:pt x="3334593" y="2618079"/>
                  <a:pt x="3352837" y="2801646"/>
                </a:cubicBezTo>
                <a:cubicBezTo>
                  <a:pt x="3371081" y="2985213"/>
                  <a:pt x="3316348" y="3197583"/>
                  <a:pt x="3352837" y="3312116"/>
                </a:cubicBezTo>
                <a:cubicBezTo>
                  <a:pt x="3389326" y="3426649"/>
                  <a:pt x="3328439" y="3737354"/>
                  <a:pt x="3352837" y="4154984"/>
                </a:cubicBezTo>
                <a:cubicBezTo>
                  <a:pt x="3240187" y="4217040"/>
                  <a:pt x="2978171" y="4095673"/>
                  <a:pt x="2827559" y="4154984"/>
                </a:cubicBezTo>
                <a:cubicBezTo>
                  <a:pt x="2676947" y="4214295"/>
                  <a:pt x="2518229" y="4103563"/>
                  <a:pt x="2335810" y="4154984"/>
                </a:cubicBezTo>
                <a:cubicBezTo>
                  <a:pt x="2153391" y="4206405"/>
                  <a:pt x="1991335" y="4120937"/>
                  <a:pt x="1844060" y="4154984"/>
                </a:cubicBezTo>
                <a:cubicBezTo>
                  <a:pt x="1696785" y="4189031"/>
                  <a:pt x="1364019" y="4092841"/>
                  <a:pt x="1218197" y="4154984"/>
                </a:cubicBezTo>
                <a:cubicBezTo>
                  <a:pt x="1072375" y="4217127"/>
                  <a:pt x="874604" y="4126796"/>
                  <a:pt x="726448" y="4154984"/>
                </a:cubicBezTo>
                <a:cubicBezTo>
                  <a:pt x="578292" y="4183172"/>
                  <a:pt x="310737" y="4095791"/>
                  <a:pt x="0" y="4154984"/>
                </a:cubicBezTo>
                <a:cubicBezTo>
                  <a:pt x="-24331" y="4035349"/>
                  <a:pt x="24495" y="3902001"/>
                  <a:pt x="0" y="3686064"/>
                </a:cubicBezTo>
                <a:cubicBezTo>
                  <a:pt x="-24495" y="3470127"/>
                  <a:pt x="48467" y="3406586"/>
                  <a:pt x="0" y="3134045"/>
                </a:cubicBezTo>
                <a:cubicBezTo>
                  <a:pt x="-48467" y="2861504"/>
                  <a:pt x="8902" y="2767894"/>
                  <a:pt x="0" y="2540476"/>
                </a:cubicBezTo>
                <a:cubicBezTo>
                  <a:pt x="-8902" y="2313058"/>
                  <a:pt x="16384" y="2130300"/>
                  <a:pt x="0" y="1988457"/>
                </a:cubicBezTo>
                <a:cubicBezTo>
                  <a:pt x="-16384" y="1846614"/>
                  <a:pt x="452" y="1723952"/>
                  <a:pt x="0" y="1477987"/>
                </a:cubicBezTo>
                <a:cubicBezTo>
                  <a:pt x="-452" y="1232022"/>
                  <a:pt x="27430" y="1060395"/>
                  <a:pt x="0" y="842868"/>
                </a:cubicBezTo>
                <a:cubicBezTo>
                  <a:pt x="-27430" y="625341"/>
                  <a:pt x="16816" y="378267"/>
                  <a:pt x="0" y="0"/>
                </a:cubicBezTo>
                <a:close/>
              </a:path>
              <a:path w="3352837" h="4154984" stroke="0" extrusionOk="0">
                <a:moveTo>
                  <a:pt x="0" y="0"/>
                </a:moveTo>
                <a:cubicBezTo>
                  <a:pt x="128580" y="-2529"/>
                  <a:pt x="270000" y="53893"/>
                  <a:pt x="525278" y="0"/>
                </a:cubicBezTo>
                <a:cubicBezTo>
                  <a:pt x="780556" y="-53893"/>
                  <a:pt x="819540" y="44631"/>
                  <a:pt x="983499" y="0"/>
                </a:cubicBezTo>
                <a:cubicBezTo>
                  <a:pt x="1147458" y="-44631"/>
                  <a:pt x="1377335" y="22772"/>
                  <a:pt x="1508777" y="0"/>
                </a:cubicBezTo>
                <a:cubicBezTo>
                  <a:pt x="1640219" y="-22772"/>
                  <a:pt x="1752078" y="1028"/>
                  <a:pt x="1966998" y="0"/>
                </a:cubicBezTo>
                <a:cubicBezTo>
                  <a:pt x="2181918" y="-1028"/>
                  <a:pt x="2356001" y="36060"/>
                  <a:pt x="2592861" y="0"/>
                </a:cubicBezTo>
                <a:cubicBezTo>
                  <a:pt x="2829721" y="-36060"/>
                  <a:pt x="3113760" y="65409"/>
                  <a:pt x="3352837" y="0"/>
                </a:cubicBezTo>
                <a:cubicBezTo>
                  <a:pt x="3407728" y="97517"/>
                  <a:pt x="3329369" y="354863"/>
                  <a:pt x="3352837" y="468920"/>
                </a:cubicBezTo>
                <a:cubicBezTo>
                  <a:pt x="3376305" y="582977"/>
                  <a:pt x="3335273" y="941115"/>
                  <a:pt x="3352837" y="1145588"/>
                </a:cubicBezTo>
                <a:cubicBezTo>
                  <a:pt x="3370401" y="1350061"/>
                  <a:pt x="3326492" y="1611669"/>
                  <a:pt x="3352837" y="1822257"/>
                </a:cubicBezTo>
                <a:cubicBezTo>
                  <a:pt x="3379182" y="2032845"/>
                  <a:pt x="3279038" y="2269532"/>
                  <a:pt x="3352837" y="2457376"/>
                </a:cubicBezTo>
                <a:cubicBezTo>
                  <a:pt x="3426636" y="2645220"/>
                  <a:pt x="3318931" y="2951295"/>
                  <a:pt x="3352837" y="3134045"/>
                </a:cubicBezTo>
                <a:cubicBezTo>
                  <a:pt x="3386743" y="3316795"/>
                  <a:pt x="3348451" y="3769547"/>
                  <a:pt x="3352837" y="4154984"/>
                </a:cubicBezTo>
                <a:cubicBezTo>
                  <a:pt x="3103727" y="4206554"/>
                  <a:pt x="3062603" y="4112115"/>
                  <a:pt x="2827559" y="4154984"/>
                </a:cubicBezTo>
                <a:cubicBezTo>
                  <a:pt x="2592515" y="4197853"/>
                  <a:pt x="2468266" y="4107599"/>
                  <a:pt x="2235225" y="4154984"/>
                </a:cubicBezTo>
                <a:cubicBezTo>
                  <a:pt x="2002184" y="4202369"/>
                  <a:pt x="1897926" y="4126753"/>
                  <a:pt x="1743475" y="4154984"/>
                </a:cubicBezTo>
                <a:cubicBezTo>
                  <a:pt x="1589024" y="4183215"/>
                  <a:pt x="1370190" y="4140244"/>
                  <a:pt x="1184669" y="4154984"/>
                </a:cubicBezTo>
                <a:cubicBezTo>
                  <a:pt x="999148" y="4169724"/>
                  <a:pt x="951469" y="4106046"/>
                  <a:pt x="726448" y="4154984"/>
                </a:cubicBezTo>
                <a:cubicBezTo>
                  <a:pt x="501427" y="4203922"/>
                  <a:pt x="354899" y="4153382"/>
                  <a:pt x="0" y="4154984"/>
                </a:cubicBezTo>
                <a:cubicBezTo>
                  <a:pt x="-10062" y="3897124"/>
                  <a:pt x="64363" y="3698927"/>
                  <a:pt x="0" y="3561415"/>
                </a:cubicBezTo>
                <a:cubicBezTo>
                  <a:pt x="-64363" y="3423903"/>
                  <a:pt x="21009" y="3144149"/>
                  <a:pt x="0" y="2884746"/>
                </a:cubicBezTo>
                <a:cubicBezTo>
                  <a:pt x="-21009" y="2625343"/>
                  <a:pt x="49583" y="2349722"/>
                  <a:pt x="0" y="2208077"/>
                </a:cubicBezTo>
                <a:cubicBezTo>
                  <a:pt x="-49583" y="2066432"/>
                  <a:pt x="54688" y="1831849"/>
                  <a:pt x="0" y="1697608"/>
                </a:cubicBezTo>
                <a:cubicBezTo>
                  <a:pt x="-54688" y="1563367"/>
                  <a:pt x="28968" y="1335262"/>
                  <a:pt x="0" y="1228688"/>
                </a:cubicBezTo>
                <a:cubicBezTo>
                  <a:pt x="-28968" y="1122114"/>
                  <a:pt x="39460" y="943451"/>
                  <a:pt x="0" y="676669"/>
                </a:cubicBezTo>
                <a:cubicBezTo>
                  <a:pt x="-39460" y="409887"/>
                  <a:pt x="66700" y="27771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937250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endParaRPr lang="vi-VN" sz="2400" b="1">
              <a:solidFill>
                <a:srgbClr val="ED15B3"/>
              </a:solidFill>
              <a:latin typeface="#9Slide03 SFU Futura_03" panose="00000400000000000000" pitchFamily="2" charset="0"/>
            </a:endParaRPr>
          </a:p>
          <a:p>
            <a:pPr algn="just"/>
            <a:r>
              <a:rPr lang="vi-VN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Các chuyên gia chia sẻ kiến thức cho nhóm mới</a:t>
            </a:r>
          </a:p>
          <a:p>
            <a:pPr algn="just"/>
            <a:r>
              <a:rPr lang="vi-VN" sz="2400" b="1">
                <a:solidFill>
                  <a:srgbClr val="ED15B3"/>
                </a:solidFill>
                <a:latin typeface="#9Slide03 SFU Futura_03" panose="00000400000000000000" pitchFamily="2" charset="0"/>
              </a:rPr>
              <a:t> </a:t>
            </a:r>
          </a:p>
          <a:p>
            <a:pPr algn="just"/>
            <a:r>
              <a:rPr lang="vi-VN" sz="2400" b="1">
                <a:solidFill>
                  <a:srgbClr val="ED15B3"/>
                </a:solidFill>
                <a:latin typeface="#9Slide03 SFU Futura_03" panose="00000400000000000000" pitchFamily="2" charset="0"/>
              </a:rPr>
              <a:t>Thời gian:</a:t>
            </a:r>
          </a:p>
          <a:p>
            <a:pPr algn="just"/>
            <a:endParaRPr lang="vi-VN" sz="2400" b="1">
              <a:solidFill>
                <a:srgbClr val="ED15B3"/>
              </a:solidFill>
              <a:latin typeface="#9Slide03 SFU Futura_03" panose="00000400000000000000" pitchFamily="2" charset="0"/>
            </a:endParaRPr>
          </a:p>
          <a:p>
            <a:pPr algn="just"/>
            <a:endParaRPr lang="vi-VN" sz="2400" b="1">
              <a:solidFill>
                <a:srgbClr val="ED15B3"/>
              </a:solidFill>
              <a:latin typeface="#9Slide03 SFU Futura_03" panose="00000400000000000000" pitchFamily="2" charset="0"/>
            </a:endParaRPr>
          </a:p>
          <a:p>
            <a:pPr algn="just"/>
            <a:endParaRPr lang="vi-VN" sz="2400" b="1">
              <a:solidFill>
                <a:srgbClr val="ED15B3"/>
              </a:solidFill>
              <a:latin typeface="#9Slide03 SFU Futura_03" panose="00000400000000000000" pitchFamily="2" charset="0"/>
            </a:endParaRPr>
          </a:p>
          <a:p>
            <a:pPr algn="just"/>
            <a:endParaRPr lang="vi-VN" sz="2400" b="1">
              <a:solidFill>
                <a:srgbClr val="ED15B3"/>
              </a:solidFill>
              <a:latin typeface="#9Slide03 SFU Futura_03" panose="00000400000000000000" pitchFamily="2" charset="0"/>
            </a:endParaRPr>
          </a:p>
          <a:p>
            <a:pPr algn="just"/>
            <a:endParaRPr lang="vi-VN" sz="2400" b="1">
              <a:solidFill>
                <a:srgbClr val="ED15B3"/>
              </a:solidFill>
              <a:latin typeface="#9Slide03 SFU Futura_03" panose="00000400000000000000" pitchFamily="2" charset="0"/>
            </a:endParaRPr>
          </a:p>
          <a:p>
            <a:pPr algn="just"/>
            <a:r>
              <a:rPr lang="vi-VN" sz="2400" b="1">
                <a:solidFill>
                  <a:srgbClr val="ED15B3"/>
                </a:solidFill>
                <a:latin typeface="#9Slide03 SFU Futura_03" panose="00000400000000000000" pitchFamily="2" charset="0"/>
              </a:rPr>
              <a:t>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47220519-E57B-4D27-9186-3711DC13E244}"/>
              </a:ext>
            </a:extLst>
          </p:cNvPr>
          <p:cNvGrpSpPr/>
          <p:nvPr/>
        </p:nvGrpSpPr>
        <p:grpSpPr>
          <a:xfrm>
            <a:off x="4545981" y="1536040"/>
            <a:ext cx="2955051" cy="761269"/>
            <a:chOff x="6776892" y="1053942"/>
            <a:chExt cx="3606944" cy="1207480"/>
          </a:xfrm>
          <a:noFill/>
        </p:grpSpPr>
        <p:sp>
          <p:nvSpPr>
            <p:cNvPr id="37" name="TextBox 9">
              <a:extLst>
                <a:ext uri="{FF2B5EF4-FFF2-40B4-BE49-F238E27FC236}">
                  <a16:creationId xmlns="" xmlns:a16="http://schemas.microsoft.com/office/drawing/2014/main" id="{5BD32926-CFEB-8021-B98B-E0A0187E92DD}"/>
                </a:ext>
              </a:extLst>
            </p:cNvPr>
            <p:cNvSpPr txBox="1"/>
            <p:nvPr/>
          </p:nvSpPr>
          <p:spPr>
            <a:xfrm>
              <a:off x="7736622" y="1078029"/>
              <a:ext cx="2647214" cy="11228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8">
                <a:buClrTx/>
                <a:defRPr/>
              </a:pPr>
              <a:r>
                <a:rPr lang="en-US" sz="4000" b="1" kern="1200">
                  <a:solidFill>
                    <a:srgbClr val="002060"/>
                  </a:solidFill>
                  <a:latin typeface="#9Slide05 IcielSanelma" pitchFamily="2" charset="0"/>
                  <a:ea typeface="+mn-ea"/>
                  <a:cs typeface="+mn-cs"/>
                </a:rPr>
                <a:t>Nhiệm vụ 1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C34EBA17-698B-2020-0E1E-73458F2D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6047" r="92907">
                          <a14:foregroundMark x1="8140" y1="38372" x2="13953" y2="48256"/>
                          <a14:foregroundMark x1="6047" y1="40814" x2="8488" y2="44535"/>
                          <a14:foregroundMark x1="31860" y1="58721" x2="32907" y2="59535"/>
                          <a14:foregroundMark x1="92674" y1="80000" x2="92907" y2="83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6892" y="1053942"/>
              <a:ext cx="959730" cy="1207480"/>
            </a:xfrm>
            <a:prstGeom prst="rect">
              <a:avLst/>
            </a:prstGeom>
            <a:grpFill/>
          </p:spPr>
        </p:pic>
      </p:grp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F38BC7A2-5613-04B8-48D1-AF86F713F0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7952" y="217001"/>
            <a:ext cx="1427411" cy="106506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CB6AE35-5AF6-0A16-C5F3-35B8272386AC}"/>
              </a:ext>
            </a:extLst>
          </p:cNvPr>
          <p:cNvSpPr txBox="1"/>
          <p:nvPr/>
        </p:nvSpPr>
        <p:spPr>
          <a:xfrm>
            <a:off x="8434345" y="2432535"/>
            <a:ext cx="3352837" cy="4154984"/>
          </a:xfrm>
          <a:custGeom>
            <a:avLst/>
            <a:gdLst>
              <a:gd name="connsiteX0" fmla="*/ 0 w 3352837"/>
              <a:gd name="connsiteY0" fmla="*/ 0 h 4154984"/>
              <a:gd name="connsiteX1" fmla="*/ 458221 w 3352837"/>
              <a:gd name="connsiteY1" fmla="*/ 0 h 4154984"/>
              <a:gd name="connsiteX2" fmla="*/ 983499 w 3352837"/>
              <a:gd name="connsiteY2" fmla="*/ 0 h 4154984"/>
              <a:gd name="connsiteX3" fmla="*/ 1542305 w 3352837"/>
              <a:gd name="connsiteY3" fmla="*/ 0 h 4154984"/>
              <a:gd name="connsiteX4" fmla="*/ 2134640 w 3352837"/>
              <a:gd name="connsiteY4" fmla="*/ 0 h 4154984"/>
              <a:gd name="connsiteX5" fmla="*/ 2592861 w 3352837"/>
              <a:gd name="connsiteY5" fmla="*/ 0 h 4154984"/>
              <a:gd name="connsiteX6" fmla="*/ 3352837 w 3352837"/>
              <a:gd name="connsiteY6" fmla="*/ 0 h 4154984"/>
              <a:gd name="connsiteX7" fmla="*/ 3352837 w 3352837"/>
              <a:gd name="connsiteY7" fmla="*/ 552019 h 4154984"/>
              <a:gd name="connsiteX8" fmla="*/ 3352837 w 3352837"/>
              <a:gd name="connsiteY8" fmla="*/ 1104039 h 4154984"/>
              <a:gd name="connsiteX9" fmla="*/ 3352837 w 3352837"/>
              <a:gd name="connsiteY9" fmla="*/ 1656058 h 4154984"/>
              <a:gd name="connsiteX10" fmla="*/ 3352837 w 3352837"/>
              <a:gd name="connsiteY10" fmla="*/ 2332727 h 4154984"/>
              <a:gd name="connsiteX11" fmla="*/ 3352837 w 3352837"/>
              <a:gd name="connsiteY11" fmla="*/ 2801646 h 4154984"/>
              <a:gd name="connsiteX12" fmla="*/ 3352837 w 3352837"/>
              <a:gd name="connsiteY12" fmla="*/ 3312116 h 4154984"/>
              <a:gd name="connsiteX13" fmla="*/ 3352837 w 3352837"/>
              <a:gd name="connsiteY13" fmla="*/ 4154984 h 4154984"/>
              <a:gd name="connsiteX14" fmla="*/ 2827559 w 3352837"/>
              <a:gd name="connsiteY14" fmla="*/ 4154984 h 4154984"/>
              <a:gd name="connsiteX15" fmla="*/ 2335810 w 3352837"/>
              <a:gd name="connsiteY15" fmla="*/ 4154984 h 4154984"/>
              <a:gd name="connsiteX16" fmla="*/ 1844060 w 3352837"/>
              <a:gd name="connsiteY16" fmla="*/ 4154984 h 4154984"/>
              <a:gd name="connsiteX17" fmla="*/ 1218197 w 3352837"/>
              <a:gd name="connsiteY17" fmla="*/ 4154984 h 4154984"/>
              <a:gd name="connsiteX18" fmla="*/ 726448 w 3352837"/>
              <a:gd name="connsiteY18" fmla="*/ 4154984 h 4154984"/>
              <a:gd name="connsiteX19" fmla="*/ 0 w 3352837"/>
              <a:gd name="connsiteY19" fmla="*/ 4154984 h 4154984"/>
              <a:gd name="connsiteX20" fmla="*/ 0 w 3352837"/>
              <a:gd name="connsiteY20" fmla="*/ 3686064 h 4154984"/>
              <a:gd name="connsiteX21" fmla="*/ 0 w 3352837"/>
              <a:gd name="connsiteY21" fmla="*/ 3134045 h 4154984"/>
              <a:gd name="connsiteX22" fmla="*/ 0 w 3352837"/>
              <a:gd name="connsiteY22" fmla="*/ 2540476 h 4154984"/>
              <a:gd name="connsiteX23" fmla="*/ 0 w 3352837"/>
              <a:gd name="connsiteY23" fmla="*/ 1988457 h 4154984"/>
              <a:gd name="connsiteX24" fmla="*/ 0 w 3352837"/>
              <a:gd name="connsiteY24" fmla="*/ 1477987 h 4154984"/>
              <a:gd name="connsiteX25" fmla="*/ 0 w 3352837"/>
              <a:gd name="connsiteY25" fmla="*/ 842868 h 4154984"/>
              <a:gd name="connsiteX26" fmla="*/ 0 w 3352837"/>
              <a:gd name="connsiteY26" fmla="*/ 0 h 41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52837" h="4154984" fill="none" extrusionOk="0">
                <a:moveTo>
                  <a:pt x="0" y="0"/>
                </a:moveTo>
                <a:cubicBezTo>
                  <a:pt x="117861" y="-9156"/>
                  <a:pt x="318053" y="13502"/>
                  <a:pt x="458221" y="0"/>
                </a:cubicBezTo>
                <a:cubicBezTo>
                  <a:pt x="598389" y="-13502"/>
                  <a:pt x="820876" y="47796"/>
                  <a:pt x="983499" y="0"/>
                </a:cubicBezTo>
                <a:cubicBezTo>
                  <a:pt x="1146122" y="-47796"/>
                  <a:pt x="1325321" y="23224"/>
                  <a:pt x="1542305" y="0"/>
                </a:cubicBezTo>
                <a:cubicBezTo>
                  <a:pt x="1759289" y="-23224"/>
                  <a:pt x="1912155" y="33763"/>
                  <a:pt x="2134640" y="0"/>
                </a:cubicBezTo>
                <a:cubicBezTo>
                  <a:pt x="2357125" y="-33763"/>
                  <a:pt x="2490946" y="28885"/>
                  <a:pt x="2592861" y="0"/>
                </a:cubicBezTo>
                <a:cubicBezTo>
                  <a:pt x="2694776" y="-28885"/>
                  <a:pt x="3016086" y="68499"/>
                  <a:pt x="3352837" y="0"/>
                </a:cubicBezTo>
                <a:cubicBezTo>
                  <a:pt x="3406709" y="148517"/>
                  <a:pt x="3338536" y="306912"/>
                  <a:pt x="3352837" y="552019"/>
                </a:cubicBezTo>
                <a:cubicBezTo>
                  <a:pt x="3367138" y="797126"/>
                  <a:pt x="3326207" y="835481"/>
                  <a:pt x="3352837" y="1104039"/>
                </a:cubicBezTo>
                <a:cubicBezTo>
                  <a:pt x="3379467" y="1372597"/>
                  <a:pt x="3334316" y="1405326"/>
                  <a:pt x="3352837" y="1656058"/>
                </a:cubicBezTo>
                <a:cubicBezTo>
                  <a:pt x="3371358" y="1906790"/>
                  <a:pt x="3347462" y="2073125"/>
                  <a:pt x="3352837" y="2332727"/>
                </a:cubicBezTo>
                <a:cubicBezTo>
                  <a:pt x="3358212" y="2592329"/>
                  <a:pt x="3334593" y="2618079"/>
                  <a:pt x="3352837" y="2801646"/>
                </a:cubicBezTo>
                <a:cubicBezTo>
                  <a:pt x="3371081" y="2985213"/>
                  <a:pt x="3316348" y="3197583"/>
                  <a:pt x="3352837" y="3312116"/>
                </a:cubicBezTo>
                <a:cubicBezTo>
                  <a:pt x="3389326" y="3426649"/>
                  <a:pt x="3328439" y="3737354"/>
                  <a:pt x="3352837" y="4154984"/>
                </a:cubicBezTo>
                <a:cubicBezTo>
                  <a:pt x="3240187" y="4217040"/>
                  <a:pt x="2978171" y="4095673"/>
                  <a:pt x="2827559" y="4154984"/>
                </a:cubicBezTo>
                <a:cubicBezTo>
                  <a:pt x="2676947" y="4214295"/>
                  <a:pt x="2518229" y="4103563"/>
                  <a:pt x="2335810" y="4154984"/>
                </a:cubicBezTo>
                <a:cubicBezTo>
                  <a:pt x="2153391" y="4206405"/>
                  <a:pt x="1991335" y="4120937"/>
                  <a:pt x="1844060" y="4154984"/>
                </a:cubicBezTo>
                <a:cubicBezTo>
                  <a:pt x="1696785" y="4189031"/>
                  <a:pt x="1364019" y="4092841"/>
                  <a:pt x="1218197" y="4154984"/>
                </a:cubicBezTo>
                <a:cubicBezTo>
                  <a:pt x="1072375" y="4217127"/>
                  <a:pt x="874604" y="4126796"/>
                  <a:pt x="726448" y="4154984"/>
                </a:cubicBezTo>
                <a:cubicBezTo>
                  <a:pt x="578292" y="4183172"/>
                  <a:pt x="310737" y="4095791"/>
                  <a:pt x="0" y="4154984"/>
                </a:cubicBezTo>
                <a:cubicBezTo>
                  <a:pt x="-24331" y="4035349"/>
                  <a:pt x="24495" y="3902001"/>
                  <a:pt x="0" y="3686064"/>
                </a:cubicBezTo>
                <a:cubicBezTo>
                  <a:pt x="-24495" y="3470127"/>
                  <a:pt x="48467" y="3406586"/>
                  <a:pt x="0" y="3134045"/>
                </a:cubicBezTo>
                <a:cubicBezTo>
                  <a:pt x="-48467" y="2861504"/>
                  <a:pt x="8902" y="2767894"/>
                  <a:pt x="0" y="2540476"/>
                </a:cubicBezTo>
                <a:cubicBezTo>
                  <a:pt x="-8902" y="2313058"/>
                  <a:pt x="16384" y="2130300"/>
                  <a:pt x="0" y="1988457"/>
                </a:cubicBezTo>
                <a:cubicBezTo>
                  <a:pt x="-16384" y="1846614"/>
                  <a:pt x="452" y="1723952"/>
                  <a:pt x="0" y="1477987"/>
                </a:cubicBezTo>
                <a:cubicBezTo>
                  <a:pt x="-452" y="1232022"/>
                  <a:pt x="27430" y="1060395"/>
                  <a:pt x="0" y="842868"/>
                </a:cubicBezTo>
                <a:cubicBezTo>
                  <a:pt x="-27430" y="625341"/>
                  <a:pt x="16816" y="378267"/>
                  <a:pt x="0" y="0"/>
                </a:cubicBezTo>
                <a:close/>
              </a:path>
              <a:path w="3352837" h="4154984" stroke="0" extrusionOk="0">
                <a:moveTo>
                  <a:pt x="0" y="0"/>
                </a:moveTo>
                <a:cubicBezTo>
                  <a:pt x="128580" y="-2529"/>
                  <a:pt x="270000" y="53893"/>
                  <a:pt x="525278" y="0"/>
                </a:cubicBezTo>
                <a:cubicBezTo>
                  <a:pt x="780556" y="-53893"/>
                  <a:pt x="819540" y="44631"/>
                  <a:pt x="983499" y="0"/>
                </a:cubicBezTo>
                <a:cubicBezTo>
                  <a:pt x="1147458" y="-44631"/>
                  <a:pt x="1377335" y="22772"/>
                  <a:pt x="1508777" y="0"/>
                </a:cubicBezTo>
                <a:cubicBezTo>
                  <a:pt x="1640219" y="-22772"/>
                  <a:pt x="1752078" y="1028"/>
                  <a:pt x="1966998" y="0"/>
                </a:cubicBezTo>
                <a:cubicBezTo>
                  <a:pt x="2181918" y="-1028"/>
                  <a:pt x="2356001" y="36060"/>
                  <a:pt x="2592861" y="0"/>
                </a:cubicBezTo>
                <a:cubicBezTo>
                  <a:pt x="2829721" y="-36060"/>
                  <a:pt x="3113760" y="65409"/>
                  <a:pt x="3352837" y="0"/>
                </a:cubicBezTo>
                <a:cubicBezTo>
                  <a:pt x="3407728" y="97517"/>
                  <a:pt x="3329369" y="354863"/>
                  <a:pt x="3352837" y="468920"/>
                </a:cubicBezTo>
                <a:cubicBezTo>
                  <a:pt x="3376305" y="582977"/>
                  <a:pt x="3335273" y="941115"/>
                  <a:pt x="3352837" y="1145588"/>
                </a:cubicBezTo>
                <a:cubicBezTo>
                  <a:pt x="3370401" y="1350061"/>
                  <a:pt x="3326492" y="1611669"/>
                  <a:pt x="3352837" y="1822257"/>
                </a:cubicBezTo>
                <a:cubicBezTo>
                  <a:pt x="3379182" y="2032845"/>
                  <a:pt x="3279038" y="2269532"/>
                  <a:pt x="3352837" y="2457376"/>
                </a:cubicBezTo>
                <a:cubicBezTo>
                  <a:pt x="3426636" y="2645220"/>
                  <a:pt x="3318931" y="2951295"/>
                  <a:pt x="3352837" y="3134045"/>
                </a:cubicBezTo>
                <a:cubicBezTo>
                  <a:pt x="3386743" y="3316795"/>
                  <a:pt x="3348451" y="3769547"/>
                  <a:pt x="3352837" y="4154984"/>
                </a:cubicBezTo>
                <a:cubicBezTo>
                  <a:pt x="3103727" y="4206554"/>
                  <a:pt x="3062603" y="4112115"/>
                  <a:pt x="2827559" y="4154984"/>
                </a:cubicBezTo>
                <a:cubicBezTo>
                  <a:pt x="2592515" y="4197853"/>
                  <a:pt x="2468266" y="4107599"/>
                  <a:pt x="2235225" y="4154984"/>
                </a:cubicBezTo>
                <a:cubicBezTo>
                  <a:pt x="2002184" y="4202369"/>
                  <a:pt x="1897926" y="4126753"/>
                  <a:pt x="1743475" y="4154984"/>
                </a:cubicBezTo>
                <a:cubicBezTo>
                  <a:pt x="1589024" y="4183215"/>
                  <a:pt x="1370190" y="4140244"/>
                  <a:pt x="1184669" y="4154984"/>
                </a:cubicBezTo>
                <a:cubicBezTo>
                  <a:pt x="999148" y="4169724"/>
                  <a:pt x="951469" y="4106046"/>
                  <a:pt x="726448" y="4154984"/>
                </a:cubicBezTo>
                <a:cubicBezTo>
                  <a:pt x="501427" y="4203922"/>
                  <a:pt x="354899" y="4153382"/>
                  <a:pt x="0" y="4154984"/>
                </a:cubicBezTo>
                <a:cubicBezTo>
                  <a:pt x="-10062" y="3897124"/>
                  <a:pt x="64363" y="3698927"/>
                  <a:pt x="0" y="3561415"/>
                </a:cubicBezTo>
                <a:cubicBezTo>
                  <a:pt x="-64363" y="3423903"/>
                  <a:pt x="21009" y="3144149"/>
                  <a:pt x="0" y="2884746"/>
                </a:cubicBezTo>
                <a:cubicBezTo>
                  <a:pt x="-21009" y="2625343"/>
                  <a:pt x="49583" y="2349722"/>
                  <a:pt x="0" y="2208077"/>
                </a:cubicBezTo>
                <a:cubicBezTo>
                  <a:pt x="-49583" y="2066432"/>
                  <a:pt x="54688" y="1831849"/>
                  <a:pt x="0" y="1697608"/>
                </a:cubicBezTo>
                <a:cubicBezTo>
                  <a:pt x="-54688" y="1563367"/>
                  <a:pt x="28968" y="1335262"/>
                  <a:pt x="0" y="1228688"/>
                </a:cubicBezTo>
                <a:cubicBezTo>
                  <a:pt x="-28968" y="1122114"/>
                  <a:pt x="39460" y="943451"/>
                  <a:pt x="0" y="676669"/>
                </a:cubicBezTo>
                <a:cubicBezTo>
                  <a:pt x="-39460" y="409887"/>
                  <a:pt x="66700" y="27771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937250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b="1">
                <a:solidFill>
                  <a:srgbClr val="FF0000"/>
                </a:solidFill>
                <a:latin typeface="#9Slide03 SFU Futura_03" panose="00000400000000000000" pitchFamily="2" charset="0"/>
              </a:rPr>
              <a:t>Phân biệt cơ cấu kinh tế theo ngành, theo thành phần kinh tế và theo lãnh thổ.</a:t>
            </a:r>
          </a:p>
          <a:p>
            <a:pPr algn="just"/>
            <a:r>
              <a:rPr lang="vi-VN" sz="2400" b="1">
                <a:solidFill>
                  <a:srgbClr val="348B15"/>
                </a:solidFill>
                <a:latin typeface="#9Slide03 SFU Futura_03" panose="00000400000000000000" pitchFamily="2" charset="0"/>
              </a:rPr>
              <a:t>Trình bày trên giấy A0</a:t>
            </a:r>
          </a:p>
          <a:p>
            <a:pPr algn="just"/>
            <a:r>
              <a:rPr lang="vi-VN" sz="2400" b="1">
                <a:solidFill>
                  <a:srgbClr val="348B15"/>
                </a:solidFill>
                <a:latin typeface="#9Slide03 SFU Futura_03" panose="00000400000000000000" pitchFamily="2" charset="0"/>
              </a:rPr>
              <a:t>Thời gian</a:t>
            </a:r>
          </a:p>
          <a:p>
            <a:pPr algn="just"/>
            <a:endParaRPr lang="vi-VN" sz="2400" b="1">
              <a:solidFill>
                <a:srgbClr val="348B15"/>
              </a:solidFill>
              <a:latin typeface="#9Slide03 SFU Futura_03" panose="00000400000000000000" pitchFamily="2" charset="0"/>
            </a:endParaRPr>
          </a:p>
          <a:p>
            <a:pPr algn="just"/>
            <a:endParaRPr lang="vi-VN" sz="2400" b="1">
              <a:solidFill>
                <a:srgbClr val="348B15"/>
              </a:solidFill>
              <a:latin typeface="#9Slide03 SFU Futura_03" panose="00000400000000000000" pitchFamily="2" charset="0"/>
            </a:endParaRPr>
          </a:p>
          <a:p>
            <a:pPr algn="just"/>
            <a:endParaRPr lang="vi-VN" sz="2400" b="1">
              <a:solidFill>
                <a:srgbClr val="348B15"/>
              </a:solidFill>
              <a:latin typeface="#9Slide03 SFU Futura_03" panose="00000400000000000000" pitchFamily="2" charset="0"/>
            </a:endParaRPr>
          </a:p>
          <a:p>
            <a:pPr algn="just"/>
            <a:endParaRPr lang="vi-VN" sz="2400" b="1">
              <a:solidFill>
                <a:srgbClr val="348B15"/>
              </a:solidFill>
              <a:latin typeface="#9Slide03 SFU Futura_03" panose="00000400000000000000" pitchFamily="2" charset="0"/>
            </a:endParaRPr>
          </a:p>
          <a:p>
            <a:pPr marL="342900" indent="-342900" algn="just">
              <a:buFontTx/>
              <a:buChar char="-"/>
            </a:pPr>
            <a:endParaRPr lang="en-US" sz="2400" b="1">
              <a:solidFill>
                <a:srgbClr val="348B15"/>
              </a:solidFill>
              <a:latin typeface="#9Slide03 SFU Futura_03" panose="0000040000000000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8512E3C6-B44F-5E20-547F-8AA068FB2E22}"/>
              </a:ext>
            </a:extLst>
          </p:cNvPr>
          <p:cNvGrpSpPr/>
          <p:nvPr/>
        </p:nvGrpSpPr>
        <p:grpSpPr>
          <a:xfrm>
            <a:off x="8568579" y="1606521"/>
            <a:ext cx="2955051" cy="761269"/>
            <a:chOff x="6776892" y="1053942"/>
            <a:chExt cx="3606944" cy="1207480"/>
          </a:xfrm>
          <a:noFill/>
        </p:grpSpPr>
        <p:sp>
          <p:nvSpPr>
            <p:cNvPr id="42" name="TextBox 9">
              <a:extLst>
                <a:ext uri="{FF2B5EF4-FFF2-40B4-BE49-F238E27FC236}">
                  <a16:creationId xmlns="" xmlns:a16="http://schemas.microsoft.com/office/drawing/2014/main" id="{B43B43B9-EEE1-777A-42D6-0A111F9175FB}"/>
                </a:ext>
              </a:extLst>
            </p:cNvPr>
            <p:cNvSpPr txBox="1"/>
            <p:nvPr/>
          </p:nvSpPr>
          <p:spPr>
            <a:xfrm>
              <a:off x="7736622" y="1078029"/>
              <a:ext cx="2647214" cy="11228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8">
                <a:buClrTx/>
                <a:defRPr/>
              </a:pPr>
              <a:r>
                <a:rPr lang="en-US" sz="4000" b="1" kern="1200">
                  <a:solidFill>
                    <a:srgbClr val="002060"/>
                  </a:solidFill>
                  <a:latin typeface="#9Slide05 IcielSanelma" pitchFamily="2" charset="0"/>
                  <a:ea typeface="+mn-ea"/>
                  <a:cs typeface="+mn-cs"/>
                </a:rPr>
                <a:t>Nhiệm vụ 2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98EB0717-7EB2-1399-279A-A0459B04C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6047" r="92907">
                          <a14:foregroundMark x1="8140" y1="38372" x2="13953" y2="48256"/>
                          <a14:foregroundMark x1="6047" y1="40814" x2="8488" y2="44535"/>
                          <a14:foregroundMark x1="31860" y1="58721" x2="32907" y2="59535"/>
                          <a14:foregroundMark x1="92674" y1="80000" x2="92907" y2="83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6892" y="1053942"/>
              <a:ext cx="959730" cy="1207480"/>
            </a:xfrm>
            <a:prstGeom prst="rect">
              <a:avLst/>
            </a:prstGeom>
            <a:grpFill/>
          </p:spPr>
        </p:pic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42700543-B7A5-F71A-E3B7-8E9B615504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2334" y="5445153"/>
            <a:ext cx="2014530" cy="1242244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04:00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03:00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72" name="Rounded Rectangle 17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74" name="Rounded Rectangle 17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76" name="Rounded Rectangle 17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78" name="Rounded Rectangle 17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79" name="Rounded Rectangle 17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80" name="Rounded Rectangle 17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82" name="Rounded Rectangle 18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85" name="Rounded Rectangle 18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86" name="Rounded Rectangle 18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91" name="Rounded Rectangle 19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92" name="Rounded Rectangle 19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03" name="Rounded Rectangle 20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08" name="Rounded Rectangle 20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10" name="Rounded Rectangle 20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11" name="Rounded Rectangle 21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12" name="Rounded Rectangle 21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14" name="Rounded Rectangle 21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15" name="Rounded Rectangle 21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16" name="Rounded Rectangle 21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20" name="Rounded Rectangle 21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02:00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21" name="Rounded Rectangle 22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23" name="Rounded Rectangle 22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24" name="Rounded Rectangle 22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25" name="Rounded Rectangle 22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26" name="Rounded Rectangle 22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28" name="Rounded Rectangle 22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29" name="Rounded Rectangle 22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30" name="Rounded Rectangle 22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32" name="Rounded Rectangle 23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34" name="Rounded Rectangle 23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35" name="Rounded Rectangle 23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38" name="Rounded Rectangle 23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39" name="Rounded Rectangle 23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40" name="Rounded Rectangle 23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41" name="Rounded Rectangle 24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42" name="Rounded Rectangle 24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43" name="Rounded Rectangle 24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44" name="Rounded Rectangle 24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45" name="Rounded Rectangle 24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46" name="Rounded Rectangle 24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64" name="Rounded Rectangle 26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65" name="Rounded Rectangle 26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66" name="Rounded Rectangle 26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67" name="Rounded Rectangle 26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69" name="Rounded Rectangle 26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70" name="Rounded Rectangle 26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71" name="Rounded Rectangle 27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72" name="Rounded Rectangle 27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73" name="Rounded Rectangle 27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77" name="Rounded Rectangle 27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78" name="Rounded Rectangle 27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01:00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81" name="Rounded Rectangle 28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84" name="Rounded Rectangle 28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85" name="Rounded Rectangle 28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86" name="Rounded Rectangle 28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87" name="Rounded Rectangle 28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89" name="Rounded Rectangle 28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90" name="Rounded Rectangle 28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93" name="Rounded Rectangle 29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94" name="Rounded Rectangle 29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98" name="Rounded Rectangle 29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01" name="Rounded Rectangle 30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07" name="Rounded Rectangle 30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08" name="Rounded Rectangle 30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09" name="Rounded Rectangle 30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10" name="Rounded Rectangle 30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11" name="Rounded Rectangle 31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13" name="Rounded Rectangle 31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14" name="Rounded Rectangle 31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15" name="Rounded Rectangle 31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16" name="Rounded Rectangle 31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17" name="Rounded Rectangle 31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18" name="Rounded Rectangle 31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19" name="Rounded Rectangle 31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0" name="Rounded Rectangle 31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1" name="Rounded Rectangle 32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2" name="Rounded Rectangle 32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3" name="Rounded Rectangle 32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4" name="Rounded Rectangle 32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5" name="Rounded Rectangle 32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6" name="Rounded Rectangle 32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7" name="Rounded Rectangle 32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8" name="Rounded Rectangle 32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9" name="Rounded Rectangle 32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30" name="Rounded Rectangle 32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31" name="Rounded Rectangle 330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32" name="Rounded Rectangle 331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33" name="Rounded Rectangle 332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35" name="Rounded Rectangle 334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36" name="Rounded Rectangle 335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37" name="Rounded Rectangle 336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38" name="Rounded Rectangle 337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39" name="Rounded Rectangle 338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40" name="Rounded Rectangle 339"/>
          <p:cNvSpPr/>
          <p:nvPr/>
        </p:nvSpPr>
        <p:spPr>
          <a:xfrm>
            <a:off x="5768944" y="582584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00:00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41" name="Oval 340"/>
          <p:cNvSpPr/>
          <p:nvPr/>
        </p:nvSpPr>
        <p:spPr>
          <a:xfrm>
            <a:off x="5467385" y="5601527"/>
            <a:ext cx="1828800" cy="99060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b="1" kern="0" dirty="0" smtClean="0">
                <a:solidFill>
                  <a:srgbClr val="03ED19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kern="0" dirty="0" err="1" smtClean="0">
                <a:solidFill>
                  <a:srgbClr val="03ED19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b="1" kern="0" dirty="0">
              <a:solidFill>
                <a:srgbClr val="03ED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ounded Rectangle 34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3" name="Rounded Rectangle 34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4" name="Rounded Rectangle 34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5" name="Rounded Rectangle 34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6" name="Rounded Rectangle 34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7" name="Rounded Rectangle 34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" name="Rounded Rectangle 34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9" name="Rounded Rectangle 34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0" name="Rounded Rectangle 34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1" name="Rounded Rectangle 35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2" name="Rounded Rectangle 35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3" name="Rounded Rectangle 35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4" name="Rounded Rectangle 35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5" name="Rounded Rectangle 35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6" name="Rounded Rectangle 35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7" name="Rounded Rectangle 35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8" name="Rounded Rectangle 35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9" name="Rounded Rectangle 35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0" name="Rounded Rectangle 35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1" name="Rounded Rectangle 36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2" name="Rounded Rectangle 36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3" name="Rounded Rectangle 36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4" name="Rounded Rectangle 36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5" name="Rounded Rectangle 36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6" name="Rounded Rectangle 36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7" name="Rounded Rectangle 36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8" name="Rounded Rectangle 36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" name="Rounded Rectangle 36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0" name="Rounded Rectangle 36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1" name="Rounded Rectangle 37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" name="Rounded Rectangle 37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3" name="Rounded Rectangle 37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4" name="Rounded Rectangle 37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5" name="Rounded Rectangle 37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6" name="Rounded Rectangle 37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7" name="Rounded Rectangle 37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8" name="Rounded Rectangle 37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9" name="Rounded Rectangle 37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0" name="Rounded Rectangle 37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1" name="Rounded Rectangle 38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2" name="Rounded Rectangle 38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3" name="Rounded Rectangle 38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4" name="Rounded Rectangle 38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5" name="Rounded Rectangle 38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6" name="Rounded Rectangle 38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7" name="Rounded Rectangle 38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8" name="Rounded Rectangle 38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" name="Rounded Rectangle 38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0" name="Rounded Rectangle 38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1" name="Rounded Rectangle 39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2" name="Rounded Rectangle 39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3" name="Rounded Rectangle 39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4" name="Rounded Rectangle 39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5" name="Rounded Rectangle 39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6" name="Rounded Rectangle 39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7" name="Rounded Rectangle 39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8" name="Rounded Rectangle 39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" name="Rounded Rectangle 39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0" name="Rounded Rectangle 39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1" name="Rounded Rectangle 40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2" name="Rounded Rectangle 40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3" name="Rounded Rectangle 40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4" name="Rounded Rectangle 40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5" name="Rounded Rectangle 40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6" name="Rounded Rectangle 40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7" name="Rounded Rectangle 40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8" name="Rounded Rectangle 40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" name="Rounded Rectangle 40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" name="Rounded Rectangle 40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" name="Rounded Rectangle 41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2" name="Rounded Rectangle 41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" name="Rounded Rectangle 41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4" name="Rounded Rectangle 41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5" name="Rounded Rectangle 41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6" name="Rounded Rectangle 41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7" name="Rounded Rectangle 41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8" name="Rounded Rectangle 41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" name="Rounded Rectangle 41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0" name="Rounded Rectangle 41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1" name="Rounded Rectangle 42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2" name="Rounded Rectangle 42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3" name="Rounded Rectangle 42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4" name="Rounded Rectangle 42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5" name="Rounded Rectangle 42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6" name="Rounded Rectangle 42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7" name="Rounded Rectangle 42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8" name="Rounded Rectangle 42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9" name="Rounded Rectangle 42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" name="Rounded Rectangle 42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1" name="Rounded Rectangle 43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2" name="Rounded Rectangle 43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3" name="Rounded Rectangle 43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4" name="Rounded Rectangle 43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5" name="Rounded Rectangle 43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6" name="Rounded Rectangle 43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7" name="Rounded Rectangle 43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8" name="Rounded Rectangle 43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9" name="Rounded Rectangle 43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" name="Rounded Rectangle 43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1" name="Rounded Rectangle 44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2" name="Rounded Rectangle 44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3" name="Rounded Rectangle 44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4" name="Rounded Rectangle 44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5" name="Rounded Rectangle 44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6" name="Rounded Rectangle 44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7" name="Rounded Rectangle 44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8" name="Rounded Rectangle 44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9" name="Rounded Rectangle 44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" name="Rounded Rectangle 44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" name="Rounded Rectangle 45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" name="Rounded Rectangle 45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3" name="Rounded Rectangle 45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4" name="Rounded Rectangle 45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5" name="Rounded Rectangle 45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6" name="Rounded Rectangle 45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7" name="Rounded Rectangle 45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8" name="Rounded Rectangle 45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9" name="Rounded Rectangle 45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" name="Rounded Rectangle 45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" name="Rounded Rectangle 46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2" name="Rounded Rectangle 46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3" name="Rounded Rectangle 46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4" name="Rounded Rectangle 46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5" name="Rounded Rectangle 46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6" name="Rounded Rectangle 46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7" name="Rounded Rectangle 46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8" name="Rounded Rectangle 46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9" name="Rounded Rectangle 46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0" name="Rounded Rectangle 46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" name="Rounded Rectangle 47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2" name="Rounded Rectangle 47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3" name="Rounded Rectangle 47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4" name="Rounded Rectangle 47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5" name="Rounded Rectangle 47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6" name="Rounded Rectangle 47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7" name="Rounded Rectangle 47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8" name="Rounded Rectangle 47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9" name="Rounded Rectangle 47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0" name="Rounded Rectangle 47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" name="Rounded Rectangle 48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2" name="Rounded Rectangle 48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3" name="Rounded Rectangle 48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4" name="Rounded Rectangle 48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5" name="Rounded Rectangle 48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6" name="Rounded Rectangle 48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7" name="Rounded Rectangle 48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8" name="Rounded Rectangle 48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9" name="Rounded Rectangle 48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0" name="Rounded Rectangle 48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1" name="Rounded Rectangle 49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2" name="Rounded Rectangle 49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3" name="Rounded Rectangle 49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4" name="Rounded Rectangle 49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5" name="Rounded Rectangle 49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6" name="Rounded Rectangle 49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7" name="Rounded Rectangle 49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8" name="Rounded Rectangle 49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9" name="Rounded Rectangle 49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0" name="Rounded Rectangle 49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1" name="Rounded Rectangle 50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2" name="Rounded Rectangle 50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3" name="Rounded Rectangle 50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4" name="Rounded Rectangle 50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5" name="Rounded Rectangle 50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6" name="Rounded Rectangle 50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7" name="Rounded Rectangle 50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8" name="Rounded Rectangle 50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9" name="Rounded Rectangle 50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0" name="Rounded Rectangle 50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1" name="Rounded Rectangle 51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" name="Rounded Rectangle 51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3" name="Rounded Rectangle 51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4" name="Rounded Rectangle 51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5" name="Rounded Rectangle 51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6" name="Rounded Rectangle 51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7" name="Rounded Rectangle 51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8" name="Rounded Rectangle 51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9" name="Rounded Rectangle 51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0" name="Rounded Rectangle 51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1" name="Rounded Rectangle 52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2" name="Rounded Rectangle 52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3" name="Rounded Rectangle 52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4" name="Rounded Rectangle 52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5" name="Rounded Rectangle 52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6" name="Rounded Rectangle 52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7" name="Rounded Rectangle 52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8" name="Rounded Rectangle 52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9" name="Rounded Rectangle 52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0" name="Rounded Rectangle 52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1" name="Rounded Rectangle 53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" name="Rounded Rectangle 53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3" name="Rounded Rectangle 53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4" name="Rounded Rectangle 53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5" name="Rounded Rectangle 53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" name="Rounded Rectangle 53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7" name="Rounded Rectangle 53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8" name="Rounded Rectangle 53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9" name="Rounded Rectangle 53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0" name="Rounded Rectangle 53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1" name="Rounded Rectangle 54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" name="Rounded Rectangle 54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3" name="Rounded Rectangle 54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4" name="Rounded Rectangle 54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5" name="Rounded Rectangle 54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6" name="Rounded Rectangle 54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7" name="Rounded Rectangle 54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8" name="Rounded Rectangle 54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9" name="Rounded Rectangle 54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0" name="Rounded Rectangle 54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1" name="Rounded Rectangle 55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2" name="Rounded Rectangle 55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" name="Rounded Rectangle 55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4" name="Rounded Rectangle 55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5" name="Rounded Rectangle 55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6" name="Rounded Rectangle 55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7" name="Rounded Rectangle 55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8" name="Rounded Rectangle 55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9" name="Rounded Rectangle 55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0" name="Rounded Rectangle 55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1" name="Rounded Rectangle 56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2" name="Rounded Rectangle 56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" name="Rounded Rectangle 56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4" name="Rounded Rectangle 56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5" name="Rounded Rectangle 56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6" name="Rounded Rectangle 56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7" name="Rounded Rectangle 56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8" name="Rounded Rectangle 56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9" name="Rounded Rectangle 56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0" name="Rounded Rectangle 56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1" name="Rounded Rectangle 57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2" name="Rounded Rectangle 57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" name="Rounded Rectangle 57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4" name="Rounded Rectangle 57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5" name="Rounded Rectangle 57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6" name="Rounded Rectangle 57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7" name="Rounded Rectangle 57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8" name="Rounded Rectangle 57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9" name="Rounded Rectangle 57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0" name="Rounded Rectangle 57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1" name="Rounded Rectangle 58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2" name="Rounded Rectangle 58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" name="Rounded Rectangle 58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4" name="Rounded Rectangle 58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5" name="Rounded Rectangle 58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6" name="Rounded Rectangle 58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7" name="Rounded Rectangle 58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8" name="Rounded Rectangle 58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9" name="Rounded Rectangle 58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0" name="Rounded Rectangle 58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1" name="Rounded Rectangle 59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2" name="Rounded Rectangle 59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" name="Rounded Rectangle 59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" name="Rounded Rectangle 59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5" name="Rounded Rectangle 59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6" name="Rounded Rectangle 59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7" name="Rounded Rectangle 59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8" name="Rounded Rectangle 59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9" name="Rounded Rectangle 59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0" name="Rounded Rectangle 59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1" name="Rounded Rectangle 60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2" name="Rounded Rectangle 60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3" name="Rounded Rectangle 60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" name="Rounded Rectangle 60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5" name="Rounded Rectangle 60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6" name="Rounded Rectangle 60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7" name="Rounded Rectangle 60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8" name="Rounded Rectangle 60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9" name="Rounded Rectangle 60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0" name="Rounded Rectangle 60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1" name="Rounded Rectangle 61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2" name="Rounded Rectangle 61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3" name="Rounded Rectangle 61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" name="Rounded Rectangle 61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" name="Rounded Rectangle 61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6" name="Rounded Rectangle 61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7" name="Rounded Rectangle 61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8" name="Rounded Rectangle 61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9" name="Rounded Rectangle 61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0" name="Rounded Rectangle 61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1" name="Rounded Rectangle 62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2" name="Rounded Rectangle 62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3" name="Rounded Rectangle 62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" name="Rounded Rectangle 62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5" name="Rounded Rectangle 62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6" name="Rounded Rectangle 62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7" name="Rounded Rectangle 62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8" name="Rounded Rectangle 62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9" name="Rounded Rectangle 62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0" name="Rounded Rectangle 62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1" name="Rounded Rectangle 63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2" name="Rounded Rectangle 63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3" name="Rounded Rectangle 632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" name="Rounded Rectangle 633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5" name="Rounded Rectangle 634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6" name="Rounded Rectangle 635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7" name="Rounded Rectangle 636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8" name="Rounded Rectangle 637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9" name="Rounded Rectangle 638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0" name="Rounded Rectangle 639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1" name="Rounded Rectangle 640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2" name="Rounded Rectangle 641"/>
          <p:cNvSpPr/>
          <p:nvPr/>
        </p:nvSpPr>
        <p:spPr>
          <a:xfrm>
            <a:off x="9682590" y="571498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3" name="Oval 642"/>
          <p:cNvSpPr/>
          <p:nvPr/>
        </p:nvSpPr>
        <p:spPr>
          <a:xfrm>
            <a:off x="9377790" y="5566874"/>
            <a:ext cx="1828800" cy="99060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3ED1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3ED1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3ED1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266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4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4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0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4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7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0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4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7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0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4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7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0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4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7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6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0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2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4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5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6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7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7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8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9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20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21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22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23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24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25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26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28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29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30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31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32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33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34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35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36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37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38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39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40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41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42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43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44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45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46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47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48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49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50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51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52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53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545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555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565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575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585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595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605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615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625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635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645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655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665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675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685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695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705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715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725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735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745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755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765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775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785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795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805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815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825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835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845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855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865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875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885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895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905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915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925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935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945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955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965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975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985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995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1005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1015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1045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1065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1085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095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1115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1135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1145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1155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1165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1175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1185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1195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1215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1225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1235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1245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1255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1265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1275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1285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1295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1305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1315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1325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1335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1345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1355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365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1375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1385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1395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1405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1415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1425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1435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445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1455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1465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1475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1485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1495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1505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1515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1525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1535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1545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1555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1565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1575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1585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1595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1605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1615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1625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1635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1645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1655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1665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1675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685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1695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1705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1715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1725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1735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1745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175500"/>
                            </p:stCondLst>
                            <p:childTnLst>
                              <p:par>
                                <p:cTn id="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176500"/>
                            </p:stCondLst>
                            <p:childTnLst>
                              <p:par>
                                <p:cTn id="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>
                            <p:stCondLst>
                              <p:cond delay="177500"/>
                            </p:stCondLst>
                            <p:childTnLst>
                              <p:par>
                                <p:cTn id="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178500"/>
                            </p:stCondLst>
                            <p:childTnLst>
                              <p:par>
                                <p:cTn id="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179500"/>
                            </p:stCondLst>
                            <p:childTnLst>
                              <p:par>
                                <p:cTn id="9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180500"/>
                            </p:stCondLst>
                            <p:childTnLst>
                              <p:par>
                                <p:cTn id="9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5" fill="hold">
                            <p:stCondLst>
                              <p:cond delay="181500"/>
                            </p:stCondLst>
                            <p:childTnLst>
                              <p:par>
                                <p:cTn id="9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8" fill="hold">
                            <p:stCondLst>
                              <p:cond delay="182500"/>
                            </p:stCondLst>
                            <p:childTnLst>
                              <p:par>
                                <p:cTn id="9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>
                            <p:stCondLst>
                              <p:cond delay="183500"/>
                            </p:stCondLst>
                            <p:childTnLst>
                              <p:par>
                                <p:cTn id="9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184500"/>
                            </p:stCondLst>
                            <p:childTnLst>
                              <p:par>
                                <p:cTn id="9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7" fill="hold">
                            <p:stCondLst>
                              <p:cond delay="185500"/>
                            </p:stCondLst>
                            <p:childTnLst>
                              <p:par>
                                <p:cTn id="9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>
                            <p:stCondLst>
                              <p:cond delay="186500"/>
                            </p:stCondLst>
                            <p:childTnLst>
                              <p:par>
                                <p:cTn id="9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187500"/>
                            </p:stCondLst>
                            <p:childTnLst>
                              <p:par>
                                <p:cTn id="9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188500"/>
                            </p:stCondLst>
                            <p:childTnLst>
                              <p:par>
                                <p:cTn id="9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189500"/>
                            </p:stCondLst>
                            <p:childTnLst>
                              <p:par>
                                <p:cTn id="9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2" fill="hold">
                            <p:stCondLst>
                              <p:cond delay="190500"/>
                            </p:stCondLst>
                            <p:childTnLst>
                              <p:par>
                                <p:cTn id="9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5" fill="hold">
                            <p:stCondLst>
                              <p:cond delay="191500"/>
                            </p:stCondLst>
                            <p:childTnLst>
                              <p:par>
                                <p:cTn id="9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>
                            <p:stCondLst>
                              <p:cond delay="192500"/>
                            </p:stCondLst>
                            <p:childTnLst>
                              <p:par>
                                <p:cTn id="9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1" fill="hold">
                            <p:stCondLst>
                              <p:cond delay="193500"/>
                            </p:stCondLst>
                            <p:childTnLst>
                              <p:par>
                                <p:cTn id="9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194500"/>
                            </p:stCondLst>
                            <p:childTnLst>
                              <p:par>
                                <p:cTn id="9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7" fill="hold">
                            <p:stCondLst>
                              <p:cond delay="195500"/>
                            </p:stCondLst>
                            <p:childTnLst>
                              <p:par>
                                <p:cTn id="9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196500"/>
                            </p:stCondLst>
                            <p:childTnLst>
                              <p:par>
                                <p:cTn id="10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3" fill="hold">
                            <p:stCondLst>
                              <p:cond delay="197500"/>
                            </p:stCondLst>
                            <p:childTnLst>
                              <p:par>
                                <p:cTn id="10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198500"/>
                            </p:stCondLst>
                            <p:childTnLst>
                              <p:par>
                                <p:cTn id="10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9" fill="hold">
                            <p:stCondLst>
                              <p:cond delay="199500"/>
                            </p:stCondLst>
                            <p:childTnLst>
                              <p:par>
                                <p:cTn id="10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2" fill="hold">
                            <p:stCondLst>
                              <p:cond delay="200500"/>
                            </p:stCondLst>
                            <p:childTnLst>
                              <p:par>
                                <p:cTn id="10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5" fill="hold">
                            <p:stCondLst>
                              <p:cond delay="201500"/>
                            </p:stCondLst>
                            <p:childTnLst>
                              <p:par>
                                <p:cTn id="10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8" fill="hold">
                            <p:stCondLst>
                              <p:cond delay="202500"/>
                            </p:stCondLst>
                            <p:childTnLst>
                              <p:par>
                                <p:cTn id="10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1" fill="hold">
                            <p:stCondLst>
                              <p:cond delay="203500"/>
                            </p:stCondLst>
                            <p:childTnLst>
                              <p:par>
                                <p:cTn id="10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204500"/>
                            </p:stCondLst>
                            <p:childTnLst>
                              <p:par>
                                <p:cTn id="10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7" fill="hold">
                            <p:stCondLst>
                              <p:cond delay="205500"/>
                            </p:stCondLst>
                            <p:childTnLst>
                              <p:par>
                                <p:cTn id="10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206500"/>
                            </p:stCondLst>
                            <p:childTnLst>
                              <p:par>
                                <p:cTn id="10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3" fill="hold">
                            <p:stCondLst>
                              <p:cond delay="207500"/>
                            </p:stCondLst>
                            <p:childTnLst>
                              <p:par>
                                <p:cTn id="10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6" fill="hold">
                            <p:stCondLst>
                              <p:cond delay="208500"/>
                            </p:stCondLst>
                            <p:childTnLst>
                              <p:par>
                                <p:cTn id="10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9" fill="hold">
                            <p:stCondLst>
                              <p:cond delay="209500"/>
                            </p:stCondLst>
                            <p:childTnLst>
                              <p:par>
                                <p:cTn id="10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2" fill="hold">
                            <p:stCondLst>
                              <p:cond delay="210500"/>
                            </p:stCondLst>
                            <p:childTnLst>
                              <p:par>
                                <p:cTn id="10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5" fill="hold">
                            <p:stCondLst>
                              <p:cond delay="211500"/>
                            </p:stCondLst>
                            <p:childTnLst>
                              <p:par>
                                <p:cTn id="10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8" fill="hold">
                            <p:stCondLst>
                              <p:cond delay="212500"/>
                            </p:stCondLst>
                            <p:childTnLst>
                              <p:par>
                                <p:cTn id="10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1" fill="hold">
                            <p:stCondLst>
                              <p:cond delay="213500"/>
                            </p:stCondLst>
                            <p:childTnLst>
                              <p:par>
                                <p:cTn id="10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214500"/>
                            </p:stCondLst>
                            <p:childTnLst>
                              <p:par>
                                <p:cTn id="10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7" fill="hold">
                            <p:stCondLst>
                              <p:cond delay="215500"/>
                            </p:stCondLst>
                            <p:childTnLst>
                              <p:par>
                                <p:cTn id="10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>
                            <p:stCondLst>
                              <p:cond delay="216500"/>
                            </p:stCondLst>
                            <p:childTnLst>
                              <p:par>
                                <p:cTn id="10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3" fill="hold">
                            <p:stCondLst>
                              <p:cond delay="217500"/>
                            </p:stCondLst>
                            <p:childTnLst>
                              <p:par>
                                <p:cTn id="10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6" fill="hold">
                            <p:stCondLst>
                              <p:cond delay="218500"/>
                            </p:stCondLst>
                            <p:childTnLst>
                              <p:par>
                                <p:cTn id="10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9" fill="hold">
                            <p:stCondLst>
                              <p:cond delay="219500"/>
                            </p:stCondLst>
                            <p:childTnLst>
                              <p:par>
                                <p:cTn id="10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2" fill="hold">
                            <p:stCondLst>
                              <p:cond delay="220500"/>
                            </p:stCondLst>
                            <p:childTnLst>
                              <p:par>
                                <p:cTn id="10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5" fill="hold">
                            <p:stCondLst>
                              <p:cond delay="221500"/>
                            </p:stCondLst>
                            <p:childTnLst>
                              <p:par>
                                <p:cTn id="10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8" fill="hold">
                            <p:stCondLst>
                              <p:cond delay="222500"/>
                            </p:stCondLst>
                            <p:childTnLst>
                              <p:par>
                                <p:cTn id="10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1" fill="hold">
                            <p:stCondLst>
                              <p:cond delay="223500"/>
                            </p:stCondLst>
                            <p:childTnLst>
                              <p:par>
                                <p:cTn id="10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4" fill="hold">
                            <p:stCondLst>
                              <p:cond delay="224500"/>
                            </p:stCondLst>
                            <p:childTnLst>
                              <p:par>
                                <p:cTn id="10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7" fill="hold">
                            <p:stCondLst>
                              <p:cond delay="225500"/>
                            </p:stCondLst>
                            <p:childTnLst>
                              <p:par>
                                <p:cTn id="10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0" fill="hold">
                            <p:stCondLst>
                              <p:cond delay="226500"/>
                            </p:stCondLst>
                            <p:childTnLst>
                              <p:par>
                                <p:cTn id="10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3" fill="hold">
                            <p:stCondLst>
                              <p:cond delay="227500"/>
                            </p:stCondLst>
                            <p:childTnLst>
                              <p:par>
                                <p:cTn id="10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6" fill="hold">
                            <p:stCondLst>
                              <p:cond delay="228500"/>
                            </p:stCondLst>
                            <p:childTnLst>
                              <p:par>
                                <p:cTn id="10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229500"/>
                            </p:stCondLst>
                            <p:childTnLst>
                              <p:par>
                                <p:cTn id="1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2" fill="hold">
                            <p:stCondLst>
                              <p:cond delay="230500"/>
                            </p:stCondLst>
                            <p:childTnLst>
                              <p:par>
                                <p:cTn id="1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5" fill="hold">
                            <p:stCondLst>
                              <p:cond delay="231500"/>
                            </p:stCondLst>
                            <p:childTnLst>
                              <p:par>
                                <p:cTn id="1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8" fill="hold">
                            <p:stCondLst>
                              <p:cond delay="232500"/>
                            </p:stCondLst>
                            <p:childTnLst>
                              <p:par>
                                <p:cTn id="1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1" fill="hold">
                            <p:stCondLst>
                              <p:cond delay="233500"/>
                            </p:stCondLst>
                            <p:childTnLst>
                              <p:par>
                                <p:cTn id="1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4" fill="hold">
                            <p:stCondLst>
                              <p:cond delay="234500"/>
                            </p:stCondLst>
                            <p:childTnLst>
                              <p:par>
                                <p:cTn id="1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7" fill="hold">
                            <p:stCondLst>
                              <p:cond delay="235500"/>
                            </p:stCondLst>
                            <p:childTnLst>
                              <p:par>
                                <p:cTn id="1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0" fill="hold">
                            <p:stCondLst>
                              <p:cond delay="236500"/>
                            </p:stCondLst>
                            <p:childTnLst>
                              <p:par>
                                <p:cTn id="1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3" fill="hold">
                            <p:stCondLst>
                              <p:cond delay="237500"/>
                            </p:stCondLst>
                            <p:childTnLst>
                              <p:par>
                                <p:cTn id="1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6" fill="hold">
                            <p:stCondLst>
                              <p:cond delay="238500"/>
                            </p:stCondLst>
                            <p:childTnLst>
                              <p:par>
                                <p:cTn id="1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239500"/>
                            </p:stCondLst>
                            <p:childTnLst>
                              <p:par>
                                <p:cTn id="1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2" fill="hold">
                            <p:stCondLst>
                              <p:cond delay="240500"/>
                            </p:stCondLst>
                            <p:childTnLst>
                              <p:par>
                                <p:cTn id="1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5" fill="hold">
                            <p:stCondLst>
                              <p:cond delay="241500"/>
                            </p:stCondLst>
                            <p:childTnLst>
                              <p:par>
                                <p:cTn id="1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8" fill="hold">
                            <p:stCondLst>
                              <p:cond delay="242500"/>
                            </p:stCondLst>
                            <p:childTnLst>
                              <p:par>
                                <p:cTn id="1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1" fill="hold">
                            <p:stCondLst>
                              <p:cond delay="243500"/>
                            </p:stCondLst>
                            <p:childTnLst>
                              <p:par>
                                <p:cTn id="1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4" fill="hold">
                            <p:stCondLst>
                              <p:cond delay="244500"/>
                            </p:stCondLst>
                            <p:childTnLst>
                              <p:par>
                                <p:cTn id="1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7" fill="hold">
                            <p:stCondLst>
                              <p:cond delay="245500"/>
                            </p:stCondLst>
                            <p:childTnLst>
                              <p:par>
                                <p:cTn id="1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0" fill="hold">
                            <p:stCondLst>
                              <p:cond delay="246500"/>
                            </p:stCondLst>
                            <p:childTnLst>
                              <p:par>
                                <p:cTn id="1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3" fill="hold">
                            <p:stCondLst>
                              <p:cond delay="247500"/>
                            </p:stCondLst>
                            <p:childTnLst>
                              <p:par>
                                <p:cTn id="1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6" fill="hold">
                            <p:stCondLst>
                              <p:cond delay="248500"/>
                            </p:stCondLst>
                            <p:childTnLst>
                              <p:par>
                                <p:cTn id="1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9" fill="hold">
                            <p:stCondLst>
                              <p:cond delay="249500"/>
                            </p:stCondLst>
                            <p:childTnLst>
                              <p:par>
                                <p:cTn id="1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2" fill="hold">
                            <p:stCondLst>
                              <p:cond delay="250500"/>
                            </p:stCondLst>
                            <p:childTnLst>
                              <p:par>
                                <p:cTn id="1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5" fill="hold">
                            <p:stCondLst>
                              <p:cond delay="251500"/>
                            </p:stCondLst>
                            <p:childTnLst>
                              <p:par>
                                <p:cTn id="1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8" fill="hold">
                            <p:stCondLst>
                              <p:cond delay="252500"/>
                            </p:stCondLst>
                            <p:childTnLst>
                              <p:par>
                                <p:cTn id="1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1" fill="hold">
                            <p:stCondLst>
                              <p:cond delay="253500"/>
                            </p:stCondLst>
                            <p:childTnLst>
                              <p:par>
                                <p:cTn id="1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4" fill="hold">
                            <p:stCondLst>
                              <p:cond delay="254500"/>
                            </p:stCondLst>
                            <p:childTnLst>
                              <p:par>
                                <p:cTn id="1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7" fill="hold">
                            <p:stCondLst>
                              <p:cond delay="255500"/>
                            </p:stCondLst>
                            <p:childTnLst>
                              <p:par>
                                <p:cTn id="1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0" fill="hold">
                            <p:stCondLst>
                              <p:cond delay="256500"/>
                            </p:stCondLst>
                            <p:childTnLst>
                              <p:par>
                                <p:cTn id="1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3" fill="hold">
                            <p:stCondLst>
                              <p:cond delay="257500"/>
                            </p:stCondLst>
                            <p:childTnLst>
                              <p:par>
                                <p:cTn id="1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6" fill="hold">
                            <p:stCondLst>
                              <p:cond delay="258500"/>
                            </p:stCondLst>
                            <p:childTnLst>
                              <p:par>
                                <p:cTn id="1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9" fill="hold">
                            <p:stCondLst>
                              <p:cond delay="259500"/>
                            </p:stCondLst>
                            <p:childTnLst>
                              <p:par>
                                <p:cTn id="1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2" fill="hold">
                            <p:stCondLst>
                              <p:cond delay="260500"/>
                            </p:stCondLst>
                            <p:childTnLst>
                              <p:par>
                                <p:cTn id="1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5" fill="hold">
                            <p:stCondLst>
                              <p:cond delay="261500"/>
                            </p:stCondLst>
                            <p:childTnLst>
                              <p:par>
                                <p:cTn id="1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8" fill="hold">
                            <p:stCondLst>
                              <p:cond delay="262500"/>
                            </p:stCondLst>
                            <p:childTnLst>
                              <p:par>
                                <p:cTn id="1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1" fill="hold">
                            <p:stCondLst>
                              <p:cond delay="263500"/>
                            </p:stCondLst>
                            <p:childTnLst>
                              <p:par>
                                <p:cTn id="1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4" fill="hold">
                            <p:stCondLst>
                              <p:cond delay="264500"/>
                            </p:stCondLst>
                            <p:childTnLst>
                              <p:par>
                                <p:cTn id="1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7" fill="hold">
                            <p:stCondLst>
                              <p:cond delay="265500"/>
                            </p:stCondLst>
                            <p:childTnLst>
                              <p:par>
                                <p:cTn id="1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0" fill="hold">
                            <p:stCondLst>
                              <p:cond delay="266500"/>
                            </p:stCondLst>
                            <p:childTnLst>
                              <p:par>
                                <p:cTn id="1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3" fill="hold">
                            <p:stCondLst>
                              <p:cond delay="267500"/>
                            </p:stCondLst>
                            <p:childTnLst>
                              <p:par>
                                <p:cTn id="1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6" fill="hold">
                            <p:stCondLst>
                              <p:cond delay="268500"/>
                            </p:stCondLst>
                            <p:childTnLst>
                              <p:par>
                                <p:cTn id="1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9" fill="hold">
                            <p:stCondLst>
                              <p:cond delay="269500"/>
                            </p:stCondLst>
                            <p:childTnLst>
                              <p:par>
                                <p:cTn id="1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2" fill="hold">
                            <p:stCondLst>
                              <p:cond delay="270500"/>
                            </p:stCondLst>
                            <p:childTnLst>
                              <p:par>
                                <p:cTn id="1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5" fill="hold">
                            <p:stCondLst>
                              <p:cond delay="271500"/>
                            </p:stCondLst>
                            <p:childTnLst>
                              <p:par>
                                <p:cTn id="1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8" fill="hold">
                            <p:stCondLst>
                              <p:cond delay="272500"/>
                            </p:stCondLst>
                            <p:childTnLst>
                              <p:par>
                                <p:cTn id="1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1" fill="hold">
                            <p:stCondLst>
                              <p:cond delay="273500"/>
                            </p:stCondLst>
                            <p:childTnLst>
                              <p:par>
                                <p:cTn id="1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4" fill="hold">
                            <p:stCondLst>
                              <p:cond delay="274500"/>
                            </p:stCondLst>
                            <p:childTnLst>
                              <p:par>
                                <p:cTn id="1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7" fill="hold">
                            <p:stCondLst>
                              <p:cond delay="275500"/>
                            </p:stCondLst>
                            <p:childTnLst>
                              <p:par>
                                <p:cTn id="1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0" fill="hold">
                            <p:stCondLst>
                              <p:cond delay="276500"/>
                            </p:stCondLst>
                            <p:childTnLst>
                              <p:par>
                                <p:cTn id="1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3" fill="hold">
                            <p:stCondLst>
                              <p:cond delay="277500"/>
                            </p:stCondLst>
                            <p:childTnLst>
                              <p:par>
                                <p:cTn id="1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6" fill="hold">
                            <p:stCondLst>
                              <p:cond delay="278500"/>
                            </p:stCondLst>
                            <p:childTnLst>
                              <p:par>
                                <p:cTn id="1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9" fill="hold">
                            <p:stCondLst>
                              <p:cond delay="279500"/>
                            </p:stCondLst>
                            <p:childTnLst>
                              <p:par>
                                <p:cTn id="1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2" fill="hold">
                            <p:stCondLst>
                              <p:cond delay="280500"/>
                            </p:stCondLst>
                            <p:childTnLst>
                              <p:par>
                                <p:cTn id="1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5" fill="hold">
                            <p:stCondLst>
                              <p:cond delay="281500"/>
                            </p:stCondLst>
                            <p:childTnLst>
                              <p:par>
                                <p:cTn id="1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8" fill="hold">
                            <p:stCondLst>
                              <p:cond delay="282500"/>
                            </p:stCondLst>
                            <p:childTnLst>
                              <p:par>
                                <p:cTn id="1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1" fill="hold">
                            <p:stCondLst>
                              <p:cond delay="283500"/>
                            </p:stCondLst>
                            <p:childTnLst>
                              <p:par>
                                <p:cTn id="1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4" fill="hold">
                            <p:stCondLst>
                              <p:cond delay="284500"/>
                            </p:stCondLst>
                            <p:childTnLst>
                              <p:par>
                                <p:cTn id="1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7" fill="hold">
                            <p:stCondLst>
                              <p:cond delay="285500"/>
                            </p:stCondLst>
                            <p:childTnLst>
                              <p:par>
                                <p:cTn id="1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0" fill="hold">
                            <p:stCondLst>
                              <p:cond delay="286500"/>
                            </p:stCondLst>
                            <p:childTnLst>
                              <p:par>
                                <p:cTn id="1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3" fill="hold">
                            <p:stCondLst>
                              <p:cond delay="287500"/>
                            </p:stCondLst>
                            <p:childTnLst>
                              <p:par>
                                <p:cTn id="1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6" fill="hold">
                            <p:stCondLst>
                              <p:cond delay="288500"/>
                            </p:stCondLst>
                            <p:childTnLst>
                              <p:par>
                                <p:cTn id="1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9" fill="hold">
                            <p:stCondLst>
                              <p:cond delay="289500"/>
                            </p:stCondLst>
                            <p:childTnLst>
                              <p:par>
                                <p:cTn id="1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2" fill="hold">
                            <p:stCondLst>
                              <p:cond delay="290500"/>
                            </p:stCondLst>
                            <p:childTnLst>
                              <p:par>
                                <p:cTn id="1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5" fill="hold">
                            <p:stCondLst>
                              <p:cond delay="291500"/>
                            </p:stCondLst>
                            <p:childTnLst>
                              <p:par>
                                <p:cTn id="1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8" fill="hold">
                            <p:stCondLst>
                              <p:cond delay="292500"/>
                            </p:stCondLst>
                            <p:childTnLst>
                              <p:par>
                                <p:cTn id="1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1" fill="hold">
                            <p:stCondLst>
                              <p:cond delay="293500"/>
                            </p:stCondLst>
                            <p:childTnLst>
                              <p:par>
                                <p:cTn id="1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4" fill="hold">
                            <p:stCondLst>
                              <p:cond delay="294500"/>
                            </p:stCondLst>
                            <p:childTnLst>
                              <p:par>
                                <p:cTn id="1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7" fill="hold">
                            <p:stCondLst>
                              <p:cond delay="295500"/>
                            </p:stCondLst>
                            <p:childTnLst>
                              <p:par>
                                <p:cTn id="1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0" fill="hold">
                            <p:stCondLst>
                              <p:cond delay="296500"/>
                            </p:stCondLst>
                            <p:childTnLst>
                              <p:par>
                                <p:cTn id="1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3" fill="hold">
                            <p:stCondLst>
                              <p:cond delay="297500"/>
                            </p:stCondLst>
                            <p:childTnLst>
                              <p:par>
                                <p:cTn id="1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6" fill="hold">
                            <p:stCondLst>
                              <p:cond delay="298500"/>
                            </p:stCondLst>
                            <p:childTnLst>
                              <p:par>
                                <p:cTn id="1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9" fill="hold">
                            <p:stCondLst>
                              <p:cond delay="299500"/>
                            </p:stCondLst>
                            <p:childTnLst>
                              <p:par>
                                <p:cTn id="1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2" fill="hold">
                            <p:stCondLst>
                              <p:cond delay="300500"/>
                            </p:stCondLst>
                            <p:childTnLst>
                              <p:par>
                                <p:cTn id="1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3"/>
                  </p:tgtEl>
                </p:cond>
              </p:nextCondLst>
            </p:seq>
          </p:childTnLst>
        </p:cTn>
      </p:par>
    </p:tnLst>
    <p:bldLst>
      <p:bldP spid="31" grpId="0"/>
      <p:bldP spid="35" grpId="0" animBg="1"/>
      <p:bldP spid="4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C68E825-D6C2-E9DE-90DD-419CC190C889}"/>
              </a:ext>
            </a:extLst>
          </p:cNvPr>
          <p:cNvGrpSpPr/>
          <p:nvPr/>
        </p:nvGrpSpPr>
        <p:grpSpPr>
          <a:xfrm>
            <a:off x="4278931" y="1091867"/>
            <a:ext cx="3159009" cy="3366686"/>
            <a:chOff x="2595654" y="2393244"/>
            <a:chExt cx="2092744" cy="3366686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8DFFF30B-05D5-6197-71A7-DF725431972D}"/>
                </a:ext>
              </a:extLst>
            </p:cNvPr>
            <p:cNvSpPr/>
            <p:nvPr/>
          </p:nvSpPr>
          <p:spPr>
            <a:xfrm>
              <a:off x="2621523" y="2393244"/>
              <a:ext cx="2066875" cy="33666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F782003-A3E8-2BF0-522B-525B709699B0}"/>
                </a:ext>
              </a:extLst>
            </p:cNvPr>
            <p:cNvSpPr txBox="1"/>
            <p:nvPr/>
          </p:nvSpPr>
          <p:spPr>
            <a:xfrm>
              <a:off x="2595654" y="5052044"/>
              <a:ext cx="20668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7030A0"/>
                  </a:solidFill>
                  <a:latin typeface="#9Slide03 SFU Futura_03" panose="00000400000000000000" pitchFamily="2" charset="0"/>
                </a:rPr>
                <a:t>Ngành công nghiệp</a:t>
              </a:r>
            </a:p>
            <a:p>
              <a:pPr algn="ctr"/>
              <a:r>
                <a:rPr lang="en-US" sz="2000" b="1">
                  <a:solidFill>
                    <a:srgbClr val="7030A0"/>
                  </a:solidFill>
                  <a:latin typeface="#9Slide03 SFU Futura_03" panose="00000400000000000000" pitchFamily="2" charset="0"/>
                </a:rPr>
                <a:t> xây dựng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74BC7A83-3D0E-E6E3-FD0E-6F2D0812856A}"/>
              </a:ext>
            </a:extLst>
          </p:cNvPr>
          <p:cNvGrpSpPr/>
          <p:nvPr/>
        </p:nvGrpSpPr>
        <p:grpSpPr>
          <a:xfrm>
            <a:off x="7955285" y="1061682"/>
            <a:ext cx="3035709" cy="3366686"/>
            <a:chOff x="5272114" y="2227189"/>
            <a:chExt cx="2066875" cy="3366686"/>
          </a:xfrm>
          <a:solidFill>
            <a:schemeClr val="bg1">
              <a:lumMod val="95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C48C5816-5E58-93CB-F04B-056B1021476B}"/>
                </a:ext>
              </a:extLst>
            </p:cNvPr>
            <p:cNvSpPr/>
            <p:nvPr/>
          </p:nvSpPr>
          <p:spPr>
            <a:xfrm>
              <a:off x="5272114" y="2227189"/>
              <a:ext cx="2066875" cy="3366686"/>
            </a:xfrm>
            <a:prstGeom prst="rect">
              <a:avLst/>
            </a:prstGeom>
            <a:grpFill/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9CC244A-C46B-8425-BF5C-3FE1DEB159B0}"/>
                </a:ext>
              </a:extLst>
            </p:cNvPr>
            <p:cNvSpPr txBox="1"/>
            <p:nvPr/>
          </p:nvSpPr>
          <p:spPr>
            <a:xfrm>
              <a:off x="5422426" y="5029389"/>
              <a:ext cx="188808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7030A0"/>
                  </a:solidFill>
                  <a:latin typeface="#9Slide03 SFU Futura_03" panose="00000400000000000000" pitchFamily="2" charset="0"/>
                </a:rPr>
                <a:t>Ngành dịch vụ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90E0597-710A-ADE9-7361-09D5F58A43FE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#9Slide03 SVN-Kelson Sans Bold" panose="02000500000000000000" pitchFamily="2" charset="0"/>
              </a:rPr>
              <a:t>CƠ CẤU THEO NGÀNH KINH TẾ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2F27C13-9988-A3D5-4621-C0257CD8A1E5}"/>
              </a:ext>
            </a:extLst>
          </p:cNvPr>
          <p:cNvSpPr txBox="1"/>
          <p:nvPr/>
        </p:nvSpPr>
        <p:spPr>
          <a:xfrm>
            <a:off x="591224" y="502897"/>
            <a:ext cx="2437726" cy="523220"/>
          </a:xfrm>
          <a:custGeom>
            <a:avLst/>
            <a:gdLst>
              <a:gd name="connsiteX0" fmla="*/ 0 w 2437726"/>
              <a:gd name="connsiteY0" fmla="*/ 0 h 523220"/>
              <a:gd name="connsiteX1" fmla="*/ 511922 w 2437726"/>
              <a:gd name="connsiteY1" fmla="*/ 0 h 523220"/>
              <a:gd name="connsiteX2" fmla="*/ 950713 w 2437726"/>
              <a:gd name="connsiteY2" fmla="*/ 0 h 523220"/>
              <a:gd name="connsiteX3" fmla="*/ 1438258 w 2437726"/>
              <a:gd name="connsiteY3" fmla="*/ 0 h 523220"/>
              <a:gd name="connsiteX4" fmla="*/ 1877049 w 2437726"/>
              <a:gd name="connsiteY4" fmla="*/ 0 h 523220"/>
              <a:gd name="connsiteX5" fmla="*/ 2437726 w 2437726"/>
              <a:gd name="connsiteY5" fmla="*/ 0 h 523220"/>
              <a:gd name="connsiteX6" fmla="*/ 2437726 w 2437726"/>
              <a:gd name="connsiteY6" fmla="*/ 523220 h 523220"/>
              <a:gd name="connsiteX7" fmla="*/ 2023313 w 2437726"/>
              <a:gd name="connsiteY7" fmla="*/ 523220 h 523220"/>
              <a:gd name="connsiteX8" fmla="*/ 1560145 w 2437726"/>
              <a:gd name="connsiteY8" fmla="*/ 523220 h 523220"/>
              <a:gd name="connsiteX9" fmla="*/ 1096977 w 2437726"/>
              <a:gd name="connsiteY9" fmla="*/ 523220 h 523220"/>
              <a:gd name="connsiteX10" fmla="*/ 633809 w 2437726"/>
              <a:gd name="connsiteY10" fmla="*/ 523220 h 523220"/>
              <a:gd name="connsiteX11" fmla="*/ 0 w 2437726"/>
              <a:gd name="connsiteY11" fmla="*/ 523220 h 523220"/>
              <a:gd name="connsiteX12" fmla="*/ 0 w 2437726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7726" h="523220" extrusionOk="0">
                <a:moveTo>
                  <a:pt x="0" y="0"/>
                </a:moveTo>
                <a:cubicBezTo>
                  <a:pt x="172787" y="-57309"/>
                  <a:pt x="370894" y="40008"/>
                  <a:pt x="511922" y="0"/>
                </a:cubicBezTo>
                <a:cubicBezTo>
                  <a:pt x="652950" y="-40008"/>
                  <a:pt x="818035" y="36677"/>
                  <a:pt x="950713" y="0"/>
                </a:cubicBezTo>
                <a:cubicBezTo>
                  <a:pt x="1083391" y="-36677"/>
                  <a:pt x="1306371" y="11050"/>
                  <a:pt x="1438258" y="0"/>
                </a:cubicBezTo>
                <a:cubicBezTo>
                  <a:pt x="1570146" y="-11050"/>
                  <a:pt x="1666003" y="28996"/>
                  <a:pt x="1877049" y="0"/>
                </a:cubicBezTo>
                <a:cubicBezTo>
                  <a:pt x="2088095" y="-28996"/>
                  <a:pt x="2172136" y="42388"/>
                  <a:pt x="2437726" y="0"/>
                </a:cubicBezTo>
                <a:cubicBezTo>
                  <a:pt x="2477303" y="201838"/>
                  <a:pt x="2408721" y="313809"/>
                  <a:pt x="2437726" y="523220"/>
                </a:cubicBezTo>
                <a:cubicBezTo>
                  <a:pt x="2308535" y="528647"/>
                  <a:pt x="2187450" y="505681"/>
                  <a:pt x="2023313" y="523220"/>
                </a:cubicBezTo>
                <a:cubicBezTo>
                  <a:pt x="1859176" y="540759"/>
                  <a:pt x="1748971" y="480358"/>
                  <a:pt x="1560145" y="523220"/>
                </a:cubicBezTo>
                <a:cubicBezTo>
                  <a:pt x="1371319" y="566082"/>
                  <a:pt x="1223341" y="473524"/>
                  <a:pt x="1096977" y="523220"/>
                </a:cubicBezTo>
                <a:cubicBezTo>
                  <a:pt x="970613" y="572916"/>
                  <a:pt x="810287" y="470242"/>
                  <a:pt x="633809" y="523220"/>
                </a:cubicBezTo>
                <a:cubicBezTo>
                  <a:pt x="457331" y="576198"/>
                  <a:pt x="210650" y="467638"/>
                  <a:pt x="0" y="523220"/>
                </a:cubicBezTo>
                <a:cubicBezTo>
                  <a:pt x="-16326" y="331982"/>
                  <a:pt x="21044" y="243338"/>
                  <a:pt x="0" y="0"/>
                </a:cubicBezTo>
                <a:close/>
              </a:path>
            </a:pathLst>
          </a:custGeom>
          <a:noFill/>
          <a:ln>
            <a:noFill/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#9Slide03 SFU Futura_03" panose="00000400000000000000" pitchFamily="2" charset="0"/>
              </a:rPr>
              <a:t>Thành phần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769F5EC8-7C1B-8AA2-DBAD-55AA1F88F7C1}"/>
              </a:ext>
            </a:extLst>
          </p:cNvPr>
          <p:cNvGrpSpPr/>
          <p:nvPr/>
        </p:nvGrpSpPr>
        <p:grpSpPr>
          <a:xfrm>
            <a:off x="602577" y="1053504"/>
            <a:ext cx="2997727" cy="3366686"/>
            <a:chOff x="380924" y="1053504"/>
            <a:chExt cx="3162376" cy="3366686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CA489C4-1C90-93E0-9D54-4E66121EED57}"/>
                </a:ext>
              </a:extLst>
            </p:cNvPr>
            <p:cNvGrpSpPr/>
            <p:nvPr/>
          </p:nvGrpSpPr>
          <p:grpSpPr>
            <a:xfrm>
              <a:off x="380924" y="1053504"/>
              <a:ext cx="3162376" cy="3366686"/>
              <a:chOff x="119855" y="2393244"/>
              <a:chExt cx="2066875" cy="3366686"/>
            </a:xfrm>
            <a:solidFill>
              <a:schemeClr val="bg1">
                <a:lumMod val="95000"/>
              </a:schemeClr>
            </a:solidFill>
          </p:grpSpPr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0267D78F-CA80-D59C-82EE-72AC3CC9D6A2}"/>
                  </a:ext>
                </a:extLst>
              </p:cNvPr>
              <p:cNvSpPr/>
              <p:nvPr/>
            </p:nvSpPr>
            <p:spPr>
              <a:xfrm>
                <a:off x="119855" y="2393244"/>
                <a:ext cx="2066875" cy="3366686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B040881B-F4E1-AF88-A37F-EF9CF9E0D4BD}"/>
                  </a:ext>
                </a:extLst>
              </p:cNvPr>
              <p:cNvSpPr txBox="1"/>
              <p:nvPr/>
            </p:nvSpPr>
            <p:spPr>
              <a:xfrm>
                <a:off x="119855" y="4964836"/>
                <a:ext cx="2066875" cy="70788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7030A0"/>
                    </a:solidFill>
                    <a:latin typeface="#9Slide03 SFU Futura_03" panose="00000400000000000000" pitchFamily="2" charset="0"/>
                  </a:rPr>
                  <a:t>Ngành  nông nghiệp, lâm nghiệp và thủy sản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FB76E4EB-B62E-5C26-0FC7-249541B37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443" y="1308341"/>
              <a:ext cx="2212220" cy="2061918"/>
            </a:xfrm>
            <a:prstGeom prst="ellipse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CB9730F-BC2C-FED3-50B2-9F3D6BB34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" b="98462" l="10000" r="90000">
                        <a14:foregroundMark x1="47778" y1="962" x2="47778" y2="962"/>
                        <a14:foregroundMark x1="49222" y1="98462" x2="49222" y2="98462"/>
                        <a14:foregroundMark x1="57444" y1="63654" x2="57444" y2="63654"/>
                        <a14:foregroundMark x1="57444" y1="56731" x2="57444" y2="56731"/>
                        <a14:foregroundMark x1="68111" y1="81731" x2="68111" y2="81731"/>
                        <a14:foregroundMark x1="67778" y1="65385" x2="60222" y2="79423"/>
                        <a14:foregroundMark x1="48889" y1="13654" x2="50222" y2="21154"/>
                        <a14:foregroundMark x1="39444" y1="22308" x2="41889" y2="2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8745" y="1214715"/>
            <a:ext cx="4052887" cy="2341668"/>
          </a:xfrm>
          <a:prstGeom prst="ellipse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FCB3EE81-2F57-5EE7-91EC-EBF03008B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1" b="98978" l="10000" r="90000">
                        <a14:foregroundMark x1="13286" y1="61145" x2="13286" y2="61145"/>
                        <a14:foregroundMark x1="17429" y1="67280" x2="17429" y2="67280"/>
                        <a14:foregroundMark x1="14143" y1="61145" x2="25571" y2="72188"/>
                        <a14:foregroundMark x1="20857" y1="26994" x2="23000" y2="48875"/>
                        <a14:foregroundMark x1="23000" y1="48875" x2="23000" y2="48875"/>
                        <a14:foregroundMark x1="37571" y1="7975" x2="38857" y2="28221"/>
                        <a14:foregroundMark x1="63571" y1="9202" x2="57143" y2="27607"/>
                        <a14:foregroundMark x1="79286" y1="30675" x2="75000" y2="51329"/>
                        <a14:foregroundMark x1="75000" y1="51329" x2="74571" y2="51329"/>
                        <a14:foregroundMark x1="84000" y1="59918" x2="79286" y2="79550"/>
                        <a14:foregroundMark x1="79286" y1="79550" x2="79286" y2="79550"/>
                        <a14:foregroundMark x1="49857" y1="91616" x2="49857" y2="9897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5285" y="1533655"/>
            <a:ext cx="2993882" cy="2091441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18DA946-CD00-0D86-21B4-FD1A595D7951}"/>
              </a:ext>
            </a:extLst>
          </p:cNvPr>
          <p:cNvSpPr txBox="1"/>
          <p:nvPr/>
        </p:nvSpPr>
        <p:spPr>
          <a:xfrm>
            <a:off x="237150" y="5329712"/>
            <a:ext cx="1581188" cy="523220"/>
          </a:xfrm>
          <a:custGeom>
            <a:avLst/>
            <a:gdLst>
              <a:gd name="connsiteX0" fmla="*/ 0 w 1581188"/>
              <a:gd name="connsiteY0" fmla="*/ 0 h 523220"/>
              <a:gd name="connsiteX1" fmla="*/ 542875 w 1581188"/>
              <a:gd name="connsiteY1" fmla="*/ 0 h 523220"/>
              <a:gd name="connsiteX2" fmla="*/ 1038313 w 1581188"/>
              <a:gd name="connsiteY2" fmla="*/ 0 h 523220"/>
              <a:gd name="connsiteX3" fmla="*/ 1581188 w 1581188"/>
              <a:gd name="connsiteY3" fmla="*/ 0 h 523220"/>
              <a:gd name="connsiteX4" fmla="*/ 1581188 w 1581188"/>
              <a:gd name="connsiteY4" fmla="*/ 523220 h 523220"/>
              <a:gd name="connsiteX5" fmla="*/ 1054125 w 1581188"/>
              <a:gd name="connsiteY5" fmla="*/ 523220 h 523220"/>
              <a:gd name="connsiteX6" fmla="*/ 542875 w 1581188"/>
              <a:gd name="connsiteY6" fmla="*/ 523220 h 523220"/>
              <a:gd name="connsiteX7" fmla="*/ 0 w 1581188"/>
              <a:gd name="connsiteY7" fmla="*/ 523220 h 523220"/>
              <a:gd name="connsiteX8" fmla="*/ 0 w 1581188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188" h="523220" extrusionOk="0">
                <a:moveTo>
                  <a:pt x="0" y="0"/>
                </a:moveTo>
                <a:cubicBezTo>
                  <a:pt x="134710" y="-47950"/>
                  <a:pt x="419538" y="63655"/>
                  <a:pt x="542875" y="0"/>
                </a:cubicBezTo>
                <a:cubicBezTo>
                  <a:pt x="666212" y="-63655"/>
                  <a:pt x="859546" y="40626"/>
                  <a:pt x="1038313" y="0"/>
                </a:cubicBezTo>
                <a:cubicBezTo>
                  <a:pt x="1217080" y="-40626"/>
                  <a:pt x="1326727" y="57276"/>
                  <a:pt x="1581188" y="0"/>
                </a:cubicBezTo>
                <a:cubicBezTo>
                  <a:pt x="1607421" y="133794"/>
                  <a:pt x="1572114" y="340765"/>
                  <a:pt x="1581188" y="523220"/>
                </a:cubicBezTo>
                <a:cubicBezTo>
                  <a:pt x="1426806" y="562326"/>
                  <a:pt x="1178091" y="501041"/>
                  <a:pt x="1054125" y="523220"/>
                </a:cubicBezTo>
                <a:cubicBezTo>
                  <a:pt x="930159" y="545399"/>
                  <a:pt x="662284" y="476743"/>
                  <a:pt x="542875" y="523220"/>
                </a:cubicBezTo>
                <a:cubicBezTo>
                  <a:pt x="423466" y="569697"/>
                  <a:pt x="194610" y="493362"/>
                  <a:pt x="0" y="523220"/>
                </a:cubicBezTo>
                <a:cubicBezTo>
                  <a:pt x="-51669" y="328224"/>
                  <a:pt x="53365" y="129213"/>
                  <a:pt x="0" y="0"/>
                </a:cubicBezTo>
                <a:close/>
              </a:path>
            </a:pathLst>
          </a:custGeom>
          <a:noFill/>
          <a:ln>
            <a:noFill/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#9Slide03 SFU Futura_03" panose="00000400000000000000" pitchFamily="2" charset="0"/>
              </a:rPr>
              <a:t>Ý nghĩa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021791A-911D-B03B-5E5C-5A715BF0747E}"/>
              </a:ext>
            </a:extLst>
          </p:cNvPr>
          <p:cNvSpPr txBox="1"/>
          <p:nvPr/>
        </p:nvSpPr>
        <p:spPr>
          <a:xfrm>
            <a:off x="2059598" y="4736582"/>
            <a:ext cx="9542074" cy="461665"/>
          </a:xfrm>
          <a:custGeom>
            <a:avLst/>
            <a:gdLst>
              <a:gd name="connsiteX0" fmla="*/ 0 w 9542074"/>
              <a:gd name="connsiteY0" fmla="*/ 0 h 461665"/>
              <a:gd name="connsiteX1" fmla="*/ 691800 w 9542074"/>
              <a:gd name="connsiteY1" fmla="*/ 0 h 461665"/>
              <a:gd name="connsiteX2" fmla="*/ 1097339 w 9542074"/>
              <a:gd name="connsiteY2" fmla="*/ 0 h 461665"/>
              <a:gd name="connsiteX3" fmla="*/ 1693718 w 9542074"/>
              <a:gd name="connsiteY3" fmla="*/ 0 h 461665"/>
              <a:gd name="connsiteX4" fmla="*/ 2099256 w 9542074"/>
              <a:gd name="connsiteY4" fmla="*/ 0 h 461665"/>
              <a:gd name="connsiteX5" fmla="*/ 2504794 w 9542074"/>
              <a:gd name="connsiteY5" fmla="*/ 0 h 461665"/>
              <a:gd name="connsiteX6" fmla="*/ 3292016 w 9542074"/>
              <a:gd name="connsiteY6" fmla="*/ 0 h 461665"/>
              <a:gd name="connsiteX7" fmla="*/ 3792974 w 9542074"/>
              <a:gd name="connsiteY7" fmla="*/ 0 h 461665"/>
              <a:gd name="connsiteX8" fmla="*/ 4198513 w 9542074"/>
              <a:gd name="connsiteY8" fmla="*/ 0 h 461665"/>
              <a:gd name="connsiteX9" fmla="*/ 4699471 w 9542074"/>
              <a:gd name="connsiteY9" fmla="*/ 0 h 461665"/>
              <a:gd name="connsiteX10" fmla="*/ 5295851 w 9542074"/>
              <a:gd name="connsiteY10" fmla="*/ 0 h 461665"/>
              <a:gd name="connsiteX11" fmla="*/ 5892231 w 9542074"/>
              <a:gd name="connsiteY11" fmla="*/ 0 h 461665"/>
              <a:gd name="connsiteX12" fmla="*/ 6393190 w 9542074"/>
              <a:gd name="connsiteY12" fmla="*/ 0 h 461665"/>
              <a:gd name="connsiteX13" fmla="*/ 6703307 w 9542074"/>
              <a:gd name="connsiteY13" fmla="*/ 0 h 461665"/>
              <a:gd name="connsiteX14" fmla="*/ 7108845 w 9542074"/>
              <a:gd name="connsiteY14" fmla="*/ 0 h 461665"/>
              <a:gd name="connsiteX15" fmla="*/ 7514383 w 9542074"/>
              <a:gd name="connsiteY15" fmla="*/ 0 h 461665"/>
              <a:gd name="connsiteX16" fmla="*/ 8015342 w 9542074"/>
              <a:gd name="connsiteY16" fmla="*/ 0 h 461665"/>
              <a:gd name="connsiteX17" fmla="*/ 8420880 w 9542074"/>
              <a:gd name="connsiteY17" fmla="*/ 0 h 461665"/>
              <a:gd name="connsiteX18" fmla="*/ 9542074 w 9542074"/>
              <a:gd name="connsiteY18" fmla="*/ 0 h 461665"/>
              <a:gd name="connsiteX19" fmla="*/ 9542074 w 9542074"/>
              <a:gd name="connsiteY19" fmla="*/ 461665 h 461665"/>
              <a:gd name="connsiteX20" fmla="*/ 9041115 w 9542074"/>
              <a:gd name="connsiteY20" fmla="*/ 461665 h 461665"/>
              <a:gd name="connsiteX21" fmla="*/ 8730998 w 9542074"/>
              <a:gd name="connsiteY21" fmla="*/ 461665 h 461665"/>
              <a:gd name="connsiteX22" fmla="*/ 8325460 w 9542074"/>
              <a:gd name="connsiteY22" fmla="*/ 461665 h 461665"/>
              <a:gd name="connsiteX23" fmla="*/ 7919921 w 9542074"/>
              <a:gd name="connsiteY23" fmla="*/ 461665 h 461665"/>
              <a:gd name="connsiteX24" fmla="*/ 7132700 w 9542074"/>
              <a:gd name="connsiteY24" fmla="*/ 461665 h 461665"/>
              <a:gd name="connsiteX25" fmla="*/ 6631741 w 9542074"/>
              <a:gd name="connsiteY25" fmla="*/ 461665 h 461665"/>
              <a:gd name="connsiteX26" fmla="*/ 6130783 w 9542074"/>
              <a:gd name="connsiteY26" fmla="*/ 461665 h 461665"/>
              <a:gd name="connsiteX27" fmla="*/ 5629824 w 9542074"/>
              <a:gd name="connsiteY27" fmla="*/ 461665 h 461665"/>
              <a:gd name="connsiteX28" fmla="*/ 5128865 w 9542074"/>
              <a:gd name="connsiteY28" fmla="*/ 461665 h 461665"/>
              <a:gd name="connsiteX29" fmla="*/ 4723327 w 9542074"/>
              <a:gd name="connsiteY29" fmla="*/ 461665 h 461665"/>
              <a:gd name="connsiteX30" fmla="*/ 4222368 w 9542074"/>
              <a:gd name="connsiteY30" fmla="*/ 461665 h 461665"/>
              <a:gd name="connsiteX31" fmla="*/ 3816830 w 9542074"/>
              <a:gd name="connsiteY31" fmla="*/ 461665 h 461665"/>
              <a:gd name="connsiteX32" fmla="*/ 3411291 w 9542074"/>
              <a:gd name="connsiteY32" fmla="*/ 461665 h 461665"/>
              <a:gd name="connsiteX33" fmla="*/ 2624070 w 9542074"/>
              <a:gd name="connsiteY33" fmla="*/ 461665 h 461665"/>
              <a:gd name="connsiteX34" fmla="*/ 1836849 w 9542074"/>
              <a:gd name="connsiteY34" fmla="*/ 461665 h 461665"/>
              <a:gd name="connsiteX35" fmla="*/ 1431311 w 9542074"/>
              <a:gd name="connsiteY35" fmla="*/ 461665 h 461665"/>
              <a:gd name="connsiteX36" fmla="*/ 1025773 w 9542074"/>
              <a:gd name="connsiteY36" fmla="*/ 461665 h 461665"/>
              <a:gd name="connsiteX37" fmla="*/ 0 w 9542074"/>
              <a:gd name="connsiteY37" fmla="*/ 461665 h 461665"/>
              <a:gd name="connsiteX38" fmla="*/ 0 w 9542074"/>
              <a:gd name="connsiteY3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542074" h="461665" extrusionOk="0">
                <a:moveTo>
                  <a:pt x="0" y="0"/>
                </a:moveTo>
                <a:cubicBezTo>
                  <a:pt x="291478" y="-54598"/>
                  <a:pt x="545955" y="36835"/>
                  <a:pt x="691800" y="0"/>
                </a:cubicBezTo>
                <a:cubicBezTo>
                  <a:pt x="837645" y="-36835"/>
                  <a:pt x="1001256" y="17205"/>
                  <a:pt x="1097339" y="0"/>
                </a:cubicBezTo>
                <a:cubicBezTo>
                  <a:pt x="1193422" y="-17205"/>
                  <a:pt x="1416838" y="50981"/>
                  <a:pt x="1693718" y="0"/>
                </a:cubicBezTo>
                <a:cubicBezTo>
                  <a:pt x="1970598" y="-50981"/>
                  <a:pt x="1989468" y="6008"/>
                  <a:pt x="2099256" y="0"/>
                </a:cubicBezTo>
                <a:cubicBezTo>
                  <a:pt x="2209044" y="-6008"/>
                  <a:pt x="2358460" y="47199"/>
                  <a:pt x="2504794" y="0"/>
                </a:cubicBezTo>
                <a:cubicBezTo>
                  <a:pt x="2651128" y="-47199"/>
                  <a:pt x="2975772" y="42492"/>
                  <a:pt x="3292016" y="0"/>
                </a:cubicBezTo>
                <a:cubicBezTo>
                  <a:pt x="3608260" y="-42492"/>
                  <a:pt x="3600243" y="22408"/>
                  <a:pt x="3792974" y="0"/>
                </a:cubicBezTo>
                <a:cubicBezTo>
                  <a:pt x="3985705" y="-22408"/>
                  <a:pt x="4062844" y="19151"/>
                  <a:pt x="4198513" y="0"/>
                </a:cubicBezTo>
                <a:cubicBezTo>
                  <a:pt x="4334182" y="-19151"/>
                  <a:pt x="4489196" y="4676"/>
                  <a:pt x="4699471" y="0"/>
                </a:cubicBezTo>
                <a:cubicBezTo>
                  <a:pt x="4909746" y="-4676"/>
                  <a:pt x="5160313" y="60164"/>
                  <a:pt x="5295851" y="0"/>
                </a:cubicBezTo>
                <a:cubicBezTo>
                  <a:pt x="5431389" y="-60164"/>
                  <a:pt x="5666666" y="53332"/>
                  <a:pt x="5892231" y="0"/>
                </a:cubicBezTo>
                <a:cubicBezTo>
                  <a:pt x="6117796" y="-53332"/>
                  <a:pt x="6161333" y="50773"/>
                  <a:pt x="6393190" y="0"/>
                </a:cubicBezTo>
                <a:cubicBezTo>
                  <a:pt x="6625047" y="-50773"/>
                  <a:pt x="6589879" y="33829"/>
                  <a:pt x="6703307" y="0"/>
                </a:cubicBezTo>
                <a:cubicBezTo>
                  <a:pt x="6816735" y="-33829"/>
                  <a:pt x="6946541" y="32948"/>
                  <a:pt x="7108845" y="0"/>
                </a:cubicBezTo>
                <a:cubicBezTo>
                  <a:pt x="7271149" y="-32948"/>
                  <a:pt x="7405927" y="4899"/>
                  <a:pt x="7514383" y="0"/>
                </a:cubicBezTo>
                <a:cubicBezTo>
                  <a:pt x="7622839" y="-4899"/>
                  <a:pt x="7848499" y="40374"/>
                  <a:pt x="8015342" y="0"/>
                </a:cubicBezTo>
                <a:cubicBezTo>
                  <a:pt x="8182185" y="-40374"/>
                  <a:pt x="8270817" y="32559"/>
                  <a:pt x="8420880" y="0"/>
                </a:cubicBezTo>
                <a:cubicBezTo>
                  <a:pt x="8570943" y="-32559"/>
                  <a:pt x="9195699" y="19056"/>
                  <a:pt x="9542074" y="0"/>
                </a:cubicBezTo>
                <a:cubicBezTo>
                  <a:pt x="9543307" y="226822"/>
                  <a:pt x="9499669" y="319636"/>
                  <a:pt x="9542074" y="461665"/>
                </a:cubicBezTo>
                <a:cubicBezTo>
                  <a:pt x="9304192" y="511830"/>
                  <a:pt x="9251546" y="410640"/>
                  <a:pt x="9041115" y="461665"/>
                </a:cubicBezTo>
                <a:cubicBezTo>
                  <a:pt x="8830684" y="512690"/>
                  <a:pt x="8879050" y="434832"/>
                  <a:pt x="8730998" y="461665"/>
                </a:cubicBezTo>
                <a:cubicBezTo>
                  <a:pt x="8582946" y="488498"/>
                  <a:pt x="8480966" y="456027"/>
                  <a:pt x="8325460" y="461665"/>
                </a:cubicBezTo>
                <a:cubicBezTo>
                  <a:pt x="8169954" y="467303"/>
                  <a:pt x="8019235" y="438884"/>
                  <a:pt x="7919921" y="461665"/>
                </a:cubicBezTo>
                <a:cubicBezTo>
                  <a:pt x="7820607" y="484446"/>
                  <a:pt x="7495639" y="406503"/>
                  <a:pt x="7132700" y="461665"/>
                </a:cubicBezTo>
                <a:cubicBezTo>
                  <a:pt x="6769761" y="516827"/>
                  <a:pt x="6750578" y="437780"/>
                  <a:pt x="6631741" y="461665"/>
                </a:cubicBezTo>
                <a:cubicBezTo>
                  <a:pt x="6512904" y="485550"/>
                  <a:pt x="6232158" y="461025"/>
                  <a:pt x="6130783" y="461665"/>
                </a:cubicBezTo>
                <a:cubicBezTo>
                  <a:pt x="6029408" y="462305"/>
                  <a:pt x="5746808" y="414129"/>
                  <a:pt x="5629824" y="461665"/>
                </a:cubicBezTo>
                <a:cubicBezTo>
                  <a:pt x="5512840" y="509201"/>
                  <a:pt x="5352328" y="454105"/>
                  <a:pt x="5128865" y="461665"/>
                </a:cubicBezTo>
                <a:cubicBezTo>
                  <a:pt x="4905402" y="469225"/>
                  <a:pt x="4868152" y="432804"/>
                  <a:pt x="4723327" y="461665"/>
                </a:cubicBezTo>
                <a:cubicBezTo>
                  <a:pt x="4578502" y="490526"/>
                  <a:pt x="4330006" y="403227"/>
                  <a:pt x="4222368" y="461665"/>
                </a:cubicBezTo>
                <a:cubicBezTo>
                  <a:pt x="4114730" y="520103"/>
                  <a:pt x="3933075" y="455466"/>
                  <a:pt x="3816830" y="461665"/>
                </a:cubicBezTo>
                <a:cubicBezTo>
                  <a:pt x="3700585" y="467864"/>
                  <a:pt x="3587794" y="445003"/>
                  <a:pt x="3411291" y="461665"/>
                </a:cubicBezTo>
                <a:cubicBezTo>
                  <a:pt x="3234788" y="478327"/>
                  <a:pt x="2815555" y="440733"/>
                  <a:pt x="2624070" y="461665"/>
                </a:cubicBezTo>
                <a:cubicBezTo>
                  <a:pt x="2432585" y="482597"/>
                  <a:pt x="2116714" y="397695"/>
                  <a:pt x="1836849" y="461665"/>
                </a:cubicBezTo>
                <a:cubicBezTo>
                  <a:pt x="1556984" y="525635"/>
                  <a:pt x="1579240" y="438956"/>
                  <a:pt x="1431311" y="461665"/>
                </a:cubicBezTo>
                <a:cubicBezTo>
                  <a:pt x="1283382" y="484374"/>
                  <a:pt x="1197962" y="448395"/>
                  <a:pt x="1025773" y="461665"/>
                </a:cubicBezTo>
                <a:cubicBezTo>
                  <a:pt x="853584" y="474935"/>
                  <a:pt x="306056" y="367483"/>
                  <a:pt x="0" y="461665"/>
                </a:cubicBezTo>
                <a:cubicBezTo>
                  <a:pt x="-33128" y="336093"/>
                  <a:pt x="27420" y="171064"/>
                  <a:pt x="0" y="0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400">
                <a:solidFill>
                  <a:srgbClr val="FF0000"/>
                </a:solidFill>
                <a:latin typeface="#9Slide03 SFU Futura_03" panose="000004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#9Slide03 SFU Futura_03" panose="00000400000000000000" pitchFamily="2" charset="0"/>
              </a:rPr>
              <a:t>Là bộ phận </a:t>
            </a:r>
            <a:r>
              <a:rPr lang="vi-VN" sz="2400">
                <a:solidFill>
                  <a:srgbClr val="FF0000"/>
                </a:solidFill>
                <a:latin typeface="#9Slide03 SFU Futura_03" panose="00000400000000000000" pitchFamily="2" charset="0"/>
              </a:rPr>
              <a:t>cơ bản nhất </a:t>
            </a:r>
            <a:r>
              <a:rPr lang="vi-VN" sz="2400">
                <a:solidFill>
                  <a:srgbClr val="002060"/>
                </a:solidFill>
                <a:latin typeface="#9Slide03 SFU Futura_03" panose="00000400000000000000" pitchFamily="2" charset="0"/>
              </a:rPr>
              <a:t>của cơ cấu nền kinh tế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9923F64-9EBF-57FC-F57B-B2BFCBCE9EA6}"/>
              </a:ext>
            </a:extLst>
          </p:cNvPr>
          <p:cNvSpPr txBox="1"/>
          <p:nvPr/>
        </p:nvSpPr>
        <p:spPr>
          <a:xfrm>
            <a:off x="1962112" y="5332645"/>
            <a:ext cx="9578877" cy="830997"/>
          </a:xfrm>
          <a:custGeom>
            <a:avLst/>
            <a:gdLst>
              <a:gd name="connsiteX0" fmla="*/ 0 w 9578877"/>
              <a:gd name="connsiteY0" fmla="*/ 0 h 830997"/>
              <a:gd name="connsiteX1" fmla="*/ 694469 w 9578877"/>
              <a:gd name="connsiteY1" fmla="*/ 0 h 830997"/>
              <a:gd name="connsiteX2" fmla="*/ 1101571 w 9578877"/>
              <a:gd name="connsiteY2" fmla="*/ 0 h 830997"/>
              <a:gd name="connsiteX3" fmla="*/ 1700251 w 9578877"/>
              <a:gd name="connsiteY3" fmla="*/ 0 h 830997"/>
              <a:gd name="connsiteX4" fmla="*/ 2107353 w 9578877"/>
              <a:gd name="connsiteY4" fmla="*/ 0 h 830997"/>
              <a:gd name="connsiteX5" fmla="*/ 2514455 w 9578877"/>
              <a:gd name="connsiteY5" fmla="*/ 0 h 830997"/>
              <a:gd name="connsiteX6" fmla="*/ 3304713 w 9578877"/>
              <a:gd name="connsiteY6" fmla="*/ 0 h 830997"/>
              <a:gd name="connsiteX7" fmla="*/ 3807604 w 9578877"/>
              <a:gd name="connsiteY7" fmla="*/ 0 h 830997"/>
              <a:gd name="connsiteX8" fmla="*/ 4214706 w 9578877"/>
              <a:gd name="connsiteY8" fmla="*/ 0 h 830997"/>
              <a:gd name="connsiteX9" fmla="*/ 4717597 w 9578877"/>
              <a:gd name="connsiteY9" fmla="*/ 0 h 830997"/>
              <a:gd name="connsiteX10" fmla="*/ 5316277 w 9578877"/>
              <a:gd name="connsiteY10" fmla="*/ 0 h 830997"/>
              <a:gd name="connsiteX11" fmla="*/ 5914957 w 9578877"/>
              <a:gd name="connsiteY11" fmla="*/ 0 h 830997"/>
              <a:gd name="connsiteX12" fmla="*/ 6417848 w 9578877"/>
              <a:gd name="connsiteY12" fmla="*/ 0 h 830997"/>
              <a:gd name="connsiteX13" fmla="*/ 6729161 w 9578877"/>
              <a:gd name="connsiteY13" fmla="*/ 0 h 830997"/>
              <a:gd name="connsiteX14" fmla="*/ 7136263 w 9578877"/>
              <a:gd name="connsiteY14" fmla="*/ 0 h 830997"/>
              <a:gd name="connsiteX15" fmla="*/ 7543366 w 9578877"/>
              <a:gd name="connsiteY15" fmla="*/ 0 h 830997"/>
              <a:gd name="connsiteX16" fmla="*/ 8046257 w 9578877"/>
              <a:gd name="connsiteY16" fmla="*/ 0 h 830997"/>
              <a:gd name="connsiteX17" fmla="*/ 8453359 w 9578877"/>
              <a:gd name="connsiteY17" fmla="*/ 0 h 830997"/>
              <a:gd name="connsiteX18" fmla="*/ 9578877 w 9578877"/>
              <a:gd name="connsiteY18" fmla="*/ 0 h 830997"/>
              <a:gd name="connsiteX19" fmla="*/ 9578877 w 9578877"/>
              <a:gd name="connsiteY19" fmla="*/ 423808 h 830997"/>
              <a:gd name="connsiteX20" fmla="*/ 9578877 w 9578877"/>
              <a:gd name="connsiteY20" fmla="*/ 830997 h 830997"/>
              <a:gd name="connsiteX21" fmla="*/ 9171775 w 9578877"/>
              <a:gd name="connsiteY21" fmla="*/ 830997 h 830997"/>
              <a:gd name="connsiteX22" fmla="*/ 8764672 w 9578877"/>
              <a:gd name="connsiteY22" fmla="*/ 830997 h 830997"/>
              <a:gd name="connsiteX23" fmla="*/ 8357570 w 9578877"/>
              <a:gd name="connsiteY23" fmla="*/ 830997 h 830997"/>
              <a:gd name="connsiteX24" fmla="*/ 7567313 w 9578877"/>
              <a:gd name="connsiteY24" fmla="*/ 830997 h 830997"/>
              <a:gd name="connsiteX25" fmla="*/ 7064422 w 9578877"/>
              <a:gd name="connsiteY25" fmla="*/ 830997 h 830997"/>
              <a:gd name="connsiteX26" fmla="*/ 6561531 w 9578877"/>
              <a:gd name="connsiteY26" fmla="*/ 830997 h 830997"/>
              <a:gd name="connsiteX27" fmla="*/ 6058640 w 9578877"/>
              <a:gd name="connsiteY27" fmla="*/ 830997 h 830997"/>
              <a:gd name="connsiteX28" fmla="*/ 5555749 w 9578877"/>
              <a:gd name="connsiteY28" fmla="*/ 830997 h 830997"/>
              <a:gd name="connsiteX29" fmla="*/ 5148646 w 9578877"/>
              <a:gd name="connsiteY29" fmla="*/ 830997 h 830997"/>
              <a:gd name="connsiteX30" fmla="*/ 4645755 w 9578877"/>
              <a:gd name="connsiteY30" fmla="*/ 830997 h 830997"/>
              <a:gd name="connsiteX31" fmla="*/ 4238653 w 9578877"/>
              <a:gd name="connsiteY31" fmla="*/ 830997 h 830997"/>
              <a:gd name="connsiteX32" fmla="*/ 3831551 w 9578877"/>
              <a:gd name="connsiteY32" fmla="*/ 830997 h 830997"/>
              <a:gd name="connsiteX33" fmla="*/ 3041293 w 9578877"/>
              <a:gd name="connsiteY33" fmla="*/ 830997 h 830997"/>
              <a:gd name="connsiteX34" fmla="*/ 2251036 w 9578877"/>
              <a:gd name="connsiteY34" fmla="*/ 830997 h 830997"/>
              <a:gd name="connsiteX35" fmla="*/ 1843934 w 9578877"/>
              <a:gd name="connsiteY35" fmla="*/ 830997 h 830997"/>
              <a:gd name="connsiteX36" fmla="*/ 1436832 w 9578877"/>
              <a:gd name="connsiteY36" fmla="*/ 830997 h 830997"/>
              <a:gd name="connsiteX37" fmla="*/ 646574 w 9578877"/>
              <a:gd name="connsiteY37" fmla="*/ 830997 h 830997"/>
              <a:gd name="connsiteX38" fmla="*/ 0 w 9578877"/>
              <a:gd name="connsiteY38" fmla="*/ 830997 h 830997"/>
              <a:gd name="connsiteX39" fmla="*/ 0 w 9578877"/>
              <a:gd name="connsiteY39" fmla="*/ 440428 h 830997"/>
              <a:gd name="connsiteX40" fmla="*/ 0 w 9578877"/>
              <a:gd name="connsiteY4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78877" h="830997" extrusionOk="0">
                <a:moveTo>
                  <a:pt x="0" y="0"/>
                </a:moveTo>
                <a:cubicBezTo>
                  <a:pt x="227155" y="-8711"/>
                  <a:pt x="456303" y="47826"/>
                  <a:pt x="694469" y="0"/>
                </a:cubicBezTo>
                <a:cubicBezTo>
                  <a:pt x="932635" y="-47826"/>
                  <a:pt x="972966" y="25778"/>
                  <a:pt x="1101571" y="0"/>
                </a:cubicBezTo>
                <a:cubicBezTo>
                  <a:pt x="1230176" y="-25778"/>
                  <a:pt x="1526941" y="48254"/>
                  <a:pt x="1700251" y="0"/>
                </a:cubicBezTo>
                <a:cubicBezTo>
                  <a:pt x="1873561" y="-48254"/>
                  <a:pt x="1951930" y="38945"/>
                  <a:pt x="2107353" y="0"/>
                </a:cubicBezTo>
                <a:cubicBezTo>
                  <a:pt x="2262776" y="-38945"/>
                  <a:pt x="2394126" y="48388"/>
                  <a:pt x="2514455" y="0"/>
                </a:cubicBezTo>
                <a:cubicBezTo>
                  <a:pt x="2634784" y="-48388"/>
                  <a:pt x="3026173" y="61324"/>
                  <a:pt x="3304713" y="0"/>
                </a:cubicBezTo>
                <a:cubicBezTo>
                  <a:pt x="3583253" y="-61324"/>
                  <a:pt x="3632609" y="58774"/>
                  <a:pt x="3807604" y="0"/>
                </a:cubicBezTo>
                <a:cubicBezTo>
                  <a:pt x="3982599" y="-58774"/>
                  <a:pt x="4069050" y="37301"/>
                  <a:pt x="4214706" y="0"/>
                </a:cubicBezTo>
                <a:cubicBezTo>
                  <a:pt x="4360362" y="-37301"/>
                  <a:pt x="4494522" y="29437"/>
                  <a:pt x="4717597" y="0"/>
                </a:cubicBezTo>
                <a:cubicBezTo>
                  <a:pt x="4940672" y="-29437"/>
                  <a:pt x="5075219" y="18404"/>
                  <a:pt x="5316277" y="0"/>
                </a:cubicBezTo>
                <a:cubicBezTo>
                  <a:pt x="5557335" y="-18404"/>
                  <a:pt x="5708227" y="50126"/>
                  <a:pt x="5914957" y="0"/>
                </a:cubicBezTo>
                <a:cubicBezTo>
                  <a:pt x="6121687" y="-50126"/>
                  <a:pt x="6243046" y="43"/>
                  <a:pt x="6417848" y="0"/>
                </a:cubicBezTo>
                <a:cubicBezTo>
                  <a:pt x="6592650" y="-43"/>
                  <a:pt x="6575662" y="2441"/>
                  <a:pt x="6729161" y="0"/>
                </a:cubicBezTo>
                <a:cubicBezTo>
                  <a:pt x="6882660" y="-2441"/>
                  <a:pt x="6961501" y="1884"/>
                  <a:pt x="7136263" y="0"/>
                </a:cubicBezTo>
                <a:cubicBezTo>
                  <a:pt x="7311025" y="-1884"/>
                  <a:pt x="7455879" y="43619"/>
                  <a:pt x="7543366" y="0"/>
                </a:cubicBezTo>
                <a:cubicBezTo>
                  <a:pt x="7630853" y="-43619"/>
                  <a:pt x="7893721" y="51669"/>
                  <a:pt x="8046257" y="0"/>
                </a:cubicBezTo>
                <a:cubicBezTo>
                  <a:pt x="8198793" y="-51669"/>
                  <a:pt x="8306865" y="19385"/>
                  <a:pt x="8453359" y="0"/>
                </a:cubicBezTo>
                <a:cubicBezTo>
                  <a:pt x="8599853" y="-19385"/>
                  <a:pt x="9071747" y="121068"/>
                  <a:pt x="9578877" y="0"/>
                </a:cubicBezTo>
                <a:cubicBezTo>
                  <a:pt x="9618856" y="201910"/>
                  <a:pt x="9546787" y="283854"/>
                  <a:pt x="9578877" y="423808"/>
                </a:cubicBezTo>
                <a:cubicBezTo>
                  <a:pt x="9610967" y="563762"/>
                  <a:pt x="9568195" y="670241"/>
                  <a:pt x="9578877" y="830997"/>
                </a:cubicBezTo>
                <a:cubicBezTo>
                  <a:pt x="9492376" y="851285"/>
                  <a:pt x="9362789" y="824872"/>
                  <a:pt x="9171775" y="830997"/>
                </a:cubicBezTo>
                <a:cubicBezTo>
                  <a:pt x="8980761" y="837122"/>
                  <a:pt x="8968190" y="823098"/>
                  <a:pt x="8764672" y="830997"/>
                </a:cubicBezTo>
                <a:cubicBezTo>
                  <a:pt x="8561154" y="838896"/>
                  <a:pt x="8530718" y="786329"/>
                  <a:pt x="8357570" y="830997"/>
                </a:cubicBezTo>
                <a:cubicBezTo>
                  <a:pt x="8184422" y="875665"/>
                  <a:pt x="7859276" y="791219"/>
                  <a:pt x="7567313" y="830997"/>
                </a:cubicBezTo>
                <a:cubicBezTo>
                  <a:pt x="7275350" y="870775"/>
                  <a:pt x="7230782" y="781247"/>
                  <a:pt x="7064422" y="830997"/>
                </a:cubicBezTo>
                <a:cubicBezTo>
                  <a:pt x="6898062" y="880747"/>
                  <a:pt x="6734506" y="828105"/>
                  <a:pt x="6561531" y="830997"/>
                </a:cubicBezTo>
                <a:cubicBezTo>
                  <a:pt x="6388556" y="833889"/>
                  <a:pt x="6172079" y="796348"/>
                  <a:pt x="6058640" y="830997"/>
                </a:cubicBezTo>
                <a:cubicBezTo>
                  <a:pt x="5945201" y="865646"/>
                  <a:pt x="5730521" y="809347"/>
                  <a:pt x="5555749" y="830997"/>
                </a:cubicBezTo>
                <a:cubicBezTo>
                  <a:pt x="5380977" y="852647"/>
                  <a:pt x="5279035" y="791364"/>
                  <a:pt x="5148646" y="830997"/>
                </a:cubicBezTo>
                <a:cubicBezTo>
                  <a:pt x="5018257" y="870630"/>
                  <a:pt x="4817427" y="819463"/>
                  <a:pt x="4645755" y="830997"/>
                </a:cubicBezTo>
                <a:cubicBezTo>
                  <a:pt x="4474083" y="842531"/>
                  <a:pt x="4375646" y="782694"/>
                  <a:pt x="4238653" y="830997"/>
                </a:cubicBezTo>
                <a:cubicBezTo>
                  <a:pt x="4101660" y="879300"/>
                  <a:pt x="4022707" y="801001"/>
                  <a:pt x="3831551" y="830997"/>
                </a:cubicBezTo>
                <a:cubicBezTo>
                  <a:pt x="3640395" y="860993"/>
                  <a:pt x="3301016" y="785602"/>
                  <a:pt x="3041293" y="830997"/>
                </a:cubicBezTo>
                <a:cubicBezTo>
                  <a:pt x="2781570" y="876392"/>
                  <a:pt x="2567557" y="773610"/>
                  <a:pt x="2251036" y="830997"/>
                </a:cubicBezTo>
                <a:cubicBezTo>
                  <a:pt x="1934515" y="888384"/>
                  <a:pt x="1938450" y="792584"/>
                  <a:pt x="1843934" y="830997"/>
                </a:cubicBezTo>
                <a:cubicBezTo>
                  <a:pt x="1749418" y="869410"/>
                  <a:pt x="1624615" y="796198"/>
                  <a:pt x="1436832" y="830997"/>
                </a:cubicBezTo>
                <a:cubicBezTo>
                  <a:pt x="1249049" y="865796"/>
                  <a:pt x="932240" y="746329"/>
                  <a:pt x="646574" y="830997"/>
                </a:cubicBezTo>
                <a:cubicBezTo>
                  <a:pt x="360908" y="915665"/>
                  <a:pt x="182845" y="771098"/>
                  <a:pt x="0" y="830997"/>
                </a:cubicBezTo>
                <a:cubicBezTo>
                  <a:pt x="-28312" y="718586"/>
                  <a:pt x="5205" y="618245"/>
                  <a:pt x="0" y="440428"/>
                </a:cubicBezTo>
                <a:cubicBezTo>
                  <a:pt x="-5205" y="262611"/>
                  <a:pt x="51065" y="212346"/>
                  <a:pt x="0" y="0"/>
                </a:cubicBezTo>
                <a:close/>
              </a:path>
            </a:pathLst>
          </a:custGeom>
          <a:noFill/>
          <a:ln>
            <a:solidFill>
              <a:srgbClr val="ED15B3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vi-VN" sz="2400">
                <a:solidFill>
                  <a:srgbClr val="FF0000"/>
                </a:solidFill>
                <a:latin typeface="#9Slide03 SFU Futura_03" panose="00000400000000000000" pitchFamily="2" charset="0"/>
              </a:rPr>
              <a:t> </a:t>
            </a:r>
            <a:r>
              <a:rPr lang="vi-VN" sz="2400">
                <a:solidFill>
                  <a:srgbClr val="ED15B3"/>
                </a:solidFill>
                <a:latin typeface="#9Slide03 SFU Futura_03" panose="000004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#9Slide03 SFU Futura_03" panose="00000400000000000000" pitchFamily="2" charset="0"/>
              </a:rPr>
              <a:t>Biểu hiện </a:t>
            </a:r>
            <a:r>
              <a:rPr lang="vi-VN" sz="2400">
                <a:solidFill>
                  <a:srgbClr val="FF0000"/>
                </a:solidFill>
                <a:latin typeface="#9Slide03 SFU Futura_03" panose="00000400000000000000" pitchFamily="2" charset="0"/>
              </a:rPr>
              <a:t>tỉ trọng,vị trí </a:t>
            </a:r>
            <a:r>
              <a:rPr lang="vi-VN" sz="2400">
                <a:solidFill>
                  <a:srgbClr val="002060"/>
                </a:solidFill>
                <a:latin typeface="#9Slide03 SFU Futura_03" panose="00000400000000000000" pitchFamily="2" charset="0"/>
              </a:rPr>
              <a:t>của các ngành và </a:t>
            </a:r>
            <a:r>
              <a:rPr lang="vi-VN" sz="2400">
                <a:solidFill>
                  <a:srgbClr val="FF0000"/>
                </a:solidFill>
                <a:latin typeface="#9Slide03 SFU Futura_03" panose="00000400000000000000" pitchFamily="2" charset="0"/>
              </a:rPr>
              <a:t>mối quan hệ </a:t>
            </a:r>
            <a:r>
              <a:rPr lang="vi-VN" sz="2400">
                <a:solidFill>
                  <a:srgbClr val="002060"/>
                </a:solidFill>
                <a:latin typeface="#9Slide03 SFU Futura_03" panose="00000400000000000000" pitchFamily="2" charset="0"/>
              </a:rPr>
              <a:t>giữa các  ngành trong nền kinh tế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339D41B-C830-6CE8-C04C-4E2FFDE1B4F2}"/>
              </a:ext>
            </a:extLst>
          </p:cNvPr>
          <p:cNvSpPr txBox="1"/>
          <p:nvPr/>
        </p:nvSpPr>
        <p:spPr>
          <a:xfrm>
            <a:off x="1962112" y="6298041"/>
            <a:ext cx="9578876" cy="461665"/>
          </a:xfrm>
          <a:custGeom>
            <a:avLst/>
            <a:gdLst>
              <a:gd name="connsiteX0" fmla="*/ 0 w 9578876"/>
              <a:gd name="connsiteY0" fmla="*/ 0 h 461665"/>
              <a:gd name="connsiteX1" fmla="*/ 694469 w 9578876"/>
              <a:gd name="connsiteY1" fmla="*/ 0 h 461665"/>
              <a:gd name="connsiteX2" fmla="*/ 1101571 w 9578876"/>
              <a:gd name="connsiteY2" fmla="*/ 0 h 461665"/>
              <a:gd name="connsiteX3" fmla="*/ 1700250 w 9578876"/>
              <a:gd name="connsiteY3" fmla="*/ 0 h 461665"/>
              <a:gd name="connsiteX4" fmla="*/ 2107353 w 9578876"/>
              <a:gd name="connsiteY4" fmla="*/ 0 h 461665"/>
              <a:gd name="connsiteX5" fmla="*/ 2514455 w 9578876"/>
              <a:gd name="connsiteY5" fmla="*/ 0 h 461665"/>
              <a:gd name="connsiteX6" fmla="*/ 3304712 w 9578876"/>
              <a:gd name="connsiteY6" fmla="*/ 0 h 461665"/>
              <a:gd name="connsiteX7" fmla="*/ 3807603 w 9578876"/>
              <a:gd name="connsiteY7" fmla="*/ 0 h 461665"/>
              <a:gd name="connsiteX8" fmla="*/ 4214705 w 9578876"/>
              <a:gd name="connsiteY8" fmla="*/ 0 h 461665"/>
              <a:gd name="connsiteX9" fmla="*/ 4717596 w 9578876"/>
              <a:gd name="connsiteY9" fmla="*/ 0 h 461665"/>
              <a:gd name="connsiteX10" fmla="*/ 5316276 w 9578876"/>
              <a:gd name="connsiteY10" fmla="*/ 0 h 461665"/>
              <a:gd name="connsiteX11" fmla="*/ 5914956 w 9578876"/>
              <a:gd name="connsiteY11" fmla="*/ 0 h 461665"/>
              <a:gd name="connsiteX12" fmla="*/ 6417847 w 9578876"/>
              <a:gd name="connsiteY12" fmla="*/ 0 h 461665"/>
              <a:gd name="connsiteX13" fmla="*/ 6729160 w 9578876"/>
              <a:gd name="connsiteY13" fmla="*/ 0 h 461665"/>
              <a:gd name="connsiteX14" fmla="*/ 7136263 w 9578876"/>
              <a:gd name="connsiteY14" fmla="*/ 0 h 461665"/>
              <a:gd name="connsiteX15" fmla="*/ 7543365 w 9578876"/>
              <a:gd name="connsiteY15" fmla="*/ 0 h 461665"/>
              <a:gd name="connsiteX16" fmla="*/ 8046256 w 9578876"/>
              <a:gd name="connsiteY16" fmla="*/ 0 h 461665"/>
              <a:gd name="connsiteX17" fmla="*/ 8453358 w 9578876"/>
              <a:gd name="connsiteY17" fmla="*/ 0 h 461665"/>
              <a:gd name="connsiteX18" fmla="*/ 9578876 w 9578876"/>
              <a:gd name="connsiteY18" fmla="*/ 0 h 461665"/>
              <a:gd name="connsiteX19" fmla="*/ 9578876 w 9578876"/>
              <a:gd name="connsiteY19" fmla="*/ 461665 h 461665"/>
              <a:gd name="connsiteX20" fmla="*/ 9075985 w 9578876"/>
              <a:gd name="connsiteY20" fmla="*/ 461665 h 461665"/>
              <a:gd name="connsiteX21" fmla="*/ 8764672 w 9578876"/>
              <a:gd name="connsiteY21" fmla="*/ 461665 h 461665"/>
              <a:gd name="connsiteX22" fmla="*/ 8357569 w 9578876"/>
              <a:gd name="connsiteY22" fmla="*/ 461665 h 461665"/>
              <a:gd name="connsiteX23" fmla="*/ 7950467 w 9578876"/>
              <a:gd name="connsiteY23" fmla="*/ 461665 h 461665"/>
              <a:gd name="connsiteX24" fmla="*/ 7160210 w 9578876"/>
              <a:gd name="connsiteY24" fmla="*/ 461665 h 461665"/>
              <a:gd name="connsiteX25" fmla="*/ 6657319 w 9578876"/>
              <a:gd name="connsiteY25" fmla="*/ 461665 h 461665"/>
              <a:gd name="connsiteX26" fmla="*/ 6154428 w 9578876"/>
              <a:gd name="connsiteY26" fmla="*/ 461665 h 461665"/>
              <a:gd name="connsiteX27" fmla="*/ 5651537 w 9578876"/>
              <a:gd name="connsiteY27" fmla="*/ 461665 h 461665"/>
              <a:gd name="connsiteX28" fmla="*/ 5148646 w 9578876"/>
              <a:gd name="connsiteY28" fmla="*/ 461665 h 461665"/>
              <a:gd name="connsiteX29" fmla="*/ 4741544 w 9578876"/>
              <a:gd name="connsiteY29" fmla="*/ 461665 h 461665"/>
              <a:gd name="connsiteX30" fmla="*/ 4238653 w 9578876"/>
              <a:gd name="connsiteY30" fmla="*/ 461665 h 461665"/>
              <a:gd name="connsiteX31" fmla="*/ 3831550 w 9578876"/>
              <a:gd name="connsiteY31" fmla="*/ 461665 h 461665"/>
              <a:gd name="connsiteX32" fmla="*/ 3424448 w 9578876"/>
              <a:gd name="connsiteY32" fmla="*/ 461665 h 461665"/>
              <a:gd name="connsiteX33" fmla="*/ 2634191 w 9578876"/>
              <a:gd name="connsiteY33" fmla="*/ 461665 h 461665"/>
              <a:gd name="connsiteX34" fmla="*/ 1843934 w 9578876"/>
              <a:gd name="connsiteY34" fmla="*/ 461665 h 461665"/>
              <a:gd name="connsiteX35" fmla="*/ 1436831 w 9578876"/>
              <a:gd name="connsiteY35" fmla="*/ 461665 h 461665"/>
              <a:gd name="connsiteX36" fmla="*/ 1029729 w 9578876"/>
              <a:gd name="connsiteY36" fmla="*/ 461665 h 461665"/>
              <a:gd name="connsiteX37" fmla="*/ 0 w 9578876"/>
              <a:gd name="connsiteY37" fmla="*/ 461665 h 461665"/>
              <a:gd name="connsiteX38" fmla="*/ 0 w 9578876"/>
              <a:gd name="connsiteY3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578876" h="461665" extrusionOk="0">
                <a:moveTo>
                  <a:pt x="0" y="0"/>
                </a:moveTo>
                <a:cubicBezTo>
                  <a:pt x="227155" y="-8711"/>
                  <a:pt x="456303" y="47826"/>
                  <a:pt x="694469" y="0"/>
                </a:cubicBezTo>
                <a:cubicBezTo>
                  <a:pt x="932635" y="-47826"/>
                  <a:pt x="972966" y="25778"/>
                  <a:pt x="1101571" y="0"/>
                </a:cubicBezTo>
                <a:cubicBezTo>
                  <a:pt x="1230176" y="-25778"/>
                  <a:pt x="1529305" y="53730"/>
                  <a:pt x="1700250" y="0"/>
                </a:cubicBezTo>
                <a:cubicBezTo>
                  <a:pt x="1871195" y="-53730"/>
                  <a:pt x="1942644" y="35543"/>
                  <a:pt x="2107353" y="0"/>
                </a:cubicBezTo>
                <a:cubicBezTo>
                  <a:pt x="2272062" y="-35543"/>
                  <a:pt x="2394126" y="48388"/>
                  <a:pt x="2514455" y="0"/>
                </a:cubicBezTo>
                <a:cubicBezTo>
                  <a:pt x="2634784" y="-48388"/>
                  <a:pt x="3029582" y="64336"/>
                  <a:pt x="3304712" y="0"/>
                </a:cubicBezTo>
                <a:cubicBezTo>
                  <a:pt x="3579842" y="-64336"/>
                  <a:pt x="3632608" y="58774"/>
                  <a:pt x="3807603" y="0"/>
                </a:cubicBezTo>
                <a:cubicBezTo>
                  <a:pt x="3982598" y="-58774"/>
                  <a:pt x="4069049" y="37301"/>
                  <a:pt x="4214705" y="0"/>
                </a:cubicBezTo>
                <a:cubicBezTo>
                  <a:pt x="4360361" y="-37301"/>
                  <a:pt x="4494521" y="29437"/>
                  <a:pt x="4717596" y="0"/>
                </a:cubicBezTo>
                <a:cubicBezTo>
                  <a:pt x="4940671" y="-29437"/>
                  <a:pt x="5075218" y="18404"/>
                  <a:pt x="5316276" y="0"/>
                </a:cubicBezTo>
                <a:cubicBezTo>
                  <a:pt x="5557334" y="-18404"/>
                  <a:pt x="5708226" y="50126"/>
                  <a:pt x="5914956" y="0"/>
                </a:cubicBezTo>
                <a:cubicBezTo>
                  <a:pt x="6121686" y="-50126"/>
                  <a:pt x="6243045" y="43"/>
                  <a:pt x="6417847" y="0"/>
                </a:cubicBezTo>
                <a:cubicBezTo>
                  <a:pt x="6592649" y="-43"/>
                  <a:pt x="6575661" y="2441"/>
                  <a:pt x="6729160" y="0"/>
                </a:cubicBezTo>
                <a:cubicBezTo>
                  <a:pt x="6882659" y="-2441"/>
                  <a:pt x="6958849" y="41818"/>
                  <a:pt x="7136263" y="0"/>
                </a:cubicBezTo>
                <a:cubicBezTo>
                  <a:pt x="7313677" y="-41818"/>
                  <a:pt x="7459596" y="47232"/>
                  <a:pt x="7543365" y="0"/>
                </a:cubicBezTo>
                <a:cubicBezTo>
                  <a:pt x="7627134" y="-47232"/>
                  <a:pt x="7893720" y="51669"/>
                  <a:pt x="8046256" y="0"/>
                </a:cubicBezTo>
                <a:cubicBezTo>
                  <a:pt x="8198792" y="-51669"/>
                  <a:pt x="8306864" y="19385"/>
                  <a:pt x="8453358" y="0"/>
                </a:cubicBezTo>
                <a:cubicBezTo>
                  <a:pt x="8599852" y="-19385"/>
                  <a:pt x="9071746" y="121068"/>
                  <a:pt x="9578876" y="0"/>
                </a:cubicBezTo>
                <a:cubicBezTo>
                  <a:pt x="9580109" y="226822"/>
                  <a:pt x="9536471" y="319636"/>
                  <a:pt x="9578876" y="461665"/>
                </a:cubicBezTo>
                <a:cubicBezTo>
                  <a:pt x="9425089" y="503085"/>
                  <a:pt x="9223078" y="421521"/>
                  <a:pt x="9075985" y="461665"/>
                </a:cubicBezTo>
                <a:cubicBezTo>
                  <a:pt x="8928892" y="501809"/>
                  <a:pt x="8873417" y="442232"/>
                  <a:pt x="8764672" y="461665"/>
                </a:cubicBezTo>
                <a:cubicBezTo>
                  <a:pt x="8655927" y="481098"/>
                  <a:pt x="8561087" y="453766"/>
                  <a:pt x="8357569" y="461665"/>
                </a:cubicBezTo>
                <a:cubicBezTo>
                  <a:pt x="8154051" y="469564"/>
                  <a:pt x="8123615" y="416997"/>
                  <a:pt x="7950467" y="461665"/>
                </a:cubicBezTo>
                <a:cubicBezTo>
                  <a:pt x="7777319" y="506333"/>
                  <a:pt x="7452173" y="421887"/>
                  <a:pt x="7160210" y="461665"/>
                </a:cubicBezTo>
                <a:cubicBezTo>
                  <a:pt x="6868247" y="501443"/>
                  <a:pt x="6823679" y="411915"/>
                  <a:pt x="6657319" y="461665"/>
                </a:cubicBezTo>
                <a:cubicBezTo>
                  <a:pt x="6490959" y="511415"/>
                  <a:pt x="6327403" y="458773"/>
                  <a:pt x="6154428" y="461665"/>
                </a:cubicBezTo>
                <a:cubicBezTo>
                  <a:pt x="5981453" y="464557"/>
                  <a:pt x="5764976" y="427016"/>
                  <a:pt x="5651537" y="461665"/>
                </a:cubicBezTo>
                <a:cubicBezTo>
                  <a:pt x="5538098" y="496314"/>
                  <a:pt x="5323418" y="440015"/>
                  <a:pt x="5148646" y="461665"/>
                </a:cubicBezTo>
                <a:cubicBezTo>
                  <a:pt x="4973874" y="483315"/>
                  <a:pt x="4865800" y="418836"/>
                  <a:pt x="4741544" y="461665"/>
                </a:cubicBezTo>
                <a:cubicBezTo>
                  <a:pt x="4617288" y="504494"/>
                  <a:pt x="4410325" y="450131"/>
                  <a:pt x="4238653" y="461665"/>
                </a:cubicBezTo>
                <a:cubicBezTo>
                  <a:pt x="4066981" y="473199"/>
                  <a:pt x="3973380" y="415794"/>
                  <a:pt x="3831550" y="461665"/>
                </a:cubicBezTo>
                <a:cubicBezTo>
                  <a:pt x="3689720" y="507536"/>
                  <a:pt x="3615604" y="431669"/>
                  <a:pt x="3424448" y="461665"/>
                </a:cubicBezTo>
                <a:cubicBezTo>
                  <a:pt x="3233292" y="491661"/>
                  <a:pt x="2889926" y="414039"/>
                  <a:pt x="2634191" y="461665"/>
                </a:cubicBezTo>
                <a:cubicBezTo>
                  <a:pt x="2378456" y="509291"/>
                  <a:pt x="2160455" y="404278"/>
                  <a:pt x="1843934" y="461665"/>
                </a:cubicBezTo>
                <a:cubicBezTo>
                  <a:pt x="1527413" y="519052"/>
                  <a:pt x="1537459" y="428159"/>
                  <a:pt x="1436831" y="461665"/>
                </a:cubicBezTo>
                <a:cubicBezTo>
                  <a:pt x="1336203" y="495171"/>
                  <a:pt x="1217512" y="426866"/>
                  <a:pt x="1029729" y="461665"/>
                </a:cubicBezTo>
                <a:cubicBezTo>
                  <a:pt x="841946" y="496464"/>
                  <a:pt x="390712" y="435616"/>
                  <a:pt x="0" y="461665"/>
                </a:cubicBezTo>
                <a:cubicBezTo>
                  <a:pt x="-33128" y="336093"/>
                  <a:pt x="27420" y="171064"/>
                  <a:pt x="0" y="0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400">
                <a:solidFill>
                  <a:srgbClr val="FF0000"/>
                </a:solidFill>
                <a:latin typeface="#9Slide03 SFU Futura_03" panose="00000400000000000000" pitchFamily="2" charset="0"/>
              </a:rPr>
              <a:t> </a:t>
            </a:r>
            <a:r>
              <a:rPr lang="vi-VN" sz="2400">
                <a:solidFill>
                  <a:srgbClr val="ED15B3"/>
                </a:solidFill>
                <a:latin typeface="#9Slide03 SFU Futura_03" panose="000004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#9Slide03 SFU Futura_03" panose="00000400000000000000" pitchFamily="2" charset="0"/>
              </a:rPr>
              <a:t>Phản ánh trình độ của nền sản xuất xã hội</a:t>
            </a:r>
          </a:p>
        </p:txBody>
      </p:sp>
    </p:spTree>
    <p:extLst>
      <p:ext uri="{BB962C8B-B14F-4D97-AF65-F5344CB8AC3E}">
        <p14:creationId xmlns:p14="http://schemas.microsoft.com/office/powerpoint/2010/main" val="12027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90E0597-710A-ADE9-7361-09D5F58A43FE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#9Slide03 SVN-Kelson Sans Bold" panose="02000500000000000000" pitchFamily="2" charset="0"/>
              </a:rPr>
              <a:t>CƠ CẤU THEO THÀNH PHẦN KINH TẾ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2F27C13-9988-A3D5-4621-C0257CD8A1E5}"/>
              </a:ext>
            </a:extLst>
          </p:cNvPr>
          <p:cNvSpPr txBox="1"/>
          <p:nvPr/>
        </p:nvSpPr>
        <p:spPr>
          <a:xfrm>
            <a:off x="591224" y="502897"/>
            <a:ext cx="2437726" cy="523220"/>
          </a:xfrm>
          <a:custGeom>
            <a:avLst/>
            <a:gdLst>
              <a:gd name="connsiteX0" fmla="*/ 0 w 2437726"/>
              <a:gd name="connsiteY0" fmla="*/ 0 h 523220"/>
              <a:gd name="connsiteX1" fmla="*/ 511922 w 2437726"/>
              <a:gd name="connsiteY1" fmla="*/ 0 h 523220"/>
              <a:gd name="connsiteX2" fmla="*/ 950713 w 2437726"/>
              <a:gd name="connsiteY2" fmla="*/ 0 h 523220"/>
              <a:gd name="connsiteX3" fmla="*/ 1438258 w 2437726"/>
              <a:gd name="connsiteY3" fmla="*/ 0 h 523220"/>
              <a:gd name="connsiteX4" fmla="*/ 1877049 w 2437726"/>
              <a:gd name="connsiteY4" fmla="*/ 0 h 523220"/>
              <a:gd name="connsiteX5" fmla="*/ 2437726 w 2437726"/>
              <a:gd name="connsiteY5" fmla="*/ 0 h 523220"/>
              <a:gd name="connsiteX6" fmla="*/ 2437726 w 2437726"/>
              <a:gd name="connsiteY6" fmla="*/ 523220 h 523220"/>
              <a:gd name="connsiteX7" fmla="*/ 2023313 w 2437726"/>
              <a:gd name="connsiteY7" fmla="*/ 523220 h 523220"/>
              <a:gd name="connsiteX8" fmla="*/ 1560145 w 2437726"/>
              <a:gd name="connsiteY8" fmla="*/ 523220 h 523220"/>
              <a:gd name="connsiteX9" fmla="*/ 1096977 w 2437726"/>
              <a:gd name="connsiteY9" fmla="*/ 523220 h 523220"/>
              <a:gd name="connsiteX10" fmla="*/ 633809 w 2437726"/>
              <a:gd name="connsiteY10" fmla="*/ 523220 h 523220"/>
              <a:gd name="connsiteX11" fmla="*/ 0 w 2437726"/>
              <a:gd name="connsiteY11" fmla="*/ 523220 h 523220"/>
              <a:gd name="connsiteX12" fmla="*/ 0 w 2437726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7726" h="523220" extrusionOk="0">
                <a:moveTo>
                  <a:pt x="0" y="0"/>
                </a:moveTo>
                <a:cubicBezTo>
                  <a:pt x="172787" y="-57309"/>
                  <a:pt x="370894" y="40008"/>
                  <a:pt x="511922" y="0"/>
                </a:cubicBezTo>
                <a:cubicBezTo>
                  <a:pt x="652950" y="-40008"/>
                  <a:pt x="818035" y="36677"/>
                  <a:pt x="950713" y="0"/>
                </a:cubicBezTo>
                <a:cubicBezTo>
                  <a:pt x="1083391" y="-36677"/>
                  <a:pt x="1306371" y="11050"/>
                  <a:pt x="1438258" y="0"/>
                </a:cubicBezTo>
                <a:cubicBezTo>
                  <a:pt x="1570146" y="-11050"/>
                  <a:pt x="1666003" y="28996"/>
                  <a:pt x="1877049" y="0"/>
                </a:cubicBezTo>
                <a:cubicBezTo>
                  <a:pt x="2088095" y="-28996"/>
                  <a:pt x="2172136" y="42388"/>
                  <a:pt x="2437726" y="0"/>
                </a:cubicBezTo>
                <a:cubicBezTo>
                  <a:pt x="2477303" y="201838"/>
                  <a:pt x="2408721" y="313809"/>
                  <a:pt x="2437726" y="523220"/>
                </a:cubicBezTo>
                <a:cubicBezTo>
                  <a:pt x="2308535" y="528647"/>
                  <a:pt x="2187450" y="505681"/>
                  <a:pt x="2023313" y="523220"/>
                </a:cubicBezTo>
                <a:cubicBezTo>
                  <a:pt x="1859176" y="540759"/>
                  <a:pt x="1748971" y="480358"/>
                  <a:pt x="1560145" y="523220"/>
                </a:cubicBezTo>
                <a:cubicBezTo>
                  <a:pt x="1371319" y="566082"/>
                  <a:pt x="1223341" y="473524"/>
                  <a:pt x="1096977" y="523220"/>
                </a:cubicBezTo>
                <a:cubicBezTo>
                  <a:pt x="970613" y="572916"/>
                  <a:pt x="810287" y="470242"/>
                  <a:pt x="633809" y="523220"/>
                </a:cubicBezTo>
                <a:cubicBezTo>
                  <a:pt x="457331" y="576198"/>
                  <a:pt x="210650" y="467638"/>
                  <a:pt x="0" y="523220"/>
                </a:cubicBezTo>
                <a:cubicBezTo>
                  <a:pt x="-16326" y="331982"/>
                  <a:pt x="21044" y="243338"/>
                  <a:pt x="0" y="0"/>
                </a:cubicBezTo>
                <a:close/>
              </a:path>
            </a:pathLst>
          </a:custGeom>
          <a:noFill/>
          <a:ln>
            <a:noFill/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#9Slide03 SFU Futura_03" panose="00000400000000000000" pitchFamily="2" charset="0"/>
              </a:rPr>
              <a:t>Thành phần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CA489C4-1C90-93E0-9D54-4E66121EED57}"/>
              </a:ext>
            </a:extLst>
          </p:cNvPr>
          <p:cNvGrpSpPr/>
          <p:nvPr/>
        </p:nvGrpSpPr>
        <p:grpSpPr>
          <a:xfrm>
            <a:off x="380922" y="1053504"/>
            <a:ext cx="6803646" cy="5804496"/>
            <a:chOff x="119854" y="2393244"/>
            <a:chExt cx="4446747" cy="3782972"/>
          </a:xfrm>
          <a:solidFill>
            <a:schemeClr val="bg1">
              <a:lumMod val="95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0267D78F-CA80-D59C-82EE-72AC3CC9D6A2}"/>
                </a:ext>
              </a:extLst>
            </p:cNvPr>
            <p:cNvSpPr/>
            <p:nvPr/>
          </p:nvSpPr>
          <p:spPr>
            <a:xfrm>
              <a:off x="119854" y="2393244"/>
              <a:ext cx="4446747" cy="3782972"/>
            </a:xfrm>
            <a:prstGeom prst="rect">
              <a:avLst/>
            </a:prstGeom>
            <a:grpFill/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040881B-F4E1-AF88-A37F-EF9CF9E0D4BD}"/>
                </a:ext>
              </a:extLst>
            </p:cNvPr>
            <p:cNvSpPr txBox="1"/>
            <p:nvPr/>
          </p:nvSpPr>
          <p:spPr>
            <a:xfrm>
              <a:off x="1380776" y="2468924"/>
              <a:ext cx="2066875" cy="2607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#9Slide03 SFU Futura_03" panose="00000400000000000000" pitchFamily="2" charset="0"/>
                </a:rPr>
                <a:t>KINH TẾ TRONG NƯỚC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18DA946-CD00-0D86-21B4-FD1A595D7951}"/>
              </a:ext>
            </a:extLst>
          </p:cNvPr>
          <p:cNvSpPr txBox="1"/>
          <p:nvPr/>
        </p:nvSpPr>
        <p:spPr>
          <a:xfrm>
            <a:off x="8662969" y="817259"/>
            <a:ext cx="2437726" cy="523220"/>
          </a:xfrm>
          <a:custGeom>
            <a:avLst/>
            <a:gdLst>
              <a:gd name="connsiteX0" fmla="*/ 0 w 2437726"/>
              <a:gd name="connsiteY0" fmla="*/ 0 h 523220"/>
              <a:gd name="connsiteX1" fmla="*/ 511922 w 2437726"/>
              <a:gd name="connsiteY1" fmla="*/ 0 h 523220"/>
              <a:gd name="connsiteX2" fmla="*/ 950713 w 2437726"/>
              <a:gd name="connsiteY2" fmla="*/ 0 h 523220"/>
              <a:gd name="connsiteX3" fmla="*/ 1438258 w 2437726"/>
              <a:gd name="connsiteY3" fmla="*/ 0 h 523220"/>
              <a:gd name="connsiteX4" fmla="*/ 1877049 w 2437726"/>
              <a:gd name="connsiteY4" fmla="*/ 0 h 523220"/>
              <a:gd name="connsiteX5" fmla="*/ 2437726 w 2437726"/>
              <a:gd name="connsiteY5" fmla="*/ 0 h 523220"/>
              <a:gd name="connsiteX6" fmla="*/ 2437726 w 2437726"/>
              <a:gd name="connsiteY6" fmla="*/ 523220 h 523220"/>
              <a:gd name="connsiteX7" fmla="*/ 2023313 w 2437726"/>
              <a:gd name="connsiteY7" fmla="*/ 523220 h 523220"/>
              <a:gd name="connsiteX8" fmla="*/ 1560145 w 2437726"/>
              <a:gd name="connsiteY8" fmla="*/ 523220 h 523220"/>
              <a:gd name="connsiteX9" fmla="*/ 1096977 w 2437726"/>
              <a:gd name="connsiteY9" fmla="*/ 523220 h 523220"/>
              <a:gd name="connsiteX10" fmla="*/ 633809 w 2437726"/>
              <a:gd name="connsiteY10" fmla="*/ 523220 h 523220"/>
              <a:gd name="connsiteX11" fmla="*/ 0 w 2437726"/>
              <a:gd name="connsiteY11" fmla="*/ 523220 h 523220"/>
              <a:gd name="connsiteX12" fmla="*/ 0 w 2437726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7726" h="523220" extrusionOk="0">
                <a:moveTo>
                  <a:pt x="0" y="0"/>
                </a:moveTo>
                <a:cubicBezTo>
                  <a:pt x="172787" y="-57309"/>
                  <a:pt x="370894" y="40008"/>
                  <a:pt x="511922" y="0"/>
                </a:cubicBezTo>
                <a:cubicBezTo>
                  <a:pt x="652950" y="-40008"/>
                  <a:pt x="818035" y="36677"/>
                  <a:pt x="950713" y="0"/>
                </a:cubicBezTo>
                <a:cubicBezTo>
                  <a:pt x="1083391" y="-36677"/>
                  <a:pt x="1306371" y="11050"/>
                  <a:pt x="1438258" y="0"/>
                </a:cubicBezTo>
                <a:cubicBezTo>
                  <a:pt x="1570146" y="-11050"/>
                  <a:pt x="1666003" y="28996"/>
                  <a:pt x="1877049" y="0"/>
                </a:cubicBezTo>
                <a:cubicBezTo>
                  <a:pt x="2088095" y="-28996"/>
                  <a:pt x="2172136" y="42388"/>
                  <a:pt x="2437726" y="0"/>
                </a:cubicBezTo>
                <a:cubicBezTo>
                  <a:pt x="2477303" y="201838"/>
                  <a:pt x="2408721" y="313809"/>
                  <a:pt x="2437726" y="523220"/>
                </a:cubicBezTo>
                <a:cubicBezTo>
                  <a:pt x="2308535" y="528647"/>
                  <a:pt x="2187450" y="505681"/>
                  <a:pt x="2023313" y="523220"/>
                </a:cubicBezTo>
                <a:cubicBezTo>
                  <a:pt x="1859176" y="540759"/>
                  <a:pt x="1748971" y="480358"/>
                  <a:pt x="1560145" y="523220"/>
                </a:cubicBezTo>
                <a:cubicBezTo>
                  <a:pt x="1371319" y="566082"/>
                  <a:pt x="1223341" y="473524"/>
                  <a:pt x="1096977" y="523220"/>
                </a:cubicBezTo>
                <a:cubicBezTo>
                  <a:pt x="970613" y="572916"/>
                  <a:pt x="810287" y="470242"/>
                  <a:pt x="633809" y="523220"/>
                </a:cubicBezTo>
                <a:cubicBezTo>
                  <a:pt x="457331" y="576198"/>
                  <a:pt x="210650" y="467638"/>
                  <a:pt x="0" y="523220"/>
                </a:cubicBezTo>
                <a:cubicBezTo>
                  <a:pt x="-16326" y="331982"/>
                  <a:pt x="21044" y="243338"/>
                  <a:pt x="0" y="0"/>
                </a:cubicBezTo>
                <a:close/>
              </a:path>
            </a:pathLst>
          </a:custGeom>
          <a:noFill/>
          <a:ln>
            <a:noFill/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#9Slide03 SFU Futura_03" panose="00000400000000000000" pitchFamily="2" charset="0"/>
              </a:rPr>
              <a:t>Ý nghĩa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021791A-911D-B03B-5E5C-5A715BF0747E}"/>
              </a:ext>
            </a:extLst>
          </p:cNvPr>
          <p:cNvSpPr txBox="1"/>
          <p:nvPr/>
        </p:nvSpPr>
        <p:spPr>
          <a:xfrm>
            <a:off x="7322791" y="1569735"/>
            <a:ext cx="4716809" cy="769441"/>
          </a:xfrm>
          <a:custGeom>
            <a:avLst/>
            <a:gdLst>
              <a:gd name="connsiteX0" fmla="*/ 0 w 4716809"/>
              <a:gd name="connsiteY0" fmla="*/ 0 h 769441"/>
              <a:gd name="connsiteX1" fmla="*/ 636769 w 4716809"/>
              <a:gd name="connsiteY1" fmla="*/ 0 h 769441"/>
              <a:gd name="connsiteX2" fmla="*/ 1132034 w 4716809"/>
              <a:gd name="connsiteY2" fmla="*/ 0 h 769441"/>
              <a:gd name="connsiteX3" fmla="*/ 1721635 w 4716809"/>
              <a:gd name="connsiteY3" fmla="*/ 0 h 769441"/>
              <a:gd name="connsiteX4" fmla="*/ 2216900 w 4716809"/>
              <a:gd name="connsiteY4" fmla="*/ 0 h 769441"/>
              <a:gd name="connsiteX5" fmla="*/ 2712165 w 4716809"/>
              <a:gd name="connsiteY5" fmla="*/ 0 h 769441"/>
              <a:gd name="connsiteX6" fmla="*/ 3396102 w 4716809"/>
              <a:gd name="connsiteY6" fmla="*/ 0 h 769441"/>
              <a:gd name="connsiteX7" fmla="*/ 3938536 w 4716809"/>
              <a:gd name="connsiteY7" fmla="*/ 0 h 769441"/>
              <a:gd name="connsiteX8" fmla="*/ 4716809 w 4716809"/>
              <a:gd name="connsiteY8" fmla="*/ 0 h 769441"/>
              <a:gd name="connsiteX9" fmla="*/ 4716809 w 4716809"/>
              <a:gd name="connsiteY9" fmla="*/ 377026 h 769441"/>
              <a:gd name="connsiteX10" fmla="*/ 4716809 w 4716809"/>
              <a:gd name="connsiteY10" fmla="*/ 769441 h 769441"/>
              <a:gd name="connsiteX11" fmla="*/ 4080040 w 4716809"/>
              <a:gd name="connsiteY11" fmla="*/ 769441 h 769441"/>
              <a:gd name="connsiteX12" fmla="*/ 3490439 w 4716809"/>
              <a:gd name="connsiteY12" fmla="*/ 769441 h 769441"/>
              <a:gd name="connsiteX13" fmla="*/ 2806501 w 4716809"/>
              <a:gd name="connsiteY13" fmla="*/ 769441 h 769441"/>
              <a:gd name="connsiteX14" fmla="*/ 2311236 w 4716809"/>
              <a:gd name="connsiteY14" fmla="*/ 769441 h 769441"/>
              <a:gd name="connsiteX15" fmla="*/ 1863140 w 4716809"/>
              <a:gd name="connsiteY15" fmla="*/ 769441 h 769441"/>
              <a:gd name="connsiteX16" fmla="*/ 1320707 w 4716809"/>
              <a:gd name="connsiteY16" fmla="*/ 769441 h 769441"/>
              <a:gd name="connsiteX17" fmla="*/ 872610 w 4716809"/>
              <a:gd name="connsiteY17" fmla="*/ 769441 h 769441"/>
              <a:gd name="connsiteX18" fmla="*/ 0 w 4716809"/>
              <a:gd name="connsiteY18" fmla="*/ 769441 h 769441"/>
              <a:gd name="connsiteX19" fmla="*/ 0 w 4716809"/>
              <a:gd name="connsiteY19" fmla="*/ 384721 h 769441"/>
              <a:gd name="connsiteX20" fmla="*/ 0 w 4716809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6809" h="769441" extrusionOk="0">
                <a:moveTo>
                  <a:pt x="0" y="0"/>
                </a:moveTo>
                <a:cubicBezTo>
                  <a:pt x="280503" y="-75783"/>
                  <a:pt x="328989" y="30657"/>
                  <a:pt x="636769" y="0"/>
                </a:cubicBezTo>
                <a:cubicBezTo>
                  <a:pt x="944549" y="-30657"/>
                  <a:pt x="888317" y="12031"/>
                  <a:pt x="1132034" y="0"/>
                </a:cubicBezTo>
                <a:cubicBezTo>
                  <a:pt x="1375752" y="-12031"/>
                  <a:pt x="1444273" y="18129"/>
                  <a:pt x="1721635" y="0"/>
                </a:cubicBezTo>
                <a:cubicBezTo>
                  <a:pt x="1998997" y="-18129"/>
                  <a:pt x="2049598" y="33020"/>
                  <a:pt x="2216900" y="0"/>
                </a:cubicBezTo>
                <a:cubicBezTo>
                  <a:pt x="2384203" y="-33020"/>
                  <a:pt x="2581032" y="25284"/>
                  <a:pt x="2712165" y="0"/>
                </a:cubicBezTo>
                <a:cubicBezTo>
                  <a:pt x="2843298" y="-25284"/>
                  <a:pt x="3147297" y="53515"/>
                  <a:pt x="3396102" y="0"/>
                </a:cubicBezTo>
                <a:cubicBezTo>
                  <a:pt x="3644907" y="-53515"/>
                  <a:pt x="3824903" y="56532"/>
                  <a:pt x="3938536" y="0"/>
                </a:cubicBezTo>
                <a:cubicBezTo>
                  <a:pt x="4052169" y="-56532"/>
                  <a:pt x="4454948" y="60290"/>
                  <a:pt x="4716809" y="0"/>
                </a:cubicBezTo>
                <a:cubicBezTo>
                  <a:pt x="4726723" y="140404"/>
                  <a:pt x="4700525" y="220729"/>
                  <a:pt x="4716809" y="377026"/>
                </a:cubicBezTo>
                <a:cubicBezTo>
                  <a:pt x="4733093" y="533323"/>
                  <a:pt x="4681904" y="613738"/>
                  <a:pt x="4716809" y="769441"/>
                </a:cubicBezTo>
                <a:cubicBezTo>
                  <a:pt x="4471921" y="798321"/>
                  <a:pt x="4231440" y="719736"/>
                  <a:pt x="4080040" y="769441"/>
                </a:cubicBezTo>
                <a:cubicBezTo>
                  <a:pt x="3928640" y="819146"/>
                  <a:pt x="3765808" y="751445"/>
                  <a:pt x="3490439" y="769441"/>
                </a:cubicBezTo>
                <a:cubicBezTo>
                  <a:pt x="3215070" y="787437"/>
                  <a:pt x="2955268" y="702566"/>
                  <a:pt x="2806501" y="769441"/>
                </a:cubicBezTo>
                <a:cubicBezTo>
                  <a:pt x="2657734" y="836316"/>
                  <a:pt x="2419936" y="730281"/>
                  <a:pt x="2311236" y="769441"/>
                </a:cubicBezTo>
                <a:cubicBezTo>
                  <a:pt x="2202537" y="808601"/>
                  <a:pt x="2007899" y="733334"/>
                  <a:pt x="1863140" y="769441"/>
                </a:cubicBezTo>
                <a:cubicBezTo>
                  <a:pt x="1718381" y="805548"/>
                  <a:pt x="1450468" y="740176"/>
                  <a:pt x="1320707" y="769441"/>
                </a:cubicBezTo>
                <a:cubicBezTo>
                  <a:pt x="1190946" y="798706"/>
                  <a:pt x="1002603" y="739250"/>
                  <a:pt x="872610" y="769441"/>
                </a:cubicBezTo>
                <a:cubicBezTo>
                  <a:pt x="742617" y="799632"/>
                  <a:pt x="247813" y="766679"/>
                  <a:pt x="0" y="769441"/>
                </a:cubicBezTo>
                <a:cubicBezTo>
                  <a:pt x="-19256" y="618884"/>
                  <a:pt x="45065" y="509480"/>
                  <a:pt x="0" y="384721"/>
                </a:cubicBezTo>
                <a:cubicBezTo>
                  <a:pt x="-45065" y="259962"/>
                  <a:pt x="45380" y="103416"/>
                  <a:pt x="0" y="0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200">
                <a:solidFill>
                  <a:srgbClr val="FF0000"/>
                </a:solidFill>
                <a:latin typeface="#9Slide03 SFU Futura_03" panose="00000400000000000000" pitchFamily="2" charset="0"/>
              </a:rPr>
              <a:t> </a:t>
            </a:r>
            <a:r>
              <a:rPr lang="vi-VN" sz="2200">
                <a:solidFill>
                  <a:srgbClr val="002060"/>
                </a:solidFill>
                <a:latin typeface="#9Slide03 SFU Futura_03" panose="00000400000000000000" pitchFamily="2" charset="0"/>
              </a:rPr>
              <a:t>Cho biết sự </a:t>
            </a:r>
            <a:r>
              <a:rPr lang="vi-VN" sz="2200">
                <a:solidFill>
                  <a:srgbClr val="FF0000"/>
                </a:solidFill>
                <a:latin typeface="#9Slide03 SFU Futura_03" panose="00000400000000000000" pitchFamily="2" charset="0"/>
              </a:rPr>
              <a:t>tồn tại </a:t>
            </a:r>
            <a:r>
              <a:rPr lang="vi-VN" sz="2200">
                <a:solidFill>
                  <a:srgbClr val="002060"/>
                </a:solidFill>
                <a:latin typeface="#9Slide03 SFU Futura_03" panose="00000400000000000000" pitchFamily="2" charset="0"/>
              </a:rPr>
              <a:t>các </a:t>
            </a:r>
            <a:r>
              <a:rPr lang="vi-VN" sz="2200">
                <a:solidFill>
                  <a:srgbClr val="FF0000"/>
                </a:solidFill>
                <a:latin typeface="#9Slide03 SFU Futura_03" panose="00000400000000000000" pitchFamily="2" charset="0"/>
              </a:rPr>
              <a:t>thành phần tham gia </a:t>
            </a:r>
            <a:r>
              <a:rPr lang="vi-VN" sz="2200">
                <a:solidFill>
                  <a:srgbClr val="002060"/>
                </a:solidFill>
                <a:latin typeface="#9Slide03 SFU Futura_03" panose="00000400000000000000" pitchFamily="2" charset="0"/>
              </a:rPr>
              <a:t>hoạt động kinh tế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9923F64-9EBF-57FC-F57B-B2BFCBCE9EA6}"/>
              </a:ext>
            </a:extLst>
          </p:cNvPr>
          <p:cNvSpPr txBox="1"/>
          <p:nvPr/>
        </p:nvSpPr>
        <p:spPr>
          <a:xfrm>
            <a:off x="7298313" y="2797689"/>
            <a:ext cx="4741287" cy="1477328"/>
          </a:xfrm>
          <a:custGeom>
            <a:avLst/>
            <a:gdLst>
              <a:gd name="connsiteX0" fmla="*/ 0 w 4741287"/>
              <a:gd name="connsiteY0" fmla="*/ 0 h 1477328"/>
              <a:gd name="connsiteX1" fmla="*/ 640074 w 4741287"/>
              <a:gd name="connsiteY1" fmla="*/ 0 h 1477328"/>
              <a:gd name="connsiteX2" fmla="*/ 1137909 w 4741287"/>
              <a:gd name="connsiteY2" fmla="*/ 0 h 1477328"/>
              <a:gd name="connsiteX3" fmla="*/ 1730570 w 4741287"/>
              <a:gd name="connsiteY3" fmla="*/ 0 h 1477328"/>
              <a:gd name="connsiteX4" fmla="*/ 2228405 w 4741287"/>
              <a:gd name="connsiteY4" fmla="*/ 0 h 1477328"/>
              <a:gd name="connsiteX5" fmla="*/ 2726240 w 4741287"/>
              <a:gd name="connsiteY5" fmla="*/ 0 h 1477328"/>
              <a:gd name="connsiteX6" fmla="*/ 3413727 w 4741287"/>
              <a:gd name="connsiteY6" fmla="*/ 0 h 1477328"/>
              <a:gd name="connsiteX7" fmla="*/ 3958975 w 4741287"/>
              <a:gd name="connsiteY7" fmla="*/ 0 h 1477328"/>
              <a:gd name="connsiteX8" fmla="*/ 4741287 w 4741287"/>
              <a:gd name="connsiteY8" fmla="*/ 0 h 1477328"/>
              <a:gd name="connsiteX9" fmla="*/ 4741287 w 4741287"/>
              <a:gd name="connsiteY9" fmla="*/ 477669 h 1477328"/>
              <a:gd name="connsiteX10" fmla="*/ 4741287 w 4741287"/>
              <a:gd name="connsiteY10" fmla="*/ 970112 h 1477328"/>
              <a:gd name="connsiteX11" fmla="*/ 4741287 w 4741287"/>
              <a:gd name="connsiteY11" fmla="*/ 1477328 h 1477328"/>
              <a:gd name="connsiteX12" fmla="*/ 4148626 w 4741287"/>
              <a:gd name="connsiteY12" fmla="*/ 1477328 h 1477328"/>
              <a:gd name="connsiteX13" fmla="*/ 3461140 w 4741287"/>
              <a:gd name="connsiteY13" fmla="*/ 1477328 h 1477328"/>
              <a:gd name="connsiteX14" fmla="*/ 2963304 w 4741287"/>
              <a:gd name="connsiteY14" fmla="*/ 1477328 h 1477328"/>
              <a:gd name="connsiteX15" fmla="*/ 2512882 w 4741287"/>
              <a:gd name="connsiteY15" fmla="*/ 1477328 h 1477328"/>
              <a:gd name="connsiteX16" fmla="*/ 1967634 w 4741287"/>
              <a:gd name="connsiteY16" fmla="*/ 1477328 h 1477328"/>
              <a:gd name="connsiteX17" fmla="*/ 1517212 w 4741287"/>
              <a:gd name="connsiteY17" fmla="*/ 1477328 h 1477328"/>
              <a:gd name="connsiteX18" fmla="*/ 829725 w 4741287"/>
              <a:gd name="connsiteY18" fmla="*/ 1477328 h 1477328"/>
              <a:gd name="connsiteX19" fmla="*/ 0 w 4741287"/>
              <a:gd name="connsiteY19" fmla="*/ 1477328 h 1477328"/>
              <a:gd name="connsiteX20" fmla="*/ 0 w 4741287"/>
              <a:gd name="connsiteY20" fmla="*/ 970112 h 1477328"/>
              <a:gd name="connsiteX21" fmla="*/ 0 w 4741287"/>
              <a:gd name="connsiteY21" fmla="*/ 448123 h 1477328"/>
              <a:gd name="connsiteX22" fmla="*/ 0 w 4741287"/>
              <a:gd name="connsiteY22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41287" h="1477328" extrusionOk="0">
                <a:moveTo>
                  <a:pt x="0" y="0"/>
                </a:moveTo>
                <a:cubicBezTo>
                  <a:pt x="193912" y="-22854"/>
                  <a:pt x="495809" y="75917"/>
                  <a:pt x="640074" y="0"/>
                </a:cubicBezTo>
                <a:cubicBezTo>
                  <a:pt x="784339" y="-75917"/>
                  <a:pt x="974923" y="57361"/>
                  <a:pt x="1137909" y="0"/>
                </a:cubicBezTo>
                <a:cubicBezTo>
                  <a:pt x="1300896" y="-57361"/>
                  <a:pt x="1570659" y="3637"/>
                  <a:pt x="1730570" y="0"/>
                </a:cubicBezTo>
                <a:cubicBezTo>
                  <a:pt x="1890481" y="-3637"/>
                  <a:pt x="2009082" y="15816"/>
                  <a:pt x="2228405" y="0"/>
                </a:cubicBezTo>
                <a:cubicBezTo>
                  <a:pt x="2447728" y="-15816"/>
                  <a:pt x="2568493" y="56030"/>
                  <a:pt x="2726240" y="0"/>
                </a:cubicBezTo>
                <a:cubicBezTo>
                  <a:pt x="2883987" y="-56030"/>
                  <a:pt x="3201305" y="73429"/>
                  <a:pt x="3413727" y="0"/>
                </a:cubicBezTo>
                <a:cubicBezTo>
                  <a:pt x="3626149" y="-73429"/>
                  <a:pt x="3738690" y="42652"/>
                  <a:pt x="3958975" y="0"/>
                </a:cubicBezTo>
                <a:cubicBezTo>
                  <a:pt x="4179260" y="-42652"/>
                  <a:pt x="4563339" y="72265"/>
                  <a:pt x="4741287" y="0"/>
                </a:cubicBezTo>
                <a:cubicBezTo>
                  <a:pt x="4751057" y="188343"/>
                  <a:pt x="4721412" y="290063"/>
                  <a:pt x="4741287" y="477669"/>
                </a:cubicBezTo>
                <a:cubicBezTo>
                  <a:pt x="4761162" y="665275"/>
                  <a:pt x="4739722" y="748344"/>
                  <a:pt x="4741287" y="970112"/>
                </a:cubicBezTo>
                <a:cubicBezTo>
                  <a:pt x="4742852" y="1191880"/>
                  <a:pt x="4687823" y="1254086"/>
                  <a:pt x="4741287" y="1477328"/>
                </a:cubicBezTo>
                <a:cubicBezTo>
                  <a:pt x="4530051" y="1482244"/>
                  <a:pt x="4428426" y="1423534"/>
                  <a:pt x="4148626" y="1477328"/>
                </a:cubicBezTo>
                <a:cubicBezTo>
                  <a:pt x="3868826" y="1531122"/>
                  <a:pt x="3677780" y="1416984"/>
                  <a:pt x="3461140" y="1477328"/>
                </a:cubicBezTo>
                <a:cubicBezTo>
                  <a:pt x="3244500" y="1537672"/>
                  <a:pt x="3092217" y="1440842"/>
                  <a:pt x="2963304" y="1477328"/>
                </a:cubicBezTo>
                <a:cubicBezTo>
                  <a:pt x="2834391" y="1513814"/>
                  <a:pt x="2669241" y="1457161"/>
                  <a:pt x="2512882" y="1477328"/>
                </a:cubicBezTo>
                <a:cubicBezTo>
                  <a:pt x="2356523" y="1497495"/>
                  <a:pt x="2136000" y="1433458"/>
                  <a:pt x="1967634" y="1477328"/>
                </a:cubicBezTo>
                <a:cubicBezTo>
                  <a:pt x="1799268" y="1521198"/>
                  <a:pt x="1649233" y="1440594"/>
                  <a:pt x="1517212" y="1477328"/>
                </a:cubicBezTo>
                <a:cubicBezTo>
                  <a:pt x="1385191" y="1514062"/>
                  <a:pt x="1020224" y="1438740"/>
                  <a:pt x="829725" y="1477328"/>
                </a:cubicBezTo>
                <a:cubicBezTo>
                  <a:pt x="639226" y="1515916"/>
                  <a:pt x="239343" y="1426087"/>
                  <a:pt x="0" y="1477328"/>
                </a:cubicBezTo>
                <a:cubicBezTo>
                  <a:pt x="-3050" y="1313215"/>
                  <a:pt x="2712" y="1094946"/>
                  <a:pt x="0" y="970112"/>
                </a:cubicBezTo>
                <a:cubicBezTo>
                  <a:pt x="-2712" y="845278"/>
                  <a:pt x="27224" y="680885"/>
                  <a:pt x="0" y="448123"/>
                </a:cubicBezTo>
                <a:cubicBezTo>
                  <a:pt x="-27224" y="215361"/>
                  <a:pt x="40385" y="174428"/>
                  <a:pt x="0" y="0"/>
                </a:cubicBezTo>
                <a:close/>
              </a:path>
            </a:pathLst>
          </a:custGeom>
          <a:noFill/>
          <a:ln>
            <a:solidFill>
              <a:srgbClr val="ED15B3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400">
                <a:solidFill>
                  <a:srgbClr val="FF0000"/>
                </a:solidFill>
                <a:latin typeface="#9Slide03 SFU Futura_03" panose="00000400000000000000" pitchFamily="2" charset="0"/>
              </a:rPr>
              <a:t> </a:t>
            </a:r>
            <a:r>
              <a:rPr lang="vi-VN" sz="2400">
                <a:solidFill>
                  <a:srgbClr val="ED15B3"/>
                </a:solidFill>
                <a:latin typeface="#9Slide03 SFU Futura_03" panose="00000400000000000000" pitchFamily="2" charset="0"/>
              </a:rPr>
              <a:t> </a:t>
            </a:r>
            <a:r>
              <a:rPr lang="vi-VN" sz="2200">
                <a:solidFill>
                  <a:srgbClr val="002060"/>
                </a:solidFill>
                <a:latin typeface="#9Slide03 SFU Futura_03" panose="00000400000000000000" pitchFamily="2" charset="0"/>
              </a:rPr>
              <a:t>Phản ánh </a:t>
            </a:r>
            <a:r>
              <a:rPr lang="vi-VN" sz="2200">
                <a:solidFill>
                  <a:srgbClr val="FF0000"/>
                </a:solidFill>
                <a:latin typeface="#9Slide03 SFU Futura_03" panose="00000400000000000000" pitchFamily="2" charset="0"/>
              </a:rPr>
              <a:t>khả năng </a:t>
            </a:r>
            <a:r>
              <a:rPr lang="vi-VN" sz="2200">
                <a:solidFill>
                  <a:srgbClr val="002060"/>
                </a:solidFill>
                <a:latin typeface="#9Slide03 SFU Futura_03" panose="00000400000000000000" pitchFamily="2" charset="0"/>
              </a:rPr>
              <a:t>khai thác </a:t>
            </a:r>
            <a:r>
              <a:rPr lang="vi-VN" sz="2200">
                <a:solidFill>
                  <a:srgbClr val="FF0000"/>
                </a:solidFill>
                <a:latin typeface="#9Slide03 SFU Futura_03" panose="00000400000000000000" pitchFamily="2" charset="0"/>
              </a:rPr>
              <a:t>năng lực </a:t>
            </a:r>
            <a:r>
              <a:rPr lang="vi-VN" sz="2200">
                <a:solidFill>
                  <a:srgbClr val="002060"/>
                </a:solidFill>
                <a:latin typeface="#9Slide03 SFU Futura_03" panose="00000400000000000000" pitchFamily="2" charset="0"/>
              </a:rPr>
              <a:t>tổ chức sản xuất kinh doanh của các thành phần kinh tế trong nền kinh tế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C95EE90-23D8-525B-BE2A-209F153C2869}"/>
              </a:ext>
            </a:extLst>
          </p:cNvPr>
          <p:cNvSpPr txBox="1"/>
          <p:nvPr/>
        </p:nvSpPr>
        <p:spPr>
          <a:xfrm>
            <a:off x="890452" y="3382464"/>
            <a:ext cx="257246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KT Nhà nước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27FA0DD-4A7E-3D0F-ABCE-CC09A7977B49}"/>
              </a:ext>
            </a:extLst>
          </p:cNvPr>
          <p:cNvSpPr txBox="1"/>
          <p:nvPr/>
        </p:nvSpPr>
        <p:spPr>
          <a:xfrm>
            <a:off x="2102214" y="4055350"/>
            <a:ext cx="3162376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#9Slide03 SFU Futura_03" panose="00000400000000000000" pitchFamily="2" charset="0"/>
              </a:rPr>
              <a:t>KINH TẾ CÓ VỐN ĐẦU TƯ NƯỚC NGOÀI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81EC3FA-82D6-0EA7-5BA1-93CCBBEF8CCA}"/>
              </a:ext>
            </a:extLst>
          </p:cNvPr>
          <p:cNvSpPr txBox="1"/>
          <p:nvPr/>
        </p:nvSpPr>
        <p:spPr>
          <a:xfrm>
            <a:off x="4186313" y="3429000"/>
            <a:ext cx="257246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KT ngoài Nhà nước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5FE81EA-989C-2E3E-EDC0-0F26F4A27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667" y="2022843"/>
            <a:ext cx="2458716" cy="1359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5980E3-A6F0-C6E3-8F12-9FD4E3946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6780" y="4783739"/>
            <a:ext cx="3322828" cy="1890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6AA062-5076-7D00-118B-B5B35A180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9608" y="4786890"/>
            <a:ext cx="2374198" cy="2035212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25BB79-DE44-6CAB-57BB-2CF87A6BE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6314" y="1655228"/>
            <a:ext cx="1903546" cy="1683161"/>
          </a:xfrm>
          <a:prstGeom prst="ellipse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AEB2DA4D-E360-DDF3-55E6-AC563699E786}"/>
              </a:ext>
            </a:extLst>
          </p:cNvPr>
          <p:cNvCxnSpPr>
            <a:cxnSpLocks/>
            <a:stCxn id="13" idx="1"/>
            <a:endCxn id="13" idx="3"/>
          </p:cNvCxnSpPr>
          <p:nvPr/>
        </p:nvCxnSpPr>
        <p:spPr>
          <a:xfrm>
            <a:off x="380922" y="3955752"/>
            <a:ext cx="6803646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599FEAF-B7A3-9351-BF4B-AF236A7B04D4}"/>
              </a:ext>
            </a:extLst>
          </p:cNvPr>
          <p:cNvSpPr txBox="1"/>
          <p:nvPr/>
        </p:nvSpPr>
        <p:spPr>
          <a:xfrm>
            <a:off x="7322790" y="5027323"/>
            <a:ext cx="4716809" cy="1138773"/>
          </a:xfrm>
          <a:custGeom>
            <a:avLst/>
            <a:gdLst>
              <a:gd name="connsiteX0" fmla="*/ 0 w 4716809"/>
              <a:gd name="connsiteY0" fmla="*/ 0 h 1138773"/>
              <a:gd name="connsiteX1" fmla="*/ 636769 w 4716809"/>
              <a:gd name="connsiteY1" fmla="*/ 0 h 1138773"/>
              <a:gd name="connsiteX2" fmla="*/ 1132034 w 4716809"/>
              <a:gd name="connsiteY2" fmla="*/ 0 h 1138773"/>
              <a:gd name="connsiteX3" fmla="*/ 1721635 w 4716809"/>
              <a:gd name="connsiteY3" fmla="*/ 0 h 1138773"/>
              <a:gd name="connsiteX4" fmla="*/ 2216900 w 4716809"/>
              <a:gd name="connsiteY4" fmla="*/ 0 h 1138773"/>
              <a:gd name="connsiteX5" fmla="*/ 2712165 w 4716809"/>
              <a:gd name="connsiteY5" fmla="*/ 0 h 1138773"/>
              <a:gd name="connsiteX6" fmla="*/ 3396102 w 4716809"/>
              <a:gd name="connsiteY6" fmla="*/ 0 h 1138773"/>
              <a:gd name="connsiteX7" fmla="*/ 3938536 w 4716809"/>
              <a:gd name="connsiteY7" fmla="*/ 0 h 1138773"/>
              <a:gd name="connsiteX8" fmla="*/ 4716809 w 4716809"/>
              <a:gd name="connsiteY8" fmla="*/ 0 h 1138773"/>
              <a:gd name="connsiteX9" fmla="*/ 4716809 w 4716809"/>
              <a:gd name="connsiteY9" fmla="*/ 557999 h 1138773"/>
              <a:gd name="connsiteX10" fmla="*/ 4716809 w 4716809"/>
              <a:gd name="connsiteY10" fmla="*/ 1138773 h 1138773"/>
              <a:gd name="connsiteX11" fmla="*/ 4080040 w 4716809"/>
              <a:gd name="connsiteY11" fmla="*/ 1138773 h 1138773"/>
              <a:gd name="connsiteX12" fmla="*/ 3490439 w 4716809"/>
              <a:gd name="connsiteY12" fmla="*/ 1138773 h 1138773"/>
              <a:gd name="connsiteX13" fmla="*/ 2806501 w 4716809"/>
              <a:gd name="connsiteY13" fmla="*/ 1138773 h 1138773"/>
              <a:gd name="connsiteX14" fmla="*/ 2311236 w 4716809"/>
              <a:gd name="connsiteY14" fmla="*/ 1138773 h 1138773"/>
              <a:gd name="connsiteX15" fmla="*/ 1863140 w 4716809"/>
              <a:gd name="connsiteY15" fmla="*/ 1138773 h 1138773"/>
              <a:gd name="connsiteX16" fmla="*/ 1320707 w 4716809"/>
              <a:gd name="connsiteY16" fmla="*/ 1138773 h 1138773"/>
              <a:gd name="connsiteX17" fmla="*/ 872610 w 4716809"/>
              <a:gd name="connsiteY17" fmla="*/ 1138773 h 1138773"/>
              <a:gd name="connsiteX18" fmla="*/ 0 w 4716809"/>
              <a:gd name="connsiteY18" fmla="*/ 1138773 h 1138773"/>
              <a:gd name="connsiteX19" fmla="*/ 0 w 4716809"/>
              <a:gd name="connsiteY19" fmla="*/ 569387 h 1138773"/>
              <a:gd name="connsiteX20" fmla="*/ 0 w 4716809"/>
              <a:gd name="connsiteY20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6809" h="1138773" extrusionOk="0">
                <a:moveTo>
                  <a:pt x="0" y="0"/>
                </a:moveTo>
                <a:cubicBezTo>
                  <a:pt x="280503" y="-75783"/>
                  <a:pt x="328989" y="30657"/>
                  <a:pt x="636769" y="0"/>
                </a:cubicBezTo>
                <a:cubicBezTo>
                  <a:pt x="944549" y="-30657"/>
                  <a:pt x="888317" y="12031"/>
                  <a:pt x="1132034" y="0"/>
                </a:cubicBezTo>
                <a:cubicBezTo>
                  <a:pt x="1375752" y="-12031"/>
                  <a:pt x="1444273" y="18129"/>
                  <a:pt x="1721635" y="0"/>
                </a:cubicBezTo>
                <a:cubicBezTo>
                  <a:pt x="1998997" y="-18129"/>
                  <a:pt x="2049598" y="33020"/>
                  <a:pt x="2216900" y="0"/>
                </a:cubicBezTo>
                <a:cubicBezTo>
                  <a:pt x="2384203" y="-33020"/>
                  <a:pt x="2581032" y="25284"/>
                  <a:pt x="2712165" y="0"/>
                </a:cubicBezTo>
                <a:cubicBezTo>
                  <a:pt x="2843298" y="-25284"/>
                  <a:pt x="3147297" y="53515"/>
                  <a:pt x="3396102" y="0"/>
                </a:cubicBezTo>
                <a:cubicBezTo>
                  <a:pt x="3644907" y="-53515"/>
                  <a:pt x="3824903" y="56532"/>
                  <a:pt x="3938536" y="0"/>
                </a:cubicBezTo>
                <a:cubicBezTo>
                  <a:pt x="4052169" y="-56532"/>
                  <a:pt x="4454948" y="60290"/>
                  <a:pt x="4716809" y="0"/>
                </a:cubicBezTo>
                <a:cubicBezTo>
                  <a:pt x="4745878" y="122252"/>
                  <a:pt x="4702647" y="309455"/>
                  <a:pt x="4716809" y="557999"/>
                </a:cubicBezTo>
                <a:cubicBezTo>
                  <a:pt x="4730971" y="806543"/>
                  <a:pt x="4673618" y="875570"/>
                  <a:pt x="4716809" y="1138773"/>
                </a:cubicBezTo>
                <a:cubicBezTo>
                  <a:pt x="4471921" y="1167653"/>
                  <a:pt x="4231440" y="1089068"/>
                  <a:pt x="4080040" y="1138773"/>
                </a:cubicBezTo>
                <a:cubicBezTo>
                  <a:pt x="3928640" y="1188478"/>
                  <a:pt x="3765808" y="1120777"/>
                  <a:pt x="3490439" y="1138773"/>
                </a:cubicBezTo>
                <a:cubicBezTo>
                  <a:pt x="3215070" y="1156769"/>
                  <a:pt x="2955268" y="1071898"/>
                  <a:pt x="2806501" y="1138773"/>
                </a:cubicBezTo>
                <a:cubicBezTo>
                  <a:pt x="2657734" y="1205648"/>
                  <a:pt x="2419936" y="1099613"/>
                  <a:pt x="2311236" y="1138773"/>
                </a:cubicBezTo>
                <a:cubicBezTo>
                  <a:pt x="2202537" y="1177933"/>
                  <a:pt x="2007899" y="1102666"/>
                  <a:pt x="1863140" y="1138773"/>
                </a:cubicBezTo>
                <a:cubicBezTo>
                  <a:pt x="1718381" y="1174880"/>
                  <a:pt x="1450468" y="1109508"/>
                  <a:pt x="1320707" y="1138773"/>
                </a:cubicBezTo>
                <a:cubicBezTo>
                  <a:pt x="1190946" y="1168038"/>
                  <a:pt x="1002603" y="1108582"/>
                  <a:pt x="872610" y="1138773"/>
                </a:cubicBezTo>
                <a:cubicBezTo>
                  <a:pt x="742617" y="1168964"/>
                  <a:pt x="247813" y="1136011"/>
                  <a:pt x="0" y="1138773"/>
                </a:cubicBezTo>
                <a:cubicBezTo>
                  <a:pt x="-61492" y="926900"/>
                  <a:pt x="27907" y="799180"/>
                  <a:pt x="0" y="569387"/>
                </a:cubicBezTo>
                <a:cubicBezTo>
                  <a:pt x="-27907" y="339594"/>
                  <a:pt x="27052" y="117002"/>
                  <a:pt x="0" y="0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400">
                <a:solidFill>
                  <a:srgbClr val="FF0000"/>
                </a:solidFill>
                <a:latin typeface="#9Slide03 SFU Futura_03" panose="00000400000000000000" pitchFamily="2" charset="0"/>
              </a:rPr>
              <a:t> </a:t>
            </a:r>
            <a:r>
              <a:rPr lang="vi-VN" sz="2400">
                <a:solidFill>
                  <a:srgbClr val="ED15B3"/>
                </a:solidFill>
                <a:latin typeface="#9Slide03 SFU Futura_03" panose="00000400000000000000" pitchFamily="2" charset="0"/>
              </a:rPr>
              <a:t> </a:t>
            </a:r>
            <a:r>
              <a:rPr lang="vi-VN" sz="2200">
                <a:solidFill>
                  <a:srgbClr val="FF0000"/>
                </a:solidFill>
                <a:latin typeface="#9Slide03 SFU Futura_03" panose="00000400000000000000" pitchFamily="2" charset="0"/>
              </a:rPr>
              <a:t>Vị thế </a:t>
            </a:r>
            <a:r>
              <a:rPr lang="vi-VN" sz="2200">
                <a:solidFill>
                  <a:srgbClr val="002060"/>
                </a:solidFill>
                <a:latin typeface="#9Slide03 SFU Futura_03" panose="00000400000000000000" pitchFamily="2" charset="0"/>
              </a:rPr>
              <a:t>của các thành phần kinh tế có sự </a:t>
            </a:r>
            <a:r>
              <a:rPr lang="vi-VN" sz="2200">
                <a:solidFill>
                  <a:srgbClr val="FF0000"/>
                </a:solidFill>
                <a:latin typeface="#9Slide03 SFU Futura_03" panose="00000400000000000000" pitchFamily="2" charset="0"/>
              </a:rPr>
              <a:t>thay đổi </a:t>
            </a:r>
            <a:r>
              <a:rPr lang="vi-VN" sz="2200">
                <a:solidFill>
                  <a:srgbClr val="002060"/>
                </a:solidFill>
                <a:latin typeface="#9Slide03 SFU Futura_03" panose="00000400000000000000" pitchFamily="2" charset="0"/>
              </a:rPr>
              <a:t>trong các </a:t>
            </a:r>
            <a:r>
              <a:rPr lang="vi-VN" sz="2200">
                <a:solidFill>
                  <a:srgbClr val="FF0000"/>
                </a:solidFill>
                <a:latin typeface="#9Slide03 SFU Futura_03" panose="00000400000000000000" pitchFamily="2" charset="0"/>
              </a:rPr>
              <a:t>giai đoạn khác nhau</a:t>
            </a:r>
          </a:p>
        </p:txBody>
      </p:sp>
    </p:spTree>
    <p:extLst>
      <p:ext uri="{BB962C8B-B14F-4D97-AF65-F5344CB8AC3E}">
        <p14:creationId xmlns:p14="http://schemas.microsoft.com/office/powerpoint/2010/main" val="364420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8" grpId="0" animBg="1"/>
      <p:bldP spid="39" grpId="0" animBg="1"/>
      <p:bldP spid="22" grpId="0" animBg="1"/>
      <p:bldP spid="23" grpId="0" animBg="1"/>
      <p:bldP spid="2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4C6965-CB2F-B589-7CCE-092F4298DFF8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#9Slide03 SVN-Kelson Sans Bold" panose="02000500000000000000" pitchFamily="2" charset="0"/>
              </a:rPr>
              <a:t>CƠ CẤU THEO LÃNH THỔ KINH TẾ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D962050-35E4-71A4-F91A-0D39A8D5F5E7}"/>
              </a:ext>
            </a:extLst>
          </p:cNvPr>
          <p:cNvSpPr/>
          <p:nvPr/>
        </p:nvSpPr>
        <p:spPr>
          <a:xfrm>
            <a:off x="367273" y="1362353"/>
            <a:ext cx="3549631" cy="4245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CAE4782-2D3F-C7FE-3191-8CC40AEA504A}"/>
              </a:ext>
            </a:extLst>
          </p:cNvPr>
          <p:cNvSpPr txBox="1"/>
          <p:nvPr/>
        </p:nvSpPr>
        <p:spPr>
          <a:xfrm>
            <a:off x="813106" y="4415501"/>
            <a:ext cx="26579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#9Slide03 SFU Futura_03" panose="00000400000000000000" pitchFamily="2" charset="0"/>
              </a:rPr>
              <a:t>CƠ CẤU THEO LÃNH THỔ KINH TẾ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B68062F-25AA-1094-1016-0ED832E86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73" y="1890109"/>
            <a:ext cx="3263029" cy="1657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F529A3F2-8971-4F7A-1A8C-102DE33FBCC4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916904" y="2008618"/>
            <a:ext cx="1082342" cy="147659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F58B4705-DEEB-5CF5-F704-88F833D5AF2C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916904" y="3485208"/>
            <a:ext cx="1332142" cy="95125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loud 17">
            <a:extLst>
              <a:ext uri="{FF2B5EF4-FFF2-40B4-BE49-F238E27FC236}">
                <a16:creationId xmlns="" xmlns:a16="http://schemas.microsoft.com/office/drawing/2014/main" id="{104A2CAA-9415-74E2-E180-5912B96264BE}"/>
              </a:ext>
            </a:extLst>
          </p:cNvPr>
          <p:cNvSpPr/>
          <p:nvPr/>
        </p:nvSpPr>
        <p:spPr>
          <a:xfrm>
            <a:off x="4899546" y="883875"/>
            <a:ext cx="1897039" cy="133873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>
                <a:solidFill>
                  <a:srgbClr val="002060"/>
                </a:solidFill>
                <a:latin typeface="#9Slide03 SFU Futura_03" panose="00000400000000000000" pitchFamily="2" charset="0"/>
              </a:rPr>
              <a:t>Thành phần 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="" xmlns:a16="http://schemas.microsoft.com/office/drawing/2014/main" id="{56FEEA3F-E320-7C57-F2C5-40EA4BDEE863}"/>
              </a:ext>
            </a:extLst>
          </p:cNvPr>
          <p:cNvSpPr/>
          <p:nvPr/>
        </p:nvSpPr>
        <p:spPr>
          <a:xfrm>
            <a:off x="5147480" y="4142006"/>
            <a:ext cx="1897039" cy="1338737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>
                <a:solidFill>
                  <a:srgbClr val="FFFF00"/>
                </a:solidFill>
                <a:latin typeface="#9Slide03 SFU Futura_03" panose="00000400000000000000" pitchFamily="2" charset="0"/>
              </a:rPr>
              <a:t>Ý nghĩa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3AC07425-DE67-2340-3CAC-A2FC787F18BA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6795004" y="1009934"/>
            <a:ext cx="984223" cy="54331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B3C7EDDE-C0E1-82BF-657A-39FA22F62A1B}"/>
              </a:ext>
            </a:extLst>
          </p:cNvPr>
          <p:cNvCxnSpPr>
            <a:cxnSpLocks/>
            <a:stCxn id="18" idx="0"/>
            <a:endCxn id="30" idx="1"/>
          </p:cNvCxnSpPr>
          <p:nvPr/>
        </p:nvCxnSpPr>
        <p:spPr>
          <a:xfrm>
            <a:off x="6795004" y="1553244"/>
            <a:ext cx="984223" cy="45537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46773C3-8D7F-1988-9E00-1E60CC245D16}"/>
              </a:ext>
            </a:extLst>
          </p:cNvPr>
          <p:cNvSpPr txBox="1"/>
          <p:nvPr/>
        </p:nvSpPr>
        <p:spPr>
          <a:xfrm>
            <a:off x="7779227" y="794490"/>
            <a:ext cx="2230642" cy="430887"/>
          </a:xfrm>
          <a:custGeom>
            <a:avLst/>
            <a:gdLst>
              <a:gd name="connsiteX0" fmla="*/ 0 w 2230642"/>
              <a:gd name="connsiteY0" fmla="*/ 0 h 430887"/>
              <a:gd name="connsiteX1" fmla="*/ 490741 w 2230642"/>
              <a:gd name="connsiteY1" fmla="*/ 0 h 430887"/>
              <a:gd name="connsiteX2" fmla="*/ 981482 w 2230642"/>
              <a:gd name="connsiteY2" fmla="*/ 0 h 430887"/>
              <a:gd name="connsiteX3" fmla="*/ 1539143 w 2230642"/>
              <a:gd name="connsiteY3" fmla="*/ 0 h 430887"/>
              <a:gd name="connsiteX4" fmla="*/ 2230642 w 2230642"/>
              <a:gd name="connsiteY4" fmla="*/ 0 h 430887"/>
              <a:gd name="connsiteX5" fmla="*/ 2230642 w 2230642"/>
              <a:gd name="connsiteY5" fmla="*/ 430887 h 430887"/>
              <a:gd name="connsiteX6" fmla="*/ 1628369 w 2230642"/>
              <a:gd name="connsiteY6" fmla="*/ 430887 h 430887"/>
              <a:gd name="connsiteX7" fmla="*/ 1048402 w 2230642"/>
              <a:gd name="connsiteY7" fmla="*/ 430887 h 430887"/>
              <a:gd name="connsiteX8" fmla="*/ 0 w 2230642"/>
              <a:gd name="connsiteY8" fmla="*/ 430887 h 430887"/>
              <a:gd name="connsiteX9" fmla="*/ 0 w 2230642"/>
              <a:gd name="connsiteY9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0642" h="430887" fill="none" extrusionOk="0">
                <a:moveTo>
                  <a:pt x="0" y="0"/>
                </a:moveTo>
                <a:cubicBezTo>
                  <a:pt x="99389" y="-56670"/>
                  <a:pt x="378215" y="7028"/>
                  <a:pt x="490741" y="0"/>
                </a:cubicBezTo>
                <a:cubicBezTo>
                  <a:pt x="603267" y="-7028"/>
                  <a:pt x="838487" y="11547"/>
                  <a:pt x="981482" y="0"/>
                </a:cubicBezTo>
                <a:cubicBezTo>
                  <a:pt x="1124477" y="-11547"/>
                  <a:pt x="1313311" y="34926"/>
                  <a:pt x="1539143" y="0"/>
                </a:cubicBezTo>
                <a:cubicBezTo>
                  <a:pt x="1764975" y="-34926"/>
                  <a:pt x="1889967" y="40450"/>
                  <a:pt x="2230642" y="0"/>
                </a:cubicBezTo>
                <a:cubicBezTo>
                  <a:pt x="2274827" y="102671"/>
                  <a:pt x="2184273" y="254950"/>
                  <a:pt x="2230642" y="430887"/>
                </a:cubicBezTo>
                <a:cubicBezTo>
                  <a:pt x="1956155" y="488023"/>
                  <a:pt x="1810961" y="387704"/>
                  <a:pt x="1628369" y="430887"/>
                </a:cubicBezTo>
                <a:cubicBezTo>
                  <a:pt x="1445777" y="474070"/>
                  <a:pt x="1320847" y="365544"/>
                  <a:pt x="1048402" y="430887"/>
                </a:cubicBezTo>
                <a:cubicBezTo>
                  <a:pt x="775957" y="496230"/>
                  <a:pt x="259920" y="306174"/>
                  <a:pt x="0" y="430887"/>
                </a:cubicBezTo>
                <a:cubicBezTo>
                  <a:pt x="-14584" y="237285"/>
                  <a:pt x="692" y="92634"/>
                  <a:pt x="0" y="0"/>
                </a:cubicBezTo>
                <a:close/>
              </a:path>
              <a:path w="2230642" h="430887" stroke="0" extrusionOk="0">
                <a:moveTo>
                  <a:pt x="0" y="0"/>
                </a:moveTo>
                <a:cubicBezTo>
                  <a:pt x="202796" y="-50987"/>
                  <a:pt x="427598" y="3361"/>
                  <a:pt x="579967" y="0"/>
                </a:cubicBezTo>
                <a:cubicBezTo>
                  <a:pt x="732336" y="-3361"/>
                  <a:pt x="858279" y="9083"/>
                  <a:pt x="1093015" y="0"/>
                </a:cubicBezTo>
                <a:cubicBezTo>
                  <a:pt x="1327751" y="-9083"/>
                  <a:pt x="1472653" y="56842"/>
                  <a:pt x="1650675" y="0"/>
                </a:cubicBezTo>
                <a:cubicBezTo>
                  <a:pt x="1828697" y="-56842"/>
                  <a:pt x="2075431" y="31388"/>
                  <a:pt x="2230642" y="0"/>
                </a:cubicBezTo>
                <a:cubicBezTo>
                  <a:pt x="2265480" y="88408"/>
                  <a:pt x="2213786" y="336283"/>
                  <a:pt x="2230642" y="430887"/>
                </a:cubicBezTo>
                <a:cubicBezTo>
                  <a:pt x="2003748" y="480398"/>
                  <a:pt x="1839713" y="366510"/>
                  <a:pt x="1650675" y="430887"/>
                </a:cubicBezTo>
                <a:cubicBezTo>
                  <a:pt x="1461637" y="495264"/>
                  <a:pt x="1253385" y="370562"/>
                  <a:pt x="1115321" y="430887"/>
                </a:cubicBezTo>
                <a:cubicBezTo>
                  <a:pt x="977257" y="491212"/>
                  <a:pt x="743638" y="384219"/>
                  <a:pt x="579967" y="430887"/>
                </a:cubicBezTo>
                <a:cubicBezTo>
                  <a:pt x="416296" y="477555"/>
                  <a:pt x="277359" y="388492"/>
                  <a:pt x="0" y="430887"/>
                </a:cubicBezTo>
                <a:cubicBezTo>
                  <a:pt x="-45650" y="337309"/>
                  <a:pt x="20895" y="151402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2200">
                <a:solidFill>
                  <a:srgbClr val="ED15B3"/>
                </a:solidFill>
                <a:latin typeface="#9Slide03 SFU Futura_03" panose="00000400000000000000" pitchFamily="2" charset="0"/>
              </a:rPr>
              <a:t> Vùng kinh tế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95C7A8D-5183-0D52-138D-5D90183A6D4A}"/>
              </a:ext>
            </a:extLst>
          </p:cNvPr>
          <p:cNvSpPr txBox="1"/>
          <p:nvPr/>
        </p:nvSpPr>
        <p:spPr>
          <a:xfrm>
            <a:off x="7779227" y="1793175"/>
            <a:ext cx="2230642" cy="430887"/>
          </a:xfrm>
          <a:custGeom>
            <a:avLst/>
            <a:gdLst>
              <a:gd name="connsiteX0" fmla="*/ 0 w 2230642"/>
              <a:gd name="connsiteY0" fmla="*/ 0 h 430887"/>
              <a:gd name="connsiteX1" fmla="*/ 490741 w 2230642"/>
              <a:gd name="connsiteY1" fmla="*/ 0 h 430887"/>
              <a:gd name="connsiteX2" fmla="*/ 981482 w 2230642"/>
              <a:gd name="connsiteY2" fmla="*/ 0 h 430887"/>
              <a:gd name="connsiteX3" fmla="*/ 1539143 w 2230642"/>
              <a:gd name="connsiteY3" fmla="*/ 0 h 430887"/>
              <a:gd name="connsiteX4" fmla="*/ 2230642 w 2230642"/>
              <a:gd name="connsiteY4" fmla="*/ 0 h 430887"/>
              <a:gd name="connsiteX5" fmla="*/ 2230642 w 2230642"/>
              <a:gd name="connsiteY5" fmla="*/ 430887 h 430887"/>
              <a:gd name="connsiteX6" fmla="*/ 1628369 w 2230642"/>
              <a:gd name="connsiteY6" fmla="*/ 430887 h 430887"/>
              <a:gd name="connsiteX7" fmla="*/ 1048402 w 2230642"/>
              <a:gd name="connsiteY7" fmla="*/ 430887 h 430887"/>
              <a:gd name="connsiteX8" fmla="*/ 0 w 2230642"/>
              <a:gd name="connsiteY8" fmla="*/ 430887 h 430887"/>
              <a:gd name="connsiteX9" fmla="*/ 0 w 2230642"/>
              <a:gd name="connsiteY9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0642" h="430887" fill="none" extrusionOk="0">
                <a:moveTo>
                  <a:pt x="0" y="0"/>
                </a:moveTo>
                <a:cubicBezTo>
                  <a:pt x="99389" y="-56670"/>
                  <a:pt x="378215" y="7028"/>
                  <a:pt x="490741" y="0"/>
                </a:cubicBezTo>
                <a:cubicBezTo>
                  <a:pt x="603267" y="-7028"/>
                  <a:pt x="838487" y="11547"/>
                  <a:pt x="981482" y="0"/>
                </a:cubicBezTo>
                <a:cubicBezTo>
                  <a:pt x="1124477" y="-11547"/>
                  <a:pt x="1313311" y="34926"/>
                  <a:pt x="1539143" y="0"/>
                </a:cubicBezTo>
                <a:cubicBezTo>
                  <a:pt x="1764975" y="-34926"/>
                  <a:pt x="1889967" y="40450"/>
                  <a:pt x="2230642" y="0"/>
                </a:cubicBezTo>
                <a:cubicBezTo>
                  <a:pt x="2274827" y="102671"/>
                  <a:pt x="2184273" y="254950"/>
                  <a:pt x="2230642" y="430887"/>
                </a:cubicBezTo>
                <a:cubicBezTo>
                  <a:pt x="1956155" y="488023"/>
                  <a:pt x="1810961" y="387704"/>
                  <a:pt x="1628369" y="430887"/>
                </a:cubicBezTo>
                <a:cubicBezTo>
                  <a:pt x="1445777" y="474070"/>
                  <a:pt x="1320847" y="365544"/>
                  <a:pt x="1048402" y="430887"/>
                </a:cubicBezTo>
                <a:cubicBezTo>
                  <a:pt x="775957" y="496230"/>
                  <a:pt x="259920" y="306174"/>
                  <a:pt x="0" y="430887"/>
                </a:cubicBezTo>
                <a:cubicBezTo>
                  <a:pt x="-14584" y="237285"/>
                  <a:pt x="692" y="92634"/>
                  <a:pt x="0" y="0"/>
                </a:cubicBezTo>
                <a:close/>
              </a:path>
              <a:path w="2230642" h="430887" stroke="0" extrusionOk="0">
                <a:moveTo>
                  <a:pt x="0" y="0"/>
                </a:moveTo>
                <a:cubicBezTo>
                  <a:pt x="202796" y="-50987"/>
                  <a:pt x="427598" y="3361"/>
                  <a:pt x="579967" y="0"/>
                </a:cubicBezTo>
                <a:cubicBezTo>
                  <a:pt x="732336" y="-3361"/>
                  <a:pt x="858279" y="9083"/>
                  <a:pt x="1093015" y="0"/>
                </a:cubicBezTo>
                <a:cubicBezTo>
                  <a:pt x="1327751" y="-9083"/>
                  <a:pt x="1472653" y="56842"/>
                  <a:pt x="1650675" y="0"/>
                </a:cubicBezTo>
                <a:cubicBezTo>
                  <a:pt x="1828697" y="-56842"/>
                  <a:pt x="2075431" y="31388"/>
                  <a:pt x="2230642" y="0"/>
                </a:cubicBezTo>
                <a:cubicBezTo>
                  <a:pt x="2265480" y="88408"/>
                  <a:pt x="2213786" y="336283"/>
                  <a:pt x="2230642" y="430887"/>
                </a:cubicBezTo>
                <a:cubicBezTo>
                  <a:pt x="2003748" y="480398"/>
                  <a:pt x="1839713" y="366510"/>
                  <a:pt x="1650675" y="430887"/>
                </a:cubicBezTo>
                <a:cubicBezTo>
                  <a:pt x="1461637" y="495264"/>
                  <a:pt x="1253385" y="370562"/>
                  <a:pt x="1115321" y="430887"/>
                </a:cubicBezTo>
                <a:cubicBezTo>
                  <a:pt x="977257" y="491212"/>
                  <a:pt x="743638" y="384219"/>
                  <a:pt x="579967" y="430887"/>
                </a:cubicBezTo>
                <a:cubicBezTo>
                  <a:pt x="416296" y="477555"/>
                  <a:pt x="277359" y="388492"/>
                  <a:pt x="0" y="430887"/>
                </a:cubicBezTo>
                <a:cubicBezTo>
                  <a:pt x="-45650" y="337309"/>
                  <a:pt x="20895" y="151402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2200">
                <a:solidFill>
                  <a:srgbClr val="ED15B3"/>
                </a:solidFill>
                <a:latin typeface="#9Slide03 SFU Futura_03" panose="00000400000000000000" pitchFamily="2" charset="0"/>
              </a:rPr>
              <a:t> Khu kinh tế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C97A3784-07C4-D5A2-23AF-FB38CCE96A77}"/>
              </a:ext>
            </a:extLst>
          </p:cNvPr>
          <p:cNvCxnSpPr>
            <a:cxnSpLocks/>
            <a:stCxn id="19" idx="0"/>
            <a:endCxn id="41" idx="1"/>
          </p:cNvCxnSpPr>
          <p:nvPr/>
        </p:nvCxnSpPr>
        <p:spPr>
          <a:xfrm flipV="1">
            <a:off x="7042938" y="4061558"/>
            <a:ext cx="730976" cy="749817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788605A-C8F2-D318-16F0-C7A2B4F545B5}"/>
              </a:ext>
            </a:extLst>
          </p:cNvPr>
          <p:cNvSpPr txBox="1"/>
          <p:nvPr/>
        </p:nvSpPr>
        <p:spPr>
          <a:xfrm>
            <a:off x="7773914" y="3707615"/>
            <a:ext cx="3974810" cy="707886"/>
          </a:xfrm>
          <a:custGeom>
            <a:avLst/>
            <a:gdLst>
              <a:gd name="connsiteX0" fmla="*/ 0 w 3974810"/>
              <a:gd name="connsiteY0" fmla="*/ 0 h 707886"/>
              <a:gd name="connsiteX1" fmla="*/ 607578 w 3974810"/>
              <a:gd name="connsiteY1" fmla="*/ 0 h 707886"/>
              <a:gd name="connsiteX2" fmla="*/ 1254904 w 3974810"/>
              <a:gd name="connsiteY2" fmla="*/ 0 h 707886"/>
              <a:gd name="connsiteX3" fmla="*/ 1902230 w 3974810"/>
              <a:gd name="connsiteY3" fmla="*/ 0 h 707886"/>
              <a:gd name="connsiteX4" fmla="*/ 2390564 w 3974810"/>
              <a:gd name="connsiteY4" fmla="*/ 0 h 707886"/>
              <a:gd name="connsiteX5" fmla="*/ 2958394 w 3974810"/>
              <a:gd name="connsiteY5" fmla="*/ 0 h 707886"/>
              <a:gd name="connsiteX6" fmla="*/ 3486476 w 3974810"/>
              <a:gd name="connsiteY6" fmla="*/ 0 h 707886"/>
              <a:gd name="connsiteX7" fmla="*/ 3974810 w 3974810"/>
              <a:gd name="connsiteY7" fmla="*/ 0 h 707886"/>
              <a:gd name="connsiteX8" fmla="*/ 3974810 w 3974810"/>
              <a:gd name="connsiteY8" fmla="*/ 339785 h 707886"/>
              <a:gd name="connsiteX9" fmla="*/ 3974810 w 3974810"/>
              <a:gd name="connsiteY9" fmla="*/ 707886 h 707886"/>
              <a:gd name="connsiteX10" fmla="*/ 3446728 w 3974810"/>
              <a:gd name="connsiteY10" fmla="*/ 707886 h 707886"/>
              <a:gd name="connsiteX11" fmla="*/ 2799402 w 3974810"/>
              <a:gd name="connsiteY11" fmla="*/ 707886 h 707886"/>
              <a:gd name="connsiteX12" fmla="*/ 2231572 w 3974810"/>
              <a:gd name="connsiteY12" fmla="*/ 707886 h 707886"/>
              <a:gd name="connsiteX13" fmla="*/ 1743238 w 3974810"/>
              <a:gd name="connsiteY13" fmla="*/ 707886 h 707886"/>
              <a:gd name="connsiteX14" fmla="*/ 1175408 w 3974810"/>
              <a:gd name="connsiteY14" fmla="*/ 707886 h 707886"/>
              <a:gd name="connsiteX15" fmla="*/ 607578 w 3974810"/>
              <a:gd name="connsiteY15" fmla="*/ 707886 h 707886"/>
              <a:gd name="connsiteX16" fmla="*/ 0 w 3974810"/>
              <a:gd name="connsiteY16" fmla="*/ 707886 h 707886"/>
              <a:gd name="connsiteX17" fmla="*/ 0 w 3974810"/>
              <a:gd name="connsiteY17" fmla="*/ 375180 h 707886"/>
              <a:gd name="connsiteX18" fmla="*/ 0 w 3974810"/>
              <a:gd name="connsiteY1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4810" h="707886" fill="none" extrusionOk="0">
                <a:moveTo>
                  <a:pt x="0" y="0"/>
                </a:moveTo>
                <a:cubicBezTo>
                  <a:pt x="210358" y="-6033"/>
                  <a:pt x="413727" y="70022"/>
                  <a:pt x="607578" y="0"/>
                </a:cubicBezTo>
                <a:cubicBezTo>
                  <a:pt x="801429" y="-70022"/>
                  <a:pt x="981061" y="43699"/>
                  <a:pt x="1254904" y="0"/>
                </a:cubicBezTo>
                <a:cubicBezTo>
                  <a:pt x="1528747" y="-43699"/>
                  <a:pt x="1676202" y="59049"/>
                  <a:pt x="1902230" y="0"/>
                </a:cubicBezTo>
                <a:cubicBezTo>
                  <a:pt x="2128258" y="-59049"/>
                  <a:pt x="2147761" y="39617"/>
                  <a:pt x="2390564" y="0"/>
                </a:cubicBezTo>
                <a:cubicBezTo>
                  <a:pt x="2633367" y="-39617"/>
                  <a:pt x="2706846" y="51793"/>
                  <a:pt x="2958394" y="0"/>
                </a:cubicBezTo>
                <a:cubicBezTo>
                  <a:pt x="3209942" y="-51793"/>
                  <a:pt x="3312320" y="27708"/>
                  <a:pt x="3486476" y="0"/>
                </a:cubicBezTo>
                <a:cubicBezTo>
                  <a:pt x="3660632" y="-27708"/>
                  <a:pt x="3838511" y="34455"/>
                  <a:pt x="3974810" y="0"/>
                </a:cubicBezTo>
                <a:cubicBezTo>
                  <a:pt x="3990646" y="130362"/>
                  <a:pt x="3942176" y="222046"/>
                  <a:pt x="3974810" y="339785"/>
                </a:cubicBezTo>
                <a:cubicBezTo>
                  <a:pt x="4007444" y="457525"/>
                  <a:pt x="3940068" y="551366"/>
                  <a:pt x="3974810" y="707886"/>
                </a:cubicBezTo>
                <a:cubicBezTo>
                  <a:pt x="3786726" y="727393"/>
                  <a:pt x="3629215" y="649517"/>
                  <a:pt x="3446728" y="707886"/>
                </a:cubicBezTo>
                <a:cubicBezTo>
                  <a:pt x="3264241" y="766255"/>
                  <a:pt x="3103975" y="690641"/>
                  <a:pt x="2799402" y="707886"/>
                </a:cubicBezTo>
                <a:cubicBezTo>
                  <a:pt x="2494829" y="725131"/>
                  <a:pt x="2403304" y="682088"/>
                  <a:pt x="2231572" y="707886"/>
                </a:cubicBezTo>
                <a:cubicBezTo>
                  <a:pt x="2059840" y="733684"/>
                  <a:pt x="1935965" y="693787"/>
                  <a:pt x="1743238" y="707886"/>
                </a:cubicBezTo>
                <a:cubicBezTo>
                  <a:pt x="1550511" y="721985"/>
                  <a:pt x="1291066" y="677087"/>
                  <a:pt x="1175408" y="707886"/>
                </a:cubicBezTo>
                <a:cubicBezTo>
                  <a:pt x="1059750" y="738685"/>
                  <a:pt x="781440" y="678310"/>
                  <a:pt x="607578" y="707886"/>
                </a:cubicBezTo>
                <a:cubicBezTo>
                  <a:pt x="433716" y="737462"/>
                  <a:pt x="228323" y="704224"/>
                  <a:pt x="0" y="707886"/>
                </a:cubicBezTo>
                <a:cubicBezTo>
                  <a:pt x="-416" y="588105"/>
                  <a:pt x="19493" y="477177"/>
                  <a:pt x="0" y="375180"/>
                </a:cubicBezTo>
                <a:cubicBezTo>
                  <a:pt x="-19493" y="273183"/>
                  <a:pt x="19269" y="143321"/>
                  <a:pt x="0" y="0"/>
                </a:cubicBezTo>
                <a:close/>
              </a:path>
              <a:path w="3974810" h="707886" stroke="0" extrusionOk="0">
                <a:moveTo>
                  <a:pt x="0" y="0"/>
                </a:moveTo>
                <a:cubicBezTo>
                  <a:pt x="133935" y="-5666"/>
                  <a:pt x="320804" y="70491"/>
                  <a:pt x="607578" y="0"/>
                </a:cubicBezTo>
                <a:cubicBezTo>
                  <a:pt x="894352" y="-70491"/>
                  <a:pt x="921072" y="34851"/>
                  <a:pt x="1095912" y="0"/>
                </a:cubicBezTo>
                <a:cubicBezTo>
                  <a:pt x="1270752" y="-34851"/>
                  <a:pt x="1382872" y="37638"/>
                  <a:pt x="1663742" y="0"/>
                </a:cubicBezTo>
                <a:cubicBezTo>
                  <a:pt x="1944612" y="-37638"/>
                  <a:pt x="2002856" y="16301"/>
                  <a:pt x="2152076" y="0"/>
                </a:cubicBezTo>
                <a:cubicBezTo>
                  <a:pt x="2301296" y="-16301"/>
                  <a:pt x="2430031" y="14148"/>
                  <a:pt x="2640410" y="0"/>
                </a:cubicBezTo>
                <a:cubicBezTo>
                  <a:pt x="2850789" y="-14148"/>
                  <a:pt x="3011207" y="74825"/>
                  <a:pt x="3287736" y="0"/>
                </a:cubicBezTo>
                <a:cubicBezTo>
                  <a:pt x="3564265" y="-74825"/>
                  <a:pt x="3745873" y="75171"/>
                  <a:pt x="3974810" y="0"/>
                </a:cubicBezTo>
                <a:cubicBezTo>
                  <a:pt x="3997539" y="156751"/>
                  <a:pt x="3941876" y="247683"/>
                  <a:pt x="3974810" y="339785"/>
                </a:cubicBezTo>
                <a:cubicBezTo>
                  <a:pt x="4007744" y="431888"/>
                  <a:pt x="3968436" y="582677"/>
                  <a:pt x="3974810" y="707886"/>
                </a:cubicBezTo>
                <a:cubicBezTo>
                  <a:pt x="3824459" y="715587"/>
                  <a:pt x="3683613" y="684830"/>
                  <a:pt x="3406980" y="707886"/>
                </a:cubicBezTo>
                <a:cubicBezTo>
                  <a:pt x="3130347" y="730942"/>
                  <a:pt x="2961810" y="675608"/>
                  <a:pt x="2759654" y="707886"/>
                </a:cubicBezTo>
                <a:cubicBezTo>
                  <a:pt x="2557498" y="740164"/>
                  <a:pt x="2452031" y="677965"/>
                  <a:pt x="2191824" y="707886"/>
                </a:cubicBezTo>
                <a:cubicBezTo>
                  <a:pt x="1931617" y="737807"/>
                  <a:pt x="1713156" y="640626"/>
                  <a:pt x="1544498" y="707886"/>
                </a:cubicBezTo>
                <a:cubicBezTo>
                  <a:pt x="1375840" y="775146"/>
                  <a:pt x="1232997" y="657611"/>
                  <a:pt x="1056164" y="707886"/>
                </a:cubicBezTo>
                <a:cubicBezTo>
                  <a:pt x="879331" y="758161"/>
                  <a:pt x="783049" y="693589"/>
                  <a:pt x="607578" y="707886"/>
                </a:cubicBezTo>
                <a:cubicBezTo>
                  <a:pt x="432107" y="722183"/>
                  <a:pt x="292812" y="682492"/>
                  <a:pt x="0" y="707886"/>
                </a:cubicBezTo>
                <a:cubicBezTo>
                  <a:pt x="-37706" y="620101"/>
                  <a:pt x="13011" y="539284"/>
                  <a:pt x="0" y="375180"/>
                </a:cubicBezTo>
                <a:cubicBezTo>
                  <a:pt x="-13011" y="211076"/>
                  <a:pt x="40767" y="13921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2000">
                <a:solidFill>
                  <a:srgbClr val="002060"/>
                </a:solidFill>
                <a:latin typeface="#9Slide03 SFU Futura_03" panose="00000400000000000000" pitchFamily="2" charset="0"/>
              </a:rPr>
              <a:t>Cho biết </a:t>
            </a:r>
            <a:r>
              <a:rPr lang="vi-VN" sz="2000">
                <a:solidFill>
                  <a:srgbClr val="FF0000"/>
                </a:solidFill>
                <a:latin typeface="#9Slide03 SFU Futura_03" panose="00000400000000000000" pitchFamily="2" charset="0"/>
              </a:rPr>
              <a:t>mối quan hệ </a:t>
            </a:r>
            <a:r>
              <a:rPr lang="vi-VN" sz="2000">
                <a:solidFill>
                  <a:srgbClr val="002060"/>
                </a:solidFill>
                <a:latin typeface="#9Slide03 SFU Futura_03" panose="00000400000000000000" pitchFamily="2" charset="0"/>
              </a:rPr>
              <a:t>của các  bộ phận hợp thanh nền kinh tế</a:t>
            </a:r>
            <a:endParaRPr lang="vi-VN" sz="2200">
              <a:solidFill>
                <a:srgbClr val="ED15B3"/>
              </a:solidFill>
              <a:latin typeface="#9Slide03 SFU Futura_03" panose="00000400000000000000" pitchFamily="2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="" xmlns:a16="http://schemas.microsoft.com/office/drawing/2014/main" id="{1C7B1484-F60A-68D3-E81E-27D565536A34}"/>
              </a:ext>
            </a:extLst>
          </p:cNvPr>
          <p:cNvCxnSpPr>
            <a:cxnSpLocks/>
            <a:stCxn id="19" idx="0"/>
          </p:cNvCxnSpPr>
          <p:nvPr/>
        </p:nvCxnSpPr>
        <p:spPr>
          <a:xfrm>
            <a:off x="7042938" y="4811375"/>
            <a:ext cx="730976" cy="443194"/>
          </a:xfrm>
          <a:prstGeom prst="straightConnector1">
            <a:avLst/>
          </a:prstGeom>
          <a:ln w="28575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428490B-9AB8-838F-AEE6-7192535EBF8F}"/>
              </a:ext>
            </a:extLst>
          </p:cNvPr>
          <p:cNvSpPr txBox="1"/>
          <p:nvPr/>
        </p:nvSpPr>
        <p:spPr>
          <a:xfrm>
            <a:off x="7773914" y="4960919"/>
            <a:ext cx="3974810" cy="707886"/>
          </a:xfrm>
          <a:custGeom>
            <a:avLst/>
            <a:gdLst>
              <a:gd name="connsiteX0" fmla="*/ 0 w 3974810"/>
              <a:gd name="connsiteY0" fmla="*/ 0 h 707886"/>
              <a:gd name="connsiteX1" fmla="*/ 607578 w 3974810"/>
              <a:gd name="connsiteY1" fmla="*/ 0 h 707886"/>
              <a:gd name="connsiteX2" fmla="*/ 1254904 w 3974810"/>
              <a:gd name="connsiteY2" fmla="*/ 0 h 707886"/>
              <a:gd name="connsiteX3" fmla="*/ 1902230 w 3974810"/>
              <a:gd name="connsiteY3" fmla="*/ 0 h 707886"/>
              <a:gd name="connsiteX4" fmla="*/ 2390564 w 3974810"/>
              <a:gd name="connsiteY4" fmla="*/ 0 h 707886"/>
              <a:gd name="connsiteX5" fmla="*/ 2958394 w 3974810"/>
              <a:gd name="connsiteY5" fmla="*/ 0 h 707886"/>
              <a:gd name="connsiteX6" fmla="*/ 3486476 w 3974810"/>
              <a:gd name="connsiteY6" fmla="*/ 0 h 707886"/>
              <a:gd name="connsiteX7" fmla="*/ 3974810 w 3974810"/>
              <a:gd name="connsiteY7" fmla="*/ 0 h 707886"/>
              <a:gd name="connsiteX8" fmla="*/ 3974810 w 3974810"/>
              <a:gd name="connsiteY8" fmla="*/ 339785 h 707886"/>
              <a:gd name="connsiteX9" fmla="*/ 3974810 w 3974810"/>
              <a:gd name="connsiteY9" fmla="*/ 707886 h 707886"/>
              <a:gd name="connsiteX10" fmla="*/ 3446728 w 3974810"/>
              <a:gd name="connsiteY10" fmla="*/ 707886 h 707886"/>
              <a:gd name="connsiteX11" fmla="*/ 2799402 w 3974810"/>
              <a:gd name="connsiteY11" fmla="*/ 707886 h 707886"/>
              <a:gd name="connsiteX12" fmla="*/ 2231572 w 3974810"/>
              <a:gd name="connsiteY12" fmla="*/ 707886 h 707886"/>
              <a:gd name="connsiteX13" fmla="*/ 1743238 w 3974810"/>
              <a:gd name="connsiteY13" fmla="*/ 707886 h 707886"/>
              <a:gd name="connsiteX14" fmla="*/ 1175408 w 3974810"/>
              <a:gd name="connsiteY14" fmla="*/ 707886 h 707886"/>
              <a:gd name="connsiteX15" fmla="*/ 607578 w 3974810"/>
              <a:gd name="connsiteY15" fmla="*/ 707886 h 707886"/>
              <a:gd name="connsiteX16" fmla="*/ 0 w 3974810"/>
              <a:gd name="connsiteY16" fmla="*/ 707886 h 707886"/>
              <a:gd name="connsiteX17" fmla="*/ 0 w 3974810"/>
              <a:gd name="connsiteY17" fmla="*/ 375180 h 707886"/>
              <a:gd name="connsiteX18" fmla="*/ 0 w 3974810"/>
              <a:gd name="connsiteY1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4810" h="707886" fill="none" extrusionOk="0">
                <a:moveTo>
                  <a:pt x="0" y="0"/>
                </a:moveTo>
                <a:cubicBezTo>
                  <a:pt x="210358" y="-6033"/>
                  <a:pt x="413727" y="70022"/>
                  <a:pt x="607578" y="0"/>
                </a:cubicBezTo>
                <a:cubicBezTo>
                  <a:pt x="801429" y="-70022"/>
                  <a:pt x="981061" y="43699"/>
                  <a:pt x="1254904" y="0"/>
                </a:cubicBezTo>
                <a:cubicBezTo>
                  <a:pt x="1528747" y="-43699"/>
                  <a:pt x="1676202" y="59049"/>
                  <a:pt x="1902230" y="0"/>
                </a:cubicBezTo>
                <a:cubicBezTo>
                  <a:pt x="2128258" y="-59049"/>
                  <a:pt x="2147761" y="39617"/>
                  <a:pt x="2390564" y="0"/>
                </a:cubicBezTo>
                <a:cubicBezTo>
                  <a:pt x="2633367" y="-39617"/>
                  <a:pt x="2706846" y="51793"/>
                  <a:pt x="2958394" y="0"/>
                </a:cubicBezTo>
                <a:cubicBezTo>
                  <a:pt x="3209942" y="-51793"/>
                  <a:pt x="3312320" y="27708"/>
                  <a:pt x="3486476" y="0"/>
                </a:cubicBezTo>
                <a:cubicBezTo>
                  <a:pt x="3660632" y="-27708"/>
                  <a:pt x="3838511" y="34455"/>
                  <a:pt x="3974810" y="0"/>
                </a:cubicBezTo>
                <a:cubicBezTo>
                  <a:pt x="3990646" y="130362"/>
                  <a:pt x="3942176" y="222046"/>
                  <a:pt x="3974810" y="339785"/>
                </a:cubicBezTo>
                <a:cubicBezTo>
                  <a:pt x="4007444" y="457525"/>
                  <a:pt x="3940068" y="551366"/>
                  <a:pt x="3974810" y="707886"/>
                </a:cubicBezTo>
                <a:cubicBezTo>
                  <a:pt x="3786726" y="727393"/>
                  <a:pt x="3629215" y="649517"/>
                  <a:pt x="3446728" y="707886"/>
                </a:cubicBezTo>
                <a:cubicBezTo>
                  <a:pt x="3264241" y="766255"/>
                  <a:pt x="3103975" y="690641"/>
                  <a:pt x="2799402" y="707886"/>
                </a:cubicBezTo>
                <a:cubicBezTo>
                  <a:pt x="2494829" y="725131"/>
                  <a:pt x="2403304" y="682088"/>
                  <a:pt x="2231572" y="707886"/>
                </a:cubicBezTo>
                <a:cubicBezTo>
                  <a:pt x="2059840" y="733684"/>
                  <a:pt x="1935965" y="693787"/>
                  <a:pt x="1743238" y="707886"/>
                </a:cubicBezTo>
                <a:cubicBezTo>
                  <a:pt x="1550511" y="721985"/>
                  <a:pt x="1291066" y="677087"/>
                  <a:pt x="1175408" y="707886"/>
                </a:cubicBezTo>
                <a:cubicBezTo>
                  <a:pt x="1059750" y="738685"/>
                  <a:pt x="781440" y="678310"/>
                  <a:pt x="607578" y="707886"/>
                </a:cubicBezTo>
                <a:cubicBezTo>
                  <a:pt x="433716" y="737462"/>
                  <a:pt x="228323" y="704224"/>
                  <a:pt x="0" y="707886"/>
                </a:cubicBezTo>
                <a:cubicBezTo>
                  <a:pt x="-416" y="588105"/>
                  <a:pt x="19493" y="477177"/>
                  <a:pt x="0" y="375180"/>
                </a:cubicBezTo>
                <a:cubicBezTo>
                  <a:pt x="-19493" y="273183"/>
                  <a:pt x="19269" y="143321"/>
                  <a:pt x="0" y="0"/>
                </a:cubicBezTo>
                <a:close/>
              </a:path>
              <a:path w="3974810" h="707886" stroke="0" extrusionOk="0">
                <a:moveTo>
                  <a:pt x="0" y="0"/>
                </a:moveTo>
                <a:cubicBezTo>
                  <a:pt x="133935" y="-5666"/>
                  <a:pt x="320804" y="70491"/>
                  <a:pt x="607578" y="0"/>
                </a:cubicBezTo>
                <a:cubicBezTo>
                  <a:pt x="894352" y="-70491"/>
                  <a:pt x="921072" y="34851"/>
                  <a:pt x="1095912" y="0"/>
                </a:cubicBezTo>
                <a:cubicBezTo>
                  <a:pt x="1270752" y="-34851"/>
                  <a:pt x="1382872" y="37638"/>
                  <a:pt x="1663742" y="0"/>
                </a:cubicBezTo>
                <a:cubicBezTo>
                  <a:pt x="1944612" y="-37638"/>
                  <a:pt x="2002856" y="16301"/>
                  <a:pt x="2152076" y="0"/>
                </a:cubicBezTo>
                <a:cubicBezTo>
                  <a:pt x="2301296" y="-16301"/>
                  <a:pt x="2430031" y="14148"/>
                  <a:pt x="2640410" y="0"/>
                </a:cubicBezTo>
                <a:cubicBezTo>
                  <a:pt x="2850789" y="-14148"/>
                  <a:pt x="3011207" y="74825"/>
                  <a:pt x="3287736" y="0"/>
                </a:cubicBezTo>
                <a:cubicBezTo>
                  <a:pt x="3564265" y="-74825"/>
                  <a:pt x="3745873" y="75171"/>
                  <a:pt x="3974810" y="0"/>
                </a:cubicBezTo>
                <a:cubicBezTo>
                  <a:pt x="3997539" y="156751"/>
                  <a:pt x="3941876" y="247683"/>
                  <a:pt x="3974810" y="339785"/>
                </a:cubicBezTo>
                <a:cubicBezTo>
                  <a:pt x="4007744" y="431888"/>
                  <a:pt x="3968436" y="582677"/>
                  <a:pt x="3974810" y="707886"/>
                </a:cubicBezTo>
                <a:cubicBezTo>
                  <a:pt x="3824459" y="715587"/>
                  <a:pt x="3683613" y="684830"/>
                  <a:pt x="3406980" y="707886"/>
                </a:cubicBezTo>
                <a:cubicBezTo>
                  <a:pt x="3130347" y="730942"/>
                  <a:pt x="2961810" y="675608"/>
                  <a:pt x="2759654" y="707886"/>
                </a:cubicBezTo>
                <a:cubicBezTo>
                  <a:pt x="2557498" y="740164"/>
                  <a:pt x="2452031" y="677965"/>
                  <a:pt x="2191824" y="707886"/>
                </a:cubicBezTo>
                <a:cubicBezTo>
                  <a:pt x="1931617" y="737807"/>
                  <a:pt x="1713156" y="640626"/>
                  <a:pt x="1544498" y="707886"/>
                </a:cubicBezTo>
                <a:cubicBezTo>
                  <a:pt x="1375840" y="775146"/>
                  <a:pt x="1232997" y="657611"/>
                  <a:pt x="1056164" y="707886"/>
                </a:cubicBezTo>
                <a:cubicBezTo>
                  <a:pt x="879331" y="758161"/>
                  <a:pt x="783049" y="693589"/>
                  <a:pt x="607578" y="707886"/>
                </a:cubicBezTo>
                <a:cubicBezTo>
                  <a:pt x="432107" y="722183"/>
                  <a:pt x="292812" y="682492"/>
                  <a:pt x="0" y="707886"/>
                </a:cubicBezTo>
                <a:cubicBezTo>
                  <a:pt x="-37706" y="620101"/>
                  <a:pt x="13011" y="539284"/>
                  <a:pt x="0" y="375180"/>
                </a:cubicBezTo>
                <a:cubicBezTo>
                  <a:pt x="-13011" y="211076"/>
                  <a:pt x="40767" y="13921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438058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2000">
                <a:solidFill>
                  <a:srgbClr val="002060"/>
                </a:solidFill>
                <a:latin typeface="#9Slide03 SFU Futura_03" panose="00000400000000000000" pitchFamily="2" charset="0"/>
              </a:rPr>
              <a:t>Phản ánh </a:t>
            </a:r>
            <a:r>
              <a:rPr lang="vi-VN" sz="2000">
                <a:solidFill>
                  <a:srgbClr val="FF0000"/>
                </a:solidFill>
                <a:latin typeface="#9Slide03 SFU Futura_03" panose="00000400000000000000" pitchFamily="2" charset="0"/>
              </a:rPr>
              <a:t>trình độ phát triển, thế mạnh đặc thù c</a:t>
            </a:r>
            <a:r>
              <a:rPr lang="vi-VN" sz="2000">
                <a:solidFill>
                  <a:srgbClr val="002060"/>
                </a:solidFill>
                <a:latin typeface="#9Slide03 SFU Futura_03" panose="00000400000000000000" pitchFamily="2" charset="0"/>
              </a:rPr>
              <a:t>ủa mỗi lãnh thổ</a:t>
            </a:r>
            <a:endParaRPr lang="vi-VN" sz="2200">
              <a:solidFill>
                <a:srgbClr val="ED15B3"/>
              </a:solidFill>
              <a:latin typeface="#9Slide03 SFU Futura_03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9" grpId="0" animBg="1"/>
      <p:bldP spid="30" grpId="0" animBg="1"/>
      <p:bldP spid="41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651A209-8C13-86AD-13C0-EDE4299E7CCD}"/>
              </a:ext>
            </a:extLst>
          </p:cNvPr>
          <p:cNvSpPr txBox="1"/>
          <p:nvPr/>
        </p:nvSpPr>
        <p:spPr>
          <a:xfrm>
            <a:off x="1982880" y="902358"/>
            <a:ext cx="37029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#9Slide07 IcielStormtrooper" panose="020B0500000000000000" pitchFamily="34" charset="0"/>
              </a:rPr>
              <a:t>Em có biết?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4898598-83A4-9C53-0D79-EB39680A24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56132"/>
            <a:ext cx="2695715" cy="19077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64AFE89-85ED-10E9-3F08-ABC6E321F1FD}"/>
              </a:ext>
            </a:extLst>
          </p:cNvPr>
          <p:cNvSpPr txBox="1"/>
          <p:nvPr/>
        </p:nvSpPr>
        <p:spPr>
          <a:xfrm>
            <a:off x="586485" y="2680939"/>
            <a:ext cx="445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Nước ta có </a:t>
            </a:r>
            <a:r>
              <a:rPr lang="en-US" sz="3600" b="1">
                <a:solidFill>
                  <a:srgbClr val="FF0000"/>
                </a:solidFill>
                <a:latin typeface="#9Slide03 SFU Futura_03" panose="00000400000000000000" pitchFamily="2" charset="0"/>
              </a:rPr>
              <a:t>7</a:t>
            </a:r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 vùng kinh tế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F822020-887D-E8B8-E620-819E708B5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032" y="509570"/>
            <a:ext cx="4522822" cy="61286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32EB05D-2E74-5706-B292-FC66F714771F}"/>
              </a:ext>
            </a:extLst>
          </p:cNvPr>
          <p:cNvSpPr txBox="1"/>
          <p:nvPr/>
        </p:nvSpPr>
        <p:spPr>
          <a:xfrm>
            <a:off x="586485" y="3405751"/>
            <a:ext cx="487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Nước ta có </a:t>
            </a:r>
            <a:r>
              <a:rPr lang="en-US" sz="3600" b="1">
                <a:solidFill>
                  <a:srgbClr val="FF0000"/>
                </a:solidFill>
                <a:latin typeface="#9Slide03 SFU Futura_03" panose="00000400000000000000" pitchFamily="2" charset="0"/>
              </a:rPr>
              <a:t>7</a:t>
            </a:r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 vùng nông nghiệp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978C0E5-87F0-CD55-3DDD-1DB4EB905726}"/>
              </a:ext>
            </a:extLst>
          </p:cNvPr>
          <p:cNvSpPr txBox="1"/>
          <p:nvPr/>
        </p:nvSpPr>
        <p:spPr>
          <a:xfrm>
            <a:off x="586485" y="4009796"/>
            <a:ext cx="487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Nước ta có </a:t>
            </a:r>
            <a:r>
              <a:rPr lang="en-US" sz="3600" b="1">
                <a:solidFill>
                  <a:srgbClr val="FF0000"/>
                </a:solidFill>
                <a:latin typeface="#9Slide03 SFU Futura_03" panose="00000400000000000000" pitchFamily="2" charset="0"/>
              </a:rPr>
              <a:t>6</a:t>
            </a:r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 vùng công nghiệp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B39683A-EA37-929A-AD74-1F97261FBBB3}"/>
              </a:ext>
            </a:extLst>
          </p:cNvPr>
          <p:cNvSpPr txBox="1"/>
          <p:nvPr/>
        </p:nvSpPr>
        <p:spPr>
          <a:xfrm>
            <a:off x="586485" y="4656127"/>
            <a:ext cx="4878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Nước ta có </a:t>
            </a:r>
            <a:r>
              <a:rPr lang="en-US" sz="3600" b="1">
                <a:solidFill>
                  <a:srgbClr val="FF0000"/>
                </a:solidFill>
                <a:latin typeface="#9Slide03 SFU Futura_03" panose="00000400000000000000" pitchFamily="2" charset="0"/>
              </a:rPr>
              <a:t>381</a:t>
            </a:r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 khu chế xuất, khu chế xuất ( năm 2020)</a:t>
            </a:r>
          </a:p>
        </p:txBody>
      </p:sp>
    </p:spTree>
    <p:extLst>
      <p:ext uri="{BB962C8B-B14F-4D97-AF65-F5344CB8AC3E}">
        <p14:creationId xmlns:p14="http://schemas.microsoft.com/office/powerpoint/2010/main" val="37015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AB7F647-B602-4049-B130-1AD858E5A5AD}"/>
              </a:ext>
            </a:extLst>
          </p:cNvPr>
          <p:cNvGrpSpPr/>
          <p:nvPr/>
        </p:nvGrpSpPr>
        <p:grpSpPr>
          <a:xfrm>
            <a:off x="491504" y="74608"/>
            <a:ext cx="11327458" cy="830997"/>
            <a:chOff x="-1406164" y="273741"/>
            <a:chExt cx="14138244" cy="830997"/>
          </a:xfrm>
        </p:grpSpPr>
        <p:sp>
          <p:nvSpPr>
            <p:cNvPr id="3" name="Hộp Văn bản 18">
              <a:extLst>
                <a:ext uri="{FF2B5EF4-FFF2-40B4-BE49-F238E27FC236}">
                  <a16:creationId xmlns="" xmlns:a16="http://schemas.microsoft.com/office/drawing/2014/main" id="{538004A9-D6ED-4472-88C9-CB470DBE0117}"/>
                </a:ext>
              </a:extLst>
            </p:cNvPr>
            <p:cNvSpPr txBox="1"/>
            <p:nvPr/>
          </p:nvSpPr>
          <p:spPr>
            <a:xfrm>
              <a:off x="-1406164" y="273741"/>
              <a:ext cx="141382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4B63"/>
                  </a:solidFill>
                  <a:effectLst/>
                  <a:uLnTx/>
                  <a:uFillTx/>
                  <a:latin typeface="#9Slide03 SFU Futura_05" panose="00000800000000000000" pitchFamily="2" charset="0"/>
                  <a:ea typeface="+mn-ea"/>
                  <a:cs typeface="+mn-cs"/>
                </a:rPr>
                <a:t>HOẠT ĐỘNG 2: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SFU Futura_05" panose="00000800000000000000" pitchFamily="2" charset="0"/>
                  <a:ea typeface="+mn-ea"/>
                  <a:cs typeface="+mn-cs"/>
                </a:rPr>
                <a:t>TÌM HIỂU TỔNG SẢN PHẨM TRONG NƯỚC VÀ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srgbClr val="002060"/>
                  </a:solidFill>
                  <a:latin typeface="#9Slide03 SFU Futura_05" panose="00000800000000000000" pitchFamily="2" charset="0"/>
                </a:rPr>
                <a:t>                               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SFU Futura_05" panose="00000800000000000000" pitchFamily="2" charset="0"/>
                  <a:ea typeface="+mn-ea"/>
                  <a:cs typeface="+mn-cs"/>
                </a:rPr>
                <a:t> TỔNG SẢN PHẨM QUỐC GIA</a:t>
              </a:r>
            </a:p>
          </p:txBody>
        </p:sp>
        <p:cxnSp>
          <p:nvCxnSpPr>
            <p:cNvPr id="4" name="Đường nối Thẳng 19">
              <a:extLst>
                <a:ext uri="{FF2B5EF4-FFF2-40B4-BE49-F238E27FC236}">
                  <a16:creationId xmlns="" xmlns:a16="http://schemas.microsoft.com/office/drawing/2014/main" id="{83FF9F39-AEE6-4518-8F09-17919F599E62}"/>
                </a:ext>
              </a:extLst>
            </p:cNvPr>
            <p:cNvCxnSpPr>
              <a:cxnSpLocks/>
            </p:cNvCxnSpPr>
            <p:nvPr/>
          </p:nvCxnSpPr>
          <p:spPr>
            <a:xfrm>
              <a:off x="-975757" y="852844"/>
              <a:ext cx="2740139" cy="0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ysDash"/>
              <a:miter lim="800000"/>
            </a:ln>
            <a:effectLst/>
          </p:spPr>
        </p:cxn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51A67A3-D70D-4A38-B60F-BA70AE5EBC66}"/>
              </a:ext>
            </a:extLst>
          </p:cNvPr>
          <p:cNvGrpSpPr/>
          <p:nvPr/>
        </p:nvGrpSpPr>
        <p:grpSpPr>
          <a:xfrm>
            <a:off x="4766920" y="1274590"/>
            <a:ext cx="3382071" cy="1207481"/>
            <a:chOff x="7033847" y="1776002"/>
            <a:chExt cx="3382071" cy="1207481"/>
          </a:xfrm>
        </p:grpSpPr>
        <p:sp>
          <p:nvSpPr>
            <p:cNvPr id="7" name="Flowchart: Terminator 6">
              <a:extLst>
                <a:ext uri="{FF2B5EF4-FFF2-40B4-BE49-F238E27FC236}">
                  <a16:creationId xmlns="" xmlns:a16="http://schemas.microsoft.com/office/drawing/2014/main" id="{20CA9738-9D7C-4D27-85F8-F18409272BFC}"/>
                </a:ext>
              </a:extLst>
            </p:cNvPr>
            <p:cNvSpPr/>
            <p:nvPr/>
          </p:nvSpPr>
          <p:spPr>
            <a:xfrm>
              <a:off x="7735163" y="2084201"/>
              <a:ext cx="2680755" cy="537328"/>
            </a:xfrm>
            <a:prstGeom prst="flowChartTermina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Ciaobella" pitchFamily="2" charset="0"/>
                  <a:ea typeface="+mn-ea"/>
                  <a:cs typeface="+mn-cs"/>
                </a:rPr>
                <a:t>Thảo luận </a:t>
              </a:r>
              <a:r>
                <a:rPr lang="vi-VN" sz="3200" b="1">
                  <a:solidFill>
                    <a:prstClr val="white"/>
                  </a:solidFill>
                  <a:latin typeface="#9Slide05 Ciaobella" pitchFamily="2" charset="0"/>
                </a:rPr>
                <a:t>Nhóm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Ciaobella" pitchFamily="2" charset="0"/>
                  <a:ea typeface="+mn-ea"/>
                  <a:cs typeface="+mn-cs"/>
                </a:rPr>
                <a:t> 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Ciaobella" pitchFamily="2" charset="0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7FED9B3-01E2-4684-AA5D-FE0DCC608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047" r="92907">
                          <a14:foregroundMark x1="8140" y1="38372" x2="13953" y2="48256"/>
                          <a14:foregroundMark x1="6047" y1="40814" x2="8488" y2="44535"/>
                          <a14:foregroundMark x1="31860" y1="58721" x2="32907" y2="59535"/>
                          <a14:foregroundMark x1="92674" y1="80000" x2="92907" y2="83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33847" y="1776002"/>
              <a:ext cx="1207481" cy="120748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D5168F4-FA3C-4AAA-80B5-C01651197FDF}"/>
              </a:ext>
            </a:extLst>
          </p:cNvPr>
          <p:cNvSpPr/>
          <p:nvPr/>
        </p:nvSpPr>
        <p:spPr>
          <a:xfrm>
            <a:off x="5111444" y="2598015"/>
            <a:ext cx="6800841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  <a:defRPr/>
            </a:pPr>
            <a:r>
              <a:rPr lang="vi-VN" sz="2400" b="1" dirty="0">
                <a:solidFill>
                  <a:srgbClr val="0070C0"/>
                </a:solidFill>
                <a:latin typeface="#9Slide03 SFU Futura_09" panose="00000400000000000000" pitchFamily="2" charset="0"/>
              </a:rPr>
              <a:t>So sánh sự khác nhau giữa GDP và GNI?</a:t>
            </a:r>
          </a:p>
          <a:p>
            <a:pPr marL="457200" lvl="0" indent="-457200" algn="just">
              <a:buFontTx/>
              <a:buAutoNum type="arabicPeriod"/>
              <a:defRPr/>
            </a:pPr>
            <a:r>
              <a:rPr lang="vi-VN" sz="2400" b="1" dirty="0">
                <a:solidFill>
                  <a:srgbClr val="0070C0"/>
                </a:solidFill>
                <a:latin typeface="#9Slide03 SFU Futura_09" panose="00000400000000000000" pitchFamily="2" charset="0"/>
              </a:rPr>
              <a:t> Trong trường hợp nào </a:t>
            </a:r>
            <a:r>
              <a:rPr lang="vi-VN" sz="2400" b="1" dirty="0">
                <a:solidFill>
                  <a:srgbClr val="FF0000"/>
                </a:solidFill>
                <a:latin typeface="#9Slide03 SFU Futura_09" panose="00000400000000000000" pitchFamily="2" charset="0"/>
              </a:rPr>
              <a:t>GDP &gt; GNI </a:t>
            </a:r>
          </a:p>
          <a:p>
            <a:pPr lvl="0" algn="just">
              <a:defRPr/>
            </a:pPr>
            <a:r>
              <a:rPr lang="vi-VN" sz="2400" b="1" dirty="0">
                <a:solidFill>
                  <a:srgbClr val="0070C0"/>
                </a:solidFill>
                <a:latin typeface="#9Slide03 SFU Futura_09" panose="00000400000000000000" pitchFamily="2" charset="0"/>
              </a:rPr>
              <a:t>      trong trường nào thì    </a:t>
            </a:r>
            <a:r>
              <a:rPr lang="vi-VN" sz="2400" b="1" dirty="0">
                <a:solidFill>
                  <a:srgbClr val="FF0000"/>
                </a:solidFill>
                <a:latin typeface="#9Slide03 SFU Futura_09" panose="00000400000000000000" pitchFamily="2" charset="0"/>
              </a:rPr>
              <a:t>GDP &lt; GNI</a:t>
            </a:r>
            <a:r>
              <a:rPr lang="vi-VN" sz="2400" b="1" dirty="0">
                <a:solidFill>
                  <a:srgbClr val="0070C0"/>
                </a:solidFill>
                <a:latin typeface="#9Slide03 SFU Futura_09" panose="00000400000000000000" pitchFamily="2" charset="0"/>
              </a:rPr>
              <a:t> 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SFU Futura_03" panose="00000400000000000000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SFU Futura_03" panose="00000400000000000000" pitchFamily="2" charset="0"/>
              </a:rPr>
              <a:t>Trình</a:t>
            </a:r>
            <a:r>
              <a:rPr kumimoji="0" lang="vi-VN" sz="24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SFU Futura_03" panose="00000400000000000000" pitchFamily="2" charset="0"/>
              </a:rPr>
              <a:t> bày trên giấy A0  -------      Thời gian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vi-VN" sz="2400" b="1" dirty="0">
              <a:solidFill>
                <a:srgbClr val="0070C0"/>
              </a:solidFill>
              <a:latin typeface="#9Slide03 SFU Futura_09" panose="00000400000000000000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vi-VN" sz="2400" b="1" dirty="0">
              <a:solidFill>
                <a:srgbClr val="0070C0"/>
              </a:solidFill>
              <a:latin typeface="#9Slide03 SFU Futura_09" panose="00000400000000000000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vi-VN" sz="2400" b="1" dirty="0">
              <a:solidFill>
                <a:srgbClr val="0070C0"/>
              </a:solidFill>
              <a:latin typeface="#9Slide03 SFU Futura_09" panose="00000400000000000000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vi-VN" sz="2400" b="1" dirty="0">
              <a:solidFill>
                <a:srgbClr val="0070C0"/>
              </a:solidFill>
              <a:latin typeface="#9Slide03 SFU Futura_09" panose="00000400000000000000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solidFill>
                <a:srgbClr val="0070C0"/>
              </a:solidFill>
              <a:latin typeface="#9Slide03 SFU Futura_09" panose="00000400000000000000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solidFill>
                <a:srgbClr val="0070C0"/>
              </a:solidFill>
              <a:latin typeface="#9Slide03 SFU Futura_09" panose="00000400000000000000" pitchFamily="2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A29CE69-3EA2-E797-A4AC-6B10B2E9EA3F}"/>
              </a:ext>
            </a:extLst>
          </p:cNvPr>
          <p:cNvSpPr/>
          <p:nvPr/>
        </p:nvSpPr>
        <p:spPr>
          <a:xfrm>
            <a:off x="773963" y="2607935"/>
            <a:ext cx="1291701" cy="560909"/>
          </a:xfrm>
          <a:prstGeom prst="roundRect">
            <a:avLst>
              <a:gd name="adj" fmla="val 38592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rgbClr val="00B0F0"/>
            </a:solidFill>
            <a:prstDash val="sysDot"/>
          </a:ln>
          <a:effectLst/>
        </p:spPr>
        <p:txBody>
          <a:bodyPr rtlCol="0" anchor="ctr"/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/>
              <a:buNone/>
              <a:defRPr/>
            </a:pPr>
            <a:r>
              <a:rPr lang="en-US" sz="2400" kern="0">
                <a:solidFill>
                  <a:srgbClr val="FF0000"/>
                </a:solidFill>
                <a:latin typeface="#9Slide03 SFU Futura_03" panose="00000400000000000000" pitchFamily="2" charset="0"/>
                <a:cs typeface="Tahoma" panose="020B0604030504040204" pitchFamily="34" charset="0"/>
                <a:sym typeface="Arial"/>
              </a:rPr>
              <a:t>CỤM1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72CFCEF0-044A-F64F-C2C7-3A663F1808C2}"/>
              </a:ext>
            </a:extLst>
          </p:cNvPr>
          <p:cNvSpPr/>
          <p:nvPr/>
        </p:nvSpPr>
        <p:spPr>
          <a:xfrm>
            <a:off x="2457537" y="2647494"/>
            <a:ext cx="1461985" cy="521350"/>
          </a:xfrm>
          <a:prstGeom prst="roundRect">
            <a:avLst>
              <a:gd name="adj" fmla="val 38592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rgbClr val="00B0F0"/>
            </a:solidFill>
            <a:prstDash val="sysDot"/>
          </a:ln>
          <a:effectLst/>
        </p:spPr>
        <p:txBody>
          <a:bodyPr rtlCol="0" anchor="ctr"/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/>
              <a:buNone/>
              <a:defRPr/>
            </a:pPr>
            <a:r>
              <a:rPr lang="en-US" sz="2400" kern="0">
                <a:solidFill>
                  <a:srgbClr val="FF0000"/>
                </a:solidFill>
                <a:latin typeface="#9Slide03 SFU Futura_03" panose="00000400000000000000" pitchFamily="2" charset="0"/>
                <a:cs typeface="Tahoma" panose="020B0604030504040204" pitchFamily="34" charset="0"/>
                <a:sym typeface="Arial"/>
              </a:rPr>
              <a:t>CỤM2</a:t>
            </a:r>
          </a:p>
        </p:txBody>
      </p:sp>
      <p:graphicFrame>
        <p:nvGraphicFramePr>
          <p:cNvPr id="36" name="Diagram 35">
            <a:extLst>
              <a:ext uri="{FF2B5EF4-FFF2-40B4-BE49-F238E27FC236}">
                <a16:creationId xmlns="" xmlns:a16="http://schemas.microsoft.com/office/drawing/2014/main" id="{B613013C-BC90-B547-1883-87D51B9FD8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80065"/>
              </p:ext>
            </p:extLst>
          </p:nvPr>
        </p:nvGraphicFramePr>
        <p:xfrm>
          <a:off x="685307" y="3429000"/>
          <a:ext cx="3308639" cy="2426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F928F31-00AB-FCB0-B805-B33371223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953" y="1428884"/>
            <a:ext cx="3116304" cy="8988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B0B2417-0074-3A36-B006-94CACCC803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7767" y="5665816"/>
            <a:ext cx="1553955" cy="9582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041CFC52-EFB5-FE2B-9B7E-E2C17F9B1A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5" b="89862" l="1385" r="96000">
                        <a14:foregroundMark x1="8000" y1="36713" x2="8000" y2="36713"/>
                        <a14:foregroundMark x1="8000" y1="36713" x2="7385" y2="39939"/>
                        <a14:foregroundMark x1="4769" y1="39324" x2="4000" y2="47926"/>
                        <a14:foregroundMark x1="3385" y1="59293" x2="1385" y2="64670"/>
                        <a14:foregroundMark x1="5385" y1="68510" x2="11385" y2="89247"/>
                        <a14:foregroundMark x1="18769" y1="74501" x2="72154" y2="75576"/>
                        <a14:foregroundMark x1="72154" y1="75576" x2="86615" y2="69892"/>
                        <a14:foregroundMark x1="84000" y1="79877" x2="84000" y2="86482"/>
                        <a14:foregroundMark x1="78615" y1="79263" x2="79231" y2="85253"/>
                        <a14:foregroundMark x1="78000" y1="35330" x2="96000" y2="49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6803" y="596023"/>
            <a:ext cx="2049890" cy="20530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560D5503-7C37-4192-5D6C-FDC0F0BE5D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7500" y1="62500" x2="37500" y2="62500"/>
                        <a14:foregroundMark x1="62500" y1="64722" x2="62500" y2="64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4886" y="4253895"/>
            <a:ext cx="2604105" cy="260410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ounded Rectangle 17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Rounded Rectangle 17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Rounded Rectangle 17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Rounded Rectangle 17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Rounded Rectangle 17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Rounded Rectangle 17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Rounded Rectangle 18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Rounded Rectangle 18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Rounded Rectangle 18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Rounded Rectangle 19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Rounded Rectangle 19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Rounded Rectangle 20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Rounded Rectangle 20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Rounded Rectangle 20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Rounded Rectangle 21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ounded Rectangle 21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Rounded Rectangle 21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Rounded Rectangle 21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Rounded Rectangle 21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Rounded Rectangle 21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Rounded Rectangle 22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Rounded Rectangle 22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Rounded Rectangle 22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Rounded Rectangle 22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Rounded Rectangle 22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Rounded Rectangle 22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Rounded Rectangle 22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0" name="Rounded Rectangle 22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Rounded Rectangle 23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4" name="Rounded Rectangle 23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Rounded Rectangle 23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Rounded Rectangle 23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9" name="Rounded Rectangle 23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" name="Rounded Rectangle 23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1" name="Rounded Rectangle 24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2" name="Rounded Rectangle 24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3" name="Rounded Rectangle 24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Rounded Rectangle 24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Rounded Rectangle 24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Rounded Rectangle 24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Rounded Rectangle 26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Rounded Rectangle 26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Rounded Rectangle 26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Rounded Rectangle 26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Rounded Rectangle 26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" name="Rounded Rectangle 26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1" name="Rounded Rectangle 27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Rounded Rectangle 27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Rounded Rectangle 27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7" name="Rounded Rectangle 27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Rounded Rectangle 27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Rounded Rectangle 28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Rounded Rectangle 28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Rounded Rectangle 28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Rounded Rectangle 28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Rounded Rectangle 28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Rounded Rectangle 28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Rounded Rectangle 28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3" name="Rounded Rectangle 29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4" name="Rounded Rectangle 29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8" name="Rounded Rectangle 29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Rounded Rectangle 30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Rounded Rectangle 30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Rounded Rectangle 30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" name="Rounded Rectangle 30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" name="Rounded Rectangle 30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" name="Rounded Rectangle 31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" name="Rounded Rectangle 31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" name="Rounded Rectangle 31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5" name="Rounded Rectangle 31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6" name="Rounded Rectangle 31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" name="Rounded Rectangle 316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8" name="Rounded Rectangle 317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9" name="Rounded Rectangle 318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0" name="Rounded Rectangle 319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1" name="Rounded Rectangle 320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Rounded Rectangle 321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Rounded Rectangle 322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Rounded Rectangle 323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Rounded Rectangle 324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Rounded Rectangle 325"/>
          <p:cNvSpPr/>
          <p:nvPr/>
        </p:nvSpPr>
        <p:spPr>
          <a:xfrm>
            <a:off x="9456803" y="528924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Oval 326"/>
          <p:cNvSpPr/>
          <p:nvPr/>
        </p:nvSpPr>
        <p:spPr>
          <a:xfrm>
            <a:off x="9152003" y="5141134"/>
            <a:ext cx="1828800" cy="99060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3ED1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3ED1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3ED1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1646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4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8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1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7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8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1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2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4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5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875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885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95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905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915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215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225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235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245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545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555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565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575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585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875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885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895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2905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291500"/>
                            </p:stCondLst>
                            <p:childTnLst>
                              <p:par>
                                <p:cTn id="9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</p:childTnLst>
        </p:cTn>
      </p:par>
    </p:tnLst>
    <p:bldLst>
      <p:bldP spid="22" grpId="0" animBg="1"/>
      <p:bldP spid="34" grpId="0" animBg="1"/>
      <p:bldP spid="35" grpId="0" animBg="1"/>
      <p:bldGraphic spid="36" grpId="0">
        <p:bldAsOne/>
      </p:bldGraphic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1ECAB1E8-8195-4748-BE71-FF806D8689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!!text rectangle">
            <a:extLst>
              <a:ext uri="{FF2B5EF4-FFF2-40B4-BE49-F238E27FC236}">
                <a16:creationId xmlns="" xmlns:a16="http://schemas.microsoft.com/office/drawing/2014/main" id="{57F6BDD4-E066-4008-8011-6CC31AEB45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!!accent">
            <a:extLst>
              <a:ext uri="{FF2B5EF4-FFF2-40B4-BE49-F238E27FC236}">
                <a16:creationId xmlns="" xmlns:a16="http://schemas.microsoft.com/office/drawing/2014/main" id="{2711A8FB-68FC-45FC-B01E-38F809E2D4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A865FE3-5FC9-4049-87CF-30019C46C0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273C24B-312D-D669-11BD-02F182A640C6}"/>
              </a:ext>
            </a:extLst>
          </p:cNvPr>
          <p:cNvSpPr txBox="1"/>
          <p:nvPr/>
        </p:nvSpPr>
        <p:spPr>
          <a:xfrm>
            <a:off x="841247" y="2359152"/>
            <a:ext cx="3410712" cy="3425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05E971-6112-6023-409F-7E3C1715EFF1}"/>
              </a:ext>
            </a:extLst>
          </p:cNvPr>
          <p:cNvSpPr txBox="1"/>
          <p:nvPr/>
        </p:nvSpPr>
        <p:spPr>
          <a:xfrm>
            <a:off x="721161" y="808828"/>
            <a:ext cx="38599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FA600A"/>
                </a:solidFill>
                <a:latin typeface="#9Slide07 IcielStormtrooper" panose="020B0500000000000000" pitchFamily="34" charset="0"/>
              </a:rPr>
              <a:t>Tổng sản phẩm trong nước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2426DE-8DF8-9D17-9EAB-F3F99E71CEE2}"/>
              </a:ext>
            </a:extLst>
          </p:cNvPr>
          <p:cNvSpPr txBox="1"/>
          <p:nvPr/>
        </p:nvSpPr>
        <p:spPr>
          <a:xfrm>
            <a:off x="473583" y="1882422"/>
            <a:ext cx="41715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- </a:t>
            </a:r>
            <a:r>
              <a:rPr lang="vi-VN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Là </a:t>
            </a:r>
            <a:r>
              <a:rPr lang="vi-VN" sz="2000" b="1">
                <a:solidFill>
                  <a:srgbClr val="FF0000"/>
                </a:solidFill>
                <a:latin typeface="#9Slide03 SFU Futura_03" panose="00000400000000000000" pitchFamily="2" charset="0"/>
              </a:rPr>
              <a:t>tổng giá trị </a:t>
            </a:r>
            <a:r>
              <a:rPr lang="vi-VN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của tất cả </a:t>
            </a:r>
            <a:r>
              <a:rPr lang="vi-VN" sz="2000" b="1">
                <a:solidFill>
                  <a:srgbClr val="FF0000"/>
                </a:solidFill>
                <a:latin typeface="#9Slide03 SFU Futura_03" panose="00000400000000000000" pitchFamily="2" charset="0"/>
              </a:rPr>
              <a:t>hàng hóa và dịch vụ </a:t>
            </a:r>
            <a:r>
              <a:rPr lang="vi-VN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cuối cùng được sản xuất ra trong phạm vi lãnh thổ lãnh thổ quốc gia trong một khoảng thời gian nhất định (1 năm)</a:t>
            </a:r>
            <a:endParaRPr lang="en-US" sz="2000" b="1">
              <a:solidFill>
                <a:srgbClr val="0070C0"/>
              </a:solidFill>
              <a:latin typeface="#9Slide03 SFU Futura_03" panose="000004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5BED9BF-37D7-B464-2492-CC540C917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30" y="391439"/>
            <a:ext cx="6725803" cy="57381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C5C240E-D6A2-EA2C-541D-578AF9AA7406}"/>
              </a:ext>
            </a:extLst>
          </p:cNvPr>
          <p:cNvSpPr txBox="1"/>
          <p:nvPr/>
        </p:nvSpPr>
        <p:spPr>
          <a:xfrm>
            <a:off x="358922" y="3513638"/>
            <a:ext cx="4365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00B050"/>
                </a:solidFill>
                <a:latin typeface="#9Slide03 SFU Futura_03" panose="00000400000000000000" pitchFamily="2" charset="0"/>
              </a:rPr>
              <a:t>- Được tạo ra bởi các thành phần kinh tế hoạt động trong lãnh thổ quốc gia ở một khoảng thời gian nhất định. </a:t>
            </a:r>
            <a:r>
              <a:rPr lang="en-US" sz="2000" b="1">
                <a:solidFill>
                  <a:srgbClr val="FF0000"/>
                </a:solidFill>
                <a:latin typeface="#9Slide03 SFU Futura_03" panose="00000400000000000000" pitchFamily="2" charset="0"/>
              </a:rPr>
              <a:t>Thành phần </a:t>
            </a:r>
            <a:r>
              <a:rPr lang="en-US" sz="2000" b="1">
                <a:solidFill>
                  <a:srgbClr val="00B050"/>
                </a:solidFill>
                <a:latin typeface="#9Slide03 SFU Futura_03" panose="00000400000000000000" pitchFamily="2" charset="0"/>
              </a:rPr>
              <a:t>đóng góp bao gồm cả thành phần </a:t>
            </a:r>
            <a:r>
              <a:rPr lang="en-US" sz="2000" b="1">
                <a:solidFill>
                  <a:srgbClr val="FF0000"/>
                </a:solidFill>
                <a:latin typeface="#9Slide03 SFU Futura_03" panose="00000400000000000000" pitchFamily="2" charset="0"/>
              </a:rPr>
              <a:t>trong nước và nước ngoài hoạt động</a:t>
            </a:r>
            <a:r>
              <a:rPr lang="en-US" sz="2000" b="1">
                <a:solidFill>
                  <a:srgbClr val="00B050"/>
                </a:solidFill>
                <a:latin typeface="#9Slide03 SFU Futura_03" panose="00000400000000000000" pitchFamily="2" charset="0"/>
              </a:rPr>
              <a:t> tại nước đó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0B4114B-A000-D133-B339-D256F8A40174}"/>
              </a:ext>
            </a:extLst>
          </p:cNvPr>
          <p:cNvSpPr txBox="1"/>
          <p:nvPr/>
        </p:nvSpPr>
        <p:spPr>
          <a:xfrm>
            <a:off x="409573" y="5507180"/>
            <a:ext cx="4171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- </a:t>
            </a:r>
            <a:r>
              <a:rPr lang="vi-VN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Phân tích qui mô, cơ cấu kinh tế, tốc độ tăng trưởng và sức mạnh kinh tế của một quốc gia</a:t>
            </a:r>
            <a:endParaRPr lang="en-US" sz="2000" b="1">
              <a:solidFill>
                <a:srgbClr val="0070C0"/>
              </a:solidFill>
              <a:latin typeface="#9Slide03 SFU Futura_03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8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1ECAB1E8-8195-4748-BE71-FF806D8689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!!text rectangle">
            <a:extLst>
              <a:ext uri="{FF2B5EF4-FFF2-40B4-BE49-F238E27FC236}">
                <a16:creationId xmlns="" xmlns:a16="http://schemas.microsoft.com/office/drawing/2014/main" id="{57F6BDD4-E066-4008-8011-6CC31AEB45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!!accent">
            <a:extLst>
              <a:ext uri="{FF2B5EF4-FFF2-40B4-BE49-F238E27FC236}">
                <a16:creationId xmlns="" xmlns:a16="http://schemas.microsoft.com/office/drawing/2014/main" id="{2711A8FB-68FC-45FC-B01E-38F809E2D4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A865FE3-5FC9-4049-87CF-30019C46C0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273C24B-312D-D669-11BD-02F182A640C6}"/>
              </a:ext>
            </a:extLst>
          </p:cNvPr>
          <p:cNvSpPr txBox="1"/>
          <p:nvPr/>
        </p:nvSpPr>
        <p:spPr>
          <a:xfrm>
            <a:off x="841247" y="2359152"/>
            <a:ext cx="3410712" cy="3425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05E971-6112-6023-409F-7E3C1715EFF1}"/>
              </a:ext>
            </a:extLst>
          </p:cNvPr>
          <p:cNvSpPr txBox="1"/>
          <p:nvPr/>
        </p:nvSpPr>
        <p:spPr>
          <a:xfrm>
            <a:off x="721160" y="944450"/>
            <a:ext cx="38599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A600A"/>
                </a:solidFill>
                <a:effectLst/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TỔNG THU NHẬP QUỐC GIA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2426DE-8DF8-9D17-9EAB-F3F99E71CEE2}"/>
              </a:ext>
            </a:extLst>
          </p:cNvPr>
          <p:cNvSpPr txBox="1"/>
          <p:nvPr/>
        </p:nvSpPr>
        <p:spPr>
          <a:xfrm>
            <a:off x="420623" y="2163638"/>
            <a:ext cx="4171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+mn-cs"/>
              </a:rPr>
              <a:t>- </a:t>
            </a:r>
            <a:r>
              <a:rPr lang="vi-VN" sz="2000" b="1" noProof="0">
                <a:solidFill>
                  <a:srgbClr val="2D2647"/>
                </a:solidFill>
                <a:latin typeface="#9Slide03 SFU Futura_03" panose="00000400000000000000" pitchFamily="2" charset="0"/>
              </a:rPr>
              <a:t>Là</a:t>
            </a:r>
            <a:r>
              <a:rPr lang="vi-VN" sz="2000" b="1" noProof="0">
                <a:solidFill>
                  <a:srgbClr val="0070C0"/>
                </a:solidFill>
                <a:latin typeface="#9Slide03 SFU Futura_03" panose="00000400000000000000" pitchFamily="2" charset="0"/>
              </a:rPr>
              <a:t> </a:t>
            </a:r>
            <a:r>
              <a:rPr lang="vi-VN" sz="2000" b="1" noProof="0">
                <a:solidFill>
                  <a:srgbClr val="FF0000"/>
                </a:solidFill>
                <a:latin typeface="#9Slide03 SFU Futura_03" panose="00000400000000000000" pitchFamily="2" charset="0"/>
              </a:rPr>
              <a:t>t</a:t>
            </a:r>
            <a:r>
              <a:rPr lang="vi-VN" sz="2000" b="1">
                <a:solidFill>
                  <a:srgbClr val="FF0000"/>
                </a:solidFill>
                <a:latin typeface="#9Slide03 SFU Futura_03" panose="00000400000000000000" pitchFamily="2" charset="0"/>
              </a:rPr>
              <a:t>ổng giá trị </a:t>
            </a:r>
            <a:r>
              <a:rPr lang="vi-VN" sz="2000" b="1">
                <a:solidFill>
                  <a:srgbClr val="3A3257"/>
                </a:solidFill>
                <a:latin typeface="#9Slide03 SFU Futura_03" panose="00000400000000000000" pitchFamily="2" charset="0"/>
              </a:rPr>
              <a:t>của tất cả các sản phẩm và dịch vụ cuối cùng do tất cả công dân của một quốc gia tạo ra trong năm.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3A3257"/>
              </a:solidFill>
              <a:effectLst/>
              <a:uLnTx/>
              <a:uFillTx/>
              <a:latin typeface="#9Slide03 SFU Futura_03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C5C240E-D6A2-EA2C-541D-578AF9AA7406}"/>
              </a:ext>
            </a:extLst>
          </p:cNvPr>
          <p:cNvSpPr txBox="1"/>
          <p:nvPr/>
        </p:nvSpPr>
        <p:spPr>
          <a:xfrm>
            <a:off x="409572" y="3510046"/>
            <a:ext cx="41715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+mn-cs"/>
              </a:rPr>
              <a:t>- </a:t>
            </a:r>
            <a:r>
              <a:rPr lang="en-US" sz="2000" b="1">
                <a:solidFill>
                  <a:srgbClr val="00B0F0"/>
                </a:solidFill>
                <a:latin typeface="#9Slide03 SFU Futura_03" panose="00000400000000000000" pitchFamily="2" charset="0"/>
              </a:rPr>
              <a:t>Đo lường tổng giá trị mà công dân quốc tịch nước đó sản xuất ra trong thời gian (1 năm). Công dân có thể tạo ra giá trị ở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+mn-cs"/>
              </a:rPr>
              <a:t>trong nước và ngoài lãnh</a:t>
            </a:r>
            <a:r>
              <a:rPr kumimoji="0" lang="en-US" sz="2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+mn-cs"/>
              </a:rPr>
              <a:t> thổ quốc gia đó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SFU Futura_03" panose="00000400000000000000" pitchFamily="2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0B4114B-A000-D133-B339-D256F8A40174}"/>
              </a:ext>
            </a:extLst>
          </p:cNvPr>
          <p:cNvSpPr txBox="1"/>
          <p:nvPr/>
        </p:nvSpPr>
        <p:spPr>
          <a:xfrm>
            <a:off x="409571" y="5122603"/>
            <a:ext cx="4171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+mn-cs"/>
              </a:rPr>
              <a:t>- </a:t>
            </a:r>
            <a:r>
              <a:rPr lang="en-US" sz="2000" b="1">
                <a:solidFill>
                  <a:srgbClr val="7030A0"/>
                </a:solidFill>
                <a:latin typeface="#9Slide03 SFU Futura_03" panose="00000400000000000000" pitchFamily="2" charset="0"/>
              </a:rPr>
              <a:t>Đánh giá sự </a:t>
            </a:r>
            <a:r>
              <a:rPr lang="en-US" sz="2000" b="1">
                <a:solidFill>
                  <a:srgbClr val="FF0000"/>
                </a:solidFill>
                <a:latin typeface="#9Slide03 SFU Futura_03" panose="00000400000000000000" pitchFamily="2" charset="0"/>
              </a:rPr>
              <a:t>tăng trưởng kinh tế </a:t>
            </a:r>
            <a:r>
              <a:rPr lang="en-US" sz="2000" b="1">
                <a:solidFill>
                  <a:srgbClr val="7030A0"/>
                </a:solidFill>
                <a:latin typeface="#9Slide03 SFU Futura_03" panose="00000400000000000000" pitchFamily="2" charset="0"/>
              </a:rPr>
              <a:t>một quốc gia 1 cách đầy đủ và đúng thực lực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03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2C97D25-3B3C-AC53-2291-DC3B09D42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784" y="728456"/>
            <a:ext cx="6832513" cy="5806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02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="" xmlns:a16="http://schemas.microsoft.com/office/drawing/2014/main" id="{6ECA6DCB-B7E1-40A9-9524-540C6DA40B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CB5D2D7-DF65-4E86-BFBA-FFB9B5ACEB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B64995B-B9AA-3443-C751-665B410A26E5}"/>
              </a:ext>
            </a:extLst>
          </p:cNvPr>
          <p:cNvSpPr txBox="1"/>
          <p:nvPr/>
        </p:nvSpPr>
        <p:spPr>
          <a:xfrm>
            <a:off x="2088477" y="984426"/>
            <a:ext cx="5184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3A3257"/>
                </a:solidFill>
                <a:latin typeface="#9Slide03 IcielPanton Black" panose="00000A00000000000000" pitchFamily="2" charset="0"/>
              </a:rPr>
              <a:t>EM CÓ BIẾT?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2991FF5-5185-4307-1886-4800FFCB89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367" y="211384"/>
            <a:ext cx="2695715" cy="19077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260EFF8-2D31-37DA-EDD8-2554982B7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887" y="3638481"/>
            <a:ext cx="4662032" cy="278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C41DECB-B7B3-6BF6-ABE7-E16198BF5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687" y="357447"/>
            <a:ext cx="4812432" cy="29235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FF6426A-2EA0-FD3B-F9A8-830B6646AE33}"/>
              </a:ext>
            </a:extLst>
          </p:cNvPr>
          <p:cNvSpPr txBox="1"/>
          <p:nvPr/>
        </p:nvSpPr>
        <p:spPr>
          <a:xfrm>
            <a:off x="665084" y="2619721"/>
            <a:ext cx="5430915" cy="3416320"/>
          </a:xfrm>
          <a:custGeom>
            <a:avLst/>
            <a:gdLst>
              <a:gd name="connsiteX0" fmla="*/ 0 w 5430915"/>
              <a:gd name="connsiteY0" fmla="*/ 0 h 3416320"/>
              <a:gd name="connsiteX1" fmla="*/ 597401 w 5430915"/>
              <a:gd name="connsiteY1" fmla="*/ 0 h 3416320"/>
              <a:gd name="connsiteX2" fmla="*/ 1249110 w 5430915"/>
              <a:gd name="connsiteY2" fmla="*/ 0 h 3416320"/>
              <a:gd name="connsiteX3" fmla="*/ 1900820 w 5430915"/>
              <a:gd name="connsiteY3" fmla="*/ 0 h 3416320"/>
              <a:gd name="connsiteX4" fmla="*/ 2389603 w 5430915"/>
              <a:gd name="connsiteY4" fmla="*/ 0 h 3416320"/>
              <a:gd name="connsiteX5" fmla="*/ 3041312 w 5430915"/>
              <a:gd name="connsiteY5" fmla="*/ 0 h 3416320"/>
              <a:gd name="connsiteX6" fmla="*/ 3530095 w 5430915"/>
              <a:gd name="connsiteY6" fmla="*/ 0 h 3416320"/>
              <a:gd name="connsiteX7" fmla="*/ 4181805 w 5430915"/>
              <a:gd name="connsiteY7" fmla="*/ 0 h 3416320"/>
              <a:gd name="connsiteX8" fmla="*/ 4670587 w 5430915"/>
              <a:gd name="connsiteY8" fmla="*/ 0 h 3416320"/>
              <a:gd name="connsiteX9" fmla="*/ 5430915 w 5430915"/>
              <a:gd name="connsiteY9" fmla="*/ 0 h 3416320"/>
              <a:gd name="connsiteX10" fmla="*/ 5430915 w 5430915"/>
              <a:gd name="connsiteY10" fmla="*/ 501060 h 3416320"/>
              <a:gd name="connsiteX11" fmla="*/ 5430915 w 5430915"/>
              <a:gd name="connsiteY11" fmla="*/ 1002121 h 3416320"/>
              <a:gd name="connsiteX12" fmla="*/ 5430915 w 5430915"/>
              <a:gd name="connsiteY12" fmla="*/ 1605670 h 3416320"/>
              <a:gd name="connsiteX13" fmla="*/ 5430915 w 5430915"/>
              <a:gd name="connsiteY13" fmla="*/ 2209220 h 3416320"/>
              <a:gd name="connsiteX14" fmla="*/ 5430915 w 5430915"/>
              <a:gd name="connsiteY14" fmla="*/ 2710281 h 3416320"/>
              <a:gd name="connsiteX15" fmla="*/ 5430915 w 5430915"/>
              <a:gd name="connsiteY15" fmla="*/ 3416320 h 3416320"/>
              <a:gd name="connsiteX16" fmla="*/ 4942133 w 5430915"/>
              <a:gd name="connsiteY16" fmla="*/ 3416320 h 3416320"/>
              <a:gd name="connsiteX17" fmla="*/ 4399041 w 5430915"/>
              <a:gd name="connsiteY17" fmla="*/ 3416320 h 3416320"/>
              <a:gd name="connsiteX18" fmla="*/ 3747331 w 5430915"/>
              <a:gd name="connsiteY18" fmla="*/ 3416320 h 3416320"/>
              <a:gd name="connsiteX19" fmla="*/ 3312858 w 5430915"/>
              <a:gd name="connsiteY19" fmla="*/ 3416320 h 3416320"/>
              <a:gd name="connsiteX20" fmla="*/ 2661148 w 5430915"/>
              <a:gd name="connsiteY20" fmla="*/ 3416320 h 3416320"/>
              <a:gd name="connsiteX21" fmla="*/ 2063748 w 5430915"/>
              <a:gd name="connsiteY21" fmla="*/ 3416320 h 3416320"/>
              <a:gd name="connsiteX22" fmla="*/ 1629275 w 5430915"/>
              <a:gd name="connsiteY22" fmla="*/ 3416320 h 3416320"/>
              <a:gd name="connsiteX23" fmla="*/ 977565 w 5430915"/>
              <a:gd name="connsiteY23" fmla="*/ 3416320 h 3416320"/>
              <a:gd name="connsiteX24" fmla="*/ 0 w 5430915"/>
              <a:gd name="connsiteY24" fmla="*/ 3416320 h 3416320"/>
              <a:gd name="connsiteX25" fmla="*/ 0 w 5430915"/>
              <a:gd name="connsiteY25" fmla="*/ 2881097 h 3416320"/>
              <a:gd name="connsiteX26" fmla="*/ 0 w 5430915"/>
              <a:gd name="connsiteY26" fmla="*/ 2345873 h 3416320"/>
              <a:gd name="connsiteX27" fmla="*/ 0 w 5430915"/>
              <a:gd name="connsiteY27" fmla="*/ 1708160 h 3416320"/>
              <a:gd name="connsiteX28" fmla="*/ 0 w 5430915"/>
              <a:gd name="connsiteY28" fmla="*/ 1104610 h 3416320"/>
              <a:gd name="connsiteX29" fmla="*/ 0 w 5430915"/>
              <a:gd name="connsiteY29" fmla="*/ 535223 h 3416320"/>
              <a:gd name="connsiteX30" fmla="*/ 0 w 5430915"/>
              <a:gd name="connsiteY30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430915" h="3416320" extrusionOk="0">
                <a:moveTo>
                  <a:pt x="0" y="0"/>
                </a:moveTo>
                <a:cubicBezTo>
                  <a:pt x="135248" y="-60420"/>
                  <a:pt x="343513" y="3242"/>
                  <a:pt x="597401" y="0"/>
                </a:cubicBezTo>
                <a:cubicBezTo>
                  <a:pt x="851289" y="-3242"/>
                  <a:pt x="980678" y="29424"/>
                  <a:pt x="1249110" y="0"/>
                </a:cubicBezTo>
                <a:cubicBezTo>
                  <a:pt x="1517542" y="-29424"/>
                  <a:pt x="1752215" y="72885"/>
                  <a:pt x="1900820" y="0"/>
                </a:cubicBezTo>
                <a:cubicBezTo>
                  <a:pt x="2049425" y="-72885"/>
                  <a:pt x="2203560" y="34027"/>
                  <a:pt x="2389603" y="0"/>
                </a:cubicBezTo>
                <a:cubicBezTo>
                  <a:pt x="2575646" y="-34027"/>
                  <a:pt x="2726028" y="6310"/>
                  <a:pt x="3041312" y="0"/>
                </a:cubicBezTo>
                <a:cubicBezTo>
                  <a:pt x="3356596" y="-6310"/>
                  <a:pt x="3418398" y="17689"/>
                  <a:pt x="3530095" y="0"/>
                </a:cubicBezTo>
                <a:cubicBezTo>
                  <a:pt x="3641792" y="-17689"/>
                  <a:pt x="3877463" y="8558"/>
                  <a:pt x="4181805" y="0"/>
                </a:cubicBezTo>
                <a:cubicBezTo>
                  <a:pt x="4486147" y="-8558"/>
                  <a:pt x="4429589" y="31750"/>
                  <a:pt x="4670587" y="0"/>
                </a:cubicBezTo>
                <a:cubicBezTo>
                  <a:pt x="4911585" y="-31750"/>
                  <a:pt x="5159413" y="49178"/>
                  <a:pt x="5430915" y="0"/>
                </a:cubicBezTo>
                <a:cubicBezTo>
                  <a:pt x="5479518" y="217328"/>
                  <a:pt x="5427849" y="284049"/>
                  <a:pt x="5430915" y="501060"/>
                </a:cubicBezTo>
                <a:cubicBezTo>
                  <a:pt x="5433981" y="718071"/>
                  <a:pt x="5386898" y="842143"/>
                  <a:pt x="5430915" y="1002121"/>
                </a:cubicBezTo>
                <a:cubicBezTo>
                  <a:pt x="5474932" y="1162099"/>
                  <a:pt x="5383848" y="1399395"/>
                  <a:pt x="5430915" y="1605670"/>
                </a:cubicBezTo>
                <a:cubicBezTo>
                  <a:pt x="5477982" y="1811945"/>
                  <a:pt x="5396515" y="2007177"/>
                  <a:pt x="5430915" y="2209220"/>
                </a:cubicBezTo>
                <a:cubicBezTo>
                  <a:pt x="5465315" y="2411263"/>
                  <a:pt x="5400628" y="2506660"/>
                  <a:pt x="5430915" y="2710281"/>
                </a:cubicBezTo>
                <a:cubicBezTo>
                  <a:pt x="5461202" y="2913902"/>
                  <a:pt x="5351504" y="3105764"/>
                  <a:pt x="5430915" y="3416320"/>
                </a:cubicBezTo>
                <a:cubicBezTo>
                  <a:pt x="5302984" y="3438322"/>
                  <a:pt x="5150135" y="3386207"/>
                  <a:pt x="4942133" y="3416320"/>
                </a:cubicBezTo>
                <a:cubicBezTo>
                  <a:pt x="4734131" y="3446433"/>
                  <a:pt x="4647088" y="3411652"/>
                  <a:pt x="4399041" y="3416320"/>
                </a:cubicBezTo>
                <a:cubicBezTo>
                  <a:pt x="4150994" y="3420988"/>
                  <a:pt x="4019026" y="3345044"/>
                  <a:pt x="3747331" y="3416320"/>
                </a:cubicBezTo>
                <a:cubicBezTo>
                  <a:pt x="3475636" y="3487596"/>
                  <a:pt x="3465109" y="3368914"/>
                  <a:pt x="3312858" y="3416320"/>
                </a:cubicBezTo>
                <a:cubicBezTo>
                  <a:pt x="3160607" y="3463726"/>
                  <a:pt x="2894642" y="3400462"/>
                  <a:pt x="2661148" y="3416320"/>
                </a:cubicBezTo>
                <a:cubicBezTo>
                  <a:pt x="2427654" y="3432178"/>
                  <a:pt x="2356203" y="3400879"/>
                  <a:pt x="2063748" y="3416320"/>
                </a:cubicBezTo>
                <a:cubicBezTo>
                  <a:pt x="1771293" y="3431761"/>
                  <a:pt x="1760860" y="3405324"/>
                  <a:pt x="1629275" y="3416320"/>
                </a:cubicBezTo>
                <a:cubicBezTo>
                  <a:pt x="1497690" y="3427316"/>
                  <a:pt x="1270560" y="3415221"/>
                  <a:pt x="977565" y="3416320"/>
                </a:cubicBezTo>
                <a:cubicBezTo>
                  <a:pt x="684570" y="3417419"/>
                  <a:pt x="296005" y="3342504"/>
                  <a:pt x="0" y="3416320"/>
                </a:cubicBezTo>
                <a:cubicBezTo>
                  <a:pt x="-18825" y="3261080"/>
                  <a:pt x="52883" y="3015039"/>
                  <a:pt x="0" y="2881097"/>
                </a:cubicBezTo>
                <a:cubicBezTo>
                  <a:pt x="-52883" y="2747155"/>
                  <a:pt x="48699" y="2471731"/>
                  <a:pt x="0" y="2345873"/>
                </a:cubicBezTo>
                <a:cubicBezTo>
                  <a:pt x="-48699" y="2220015"/>
                  <a:pt x="61893" y="2005262"/>
                  <a:pt x="0" y="1708160"/>
                </a:cubicBezTo>
                <a:cubicBezTo>
                  <a:pt x="-61893" y="1411058"/>
                  <a:pt x="50152" y="1375372"/>
                  <a:pt x="0" y="1104610"/>
                </a:cubicBezTo>
                <a:cubicBezTo>
                  <a:pt x="-50152" y="833848"/>
                  <a:pt x="9431" y="786179"/>
                  <a:pt x="0" y="535223"/>
                </a:cubicBezTo>
                <a:cubicBezTo>
                  <a:pt x="-9431" y="284267"/>
                  <a:pt x="17893" y="119970"/>
                  <a:pt x="0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531254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00B050"/>
                </a:solidFill>
                <a:latin typeface="#9Slide03 SFU Futura_03" panose="00000400000000000000" pitchFamily="2" charset="0"/>
              </a:rPr>
              <a:t>GNI = GDP + Thu nhập của nhân tố trong nước sản xuất ở nước ngoài </a:t>
            </a:r>
          </a:p>
          <a:p>
            <a:pPr algn="just"/>
            <a:r>
              <a:rPr lang="vi-VN" sz="3600" b="1">
                <a:solidFill>
                  <a:srgbClr val="00B050"/>
                </a:solidFill>
                <a:latin typeface="#9Slide03 SFU Futura_03" panose="00000400000000000000" pitchFamily="2" charset="0"/>
              </a:rPr>
              <a:t>– Thu nhập của nhân tố nước ngoài sản xuất ở trong nước</a:t>
            </a:r>
          </a:p>
        </p:txBody>
      </p:sp>
    </p:spTree>
    <p:extLst>
      <p:ext uri="{BB962C8B-B14F-4D97-AF65-F5344CB8AC3E}">
        <p14:creationId xmlns:p14="http://schemas.microsoft.com/office/powerpoint/2010/main" val="99861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21">
            <a:extLst>
              <a:ext uri="{FF2B5EF4-FFF2-40B4-BE49-F238E27FC236}">
                <a16:creationId xmlns="" xmlns:a16="http://schemas.microsoft.com/office/drawing/2014/main" id="{47942995-B07F-4636-9A06-C6A104B26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48F4163-A196-193A-712B-6CA04334634A}"/>
              </a:ext>
            </a:extLst>
          </p:cNvPr>
          <p:cNvSpPr txBox="1"/>
          <p:nvPr/>
        </p:nvSpPr>
        <p:spPr>
          <a:xfrm>
            <a:off x="-1" y="295181"/>
            <a:ext cx="5543721" cy="716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0257E"/>
                </a:solidFill>
                <a:latin typeface="#9Slide03 SFU Futura_05" panose="00000800000000000000" pitchFamily="2" charset="0"/>
                <a:ea typeface="+mj-ea"/>
                <a:cs typeface="+mj-cs"/>
              </a:rPr>
              <a:t>TÔI LÀ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0257E"/>
                </a:solidFill>
                <a:latin typeface="#9Slide03 SFU Futura_05" panose="00000800000000000000" pitchFamily="2" charset="0"/>
                <a:ea typeface="+mj-ea"/>
                <a:cs typeface="+mj-cs"/>
              </a:rPr>
              <a:t>CHUYÊN GIA </a:t>
            </a:r>
          </a:p>
        </p:txBody>
      </p:sp>
      <p:grpSp>
        <p:nvGrpSpPr>
          <p:cNvPr id="21" name="Group 23">
            <a:extLst>
              <a:ext uri="{FF2B5EF4-FFF2-40B4-BE49-F238E27FC236}">
                <a16:creationId xmlns="" xmlns:a16="http://schemas.microsoft.com/office/drawing/2014/main" id="{032D8612-31EB-44CF-A1D0-14FD4C7054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F19A4A0F-1B59-4DB0-9764-D10936E987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5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81933D1-5615-42C7-9C0B-4EB7105CCE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30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10D078C-3D95-9AAF-BE0E-B065F0FEC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83" y="2092441"/>
            <a:ext cx="4993132" cy="288384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7BC670D-3C66-61F9-6707-54984E1211A0}"/>
              </a:ext>
            </a:extLst>
          </p:cNvPr>
          <p:cNvSpPr txBox="1"/>
          <p:nvPr/>
        </p:nvSpPr>
        <p:spPr>
          <a:xfrm>
            <a:off x="7078694" y="569427"/>
            <a:ext cx="3547931" cy="584775"/>
          </a:xfrm>
          <a:custGeom>
            <a:avLst/>
            <a:gdLst>
              <a:gd name="connsiteX0" fmla="*/ 0 w 3547931"/>
              <a:gd name="connsiteY0" fmla="*/ 0 h 584775"/>
              <a:gd name="connsiteX1" fmla="*/ 662280 w 3547931"/>
              <a:gd name="connsiteY1" fmla="*/ 0 h 584775"/>
              <a:gd name="connsiteX2" fmla="*/ 1324561 w 3547931"/>
              <a:gd name="connsiteY2" fmla="*/ 0 h 584775"/>
              <a:gd name="connsiteX3" fmla="*/ 1809445 w 3547931"/>
              <a:gd name="connsiteY3" fmla="*/ 0 h 584775"/>
              <a:gd name="connsiteX4" fmla="*/ 2471725 w 3547931"/>
              <a:gd name="connsiteY4" fmla="*/ 0 h 584775"/>
              <a:gd name="connsiteX5" fmla="*/ 2992088 w 3547931"/>
              <a:gd name="connsiteY5" fmla="*/ 0 h 584775"/>
              <a:gd name="connsiteX6" fmla="*/ 3547931 w 3547931"/>
              <a:gd name="connsiteY6" fmla="*/ 0 h 584775"/>
              <a:gd name="connsiteX7" fmla="*/ 3547931 w 3547931"/>
              <a:gd name="connsiteY7" fmla="*/ 584775 h 584775"/>
              <a:gd name="connsiteX8" fmla="*/ 2921130 w 3547931"/>
              <a:gd name="connsiteY8" fmla="*/ 584775 h 584775"/>
              <a:gd name="connsiteX9" fmla="*/ 2329808 w 3547931"/>
              <a:gd name="connsiteY9" fmla="*/ 584775 h 584775"/>
              <a:gd name="connsiteX10" fmla="*/ 1738486 w 3547931"/>
              <a:gd name="connsiteY10" fmla="*/ 584775 h 584775"/>
              <a:gd name="connsiteX11" fmla="*/ 1253602 w 3547931"/>
              <a:gd name="connsiteY11" fmla="*/ 584775 h 584775"/>
              <a:gd name="connsiteX12" fmla="*/ 662280 w 3547931"/>
              <a:gd name="connsiteY12" fmla="*/ 584775 h 584775"/>
              <a:gd name="connsiteX13" fmla="*/ 0 w 3547931"/>
              <a:gd name="connsiteY13" fmla="*/ 584775 h 584775"/>
              <a:gd name="connsiteX14" fmla="*/ 0 w 3547931"/>
              <a:gd name="connsiteY1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47931" h="584775" extrusionOk="0">
                <a:moveTo>
                  <a:pt x="0" y="0"/>
                </a:moveTo>
                <a:cubicBezTo>
                  <a:pt x="200431" y="-12397"/>
                  <a:pt x="402734" y="14397"/>
                  <a:pt x="662280" y="0"/>
                </a:cubicBezTo>
                <a:cubicBezTo>
                  <a:pt x="921826" y="-14397"/>
                  <a:pt x="1093834" y="3564"/>
                  <a:pt x="1324561" y="0"/>
                </a:cubicBezTo>
                <a:cubicBezTo>
                  <a:pt x="1555288" y="-3564"/>
                  <a:pt x="1614602" y="35255"/>
                  <a:pt x="1809445" y="0"/>
                </a:cubicBezTo>
                <a:cubicBezTo>
                  <a:pt x="2004288" y="-35255"/>
                  <a:pt x="2194350" y="41136"/>
                  <a:pt x="2471725" y="0"/>
                </a:cubicBezTo>
                <a:cubicBezTo>
                  <a:pt x="2749100" y="-41136"/>
                  <a:pt x="2865631" y="48248"/>
                  <a:pt x="2992088" y="0"/>
                </a:cubicBezTo>
                <a:cubicBezTo>
                  <a:pt x="3118545" y="-48248"/>
                  <a:pt x="3382859" y="30392"/>
                  <a:pt x="3547931" y="0"/>
                </a:cubicBezTo>
                <a:cubicBezTo>
                  <a:pt x="3577311" y="196028"/>
                  <a:pt x="3545032" y="370359"/>
                  <a:pt x="3547931" y="584775"/>
                </a:cubicBezTo>
                <a:cubicBezTo>
                  <a:pt x="3277824" y="643239"/>
                  <a:pt x="3121260" y="543478"/>
                  <a:pt x="2921130" y="584775"/>
                </a:cubicBezTo>
                <a:cubicBezTo>
                  <a:pt x="2721000" y="626072"/>
                  <a:pt x="2454457" y="558267"/>
                  <a:pt x="2329808" y="584775"/>
                </a:cubicBezTo>
                <a:cubicBezTo>
                  <a:pt x="2205159" y="611283"/>
                  <a:pt x="1929856" y="527188"/>
                  <a:pt x="1738486" y="584775"/>
                </a:cubicBezTo>
                <a:cubicBezTo>
                  <a:pt x="1547116" y="642362"/>
                  <a:pt x="1423989" y="581188"/>
                  <a:pt x="1253602" y="584775"/>
                </a:cubicBezTo>
                <a:cubicBezTo>
                  <a:pt x="1083215" y="588362"/>
                  <a:pt x="786671" y="524800"/>
                  <a:pt x="662280" y="584775"/>
                </a:cubicBezTo>
                <a:cubicBezTo>
                  <a:pt x="537889" y="644750"/>
                  <a:pt x="165462" y="524513"/>
                  <a:pt x="0" y="584775"/>
                </a:cubicBezTo>
                <a:cubicBezTo>
                  <a:pt x="-3582" y="336068"/>
                  <a:pt x="27486" y="261487"/>
                  <a:pt x="0" y="0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7254464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70C0"/>
                </a:solidFill>
                <a:latin typeface="#9Slide03 SFU Futura_05" panose="00000800000000000000" pitchFamily="2" charset="0"/>
              </a:rPr>
              <a:t>GDP &gt; GNI </a:t>
            </a:r>
            <a:endParaRPr lang="vi-VN" sz="3200">
              <a:solidFill>
                <a:srgbClr val="0070C0"/>
              </a:solidFill>
              <a:latin typeface="#9Slide03 SFU Futura_05" panose="000008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A24F4AD7-2C37-CEDA-6B98-44EE45CE78BD}"/>
              </a:ext>
            </a:extLst>
          </p:cNvPr>
          <p:cNvSpPr txBox="1"/>
          <p:nvPr/>
        </p:nvSpPr>
        <p:spPr>
          <a:xfrm>
            <a:off x="6270614" y="1430722"/>
            <a:ext cx="4839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000" b="1" noProof="0">
                <a:solidFill>
                  <a:srgbClr val="2D2647"/>
                </a:solidFill>
                <a:latin typeface="#9Slide03 SFU Futura_03" panose="00000400000000000000" pitchFamily="2" charset="0"/>
              </a:rPr>
              <a:t>Khi thu nhập của </a:t>
            </a:r>
            <a:r>
              <a:rPr lang="vi-VN" sz="2000" b="1" noProof="0">
                <a:solidFill>
                  <a:srgbClr val="00B050"/>
                </a:solidFill>
                <a:latin typeface="#9Slide03 SFU Futura_03" panose="00000400000000000000" pitchFamily="2" charset="0"/>
              </a:rPr>
              <a:t>nhân tố nước ngoài sản xuất ở trong nước </a:t>
            </a:r>
            <a:r>
              <a:rPr lang="vi-VN" sz="2000" b="1" noProof="0">
                <a:solidFill>
                  <a:srgbClr val="2D2647"/>
                </a:solidFill>
                <a:latin typeface="#9Slide03 SFU Futura_03" panose="00000400000000000000" pitchFamily="2" charset="0"/>
              </a:rPr>
              <a:t>có giá trị </a:t>
            </a:r>
            <a:r>
              <a:rPr lang="vi-VN" sz="2000" b="1" noProof="0">
                <a:solidFill>
                  <a:srgbClr val="FF0000"/>
                </a:solidFill>
                <a:latin typeface="#9Slide03 SFU Futura_03" panose="00000400000000000000" pitchFamily="2" charset="0"/>
              </a:rPr>
              <a:t>lớn </a:t>
            </a:r>
            <a:r>
              <a:rPr lang="vi-VN" sz="2000" b="1" noProof="0">
                <a:solidFill>
                  <a:srgbClr val="2D2647"/>
                </a:solidFill>
                <a:latin typeface="#9Slide03 SFU Futura_03" panose="00000400000000000000" pitchFamily="2" charset="0"/>
              </a:rPr>
              <a:t>hơn so với thu nhập từ </a:t>
            </a:r>
            <a:r>
              <a:rPr lang="vi-VN" sz="2000" b="1" noProof="0">
                <a:solidFill>
                  <a:srgbClr val="00B050"/>
                </a:solidFill>
                <a:latin typeface="#9Slide03 SFU Futura_03" panose="00000400000000000000" pitchFamily="2" charset="0"/>
              </a:rPr>
              <a:t>nhân tố trong nước sản xuất ở nước ngoài. 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SFU Futura_03" panose="000004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B1A4F73-593F-9635-F105-C7C507CAE40E}"/>
              </a:ext>
            </a:extLst>
          </p:cNvPr>
          <p:cNvSpPr txBox="1"/>
          <p:nvPr/>
        </p:nvSpPr>
        <p:spPr>
          <a:xfrm>
            <a:off x="3616171" y="3872770"/>
            <a:ext cx="805705" cy="646331"/>
          </a:xfrm>
          <a:prstGeom prst="rect">
            <a:avLst/>
          </a:prstGeom>
          <a:solidFill>
            <a:srgbClr val="1C97D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300">
                <a:solidFill>
                  <a:schemeClr val="bg1"/>
                </a:solidFill>
                <a:latin typeface="#9Slide03 Bebas Neue Bold" panose="020B0606020202050201" pitchFamily="34" charset="0"/>
              </a:rPr>
              <a:t>GNI</a:t>
            </a:r>
            <a:endParaRPr kumimoji="0" lang="en-US" sz="360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Bebas Neue Bold" panose="020B0606020202050201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6AC44E2-EBB2-26D6-5BAA-CC26E4849F83}"/>
              </a:ext>
            </a:extLst>
          </p:cNvPr>
          <p:cNvSpPr txBox="1"/>
          <p:nvPr/>
        </p:nvSpPr>
        <p:spPr>
          <a:xfrm>
            <a:off x="6910691" y="3073677"/>
            <a:ext cx="3547931" cy="584775"/>
          </a:xfrm>
          <a:custGeom>
            <a:avLst/>
            <a:gdLst>
              <a:gd name="connsiteX0" fmla="*/ 0 w 3547931"/>
              <a:gd name="connsiteY0" fmla="*/ 0 h 584775"/>
              <a:gd name="connsiteX1" fmla="*/ 662280 w 3547931"/>
              <a:gd name="connsiteY1" fmla="*/ 0 h 584775"/>
              <a:gd name="connsiteX2" fmla="*/ 1324561 w 3547931"/>
              <a:gd name="connsiteY2" fmla="*/ 0 h 584775"/>
              <a:gd name="connsiteX3" fmla="*/ 1809445 w 3547931"/>
              <a:gd name="connsiteY3" fmla="*/ 0 h 584775"/>
              <a:gd name="connsiteX4" fmla="*/ 2471725 w 3547931"/>
              <a:gd name="connsiteY4" fmla="*/ 0 h 584775"/>
              <a:gd name="connsiteX5" fmla="*/ 2992088 w 3547931"/>
              <a:gd name="connsiteY5" fmla="*/ 0 h 584775"/>
              <a:gd name="connsiteX6" fmla="*/ 3547931 w 3547931"/>
              <a:gd name="connsiteY6" fmla="*/ 0 h 584775"/>
              <a:gd name="connsiteX7" fmla="*/ 3547931 w 3547931"/>
              <a:gd name="connsiteY7" fmla="*/ 584775 h 584775"/>
              <a:gd name="connsiteX8" fmla="*/ 2921130 w 3547931"/>
              <a:gd name="connsiteY8" fmla="*/ 584775 h 584775"/>
              <a:gd name="connsiteX9" fmla="*/ 2329808 w 3547931"/>
              <a:gd name="connsiteY9" fmla="*/ 584775 h 584775"/>
              <a:gd name="connsiteX10" fmla="*/ 1738486 w 3547931"/>
              <a:gd name="connsiteY10" fmla="*/ 584775 h 584775"/>
              <a:gd name="connsiteX11" fmla="*/ 1253602 w 3547931"/>
              <a:gd name="connsiteY11" fmla="*/ 584775 h 584775"/>
              <a:gd name="connsiteX12" fmla="*/ 662280 w 3547931"/>
              <a:gd name="connsiteY12" fmla="*/ 584775 h 584775"/>
              <a:gd name="connsiteX13" fmla="*/ 0 w 3547931"/>
              <a:gd name="connsiteY13" fmla="*/ 584775 h 584775"/>
              <a:gd name="connsiteX14" fmla="*/ 0 w 3547931"/>
              <a:gd name="connsiteY1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47931" h="584775" extrusionOk="0">
                <a:moveTo>
                  <a:pt x="0" y="0"/>
                </a:moveTo>
                <a:cubicBezTo>
                  <a:pt x="200431" y="-12397"/>
                  <a:pt x="402734" y="14397"/>
                  <a:pt x="662280" y="0"/>
                </a:cubicBezTo>
                <a:cubicBezTo>
                  <a:pt x="921826" y="-14397"/>
                  <a:pt x="1093834" y="3564"/>
                  <a:pt x="1324561" y="0"/>
                </a:cubicBezTo>
                <a:cubicBezTo>
                  <a:pt x="1555288" y="-3564"/>
                  <a:pt x="1614602" y="35255"/>
                  <a:pt x="1809445" y="0"/>
                </a:cubicBezTo>
                <a:cubicBezTo>
                  <a:pt x="2004288" y="-35255"/>
                  <a:pt x="2194350" y="41136"/>
                  <a:pt x="2471725" y="0"/>
                </a:cubicBezTo>
                <a:cubicBezTo>
                  <a:pt x="2749100" y="-41136"/>
                  <a:pt x="2865631" y="48248"/>
                  <a:pt x="2992088" y="0"/>
                </a:cubicBezTo>
                <a:cubicBezTo>
                  <a:pt x="3118545" y="-48248"/>
                  <a:pt x="3382859" y="30392"/>
                  <a:pt x="3547931" y="0"/>
                </a:cubicBezTo>
                <a:cubicBezTo>
                  <a:pt x="3577311" y="196028"/>
                  <a:pt x="3545032" y="370359"/>
                  <a:pt x="3547931" y="584775"/>
                </a:cubicBezTo>
                <a:cubicBezTo>
                  <a:pt x="3277824" y="643239"/>
                  <a:pt x="3121260" y="543478"/>
                  <a:pt x="2921130" y="584775"/>
                </a:cubicBezTo>
                <a:cubicBezTo>
                  <a:pt x="2721000" y="626072"/>
                  <a:pt x="2454457" y="558267"/>
                  <a:pt x="2329808" y="584775"/>
                </a:cubicBezTo>
                <a:cubicBezTo>
                  <a:pt x="2205159" y="611283"/>
                  <a:pt x="1929856" y="527188"/>
                  <a:pt x="1738486" y="584775"/>
                </a:cubicBezTo>
                <a:cubicBezTo>
                  <a:pt x="1547116" y="642362"/>
                  <a:pt x="1423989" y="581188"/>
                  <a:pt x="1253602" y="584775"/>
                </a:cubicBezTo>
                <a:cubicBezTo>
                  <a:pt x="1083215" y="588362"/>
                  <a:pt x="786671" y="524800"/>
                  <a:pt x="662280" y="584775"/>
                </a:cubicBezTo>
                <a:cubicBezTo>
                  <a:pt x="537889" y="644750"/>
                  <a:pt x="165462" y="524513"/>
                  <a:pt x="0" y="584775"/>
                </a:cubicBezTo>
                <a:cubicBezTo>
                  <a:pt x="-3582" y="336068"/>
                  <a:pt x="27486" y="261487"/>
                  <a:pt x="0" y="0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7254464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ED15B3"/>
                </a:solidFill>
                <a:latin typeface="#9Slide03 SFU Futura_05" panose="00000800000000000000" pitchFamily="2" charset="0"/>
              </a:rPr>
              <a:t>GDP &lt; GNI </a:t>
            </a:r>
            <a:endParaRPr lang="vi-VN" sz="3200">
              <a:solidFill>
                <a:srgbClr val="ED15B3"/>
              </a:solidFill>
              <a:latin typeface="#9Slide03 SFU Futura_05" panose="000008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3F14D606-4D5C-1BC9-1FFD-3D2BA0E49CA1}"/>
              </a:ext>
            </a:extLst>
          </p:cNvPr>
          <p:cNvSpPr txBox="1"/>
          <p:nvPr/>
        </p:nvSpPr>
        <p:spPr>
          <a:xfrm>
            <a:off x="6282002" y="4103840"/>
            <a:ext cx="4839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000" b="1" noProof="0">
                <a:solidFill>
                  <a:srgbClr val="2D2647"/>
                </a:solidFill>
                <a:latin typeface="#9Slide03 SFU Futura_03" panose="00000400000000000000" pitchFamily="2" charset="0"/>
              </a:rPr>
              <a:t>Khi thu nhập của </a:t>
            </a:r>
            <a:r>
              <a:rPr lang="vi-VN" sz="2000" b="1" noProof="0">
                <a:solidFill>
                  <a:srgbClr val="00B050"/>
                </a:solidFill>
                <a:latin typeface="#9Slide03 SFU Futura_03" panose="00000400000000000000" pitchFamily="2" charset="0"/>
              </a:rPr>
              <a:t>nhân tố trong nước sản xuất ở nước ngoài </a:t>
            </a:r>
            <a:r>
              <a:rPr lang="vi-VN" sz="2000" b="1" noProof="0">
                <a:solidFill>
                  <a:srgbClr val="2D2647"/>
                </a:solidFill>
                <a:latin typeface="#9Slide03 SFU Futura_03" panose="00000400000000000000" pitchFamily="2" charset="0"/>
              </a:rPr>
              <a:t>có giá trị </a:t>
            </a:r>
            <a:r>
              <a:rPr lang="vi-VN" sz="2000" b="1" noProof="0">
                <a:solidFill>
                  <a:srgbClr val="FF0000"/>
                </a:solidFill>
                <a:latin typeface="#9Slide03 SFU Futura_03" panose="00000400000000000000" pitchFamily="2" charset="0"/>
              </a:rPr>
              <a:t>lớn </a:t>
            </a:r>
            <a:r>
              <a:rPr lang="vi-VN" sz="2000" b="1" noProof="0">
                <a:solidFill>
                  <a:srgbClr val="2D2647"/>
                </a:solidFill>
                <a:latin typeface="#9Slide03 SFU Futura_03" panose="00000400000000000000" pitchFamily="2" charset="0"/>
              </a:rPr>
              <a:t>hơn so với thu nhập từ </a:t>
            </a:r>
            <a:r>
              <a:rPr lang="vi-VN" sz="2000" b="1" noProof="0">
                <a:solidFill>
                  <a:srgbClr val="00B050"/>
                </a:solidFill>
                <a:latin typeface="#9Slide03 SFU Futura_03" panose="00000400000000000000" pitchFamily="2" charset="0"/>
              </a:rPr>
              <a:t>nhân tố nước ngoài sản xuất ở trong nước. 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SFU Futura_03" panose="000004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B8B500C-40FA-9D70-B341-80F51AB18E31}"/>
              </a:ext>
            </a:extLst>
          </p:cNvPr>
          <p:cNvSpPr txBox="1"/>
          <p:nvPr/>
        </p:nvSpPr>
        <p:spPr>
          <a:xfrm>
            <a:off x="232312" y="5406276"/>
            <a:ext cx="5417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>
                <a:solidFill>
                  <a:srgbClr val="FF0000"/>
                </a:solidFill>
                <a:latin typeface="#9Slide03 SFU Futura_03" panose="00000400000000000000" pitchFamily="2" charset="0"/>
              </a:rPr>
              <a:t>Những nước có vốn đầu tư ra nước ngoài nhiều hơn thì GNI sẽ lớn hơn GDP và ngược lại</a:t>
            </a:r>
          </a:p>
        </p:txBody>
      </p:sp>
    </p:spTree>
    <p:extLst>
      <p:ext uri="{BB962C8B-B14F-4D97-AF65-F5344CB8AC3E}">
        <p14:creationId xmlns:p14="http://schemas.microsoft.com/office/powerpoint/2010/main" val="224022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6">
            <a:extLst>
              <a:ext uri="{FF2B5EF4-FFF2-40B4-BE49-F238E27FC236}">
                <a16:creationId xmlns="" xmlns:a16="http://schemas.microsoft.com/office/drawing/2014/main" id="{69D184B2-2226-4E31-BCCB-4443307674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Freeform 7">
            <a:extLst>
              <a:ext uri="{FF2B5EF4-FFF2-40B4-BE49-F238E27FC236}">
                <a16:creationId xmlns="" xmlns:a16="http://schemas.microsoft.com/office/drawing/2014/main" id="{1AC4D4E3-486A-464A-8EC8-D44881097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="" xmlns:a16="http://schemas.microsoft.com/office/drawing/2014/main" id="{864DE13E-58EB-4475-B79C-0D4FC6512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E316F59-C5CD-447A-35D2-ABBD57CF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1317" y="2109065"/>
            <a:ext cx="7589365" cy="326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3357CFF-3B6F-3D77-7C42-3C54AD4E4CAA}"/>
              </a:ext>
            </a:extLst>
          </p:cNvPr>
          <p:cNvSpPr txBox="1"/>
          <p:nvPr/>
        </p:nvSpPr>
        <p:spPr>
          <a:xfrm>
            <a:off x="2710180" y="984482"/>
            <a:ext cx="7243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9" panose="00000400000000000000" pitchFamily="2" charset="0"/>
                <a:ea typeface="+mn-ea"/>
                <a:cs typeface="+mn-cs"/>
              </a:rPr>
              <a:t>Hãy </a:t>
            </a:r>
            <a:r>
              <a:rPr lang="en-US" sz="2400" b="1">
                <a:solidFill>
                  <a:srgbClr val="FF0000"/>
                </a:solidFill>
                <a:latin typeface="#9Slide03 SFU Futura_09" panose="00000400000000000000" pitchFamily="2" charset="0"/>
              </a:rPr>
              <a:t>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9" panose="00000400000000000000" pitchFamily="2" charset="0"/>
                <a:ea typeface="+mn-ea"/>
                <a:cs typeface="+mn-cs"/>
              </a:rPr>
              <a:t>ắp xếp các chữ cái để tạo thành từ có nghĩa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FU Futura_09" panose="00000400000000000000" pitchFamily="2" charset="0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7B5A0DD-7037-527D-27BB-EC54516BC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33" y="2109065"/>
            <a:ext cx="8071347" cy="34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707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="" xmlns:a16="http://schemas.microsoft.com/office/drawing/2014/main" id="{2111B97A-2FB0-4625-8C2E-CDCB1AF683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B83D307E-DF68-43F8-97CE-0AAE950A71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5546E3D2-37BF-4528-9851-2B2F628234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752A0C69-DC4E-4FC0-843C-BAA27B3A56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ED94938-268E-4C0A-A08A-B3980C78BA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F79350F-165B-5FCE-A04F-0BF70D81CFA3}"/>
              </a:ext>
            </a:extLst>
          </p:cNvPr>
          <p:cNvSpPr txBox="1"/>
          <p:nvPr/>
        </p:nvSpPr>
        <p:spPr>
          <a:xfrm>
            <a:off x="1067920" y="5986050"/>
            <a:ext cx="10071536" cy="6677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00B050"/>
                </a:solidFill>
                <a:latin typeface="#9Slide03 IcielPanton Black" panose="00000A00000000000000" pitchFamily="2" charset="0"/>
              </a:rPr>
              <a:t>EM CÓ BIẾT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5D62D0BB-7A91-2A7F-FBE7-1216682E1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548096"/>
              </p:ext>
            </p:extLst>
          </p:nvPr>
        </p:nvGraphicFramePr>
        <p:xfrm>
          <a:off x="845888" y="580314"/>
          <a:ext cx="10515600" cy="48006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583413">
                  <a:extLst>
                    <a:ext uri="{9D8B030D-6E8A-4147-A177-3AD203B41FA5}">
                      <a16:colId xmlns="" xmlns:a16="http://schemas.microsoft.com/office/drawing/2014/main" val="1098441345"/>
                    </a:ext>
                  </a:extLst>
                </a:gridCol>
                <a:gridCol w="4332282">
                  <a:extLst>
                    <a:ext uri="{9D8B030D-6E8A-4147-A177-3AD203B41FA5}">
                      <a16:colId xmlns="" xmlns:a16="http://schemas.microsoft.com/office/drawing/2014/main" val="1390450955"/>
                    </a:ext>
                  </a:extLst>
                </a:gridCol>
                <a:gridCol w="4599905">
                  <a:extLst>
                    <a:ext uri="{9D8B030D-6E8A-4147-A177-3AD203B41FA5}">
                      <a16:colId xmlns="" xmlns:a16="http://schemas.microsoft.com/office/drawing/2014/main" val="38448062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0" lang="de-DE" sz="2000" b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</a:rPr>
                        <a:t>Cơ sở để so sánh</a:t>
                      </a:r>
                      <a:endParaRPr kumimoji="0" lang="de-DE" sz="20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vi-VN" sz="2000" b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</a:rPr>
                        <a:t>GDP</a:t>
                      </a:r>
                      <a:endParaRPr kumimoji="0" lang="vi-VN" sz="20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vi-VN" sz="2000" b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</a:rPr>
                        <a:t>GNI</a:t>
                      </a:r>
                      <a:endParaRPr kumimoji="0" lang="vi-VN" sz="20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386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0" lang="vi-VN" sz="2000" b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</a:rPr>
                        <a:t>Ý nghĩa</a:t>
                      </a:r>
                      <a:endParaRPr kumimoji="0" lang="vi-VN" sz="20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vi-VN" sz="2000" b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GDP đề cập đến thước đo tiền tệ chính thức của tổng sản phẩm và dịch vụ, được sản xuất bởi quốc gia này trong suốt một năm.</a:t>
                      </a:r>
                      <a:endParaRPr kumimoji="0" lang="vi-VN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vi-VN" sz="2000" b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GNI ngụ ý tổng kết tổng sản phẩm quốc nội của đất nước và thu nhập ròng kiếm được ở nước ngoài, trong một năm kế toán cụ thể.</a:t>
                      </a:r>
                      <a:endParaRPr kumimoji="0" lang="vi-VN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="" xmlns:a16="http://schemas.microsoft.com/office/drawing/2014/main" val="319354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0" lang="vi-VN" sz="2000" b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</a:rPr>
                        <a:t>Biện pháp</a:t>
                      </a:r>
                      <a:endParaRPr kumimoji="0" lang="vi-VN" sz="20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vi-VN" sz="2000" b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Tổng sản lượng sản xuất</a:t>
                      </a:r>
                      <a:endParaRPr kumimoji="0" lang="vi-VN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vi-VN" sz="2000" b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Tổng thu nhập nhận được</a:t>
                      </a:r>
                      <a:endParaRPr kumimoji="0" lang="vi-VN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4257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0" lang="vi-VN" sz="2000" b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</a:rPr>
                        <a:t>Nền tảng</a:t>
                      </a:r>
                      <a:endParaRPr kumimoji="0" lang="vi-VN" sz="20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vi-VN" sz="2000" b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Vị trí</a:t>
                      </a:r>
                      <a:endParaRPr kumimoji="0" lang="vi-VN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vi-VN" sz="2000" b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Quyền sở hữu</a:t>
                      </a:r>
                      <a:endParaRPr kumimoji="0" lang="vi-VN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="" xmlns:a16="http://schemas.microsoft.com/office/drawing/2014/main" val="1615203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0" lang="vi-VN" sz="2000" b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</a:rPr>
                        <a:t>Đại diện</a:t>
                      </a:r>
                      <a:endParaRPr kumimoji="0" lang="vi-VN" sz="20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vi-VN" sz="2000" b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Sức mạnh của nền kinh tế nước này.</a:t>
                      </a:r>
                      <a:endParaRPr kumimoji="0" lang="vi-VN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vi-VN" sz="2000" b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Sức mạnh kinh tế của công dân nước này.</a:t>
                      </a:r>
                      <a:endParaRPr kumimoji="0" lang="vi-VN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06902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0" lang="vi-VN" sz="2000" b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</a:rPr>
                        <a:t>Tập trung vào</a:t>
                      </a:r>
                      <a:endParaRPr kumimoji="0" lang="vi-VN" sz="20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vi-VN" sz="2000" b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Sản xuất trong nước</a:t>
                      </a:r>
                      <a:endParaRPr kumimoji="0" lang="vi-VN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vi-VN" sz="2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Thu nhập do công dân tạo ra</a:t>
                      </a:r>
                      <a:endParaRPr kumimoji="0" lang="vi-VN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="" xmlns:a16="http://schemas.microsoft.com/office/drawing/2014/main" val="1950127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957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1DC6ABD-215C-4EA8-A483-CEF5B99AB3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AF6A671-C637-4547-85F4-51B6D18813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C575CF26-3D3C-4C5A-A2B7-00432016EF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99413ED5-9ED4-4772-BCE4-2BCAE6B12E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411C571-09CB-2172-E894-D3770EADE44E}"/>
              </a:ext>
            </a:extLst>
          </p:cNvPr>
          <p:cNvSpPr/>
          <p:nvPr/>
        </p:nvSpPr>
        <p:spPr>
          <a:xfrm>
            <a:off x="5806762" y="1074707"/>
            <a:ext cx="5550792" cy="5262979"/>
          </a:xfrm>
          <a:prstGeom prst="rect">
            <a:avLst/>
          </a:prstGeom>
          <a:ln>
            <a:solidFill>
              <a:sysClr val="windowText" lastClr="00000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kern="0">
                <a:solidFill>
                  <a:srgbClr val="002060"/>
                </a:solidFill>
                <a:latin typeface="#9Slide03 SFU Futura_03" panose="00000400000000000000" pitchFamily="2" charset="0"/>
              </a:rPr>
              <a:t>Theo báo cáo Cơ sở dữ liệu triển vọng kinh tế thế giới tháng 10/2021 của Quỹ Tiền tệ Quốc tế, nền </a:t>
            </a:r>
            <a:r>
              <a:rPr lang="vi-VN" sz="2400" b="1" kern="0">
                <a:solidFill>
                  <a:srgbClr val="FF0000"/>
                </a:solidFill>
                <a:latin typeface="#9Slide03 SFU Futura_03" panose="00000400000000000000" pitchFamily="2" charset="0"/>
              </a:rPr>
              <a:t>kinh tế toàn cầu </a:t>
            </a:r>
            <a:r>
              <a:rPr lang="vi-VN" sz="2400" b="1" kern="0">
                <a:solidFill>
                  <a:srgbClr val="002060"/>
                </a:solidFill>
                <a:latin typeface="#9Slide03 SFU Futura_03" panose="00000400000000000000" pitchFamily="2" charset="0"/>
              </a:rPr>
              <a:t>có quy mô </a:t>
            </a:r>
            <a:r>
              <a:rPr lang="vi-VN" sz="2400" b="1" kern="0">
                <a:solidFill>
                  <a:srgbClr val="FF0000"/>
                </a:solidFill>
                <a:latin typeface="#9Slide03 SFU Futura_03" panose="00000400000000000000" pitchFamily="2" charset="0"/>
              </a:rPr>
              <a:t>94.000 tỷ USD</a:t>
            </a:r>
            <a:r>
              <a:rPr lang="vi-VN" sz="2400" b="1" kern="0">
                <a:solidFill>
                  <a:srgbClr val="002060"/>
                </a:solidFill>
                <a:latin typeface="#9Slide03 SFU Futura_03" panose="00000400000000000000" pitchFamily="2" charset="0"/>
              </a:rPr>
              <a:t>. Trong đó, 4 quốc gia gồm Mỹ, Trung Quốc, Nhật Bản và Đức chiếm hơn 50% GDP danh nghĩa toàn cầu. Riêng </a:t>
            </a:r>
            <a:r>
              <a:rPr lang="vi-VN" sz="2400" b="1" kern="0">
                <a:solidFill>
                  <a:srgbClr val="FF0000"/>
                </a:solidFill>
                <a:latin typeface="#9Slide03 SFU Futura_03" panose="00000400000000000000" pitchFamily="2" charset="0"/>
              </a:rPr>
              <a:t>Mỹ có GDP 22.940 tỷ USD</a:t>
            </a:r>
            <a:r>
              <a:rPr lang="vi-VN" sz="2400" b="1" kern="0">
                <a:solidFill>
                  <a:srgbClr val="002060"/>
                </a:solidFill>
                <a:latin typeface="#9Slide03 SFU Futura_03" panose="00000400000000000000" pitchFamily="2" charset="0"/>
              </a:rPr>
              <a:t>, cao hơn tổng GDP của 170 quốc gia khác cộng lại. </a:t>
            </a:r>
          </a:p>
          <a:p>
            <a:pPr lvl="0" algn="just">
              <a:defRPr/>
            </a:pPr>
            <a:endParaRPr lang="vi-VN" sz="2400" b="1" kern="0">
              <a:solidFill>
                <a:srgbClr val="002060"/>
              </a:solidFill>
              <a:latin typeface="#9Slide03 SFU Futura_03" panose="00000400000000000000" pitchFamily="2" charset="0"/>
            </a:endParaRPr>
          </a:p>
          <a:p>
            <a:pPr lvl="0" algn="just">
              <a:defRPr/>
            </a:pPr>
            <a:r>
              <a:rPr lang="vi-VN" sz="2400" b="1" kern="0">
                <a:solidFill>
                  <a:srgbClr val="002060"/>
                </a:solidFill>
                <a:latin typeface="#9Slide03 SFU Futura_03" panose="00000400000000000000" pitchFamily="2" charset="0"/>
              </a:rPr>
              <a:t>Biểu đồ gồm 50 quốc gia có GDP lớn nhất thế giới, trong đó </a:t>
            </a:r>
            <a:r>
              <a:rPr lang="vi-VN" sz="2400" b="1" kern="0">
                <a:solidFill>
                  <a:srgbClr val="FF0000"/>
                </a:solidFill>
                <a:latin typeface="#9Slide03 SFU Futura_03" panose="00000400000000000000" pitchFamily="2" charset="0"/>
              </a:rPr>
              <a:t>Việt Nam </a:t>
            </a:r>
            <a:r>
              <a:rPr lang="vi-VN" sz="2400" b="1" kern="0">
                <a:solidFill>
                  <a:srgbClr val="002060"/>
                </a:solidFill>
                <a:latin typeface="#9Slide03 SFU Futura_03" panose="00000400000000000000" pitchFamily="2" charset="0"/>
              </a:rPr>
              <a:t>xếp thứ </a:t>
            </a:r>
            <a:r>
              <a:rPr lang="vi-VN" sz="2400" b="1" kern="0">
                <a:solidFill>
                  <a:srgbClr val="FF0000"/>
                </a:solidFill>
                <a:latin typeface="#9Slide03 SFU Futura_03" panose="00000400000000000000" pitchFamily="2" charset="0"/>
              </a:rPr>
              <a:t>41 với 400 tỷ USD</a:t>
            </a:r>
            <a:r>
              <a:rPr lang="vi-VN" sz="2400" b="1" kern="0">
                <a:solidFill>
                  <a:srgbClr val="002060"/>
                </a:solidFill>
                <a:latin typeface="#9Slide03 SFU Futura_03" panose="00000400000000000000" pitchFamily="2" charset="0"/>
              </a:rPr>
              <a:t>, chiếm 0,4% toàn cầu.</a:t>
            </a:r>
            <a:endParaRPr kumimoji="0" lang="vi-VN" sz="2400" b="1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uLnTx/>
              <a:uFillTx/>
              <a:latin typeface="#9Slide03 SFU Futura_03" panose="000004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FAFB474-A7C5-356E-086D-BDF1DCDF31AE}"/>
              </a:ext>
            </a:extLst>
          </p:cNvPr>
          <p:cNvSpPr txBox="1"/>
          <p:nvPr/>
        </p:nvSpPr>
        <p:spPr>
          <a:xfrm>
            <a:off x="6351231" y="157131"/>
            <a:ext cx="5225058" cy="917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 sz="6600" b="1">
                <a:solidFill>
                  <a:srgbClr val="FF4B63"/>
                </a:solidFill>
                <a:latin typeface="#9Slide03 IcielPanton Black" panose="00000A00000000000000" pitchFamily="2" charset="0"/>
              </a:defRPr>
            </a:lvl1pPr>
          </a:lstStyle>
          <a:p>
            <a:r>
              <a:rPr lang="en-US" sz="5400">
                <a:solidFill>
                  <a:srgbClr val="00B050"/>
                </a:solidFill>
              </a:rPr>
              <a:t>EM CÓ BIẾT?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EA29EF-322F-191A-A64E-840D2DDAE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101" y="182138"/>
            <a:ext cx="4923154" cy="6493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319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B0B8DCBA-FEED-46EF-A140-35B904015B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40D9AE-047C-87CB-9CD6-5DAB6F1700FF}"/>
              </a:ext>
            </a:extLst>
          </p:cNvPr>
          <p:cNvSpPr txBox="1"/>
          <p:nvPr/>
        </p:nvSpPr>
        <p:spPr>
          <a:xfrm>
            <a:off x="825683" y="870198"/>
            <a:ext cx="5311025" cy="1200329"/>
          </a:xfrm>
          <a:custGeom>
            <a:avLst/>
            <a:gdLst>
              <a:gd name="connsiteX0" fmla="*/ 0 w 5311025"/>
              <a:gd name="connsiteY0" fmla="*/ 0 h 1200329"/>
              <a:gd name="connsiteX1" fmla="*/ 643224 w 5311025"/>
              <a:gd name="connsiteY1" fmla="*/ 0 h 1200329"/>
              <a:gd name="connsiteX2" fmla="*/ 1286448 w 5311025"/>
              <a:gd name="connsiteY2" fmla="*/ 0 h 1200329"/>
              <a:gd name="connsiteX3" fmla="*/ 1982783 w 5311025"/>
              <a:gd name="connsiteY3" fmla="*/ 0 h 1200329"/>
              <a:gd name="connsiteX4" fmla="*/ 2466676 w 5311025"/>
              <a:gd name="connsiteY4" fmla="*/ 0 h 1200329"/>
              <a:gd name="connsiteX5" fmla="*/ 3003680 w 5311025"/>
              <a:gd name="connsiteY5" fmla="*/ 0 h 1200329"/>
              <a:gd name="connsiteX6" fmla="*/ 3540683 w 5311025"/>
              <a:gd name="connsiteY6" fmla="*/ 0 h 1200329"/>
              <a:gd name="connsiteX7" fmla="*/ 4237018 w 5311025"/>
              <a:gd name="connsiteY7" fmla="*/ 0 h 1200329"/>
              <a:gd name="connsiteX8" fmla="*/ 4720911 w 5311025"/>
              <a:gd name="connsiteY8" fmla="*/ 0 h 1200329"/>
              <a:gd name="connsiteX9" fmla="*/ 5311025 w 5311025"/>
              <a:gd name="connsiteY9" fmla="*/ 0 h 1200329"/>
              <a:gd name="connsiteX10" fmla="*/ 5311025 w 5311025"/>
              <a:gd name="connsiteY10" fmla="*/ 364100 h 1200329"/>
              <a:gd name="connsiteX11" fmla="*/ 5311025 w 5311025"/>
              <a:gd name="connsiteY11" fmla="*/ 764209 h 1200329"/>
              <a:gd name="connsiteX12" fmla="*/ 5311025 w 5311025"/>
              <a:gd name="connsiteY12" fmla="*/ 1200329 h 1200329"/>
              <a:gd name="connsiteX13" fmla="*/ 4720911 w 5311025"/>
              <a:gd name="connsiteY13" fmla="*/ 1200329 h 1200329"/>
              <a:gd name="connsiteX14" fmla="*/ 4130797 w 5311025"/>
              <a:gd name="connsiteY14" fmla="*/ 1200329 h 1200329"/>
              <a:gd name="connsiteX15" fmla="*/ 3700014 w 5311025"/>
              <a:gd name="connsiteY15" fmla="*/ 1200329 h 1200329"/>
              <a:gd name="connsiteX16" fmla="*/ 3163010 w 5311025"/>
              <a:gd name="connsiteY16" fmla="*/ 1200329 h 1200329"/>
              <a:gd name="connsiteX17" fmla="*/ 2626007 w 5311025"/>
              <a:gd name="connsiteY17" fmla="*/ 1200329 h 1200329"/>
              <a:gd name="connsiteX18" fmla="*/ 2089003 w 5311025"/>
              <a:gd name="connsiteY18" fmla="*/ 1200329 h 1200329"/>
              <a:gd name="connsiteX19" fmla="*/ 1658220 w 5311025"/>
              <a:gd name="connsiteY19" fmla="*/ 1200329 h 1200329"/>
              <a:gd name="connsiteX20" fmla="*/ 1227437 w 5311025"/>
              <a:gd name="connsiteY20" fmla="*/ 1200329 h 1200329"/>
              <a:gd name="connsiteX21" fmla="*/ 637323 w 5311025"/>
              <a:gd name="connsiteY21" fmla="*/ 1200329 h 1200329"/>
              <a:gd name="connsiteX22" fmla="*/ 0 w 5311025"/>
              <a:gd name="connsiteY22" fmla="*/ 1200329 h 1200329"/>
              <a:gd name="connsiteX23" fmla="*/ 0 w 5311025"/>
              <a:gd name="connsiteY23" fmla="*/ 788216 h 1200329"/>
              <a:gd name="connsiteX24" fmla="*/ 0 w 5311025"/>
              <a:gd name="connsiteY24" fmla="*/ 400110 h 1200329"/>
              <a:gd name="connsiteX25" fmla="*/ 0 w 5311025"/>
              <a:gd name="connsiteY25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11025" h="1200329" extrusionOk="0">
                <a:moveTo>
                  <a:pt x="0" y="0"/>
                </a:moveTo>
                <a:cubicBezTo>
                  <a:pt x="146180" y="-29765"/>
                  <a:pt x="334498" y="2725"/>
                  <a:pt x="643224" y="0"/>
                </a:cubicBezTo>
                <a:cubicBezTo>
                  <a:pt x="951950" y="-2725"/>
                  <a:pt x="1127005" y="34941"/>
                  <a:pt x="1286448" y="0"/>
                </a:cubicBezTo>
                <a:cubicBezTo>
                  <a:pt x="1445891" y="-34941"/>
                  <a:pt x="1664535" y="38540"/>
                  <a:pt x="1982783" y="0"/>
                </a:cubicBezTo>
                <a:cubicBezTo>
                  <a:pt x="2301031" y="-38540"/>
                  <a:pt x="2360112" y="6257"/>
                  <a:pt x="2466676" y="0"/>
                </a:cubicBezTo>
                <a:cubicBezTo>
                  <a:pt x="2573240" y="-6257"/>
                  <a:pt x="2814644" y="5897"/>
                  <a:pt x="3003680" y="0"/>
                </a:cubicBezTo>
                <a:cubicBezTo>
                  <a:pt x="3192716" y="-5897"/>
                  <a:pt x="3380143" y="51907"/>
                  <a:pt x="3540683" y="0"/>
                </a:cubicBezTo>
                <a:cubicBezTo>
                  <a:pt x="3701223" y="-51907"/>
                  <a:pt x="3963892" y="21425"/>
                  <a:pt x="4237018" y="0"/>
                </a:cubicBezTo>
                <a:cubicBezTo>
                  <a:pt x="4510144" y="-21425"/>
                  <a:pt x="4486370" y="45599"/>
                  <a:pt x="4720911" y="0"/>
                </a:cubicBezTo>
                <a:cubicBezTo>
                  <a:pt x="4955452" y="-45599"/>
                  <a:pt x="5050768" y="12446"/>
                  <a:pt x="5311025" y="0"/>
                </a:cubicBezTo>
                <a:cubicBezTo>
                  <a:pt x="5350803" y="125157"/>
                  <a:pt x="5309262" y="208533"/>
                  <a:pt x="5311025" y="364100"/>
                </a:cubicBezTo>
                <a:cubicBezTo>
                  <a:pt x="5312788" y="519667"/>
                  <a:pt x="5282170" y="618467"/>
                  <a:pt x="5311025" y="764209"/>
                </a:cubicBezTo>
                <a:cubicBezTo>
                  <a:pt x="5339880" y="909951"/>
                  <a:pt x="5294360" y="1012553"/>
                  <a:pt x="5311025" y="1200329"/>
                </a:cubicBezTo>
                <a:cubicBezTo>
                  <a:pt x="5165956" y="1214130"/>
                  <a:pt x="5003439" y="1134595"/>
                  <a:pt x="4720911" y="1200329"/>
                </a:cubicBezTo>
                <a:cubicBezTo>
                  <a:pt x="4438383" y="1266063"/>
                  <a:pt x="4336287" y="1131201"/>
                  <a:pt x="4130797" y="1200329"/>
                </a:cubicBezTo>
                <a:cubicBezTo>
                  <a:pt x="3925307" y="1269457"/>
                  <a:pt x="3825169" y="1181835"/>
                  <a:pt x="3700014" y="1200329"/>
                </a:cubicBezTo>
                <a:cubicBezTo>
                  <a:pt x="3574859" y="1218823"/>
                  <a:pt x="3429722" y="1189493"/>
                  <a:pt x="3163010" y="1200329"/>
                </a:cubicBezTo>
                <a:cubicBezTo>
                  <a:pt x="2896298" y="1211165"/>
                  <a:pt x="2854516" y="1172225"/>
                  <a:pt x="2626007" y="1200329"/>
                </a:cubicBezTo>
                <a:cubicBezTo>
                  <a:pt x="2397498" y="1228433"/>
                  <a:pt x="2311902" y="1191564"/>
                  <a:pt x="2089003" y="1200329"/>
                </a:cubicBezTo>
                <a:cubicBezTo>
                  <a:pt x="1866104" y="1209094"/>
                  <a:pt x="1866438" y="1154267"/>
                  <a:pt x="1658220" y="1200329"/>
                </a:cubicBezTo>
                <a:cubicBezTo>
                  <a:pt x="1450002" y="1246391"/>
                  <a:pt x="1347744" y="1186895"/>
                  <a:pt x="1227437" y="1200329"/>
                </a:cubicBezTo>
                <a:cubicBezTo>
                  <a:pt x="1107130" y="1213763"/>
                  <a:pt x="755740" y="1186467"/>
                  <a:pt x="637323" y="1200329"/>
                </a:cubicBezTo>
                <a:cubicBezTo>
                  <a:pt x="518906" y="1214191"/>
                  <a:pt x="243136" y="1185964"/>
                  <a:pt x="0" y="1200329"/>
                </a:cubicBezTo>
                <a:cubicBezTo>
                  <a:pt x="-22305" y="1077079"/>
                  <a:pt x="11487" y="933538"/>
                  <a:pt x="0" y="788216"/>
                </a:cubicBezTo>
                <a:cubicBezTo>
                  <a:pt x="-11487" y="642894"/>
                  <a:pt x="21340" y="575599"/>
                  <a:pt x="0" y="400110"/>
                </a:cubicBezTo>
                <a:cubicBezTo>
                  <a:pt x="-21340" y="224621"/>
                  <a:pt x="881" y="170844"/>
                  <a:pt x="0" y="0"/>
                </a:cubicBezTo>
                <a:close/>
              </a:path>
            </a:pathLst>
          </a:custGeom>
          <a:noFill/>
          <a:ln>
            <a:noFill/>
            <a:prstDash val="lgDashDot"/>
            <a:extLst>
              <a:ext uri="{C807C97D-BFC1-408E-A445-0C87EB9F89A2}">
                <ask:lineSketchStyleProps xmlns="" xmlns:ask="http://schemas.microsoft.com/office/drawing/2018/sketchyshapes" sd="17098697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+mn-cs"/>
              </a:rPr>
              <a:t>Dựa vào thông tin mục 1 – SGK, hãy điền các từ còn thiếu để hoàn thiện công thức sau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0DE1B44-5216-620F-D6E4-75017E2AE357}"/>
              </a:ext>
            </a:extLst>
          </p:cNvPr>
          <p:cNvSpPr/>
          <p:nvPr/>
        </p:nvSpPr>
        <p:spPr>
          <a:xfrm>
            <a:off x="8295052" y="6127116"/>
            <a:ext cx="3058748" cy="3355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031BA85-1A14-3DC9-A9C8-AFC035F09A30}"/>
              </a:ext>
            </a:extLst>
          </p:cNvPr>
          <p:cNvCxnSpPr>
            <a:cxnSpLocks/>
          </p:cNvCxnSpPr>
          <p:nvPr/>
        </p:nvCxnSpPr>
        <p:spPr>
          <a:xfrm flipV="1">
            <a:off x="365764" y="429848"/>
            <a:ext cx="1503979" cy="687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15A80A-FD22-1112-FBCD-DE86C26AD8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9" t="7810" r="8827" b="6839"/>
          <a:stretch/>
        </p:blipFill>
        <p:spPr>
          <a:xfrm>
            <a:off x="7916745" y="583573"/>
            <a:ext cx="2475563" cy="1746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132E068-2091-1ADB-E935-33C9C8875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522" y="4677968"/>
            <a:ext cx="3090012" cy="1394368"/>
          </a:xfrm>
          <a:prstGeom prst="rect">
            <a:avLst/>
          </a:prstGeom>
        </p:spPr>
      </p:pic>
      <p:sp>
        <p:nvSpPr>
          <p:cNvPr id="29" name="Hộp Văn bản 18">
            <a:extLst>
              <a:ext uri="{FF2B5EF4-FFF2-40B4-BE49-F238E27FC236}">
                <a16:creationId xmlns="" xmlns:a16="http://schemas.microsoft.com/office/drawing/2014/main" id="{5B5A0E31-C3A3-A7A9-CE9F-803F4112CE65}"/>
              </a:ext>
            </a:extLst>
          </p:cNvPr>
          <p:cNvSpPr txBox="1"/>
          <p:nvPr/>
        </p:nvSpPr>
        <p:spPr>
          <a:xfrm>
            <a:off x="97931" y="67391"/>
            <a:ext cx="1193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4B63"/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HOẠT ĐỘNG 2: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TÌM HIỂU TỔNG SẢN PHẨM TRONG NƯỚC VÀ TỔNG SẢN PHẨM QUỐC GIA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10C90026-AE5B-EEE4-B268-2ED26C3E64F3}"/>
              </a:ext>
            </a:extLst>
          </p:cNvPr>
          <p:cNvSpPr/>
          <p:nvPr/>
        </p:nvSpPr>
        <p:spPr>
          <a:xfrm>
            <a:off x="825683" y="2443824"/>
            <a:ext cx="5590787" cy="1685818"/>
          </a:xfrm>
          <a:custGeom>
            <a:avLst/>
            <a:gdLst>
              <a:gd name="connsiteX0" fmla="*/ 0 w 5590787"/>
              <a:gd name="connsiteY0" fmla="*/ 0 h 1685818"/>
              <a:gd name="connsiteX1" fmla="*/ 503171 w 5590787"/>
              <a:gd name="connsiteY1" fmla="*/ 0 h 1685818"/>
              <a:gd name="connsiteX2" fmla="*/ 1062250 w 5590787"/>
              <a:gd name="connsiteY2" fmla="*/ 0 h 1685818"/>
              <a:gd name="connsiteX3" fmla="*/ 1509512 w 5590787"/>
              <a:gd name="connsiteY3" fmla="*/ 0 h 1685818"/>
              <a:gd name="connsiteX4" fmla="*/ 2068591 w 5590787"/>
              <a:gd name="connsiteY4" fmla="*/ 0 h 1685818"/>
              <a:gd name="connsiteX5" fmla="*/ 2515854 w 5590787"/>
              <a:gd name="connsiteY5" fmla="*/ 0 h 1685818"/>
              <a:gd name="connsiteX6" fmla="*/ 2907209 w 5590787"/>
              <a:gd name="connsiteY6" fmla="*/ 0 h 1685818"/>
              <a:gd name="connsiteX7" fmla="*/ 3298564 w 5590787"/>
              <a:gd name="connsiteY7" fmla="*/ 0 h 1685818"/>
              <a:gd name="connsiteX8" fmla="*/ 3857643 w 5590787"/>
              <a:gd name="connsiteY8" fmla="*/ 0 h 1685818"/>
              <a:gd name="connsiteX9" fmla="*/ 4528537 w 5590787"/>
              <a:gd name="connsiteY9" fmla="*/ 0 h 1685818"/>
              <a:gd name="connsiteX10" fmla="*/ 5087616 w 5590787"/>
              <a:gd name="connsiteY10" fmla="*/ 0 h 1685818"/>
              <a:gd name="connsiteX11" fmla="*/ 5590787 w 5590787"/>
              <a:gd name="connsiteY11" fmla="*/ 0 h 1685818"/>
              <a:gd name="connsiteX12" fmla="*/ 5590787 w 5590787"/>
              <a:gd name="connsiteY12" fmla="*/ 595656 h 1685818"/>
              <a:gd name="connsiteX13" fmla="*/ 5590787 w 5590787"/>
              <a:gd name="connsiteY13" fmla="*/ 1157595 h 1685818"/>
              <a:gd name="connsiteX14" fmla="*/ 5590787 w 5590787"/>
              <a:gd name="connsiteY14" fmla="*/ 1685818 h 1685818"/>
              <a:gd name="connsiteX15" fmla="*/ 5199432 w 5590787"/>
              <a:gd name="connsiteY15" fmla="*/ 1685818 h 1685818"/>
              <a:gd name="connsiteX16" fmla="*/ 4696261 w 5590787"/>
              <a:gd name="connsiteY16" fmla="*/ 1685818 h 1685818"/>
              <a:gd name="connsiteX17" fmla="*/ 4248998 w 5590787"/>
              <a:gd name="connsiteY17" fmla="*/ 1685818 h 1685818"/>
              <a:gd name="connsiteX18" fmla="*/ 3634012 w 5590787"/>
              <a:gd name="connsiteY18" fmla="*/ 1685818 h 1685818"/>
              <a:gd name="connsiteX19" fmla="*/ 3186749 w 5590787"/>
              <a:gd name="connsiteY19" fmla="*/ 1685818 h 1685818"/>
              <a:gd name="connsiteX20" fmla="*/ 2683578 w 5590787"/>
              <a:gd name="connsiteY20" fmla="*/ 1685818 h 1685818"/>
              <a:gd name="connsiteX21" fmla="*/ 2180407 w 5590787"/>
              <a:gd name="connsiteY21" fmla="*/ 1685818 h 1685818"/>
              <a:gd name="connsiteX22" fmla="*/ 1789052 w 5590787"/>
              <a:gd name="connsiteY22" fmla="*/ 1685818 h 1685818"/>
              <a:gd name="connsiteX23" fmla="*/ 1118157 w 5590787"/>
              <a:gd name="connsiteY23" fmla="*/ 1685818 h 1685818"/>
              <a:gd name="connsiteX24" fmla="*/ 0 w 5590787"/>
              <a:gd name="connsiteY24" fmla="*/ 1685818 h 1685818"/>
              <a:gd name="connsiteX25" fmla="*/ 0 w 5590787"/>
              <a:gd name="connsiteY25" fmla="*/ 1140737 h 1685818"/>
              <a:gd name="connsiteX26" fmla="*/ 0 w 5590787"/>
              <a:gd name="connsiteY26" fmla="*/ 612514 h 1685818"/>
              <a:gd name="connsiteX27" fmla="*/ 0 w 5590787"/>
              <a:gd name="connsiteY27" fmla="*/ 0 h 168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90787" h="1685818" extrusionOk="0">
                <a:moveTo>
                  <a:pt x="0" y="0"/>
                </a:moveTo>
                <a:cubicBezTo>
                  <a:pt x="126849" y="-32006"/>
                  <a:pt x="345801" y="12497"/>
                  <a:pt x="503171" y="0"/>
                </a:cubicBezTo>
                <a:cubicBezTo>
                  <a:pt x="660541" y="-12497"/>
                  <a:pt x="808886" y="21866"/>
                  <a:pt x="1062250" y="0"/>
                </a:cubicBezTo>
                <a:cubicBezTo>
                  <a:pt x="1315614" y="-21866"/>
                  <a:pt x="1376546" y="17164"/>
                  <a:pt x="1509512" y="0"/>
                </a:cubicBezTo>
                <a:cubicBezTo>
                  <a:pt x="1642478" y="-17164"/>
                  <a:pt x="1819270" y="49484"/>
                  <a:pt x="2068591" y="0"/>
                </a:cubicBezTo>
                <a:cubicBezTo>
                  <a:pt x="2317912" y="-49484"/>
                  <a:pt x="2409413" y="41636"/>
                  <a:pt x="2515854" y="0"/>
                </a:cubicBezTo>
                <a:cubicBezTo>
                  <a:pt x="2622295" y="-41636"/>
                  <a:pt x="2729109" y="28573"/>
                  <a:pt x="2907209" y="0"/>
                </a:cubicBezTo>
                <a:cubicBezTo>
                  <a:pt x="3085309" y="-28573"/>
                  <a:pt x="3140214" y="20821"/>
                  <a:pt x="3298564" y="0"/>
                </a:cubicBezTo>
                <a:cubicBezTo>
                  <a:pt x="3456914" y="-20821"/>
                  <a:pt x="3718388" y="18528"/>
                  <a:pt x="3857643" y="0"/>
                </a:cubicBezTo>
                <a:cubicBezTo>
                  <a:pt x="3996898" y="-18528"/>
                  <a:pt x="4389830" y="69350"/>
                  <a:pt x="4528537" y="0"/>
                </a:cubicBezTo>
                <a:cubicBezTo>
                  <a:pt x="4667244" y="-69350"/>
                  <a:pt x="4848125" y="51542"/>
                  <a:pt x="5087616" y="0"/>
                </a:cubicBezTo>
                <a:cubicBezTo>
                  <a:pt x="5327107" y="-51542"/>
                  <a:pt x="5433135" y="8924"/>
                  <a:pt x="5590787" y="0"/>
                </a:cubicBezTo>
                <a:cubicBezTo>
                  <a:pt x="5603910" y="147013"/>
                  <a:pt x="5584183" y="453793"/>
                  <a:pt x="5590787" y="595656"/>
                </a:cubicBezTo>
                <a:cubicBezTo>
                  <a:pt x="5597391" y="737519"/>
                  <a:pt x="5541411" y="986209"/>
                  <a:pt x="5590787" y="1157595"/>
                </a:cubicBezTo>
                <a:cubicBezTo>
                  <a:pt x="5640163" y="1328981"/>
                  <a:pt x="5528287" y="1571582"/>
                  <a:pt x="5590787" y="1685818"/>
                </a:cubicBezTo>
                <a:cubicBezTo>
                  <a:pt x="5463420" y="1715753"/>
                  <a:pt x="5354804" y="1655382"/>
                  <a:pt x="5199432" y="1685818"/>
                </a:cubicBezTo>
                <a:cubicBezTo>
                  <a:pt x="5044060" y="1716254"/>
                  <a:pt x="4919852" y="1636908"/>
                  <a:pt x="4696261" y="1685818"/>
                </a:cubicBezTo>
                <a:cubicBezTo>
                  <a:pt x="4472670" y="1734728"/>
                  <a:pt x="4448930" y="1676923"/>
                  <a:pt x="4248998" y="1685818"/>
                </a:cubicBezTo>
                <a:cubicBezTo>
                  <a:pt x="4049066" y="1694713"/>
                  <a:pt x="3825584" y="1664282"/>
                  <a:pt x="3634012" y="1685818"/>
                </a:cubicBezTo>
                <a:cubicBezTo>
                  <a:pt x="3442440" y="1707354"/>
                  <a:pt x="3408918" y="1676609"/>
                  <a:pt x="3186749" y="1685818"/>
                </a:cubicBezTo>
                <a:cubicBezTo>
                  <a:pt x="2964580" y="1695027"/>
                  <a:pt x="2831142" y="1681153"/>
                  <a:pt x="2683578" y="1685818"/>
                </a:cubicBezTo>
                <a:cubicBezTo>
                  <a:pt x="2536014" y="1690483"/>
                  <a:pt x="2428739" y="1635675"/>
                  <a:pt x="2180407" y="1685818"/>
                </a:cubicBezTo>
                <a:cubicBezTo>
                  <a:pt x="1932075" y="1735961"/>
                  <a:pt x="1879720" y="1658237"/>
                  <a:pt x="1789052" y="1685818"/>
                </a:cubicBezTo>
                <a:cubicBezTo>
                  <a:pt x="1698385" y="1713399"/>
                  <a:pt x="1436413" y="1681867"/>
                  <a:pt x="1118157" y="1685818"/>
                </a:cubicBezTo>
                <a:cubicBezTo>
                  <a:pt x="799901" y="1689769"/>
                  <a:pt x="397915" y="1581654"/>
                  <a:pt x="0" y="1685818"/>
                </a:cubicBezTo>
                <a:cubicBezTo>
                  <a:pt x="-64972" y="1472328"/>
                  <a:pt x="62218" y="1266485"/>
                  <a:pt x="0" y="1140737"/>
                </a:cubicBezTo>
                <a:cubicBezTo>
                  <a:pt x="-62218" y="1014989"/>
                  <a:pt x="40315" y="733390"/>
                  <a:pt x="0" y="612514"/>
                </a:cubicBezTo>
                <a:cubicBezTo>
                  <a:pt x="-40315" y="491638"/>
                  <a:pt x="42698" y="19066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3325049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DF9DC38-D372-113F-B3D0-75E329E7386D}"/>
              </a:ext>
            </a:extLst>
          </p:cNvPr>
          <p:cNvSpPr txBox="1"/>
          <p:nvPr/>
        </p:nvSpPr>
        <p:spPr>
          <a:xfrm>
            <a:off x="1002784" y="2609749"/>
            <a:ext cx="57061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2400" b="1">
              <a:solidFill>
                <a:srgbClr val="00B050"/>
              </a:solidFill>
              <a:effectLst/>
              <a:latin typeface="#9Slide03 SFU Futura_03" panose="000004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b="1">
                <a:solidFill>
                  <a:srgbClr val="00B050"/>
                </a:solidFill>
                <a:effectLst/>
                <a:latin typeface="#9Slide03 SFU Futura_03" panose="00000400000000000000" pitchFamily="2" charset="0"/>
                <a:ea typeface="Times New Roman" panose="02020603050405020304" pitchFamily="18" charset="0"/>
              </a:rPr>
              <a:t>GDP bình quân =</a:t>
            </a:r>
          </a:p>
          <a:p>
            <a:pPr algn="just"/>
            <a:endParaRPr lang="en-US" sz="2400" b="1">
              <a:solidFill>
                <a:srgbClr val="00B05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C0797D0-539A-BCB8-19B1-2BAD1B7CB7E3}"/>
              </a:ext>
            </a:extLst>
          </p:cNvPr>
          <p:cNvSpPr/>
          <p:nvPr/>
        </p:nvSpPr>
        <p:spPr>
          <a:xfrm>
            <a:off x="825682" y="4376904"/>
            <a:ext cx="5706129" cy="1685818"/>
          </a:xfrm>
          <a:custGeom>
            <a:avLst/>
            <a:gdLst>
              <a:gd name="connsiteX0" fmla="*/ 0 w 5706129"/>
              <a:gd name="connsiteY0" fmla="*/ 0 h 1685818"/>
              <a:gd name="connsiteX1" fmla="*/ 513552 w 5706129"/>
              <a:gd name="connsiteY1" fmla="*/ 0 h 1685818"/>
              <a:gd name="connsiteX2" fmla="*/ 1084165 w 5706129"/>
              <a:gd name="connsiteY2" fmla="*/ 0 h 1685818"/>
              <a:gd name="connsiteX3" fmla="*/ 1540655 w 5706129"/>
              <a:gd name="connsiteY3" fmla="*/ 0 h 1685818"/>
              <a:gd name="connsiteX4" fmla="*/ 2111268 w 5706129"/>
              <a:gd name="connsiteY4" fmla="*/ 0 h 1685818"/>
              <a:gd name="connsiteX5" fmla="*/ 2567758 w 5706129"/>
              <a:gd name="connsiteY5" fmla="*/ 0 h 1685818"/>
              <a:gd name="connsiteX6" fmla="*/ 2967187 w 5706129"/>
              <a:gd name="connsiteY6" fmla="*/ 0 h 1685818"/>
              <a:gd name="connsiteX7" fmla="*/ 3366616 w 5706129"/>
              <a:gd name="connsiteY7" fmla="*/ 0 h 1685818"/>
              <a:gd name="connsiteX8" fmla="*/ 3937229 w 5706129"/>
              <a:gd name="connsiteY8" fmla="*/ 0 h 1685818"/>
              <a:gd name="connsiteX9" fmla="*/ 4621964 w 5706129"/>
              <a:gd name="connsiteY9" fmla="*/ 0 h 1685818"/>
              <a:gd name="connsiteX10" fmla="*/ 5192577 w 5706129"/>
              <a:gd name="connsiteY10" fmla="*/ 0 h 1685818"/>
              <a:gd name="connsiteX11" fmla="*/ 5706129 w 5706129"/>
              <a:gd name="connsiteY11" fmla="*/ 0 h 1685818"/>
              <a:gd name="connsiteX12" fmla="*/ 5706129 w 5706129"/>
              <a:gd name="connsiteY12" fmla="*/ 595656 h 1685818"/>
              <a:gd name="connsiteX13" fmla="*/ 5706129 w 5706129"/>
              <a:gd name="connsiteY13" fmla="*/ 1157595 h 1685818"/>
              <a:gd name="connsiteX14" fmla="*/ 5706129 w 5706129"/>
              <a:gd name="connsiteY14" fmla="*/ 1685818 h 1685818"/>
              <a:gd name="connsiteX15" fmla="*/ 5306700 w 5706129"/>
              <a:gd name="connsiteY15" fmla="*/ 1685818 h 1685818"/>
              <a:gd name="connsiteX16" fmla="*/ 4793148 w 5706129"/>
              <a:gd name="connsiteY16" fmla="*/ 1685818 h 1685818"/>
              <a:gd name="connsiteX17" fmla="*/ 4336658 w 5706129"/>
              <a:gd name="connsiteY17" fmla="*/ 1685818 h 1685818"/>
              <a:gd name="connsiteX18" fmla="*/ 3708984 w 5706129"/>
              <a:gd name="connsiteY18" fmla="*/ 1685818 h 1685818"/>
              <a:gd name="connsiteX19" fmla="*/ 3252494 w 5706129"/>
              <a:gd name="connsiteY19" fmla="*/ 1685818 h 1685818"/>
              <a:gd name="connsiteX20" fmla="*/ 2738942 w 5706129"/>
              <a:gd name="connsiteY20" fmla="*/ 1685818 h 1685818"/>
              <a:gd name="connsiteX21" fmla="*/ 2225390 w 5706129"/>
              <a:gd name="connsiteY21" fmla="*/ 1685818 h 1685818"/>
              <a:gd name="connsiteX22" fmla="*/ 1825961 w 5706129"/>
              <a:gd name="connsiteY22" fmla="*/ 1685818 h 1685818"/>
              <a:gd name="connsiteX23" fmla="*/ 1141226 w 5706129"/>
              <a:gd name="connsiteY23" fmla="*/ 1685818 h 1685818"/>
              <a:gd name="connsiteX24" fmla="*/ 0 w 5706129"/>
              <a:gd name="connsiteY24" fmla="*/ 1685818 h 1685818"/>
              <a:gd name="connsiteX25" fmla="*/ 0 w 5706129"/>
              <a:gd name="connsiteY25" fmla="*/ 1140737 h 1685818"/>
              <a:gd name="connsiteX26" fmla="*/ 0 w 5706129"/>
              <a:gd name="connsiteY26" fmla="*/ 612514 h 1685818"/>
              <a:gd name="connsiteX27" fmla="*/ 0 w 5706129"/>
              <a:gd name="connsiteY27" fmla="*/ 0 h 168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706129" h="1685818" extrusionOk="0">
                <a:moveTo>
                  <a:pt x="0" y="0"/>
                </a:moveTo>
                <a:cubicBezTo>
                  <a:pt x="217039" y="-49329"/>
                  <a:pt x="407897" y="57943"/>
                  <a:pt x="513552" y="0"/>
                </a:cubicBezTo>
                <a:cubicBezTo>
                  <a:pt x="619207" y="-57943"/>
                  <a:pt x="961523" y="63803"/>
                  <a:pt x="1084165" y="0"/>
                </a:cubicBezTo>
                <a:cubicBezTo>
                  <a:pt x="1206807" y="-63803"/>
                  <a:pt x="1385665" y="9115"/>
                  <a:pt x="1540655" y="0"/>
                </a:cubicBezTo>
                <a:cubicBezTo>
                  <a:pt x="1695645" y="-9115"/>
                  <a:pt x="1887465" y="13767"/>
                  <a:pt x="2111268" y="0"/>
                </a:cubicBezTo>
                <a:cubicBezTo>
                  <a:pt x="2335071" y="-13767"/>
                  <a:pt x="2363006" y="17379"/>
                  <a:pt x="2567758" y="0"/>
                </a:cubicBezTo>
                <a:cubicBezTo>
                  <a:pt x="2772510" y="-17379"/>
                  <a:pt x="2858166" y="35211"/>
                  <a:pt x="2967187" y="0"/>
                </a:cubicBezTo>
                <a:cubicBezTo>
                  <a:pt x="3076208" y="-35211"/>
                  <a:pt x="3183225" y="12007"/>
                  <a:pt x="3366616" y="0"/>
                </a:cubicBezTo>
                <a:cubicBezTo>
                  <a:pt x="3550007" y="-12007"/>
                  <a:pt x="3770777" y="53616"/>
                  <a:pt x="3937229" y="0"/>
                </a:cubicBezTo>
                <a:cubicBezTo>
                  <a:pt x="4103681" y="-53616"/>
                  <a:pt x="4423630" y="65809"/>
                  <a:pt x="4621964" y="0"/>
                </a:cubicBezTo>
                <a:cubicBezTo>
                  <a:pt x="4820299" y="-65809"/>
                  <a:pt x="5071477" y="6435"/>
                  <a:pt x="5192577" y="0"/>
                </a:cubicBezTo>
                <a:cubicBezTo>
                  <a:pt x="5313677" y="-6435"/>
                  <a:pt x="5510024" y="11116"/>
                  <a:pt x="5706129" y="0"/>
                </a:cubicBezTo>
                <a:cubicBezTo>
                  <a:pt x="5719252" y="147013"/>
                  <a:pt x="5699525" y="453793"/>
                  <a:pt x="5706129" y="595656"/>
                </a:cubicBezTo>
                <a:cubicBezTo>
                  <a:pt x="5712733" y="737519"/>
                  <a:pt x="5656753" y="986209"/>
                  <a:pt x="5706129" y="1157595"/>
                </a:cubicBezTo>
                <a:cubicBezTo>
                  <a:pt x="5755505" y="1328981"/>
                  <a:pt x="5643629" y="1571582"/>
                  <a:pt x="5706129" y="1685818"/>
                </a:cubicBezTo>
                <a:cubicBezTo>
                  <a:pt x="5623409" y="1693704"/>
                  <a:pt x="5403580" y="1668573"/>
                  <a:pt x="5306700" y="1685818"/>
                </a:cubicBezTo>
                <a:cubicBezTo>
                  <a:pt x="5209820" y="1703063"/>
                  <a:pt x="4904075" y="1624641"/>
                  <a:pt x="4793148" y="1685818"/>
                </a:cubicBezTo>
                <a:cubicBezTo>
                  <a:pt x="4682221" y="1746995"/>
                  <a:pt x="4563075" y="1667252"/>
                  <a:pt x="4336658" y="1685818"/>
                </a:cubicBezTo>
                <a:cubicBezTo>
                  <a:pt x="4110241" y="1704384"/>
                  <a:pt x="3876362" y="1621483"/>
                  <a:pt x="3708984" y="1685818"/>
                </a:cubicBezTo>
                <a:cubicBezTo>
                  <a:pt x="3541606" y="1750153"/>
                  <a:pt x="3457310" y="1645678"/>
                  <a:pt x="3252494" y="1685818"/>
                </a:cubicBezTo>
                <a:cubicBezTo>
                  <a:pt x="3047678" y="1725958"/>
                  <a:pt x="2990412" y="1644477"/>
                  <a:pt x="2738942" y="1685818"/>
                </a:cubicBezTo>
                <a:cubicBezTo>
                  <a:pt x="2487472" y="1727159"/>
                  <a:pt x="2437650" y="1668686"/>
                  <a:pt x="2225390" y="1685818"/>
                </a:cubicBezTo>
                <a:cubicBezTo>
                  <a:pt x="2013130" y="1702950"/>
                  <a:pt x="2002948" y="1641028"/>
                  <a:pt x="1825961" y="1685818"/>
                </a:cubicBezTo>
                <a:cubicBezTo>
                  <a:pt x="1648974" y="1730608"/>
                  <a:pt x="1438568" y="1632555"/>
                  <a:pt x="1141226" y="1685818"/>
                </a:cubicBezTo>
                <a:cubicBezTo>
                  <a:pt x="843884" y="1739081"/>
                  <a:pt x="491536" y="1662232"/>
                  <a:pt x="0" y="1685818"/>
                </a:cubicBezTo>
                <a:cubicBezTo>
                  <a:pt x="-64972" y="1472328"/>
                  <a:pt x="62218" y="1266485"/>
                  <a:pt x="0" y="1140737"/>
                </a:cubicBezTo>
                <a:cubicBezTo>
                  <a:pt x="-62218" y="1014989"/>
                  <a:pt x="40315" y="733390"/>
                  <a:pt x="0" y="612514"/>
                </a:cubicBezTo>
                <a:cubicBezTo>
                  <a:pt x="-40315" y="491638"/>
                  <a:pt x="42698" y="19066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3325049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6" descr="Tái cơ cấu kinh tế gắn với chuyển đổi mô hình tăng trưởng tại Việt Nam">
            <a:extLst>
              <a:ext uri="{FF2B5EF4-FFF2-40B4-BE49-F238E27FC236}">
                <a16:creationId xmlns="" xmlns:a16="http://schemas.microsoft.com/office/drawing/2014/main" id="{87FF7845-34A0-A373-A1AD-03E20FE83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527" y="2385233"/>
            <a:ext cx="2931262" cy="19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1B87A38-2E26-9477-2E0B-F9603CE02BFD}"/>
              </a:ext>
            </a:extLst>
          </p:cNvPr>
          <p:cNvSpPr txBox="1"/>
          <p:nvPr/>
        </p:nvSpPr>
        <p:spPr>
          <a:xfrm>
            <a:off x="1015035" y="4671021"/>
            <a:ext cx="57061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2400" b="1">
              <a:solidFill>
                <a:srgbClr val="00B050"/>
              </a:solidFill>
              <a:effectLst/>
              <a:latin typeface="#9Slide03 SFU Futura_03" panose="000004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b="1">
                <a:solidFill>
                  <a:srgbClr val="00B050"/>
                </a:solidFill>
                <a:effectLst/>
                <a:latin typeface="#9Slide03 SFU Futura_03" panose="00000400000000000000" pitchFamily="2" charset="0"/>
                <a:ea typeface="Times New Roman" panose="02020603050405020304" pitchFamily="18" charset="0"/>
              </a:rPr>
              <a:t>GNI bình quân =</a:t>
            </a:r>
          </a:p>
          <a:p>
            <a:pPr algn="just"/>
            <a:endParaRPr lang="en-US" sz="2400" b="1">
              <a:solidFill>
                <a:srgbClr val="00B050"/>
              </a:solidFill>
              <a:latin typeface="#9Slide03 SFU Futura_03" panose="00000400000000000000" pitchFamily="2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A750EF2F-AC9A-4DCC-A1A2-92C85060FA12}"/>
              </a:ext>
            </a:extLst>
          </p:cNvPr>
          <p:cNvCxnSpPr>
            <a:cxnSpLocks/>
          </p:cNvCxnSpPr>
          <p:nvPr/>
        </p:nvCxnSpPr>
        <p:spPr>
          <a:xfrm flipV="1">
            <a:off x="3926259" y="3248388"/>
            <a:ext cx="2210449" cy="169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FEB64298-1FD8-FFE7-E0B6-B3B99F6AE8FB}"/>
              </a:ext>
            </a:extLst>
          </p:cNvPr>
          <p:cNvCxnSpPr>
            <a:cxnSpLocks/>
          </p:cNvCxnSpPr>
          <p:nvPr/>
        </p:nvCxnSpPr>
        <p:spPr>
          <a:xfrm flipV="1">
            <a:off x="3926259" y="5310092"/>
            <a:ext cx="2210449" cy="169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E65441CB-3B7F-A65C-3403-DA6233E35018}"/>
              </a:ext>
            </a:extLst>
          </p:cNvPr>
          <p:cNvSpPr txBox="1"/>
          <p:nvPr/>
        </p:nvSpPr>
        <p:spPr>
          <a:xfrm>
            <a:off x="4580244" y="2717187"/>
            <a:ext cx="1274646" cy="461665"/>
          </a:xfrm>
          <a:custGeom>
            <a:avLst/>
            <a:gdLst>
              <a:gd name="connsiteX0" fmla="*/ 0 w 1274646"/>
              <a:gd name="connsiteY0" fmla="*/ 0 h 461665"/>
              <a:gd name="connsiteX1" fmla="*/ 437628 w 1274646"/>
              <a:gd name="connsiteY1" fmla="*/ 0 h 461665"/>
              <a:gd name="connsiteX2" fmla="*/ 875257 w 1274646"/>
              <a:gd name="connsiteY2" fmla="*/ 0 h 461665"/>
              <a:gd name="connsiteX3" fmla="*/ 1274646 w 1274646"/>
              <a:gd name="connsiteY3" fmla="*/ 0 h 461665"/>
              <a:gd name="connsiteX4" fmla="*/ 1274646 w 1274646"/>
              <a:gd name="connsiteY4" fmla="*/ 461665 h 461665"/>
              <a:gd name="connsiteX5" fmla="*/ 837018 w 1274646"/>
              <a:gd name="connsiteY5" fmla="*/ 461665 h 461665"/>
              <a:gd name="connsiteX6" fmla="*/ 399389 w 1274646"/>
              <a:gd name="connsiteY6" fmla="*/ 461665 h 461665"/>
              <a:gd name="connsiteX7" fmla="*/ 0 w 1274646"/>
              <a:gd name="connsiteY7" fmla="*/ 461665 h 461665"/>
              <a:gd name="connsiteX8" fmla="*/ 0 w 1274646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4646" h="461665" extrusionOk="0">
                <a:moveTo>
                  <a:pt x="0" y="0"/>
                </a:moveTo>
                <a:cubicBezTo>
                  <a:pt x="153494" y="-33074"/>
                  <a:pt x="331440" y="24840"/>
                  <a:pt x="437628" y="0"/>
                </a:cubicBezTo>
                <a:cubicBezTo>
                  <a:pt x="543816" y="-24840"/>
                  <a:pt x="701124" y="37834"/>
                  <a:pt x="875257" y="0"/>
                </a:cubicBezTo>
                <a:cubicBezTo>
                  <a:pt x="1049390" y="-37834"/>
                  <a:pt x="1148998" y="25096"/>
                  <a:pt x="1274646" y="0"/>
                </a:cubicBezTo>
                <a:cubicBezTo>
                  <a:pt x="1325829" y="169585"/>
                  <a:pt x="1256584" y="347809"/>
                  <a:pt x="1274646" y="461665"/>
                </a:cubicBezTo>
                <a:cubicBezTo>
                  <a:pt x="1101658" y="498181"/>
                  <a:pt x="1038319" y="436028"/>
                  <a:pt x="837018" y="461665"/>
                </a:cubicBezTo>
                <a:cubicBezTo>
                  <a:pt x="635717" y="487302"/>
                  <a:pt x="533974" y="446185"/>
                  <a:pt x="399389" y="461665"/>
                </a:cubicBezTo>
                <a:cubicBezTo>
                  <a:pt x="264804" y="477145"/>
                  <a:pt x="122250" y="431629"/>
                  <a:pt x="0" y="461665"/>
                </a:cubicBezTo>
                <a:cubicBezTo>
                  <a:pt x="-32171" y="363010"/>
                  <a:pt x="42151" y="158897"/>
                  <a:pt x="0" y="0"/>
                </a:cubicBezTo>
                <a:close/>
              </a:path>
            </a:pathLst>
          </a:custGeom>
          <a:noFill/>
          <a:ln>
            <a:noFill/>
            <a:prstDash val="lgDashDot"/>
            <a:extLst>
              <a:ext uri="{C807C97D-BFC1-408E-A445-0C87EB9F89A2}">
                <ask:lineSketchStyleProps xmlns="" xmlns:ask="http://schemas.microsoft.com/office/drawing/2018/sketchyshapes" sd="17098697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GDP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431A28B-FCE7-6FD4-883C-62A0788215C6}"/>
              </a:ext>
            </a:extLst>
          </p:cNvPr>
          <p:cNvSpPr txBox="1"/>
          <p:nvPr/>
        </p:nvSpPr>
        <p:spPr>
          <a:xfrm>
            <a:off x="4574650" y="3304102"/>
            <a:ext cx="1274646" cy="461665"/>
          </a:xfrm>
          <a:custGeom>
            <a:avLst/>
            <a:gdLst>
              <a:gd name="connsiteX0" fmla="*/ 0 w 1274646"/>
              <a:gd name="connsiteY0" fmla="*/ 0 h 461665"/>
              <a:gd name="connsiteX1" fmla="*/ 437628 w 1274646"/>
              <a:gd name="connsiteY1" fmla="*/ 0 h 461665"/>
              <a:gd name="connsiteX2" fmla="*/ 875257 w 1274646"/>
              <a:gd name="connsiteY2" fmla="*/ 0 h 461665"/>
              <a:gd name="connsiteX3" fmla="*/ 1274646 w 1274646"/>
              <a:gd name="connsiteY3" fmla="*/ 0 h 461665"/>
              <a:gd name="connsiteX4" fmla="*/ 1274646 w 1274646"/>
              <a:gd name="connsiteY4" fmla="*/ 461665 h 461665"/>
              <a:gd name="connsiteX5" fmla="*/ 837018 w 1274646"/>
              <a:gd name="connsiteY5" fmla="*/ 461665 h 461665"/>
              <a:gd name="connsiteX6" fmla="*/ 399389 w 1274646"/>
              <a:gd name="connsiteY6" fmla="*/ 461665 h 461665"/>
              <a:gd name="connsiteX7" fmla="*/ 0 w 1274646"/>
              <a:gd name="connsiteY7" fmla="*/ 461665 h 461665"/>
              <a:gd name="connsiteX8" fmla="*/ 0 w 1274646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4646" h="461665" extrusionOk="0">
                <a:moveTo>
                  <a:pt x="0" y="0"/>
                </a:moveTo>
                <a:cubicBezTo>
                  <a:pt x="153494" y="-33074"/>
                  <a:pt x="331440" y="24840"/>
                  <a:pt x="437628" y="0"/>
                </a:cubicBezTo>
                <a:cubicBezTo>
                  <a:pt x="543816" y="-24840"/>
                  <a:pt x="701124" y="37834"/>
                  <a:pt x="875257" y="0"/>
                </a:cubicBezTo>
                <a:cubicBezTo>
                  <a:pt x="1049390" y="-37834"/>
                  <a:pt x="1148998" y="25096"/>
                  <a:pt x="1274646" y="0"/>
                </a:cubicBezTo>
                <a:cubicBezTo>
                  <a:pt x="1325829" y="169585"/>
                  <a:pt x="1256584" y="347809"/>
                  <a:pt x="1274646" y="461665"/>
                </a:cubicBezTo>
                <a:cubicBezTo>
                  <a:pt x="1101658" y="498181"/>
                  <a:pt x="1038319" y="436028"/>
                  <a:pt x="837018" y="461665"/>
                </a:cubicBezTo>
                <a:cubicBezTo>
                  <a:pt x="635717" y="487302"/>
                  <a:pt x="533974" y="446185"/>
                  <a:pt x="399389" y="461665"/>
                </a:cubicBezTo>
                <a:cubicBezTo>
                  <a:pt x="264804" y="477145"/>
                  <a:pt x="122250" y="431629"/>
                  <a:pt x="0" y="461665"/>
                </a:cubicBezTo>
                <a:cubicBezTo>
                  <a:pt x="-32171" y="363010"/>
                  <a:pt x="42151" y="158897"/>
                  <a:pt x="0" y="0"/>
                </a:cubicBezTo>
                <a:close/>
              </a:path>
            </a:pathLst>
          </a:custGeom>
          <a:noFill/>
          <a:ln>
            <a:noFill/>
            <a:prstDash val="lgDashDot"/>
            <a:extLst>
              <a:ext uri="{C807C97D-BFC1-408E-A445-0C87EB9F89A2}">
                <ask:lineSketchStyleProps xmlns="" xmlns:ask="http://schemas.microsoft.com/office/drawing/2018/sketchyshapes" sd="17098697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Dân số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689EA8D-67DB-0C6F-0946-5A5CBFE44B5E}"/>
              </a:ext>
            </a:extLst>
          </p:cNvPr>
          <p:cNvSpPr txBox="1"/>
          <p:nvPr/>
        </p:nvSpPr>
        <p:spPr>
          <a:xfrm>
            <a:off x="4536357" y="4752435"/>
            <a:ext cx="1274646" cy="461665"/>
          </a:xfrm>
          <a:custGeom>
            <a:avLst/>
            <a:gdLst>
              <a:gd name="connsiteX0" fmla="*/ 0 w 1274646"/>
              <a:gd name="connsiteY0" fmla="*/ 0 h 461665"/>
              <a:gd name="connsiteX1" fmla="*/ 437628 w 1274646"/>
              <a:gd name="connsiteY1" fmla="*/ 0 h 461665"/>
              <a:gd name="connsiteX2" fmla="*/ 875257 w 1274646"/>
              <a:gd name="connsiteY2" fmla="*/ 0 h 461665"/>
              <a:gd name="connsiteX3" fmla="*/ 1274646 w 1274646"/>
              <a:gd name="connsiteY3" fmla="*/ 0 h 461665"/>
              <a:gd name="connsiteX4" fmla="*/ 1274646 w 1274646"/>
              <a:gd name="connsiteY4" fmla="*/ 461665 h 461665"/>
              <a:gd name="connsiteX5" fmla="*/ 837018 w 1274646"/>
              <a:gd name="connsiteY5" fmla="*/ 461665 h 461665"/>
              <a:gd name="connsiteX6" fmla="*/ 399389 w 1274646"/>
              <a:gd name="connsiteY6" fmla="*/ 461665 h 461665"/>
              <a:gd name="connsiteX7" fmla="*/ 0 w 1274646"/>
              <a:gd name="connsiteY7" fmla="*/ 461665 h 461665"/>
              <a:gd name="connsiteX8" fmla="*/ 0 w 1274646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4646" h="461665" extrusionOk="0">
                <a:moveTo>
                  <a:pt x="0" y="0"/>
                </a:moveTo>
                <a:cubicBezTo>
                  <a:pt x="153494" y="-33074"/>
                  <a:pt x="331440" y="24840"/>
                  <a:pt x="437628" y="0"/>
                </a:cubicBezTo>
                <a:cubicBezTo>
                  <a:pt x="543816" y="-24840"/>
                  <a:pt x="701124" y="37834"/>
                  <a:pt x="875257" y="0"/>
                </a:cubicBezTo>
                <a:cubicBezTo>
                  <a:pt x="1049390" y="-37834"/>
                  <a:pt x="1148998" y="25096"/>
                  <a:pt x="1274646" y="0"/>
                </a:cubicBezTo>
                <a:cubicBezTo>
                  <a:pt x="1325829" y="169585"/>
                  <a:pt x="1256584" y="347809"/>
                  <a:pt x="1274646" y="461665"/>
                </a:cubicBezTo>
                <a:cubicBezTo>
                  <a:pt x="1101658" y="498181"/>
                  <a:pt x="1038319" y="436028"/>
                  <a:pt x="837018" y="461665"/>
                </a:cubicBezTo>
                <a:cubicBezTo>
                  <a:pt x="635717" y="487302"/>
                  <a:pt x="533974" y="446185"/>
                  <a:pt x="399389" y="461665"/>
                </a:cubicBezTo>
                <a:cubicBezTo>
                  <a:pt x="264804" y="477145"/>
                  <a:pt x="122250" y="431629"/>
                  <a:pt x="0" y="461665"/>
                </a:cubicBezTo>
                <a:cubicBezTo>
                  <a:pt x="-32171" y="363010"/>
                  <a:pt x="42151" y="158897"/>
                  <a:pt x="0" y="0"/>
                </a:cubicBezTo>
                <a:close/>
              </a:path>
            </a:pathLst>
          </a:custGeom>
          <a:noFill/>
          <a:ln>
            <a:noFill/>
            <a:prstDash val="lgDashDot"/>
            <a:extLst>
              <a:ext uri="{C807C97D-BFC1-408E-A445-0C87EB9F89A2}">
                <ask:lineSketchStyleProps xmlns="" xmlns:ask="http://schemas.microsoft.com/office/drawing/2018/sketchyshapes" sd="17098697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GNI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896371F-0850-9D53-A91E-801AEE7D4416}"/>
              </a:ext>
            </a:extLst>
          </p:cNvPr>
          <p:cNvSpPr txBox="1"/>
          <p:nvPr/>
        </p:nvSpPr>
        <p:spPr>
          <a:xfrm>
            <a:off x="4358560" y="5407782"/>
            <a:ext cx="1274646" cy="461665"/>
          </a:xfrm>
          <a:custGeom>
            <a:avLst/>
            <a:gdLst>
              <a:gd name="connsiteX0" fmla="*/ 0 w 1274646"/>
              <a:gd name="connsiteY0" fmla="*/ 0 h 461665"/>
              <a:gd name="connsiteX1" fmla="*/ 437628 w 1274646"/>
              <a:gd name="connsiteY1" fmla="*/ 0 h 461665"/>
              <a:gd name="connsiteX2" fmla="*/ 875257 w 1274646"/>
              <a:gd name="connsiteY2" fmla="*/ 0 h 461665"/>
              <a:gd name="connsiteX3" fmla="*/ 1274646 w 1274646"/>
              <a:gd name="connsiteY3" fmla="*/ 0 h 461665"/>
              <a:gd name="connsiteX4" fmla="*/ 1274646 w 1274646"/>
              <a:gd name="connsiteY4" fmla="*/ 461665 h 461665"/>
              <a:gd name="connsiteX5" fmla="*/ 837018 w 1274646"/>
              <a:gd name="connsiteY5" fmla="*/ 461665 h 461665"/>
              <a:gd name="connsiteX6" fmla="*/ 399389 w 1274646"/>
              <a:gd name="connsiteY6" fmla="*/ 461665 h 461665"/>
              <a:gd name="connsiteX7" fmla="*/ 0 w 1274646"/>
              <a:gd name="connsiteY7" fmla="*/ 461665 h 461665"/>
              <a:gd name="connsiteX8" fmla="*/ 0 w 1274646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4646" h="461665" extrusionOk="0">
                <a:moveTo>
                  <a:pt x="0" y="0"/>
                </a:moveTo>
                <a:cubicBezTo>
                  <a:pt x="153494" y="-33074"/>
                  <a:pt x="331440" y="24840"/>
                  <a:pt x="437628" y="0"/>
                </a:cubicBezTo>
                <a:cubicBezTo>
                  <a:pt x="543816" y="-24840"/>
                  <a:pt x="701124" y="37834"/>
                  <a:pt x="875257" y="0"/>
                </a:cubicBezTo>
                <a:cubicBezTo>
                  <a:pt x="1049390" y="-37834"/>
                  <a:pt x="1148998" y="25096"/>
                  <a:pt x="1274646" y="0"/>
                </a:cubicBezTo>
                <a:cubicBezTo>
                  <a:pt x="1325829" y="169585"/>
                  <a:pt x="1256584" y="347809"/>
                  <a:pt x="1274646" y="461665"/>
                </a:cubicBezTo>
                <a:cubicBezTo>
                  <a:pt x="1101658" y="498181"/>
                  <a:pt x="1038319" y="436028"/>
                  <a:pt x="837018" y="461665"/>
                </a:cubicBezTo>
                <a:cubicBezTo>
                  <a:pt x="635717" y="487302"/>
                  <a:pt x="533974" y="446185"/>
                  <a:pt x="399389" y="461665"/>
                </a:cubicBezTo>
                <a:cubicBezTo>
                  <a:pt x="264804" y="477145"/>
                  <a:pt x="122250" y="431629"/>
                  <a:pt x="0" y="461665"/>
                </a:cubicBezTo>
                <a:cubicBezTo>
                  <a:pt x="-32171" y="363010"/>
                  <a:pt x="42151" y="158897"/>
                  <a:pt x="0" y="0"/>
                </a:cubicBezTo>
                <a:close/>
              </a:path>
            </a:pathLst>
          </a:custGeom>
          <a:noFill/>
          <a:ln>
            <a:noFill/>
            <a:prstDash val="lgDashDot"/>
            <a:extLst>
              <a:ext uri="{C807C97D-BFC1-408E-A445-0C87EB9F89A2}">
                <ask:lineSketchStyleProps xmlns="" xmlns:ask="http://schemas.microsoft.com/office/drawing/2018/sketchyshapes" sd="17098697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Dân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4EC9E8-563D-C9B7-F154-8A1EC59EE2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87" b="90000" l="10000" r="90000">
                        <a14:foregroundMark x1="44375" y1="7187" x2="49375" y2="10000"/>
                        <a14:foregroundMark x1="62187" y1="75313" x2="64063" y2="8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989">
            <a:off x="4743428" y="2527831"/>
            <a:ext cx="748837" cy="74883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B16A3E96-E8B9-678F-C696-CDD8FDDA87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87" b="90000" l="10000" r="90000">
                        <a14:foregroundMark x1="44375" y1="7187" x2="49375" y2="10000"/>
                        <a14:foregroundMark x1="62187" y1="75313" x2="64063" y2="8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08387">
            <a:off x="4802241" y="3213982"/>
            <a:ext cx="748837" cy="74883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5A05E5BC-CE2E-FE17-3F71-D52E57FF0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87" b="90000" l="10000" r="90000">
                        <a14:foregroundMark x1="44375" y1="7187" x2="49375" y2="10000"/>
                        <a14:foregroundMark x1="62187" y1="75313" x2="64063" y2="8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3809" y="4542884"/>
            <a:ext cx="748837" cy="74883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2581ABD9-6755-AC55-C2F7-B4CFA4EC44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87" b="90000" l="10000" r="90000">
                        <a14:foregroundMark x1="44375" y1="7187" x2="49375" y2="10000"/>
                        <a14:foregroundMark x1="62187" y1="75313" x2="64063" y2="8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1464" y="5295514"/>
            <a:ext cx="748837" cy="748837"/>
          </a:xfrm>
          <a:prstGeom prst="rect">
            <a:avLst/>
          </a:prstGeom>
        </p:spPr>
      </p:pic>
      <p:pic>
        <p:nvPicPr>
          <p:cNvPr id="4" name="Đồng hồ đếm ngược 1 phút   1 Minutes">
            <a:hlinkClick r:id="" action="ppaction://media"/>
            <a:extLst>
              <a:ext uri="{FF2B5EF4-FFF2-40B4-BE49-F238E27FC236}">
                <a16:creationId xmlns="" xmlns:a16="http://schemas.microsoft.com/office/drawing/2014/main" id="{6D374604-46A0-C80D-7826-9281788FCD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3199" y="2948019"/>
            <a:ext cx="2206984" cy="12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8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4" grpId="0"/>
      <p:bldP spid="45" grpId="0"/>
      <p:bldP spid="46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1DC6ABD-215C-4EA8-A483-CEF5B99AB3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AF6A671-C637-4547-85F4-51B6D18813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C575CF26-3D3C-4C5A-A2B7-00432016EF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99413ED5-9ED4-4772-BCE4-2BCAE6B12E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411C571-09CB-2172-E894-D3770EADE44E}"/>
              </a:ext>
            </a:extLst>
          </p:cNvPr>
          <p:cNvSpPr/>
          <p:nvPr/>
        </p:nvSpPr>
        <p:spPr>
          <a:xfrm>
            <a:off x="91943" y="5864247"/>
            <a:ext cx="11770873" cy="923330"/>
          </a:xfrm>
          <a:prstGeom prst="rect">
            <a:avLst/>
          </a:prstGeom>
          <a:ln>
            <a:solidFill>
              <a:sysClr val="windowText" lastClr="00000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b="1" kern="0">
                <a:solidFill>
                  <a:srgbClr val="7030A0"/>
                </a:solidFill>
                <a:latin typeface="#9Slide03 SFU Futura_03" panose="00000400000000000000" pitchFamily="2" charset="0"/>
              </a:rPr>
              <a:t>10 quốc gia có GDP bình quân đầu người cao nhất thế giới năm 2021 là </a:t>
            </a:r>
            <a:r>
              <a:rPr lang="vi-VN" b="1" kern="0">
                <a:solidFill>
                  <a:srgbClr val="FF0000"/>
                </a:solidFill>
                <a:latin typeface="#9Slide03 SFU Futura_03" panose="00000400000000000000" pitchFamily="2" charset="0"/>
              </a:rPr>
              <a:t>Luxembourg 125.923 USD</a:t>
            </a:r>
            <a:r>
              <a:rPr lang="vi-VN" b="1" kern="0">
                <a:solidFill>
                  <a:srgbClr val="7030A0"/>
                </a:solidFill>
                <a:latin typeface="#9Slide03 SFU Futura_03" panose="00000400000000000000" pitchFamily="2" charset="0"/>
              </a:rPr>
              <a:t>; Ireland 90.478 USD; Thụy Sĩ 90.358 USD; Na Uy 76.408 USD; Mỹ 66.144 USD; Đan Mạch 66.144 USD; Singapore 62.113 USD; Iceland 58.371 USD; Hà Lan 58.029 USD; Thụy Điển 57.660 USD.</a:t>
            </a:r>
            <a:endParaRPr kumimoji="0" lang="vi-VN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03" panose="000004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FAFB474-A7C5-356E-086D-BDF1DCDF31AE}"/>
              </a:ext>
            </a:extLst>
          </p:cNvPr>
          <p:cNvSpPr txBox="1"/>
          <p:nvPr/>
        </p:nvSpPr>
        <p:spPr>
          <a:xfrm>
            <a:off x="6927654" y="122753"/>
            <a:ext cx="4171994" cy="9175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Em có biết?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A35B9E3-1552-3823-9607-1F6BD8F5E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934" y="393159"/>
            <a:ext cx="5881078" cy="523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C4864A2-2526-9C5D-452F-42A77C374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7793" y="1392311"/>
            <a:ext cx="4642803" cy="4186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7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F90315E-7425-A536-11FA-000522F79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4" t="4789" r="4750" b="4903"/>
          <a:stretch/>
        </p:blipFill>
        <p:spPr>
          <a:xfrm>
            <a:off x="78475" y="3330867"/>
            <a:ext cx="2978624" cy="3359518"/>
          </a:xfrm>
          <a:prstGeom prst="rect">
            <a:avLst/>
          </a:prstGeom>
        </p:spPr>
      </p:pic>
      <p:graphicFrame>
        <p:nvGraphicFramePr>
          <p:cNvPr id="43" name="Table 42">
            <a:extLst>
              <a:ext uri="{FF2B5EF4-FFF2-40B4-BE49-F238E27FC236}">
                <a16:creationId xmlns="" xmlns:a16="http://schemas.microsoft.com/office/drawing/2014/main" id="{7EA3D1F7-028C-3A14-43E8-347AE5902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612409"/>
              </p:ext>
            </p:extLst>
          </p:nvPr>
        </p:nvGraphicFramePr>
        <p:xfrm>
          <a:off x="2720453" y="2734373"/>
          <a:ext cx="7970290" cy="1261872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306799">
                  <a:extLst>
                    <a:ext uri="{9D8B030D-6E8A-4147-A177-3AD203B41FA5}">
                      <a16:colId xmlns="" xmlns:a16="http://schemas.microsoft.com/office/drawing/2014/main" val="1186341766"/>
                    </a:ext>
                  </a:extLst>
                </a:gridCol>
                <a:gridCol w="2054716">
                  <a:extLst>
                    <a:ext uri="{9D8B030D-6E8A-4147-A177-3AD203B41FA5}">
                      <a16:colId xmlns="" xmlns:a16="http://schemas.microsoft.com/office/drawing/2014/main" val="198144880"/>
                    </a:ext>
                  </a:extLst>
                </a:gridCol>
                <a:gridCol w="2844360">
                  <a:extLst>
                    <a:ext uri="{9D8B030D-6E8A-4147-A177-3AD203B41FA5}">
                      <a16:colId xmlns="" xmlns:a16="http://schemas.microsoft.com/office/drawing/2014/main" val="917955550"/>
                    </a:ext>
                  </a:extLst>
                </a:gridCol>
                <a:gridCol w="1764415">
                  <a:extLst>
                    <a:ext uri="{9D8B030D-6E8A-4147-A177-3AD203B41FA5}">
                      <a16:colId xmlns="" xmlns:a16="http://schemas.microsoft.com/office/drawing/2014/main" val="1555519450"/>
                    </a:ext>
                  </a:extLst>
                </a:gridCol>
              </a:tblGrid>
              <a:tr h="2551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Ngành</a:t>
                      </a:r>
                      <a:endParaRPr kumimoji="0" lang="vi-VN" sz="24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Nông-lâm và thủy sản</a:t>
                      </a:r>
                      <a:endParaRPr kumimoji="0" lang="vi-VN" sz="24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Công nghiệp xây dựng</a:t>
                      </a:r>
                      <a:endParaRPr kumimoji="0" lang="vi-VN" sz="24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Dịch vụ</a:t>
                      </a:r>
                      <a:endParaRPr kumimoji="0" lang="vi-VN" sz="24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65370110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Tỉ trọng</a:t>
                      </a:r>
                      <a:endParaRPr kumimoji="0" lang="vi-VN" sz="24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15,5</a:t>
                      </a:r>
                      <a:endParaRPr kumimoji="0" lang="vi-VN" sz="24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38,3</a:t>
                      </a:r>
                      <a:endParaRPr kumimoji="0" lang="vi-VN" sz="24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46,2</a:t>
                      </a:r>
                      <a:endParaRPr kumimoji="0" lang="vi-VN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70938376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681614E7-9E31-E123-1B9A-A5F3A7E35771}"/>
              </a:ext>
            </a:extLst>
          </p:cNvPr>
          <p:cNvSpPr txBox="1"/>
          <p:nvPr/>
        </p:nvSpPr>
        <p:spPr>
          <a:xfrm>
            <a:off x="2720453" y="4188773"/>
            <a:ext cx="8800817" cy="1334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Vẽ biểu đồ thể hiện cơ cáu GDP theo ngành của nước ta, năm 2019</a:t>
            </a:r>
          </a:p>
          <a:p>
            <a:pPr marL="1143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    b. Nhận xét và giải thích </a:t>
            </a:r>
            <a:endParaRPr lang="vi-VN" sz="2400" b="1">
              <a:solidFill>
                <a:srgbClr val="0070C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13D4D328-4156-4F40-E1B4-C6113E9AB21E}"/>
              </a:ext>
            </a:extLst>
          </p:cNvPr>
          <p:cNvSpPr txBox="1"/>
          <p:nvPr/>
        </p:nvSpPr>
        <p:spPr>
          <a:xfrm>
            <a:off x="2563502" y="1510255"/>
            <a:ext cx="8284191" cy="773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CƠ CẤU GDP PHÂN THEO NGÀNH KINH TẾ NƯỚC TA, NĂM 2019 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                                                                   (Đơn vị: %)</a:t>
            </a:r>
            <a:endParaRPr lang="vi-VN" sz="2000" b="1">
              <a:solidFill>
                <a:srgbClr val="0070C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6D9D746-5D8E-64AA-439E-0799E68DBA0E}"/>
              </a:ext>
            </a:extLst>
          </p:cNvPr>
          <p:cNvSpPr txBox="1"/>
          <p:nvPr/>
        </p:nvSpPr>
        <p:spPr>
          <a:xfrm>
            <a:off x="0" y="-14919"/>
            <a:ext cx="12192000" cy="126927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600"/>
              </a:spcAft>
              <a:defRPr sz="6600" b="1">
                <a:solidFill>
                  <a:srgbClr val="FF4B63"/>
                </a:solidFill>
                <a:latin typeface="#9Slide03 IcielPanton Black" panose="00000A00000000000000" pitchFamily="2" charset="0"/>
              </a:defRPr>
            </a:lvl1pPr>
          </a:lstStyle>
          <a:p>
            <a:pPr algn="ctr"/>
            <a:r>
              <a:rPr lang="vi-VN" sz="4400"/>
              <a:t>HOẠT ĐỘNG LUYỆN TẬP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449384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DBC6133C-0615-4CE4-9132-37E609A9BD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69CC832-2974-4E8D-90ED-3E2941BA73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BDF084-7CE8-9AC1-FC01-29DC1CF4F8EA}"/>
              </a:ext>
            </a:extLst>
          </p:cNvPr>
          <p:cNvSpPr txBox="1"/>
          <p:nvPr/>
        </p:nvSpPr>
        <p:spPr>
          <a:xfrm>
            <a:off x="529896" y="2293555"/>
            <a:ext cx="4282984" cy="351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5222F96-971A-4F90-B841-6BAB416C7A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8980754-6F4B-43C9-B9BE-127B6BED65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C1BBA94-3F40-40AA-8BB9-E69E25E537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>
            <a:extLst>
              <a:ext uri="{FF2B5EF4-FFF2-40B4-BE49-F238E27FC236}">
                <a16:creationId xmlns="" xmlns:a16="http://schemas.microsoft.com/office/drawing/2014/main" id="{22D73141-8C17-6B0C-71F0-1ABE94849C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2378431"/>
              </p:ext>
            </p:extLst>
          </p:nvPr>
        </p:nvGraphicFramePr>
        <p:xfrm>
          <a:off x="5797563" y="1679607"/>
          <a:ext cx="5884912" cy="4285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0AA2489-B064-1059-3893-4A75C3EABEF9}"/>
              </a:ext>
            </a:extLst>
          </p:cNvPr>
          <p:cNvSpPr txBox="1"/>
          <p:nvPr/>
        </p:nvSpPr>
        <p:spPr>
          <a:xfrm>
            <a:off x="345005" y="2293555"/>
            <a:ext cx="5137303" cy="325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b="1">
                <a:solidFill>
                  <a:srgbClr val="FF0000"/>
                </a:solidFill>
                <a:latin typeface="#9Slide03 SFU Futura_03" panose="00000400000000000000" pitchFamily="2" charset="0"/>
              </a:rPr>
              <a:t>NHẬN XÉT:</a:t>
            </a:r>
          </a:p>
          <a:p>
            <a:pPr algn="just">
              <a:lnSpc>
                <a:spcPct val="115000"/>
              </a:lnSpc>
            </a:pPr>
            <a:r>
              <a:rPr lang="en-US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Cơ cấu GDP phân theo ngành kinh tế của nước ta 2019:</a:t>
            </a:r>
            <a:endParaRPr lang="vi-VN" sz="2000" b="1">
              <a:solidFill>
                <a:srgbClr val="0070C0"/>
              </a:solidFill>
              <a:latin typeface="#9Slide03 SFU Futura_03" panose="00000400000000000000" pitchFamily="2" charset="0"/>
            </a:endParaRPr>
          </a:p>
          <a:p>
            <a:pPr marL="68580" algn="just">
              <a:lnSpc>
                <a:spcPct val="115000"/>
              </a:lnSpc>
            </a:pPr>
            <a:r>
              <a:rPr lang="en-US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+ Tỉ trọng Nông-lâm-ngư nghiệp nhỏ nhất</a:t>
            </a:r>
            <a:endParaRPr lang="vi-VN" sz="2000" b="1">
              <a:solidFill>
                <a:srgbClr val="0070C0"/>
              </a:solidFill>
              <a:latin typeface="#9Slide03 SFU Futura_03" panose="00000400000000000000" pitchFamily="2" charset="0"/>
            </a:endParaRPr>
          </a:p>
          <a:p>
            <a:pPr marL="68580" algn="just">
              <a:lnSpc>
                <a:spcPct val="115000"/>
              </a:lnSpc>
            </a:pPr>
            <a:r>
              <a:rPr lang="en-US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+ Tỉ trọng công nghiệp- xây dựng khá cao</a:t>
            </a:r>
            <a:endParaRPr lang="vi-VN" sz="2000" b="1">
              <a:solidFill>
                <a:srgbClr val="0070C0"/>
              </a:solidFill>
              <a:latin typeface="#9Slide03 SFU Futura_03" panose="00000400000000000000" pitchFamily="2" charset="0"/>
            </a:endParaRPr>
          </a:p>
          <a:p>
            <a:pPr marL="68580" algn="just">
              <a:lnSpc>
                <a:spcPct val="115000"/>
              </a:lnSpc>
            </a:pPr>
            <a:r>
              <a:rPr lang="en-US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+ Tỉ trọng dịch vụ cao nhất</a:t>
            </a:r>
            <a:endParaRPr lang="vi-VN" sz="2000" b="1">
              <a:solidFill>
                <a:srgbClr val="0070C0"/>
              </a:solidFill>
              <a:latin typeface="#9Slide03 SFU Futura_03" panose="00000400000000000000" pitchFamily="2" charset="0"/>
            </a:endParaRPr>
          </a:p>
          <a:p>
            <a:pPr marL="68580" algn="just">
              <a:lnSpc>
                <a:spcPct val="115000"/>
              </a:lnSpc>
            </a:pPr>
            <a:r>
              <a:rPr lang="en-US" sz="2000" b="1">
                <a:solidFill>
                  <a:srgbClr val="FF0000"/>
                </a:solidFill>
                <a:latin typeface="#9Slide03 SFU Futura_03" panose="00000400000000000000" pitchFamily="2" charset="0"/>
              </a:rPr>
              <a:t>GIẢI THÍCH:</a:t>
            </a:r>
            <a:endParaRPr lang="vi-VN" sz="2000" b="1">
              <a:solidFill>
                <a:srgbClr val="FF0000"/>
              </a:solidFill>
              <a:latin typeface="#9Slide03 SFU Futura_03" panose="00000400000000000000" pitchFamily="2" charset="0"/>
            </a:endParaRPr>
          </a:p>
          <a:p>
            <a:pPr marL="68580" algn="just">
              <a:lnSpc>
                <a:spcPct val="115000"/>
              </a:lnSpc>
            </a:pPr>
            <a:r>
              <a:rPr lang="en-US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Việt Nam thực hiện công nghiệp hóa, hiện đại hóa</a:t>
            </a:r>
            <a:endParaRPr lang="vi-VN" sz="2000" b="1">
              <a:solidFill>
                <a:srgbClr val="0070C0"/>
              </a:solidFill>
              <a:latin typeface="#9Slide03 SFU Futura_03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6A824F-2F89-DDF5-7C15-3A6FE119B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2085" y="5805473"/>
            <a:ext cx="575566" cy="576845"/>
          </a:xfrm>
          <a:prstGeom prst="ellipse">
            <a:avLst/>
          </a:prstGeom>
          <a:solidFill>
            <a:srgbClr val="002060"/>
          </a:solidFill>
        </p:spPr>
      </p:pic>
      <p:sp>
        <p:nvSpPr>
          <p:cNvPr id="20" name="Hộp Văn bản 5">
            <a:extLst>
              <a:ext uri="{FF2B5EF4-FFF2-40B4-BE49-F238E27FC236}">
                <a16:creationId xmlns="" xmlns:a16="http://schemas.microsoft.com/office/drawing/2014/main" id="{7103F41C-6EA3-93EC-5408-A939FCCFD1C4}"/>
              </a:ext>
            </a:extLst>
          </p:cNvPr>
          <p:cNvSpPr txBox="1"/>
          <p:nvPr/>
        </p:nvSpPr>
        <p:spPr>
          <a:xfrm>
            <a:off x="5851372" y="440299"/>
            <a:ext cx="5875814" cy="707886"/>
          </a:xfrm>
          <a:custGeom>
            <a:avLst/>
            <a:gdLst>
              <a:gd name="connsiteX0" fmla="*/ 0 w 5875814"/>
              <a:gd name="connsiteY0" fmla="*/ 0 h 707886"/>
              <a:gd name="connsiteX1" fmla="*/ 470065 w 5875814"/>
              <a:gd name="connsiteY1" fmla="*/ 0 h 707886"/>
              <a:gd name="connsiteX2" fmla="*/ 940130 w 5875814"/>
              <a:gd name="connsiteY2" fmla="*/ 0 h 707886"/>
              <a:gd name="connsiteX3" fmla="*/ 1586470 w 5875814"/>
              <a:gd name="connsiteY3" fmla="*/ 0 h 707886"/>
              <a:gd name="connsiteX4" fmla="*/ 2291567 w 5875814"/>
              <a:gd name="connsiteY4" fmla="*/ 0 h 707886"/>
              <a:gd name="connsiteX5" fmla="*/ 2761633 w 5875814"/>
              <a:gd name="connsiteY5" fmla="*/ 0 h 707886"/>
              <a:gd name="connsiteX6" fmla="*/ 3349214 w 5875814"/>
              <a:gd name="connsiteY6" fmla="*/ 0 h 707886"/>
              <a:gd name="connsiteX7" fmla="*/ 3995554 w 5875814"/>
              <a:gd name="connsiteY7" fmla="*/ 0 h 707886"/>
              <a:gd name="connsiteX8" fmla="*/ 4700651 w 5875814"/>
              <a:gd name="connsiteY8" fmla="*/ 0 h 707886"/>
              <a:gd name="connsiteX9" fmla="*/ 5170716 w 5875814"/>
              <a:gd name="connsiteY9" fmla="*/ 0 h 707886"/>
              <a:gd name="connsiteX10" fmla="*/ 5875814 w 5875814"/>
              <a:gd name="connsiteY10" fmla="*/ 0 h 707886"/>
              <a:gd name="connsiteX11" fmla="*/ 5875814 w 5875814"/>
              <a:gd name="connsiteY11" fmla="*/ 332706 h 707886"/>
              <a:gd name="connsiteX12" fmla="*/ 5875814 w 5875814"/>
              <a:gd name="connsiteY12" fmla="*/ 707886 h 707886"/>
              <a:gd name="connsiteX13" fmla="*/ 5464507 w 5875814"/>
              <a:gd name="connsiteY13" fmla="*/ 707886 h 707886"/>
              <a:gd name="connsiteX14" fmla="*/ 4935684 w 5875814"/>
              <a:gd name="connsiteY14" fmla="*/ 707886 h 707886"/>
              <a:gd name="connsiteX15" fmla="*/ 4230586 w 5875814"/>
              <a:gd name="connsiteY15" fmla="*/ 707886 h 707886"/>
              <a:gd name="connsiteX16" fmla="*/ 3760521 w 5875814"/>
              <a:gd name="connsiteY16" fmla="*/ 707886 h 707886"/>
              <a:gd name="connsiteX17" fmla="*/ 3231698 w 5875814"/>
              <a:gd name="connsiteY17" fmla="*/ 707886 h 707886"/>
              <a:gd name="connsiteX18" fmla="*/ 2585358 w 5875814"/>
              <a:gd name="connsiteY18" fmla="*/ 707886 h 707886"/>
              <a:gd name="connsiteX19" fmla="*/ 2115293 w 5875814"/>
              <a:gd name="connsiteY19" fmla="*/ 707886 h 707886"/>
              <a:gd name="connsiteX20" fmla="*/ 1468954 w 5875814"/>
              <a:gd name="connsiteY20" fmla="*/ 707886 h 707886"/>
              <a:gd name="connsiteX21" fmla="*/ 998888 w 5875814"/>
              <a:gd name="connsiteY21" fmla="*/ 707886 h 707886"/>
              <a:gd name="connsiteX22" fmla="*/ 0 w 5875814"/>
              <a:gd name="connsiteY22" fmla="*/ 707886 h 707886"/>
              <a:gd name="connsiteX23" fmla="*/ 0 w 5875814"/>
              <a:gd name="connsiteY23" fmla="*/ 339785 h 707886"/>
              <a:gd name="connsiteX24" fmla="*/ 0 w 5875814"/>
              <a:gd name="connsiteY2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75814" h="707886" extrusionOk="0">
                <a:moveTo>
                  <a:pt x="0" y="0"/>
                </a:moveTo>
                <a:cubicBezTo>
                  <a:pt x="203392" y="-46353"/>
                  <a:pt x="367218" y="18706"/>
                  <a:pt x="470065" y="0"/>
                </a:cubicBezTo>
                <a:cubicBezTo>
                  <a:pt x="572913" y="-18706"/>
                  <a:pt x="834536" y="22757"/>
                  <a:pt x="940130" y="0"/>
                </a:cubicBezTo>
                <a:cubicBezTo>
                  <a:pt x="1045724" y="-22757"/>
                  <a:pt x="1312124" y="27603"/>
                  <a:pt x="1586470" y="0"/>
                </a:cubicBezTo>
                <a:cubicBezTo>
                  <a:pt x="1860816" y="-27603"/>
                  <a:pt x="1942776" y="37137"/>
                  <a:pt x="2291567" y="0"/>
                </a:cubicBezTo>
                <a:cubicBezTo>
                  <a:pt x="2640358" y="-37137"/>
                  <a:pt x="2642582" y="6373"/>
                  <a:pt x="2761633" y="0"/>
                </a:cubicBezTo>
                <a:cubicBezTo>
                  <a:pt x="2880684" y="-6373"/>
                  <a:pt x="3147304" y="12195"/>
                  <a:pt x="3349214" y="0"/>
                </a:cubicBezTo>
                <a:cubicBezTo>
                  <a:pt x="3551124" y="-12195"/>
                  <a:pt x="3837259" y="21652"/>
                  <a:pt x="3995554" y="0"/>
                </a:cubicBezTo>
                <a:cubicBezTo>
                  <a:pt x="4153849" y="-21652"/>
                  <a:pt x="4478940" y="67499"/>
                  <a:pt x="4700651" y="0"/>
                </a:cubicBezTo>
                <a:cubicBezTo>
                  <a:pt x="4922362" y="-67499"/>
                  <a:pt x="5055732" y="29597"/>
                  <a:pt x="5170716" y="0"/>
                </a:cubicBezTo>
                <a:cubicBezTo>
                  <a:pt x="5285700" y="-29597"/>
                  <a:pt x="5677923" y="76041"/>
                  <a:pt x="5875814" y="0"/>
                </a:cubicBezTo>
                <a:cubicBezTo>
                  <a:pt x="5879506" y="73017"/>
                  <a:pt x="5844477" y="230186"/>
                  <a:pt x="5875814" y="332706"/>
                </a:cubicBezTo>
                <a:cubicBezTo>
                  <a:pt x="5907151" y="435226"/>
                  <a:pt x="5865248" y="532886"/>
                  <a:pt x="5875814" y="707886"/>
                </a:cubicBezTo>
                <a:cubicBezTo>
                  <a:pt x="5722810" y="744065"/>
                  <a:pt x="5609942" y="664806"/>
                  <a:pt x="5464507" y="707886"/>
                </a:cubicBezTo>
                <a:cubicBezTo>
                  <a:pt x="5319072" y="750966"/>
                  <a:pt x="5198975" y="689647"/>
                  <a:pt x="4935684" y="707886"/>
                </a:cubicBezTo>
                <a:cubicBezTo>
                  <a:pt x="4672393" y="726125"/>
                  <a:pt x="4502290" y="641329"/>
                  <a:pt x="4230586" y="707886"/>
                </a:cubicBezTo>
                <a:cubicBezTo>
                  <a:pt x="3958882" y="774443"/>
                  <a:pt x="3859930" y="700474"/>
                  <a:pt x="3760521" y="707886"/>
                </a:cubicBezTo>
                <a:cubicBezTo>
                  <a:pt x="3661112" y="715298"/>
                  <a:pt x="3494940" y="654004"/>
                  <a:pt x="3231698" y="707886"/>
                </a:cubicBezTo>
                <a:cubicBezTo>
                  <a:pt x="2968456" y="761768"/>
                  <a:pt x="2715328" y="664785"/>
                  <a:pt x="2585358" y="707886"/>
                </a:cubicBezTo>
                <a:cubicBezTo>
                  <a:pt x="2455388" y="750987"/>
                  <a:pt x="2209711" y="684954"/>
                  <a:pt x="2115293" y="707886"/>
                </a:cubicBezTo>
                <a:cubicBezTo>
                  <a:pt x="2020876" y="730818"/>
                  <a:pt x="1658292" y="637138"/>
                  <a:pt x="1468954" y="707886"/>
                </a:cubicBezTo>
                <a:cubicBezTo>
                  <a:pt x="1279616" y="778634"/>
                  <a:pt x="1210723" y="656997"/>
                  <a:pt x="998888" y="707886"/>
                </a:cubicBezTo>
                <a:cubicBezTo>
                  <a:pt x="787053" y="758775"/>
                  <a:pt x="311371" y="691179"/>
                  <a:pt x="0" y="707886"/>
                </a:cubicBezTo>
                <a:cubicBezTo>
                  <a:pt x="-30043" y="535158"/>
                  <a:pt x="36374" y="436997"/>
                  <a:pt x="0" y="339785"/>
                </a:cubicBezTo>
                <a:cubicBezTo>
                  <a:pt x="-36374" y="242573"/>
                  <a:pt x="2597" y="136329"/>
                  <a:pt x="0" y="0"/>
                </a:cubicBezTo>
                <a:close/>
              </a:path>
            </a:pathLst>
          </a:custGeom>
          <a:noFill/>
          <a:ln>
            <a:solidFill>
              <a:srgbClr val="ED15B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0013105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>
                <a:solidFill>
                  <a:srgbClr val="0070C0"/>
                </a:solidFill>
                <a:latin typeface="#9Slide03 SFU Futura_03" panose="00000400000000000000" pitchFamily="2" charset="0"/>
              </a:rPr>
              <a:t>BIỂU ĐỒ THỂ HIỆN CƠ CẤU GDP PHÂN THEO NGÀNH KINH TẾ CỦA  VIỆT NAM, NĂM 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D4C1371-598B-8772-C43A-493B0D81B454}"/>
              </a:ext>
            </a:extLst>
          </p:cNvPr>
          <p:cNvSpPr txBox="1"/>
          <p:nvPr/>
        </p:nvSpPr>
        <p:spPr>
          <a:xfrm>
            <a:off x="1889981" y="800136"/>
            <a:ext cx="2537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rPr>
              <a:t>Đáp án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91A3F32-1C1D-9504-2C92-7EE0FA995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938" y1="29375" x2="60938" y2="29375"/>
                        <a14:foregroundMark x1="63750" y1="33594" x2="63750" y2="33594"/>
                        <a14:foregroundMark x1="63125" y1="32188" x2="63125" y2="32188"/>
                        <a14:foregroundMark x1="78594" y1="32813" x2="78594" y2="32813"/>
                        <a14:foregroundMark x1="31406" y1="64531" x2="31406" y2="64531"/>
                        <a14:foregroundMark x1="31406" y1="66563" x2="31406" y2="66563"/>
                        <a14:foregroundMark x1="24375" y1="24375" x2="24375" y2="2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9532" y="-76113"/>
            <a:ext cx="2412262" cy="24122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60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="" xmlns:a16="http://schemas.microsoft.com/office/drawing/2014/main" id="{F5A5F1D7-F0D0-4687-9BD3-CA6A0714C6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0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1" name="Rectangle 11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2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136074-0C75-4737-648D-FEEE9B924DC1}"/>
              </a:ext>
            </a:extLst>
          </p:cNvPr>
          <p:cNvSpPr txBox="1"/>
          <p:nvPr/>
        </p:nvSpPr>
        <p:spPr>
          <a:xfrm>
            <a:off x="1103772" y="884766"/>
            <a:ext cx="4527451" cy="7509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600" b="1">
                <a:solidFill>
                  <a:srgbClr val="FF4B63"/>
                </a:solidFill>
                <a:latin typeface="#9Slide03 IcielPanton Black" panose="00000A00000000000000" pitchFamily="2" charset="0"/>
              </a:rPr>
              <a:t>VẬN DỤNG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952F8A0-90FD-7DB9-5DBC-A6C585923CA0}"/>
              </a:ext>
            </a:extLst>
          </p:cNvPr>
          <p:cNvSpPr txBox="1"/>
          <p:nvPr/>
        </p:nvSpPr>
        <p:spPr>
          <a:xfrm>
            <a:off x="691927" y="2708157"/>
            <a:ext cx="5487092" cy="2062103"/>
          </a:xfrm>
          <a:custGeom>
            <a:avLst/>
            <a:gdLst>
              <a:gd name="connsiteX0" fmla="*/ 0 w 5487092"/>
              <a:gd name="connsiteY0" fmla="*/ 0 h 2062103"/>
              <a:gd name="connsiteX1" fmla="*/ 603580 w 5487092"/>
              <a:gd name="connsiteY1" fmla="*/ 0 h 2062103"/>
              <a:gd name="connsiteX2" fmla="*/ 987677 w 5487092"/>
              <a:gd name="connsiteY2" fmla="*/ 0 h 2062103"/>
              <a:gd name="connsiteX3" fmla="*/ 1481515 w 5487092"/>
              <a:gd name="connsiteY3" fmla="*/ 0 h 2062103"/>
              <a:gd name="connsiteX4" fmla="*/ 2085095 w 5487092"/>
              <a:gd name="connsiteY4" fmla="*/ 0 h 2062103"/>
              <a:gd name="connsiteX5" fmla="*/ 2469191 w 5487092"/>
              <a:gd name="connsiteY5" fmla="*/ 0 h 2062103"/>
              <a:gd name="connsiteX6" fmla="*/ 2853288 w 5487092"/>
              <a:gd name="connsiteY6" fmla="*/ 0 h 2062103"/>
              <a:gd name="connsiteX7" fmla="*/ 3511739 w 5487092"/>
              <a:gd name="connsiteY7" fmla="*/ 0 h 2062103"/>
              <a:gd name="connsiteX8" fmla="*/ 4115319 w 5487092"/>
              <a:gd name="connsiteY8" fmla="*/ 0 h 2062103"/>
              <a:gd name="connsiteX9" fmla="*/ 4773770 w 5487092"/>
              <a:gd name="connsiteY9" fmla="*/ 0 h 2062103"/>
              <a:gd name="connsiteX10" fmla="*/ 5487092 w 5487092"/>
              <a:gd name="connsiteY10" fmla="*/ 0 h 2062103"/>
              <a:gd name="connsiteX11" fmla="*/ 5487092 w 5487092"/>
              <a:gd name="connsiteY11" fmla="*/ 556768 h 2062103"/>
              <a:gd name="connsiteX12" fmla="*/ 5487092 w 5487092"/>
              <a:gd name="connsiteY12" fmla="*/ 1092915 h 2062103"/>
              <a:gd name="connsiteX13" fmla="*/ 5487092 w 5487092"/>
              <a:gd name="connsiteY13" fmla="*/ 1608440 h 2062103"/>
              <a:gd name="connsiteX14" fmla="*/ 5487092 w 5487092"/>
              <a:gd name="connsiteY14" fmla="*/ 2062103 h 2062103"/>
              <a:gd name="connsiteX15" fmla="*/ 4993254 w 5487092"/>
              <a:gd name="connsiteY15" fmla="*/ 2062103 h 2062103"/>
              <a:gd name="connsiteX16" fmla="*/ 4499415 w 5487092"/>
              <a:gd name="connsiteY16" fmla="*/ 2062103 h 2062103"/>
              <a:gd name="connsiteX17" fmla="*/ 3840964 w 5487092"/>
              <a:gd name="connsiteY17" fmla="*/ 2062103 h 2062103"/>
              <a:gd name="connsiteX18" fmla="*/ 3182513 w 5487092"/>
              <a:gd name="connsiteY18" fmla="*/ 2062103 h 2062103"/>
              <a:gd name="connsiteX19" fmla="*/ 2578933 w 5487092"/>
              <a:gd name="connsiteY19" fmla="*/ 2062103 h 2062103"/>
              <a:gd name="connsiteX20" fmla="*/ 2139966 w 5487092"/>
              <a:gd name="connsiteY20" fmla="*/ 2062103 h 2062103"/>
              <a:gd name="connsiteX21" fmla="*/ 1646128 w 5487092"/>
              <a:gd name="connsiteY21" fmla="*/ 2062103 h 2062103"/>
              <a:gd name="connsiteX22" fmla="*/ 1097418 w 5487092"/>
              <a:gd name="connsiteY22" fmla="*/ 2062103 h 2062103"/>
              <a:gd name="connsiteX23" fmla="*/ 603580 w 5487092"/>
              <a:gd name="connsiteY23" fmla="*/ 2062103 h 2062103"/>
              <a:gd name="connsiteX24" fmla="*/ 0 w 5487092"/>
              <a:gd name="connsiteY24" fmla="*/ 2062103 h 2062103"/>
              <a:gd name="connsiteX25" fmla="*/ 0 w 5487092"/>
              <a:gd name="connsiteY25" fmla="*/ 1546577 h 2062103"/>
              <a:gd name="connsiteX26" fmla="*/ 0 w 5487092"/>
              <a:gd name="connsiteY26" fmla="*/ 1051673 h 2062103"/>
              <a:gd name="connsiteX27" fmla="*/ 0 w 5487092"/>
              <a:gd name="connsiteY27" fmla="*/ 515526 h 2062103"/>
              <a:gd name="connsiteX28" fmla="*/ 0 w 5487092"/>
              <a:gd name="connsiteY28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87092" h="2062103" extrusionOk="0">
                <a:moveTo>
                  <a:pt x="0" y="0"/>
                </a:moveTo>
                <a:cubicBezTo>
                  <a:pt x="256687" y="-57480"/>
                  <a:pt x="361372" y="25663"/>
                  <a:pt x="603580" y="0"/>
                </a:cubicBezTo>
                <a:cubicBezTo>
                  <a:pt x="845788" y="-25663"/>
                  <a:pt x="850211" y="35881"/>
                  <a:pt x="987677" y="0"/>
                </a:cubicBezTo>
                <a:cubicBezTo>
                  <a:pt x="1125143" y="-35881"/>
                  <a:pt x="1287012" y="16029"/>
                  <a:pt x="1481515" y="0"/>
                </a:cubicBezTo>
                <a:cubicBezTo>
                  <a:pt x="1676018" y="-16029"/>
                  <a:pt x="1821665" y="62682"/>
                  <a:pt x="2085095" y="0"/>
                </a:cubicBezTo>
                <a:cubicBezTo>
                  <a:pt x="2348525" y="-62682"/>
                  <a:pt x="2316760" y="5313"/>
                  <a:pt x="2469191" y="0"/>
                </a:cubicBezTo>
                <a:cubicBezTo>
                  <a:pt x="2621622" y="-5313"/>
                  <a:pt x="2671403" y="3929"/>
                  <a:pt x="2853288" y="0"/>
                </a:cubicBezTo>
                <a:cubicBezTo>
                  <a:pt x="3035173" y="-3929"/>
                  <a:pt x="3327936" y="28671"/>
                  <a:pt x="3511739" y="0"/>
                </a:cubicBezTo>
                <a:cubicBezTo>
                  <a:pt x="3695542" y="-28671"/>
                  <a:pt x="3934403" y="27043"/>
                  <a:pt x="4115319" y="0"/>
                </a:cubicBezTo>
                <a:cubicBezTo>
                  <a:pt x="4296235" y="-27043"/>
                  <a:pt x="4633202" y="42213"/>
                  <a:pt x="4773770" y="0"/>
                </a:cubicBezTo>
                <a:cubicBezTo>
                  <a:pt x="4914338" y="-42213"/>
                  <a:pt x="5267456" y="63706"/>
                  <a:pt x="5487092" y="0"/>
                </a:cubicBezTo>
                <a:cubicBezTo>
                  <a:pt x="5491218" y="266555"/>
                  <a:pt x="5430512" y="340851"/>
                  <a:pt x="5487092" y="556768"/>
                </a:cubicBezTo>
                <a:cubicBezTo>
                  <a:pt x="5543672" y="772685"/>
                  <a:pt x="5435174" y="983194"/>
                  <a:pt x="5487092" y="1092915"/>
                </a:cubicBezTo>
                <a:cubicBezTo>
                  <a:pt x="5539010" y="1202636"/>
                  <a:pt x="5451241" y="1397037"/>
                  <a:pt x="5487092" y="1608440"/>
                </a:cubicBezTo>
                <a:cubicBezTo>
                  <a:pt x="5522943" y="1819843"/>
                  <a:pt x="5475949" y="1970695"/>
                  <a:pt x="5487092" y="2062103"/>
                </a:cubicBezTo>
                <a:cubicBezTo>
                  <a:pt x="5386395" y="2069964"/>
                  <a:pt x="5158667" y="2014327"/>
                  <a:pt x="4993254" y="2062103"/>
                </a:cubicBezTo>
                <a:cubicBezTo>
                  <a:pt x="4827841" y="2109879"/>
                  <a:pt x="4629251" y="2014090"/>
                  <a:pt x="4499415" y="2062103"/>
                </a:cubicBezTo>
                <a:cubicBezTo>
                  <a:pt x="4369579" y="2110116"/>
                  <a:pt x="3983126" y="2014834"/>
                  <a:pt x="3840964" y="2062103"/>
                </a:cubicBezTo>
                <a:cubicBezTo>
                  <a:pt x="3698802" y="2109372"/>
                  <a:pt x="3387322" y="2052234"/>
                  <a:pt x="3182513" y="2062103"/>
                </a:cubicBezTo>
                <a:cubicBezTo>
                  <a:pt x="2977704" y="2071972"/>
                  <a:pt x="2702157" y="2030198"/>
                  <a:pt x="2578933" y="2062103"/>
                </a:cubicBezTo>
                <a:cubicBezTo>
                  <a:pt x="2455709" y="2094008"/>
                  <a:pt x="2336528" y="2034450"/>
                  <a:pt x="2139966" y="2062103"/>
                </a:cubicBezTo>
                <a:cubicBezTo>
                  <a:pt x="1943404" y="2089756"/>
                  <a:pt x="1844840" y="2004605"/>
                  <a:pt x="1646128" y="2062103"/>
                </a:cubicBezTo>
                <a:cubicBezTo>
                  <a:pt x="1447416" y="2119601"/>
                  <a:pt x="1368543" y="2019266"/>
                  <a:pt x="1097418" y="2062103"/>
                </a:cubicBezTo>
                <a:cubicBezTo>
                  <a:pt x="826293" y="2104940"/>
                  <a:pt x="748499" y="2033167"/>
                  <a:pt x="603580" y="2062103"/>
                </a:cubicBezTo>
                <a:cubicBezTo>
                  <a:pt x="458661" y="2091039"/>
                  <a:pt x="199942" y="2029253"/>
                  <a:pt x="0" y="2062103"/>
                </a:cubicBezTo>
                <a:cubicBezTo>
                  <a:pt x="-46662" y="1942603"/>
                  <a:pt x="13313" y="1802478"/>
                  <a:pt x="0" y="1546577"/>
                </a:cubicBezTo>
                <a:cubicBezTo>
                  <a:pt x="-13313" y="1290676"/>
                  <a:pt x="23966" y="1244763"/>
                  <a:pt x="0" y="1051673"/>
                </a:cubicBezTo>
                <a:cubicBezTo>
                  <a:pt x="-23966" y="858583"/>
                  <a:pt x="21922" y="762167"/>
                  <a:pt x="0" y="515526"/>
                </a:cubicBezTo>
                <a:cubicBezTo>
                  <a:pt x="-21922" y="268885"/>
                  <a:pt x="44560" y="195558"/>
                  <a:pt x="0" y="0"/>
                </a:cubicBezTo>
                <a:close/>
              </a:path>
            </a:pathLst>
          </a:custGeom>
          <a:noFill/>
          <a:ln>
            <a:solidFill>
              <a:srgbClr val="ED15B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361610847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00B050"/>
                </a:solidFill>
                <a:latin typeface="#9Slide03 SFU Futura_03" panose="00000400000000000000" pitchFamily="2" charset="0"/>
              </a:rPr>
              <a:t>Tìm hiểu và cho biết GDP và GDP bình quân đầu người của nước ta những năm gần đây nhất</a:t>
            </a:r>
            <a:endParaRPr lang="en-US" sz="3200" b="1">
              <a:solidFill>
                <a:srgbClr val="00B050"/>
              </a:solidFill>
              <a:latin typeface="#9Slide03 SFU Futura_03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2DE869-C11E-1599-1C33-70E400FD1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32" b="98409" l="3000" r="96778">
                        <a14:foregroundMark x1="3222" y1="34432" x2="15667" y2="46023"/>
                        <a14:foregroundMark x1="42889" y1="5227" x2="53333" y2="16932"/>
                        <a14:foregroundMark x1="55333" y1="2159" x2="43889" y2="16136"/>
                        <a14:foregroundMark x1="87444" y1="31250" x2="96778" y2="46818"/>
                        <a14:foregroundMark x1="63667" y1="35455" x2="69889" y2="51932"/>
                        <a14:foregroundMark x1="38556" y1="30795" x2="57333" y2="84773"/>
                        <a14:foregroundMark x1="57333" y1="84773" x2="57667" y2="85227"/>
                        <a14:foregroundMark x1="26556" y1="49205" x2="30778" y2="75227"/>
                        <a14:foregroundMark x1="23000" y1="81591" x2="25000" y2="97955"/>
                        <a14:foregroundMark x1="75333" y1="81591" x2="77111" y2="98409"/>
                        <a14:foregroundMark x1="77111" y1="98409" x2="76778" y2="98068"/>
                        <a14:foregroundMark x1="75333" y1="30455" x2="33556" y2="46818"/>
                        <a14:foregroundMark x1="39333" y1="10114" x2="26667" y2="14432"/>
                        <a14:foregroundMark x1="26667" y1="14432" x2="12111" y2="31591"/>
                        <a14:foregroundMark x1="29000" y1="13523" x2="26556" y2="19091"/>
                        <a14:foregroundMark x1="60222" y1="10000" x2="70667" y2="12727"/>
                        <a14:foregroundMark x1="70667" y1="12727" x2="89222" y2="31932"/>
                        <a14:foregroundMark x1="89222" y1="31932" x2="89222" y2="32045"/>
                        <a14:foregroundMark x1="22444" y1="66250" x2="25889" y2="72386"/>
                        <a14:foregroundMark x1="25889" y1="72386" x2="31000" y2="77614"/>
                        <a14:foregroundMark x1="31000" y1="77614" x2="31000" y2="77614"/>
                      </a14:backgroundRemoval>
                    </a14:imgEffect>
                  </a14:imgLayer>
                </a14:imgProps>
              </a:ext>
            </a:extLst>
          </a:blip>
          <a:srcRect l="18348" t="21891" r="13925" b="14316"/>
          <a:stretch/>
        </p:blipFill>
        <p:spPr>
          <a:xfrm>
            <a:off x="10226762" y="884766"/>
            <a:ext cx="1466985" cy="135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E7E1F4B-7A18-638D-B0F7-9228DB1C40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26762" b="2407"/>
          <a:stretch/>
        </p:blipFill>
        <p:spPr>
          <a:xfrm>
            <a:off x="6463171" y="2340430"/>
            <a:ext cx="5527696" cy="3952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772760C-5A9E-B12B-17E0-A53CF8557C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9" b="95429" l="40299" r="99104">
                        <a14:foregroundMark x1="43881" y1="36571" x2="43881" y2="36571"/>
                        <a14:foregroundMark x1="41343" y1="36571" x2="41343" y2="36571"/>
                        <a14:foregroundMark x1="74627" y1="8571" x2="74627" y2="8571"/>
                        <a14:foregroundMark x1="96269" y1="39143" x2="96269" y2="39143"/>
                        <a14:foregroundMark x1="75522" y1="90857" x2="75522" y2="90857"/>
                        <a14:foregroundMark x1="91343" y1="81143" x2="91343" y2="81143"/>
                        <a14:foregroundMark x1="86716" y1="9429" x2="86716" y2="9429"/>
                        <a14:foregroundMark x1="83731" y1="7143" x2="93582" y2="20286"/>
                        <a14:foregroundMark x1="93582" y1="20286" x2="95970" y2="28286"/>
                        <a14:foregroundMark x1="96716" y1="30857" x2="98507" y2="49714"/>
                        <a14:foregroundMark x1="98507" y1="49714" x2="96716" y2="66857"/>
                        <a14:foregroundMark x1="96716" y1="66857" x2="91343" y2="83429"/>
                        <a14:foregroundMark x1="81642" y1="92857" x2="69403" y2="92286"/>
                        <a14:foregroundMark x1="69403" y1="92286" x2="60896" y2="82571"/>
                        <a14:foregroundMark x1="60896" y1="82571" x2="55224" y2="70571"/>
                        <a14:foregroundMark x1="53881" y1="26571" x2="61194" y2="16000"/>
                        <a14:foregroundMark x1="61194" y1="16000" x2="72239" y2="8286"/>
                        <a14:foregroundMark x1="72239" y1="8286" x2="82090" y2="6857"/>
                        <a14:foregroundMark x1="82090" y1="6857" x2="82836" y2="7143"/>
                        <a14:foregroundMark x1="66418" y1="7143" x2="77164" y2="5714"/>
                        <a14:foregroundMark x1="77164" y1="5714" x2="78060" y2="6571"/>
                        <a14:foregroundMark x1="61045" y1="14857" x2="67463" y2="9143"/>
                        <a14:foregroundMark x1="47164" y1="50571" x2="47164" y2="52571"/>
                        <a14:foregroundMark x1="40299" y1="66571" x2="41045" y2="64571"/>
                        <a14:foregroundMark x1="73134" y1="95714" x2="78060" y2="95143"/>
                        <a14:foregroundMark x1="81791" y1="93143" x2="90299" y2="86286"/>
                        <a14:foregroundMark x1="90299" y1="86286" x2="90896" y2="84571"/>
                        <a14:foregroundMark x1="53433" y1="71429" x2="67015" y2="93714"/>
                        <a14:foregroundMark x1="99104" y1="38571" x2="98209" y2="64286"/>
                      </a14:backgroundRemoval>
                    </a14:imgEffect>
                  </a14:imgLayer>
                </a14:imgProps>
              </a:ext>
            </a:extLst>
          </a:blip>
          <a:srcRect l="38095"/>
          <a:stretch/>
        </p:blipFill>
        <p:spPr>
          <a:xfrm>
            <a:off x="7301552" y="134460"/>
            <a:ext cx="2628091" cy="2251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71AC16F-AC84-FB34-9CEF-15C63F8C4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35" y="4600935"/>
            <a:ext cx="1319282" cy="16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953961E-6AC3-9B3D-8967-91D78536E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32" b="98409" l="3000" r="96778">
                        <a14:foregroundMark x1="3222" y1="34432" x2="15667" y2="46023"/>
                        <a14:foregroundMark x1="42889" y1="5227" x2="53333" y2="16932"/>
                        <a14:foregroundMark x1="55333" y1="2159" x2="43889" y2="16136"/>
                        <a14:foregroundMark x1="87444" y1="31250" x2="96778" y2="46818"/>
                        <a14:foregroundMark x1="63667" y1="35455" x2="69889" y2="51932"/>
                        <a14:foregroundMark x1="38556" y1="30795" x2="57333" y2="84773"/>
                        <a14:foregroundMark x1="57333" y1="84773" x2="57667" y2="85227"/>
                        <a14:foregroundMark x1="26556" y1="49205" x2="30778" y2="75227"/>
                        <a14:foregroundMark x1="23000" y1="81591" x2="25000" y2="97955"/>
                        <a14:foregroundMark x1="75333" y1="81591" x2="77111" y2="98409"/>
                        <a14:foregroundMark x1="77111" y1="98409" x2="76778" y2="98068"/>
                        <a14:foregroundMark x1="75333" y1="30455" x2="33556" y2="46818"/>
                        <a14:foregroundMark x1="39333" y1="10114" x2="26667" y2="14432"/>
                        <a14:foregroundMark x1="26667" y1="14432" x2="12111" y2="31591"/>
                        <a14:foregroundMark x1="29000" y1="13523" x2="26556" y2="19091"/>
                        <a14:foregroundMark x1="60222" y1="10000" x2="70667" y2="12727"/>
                        <a14:foregroundMark x1="70667" y1="12727" x2="89222" y2="31932"/>
                        <a14:foregroundMark x1="89222" y1="31932" x2="89222" y2="32045"/>
                        <a14:foregroundMark x1="22444" y1="66250" x2="25889" y2="72386"/>
                        <a14:foregroundMark x1="25889" y1="72386" x2="31000" y2="77614"/>
                        <a14:foregroundMark x1="31000" y1="77614" x2="31000" y2="77614"/>
                      </a14:backgroundRemoval>
                    </a14:imgEffect>
                  </a14:imgLayer>
                </a14:imgProps>
              </a:ext>
            </a:extLst>
          </a:blip>
          <a:srcRect l="18348" t="21891" r="13925" b="14316"/>
          <a:stretch/>
        </p:blipFill>
        <p:spPr>
          <a:xfrm>
            <a:off x="1788249" y="5219790"/>
            <a:ext cx="890768" cy="82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291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=""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068" name="Rectangle 2067">
            <a:extLst>
              <a:ext uri="{FF2B5EF4-FFF2-40B4-BE49-F238E27FC236}">
                <a16:creationId xmlns=""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72BF39E6-C80A-DDCC-6F10-A1CF9269E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r="11154" b="-1"/>
          <a:stretch/>
        </p:blipFill>
        <p:spPr bwMode="auto">
          <a:xfrm>
            <a:off x="2130510" y="1630708"/>
            <a:ext cx="7587412" cy="36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4FA159B-CD21-0101-1371-BF99B0BFE59A}"/>
              </a:ext>
            </a:extLst>
          </p:cNvPr>
          <p:cNvSpPr txBox="1"/>
          <p:nvPr/>
        </p:nvSpPr>
        <p:spPr>
          <a:xfrm>
            <a:off x="2474077" y="687832"/>
            <a:ext cx="7243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9" panose="00000400000000000000" pitchFamily="2" charset="0"/>
                <a:ea typeface="+mn-ea"/>
                <a:cs typeface="+mn-cs"/>
              </a:rPr>
              <a:t>Hãy </a:t>
            </a:r>
            <a:r>
              <a:rPr lang="en-US" sz="2400" b="1">
                <a:solidFill>
                  <a:srgbClr val="FF0000"/>
                </a:solidFill>
                <a:latin typeface="#9Slide03 SFU Futura_09" panose="00000400000000000000" pitchFamily="2" charset="0"/>
              </a:rPr>
              <a:t>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9" panose="00000400000000000000" pitchFamily="2" charset="0"/>
                <a:ea typeface="+mn-ea"/>
                <a:cs typeface="+mn-cs"/>
              </a:rPr>
              <a:t>ắp xếp các chữ cái để tạo thành từ có nghĩa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FU Futura_09" panose="00000400000000000000" pitchFamily="2" charset="0"/>
              <a:ea typeface="+mn-ea"/>
              <a:cs typeface="+mn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3CD7BB77-776C-14CF-EB56-D5C3E1ECF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93" y="1630708"/>
            <a:ext cx="8071597" cy="38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359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8A7FFAB4-3BD3-513B-CA25-8221C81F2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05" y="1769463"/>
            <a:ext cx="9126589" cy="36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0E44151-087F-69F3-342F-04F7478301ED}"/>
              </a:ext>
            </a:extLst>
          </p:cNvPr>
          <p:cNvSpPr txBox="1"/>
          <p:nvPr/>
        </p:nvSpPr>
        <p:spPr>
          <a:xfrm>
            <a:off x="1965279" y="575049"/>
            <a:ext cx="9126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9" panose="00000400000000000000" pitchFamily="2" charset="0"/>
                <a:ea typeface="+mn-ea"/>
                <a:cs typeface="+mn-cs"/>
              </a:rPr>
              <a:t>Hãy </a:t>
            </a:r>
            <a:r>
              <a:rPr lang="en-US" sz="2800" b="1">
                <a:solidFill>
                  <a:srgbClr val="FF0000"/>
                </a:solidFill>
                <a:latin typeface="#9Slide03 SFU Futura_09" panose="00000400000000000000" pitchFamily="2" charset="0"/>
              </a:rPr>
              <a:t>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9" panose="00000400000000000000" pitchFamily="2" charset="0"/>
                <a:ea typeface="+mn-ea"/>
                <a:cs typeface="+mn-cs"/>
              </a:rPr>
              <a:t>ắp xếp các chữ cái để tạo thành từ có nghĩa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FU Futura_09" panose="00000400000000000000" pitchFamily="2" charset="0"/>
              <a:ea typeface="+mn-ea"/>
              <a:cs typeface="+mn-cs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06691958-D9DA-E466-A2AB-E668B0445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05" y="1769463"/>
            <a:ext cx="9327553" cy="37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="" xmlns:a16="http://schemas.microsoft.com/office/drawing/2014/main" id="{3DAD86CA-8235-409B-982B-5E7A033E23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="" xmlns:a16="http://schemas.microsoft.com/office/drawing/2014/main" id="{9F234FBA-3501-47B4-AE0C-AA4AFBC8F6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7" name="Rectangle 4106">
            <a:extLst>
              <a:ext uri="{FF2B5EF4-FFF2-40B4-BE49-F238E27FC236}">
                <a16:creationId xmlns="" xmlns:a16="http://schemas.microsoft.com/office/drawing/2014/main" id="{B5EF893B-0491-416E-9D33-BADE960079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09" name="Straight Connector 4108">
            <a:extLst>
              <a:ext uri="{FF2B5EF4-FFF2-40B4-BE49-F238E27FC236}">
                <a16:creationId xmlns="" xmlns:a16="http://schemas.microsoft.com/office/drawing/2014/main" id="{469F4FF8-F8B0-4630-BA1B-0D8B324CD5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420D0DBC-C4C4-0542-9FC5-9E29E33F0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77" y="2123156"/>
            <a:ext cx="6882944" cy="293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="" xmlns:a16="http://schemas.microsoft.com/office/drawing/2014/main" id="{097213C9-BEF4-BF9E-A544-A73A66F2E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77" y="1961992"/>
            <a:ext cx="7163636" cy="309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0BD3729-5305-E59C-6285-FE03E9AC44B7}"/>
              </a:ext>
            </a:extLst>
          </p:cNvPr>
          <p:cNvSpPr txBox="1"/>
          <p:nvPr/>
        </p:nvSpPr>
        <p:spPr>
          <a:xfrm>
            <a:off x="2468948" y="911177"/>
            <a:ext cx="9126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9" panose="00000400000000000000" pitchFamily="2" charset="0"/>
                <a:ea typeface="+mn-ea"/>
                <a:cs typeface="+mn-cs"/>
              </a:rPr>
              <a:t>Hãy </a:t>
            </a:r>
            <a:r>
              <a:rPr lang="en-US" sz="2800" b="1">
                <a:solidFill>
                  <a:srgbClr val="FF0000"/>
                </a:solidFill>
                <a:latin typeface="#9Slide03 SFU Futura_09" panose="00000400000000000000" pitchFamily="2" charset="0"/>
              </a:rPr>
              <a:t>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9" panose="00000400000000000000" pitchFamily="2" charset="0"/>
                <a:ea typeface="+mn-ea"/>
                <a:cs typeface="+mn-cs"/>
              </a:rPr>
              <a:t>ắp xếp các chữ cái để tạo thành từ có nghĩa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FU Futura_09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0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2A785343-5D24-4118-A2E4-665D196F60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05D4EBA-3CFE-A8EB-038C-F5ABDB382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" r="-5" b="-5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EBEBC9-8409-DB6E-F19D-99573A5B8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49" r="-3" b="4729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2EBF20-D051-D2C5-BBBB-CA9868C83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30" r="-3" b="-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23C8676-D231-CAB3-6702-673A7848D6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22" r="-2" b="4017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84" name="Freeform 11">
            <a:extLst>
              <a:ext uri="{FF2B5EF4-FFF2-40B4-BE49-F238E27FC236}">
                <a16:creationId xmlns="" xmlns:a16="http://schemas.microsoft.com/office/drawing/2014/main" id="{32F4D216-10B7-4DCA-A0A1-068E9E32F4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E2F1C8-0AE4-96D8-53C2-A40D104606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234" b="4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5463BAD-F425-A025-0DF1-904003C6546B}"/>
              </a:ext>
            </a:extLst>
          </p:cNvPr>
          <p:cNvSpPr txBox="1"/>
          <p:nvPr/>
        </p:nvSpPr>
        <p:spPr>
          <a:xfrm>
            <a:off x="-112544" y="4203844"/>
            <a:ext cx="5963386" cy="2130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>
                <a:solidFill>
                  <a:srgbClr val="00D6EE"/>
                </a:solidFill>
                <a:latin typeface="#9Slide03 SFU Futura_05" panose="00000800000000000000" pitchFamily="2" charset="0"/>
              </a:rPr>
              <a:t>CƠ CẤU KINH TẾ, TỔNG SẢN PHẨM TRONG NƯỚC VÀ TỔNG THU NHẬP QUỐC GIA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0A0C790-9ACB-BF12-3047-15E26383C980}"/>
              </a:ext>
            </a:extLst>
          </p:cNvPr>
          <p:cNvSpPr txBox="1"/>
          <p:nvPr/>
        </p:nvSpPr>
        <p:spPr>
          <a:xfrm>
            <a:off x="838200" y="2021249"/>
            <a:ext cx="5707565" cy="415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1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10BCCE80-07A2-35A3-BE47-E9DDD934A2FB}"/>
              </a:ext>
            </a:extLst>
          </p:cNvPr>
          <p:cNvSpPr txBox="1"/>
          <p:nvPr/>
        </p:nvSpPr>
        <p:spPr>
          <a:xfrm>
            <a:off x="1297222" y="2682128"/>
            <a:ext cx="33073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b="1">
                <a:solidFill>
                  <a:srgbClr val="4EFF01"/>
                </a:solidFill>
                <a:latin typeface="#9Slide05 SendFlowers" panose="02000400000000000000" pitchFamily="2" charset="0"/>
              </a:rPr>
              <a:t>Bài 22</a:t>
            </a:r>
            <a:endParaRPr kumimoji="0" lang="en-US" sz="8800" b="1" i="0" u="none" strike="noStrike" kern="1200" cap="none" spc="0" normalizeH="0" baseline="0" noProof="0">
              <a:ln>
                <a:noFill/>
              </a:ln>
              <a:solidFill>
                <a:srgbClr val="4EFF01"/>
              </a:solidFill>
              <a:effectLst/>
              <a:uLnTx/>
              <a:uFillTx/>
              <a:latin typeface="#9Slide05 SendFlowers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541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Đường nối Thẳng 10">
            <a:extLst>
              <a:ext uri="{FF2B5EF4-FFF2-40B4-BE49-F238E27FC236}">
                <a16:creationId xmlns="" xmlns:a16="http://schemas.microsoft.com/office/drawing/2014/main" id="{1A4C9B91-1E0F-478E-8ACC-65CD9AEF634D}"/>
              </a:ext>
            </a:extLst>
          </p:cNvPr>
          <p:cNvCxnSpPr>
            <a:cxnSpLocks/>
          </p:cNvCxnSpPr>
          <p:nvPr/>
        </p:nvCxnSpPr>
        <p:spPr>
          <a:xfrm>
            <a:off x="3978536" y="1105550"/>
            <a:ext cx="5188184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1E4F5BF-0F89-46D2-BF49-3AD06156EE60}"/>
              </a:ext>
            </a:extLst>
          </p:cNvPr>
          <p:cNvGrpSpPr/>
          <p:nvPr/>
        </p:nvGrpSpPr>
        <p:grpSpPr>
          <a:xfrm>
            <a:off x="5741239" y="2009997"/>
            <a:ext cx="6024013" cy="1057628"/>
            <a:chOff x="4889837" y="1298976"/>
            <a:chExt cx="6024013" cy="105762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ADD8A822-9B8A-42F5-8E64-07D246508F9F}"/>
                </a:ext>
              </a:extLst>
            </p:cNvPr>
            <p:cNvSpPr/>
            <p:nvPr/>
          </p:nvSpPr>
          <p:spPr>
            <a:xfrm>
              <a:off x="5631123" y="1298976"/>
              <a:ext cx="5149875" cy="1057628"/>
            </a:xfrm>
            <a:prstGeom prst="roundRect">
              <a:avLst>
                <a:gd name="adj" fmla="val 38535"/>
              </a:avLst>
            </a:prstGeom>
            <a:solidFill>
              <a:srgbClr val="ED15B3"/>
            </a:solidFill>
            <a:ln w="127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3" name="Group 8">
              <a:extLst>
                <a:ext uri="{FF2B5EF4-FFF2-40B4-BE49-F238E27FC236}">
                  <a16:creationId xmlns="" xmlns:a16="http://schemas.microsoft.com/office/drawing/2014/main" id="{CBF5CA9D-514B-4D4F-BEB2-83B0702D191D}"/>
                </a:ext>
              </a:extLst>
            </p:cNvPr>
            <p:cNvGrpSpPr/>
            <p:nvPr/>
          </p:nvGrpSpPr>
          <p:grpSpPr>
            <a:xfrm>
              <a:off x="4889837" y="1429478"/>
              <a:ext cx="842219" cy="787994"/>
              <a:chOff x="5425838" y="2514625"/>
              <a:chExt cx="842219" cy="787994"/>
            </a:xfrm>
          </p:grpSpPr>
          <p:sp>
            <p:nvSpPr>
              <p:cNvPr id="84" name="Oval 103">
                <a:extLst>
                  <a:ext uri="{FF2B5EF4-FFF2-40B4-BE49-F238E27FC236}">
                    <a16:creationId xmlns="" xmlns:a16="http://schemas.microsoft.com/office/drawing/2014/main" id="{6AE056C3-703F-4427-8546-20081E3310CE}"/>
                  </a:ext>
                </a:extLst>
              </p:cNvPr>
              <p:cNvSpPr/>
              <p:nvPr/>
            </p:nvSpPr>
            <p:spPr>
              <a:xfrm>
                <a:off x="5425838" y="2514625"/>
                <a:ext cx="842219" cy="787994"/>
              </a:xfrm>
              <a:prstGeom prst="ellipse">
                <a:avLst/>
              </a:prstGeom>
              <a:solidFill>
                <a:srgbClr val="ED15B3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104">
                <a:extLst>
                  <a:ext uri="{FF2B5EF4-FFF2-40B4-BE49-F238E27FC236}">
                    <a16:creationId xmlns="" xmlns:a16="http://schemas.microsoft.com/office/drawing/2014/main" id="{CD4AE428-3951-482B-8AFB-BC671FC0F3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74196" y="2635538"/>
                <a:ext cx="545501" cy="559657"/>
              </a:xfrm>
              <a:custGeom>
                <a:avLst/>
                <a:gdLst/>
                <a:ahLst/>
                <a:cxnLst>
                  <a:cxn ang="0">
                    <a:pos x="58" y="33"/>
                  </a:cxn>
                  <a:cxn ang="0">
                    <a:pos x="57" y="34"/>
                  </a:cxn>
                  <a:cxn ang="0">
                    <a:pos x="50" y="35"/>
                  </a:cxn>
                  <a:cxn ang="0">
                    <a:pos x="49" y="39"/>
                  </a:cxn>
                  <a:cxn ang="0">
                    <a:pos x="53" y="44"/>
                  </a:cxn>
                  <a:cxn ang="0">
                    <a:pos x="53" y="45"/>
                  </a:cxn>
                  <a:cxn ang="0">
                    <a:pos x="53" y="46"/>
                  </a:cxn>
                  <a:cxn ang="0">
                    <a:pos x="45" y="53"/>
                  </a:cxn>
                  <a:cxn ang="0">
                    <a:pos x="44" y="52"/>
                  </a:cxn>
                  <a:cxn ang="0">
                    <a:pos x="39" y="48"/>
                  </a:cxn>
                  <a:cxn ang="0">
                    <a:pos x="36" y="50"/>
                  </a:cxn>
                  <a:cxn ang="0">
                    <a:pos x="34" y="57"/>
                  </a:cxn>
                  <a:cxn ang="0">
                    <a:pos x="33" y="58"/>
                  </a:cxn>
                  <a:cxn ang="0">
                    <a:pos x="25" y="58"/>
                  </a:cxn>
                  <a:cxn ang="0">
                    <a:pos x="23" y="57"/>
                  </a:cxn>
                  <a:cxn ang="0">
                    <a:pos x="22" y="50"/>
                  </a:cxn>
                  <a:cxn ang="0">
                    <a:pos x="19" y="48"/>
                  </a:cxn>
                  <a:cxn ang="0">
                    <a:pos x="14" y="52"/>
                  </a:cxn>
                  <a:cxn ang="0">
                    <a:pos x="13" y="53"/>
                  </a:cxn>
                  <a:cxn ang="0">
                    <a:pos x="12" y="52"/>
                  </a:cxn>
                  <a:cxn ang="0">
                    <a:pos x="5" y="46"/>
                  </a:cxn>
                  <a:cxn ang="0">
                    <a:pos x="5" y="45"/>
                  </a:cxn>
                  <a:cxn ang="0">
                    <a:pos x="5" y="44"/>
                  </a:cxn>
                  <a:cxn ang="0">
                    <a:pos x="9" y="39"/>
                  </a:cxn>
                  <a:cxn ang="0">
                    <a:pos x="8" y="35"/>
                  </a:cxn>
                  <a:cxn ang="0">
                    <a:pos x="1" y="34"/>
                  </a:cxn>
                  <a:cxn ang="0">
                    <a:pos x="0" y="33"/>
                  </a:cxn>
                  <a:cxn ang="0">
                    <a:pos x="0" y="24"/>
                  </a:cxn>
                  <a:cxn ang="0">
                    <a:pos x="1" y="23"/>
                  </a:cxn>
                  <a:cxn ang="0">
                    <a:pos x="8" y="22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13" y="5"/>
                  </a:cxn>
                  <a:cxn ang="0">
                    <a:pos x="14" y="5"/>
                  </a:cxn>
                  <a:cxn ang="0">
                    <a:pos x="19" y="9"/>
                  </a:cxn>
                  <a:cxn ang="0">
                    <a:pos x="22" y="8"/>
                  </a:cxn>
                  <a:cxn ang="0">
                    <a:pos x="23" y="1"/>
                  </a:cxn>
                  <a:cxn ang="0">
                    <a:pos x="25" y="0"/>
                  </a:cxn>
                  <a:cxn ang="0">
                    <a:pos x="33" y="0"/>
                  </a:cxn>
                  <a:cxn ang="0">
                    <a:pos x="34" y="1"/>
                  </a:cxn>
                  <a:cxn ang="0">
                    <a:pos x="36" y="8"/>
                  </a:cxn>
                  <a:cxn ang="0">
                    <a:pos x="39" y="9"/>
                  </a:cxn>
                  <a:cxn ang="0">
                    <a:pos x="44" y="5"/>
                  </a:cxn>
                  <a:cxn ang="0">
                    <a:pos x="45" y="5"/>
                  </a:cxn>
                  <a:cxn ang="0">
                    <a:pos x="46" y="5"/>
                  </a:cxn>
                  <a:cxn ang="0">
                    <a:pos x="52" y="12"/>
                  </a:cxn>
                  <a:cxn ang="0">
                    <a:pos x="53" y="12"/>
                  </a:cxn>
                  <a:cxn ang="0">
                    <a:pos x="52" y="13"/>
                  </a:cxn>
                  <a:cxn ang="0">
                    <a:pos x="48" y="18"/>
                  </a:cxn>
                  <a:cxn ang="0">
                    <a:pos x="50" y="22"/>
                  </a:cxn>
                  <a:cxn ang="0">
                    <a:pos x="57" y="23"/>
                  </a:cxn>
                  <a:cxn ang="0">
                    <a:pos x="58" y="25"/>
                  </a:cxn>
                  <a:cxn ang="0">
                    <a:pos x="58" y="33"/>
                  </a:cxn>
                  <a:cxn ang="0">
                    <a:pos x="29" y="19"/>
                  </a:cxn>
                  <a:cxn ang="0">
                    <a:pos x="19" y="29"/>
                  </a:cxn>
                  <a:cxn ang="0">
                    <a:pos x="29" y="38"/>
                  </a:cxn>
                  <a:cxn ang="0">
                    <a:pos x="39" y="29"/>
                  </a:cxn>
                  <a:cxn ang="0">
                    <a:pos x="29" y="19"/>
                  </a:cxn>
                </a:cxnLst>
                <a:rect l="0" t="0" r="r" b="b"/>
                <a:pathLst>
                  <a:path w="58" h="58">
                    <a:moveTo>
                      <a:pt x="58" y="33"/>
                    </a:moveTo>
                    <a:cubicBezTo>
                      <a:pt x="58" y="34"/>
                      <a:pt x="58" y="34"/>
                      <a:pt x="57" y="34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7"/>
                      <a:pt x="49" y="38"/>
                      <a:pt x="49" y="39"/>
                    </a:cubicBezTo>
                    <a:cubicBezTo>
                      <a:pt x="50" y="41"/>
                      <a:pt x="51" y="42"/>
                      <a:pt x="53" y="44"/>
                    </a:cubicBezTo>
                    <a:cubicBezTo>
                      <a:pt x="53" y="44"/>
                      <a:pt x="53" y="45"/>
                      <a:pt x="53" y="45"/>
                    </a:cubicBezTo>
                    <a:cubicBezTo>
                      <a:pt x="53" y="45"/>
                      <a:pt x="53" y="46"/>
                      <a:pt x="53" y="46"/>
                    </a:cubicBezTo>
                    <a:cubicBezTo>
                      <a:pt x="52" y="47"/>
                      <a:pt x="47" y="53"/>
                      <a:pt x="45" y="53"/>
                    </a:cubicBezTo>
                    <a:cubicBezTo>
                      <a:pt x="45" y="53"/>
                      <a:pt x="45" y="53"/>
                      <a:pt x="44" y="52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8" y="49"/>
                      <a:pt x="37" y="49"/>
                      <a:pt x="36" y="50"/>
                    </a:cubicBezTo>
                    <a:cubicBezTo>
                      <a:pt x="35" y="52"/>
                      <a:pt x="35" y="55"/>
                      <a:pt x="34" y="57"/>
                    </a:cubicBezTo>
                    <a:cubicBezTo>
                      <a:pt x="34" y="57"/>
                      <a:pt x="34" y="58"/>
                      <a:pt x="33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4" y="58"/>
                      <a:pt x="23" y="57"/>
                      <a:pt x="23" y="57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1" y="49"/>
                      <a:pt x="20" y="49"/>
                      <a:pt x="19" y="48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3"/>
                      <a:pt x="12" y="53"/>
                      <a:pt x="12" y="52"/>
                    </a:cubicBezTo>
                    <a:cubicBezTo>
                      <a:pt x="10" y="50"/>
                      <a:pt x="7" y="48"/>
                      <a:pt x="5" y="46"/>
                    </a:cubicBezTo>
                    <a:cubicBezTo>
                      <a:pt x="5" y="46"/>
                      <a:pt x="5" y="45"/>
                      <a:pt x="5" y="45"/>
                    </a:cubicBezTo>
                    <a:cubicBezTo>
                      <a:pt x="5" y="45"/>
                      <a:pt x="5" y="44"/>
                      <a:pt x="5" y="44"/>
                    </a:cubicBezTo>
                    <a:cubicBezTo>
                      <a:pt x="7" y="42"/>
                      <a:pt x="8" y="41"/>
                      <a:pt x="9" y="39"/>
                    </a:cubicBezTo>
                    <a:cubicBezTo>
                      <a:pt x="9" y="38"/>
                      <a:pt x="8" y="37"/>
                      <a:pt x="8" y="35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0" y="34"/>
                      <a:pt x="0" y="33"/>
                      <a:pt x="0" y="3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3"/>
                      <a:pt x="1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9" y="20"/>
                      <a:pt x="9" y="18"/>
                    </a:cubicBezTo>
                    <a:cubicBezTo>
                      <a:pt x="8" y="17"/>
                      <a:pt x="7" y="15"/>
                      <a:pt x="5" y="13"/>
                    </a:cubicBezTo>
                    <a:cubicBezTo>
                      <a:pt x="5" y="13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6" y="10"/>
                      <a:pt x="11" y="5"/>
                      <a:pt x="13" y="5"/>
                    </a:cubicBezTo>
                    <a:cubicBezTo>
                      <a:pt x="13" y="5"/>
                      <a:pt x="13" y="5"/>
                      <a:pt x="14" y="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0" y="9"/>
                      <a:pt x="21" y="8"/>
                      <a:pt x="22" y="8"/>
                    </a:cubicBezTo>
                    <a:cubicBezTo>
                      <a:pt x="22" y="5"/>
                      <a:pt x="23" y="3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0"/>
                      <a:pt x="34" y="0"/>
                      <a:pt x="34" y="1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7" y="8"/>
                      <a:pt x="38" y="9"/>
                      <a:pt x="39" y="9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8" y="7"/>
                      <a:pt x="51" y="9"/>
                      <a:pt x="52" y="12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3"/>
                      <a:pt x="53" y="13"/>
                      <a:pt x="52" y="13"/>
                    </a:cubicBezTo>
                    <a:cubicBezTo>
                      <a:pt x="51" y="15"/>
                      <a:pt x="50" y="17"/>
                      <a:pt x="48" y="18"/>
                    </a:cubicBezTo>
                    <a:cubicBezTo>
                      <a:pt x="49" y="20"/>
                      <a:pt x="50" y="21"/>
                      <a:pt x="50" y="22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8" y="23"/>
                      <a:pt x="58" y="24"/>
                      <a:pt x="58" y="25"/>
                    </a:cubicBezTo>
                    <a:lnTo>
                      <a:pt x="58" y="33"/>
                    </a:lnTo>
                    <a:close/>
                    <a:moveTo>
                      <a:pt x="29" y="19"/>
                    </a:moveTo>
                    <a:cubicBezTo>
                      <a:pt x="24" y="19"/>
                      <a:pt x="19" y="23"/>
                      <a:pt x="19" y="29"/>
                    </a:cubicBezTo>
                    <a:cubicBezTo>
                      <a:pt x="19" y="34"/>
                      <a:pt x="24" y="38"/>
                      <a:pt x="29" y="38"/>
                    </a:cubicBezTo>
                    <a:cubicBezTo>
                      <a:pt x="34" y="38"/>
                      <a:pt x="39" y="34"/>
                      <a:pt x="39" y="29"/>
                    </a:cubicBezTo>
                    <a:cubicBezTo>
                      <a:pt x="39" y="23"/>
                      <a:pt x="34" y="19"/>
                      <a:pt x="29" y="1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endParaRPr>
              </a:p>
            </p:txBody>
          </p:sp>
        </p:grpSp>
        <p:sp>
          <p:nvSpPr>
            <p:cNvPr id="71" name="矩形 59">
              <a:extLst>
                <a:ext uri="{FF2B5EF4-FFF2-40B4-BE49-F238E27FC236}">
                  <a16:creationId xmlns="" xmlns:a16="http://schemas.microsoft.com/office/drawing/2014/main" id="{BBCABC6F-92F2-4B51-9A5A-75F434F138CB}"/>
                </a:ext>
              </a:extLst>
            </p:cNvPr>
            <p:cNvSpPr/>
            <p:nvPr/>
          </p:nvSpPr>
          <p:spPr>
            <a:xfrm>
              <a:off x="5894667" y="1618888"/>
              <a:ext cx="5019183" cy="49116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400" b="1">
                  <a:solidFill>
                    <a:schemeClr val="bg1"/>
                  </a:solidFill>
                  <a:latin typeface="#9Slide03 SFU Futura_05" panose="00000800000000000000" pitchFamily="2" charset="0"/>
                </a:rPr>
                <a:t>1. </a:t>
              </a:r>
              <a:r>
                <a:rPr lang="en-US" altLang="zh-CN" sz="2400" b="1">
                  <a:solidFill>
                    <a:schemeClr val="bg1"/>
                  </a:solidFill>
                  <a:latin typeface="#9Slide03 SFU Futura_05" panose="00000800000000000000" pitchFamily="2" charset="0"/>
                </a:rPr>
                <a:t>CƠ CẤU KINH TẾ</a:t>
              </a:r>
              <a:endParaRPr lang="zh-CN" altLang="en-US" sz="2400" b="1">
                <a:solidFill>
                  <a:schemeClr val="bg1"/>
                </a:solidFill>
                <a:latin typeface="#9Slide03 SFU Futura_05" panose="00000800000000000000" pitchFamily="2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F45136A6-8144-5006-240D-4E73B4C47A8B}"/>
              </a:ext>
            </a:extLst>
          </p:cNvPr>
          <p:cNvGrpSpPr/>
          <p:nvPr/>
        </p:nvGrpSpPr>
        <p:grpSpPr>
          <a:xfrm>
            <a:off x="5778308" y="3760032"/>
            <a:ext cx="5898003" cy="1057628"/>
            <a:chOff x="4941114" y="1502411"/>
            <a:chExt cx="5898003" cy="1057628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="" xmlns:a16="http://schemas.microsoft.com/office/drawing/2014/main" id="{77EE4691-4636-AD8B-7371-00B29895C513}"/>
                </a:ext>
              </a:extLst>
            </p:cNvPr>
            <p:cNvSpPr/>
            <p:nvPr/>
          </p:nvSpPr>
          <p:spPr>
            <a:xfrm>
              <a:off x="5689242" y="1502411"/>
              <a:ext cx="5149875" cy="1057628"/>
            </a:xfrm>
            <a:prstGeom prst="roundRect">
              <a:avLst>
                <a:gd name="adj" fmla="val 38535"/>
              </a:avLst>
            </a:prstGeom>
            <a:solidFill>
              <a:srgbClr val="00B050"/>
            </a:solidFill>
            <a:ln w="127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5" name="Group 8">
              <a:extLst>
                <a:ext uri="{FF2B5EF4-FFF2-40B4-BE49-F238E27FC236}">
                  <a16:creationId xmlns="" xmlns:a16="http://schemas.microsoft.com/office/drawing/2014/main" id="{0F3D9129-6CD1-BCF9-9CBC-7CC4A9AF5227}"/>
                </a:ext>
              </a:extLst>
            </p:cNvPr>
            <p:cNvGrpSpPr/>
            <p:nvPr/>
          </p:nvGrpSpPr>
          <p:grpSpPr>
            <a:xfrm>
              <a:off x="4941114" y="1561930"/>
              <a:ext cx="860871" cy="787994"/>
              <a:chOff x="5477115" y="2647077"/>
              <a:chExt cx="860871" cy="787994"/>
            </a:xfrm>
          </p:grpSpPr>
          <p:sp>
            <p:nvSpPr>
              <p:cNvPr id="79" name="Oval 103">
                <a:extLst>
                  <a:ext uri="{FF2B5EF4-FFF2-40B4-BE49-F238E27FC236}">
                    <a16:creationId xmlns="" xmlns:a16="http://schemas.microsoft.com/office/drawing/2014/main" id="{B116621F-E6AD-E900-F5C5-3716E90988E5}"/>
                  </a:ext>
                </a:extLst>
              </p:cNvPr>
              <p:cNvSpPr/>
              <p:nvPr/>
            </p:nvSpPr>
            <p:spPr>
              <a:xfrm>
                <a:off x="5477115" y="2647077"/>
                <a:ext cx="860871" cy="787994"/>
              </a:xfrm>
              <a:prstGeom prst="ellipse">
                <a:avLst/>
              </a:prstGeom>
              <a:solidFill>
                <a:srgbClr val="00B050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104">
                <a:extLst>
                  <a:ext uri="{FF2B5EF4-FFF2-40B4-BE49-F238E27FC236}">
                    <a16:creationId xmlns="" xmlns:a16="http://schemas.microsoft.com/office/drawing/2014/main" id="{58D559EE-F389-9E7E-F5EE-DB5093A10B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676694" y="2804499"/>
                <a:ext cx="504638" cy="508677"/>
              </a:xfrm>
              <a:custGeom>
                <a:avLst/>
                <a:gdLst/>
                <a:ahLst/>
                <a:cxnLst>
                  <a:cxn ang="0">
                    <a:pos x="58" y="33"/>
                  </a:cxn>
                  <a:cxn ang="0">
                    <a:pos x="57" y="34"/>
                  </a:cxn>
                  <a:cxn ang="0">
                    <a:pos x="50" y="35"/>
                  </a:cxn>
                  <a:cxn ang="0">
                    <a:pos x="49" y="39"/>
                  </a:cxn>
                  <a:cxn ang="0">
                    <a:pos x="53" y="44"/>
                  </a:cxn>
                  <a:cxn ang="0">
                    <a:pos x="53" y="45"/>
                  </a:cxn>
                  <a:cxn ang="0">
                    <a:pos x="53" y="46"/>
                  </a:cxn>
                  <a:cxn ang="0">
                    <a:pos x="45" y="53"/>
                  </a:cxn>
                  <a:cxn ang="0">
                    <a:pos x="44" y="52"/>
                  </a:cxn>
                  <a:cxn ang="0">
                    <a:pos x="39" y="48"/>
                  </a:cxn>
                  <a:cxn ang="0">
                    <a:pos x="36" y="50"/>
                  </a:cxn>
                  <a:cxn ang="0">
                    <a:pos x="34" y="57"/>
                  </a:cxn>
                  <a:cxn ang="0">
                    <a:pos x="33" y="58"/>
                  </a:cxn>
                  <a:cxn ang="0">
                    <a:pos x="25" y="58"/>
                  </a:cxn>
                  <a:cxn ang="0">
                    <a:pos x="23" y="57"/>
                  </a:cxn>
                  <a:cxn ang="0">
                    <a:pos x="22" y="50"/>
                  </a:cxn>
                  <a:cxn ang="0">
                    <a:pos x="19" y="48"/>
                  </a:cxn>
                  <a:cxn ang="0">
                    <a:pos x="14" y="52"/>
                  </a:cxn>
                  <a:cxn ang="0">
                    <a:pos x="13" y="53"/>
                  </a:cxn>
                  <a:cxn ang="0">
                    <a:pos x="12" y="52"/>
                  </a:cxn>
                  <a:cxn ang="0">
                    <a:pos x="5" y="46"/>
                  </a:cxn>
                  <a:cxn ang="0">
                    <a:pos x="5" y="45"/>
                  </a:cxn>
                  <a:cxn ang="0">
                    <a:pos x="5" y="44"/>
                  </a:cxn>
                  <a:cxn ang="0">
                    <a:pos x="9" y="39"/>
                  </a:cxn>
                  <a:cxn ang="0">
                    <a:pos x="8" y="35"/>
                  </a:cxn>
                  <a:cxn ang="0">
                    <a:pos x="1" y="34"/>
                  </a:cxn>
                  <a:cxn ang="0">
                    <a:pos x="0" y="33"/>
                  </a:cxn>
                  <a:cxn ang="0">
                    <a:pos x="0" y="24"/>
                  </a:cxn>
                  <a:cxn ang="0">
                    <a:pos x="1" y="23"/>
                  </a:cxn>
                  <a:cxn ang="0">
                    <a:pos x="8" y="22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13" y="5"/>
                  </a:cxn>
                  <a:cxn ang="0">
                    <a:pos x="14" y="5"/>
                  </a:cxn>
                  <a:cxn ang="0">
                    <a:pos x="19" y="9"/>
                  </a:cxn>
                  <a:cxn ang="0">
                    <a:pos x="22" y="8"/>
                  </a:cxn>
                  <a:cxn ang="0">
                    <a:pos x="23" y="1"/>
                  </a:cxn>
                  <a:cxn ang="0">
                    <a:pos x="25" y="0"/>
                  </a:cxn>
                  <a:cxn ang="0">
                    <a:pos x="33" y="0"/>
                  </a:cxn>
                  <a:cxn ang="0">
                    <a:pos x="34" y="1"/>
                  </a:cxn>
                  <a:cxn ang="0">
                    <a:pos x="36" y="8"/>
                  </a:cxn>
                  <a:cxn ang="0">
                    <a:pos x="39" y="9"/>
                  </a:cxn>
                  <a:cxn ang="0">
                    <a:pos x="44" y="5"/>
                  </a:cxn>
                  <a:cxn ang="0">
                    <a:pos x="45" y="5"/>
                  </a:cxn>
                  <a:cxn ang="0">
                    <a:pos x="46" y="5"/>
                  </a:cxn>
                  <a:cxn ang="0">
                    <a:pos x="52" y="12"/>
                  </a:cxn>
                  <a:cxn ang="0">
                    <a:pos x="53" y="12"/>
                  </a:cxn>
                  <a:cxn ang="0">
                    <a:pos x="52" y="13"/>
                  </a:cxn>
                  <a:cxn ang="0">
                    <a:pos x="48" y="18"/>
                  </a:cxn>
                  <a:cxn ang="0">
                    <a:pos x="50" y="22"/>
                  </a:cxn>
                  <a:cxn ang="0">
                    <a:pos x="57" y="23"/>
                  </a:cxn>
                  <a:cxn ang="0">
                    <a:pos x="58" y="25"/>
                  </a:cxn>
                  <a:cxn ang="0">
                    <a:pos x="58" y="33"/>
                  </a:cxn>
                  <a:cxn ang="0">
                    <a:pos x="29" y="19"/>
                  </a:cxn>
                  <a:cxn ang="0">
                    <a:pos x="19" y="29"/>
                  </a:cxn>
                  <a:cxn ang="0">
                    <a:pos x="29" y="38"/>
                  </a:cxn>
                  <a:cxn ang="0">
                    <a:pos x="39" y="29"/>
                  </a:cxn>
                  <a:cxn ang="0">
                    <a:pos x="29" y="19"/>
                  </a:cxn>
                </a:cxnLst>
                <a:rect l="0" t="0" r="r" b="b"/>
                <a:pathLst>
                  <a:path w="58" h="58">
                    <a:moveTo>
                      <a:pt x="58" y="33"/>
                    </a:moveTo>
                    <a:cubicBezTo>
                      <a:pt x="58" y="34"/>
                      <a:pt x="58" y="34"/>
                      <a:pt x="57" y="34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7"/>
                      <a:pt x="49" y="38"/>
                      <a:pt x="49" y="39"/>
                    </a:cubicBezTo>
                    <a:cubicBezTo>
                      <a:pt x="50" y="41"/>
                      <a:pt x="51" y="42"/>
                      <a:pt x="53" y="44"/>
                    </a:cubicBezTo>
                    <a:cubicBezTo>
                      <a:pt x="53" y="44"/>
                      <a:pt x="53" y="45"/>
                      <a:pt x="53" y="45"/>
                    </a:cubicBezTo>
                    <a:cubicBezTo>
                      <a:pt x="53" y="45"/>
                      <a:pt x="53" y="46"/>
                      <a:pt x="53" y="46"/>
                    </a:cubicBezTo>
                    <a:cubicBezTo>
                      <a:pt x="52" y="47"/>
                      <a:pt x="47" y="53"/>
                      <a:pt x="45" y="53"/>
                    </a:cubicBezTo>
                    <a:cubicBezTo>
                      <a:pt x="45" y="53"/>
                      <a:pt x="45" y="53"/>
                      <a:pt x="44" y="52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8" y="49"/>
                      <a:pt x="37" y="49"/>
                      <a:pt x="36" y="50"/>
                    </a:cubicBezTo>
                    <a:cubicBezTo>
                      <a:pt x="35" y="52"/>
                      <a:pt x="35" y="55"/>
                      <a:pt x="34" y="57"/>
                    </a:cubicBezTo>
                    <a:cubicBezTo>
                      <a:pt x="34" y="57"/>
                      <a:pt x="34" y="58"/>
                      <a:pt x="33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4" y="58"/>
                      <a:pt x="23" y="57"/>
                      <a:pt x="23" y="57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1" y="49"/>
                      <a:pt x="20" y="49"/>
                      <a:pt x="19" y="48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3"/>
                      <a:pt x="12" y="53"/>
                      <a:pt x="12" y="52"/>
                    </a:cubicBezTo>
                    <a:cubicBezTo>
                      <a:pt x="10" y="50"/>
                      <a:pt x="7" y="48"/>
                      <a:pt x="5" y="46"/>
                    </a:cubicBezTo>
                    <a:cubicBezTo>
                      <a:pt x="5" y="46"/>
                      <a:pt x="5" y="45"/>
                      <a:pt x="5" y="45"/>
                    </a:cubicBezTo>
                    <a:cubicBezTo>
                      <a:pt x="5" y="45"/>
                      <a:pt x="5" y="44"/>
                      <a:pt x="5" y="44"/>
                    </a:cubicBezTo>
                    <a:cubicBezTo>
                      <a:pt x="7" y="42"/>
                      <a:pt x="8" y="41"/>
                      <a:pt x="9" y="39"/>
                    </a:cubicBezTo>
                    <a:cubicBezTo>
                      <a:pt x="9" y="38"/>
                      <a:pt x="8" y="37"/>
                      <a:pt x="8" y="35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0" y="34"/>
                      <a:pt x="0" y="33"/>
                      <a:pt x="0" y="3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3"/>
                      <a:pt x="1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9" y="20"/>
                      <a:pt x="9" y="18"/>
                    </a:cubicBezTo>
                    <a:cubicBezTo>
                      <a:pt x="8" y="17"/>
                      <a:pt x="7" y="15"/>
                      <a:pt x="5" y="13"/>
                    </a:cubicBezTo>
                    <a:cubicBezTo>
                      <a:pt x="5" y="13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6" y="10"/>
                      <a:pt x="11" y="5"/>
                      <a:pt x="13" y="5"/>
                    </a:cubicBezTo>
                    <a:cubicBezTo>
                      <a:pt x="13" y="5"/>
                      <a:pt x="13" y="5"/>
                      <a:pt x="14" y="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0" y="9"/>
                      <a:pt x="21" y="8"/>
                      <a:pt x="22" y="8"/>
                    </a:cubicBezTo>
                    <a:cubicBezTo>
                      <a:pt x="22" y="5"/>
                      <a:pt x="23" y="3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0"/>
                      <a:pt x="34" y="0"/>
                      <a:pt x="34" y="1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7" y="8"/>
                      <a:pt x="38" y="9"/>
                      <a:pt x="39" y="9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8" y="7"/>
                      <a:pt x="51" y="9"/>
                      <a:pt x="52" y="12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3"/>
                      <a:pt x="53" y="13"/>
                      <a:pt x="52" y="13"/>
                    </a:cubicBezTo>
                    <a:cubicBezTo>
                      <a:pt x="51" y="15"/>
                      <a:pt x="50" y="17"/>
                      <a:pt x="48" y="18"/>
                    </a:cubicBezTo>
                    <a:cubicBezTo>
                      <a:pt x="49" y="20"/>
                      <a:pt x="50" y="21"/>
                      <a:pt x="50" y="22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8" y="23"/>
                      <a:pt x="58" y="24"/>
                      <a:pt x="58" y="25"/>
                    </a:cubicBezTo>
                    <a:lnTo>
                      <a:pt x="58" y="33"/>
                    </a:lnTo>
                    <a:close/>
                    <a:moveTo>
                      <a:pt x="29" y="19"/>
                    </a:moveTo>
                    <a:cubicBezTo>
                      <a:pt x="24" y="19"/>
                      <a:pt x="19" y="23"/>
                      <a:pt x="19" y="29"/>
                    </a:cubicBezTo>
                    <a:cubicBezTo>
                      <a:pt x="19" y="34"/>
                      <a:pt x="24" y="38"/>
                      <a:pt x="29" y="38"/>
                    </a:cubicBezTo>
                    <a:cubicBezTo>
                      <a:pt x="34" y="38"/>
                      <a:pt x="39" y="34"/>
                      <a:pt x="39" y="29"/>
                    </a:cubicBezTo>
                    <a:cubicBezTo>
                      <a:pt x="39" y="23"/>
                      <a:pt x="34" y="19"/>
                      <a:pt x="29" y="1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endParaRPr>
              </a:p>
            </p:txBody>
          </p:sp>
        </p:grpSp>
        <p:sp>
          <p:nvSpPr>
            <p:cNvPr id="77" name="矩形 59">
              <a:extLst>
                <a:ext uri="{FF2B5EF4-FFF2-40B4-BE49-F238E27FC236}">
                  <a16:creationId xmlns="" xmlns:a16="http://schemas.microsoft.com/office/drawing/2014/main" id="{492F4F64-DC6B-E453-9393-45009A3DF844}"/>
                </a:ext>
              </a:extLst>
            </p:cNvPr>
            <p:cNvSpPr/>
            <p:nvPr/>
          </p:nvSpPr>
          <p:spPr>
            <a:xfrm>
              <a:off x="5819935" y="1536329"/>
              <a:ext cx="5019182" cy="9343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schemeClr val="bg1"/>
                  </a:solidFill>
                  <a:latin typeface="#9Slide03 SFU Futura_05" panose="00000800000000000000" pitchFamily="2" charset="0"/>
                </a:rPr>
                <a:t>2. TỔNG SẢN PHẨM</a:t>
              </a:r>
              <a:r>
                <a:rPr lang="vi-VN" altLang="zh-CN" sz="2400" b="1">
                  <a:solidFill>
                    <a:schemeClr val="bg1"/>
                  </a:solidFill>
                  <a:latin typeface="#9Slide03 SFU Futura_05" panose="00000800000000000000" pitchFamily="2" charset="0"/>
                </a:rPr>
                <a:t> VÀ TỔNG THU NHẬP QUỐC GIA</a:t>
              </a:r>
              <a:endParaRPr lang="zh-CN" altLang="en-US" sz="2400" b="1">
                <a:solidFill>
                  <a:schemeClr val="bg1"/>
                </a:solidFill>
                <a:latin typeface="#9Slide03 SFU Futura_05" panose="00000800000000000000" pitchFamily="2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0476245-9947-114B-47DA-9F48FBF7D9F3}"/>
              </a:ext>
            </a:extLst>
          </p:cNvPr>
          <p:cNvSpPr txBox="1"/>
          <p:nvPr/>
        </p:nvSpPr>
        <p:spPr>
          <a:xfrm>
            <a:off x="3588918" y="297320"/>
            <a:ext cx="6414891" cy="7509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>
                <a:solidFill>
                  <a:srgbClr val="FF4B63"/>
                </a:solidFill>
                <a:latin typeface="#9Slide03 IcielPanton Black" panose="00000A00000000000000" pitchFamily="2" charset="0"/>
              </a:rPr>
              <a:t>NỘI DUNG BÀI HỌC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772798-AFFE-221F-4CC1-5469B1118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888" y="1727654"/>
            <a:ext cx="4994195" cy="42045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1ECF172-2206-2DDE-6808-4A56704248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709" y="5498603"/>
            <a:ext cx="1733498" cy="1159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FD580F-6DC9-E259-1AAF-2513C65418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5986" y="5570942"/>
            <a:ext cx="1357321" cy="1014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B33BD23-404C-0F97-C742-B0D4FF2684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4318" y="5570942"/>
            <a:ext cx="1357999" cy="998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11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4026">
        <p:circle/>
      </p:transition>
    </mc:Choice>
    <mc:Fallback xmlns="">
      <p:transition spd="slow" advClick="0" advTm="140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B0B8DCBA-FEED-46EF-A140-35B904015B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40D9AE-047C-87CB-9CD6-5DAB6F1700FF}"/>
              </a:ext>
            </a:extLst>
          </p:cNvPr>
          <p:cNvSpPr txBox="1"/>
          <p:nvPr/>
        </p:nvSpPr>
        <p:spPr>
          <a:xfrm>
            <a:off x="919842" y="799414"/>
            <a:ext cx="5311025" cy="1200329"/>
          </a:xfrm>
          <a:custGeom>
            <a:avLst/>
            <a:gdLst>
              <a:gd name="connsiteX0" fmla="*/ 0 w 5311025"/>
              <a:gd name="connsiteY0" fmla="*/ 0 h 1200329"/>
              <a:gd name="connsiteX1" fmla="*/ 643224 w 5311025"/>
              <a:gd name="connsiteY1" fmla="*/ 0 h 1200329"/>
              <a:gd name="connsiteX2" fmla="*/ 1286448 w 5311025"/>
              <a:gd name="connsiteY2" fmla="*/ 0 h 1200329"/>
              <a:gd name="connsiteX3" fmla="*/ 1982783 w 5311025"/>
              <a:gd name="connsiteY3" fmla="*/ 0 h 1200329"/>
              <a:gd name="connsiteX4" fmla="*/ 2466676 w 5311025"/>
              <a:gd name="connsiteY4" fmla="*/ 0 h 1200329"/>
              <a:gd name="connsiteX5" fmla="*/ 3003680 w 5311025"/>
              <a:gd name="connsiteY5" fmla="*/ 0 h 1200329"/>
              <a:gd name="connsiteX6" fmla="*/ 3540683 w 5311025"/>
              <a:gd name="connsiteY6" fmla="*/ 0 h 1200329"/>
              <a:gd name="connsiteX7" fmla="*/ 4237018 w 5311025"/>
              <a:gd name="connsiteY7" fmla="*/ 0 h 1200329"/>
              <a:gd name="connsiteX8" fmla="*/ 4720911 w 5311025"/>
              <a:gd name="connsiteY8" fmla="*/ 0 h 1200329"/>
              <a:gd name="connsiteX9" fmla="*/ 5311025 w 5311025"/>
              <a:gd name="connsiteY9" fmla="*/ 0 h 1200329"/>
              <a:gd name="connsiteX10" fmla="*/ 5311025 w 5311025"/>
              <a:gd name="connsiteY10" fmla="*/ 364100 h 1200329"/>
              <a:gd name="connsiteX11" fmla="*/ 5311025 w 5311025"/>
              <a:gd name="connsiteY11" fmla="*/ 764209 h 1200329"/>
              <a:gd name="connsiteX12" fmla="*/ 5311025 w 5311025"/>
              <a:gd name="connsiteY12" fmla="*/ 1200329 h 1200329"/>
              <a:gd name="connsiteX13" fmla="*/ 4720911 w 5311025"/>
              <a:gd name="connsiteY13" fmla="*/ 1200329 h 1200329"/>
              <a:gd name="connsiteX14" fmla="*/ 4130797 w 5311025"/>
              <a:gd name="connsiteY14" fmla="*/ 1200329 h 1200329"/>
              <a:gd name="connsiteX15" fmla="*/ 3700014 w 5311025"/>
              <a:gd name="connsiteY15" fmla="*/ 1200329 h 1200329"/>
              <a:gd name="connsiteX16" fmla="*/ 3163010 w 5311025"/>
              <a:gd name="connsiteY16" fmla="*/ 1200329 h 1200329"/>
              <a:gd name="connsiteX17" fmla="*/ 2626007 w 5311025"/>
              <a:gd name="connsiteY17" fmla="*/ 1200329 h 1200329"/>
              <a:gd name="connsiteX18" fmla="*/ 2089003 w 5311025"/>
              <a:gd name="connsiteY18" fmla="*/ 1200329 h 1200329"/>
              <a:gd name="connsiteX19" fmla="*/ 1658220 w 5311025"/>
              <a:gd name="connsiteY19" fmla="*/ 1200329 h 1200329"/>
              <a:gd name="connsiteX20" fmla="*/ 1227437 w 5311025"/>
              <a:gd name="connsiteY20" fmla="*/ 1200329 h 1200329"/>
              <a:gd name="connsiteX21" fmla="*/ 637323 w 5311025"/>
              <a:gd name="connsiteY21" fmla="*/ 1200329 h 1200329"/>
              <a:gd name="connsiteX22" fmla="*/ 0 w 5311025"/>
              <a:gd name="connsiteY22" fmla="*/ 1200329 h 1200329"/>
              <a:gd name="connsiteX23" fmla="*/ 0 w 5311025"/>
              <a:gd name="connsiteY23" fmla="*/ 788216 h 1200329"/>
              <a:gd name="connsiteX24" fmla="*/ 0 w 5311025"/>
              <a:gd name="connsiteY24" fmla="*/ 400110 h 1200329"/>
              <a:gd name="connsiteX25" fmla="*/ 0 w 5311025"/>
              <a:gd name="connsiteY25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11025" h="1200329" extrusionOk="0">
                <a:moveTo>
                  <a:pt x="0" y="0"/>
                </a:moveTo>
                <a:cubicBezTo>
                  <a:pt x="146180" y="-29765"/>
                  <a:pt x="334498" y="2725"/>
                  <a:pt x="643224" y="0"/>
                </a:cubicBezTo>
                <a:cubicBezTo>
                  <a:pt x="951950" y="-2725"/>
                  <a:pt x="1127005" y="34941"/>
                  <a:pt x="1286448" y="0"/>
                </a:cubicBezTo>
                <a:cubicBezTo>
                  <a:pt x="1445891" y="-34941"/>
                  <a:pt x="1664535" y="38540"/>
                  <a:pt x="1982783" y="0"/>
                </a:cubicBezTo>
                <a:cubicBezTo>
                  <a:pt x="2301031" y="-38540"/>
                  <a:pt x="2360112" y="6257"/>
                  <a:pt x="2466676" y="0"/>
                </a:cubicBezTo>
                <a:cubicBezTo>
                  <a:pt x="2573240" y="-6257"/>
                  <a:pt x="2814644" y="5897"/>
                  <a:pt x="3003680" y="0"/>
                </a:cubicBezTo>
                <a:cubicBezTo>
                  <a:pt x="3192716" y="-5897"/>
                  <a:pt x="3380143" y="51907"/>
                  <a:pt x="3540683" y="0"/>
                </a:cubicBezTo>
                <a:cubicBezTo>
                  <a:pt x="3701223" y="-51907"/>
                  <a:pt x="3963892" y="21425"/>
                  <a:pt x="4237018" y="0"/>
                </a:cubicBezTo>
                <a:cubicBezTo>
                  <a:pt x="4510144" y="-21425"/>
                  <a:pt x="4486370" y="45599"/>
                  <a:pt x="4720911" y="0"/>
                </a:cubicBezTo>
                <a:cubicBezTo>
                  <a:pt x="4955452" y="-45599"/>
                  <a:pt x="5050768" y="12446"/>
                  <a:pt x="5311025" y="0"/>
                </a:cubicBezTo>
                <a:cubicBezTo>
                  <a:pt x="5350803" y="125157"/>
                  <a:pt x="5309262" y="208533"/>
                  <a:pt x="5311025" y="364100"/>
                </a:cubicBezTo>
                <a:cubicBezTo>
                  <a:pt x="5312788" y="519667"/>
                  <a:pt x="5282170" y="618467"/>
                  <a:pt x="5311025" y="764209"/>
                </a:cubicBezTo>
                <a:cubicBezTo>
                  <a:pt x="5339880" y="909951"/>
                  <a:pt x="5294360" y="1012553"/>
                  <a:pt x="5311025" y="1200329"/>
                </a:cubicBezTo>
                <a:cubicBezTo>
                  <a:pt x="5165956" y="1214130"/>
                  <a:pt x="5003439" y="1134595"/>
                  <a:pt x="4720911" y="1200329"/>
                </a:cubicBezTo>
                <a:cubicBezTo>
                  <a:pt x="4438383" y="1266063"/>
                  <a:pt x="4336287" y="1131201"/>
                  <a:pt x="4130797" y="1200329"/>
                </a:cubicBezTo>
                <a:cubicBezTo>
                  <a:pt x="3925307" y="1269457"/>
                  <a:pt x="3825169" y="1181835"/>
                  <a:pt x="3700014" y="1200329"/>
                </a:cubicBezTo>
                <a:cubicBezTo>
                  <a:pt x="3574859" y="1218823"/>
                  <a:pt x="3429722" y="1189493"/>
                  <a:pt x="3163010" y="1200329"/>
                </a:cubicBezTo>
                <a:cubicBezTo>
                  <a:pt x="2896298" y="1211165"/>
                  <a:pt x="2854516" y="1172225"/>
                  <a:pt x="2626007" y="1200329"/>
                </a:cubicBezTo>
                <a:cubicBezTo>
                  <a:pt x="2397498" y="1228433"/>
                  <a:pt x="2311902" y="1191564"/>
                  <a:pt x="2089003" y="1200329"/>
                </a:cubicBezTo>
                <a:cubicBezTo>
                  <a:pt x="1866104" y="1209094"/>
                  <a:pt x="1866438" y="1154267"/>
                  <a:pt x="1658220" y="1200329"/>
                </a:cubicBezTo>
                <a:cubicBezTo>
                  <a:pt x="1450002" y="1246391"/>
                  <a:pt x="1347744" y="1186895"/>
                  <a:pt x="1227437" y="1200329"/>
                </a:cubicBezTo>
                <a:cubicBezTo>
                  <a:pt x="1107130" y="1213763"/>
                  <a:pt x="755740" y="1186467"/>
                  <a:pt x="637323" y="1200329"/>
                </a:cubicBezTo>
                <a:cubicBezTo>
                  <a:pt x="518906" y="1214191"/>
                  <a:pt x="243136" y="1185964"/>
                  <a:pt x="0" y="1200329"/>
                </a:cubicBezTo>
                <a:cubicBezTo>
                  <a:pt x="-22305" y="1077079"/>
                  <a:pt x="11487" y="933538"/>
                  <a:pt x="0" y="788216"/>
                </a:cubicBezTo>
                <a:cubicBezTo>
                  <a:pt x="-11487" y="642894"/>
                  <a:pt x="21340" y="575599"/>
                  <a:pt x="0" y="400110"/>
                </a:cubicBezTo>
                <a:cubicBezTo>
                  <a:pt x="-21340" y="224621"/>
                  <a:pt x="881" y="170844"/>
                  <a:pt x="0" y="0"/>
                </a:cubicBezTo>
                <a:close/>
              </a:path>
            </a:pathLst>
          </a:custGeom>
          <a:noFill/>
          <a:ln>
            <a:noFill/>
            <a:prstDash val="lgDashDot"/>
            <a:extLst>
              <a:ext uri="{C807C97D-BFC1-408E-A445-0C87EB9F89A2}">
                <ask:lineSketchStyleProps xmlns="" xmlns:ask="http://schemas.microsoft.com/office/drawing/2018/sketchyshapes" sd="17098697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0070C0"/>
                </a:solidFill>
                <a:latin typeface="#9Slide03 SFU Futura_03" panose="00000400000000000000" pitchFamily="2" charset="0"/>
              </a:rPr>
              <a:t>Dựa vào thông tin mục 1 – SGK, hãy điền các từ còn thiếu để hoàn thiện khái niệm cơ cấu kinh tế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0DE1B44-5216-620F-D6E4-75017E2AE357}"/>
              </a:ext>
            </a:extLst>
          </p:cNvPr>
          <p:cNvSpPr/>
          <p:nvPr/>
        </p:nvSpPr>
        <p:spPr>
          <a:xfrm>
            <a:off x="8295052" y="6127116"/>
            <a:ext cx="3058748" cy="3355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A205FBF-61CB-00BD-F81F-6F89704D3E2D}"/>
              </a:ext>
            </a:extLst>
          </p:cNvPr>
          <p:cNvSpPr txBox="1"/>
          <p:nvPr/>
        </p:nvSpPr>
        <p:spPr>
          <a:xfrm>
            <a:off x="535670" y="2772535"/>
            <a:ext cx="108181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>
                <a:solidFill>
                  <a:srgbClr val="00B050"/>
                </a:solidFill>
                <a:effectLst/>
                <a:latin typeface="#9Slide03 SFU Futura_03" panose="00000400000000000000" pitchFamily="2" charset="0"/>
                <a:ea typeface="Times New Roman" panose="02020603050405020304" pitchFamily="18" charset="0"/>
              </a:rPr>
              <a:t>Cơ cấu kinh tế là ………….. các ngành,………….., bộ phận ………….có quan hệ …………tương đối ổn định…………..</a:t>
            </a:r>
            <a:endParaRPr lang="en-US" sz="2400" b="1">
              <a:solidFill>
                <a:srgbClr val="00B05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05C4794-A7EE-3C78-04D2-759FF1FEC7C1}"/>
              </a:ext>
            </a:extLst>
          </p:cNvPr>
          <p:cNvSpPr txBox="1"/>
          <p:nvPr/>
        </p:nvSpPr>
        <p:spPr>
          <a:xfrm>
            <a:off x="7239600" y="3701062"/>
            <a:ext cx="137627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#9Slide03 SFU Futura_03" panose="00000400000000000000" pitchFamily="2" charset="0"/>
                <a:ea typeface="Times New Roman" panose="02020603050405020304" pitchFamily="18" charset="0"/>
              </a:rPr>
              <a:t>tổng thể </a:t>
            </a:r>
            <a:endParaRPr lang="en-US" sz="2400" b="1">
              <a:solidFill>
                <a:srgbClr val="FF000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5FCA052-0ECC-A592-2431-4E49F2AE21D9}"/>
              </a:ext>
            </a:extLst>
          </p:cNvPr>
          <p:cNvSpPr txBox="1"/>
          <p:nvPr/>
        </p:nvSpPr>
        <p:spPr>
          <a:xfrm>
            <a:off x="9367437" y="3645718"/>
            <a:ext cx="157398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#9Slide03 SFU Futura_03" panose="00000400000000000000" pitchFamily="2" charset="0"/>
                <a:ea typeface="Times New Roman" panose="02020603050405020304" pitchFamily="18" charset="0"/>
              </a:rPr>
              <a:t>hợp thành </a:t>
            </a:r>
            <a:endParaRPr lang="en-US" sz="2400" b="1">
              <a:solidFill>
                <a:srgbClr val="FF000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D006637-8EBA-6F5F-E0E7-1D947033CCDC}"/>
              </a:ext>
            </a:extLst>
          </p:cNvPr>
          <p:cNvSpPr txBox="1"/>
          <p:nvPr/>
        </p:nvSpPr>
        <p:spPr>
          <a:xfrm>
            <a:off x="2899539" y="3661632"/>
            <a:ext cx="1230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#9Slide03 SFU Futura_03" panose="00000400000000000000" pitchFamily="2" charset="0"/>
                <a:ea typeface="Times New Roman" panose="02020603050405020304" pitchFamily="18" charset="0"/>
              </a:rPr>
              <a:t>hữu cơ </a:t>
            </a:r>
            <a:endParaRPr lang="en-US" sz="2400" b="1">
              <a:solidFill>
                <a:srgbClr val="FF000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ED65403-7447-961F-E631-E9409B344420}"/>
              </a:ext>
            </a:extLst>
          </p:cNvPr>
          <p:cNvSpPr txBox="1"/>
          <p:nvPr/>
        </p:nvSpPr>
        <p:spPr>
          <a:xfrm>
            <a:off x="4940133" y="3693079"/>
            <a:ext cx="123037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#9Slide03 SFU Futura_03" panose="00000400000000000000" pitchFamily="2" charset="0"/>
                <a:ea typeface="Times New Roman" panose="02020603050405020304" pitchFamily="18" charset="0"/>
              </a:rPr>
              <a:t>lĩnh vực</a:t>
            </a:r>
            <a:endParaRPr lang="en-US" sz="2400" b="1">
              <a:solidFill>
                <a:srgbClr val="FF000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0CE335C-D149-11D4-D550-4CCF9188498C}"/>
              </a:ext>
            </a:extLst>
          </p:cNvPr>
          <p:cNvSpPr txBox="1"/>
          <p:nvPr/>
        </p:nvSpPr>
        <p:spPr>
          <a:xfrm>
            <a:off x="825893" y="3716329"/>
            <a:ext cx="113191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#9Slide03 SFU Futura_03" panose="00000400000000000000" pitchFamily="2" charset="0"/>
                <a:ea typeface="Times New Roman" panose="02020603050405020304" pitchFamily="18" charset="0"/>
              </a:rPr>
              <a:t>kinh tế </a:t>
            </a:r>
            <a:endParaRPr lang="en-US" sz="2400" b="1">
              <a:solidFill>
                <a:srgbClr val="FF000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4469A84-CC90-A1D6-D381-045A3FDE38EA}"/>
              </a:ext>
            </a:extLst>
          </p:cNvPr>
          <p:cNvSpPr/>
          <p:nvPr/>
        </p:nvSpPr>
        <p:spPr>
          <a:xfrm>
            <a:off x="390061" y="2585359"/>
            <a:ext cx="11070723" cy="1685818"/>
          </a:xfrm>
          <a:custGeom>
            <a:avLst/>
            <a:gdLst>
              <a:gd name="connsiteX0" fmla="*/ 0 w 11070723"/>
              <a:gd name="connsiteY0" fmla="*/ 0 h 1685818"/>
              <a:gd name="connsiteX1" fmla="*/ 471962 w 11070723"/>
              <a:gd name="connsiteY1" fmla="*/ 0 h 1685818"/>
              <a:gd name="connsiteX2" fmla="*/ 1054632 w 11070723"/>
              <a:gd name="connsiteY2" fmla="*/ 0 h 1685818"/>
              <a:gd name="connsiteX3" fmla="*/ 1415887 w 11070723"/>
              <a:gd name="connsiteY3" fmla="*/ 0 h 1685818"/>
              <a:gd name="connsiteX4" fmla="*/ 1998557 w 11070723"/>
              <a:gd name="connsiteY4" fmla="*/ 0 h 1685818"/>
              <a:gd name="connsiteX5" fmla="*/ 2359812 w 11070723"/>
              <a:gd name="connsiteY5" fmla="*/ 0 h 1685818"/>
              <a:gd name="connsiteX6" fmla="*/ 2610360 w 11070723"/>
              <a:gd name="connsiteY6" fmla="*/ 0 h 1685818"/>
              <a:gd name="connsiteX7" fmla="*/ 2860908 w 11070723"/>
              <a:gd name="connsiteY7" fmla="*/ 0 h 1685818"/>
              <a:gd name="connsiteX8" fmla="*/ 3443578 w 11070723"/>
              <a:gd name="connsiteY8" fmla="*/ 0 h 1685818"/>
              <a:gd name="connsiteX9" fmla="*/ 4247662 w 11070723"/>
              <a:gd name="connsiteY9" fmla="*/ 0 h 1685818"/>
              <a:gd name="connsiteX10" fmla="*/ 4830331 w 11070723"/>
              <a:gd name="connsiteY10" fmla="*/ 0 h 1685818"/>
              <a:gd name="connsiteX11" fmla="*/ 5080879 w 11070723"/>
              <a:gd name="connsiteY11" fmla="*/ 0 h 1685818"/>
              <a:gd name="connsiteX12" fmla="*/ 5884963 w 11070723"/>
              <a:gd name="connsiteY12" fmla="*/ 0 h 1685818"/>
              <a:gd name="connsiteX13" fmla="*/ 6135511 w 11070723"/>
              <a:gd name="connsiteY13" fmla="*/ 0 h 1685818"/>
              <a:gd name="connsiteX14" fmla="*/ 6386059 w 11070723"/>
              <a:gd name="connsiteY14" fmla="*/ 0 h 1685818"/>
              <a:gd name="connsiteX15" fmla="*/ 7079436 w 11070723"/>
              <a:gd name="connsiteY15" fmla="*/ 0 h 1685818"/>
              <a:gd name="connsiteX16" fmla="*/ 7883520 w 11070723"/>
              <a:gd name="connsiteY16" fmla="*/ 0 h 1685818"/>
              <a:gd name="connsiteX17" fmla="*/ 8466190 w 11070723"/>
              <a:gd name="connsiteY17" fmla="*/ 0 h 1685818"/>
              <a:gd name="connsiteX18" fmla="*/ 8716738 w 11070723"/>
              <a:gd name="connsiteY18" fmla="*/ 0 h 1685818"/>
              <a:gd name="connsiteX19" fmla="*/ 9077993 w 11070723"/>
              <a:gd name="connsiteY19" fmla="*/ 0 h 1685818"/>
              <a:gd name="connsiteX20" fmla="*/ 9660662 w 11070723"/>
              <a:gd name="connsiteY20" fmla="*/ 0 h 1685818"/>
              <a:gd name="connsiteX21" fmla="*/ 10464747 w 11070723"/>
              <a:gd name="connsiteY21" fmla="*/ 0 h 1685818"/>
              <a:gd name="connsiteX22" fmla="*/ 11070723 w 11070723"/>
              <a:gd name="connsiteY22" fmla="*/ 0 h 1685818"/>
              <a:gd name="connsiteX23" fmla="*/ 11070723 w 11070723"/>
              <a:gd name="connsiteY23" fmla="*/ 561939 h 1685818"/>
              <a:gd name="connsiteX24" fmla="*/ 11070723 w 11070723"/>
              <a:gd name="connsiteY24" fmla="*/ 1107020 h 1685818"/>
              <a:gd name="connsiteX25" fmla="*/ 11070723 w 11070723"/>
              <a:gd name="connsiteY25" fmla="*/ 1685818 h 1685818"/>
              <a:gd name="connsiteX26" fmla="*/ 10377346 w 11070723"/>
              <a:gd name="connsiteY26" fmla="*/ 1685818 h 1685818"/>
              <a:gd name="connsiteX27" fmla="*/ 10016091 w 11070723"/>
              <a:gd name="connsiteY27" fmla="*/ 1685818 h 1685818"/>
              <a:gd name="connsiteX28" fmla="*/ 9433421 w 11070723"/>
              <a:gd name="connsiteY28" fmla="*/ 1685818 h 1685818"/>
              <a:gd name="connsiteX29" fmla="*/ 8740044 w 11070723"/>
              <a:gd name="connsiteY29" fmla="*/ 1685818 h 1685818"/>
              <a:gd name="connsiteX30" fmla="*/ 8046668 w 11070723"/>
              <a:gd name="connsiteY30" fmla="*/ 1685818 h 1685818"/>
              <a:gd name="connsiteX31" fmla="*/ 7796120 w 11070723"/>
              <a:gd name="connsiteY31" fmla="*/ 1685818 h 1685818"/>
              <a:gd name="connsiteX32" fmla="*/ 6992036 w 11070723"/>
              <a:gd name="connsiteY32" fmla="*/ 1685818 h 1685818"/>
              <a:gd name="connsiteX33" fmla="*/ 6630780 w 11070723"/>
              <a:gd name="connsiteY33" fmla="*/ 1685818 h 1685818"/>
              <a:gd name="connsiteX34" fmla="*/ 6269525 w 11070723"/>
              <a:gd name="connsiteY34" fmla="*/ 1685818 h 1685818"/>
              <a:gd name="connsiteX35" fmla="*/ 5576148 w 11070723"/>
              <a:gd name="connsiteY35" fmla="*/ 1685818 h 1685818"/>
              <a:gd name="connsiteX36" fmla="*/ 5325600 w 11070723"/>
              <a:gd name="connsiteY36" fmla="*/ 1685818 h 1685818"/>
              <a:gd name="connsiteX37" fmla="*/ 4964345 w 11070723"/>
              <a:gd name="connsiteY37" fmla="*/ 1685818 h 1685818"/>
              <a:gd name="connsiteX38" fmla="*/ 4270968 w 11070723"/>
              <a:gd name="connsiteY38" fmla="*/ 1685818 h 1685818"/>
              <a:gd name="connsiteX39" fmla="*/ 3688299 w 11070723"/>
              <a:gd name="connsiteY39" fmla="*/ 1685818 h 1685818"/>
              <a:gd name="connsiteX40" fmla="*/ 3105629 w 11070723"/>
              <a:gd name="connsiteY40" fmla="*/ 1685818 h 1685818"/>
              <a:gd name="connsiteX41" fmla="*/ 2744374 w 11070723"/>
              <a:gd name="connsiteY41" fmla="*/ 1685818 h 1685818"/>
              <a:gd name="connsiteX42" fmla="*/ 2383119 w 11070723"/>
              <a:gd name="connsiteY42" fmla="*/ 1685818 h 1685818"/>
              <a:gd name="connsiteX43" fmla="*/ 1800449 w 11070723"/>
              <a:gd name="connsiteY43" fmla="*/ 1685818 h 1685818"/>
              <a:gd name="connsiteX44" fmla="*/ 1328487 w 11070723"/>
              <a:gd name="connsiteY44" fmla="*/ 1685818 h 1685818"/>
              <a:gd name="connsiteX45" fmla="*/ 635110 w 11070723"/>
              <a:gd name="connsiteY45" fmla="*/ 1685818 h 1685818"/>
              <a:gd name="connsiteX46" fmla="*/ 0 w 11070723"/>
              <a:gd name="connsiteY46" fmla="*/ 1685818 h 1685818"/>
              <a:gd name="connsiteX47" fmla="*/ 0 w 11070723"/>
              <a:gd name="connsiteY47" fmla="*/ 1123879 h 1685818"/>
              <a:gd name="connsiteX48" fmla="*/ 0 w 11070723"/>
              <a:gd name="connsiteY48" fmla="*/ 561939 h 1685818"/>
              <a:gd name="connsiteX49" fmla="*/ 0 w 11070723"/>
              <a:gd name="connsiteY49" fmla="*/ 0 h 168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070723" h="1685818" extrusionOk="0">
                <a:moveTo>
                  <a:pt x="0" y="0"/>
                </a:moveTo>
                <a:cubicBezTo>
                  <a:pt x="109813" y="-19468"/>
                  <a:pt x="309936" y="19737"/>
                  <a:pt x="471962" y="0"/>
                </a:cubicBezTo>
                <a:cubicBezTo>
                  <a:pt x="633988" y="-19737"/>
                  <a:pt x="884882" y="42817"/>
                  <a:pt x="1054632" y="0"/>
                </a:cubicBezTo>
                <a:cubicBezTo>
                  <a:pt x="1224382" y="-42817"/>
                  <a:pt x="1310475" y="2734"/>
                  <a:pt x="1415887" y="0"/>
                </a:cubicBezTo>
                <a:cubicBezTo>
                  <a:pt x="1521300" y="-2734"/>
                  <a:pt x="1726994" y="12586"/>
                  <a:pt x="1998557" y="0"/>
                </a:cubicBezTo>
                <a:cubicBezTo>
                  <a:pt x="2270120" y="-12586"/>
                  <a:pt x="2223464" y="28540"/>
                  <a:pt x="2359812" y="0"/>
                </a:cubicBezTo>
                <a:cubicBezTo>
                  <a:pt x="2496160" y="-28540"/>
                  <a:pt x="2504826" y="17511"/>
                  <a:pt x="2610360" y="0"/>
                </a:cubicBezTo>
                <a:cubicBezTo>
                  <a:pt x="2715894" y="-17511"/>
                  <a:pt x="2755736" y="23367"/>
                  <a:pt x="2860908" y="0"/>
                </a:cubicBezTo>
                <a:cubicBezTo>
                  <a:pt x="2966080" y="-23367"/>
                  <a:pt x="3285151" y="48702"/>
                  <a:pt x="3443578" y="0"/>
                </a:cubicBezTo>
                <a:cubicBezTo>
                  <a:pt x="3602005" y="-48702"/>
                  <a:pt x="4021203" y="23993"/>
                  <a:pt x="4247662" y="0"/>
                </a:cubicBezTo>
                <a:cubicBezTo>
                  <a:pt x="4474121" y="-23993"/>
                  <a:pt x="4581108" y="38759"/>
                  <a:pt x="4830331" y="0"/>
                </a:cubicBezTo>
                <a:cubicBezTo>
                  <a:pt x="5079554" y="-38759"/>
                  <a:pt x="5000725" y="15781"/>
                  <a:pt x="5080879" y="0"/>
                </a:cubicBezTo>
                <a:cubicBezTo>
                  <a:pt x="5161033" y="-15781"/>
                  <a:pt x="5511459" y="55601"/>
                  <a:pt x="5884963" y="0"/>
                </a:cubicBezTo>
                <a:cubicBezTo>
                  <a:pt x="6258467" y="-55601"/>
                  <a:pt x="6075599" y="19199"/>
                  <a:pt x="6135511" y="0"/>
                </a:cubicBezTo>
                <a:cubicBezTo>
                  <a:pt x="6195423" y="-19199"/>
                  <a:pt x="6302485" y="22937"/>
                  <a:pt x="6386059" y="0"/>
                </a:cubicBezTo>
                <a:cubicBezTo>
                  <a:pt x="6469633" y="-22937"/>
                  <a:pt x="6884326" y="30342"/>
                  <a:pt x="7079436" y="0"/>
                </a:cubicBezTo>
                <a:cubicBezTo>
                  <a:pt x="7274546" y="-30342"/>
                  <a:pt x="7706634" y="43513"/>
                  <a:pt x="7883520" y="0"/>
                </a:cubicBezTo>
                <a:cubicBezTo>
                  <a:pt x="8060406" y="-43513"/>
                  <a:pt x="8230963" y="3277"/>
                  <a:pt x="8466190" y="0"/>
                </a:cubicBezTo>
                <a:cubicBezTo>
                  <a:pt x="8701417" y="-3277"/>
                  <a:pt x="8614172" y="24402"/>
                  <a:pt x="8716738" y="0"/>
                </a:cubicBezTo>
                <a:cubicBezTo>
                  <a:pt x="8819304" y="-24402"/>
                  <a:pt x="8928991" y="19291"/>
                  <a:pt x="9077993" y="0"/>
                </a:cubicBezTo>
                <a:cubicBezTo>
                  <a:pt x="9226995" y="-19291"/>
                  <a:pt x="9422806" y="2359"/>
                  <a:pt x="9660662" y="0"/>
                </a:cubicBezTo>
                <a:cubicBezTo>
                  <a:pt x="9898518" y="-2359"/>
                  <a:pt x="10295208" y="17407"/>
                  <a:pt x="10464747" y="0"/>
                </a:cubicBezTo>
                <a:cubicBezTo>
                  <a:pt x="10634286" y="-17407"/>
                  <a:pt x="10814974" y="40374"/>
                  <a:pt x="11070723" y="0"/>
                </a:cubicBezTo>
                <a:cubicBezTo>
                  <a:pt x="11076096" y="271702"/>
                  <a:pt x="11021616" y="419368"/>
                  <a:pt x="11070723" y="561939"/>
                </a:cubicBezTo>
                <a:cubicBezTo>
                  <a:pt x="11119830" y="704510"/>
                  <a:pt x="11040831" y="959318"/>
                  <a:pt x="11070723" y="1107020"/>
                </a:cubicBezTo>
                <a:cubicBezTo>
                  <a:pt x="11100615" y="1254722"/>
                  <a:pt x="11059874" y="1480217"/>
                  <a:pt x="11070723" y="1685818"/>
                </a:cubicBezTo>
                <a:cubicBezTo>
                  <a:pt x="10777504" y="1764552"/>
                  <a:pt x="10711092" y="1680322"/>
                  <a:pt x="10377346" y="1685818"/>
                </a:cubicBezTo>
                <a:cubicBezTo>
                  <a:pt x="10043600" y="1691314"/>
                  <a:pt x="10183089" y="1667761"/>
                  <a:pt x="10016091" y="1685818"/>
                </a:cubicBezTo>
                <a:cubicBezTo>
                  <a:pt x="9849094" y="1703875"/>
                  <a:pt x="9676248" y="1681788"/>
                  <a:pt x="9433421" y="1685818"/>
                </a:cubicBezTo>
                <a:cubicBezTo>
                  <a:pt x="9190594" y="1689848"/>
                  <a:pt x="9015197" y="1668312"/>
                  <a:pt x="8740044" y="1685818"/>
                </a:cubicBezTo>
                <a:cubicBezTo>
                  <a:pt x="8464891" y="1703324"/>
                  <a:pt x="8195648" y="1634334"/>
                  <a:pt x="8046668" y="1685818"/>
                </a:cubicBezTo>
                <a:cubicBezTo>
                  <a:pt x="7897688" y="1737302"/>
                  <a:pt x="7881198" y="1658856"/>
                  <a:pt x="7796120" y="1685818"/>
                </a:cubicBezTo>
                <a:cubicBezTo>
                  <a:pt x="7711042" y="1712780"/>
                  <a:pt x="7262461" y="1684632"/>
                  <a:pt x="6992036" y="1685818"/>
                </a:cubicBezTo>
                <a:cubicBezTo>
                  <a:pt x="6721611" y="1687004"/>
                  <a:pt x="6726730" y="1659667"/>
                  <a:pt x="6630780" y="1685818"/>
                </a:cubicBezTo>
                <a:cubicBezTo>
                  <a:pt x="6534830" y="1711969"/>
                  <a:pt x="6407957" y="1658274"/>
                  <a:pt x="6269525" y="1685818"/>
                </a:cubicBezTo>
                <a:cubicBezTo>
                  <a:pt x="6131093" y="1713362"/>
                  <a:pt x="5911746" y="1674679"/>
                  <a:pt x="5576148" y="1685818"/>
                </a:cubicBezTo>
                <a:cubicBezTo>
                  <a:pt x="5240550" y="1696957"/>
                  <a:pt x="5438475" y="1669656"/>
                  <a:pt x="5325600" y="1685818"/>
                </a:cubicBezTo>
                <a:cubicBezTo>
                  <a:pt x="5212725" y="1701980"/>
                  <a:pt x="5133986" y="1655602"/>
                  <a:pt x="4964345" y="1685818"/>
                </a:cubicBezTo>
                <a:cubicBezTo>
                  <a:pt x="4794704" y="1716034"/>
                  <a:pt x="4617436" y="1619240"/>
                  <a:pt x="4270968" y="1685818"/>
                </a:cubicBezTo>
                <a:cubicBezTo>
                  <a:pt x="3924500" y="1752396"/>
                  <a:pt x="3894081" y="1658309"/>
                  <a:pt x="3688299" y="1685818"/>
                </a:cubicBezTo>
                <a:cubicBezTo>
                  <a:pt x="3482517" y="1713327"/>
                  <a:pt x="3229179" y="1649727"/>
                  <a:pt x="3105629" y="1685818"/>
                </a:cubicBezTo>
                <a:cubicBezTo>
                  <a:pt x="2982079" y="1721909"/>
                  <a:pt x="2829970" y="1682348"/>
                  <a:pt x="2744374" y="1685818"/>
                </a:cubicBezTo>
                <a:cubicBezTo>
                  <a:pt x="2658778" y="1689288"/>
                  <a:pt x="2468088" y="1677725"/>
                  <a:pt x="2383119" y="1685818"/>
                </a:cubicBezTo>
                <a:cubicBezTo>
                  <a:pt x="2298150" y="1693911"/>
                  <a:pt x="2037818" y="1683263"/>
                  <a:pt x="1800449" y="1685818"/>
                </a:cubicBezTo>
                <a:cubicBezTo>
                  <a:pt x="1563080" y="1688373"/>
                  <a:pt x="1560424" y="1654688"/>
                  <a:pt x="1328487" y="1685818"/>
                </a:cubicBezTo>
                <a:cubicBezTo>
                  <a:pt x="1096550" y="1716948"/>
                  <a:pt x="838830" y="1618423"/>
                  <a:pt x="635110" y="1685818"/>
                </a:cubicBezTo>
                <a:cubicBezTo>
                  <a:pt x="431390" y="1753213"/>
                  <a:pt x="229746" y="1627249"/>
                  <a:pt x="0" y="1685818"/>
                </a:cubicBezTo>
                <a:cubicBezTo>
                  <a:pt x="-7446" y="1428273"/>
                  <a:pt x="58544" y="1300413"/>
                  <a:pt x="0" y="1123879"/>
                </a:cubicBezTo>
                <a:cubicBezTo>
                  <a:pt x="-58544" y="947345"/>
                  <a:pt x="41675" y="820473"/>
                  <a:pt x="0" y="561939"/>
                </a:cubicBezTo>
                <a:cubicBezTo>
                  <a:pt x="-41675" y="303405"/>
                  <a:pt x="57602" y="186928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3325049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7111D4-5C22-C131-7919-BB61EAB05ACD}"/>
              </a:ext>
            </a:extLst>
          </p:cNvPr>
          <p:cNvSpPr txBox="1"/>
          <p:nvPr/>
        </p:nvSpPr>
        <p:spPr>
          <a:xfrm>
            <a:off x="1957804" y="27234"/>
            <a:ext cx="7552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4B63"/>
                </a:solidFill>
                <a:latin typeface="#9Slide03 SFU Futura_05" panose="00000800000000000000" pitchFamily="2" charset="0"/>
              </a:rPr>
              <a:t>HOẠT ĐỘNG 1: TÌM HIỂU CƠ CẤU KINH TẾ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031BA85-1A14-3DC9-A9C8-AFC035F09A30}"/>
              </a:ext>
            </a:extLst>
          </p:cNvPr>
          <p:cNvCxnSpPr/>
          <p:nvPr/>
        </p:nvCxnSpPr>
        <p:spPr>
          <a:xfrm>
            <a:off x="4533900" y="535621"/>
            <a:ext cx="3343275" cy="1713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22" name="Picture 2" descr="Chuyển dịch cơ cấu ngành kinh tế của Việt Nam: Thành tựu và kiến nghị">
            <a:extLst>
              <a:ext uri="{FF2B5EF4-FFF2-40B4-BE49-F238E27FC236}">
                <a16:creationId xmlns="" xmlns:a16="http://schemas.microsoft.com/office/drawing/2014/main" id="{7059836A-7851-69D5-6431-AB3E3272A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55" y="4809151"/>
            <a:ext cx="2112125" cy="157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uyển dịch cơ cấu kinh tế là gì? Thực trạng ở Việt Nam | Luận Văn 2S">
            <a:extLst>
              <a:ext uri="{FF2B5EF4-FFF2-40B4-BE49-F238E27FC236}">
                <a16:creationId xmlns="" xmlns:a16="http://schemas.microsoft.com/office/drawing/2014/main" id="{AEA6CF8D-DA3B-9962-918B-54A482B6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332" y="5022993"/>
            <a:ext cx="1685404" cy="112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ái cơ cấu kinh tế gắn với chuyển đổi mô hình tăng trưởng tại Việt Nam">
            <a:extLst>
              <a:ext uri="{FF2B5EF4-FFF2-40B4-BE49-F238E27FC236}">
                <a16:creationId xmlns="" xmlns:a16="http://schemas.microsoft.com/office/drawing/2014/main" id="{93CB10DF-2A23-68B5-BEB4-628376948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181" y="4421539"/>
            <a:ext cx="2931262" cy="19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15A80A-FD22-1112-FBCD-DE86C26AD8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9" t="7810" r="8827" b="6839"/>
          <a:stretch/>
        </p:blipFill>
        <p:spPr>
          <a:xfrm>
            <a:off x="8151622" y="443968"/>
            <a:ext cx="2939819" cy="2074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132E068-2091-1ADB-E935-33C9C8875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132" y="4681138"/>
            <a:ext cx="3090012" cy="139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34206 -0.1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39 L 0.09557 -0.14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66706 -0.14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46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15625 -0.0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38515 -0.074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8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="" xmlns:a16="http://schemas.microsoft.com/office/drawing/2014/main" id="{0855A890-B60B-4670-9DC2-69DC05015A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=""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=""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1036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DBF9831-BDDE-CC2A-9EB3-BC0DEFF7C14E}"/>
              </a:ext>
            </a:extLst>
          </p:cNvPr>
          <p:cNvCxnSpPr/>
          <p:nvPr/>
        </p:nvCxnSpPr>
        <p:spPr>
          <a:xfrm>
            <a:off x="920628" y="1650707"/>
            <a:ext cx="1950097" cy="0"/>
          </a:xfrm>
          <a:prstGeom prst="line">
            <a:avLst/>
          </a:prstGeom>
          <a:ln w="28575">
            <a:solidFill>
              <a:srgbClr val="ED15B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Hộp Văn bản 8">
            <a:extLst>
              <a:ext uri="{FF2B5EF4-FFF2-40B4-BE49-F238E27FC236}">
                <a16:creationId xmlns="" xmlns:a16="http://schemas.microsoft.com/office/drawing/2014/main" id="{60294BC2-7FC5-6B94-1297-A2526A767A41}"/>
              </a:ext>
            </a:extLst>
          </p:cNvPr>
          <p:cNvSpPr txBox="1"/>
          <p:nvPr/>
        </p:nvSpPr>
        <p:spPr>
          <a:xfrm>
            <a:off x="93038" y="1078793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Tx/>
              <a:defRPr/>
            </a:pPr>
            <a:r>
              <a:rPr lang="en-US" sz="3200">
                <a:solidFill>
                  <a:srgbClr val="0070C0"/>
                </a:solidFill>
                <a:latin typeface="#9Slide03 BoosterNextFYBlack" panose="02000A03000000020004" pitchFamily="2" charset="0"/>
                <a:ea typeface="+mn-ea"/>
                <a:cs typeface="+mn-cs"/>
              </a:rPr>
              <a:t>VÒNG CHUYÊN GIA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3E8DF7E-EEC1-DC1E-8141-9BB328AA3E04}"/>
              </a:ext>
            </a:extLst>
          </p:cNvPr>
          <p:cNvGrpSpPr/>
          <p:nvPr/>
        </p:nvGrpSpPr>
        <p:grpSpPr>
          <a:xfrm>
            <a:off x="4927311" y="1070649"/>
            <a:ext cx="3614649" cy="1222736"/>
            <a:chOff x="6776892" y="1053942"/>
            <a:chExt cx="3606944" cy="1207480"/>
          </a:xfrm>
          <a:noFill/>
        </p:grpSpPr>
        <p:sp>
          <p:nvSpPr>
            <p:cNvPr id="29" name="TextBox 9">
              <a:extLst>
                <a:ext uri="{FF2B5EF4-FFF2-40B4-BE49-F238E27FC236}">
                  <a16:creationId xmlns="" xmlns:a16="http://schemas.microsoft.com/office/drawing/2014/main" id="{9CB07B77-0372-2263-E599-A40E327BDD4F}"/>
                </a:ext>
              </a:extLst>
            </p:cNvPr>
            <p:cNvSpPr txBox="1"/>
            <p:nvPr/>
          </p:nvSpPr>
          <p:spPr>
            <a:xfrm>
              <a:off x="7736622" y="1078029"/>
              <a:ext cx="2647214" cy="100299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8">
                <a:buClrTx/>
                <a:defRPr/>
              </a:pPr>
              <a:r>
                <a:rPr lang="en-US" sz="6000" b="1" kern="1200">
                  <a:solidFill>
                    <a:srgbClr val="002060"/>
                  </a:solidFill>
                  <a:latin typeface="#9Slide05 IcielSanelma" pitchFamily="2" charset="0"/>
                  <a:ea typeface="+mn-ea"/>
                  <a:cs typeface="+mn-cs"/>
                </a:rPr>
                <a:t>Nhiệm vụ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A1AD0236-B1C1-92E0-2362-B38FD2959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047" r="92907">
                          <a14:foregroundMark x1="8140" y1="38372" x2="13953" y2="48256"/>
                          <a14:foregroundMark x1="6047" y1="40814" x2="8488" y2="44535"/>
                          <a14:foregroundMark x1="31860" y1="58721" x2="32907" y2="59535"/>
                          <a14:foregroundMark x1="92674" y1="80000" x2="92907" y2="83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6892" y="1053942"/>
              <a:ext cx="1195905" cy="1207480"/>
            </a:xfrm>
            <a:prstGeom prst="rect">
              <a:avLst/>
            </a:prstGeom>
            <a:grpFill/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70F7E7E-B341-3DC0-C6B8-F9491E9AC68C}"/>
              </a:ext>
            </a:extLst>
          </p:cNvPr>
          <p:cNvGrpSpPr/>
          <p:nvPr/>
        </p:nvGrpSpPr>
        <p:grpSpPr>
          <a:xfrm>
            <a:off x="537856" y="1981293"/>
            <a:ext cx="2454338" cy="500898"/>
            <a:chOff x="704425" y="1953590"/>
            <a:chExt cx="3246248" cy="742547"/>
          </a:xfrm>
        </p:grpSpPr>
        <p:sp>
          <p:nvSpPr>
            <p:cNvPr id="27" name="Flowchart: Terminator 26">
              <a:extLst>
                <a:ext uri="{FF2B5EF4-FFF2-40B4-BE49-F238E27FC236}">
                  <a16:creationId xmlns="" xmlns:a16="http://schemas.microsoft.com/office/drawing/2014/main" id="{F65A21E6-5AFB-6E23-B893-4D0682C5B5C5}"/>
                </a:ext>
              </a:extLst>
            </p:cNvPr>
            <p:cNvSpPr/>
            <p:nvPr/>
          </p:nvSpPr>
          <p:spPr>
            <a:xfrm>
              <a:off x="1443849" y="2084201"/>
              <a:ext cx="2506824" cy="537328"/>
            </a:xfrm>
            <a:prstGeom prst="flowChartTerminator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914378">
                <a:buClrTx/>
                <a:defRPr/>
              </a:pPr>
              <a:r>
                <a:rPr lang="en-US" sz="2000">
                  <a:solidFill>
                    <a:prstClr val="white"/>
                  </a:solidFill>
                  <a:latin typeface="#9Slide03 SFU Futura_03" panose="00000400000000000000" pitchFamily="2" charset="0"/>
                  <a:ea typeface="+mn-ea"/>
                  <a:cs typeface="Tahoma" panose="020B0604030504040204" pitchFamily="34" charset="0"/>
                </a:rPr>
                <a:t>Sơ</a:t>
              </a:r>
              <a:r>
                <a:rPr lang="en-US" sz="2000">
                  <a:solidFill>
                    <a:prstClr val="white"/>
                  </a:solidFill>
                  <a:latin typeface="#9Slide03 SFU Futura_12" panose="00000400000000000000" pitchFamily="2" charset="0"/>
                  <a:ea typeface="+mn-ea"/>
                  <a:cs typeface="+mn-cs"/>
                </a:rPr>
                <a:t> </a:t>
              </a:r>
              <a:r>
                <a:rPr lang="en-US" sz="2000">
                  <a:solidFill>
                    <a:prstClr val="white"/>
                  </a:solidFill>
                  <a:latin typeface="#9Slide03 SFU Futura_03" panose="00000400000000000000" pitchFamily="2" charset="0"/>
                  <a:ea typeface="+mn-ea"/>
                  <a:cs typeface="Tahoma" panose="020B0604030504040204" pitchFamily="34" charset="0"/>
                </a:rPr>
                <a:t>đồ nhóm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572332E9-1301-C62F-CC51-07A0393E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31" b="95962" l="10000" r="90000">
                          <a14:foregroundMark x1="43111" y1="10577" x2="36667" y2="29231"/>
                          <a14:foregroundMark x1="36667" y1="29231" x2="34778" y2="50385"/>
                          <a14:foregroundMark x1="34778" y1="50385" x2="40889" y2="72308"/>
                          <a14:foregroundMark x1="40889" y1="72308" x2="45444" y2="79615"/>
                          <a14:foregroundMark x1="45444" y1="79615" x2="52222" y2="83846"/>
                          <a14:foregroundMark x1="52222" y1="83846" x2="58000" y2="83462"/>
                          <a14:foregroundMark x1="58000" y1="83462" x2="64667" y2="79423"/>
                          <a14:foregroundMark x1="64667" y1="79423" x2="69222" y2="73462"/>
                          <a14:foregroundMark x1="69222" y1="73462" x2="71778" y2="64038"/>
                          <a14:foregroundMark x1="71778" y1="64038" x2="72889" y2="52692"/>
                          <a14:foregroundMark x1="72889" y1="52692" x2="69667" y2="30000"/>
                          <a14:foregroundMark x1="69667" y1="30000" x2="62556" y2="10577"/>
                          <a14:foregroundMark x1="62556" y1="10577" x2="55889" y2="5192"/>
                          <a14:foregroundMark x1="55889" y1="5192" x2="43889" y2="3462"/>
                          <a14:foregroundMark x1="43889" y1="3462" x2="37444" y2="8654"/>
                          <a14:foregroundMark x1="37444" y1="8654" x2="32556" y2="17115"/>
                          <a14:foregroundMark x1="32556" y1="17115" x2="28556" y2="36923"/>
                          <a14:foregroundMark x1="28556" y1="36923" x2="27556" y2="51538"/>
                          <a14:foregroundMark x1="27556" y1="51538" x2="28889" y2="63654"/>
                          <a14:foregroundMark x1="28889" y1="63654" x2="36667" y2="80192"/>
                          <a14:foregroundMark x1="36667" y1="80192" x2="47111" y2="88462"/>
                          <a14:foregroundMark x1="47111" y1="88462" x2="54778" y2="90192"/>
                          <a14:foregroundMark x1="46444" y1="7692" x2="59667" y2="23269"/>
                          <a14:foregroundMark x1="59667" y1="23269" x2="62889" y2="33077"/>
                          <a14:foregroundMark x1="62889" y1="33077" x2="65333" y2="50577"/>
                          <a14:foregroundMark x1="46000" y1="1731" x2="51222" y2="1923"/>
                          <a14:foregroundMark x1="65222" y1="57692" x2="68000" y2="73846"/>
                          <a14:foregroundMark x1="56444" y1="95962" x2="45444" y2="95577"/>
                          <a14:foregroundMark x1="41000" y1="47885" x2="60111" y2="72115"/>
                          <a14:foregroundMark x1="38556" y1="50577" x2="49222" y2="67692"/>
                          <a14:foregroundMark x1="49222" y1="67692" x2="60000" y2="79038"/>
                          <a14:foregroundMark x1="60000" y1="79038" x2="60222" y2="79231"/>
                          <a14:foregroundMark x1="34667" y1="53654" x2="31333" y2="64423"/>
                          <a14:foregroundMark x1="31333" y1="64423" x2="31000" y2="66923"/>
                          <a14:foregroundMark x1="38111" y1="76346" x2="51444" y2="78462"/>
                          <a14:foregroundMark x1="51444" y1="78462" x2="63000" y2="75769"/>
                          <a14:foregroundMark x1="51667" y1="74808" x2="55667" y2="76731"/>
                          <a14:foregroundMark x1="45444" y1="75000" x2="52222" y2="7634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4425" y="1953590"/>
              <a:ext cx="1285177" cy="742547"/>
            </a:xfrm>
            <a:prstGeom prst="rect">
              <a:avLst/>
            </a:prstGeom>
          </p:spPr>
        </p:pic>
      </p:grpSp>
      <p:graphicFrame>
        <p:nvGraphicFramePr>
          <p:cNvPr id="21" name="Diagram 20">
            <a:extLst>
              <a:ext uri="{FF2B5EF4-FFF2-40B4-BE49-F238E27FC236}">
                <a16:creationId xmlns="" xmlns:a16="http://schemas.microsoft.com/office/drawing/2014/main" id="{1B1BFB48-BCD5-4D87-4EC7-4603BE7132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991378"/>
              </p:ext>
            </p:extLst>
          </p:nvPr>
        </p:nvGraphicFramePr>
        <p:xfrm>
          <a:off x="543388" y="3340481"/>
          <a:ext cx="2548891" cy="1820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73F599D7-A744-C137-2DFB-478A7982B15F}"/>
              </a:ext>
            </a:extLst>
          </p:cNvPr>
          <p:cNvSpPr/>
          <p:nvPr/>
        </p:nvSpPr>
        <p:spPr>
          <a:xfrm>
            <a:off x="738799" y="2864478"/>
            <a:ext cx="1040244" cy="436461"/>
          </a:xfrm>
          <a:prstGeom prst="roundRect">
            <a:avLst>
              <a:gd name="adj" fmla="val 38592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rgbClr val="00B0F0"/>
            </a:solidFill>
            <a:prstDash val="sysDot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en-US" sz="2000">
                <a:solidFill>
                  <a:srgbClr val="FF000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CỤM1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437781D-7471-7E50-AC80-B7710CD91DEA}"/>
              </a:ext>
            </a:extLst>
          </p:cNvPr>
          <p:cNvSpPr/>
          <p:nvPr/>
        </p:nvSpPr>
        <p:spPr>
          <a:xfrm>
            <a:off x="1921715" y="2895117"/>
            <a:ext cx="1040244" cy="436461"/>
          </a:xfrm>
          <a:prstGeom prst="roundRect">
            <a:avLst>
              <a:gd name="adj" fmla="val 38592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rgbClr val="00B0F0"/>
            </a:solidFill>
            <a:prstDash val="sysDot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en-US" sz="2000">
                <a:solidFill>
                  <a:srgbClr val="FF000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CỤM2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EFA6532-4963-365F-3C6C-1E4573326DF6}"/>
              </a:ext>
            </a:extLst>
          </p:cNvPr>
          <p:cNvSpPr txBox="1"/>
          <p:nvPr/>
        </p:nvSpPr>
        <p:spPr>
          <a:xfrm>
            <a:off x="2179289" y="184693"/>
            <a:ext cx="7552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4B63"/>
                </a:solidFill>
                <a:latin typeface="#9Slide03 SFU Futura_05" panose="00000800000000000000" pitchFamily="2" charset="0"/>
              </a:rPr>
              <a:t>HOẠT ĐỘNG 1: TÌM HIỂU CƠ CẤU KINH TẾ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="" xmlns:a16="http://schemas.microsoft.com/office/drawing/2014/main" id="{AF3883FF-D6CF-B037-53F7-A90465AE6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28324"/>
              </p:ext>
            </p:extLst>
          </p:nvPr>
        </p:nvGraphicFramePr>
        <p:xfrm>
          <a:off x="4515651" y="2689806"/>
          <a:ext cx="6713933" cy="3293841"/>
        </p:xfrm>
        <a:graphic>
          <a:graphicData uri="http://schemas.openxmlformats.org/drawingml/2006/table">
            <a:tbl>
              <a:tblPr bandRow="1"/>
              <a:tblGrid>
                <a:gridCol w="6713933">
                  <a:extLst>
                    <a:ext uri="{9D8B030D-6E8A-4147-A177-3AD203B41FA5}">
                      <a16:colId xmlns="" xmlns:a16="http://schemas.microsoft.com/office/drawing/2014/main" val="1441654201"/>
                    </a:ext>
                  </a:extLst>
                </a:gridCol>
              </a:tblGrid>
              <a:tr h="329384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200" dirty="0" err="1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 6 </a:t>
                      </a:r>
                      <a:r>
                        <a:rPr lang="en-US" sz="2400" kern="1200" dirty="0" err="1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nhóm</a:t>
                      </a:r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, 2 </a:t>
                      </a:r>
                      <a:r>
                        <a:rPr lang="en-US" sz="2400" kern="1200" dirty="0" err="1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cụm</a:t>
                      </a:r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2400" kern="1200" dirty="0" err="1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Nhiệm</a:t>
                      </a:r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vụ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400" kern="1200" dirty="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                  Trình bày thành phần, ý nghĩa của cơ cấu theo </a:t>
                      </a:r>
                      <a:r>
                        <a:rPr lang="vi-VN" sz="2400" kern="1200" dirty="0">
                          <a:solidFill>
                            <a:srgbClr val="FF4B63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ngành kinh tế.</a:t>
                      </a:r>
                      <a:endParaRPr lang="en-US" sz="2400" kern="1200" dirty="0">
                        <a:solidFill>
                          <a:srgbClr val="FF4B63"/>
                        </a:solidFill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FF000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                   </a:t>
                      </a:r>
                      <a:r>
                        <a:rPr lang="vi-VN" sz="2400" kern="1200" dirty="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Trình bày thành phần, ý nghĩa của cơ cấu theo </a:t>
                      </a:r>
                      <a:r>
                        <a:rPr lang="vi-VN" sz="2400" kern="1200" dirty="0">
                          <a:solidFill>
                            <a:srgbClr val="FF8618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thành phần kinh tế</a:t>
                      </a:r>
                      <a:r>
                        <a:rPr lang="vi-VN" sz="2400" kern="1200" dirty="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.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kern="1200" dirty="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                  Trình bày thành phần, ý nghĩa của cơ cấu theo </a:t>
                      </a:r>
                      <a:r>
                        <a:rPr lang="vi-VN" sz="2400" kern="1200" dirty="0">
                          <a:solidFill>
                            <a:srgbClr val="00B050"/>
                          </a:solidFill>
                          <a:latin typeface="#9Slide03 SFU Futura_03" panose="00000400000000000000" pitchFamily="2" charset="0"/>
                          <a:ea typeface="+mn-ea"/>
                          <a:cs typeface="+mn-cs"/>
                        </a:rPr>
                        <a:t>lãnh thổ kinh tế.</a:t>
                      </a:r>
                      <a:endParaRPr lang="en-US" sz="2400" kern="1200" dirty="0">
                        <a:solidFill>
                          <a:srgbClr val="00B050"/>
                        </a:solidFill>
                        <a:latin typeface="#9Slide03 SFU Futura_03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13285244"/>
                  </a:ext>
                </a:extLst>
              </a:tr>
            </a:tbl>
          </a:graphicData>
        </a:graphic>
      </p:graphicFrame>
      <p:sp>
        <p:nvSpPr>
          <p:cNvPr id="36" name="Lưu đồ: Điểm Kết Thúc 21">
            <a:extLst>
              <a:ext uri="{FF2B5EF4-FFF2-40B4-BE49-F238E27FC236}">
                <a16:creationId xmlns="" xmlns:a16="http://schemas.microsoft.com/office/drawing/2014/main" id="{F925A71D-CD5C-B1FC-5552-797642D65E63}"/>
              </a:ext>
            </a:extLst>
          </p:cNvPr>
          <p:cNvSpPr/>
          <p:nvPr/>
        </p:nvSpPr>
        <p:spPr>
          <a:xfrm>
            <a:off x="4520699" y="3082708"/>
            <a:ext cx="1575299" cy="450186"/>
          </a:xfrm>
          <a:prstGeom prst="flowChartTerminator">
            <a:avLst/>
          </a:prstGeom>
          <a:solidFill>
            <a:srgbClr val="ED1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>
                <a:solidFill>
                  <a:prstClr val="white"/>
                </a:solidFill>
                <a:latin typeface="#9Slide05 SVNUT Triumph" panose="00000500000000000000" pitchFamily="2" charset="0"/>
              </a:rPr>
              <a:t>Nhóm 1</a:t>
            </a:r>
          </a:p>
        </p:txBody>
      </p:sp>
      <p:sp>
        <p:nvSpPr>
          <p:cNvPr id="37" name="Lưu đồ: Điểm Kết Thúc 21">
            <a:extLst>
              <a:ext uri="{FF2B5EF4-FFF2-40B4-BE49-F238E27FC236}">
                <a16:creationId xmlns="" xmlns:a16="http://schemas.microsoft.com/office/drawing/2014/main" id="{F8FBEE81-97A9-9CA6-1FD8-388C0EFAA952}"/>
              </a:ext>
            </a:extLst>
          </p:cNvPr>
          <p:cNvSpPr/>
          <p:nvPr/>
        </p:nvSpPr>
        <p:spPr>
          <a:xfrm>
            <a:off x="4527258" y="4033254"/>
            <a:ext cx="1575299" cy="450186"/>
          </a:xfrm>
          <a:prstGeom prst="flowChartTerminator">
            <a:avLst/>
          </a:prstGeom>
          <a:solidFill>
            <a:srgbClr val="FF8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>
                <a:solidFill>
                  <a:prstClr val="white"/>
                </a:solidFill>
                <a:latin typeface="#9Slide05 SVNUT Triumph" panose="00000500000000000000" pitchFamily="2" charset="0"/>
              </a:rPr>
              <a:t>Nhóm 2</a:t>
            </a:r>
          </a:p>
        </p:txBody>
      </p:sp>
      <p:sp>
        <p:nvSpPr>
          <p:cNvPr id="38" name="Lưu đồ: Điểm Kết Thúc 21">
            <a:extLst>
              <a:ext uri="{FF2B5EF4-FFF2-40B4-BE49-F238E27FC236}">
                <a16:creationId xmlns="" xmlns:a16="http://schemas.microsoft.com/office/drawing/2014/main" id="{E93B1FA6-778F-F941-76C9-465F38A2C5FB}"/>
              </a:ext>
            </a:extLst>
          </p:cNvPr>
          <p:cNvSpPr/>
          <p:nvPr/>
        </p:nvSpPr>
        <p:spPr>
          <a:xfrm>
            <a:off x="4527258" y="5041846"/>
            <a:ext cx="1575299" cy="450186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>
                <a:solidFill>
                  <a:prstClr val="white"/>
                </a:solidFill>
                <a:latin typeface="#9Slide05 SVNUT Triumph" panose="00000500000000000000" pitchFamily="2" charset="0"/>
              </a:rPr>
              <a:t>Nhóm </a:t>
            </a:r>
            <a:r>
              <a:rPr lang="en-US" sz="2400">
                <a:solidFill>
                  <a:prstClr val="white"/>
                </a:solidFill>
                <a:latin typeface="#9Slide05 SVNUT Triumph" panose="00000500000000000000" pitchFamily="2" charset="0"/>
              </a:rPr>
              <a:t>3</a:t>
            </a:r>
            <a:endParaRPr lang="en-US" sz="2400" kern="1200">
              <a:solidFill>
                <a:prstClr val="white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941680-4D1F-AEFE-849A-B66826D46B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56704" y="786667"/>
            <a:ext cx="2552700" cy="179070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ounded Rectangle 17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Rounded Rectangle 17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Rounded Rectangle 17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Rounded Rectangle 17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Rounded Rectangle 17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Rounded Rectangle 17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Rounded Rectangle 18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Rounded Rectangle 18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Rounded Rectangle 18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Rounded Rectangle 19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Rounded Rectangle 19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Rounded Rectangle 20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Rounded Rectangle 20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Rounded Rectangle 20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Rounded Rectangle 21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ounded Rectangle 21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Rounded Rectangle 21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Rounded Rectangle 21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Rounded Rectangle 21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Rounded Rectangle 21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Rounded Rectangle 22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Rounded Rectangle 22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Rounded Rectangle 22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Rounded Rectangle 22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Rounded Rectangle 22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Rounded Rectangle 22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Rounded Rectangle 22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0" name="Rounded Rectangle 22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Rounded Rectangle 23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4" name="Rounded Rectangle 23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Rounded Rectangle 23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Rounded Rectangle 23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9" name="Rounded Rectangle 23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" name="Rounded Rectangle 23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1" name="Rounded Rectangle 24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2" name="Rounded Rectangle 24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3" name="Rounded Rectangle 24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Rounded Rectangle 24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Rounded Rectangle 24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Rounded Rectangle 24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Rounded Rectangle 26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Rounded Rectangle 26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Rounded Rectangle 26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Rounded Rectangle 26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Rounded Rectangle 26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" name="Rounded Rectangle 26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1" name="Rounded Rectangle 27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Rounded Rectangle 27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Rounded Rectangle 27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7" name="Rounded Rectangle 27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Rounded Rectangle 27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Rounded Rectangle 28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Rounded Rectangle 28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Rounded Rectangle 28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Rounded Rectangle 28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Rounded Rectangle 28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Rounded Rectangle 28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Rounded Rectangle 28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3" name="Rounded Rectangle 29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4" name="Rounded Rectangle 29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8" name="Rounded Rectangle 29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Rounded Rectangle 30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Rounded Rectangle 30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Rounded Rectangle 30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" name="Rounded Rectangle 30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" name="Rounded Rectangle 30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" name="Rounded Rectangle 31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" name="Rounded Rectangle 31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" name="Rounded Rectangle 31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5" name="Rounded Rectangle 31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6" name="Rounded Rectangle 31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" name="Rounded Rectangle 31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8" name="Rounded Rectangle 31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9" name="Rounded Rectangle 31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0" name="Rounded Rectangle 31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1" name="Rounded Rectangle 32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Rounded Rectangle 32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Rounded Rectangle 32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Rounded Rectangle 32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Rounded Rectangle 32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Rounded Rectangle 325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Rounded Rectangle 326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Rounded Rectangle 327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Rounded Rectangle 328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Rounded Rectangle 329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1" name="Rounded Rectangle 330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2" name="Rounded Rectangle 331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3" name="Rounded Rectangle 332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5" name="Rounded Rectangle 334"/>
          <p:cNvSpPr/>
          <p:nvPr/>
        </p:nvSpPr>
        <p:spPr>
          <a:xfrm>
            <a:off x="1202430" y="5616534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6" name="Oval 335"/>
          <p:cNvSpPr/>
          <p:nvPr/>
        </p:nvSpPr>
        <p:spPr>
          <a:xfrm>
            <a:off x="897630" y="5468421"/>
            <a:ext cx="1828800" cy="99060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3ED1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3ED1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3ED1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27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255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555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565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575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585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895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905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915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25" grpId="0" animBg="1"/>
      <p:bldP spid="26" grpId="0" animBg="1"/>
      <p:bldP spid="32" grpId="0" animBg="1"/>
      <p:bldP spid="34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CEB3CBAB-BE6C-4CB8-AE0E-40B8DA373A61}:262"/>
  <p:tag name="ISPRING_SLIDE_INDENT_LEVEL" val="0"/>
  <p:tag name="GENSWF_SLIDE_TITLE" val="Nội dung bài học"/>
  <p:tag name="TIMING" val="|4.748|2.838|2.169|2.497"/>
  <p:tag name="GENSWF_ADVANCE_TIME" val="14.026"/>
  <p:tag name="ISPRING_SLIDE_ID_2" val="{0FC112D6-BD56-4F0E-9CE4-5DA9FFD118C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2743</Words>
  <Application>Microsoft Office PowerPoint</Application>
  <PresentationFormat>Custom</PresentationFormat>
  <Paragraphs>1411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54" baseType="lpstr">
      <vt:lpstr>Arial</vt:lpstr>
      <vt:lpstr>Impact</vt:lpstr>
      <vt:lpstr>#9Slide07 Crocante</vt:lpstr>
      <vt:lpstr>Wingdings</vt:lpstr>
      <vt:lpstr>#9Slide03 IcielPanton Black</vt:lpstr>
      <vt:lpstr>#9Slide07 IcielStormtrooper</vt:lpstr>
      <vt:lpstr>#9Slide03 BoosterNextFYBlack</vt:lpstr>
      <vt:lpstr>Calibri Light</vt:lpstr>
      <vt:lpstr>#9Slide05 SVNUT Triumph</vt:lpstr>
      <vt:lpstr>#9Slide03 Bebas Neue ZSmall</vt:lpstr>
      <vt:lpstr>#9Slide03 SFU Futura_03</vt:lpstr>
      <vt:lpstr>#9Slide05 IcielSanelma</vt:lpstr>
      <vt:lpstr>Calibri</vt:lpstr>
      <vt:lpstr>Times New Roman</vt:lpstr>
      <vt:lpstr>宋体</vt:lpstr>
      <vt:lpstr>#9Slide03 SVN-Kelson Sans Bold</vt:lpstr>
      <vt:lpstr>#9Slide03 SFU Futura_12</vt:lpstr>
      <vt:lpstr>#9Slide03 SFU Futura_09</vt:lpstr>
      <vt:lpstr>#9Slide05 Ciaobella</vt:lpstr>
      <vt:lpstr>#9Slide03 SFU Futura_05</vt:lpstr>
      <vt:lpstr>#9Slide05 SendFlowers</vt:lpstr>
      <vt:lpstr>#9Slide03 Bebas Neue Bold</vt:lpstr>
      <vt:lpstr>微软雅黑</vt:lpstr>
      <vt:lpstr>Tahoma</vt:lpstr>
      <vt:lpstr>Office Theme</vt:lpstr>
      <vt:lpstr>Chủ đề Office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2023-02-02T04:25:48Z</dcterms:created>
  <dcterms:modified xsi:type="dcterms:W3CDTF">2023-02-02T04:26:30Z</dcterms:modified>
</cp:coreProperties>
</file>