
<file path=[Content_Types].xml><?xml version="1.0" encoding="utf-8"?>
<Types xmlns="http://schemas.openxmlformats.org/package/2006/content-types">
  <Default Extension="png" ContentType="image/png"/>
  <Default Extension="mp3" ContentType="audio/unknown"/>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saveSubsetFonts="1">
  <p:sldMasterIdLst>
    <p:sldMasterId id="2147483648" r:id="rId1"/>
  </p:sldMasterIdLst>
  <p:notesMasterIdLst>
    <p:notesMasterId r:id="rId54"/>
  </p:notesMasterIdLst>
  <p:sldIdLst>
    <p:sldId id="256" r:id="rId2"/>
    <p:sldId id="257" r:id="rId3"/>
    <p:sldId id="272" r:id="rId4"/>
    <p:sldId id="273" r:id="rId5"/>
    <p:sldId id="274" r:id="rId6"/>
    <p:sldId id="284" r:id="rId7"/>
    <p:sldId id="275" r:id="rId8"/>
    <p:sldId id="276" r:id="rId9"/>
    <p:sldId id="373" r:id="rId10"/>
    <p:sldId id="374" r:id="rId11"/>
    <p:sldId id="372" r:id="rId12"/>
    <p:sldId id="375" r:id="rId13"/>
    <p:sldId id="277" r:id="rId14"/>
    <p:sldId id="278" r:id="rId15"/>
    <p:sldId id="376" r:id="rId16"/>
    <p:sldId id="377" r:id="rId17"/>
    <p:sldId id="279" r:id="rId18"/>
    <p:sldId id="378" r:id="rId19"/>
    <p:sldId id="280" r:id="rId20"/>
    <p:sldId id="281" r:id="rId21"/>
    <p:sldId id="379" r:id="rId22"/>
    <p:sldId id="282" r:id="rId23"/>
    <p:sldId id="380" r:id="rId24"/>
    <p:sldId id="283" r:id="rId25"/>
    <p:sldId id="381" r:id="rId26"/>
    <p:sldId id="382" r:id="rId27"/>
    <p:sldId id="371" r:id="rId28"/>
    <p:sldId id="383" r:id="rId29"/>
    <p:sldId id="384" r:id="rId30"/>
    <p:sldId id="385" r:id="rId31"/>
    <p:sldId id="386" r:id="rId32"/>
    <p:sldId id="290" r:id="rId33"/>
    <p:sldId id="387" r:id="rId34"/>
    <p:sldId id="286" r:id="rId35"/>
    <p:sldId id="296" r:id="rId36"/>
    <p:sldId id="258" r:id="rId37"/>
    <p:sldId id="292" r:id="rId38"/>
    <p:sldId id="293" r:id="rId39"/>
    <p:sldId id="297" r:id="rId40"/>
    <p:sldId id="298" r:id="rId41"/>
    <p:sldId id="299" r:id="rId42"/>
    <p:sldId id="358" r:id="rId43"/>
    <p:sldId id="359" r:id="rId44"/>
    <p:sldId id="360" r:id="rId45"/>
    <p:sldId id="361" r:id="rId46"/>
    <p:sldId id="363" r:id="rId47"/>
    <p:sldId id="295" r:id="rId48"/>
    <p:sldId id="291" r:id="rId49"/>
    <p:sldId id="362" r:id="rId50"/>
    <p:sldId id="288" r:id="rId51"/>
    <p:sldId id="369" r:id="rId52"/>
    <p:sldId id="269" r:id="rId53"/>
  </p:sldIdLst>
  <p:sldSz cx="18288000" cy="10287000"/>
  <p:notesSz cx="6858000" cy="9144000"/>
  <p:embeddedFontLst>
    <p:embeddedFont>
      <p:font typeface="Calibri" pitchFamily="34" charset="0"/>
      <p:regular r:id="rId55"/>
      <p:bold r:id="rId56"/>
      <p:italic r:id="rId57"/>
      <p:boldItalic r:id="rId58"/>
    </p:embeddedFont>
    <p:embeddedFont>
      <p:font typeface="Cambria Math" pitchFamily="18" charset="0"/>
      <p:regular r:id="rId59"/>
    </p:embeddedFont>
    <p:embeddedFont>
      <p:font typeface="Calibri Light" charset="0"/>
      <p:regular r:id="rId60"/>
      <p:italic r:id="rId6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CD4CE"/>
    <a:srgbClr val="60699E"/>
    <a:srgbClr val="DF98B6"/>
    <a:srgbClr val="A5B2D3"/>
    <a:srgbClr val="FFF6F9"/>
    <a:srgbClr val="FFFA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35" autoAdjust="0"/>
    <p:restoredTop sz="94737" autoAdjust="0"/>
  </p:normalViewPr>
  <p:slideViewPr>
    <p:cSldViewPr>
      <p:cViewPr varScale="1">
        <p:scale>
          <a:sx n="46" d="100"/>
          <a:sy n="46" d="100"/>
        </p:scale>
        <p:origin x="-738" y="-11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1.fntdata"/><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4.fntdata"/><Relationship Id="rId5" Type="http://schemas.openxmlformats.org/officeDocument/2006/relationships/slide" Target="slides/slide4.xml"/><Relationship Id="rId61" Type="http://schemas.openxmlformats.org/officeDocument/2006/relationships/font" Target="fonts/font7.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2.fntdata"/><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5.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3.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6.fntdata"/><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4D1CFB-9DD0-4B24-969A-DF1D583C5FC7}" type="datetimeFigureOut">
              <a:rPr lang="en-US" smtClean="0"/>
              <a:t>2/7/2023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BC742F-FD5F-4350-8325-3195860D0611}" type="slidenum">
              <a:rPr lang="en-US" smtClean="0"/>
              <a:t>‹#›</a:t>
            </a:fld>
            <a:endParaRPr lang="en-US"/>
          </a:p>
        </p:txBody>
      </p:sp>
    </p:spTree>
    <p:extLst>
      <p:ext uri="{BB962C8B-B14F-4D97-AF65-F5344CB8AC3E}">
        <p14:creationId xmlns:p14="http://schemas.microsoft.com/office/powerpoint/2010/main" val="28929406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BC742F-FD5F-4350-8325-3195860D0611}" type="slidenum">
              <a:rPr lang="en-US" smtClean="0"/>
              <a:t>20</a:t>
            </a:fld>
            <a:endParaRPr lang="en-US"/>
          </a:p>
        </p:txBody>
      </p:sp>
    </p:spTree>
    <p:extLst>
      <p:ext uri="{BB962C8B-B14F-4D97-AF65-F5344CB8AC3E}">
        <p14:creationId xmlns:p14="http://schemas.microsoft.com/office/powerpoint/2010/main" val="21606572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BC742F-FD5F-4350-8325-3195860D0611}" type="slidenum">
              <a:rPr lang="en-US" smtClean="0"/>
              <a:t>21</a:t>
            </a:fld>
            <a:endParaRPr lang="en-US"/>
          </a:p>
        </p:txBody>
      </p:sp>
    </p:spTree>
    <p:extLst>
      <p:ext uri="{BB962C8B-B14F-4D97-AF65-F5344CB8AC3E}">
        <p14:creationId xmlns:p14="http://schemas.microsoft.com/office/powerpoint/2010/main" val="21606572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BC742F-FD5F-4350-8325-3195860D0611}" type="slidenum">
              <a:rPr lang="en-US" smtClean="0"/>
              <a:t>32</a:t>
            </a:fld>
            <a:endParaRPr lang="en-US"/>
          </a:p>
        </p:txBody>
      </p:sp>
    </p:spTree>
    <p:extLst>
      <p:ext uri="{BB962C8B-B14F-4D97-AF65-F5344CB8AC3E}">
        <p14:creationId xmlns:p14="http://schemas.microsoft.com/office/powerpoint/2010/main" val="39225385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BC742F-FD5F-4350-8325-3195860D0611}" type="slidenum">
              <a:rPr lang="en-US" smtClean="0"/>
              <a:t>51</a:t>
            </a:fld>
            <a:endParaRPr lang="en-US"/>
          </a:p>
        </p:txBody>
      </p:sp>
    </p:spTree>
    <p:extLst>
      <p:ext uri="{BB962C8B-B14F-4D97-AF65-F5344CB8AC3E}">
        <p14:creationId xmlns:p14="http://schemas.microsoft.com/office/powerpoint/2010/main" val="3588489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2/7/2023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6.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8.svg"/><Relationship Id="rId14"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48.svg"/><Relationship Id="rId7" Type="http://schemas.openxmlformats.org/officeDocument/2006/relationships/image" Target="../media/image68.svg"/><Relationship Id="rId12" Type="http://schemas.openxmlformats.org/officeDocument/2006/relationships/image" Target="../media/image40.png"/><Relationship Id="rId2" Type="http://schemas.openxmlformats.org/officeDocument/2006/relationships/image" Target="../media/image39.png"/><Relationship Id="rId16" Type="http://schemas.openxmlformats.org/officeDocument/2006/relationships/image" Target="../media/image64.png"/><Relationship Id="rId1" Type="http://schemas.openxmlformats.org/officeDocument/2006/relationships/slideLayout" Target="../slideLayouts/slideLayout7.xml"/><Relationship Id="rId11" Type="http://schemas.openxmlformats.org/officeDocument/2006/relationships/image" Target="../media/image46.svg"/><Relationship Id="rId15" Type="http://schemas.openxmlformats.org/officeDocument/2006/relationships/image" Target="../media/image28.svg"/><Relationship Id="rId10" Type="http://schemas.openxmlformats.org/officeDocument/2006/relationships/image" Target="../media/image61.png"/><Relationship Id="rId9" Type="http://schemas.openxmlformats.org/officeDocument/2006/relationships/image" Target="../media/image70.svg"/><Relationship Id="rId14" Type="http://schemas.openxmlformats.org/officeDocument/2006/relationships/image" Target="../media/image14.png"/></Relationships>
</file>

<file path=ppt/slides/_rels/slide11.xml.rels><?xml version="1.0" encoding="UTF-8" standalone="yes"?>
<Relationships xmlns="http://schemas.openxmlformats.org/package/2006/relationships"><Relationship Id="rId8" Type="http://schemas.openxmlformats.org/officeDocument/2006/relationships/image" Target="../media/image15.png"/><Relationship Id="rId18" Type="http://schemas.openxmlformats.org/officeDocument/2006/relationships/image" Target="../media/image67.png"/><Relationship Id="rId7" Type="http://schemas.openxmlformats.org/officeDocument/2006/relationships/image" Target="../media/image62.svg"/><Relationship Id="rId17" Type="http://schemas.openxmlformats.org/officeDocument/2006/relationships/image" Target="../media/image36.png"/><Relationship Id="rId2" Type="http://schemas.openxmlformats.org/officeDocument/2006/relationships/image" Target="../media/image34.png"/><Relationship Id="rId16"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image" Target="../media/image35.png"/><Relationship Id="rId11" Type="http://schemas.openxmlformats.org/officeDocument/2006/relationships/image" Target="../media/image64.svg"/><Relationship Id="rId5" Type="http://schemas.openxmlformats.org/officeDocument/2006/relationships/image" Target="../media/image60.svg"/><Relationship Id="rId15" Type="http://schemas.openxmlformats.org/officeDocument/2006/relationships/image" Target="../media/image86.svg"/><Relationship Id="rId10" Type="http://schemas.openxmlformats.org/officeDocument/2006/relationships/image" Target="../media/image65.png"/><Relationship Id="rId31" Type="http://schemas.openxmlformats.org/officeDocument/2006/relationships/image" Target="../media/image68.svg"/><Relationship Id="rId9" Type="http://schemas.openxmlformats.org/officeDocument/2006/relationships/image" Target="../media/image36.svg"/></Relationships>
</file>

<file path=ppt/slides/_rels/slide12.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117.svg"/><Relationship Id="rId7" Type="http://schemas.openxmlformats.org/officeDocument/2006/relationships/image" Target="../media/image90.svg"/><Relationship Id="rId12" Type="http://schemas.openxmlformats.org/officeDocument/2006/relationships/image" Target="../media/image60.png"/><Relationship Id="rId2" Type="http://schemas.openxmlformats.org/officeDocument/2006/relationships/image" Target="../media/image68.png"/><Relationship Id="rId16" Type="http://schemas.openxmlformats.org/officeDocument/2006/relationships/image" Target="../media/image5.svg"/><Relationship Id="rId1" Type="http://schemas.openxmlformats.org/officeDocument/2006/relationships/slideLayout" Target="../slideLayouts/slideLayout7.xml"/><Relationship Id="rId11" Type="http://schemas.openxmlformats.org/officeDocument/2006/relationships/image" Target="../media/image62.svg"/><Relationship Id="rId15" Type="http://schemas.openxmlformats.org/officeDocument/2006/relationships/image" Target="../media/image72.png"/><Relationship Id="rId10" Type="http://schemas.openxmlformats.org/officeDocument/2006/relationships/image" Target="../media/image71.png"/><Relationship Id="rId4" Type="http://schemas.openxmlformats.org/officeDocument/2006/relationships/image" Target="../media/image69.png"/><Relationship Id="rId9" Type="http://schemas.openxmlformats.org/officeDocument/2006/relationships/image" Target="../media/image92.svg"/><Relationship Id="rId14" Type="http://schemas.openxmlformats.org/officeDocument/2006/relationships/image" Target="../media/image70.svg"/></Relationships>
</file>

<file path=ppt/slides/_rels/slide13.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90.svg"/><Relationship Id="rId7" Type="http://schemas.openxmlformats.org/officeDocument/2006/relationships/image" Target="../media/image62.svg"/><Relationship Id="rId2" Type="http://schemas.openxmlformats.org/officeDocument/2006/relationships/image" Target="../media/image69.png"/><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92.svg"/><Relationship Id="rId4" Type="http://schemas.openxmlformats.org/officeDocument/2006/relationships/image" Target="../media/image70.png"/><Relationship Id="rId9" Type="http://schemas.openxmlformats.org/officeDocument/2006/relationships/image" Target="../media/image94.svg"/></Relationships>
</file>

<file path=ppt/slides/_rels/slide14.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48.svg"/><Relationship Id="rId7" Type="http://schemas.openxmlformats.org/officeDocument/2006/relationships/image" Target="../media/image68.svg"/><Relationship Id="rId2"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96.svg"/><Relationship Id="rId10" Type="http://schemas.openxmlformats.org/officeDocument/2006/relationships/image" Target="../media/image40.png"/><Relationship Id="rId9" Type="http://schemas.openxmlformats.org/officeDocument/2006/relationships/image" Target="../media/image70.svg"/><Relationship Id="rId14" Type="http://schemas.openxmlformats.org/officeDocument/2006/relationships/image" Target="../media/image74.png"/></Relationships>
</file>

<file path=ppt/slides/_rels/slide15.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48.svg"/><Relationship Id="rId21" Type="http://schemas.openxmlformats.org/officeDocument/2006/relationships/image" Target="../media/image19.svg"/><Relationship Id="rId7" Type="http://schemas.openxmlformats.org/officeDocument/2006/relationships/image" Target="../media/image68.svg"/><Relationship Id="rId2" Type="http://schemas.openxmlformats.org/officeDocument/2006/relationships/image" Target="../media/image39.png"/><Relationship Id="rId1" Type="http://schemas.openxmlformats.org/officeDocument/2006/relationships/slideLayout" Target="../slideLayouts/slideLayout7.xml"/><Relationship Id="rId10" Type="http://schemas.openxmlformats.org/officeDocument/2006/relationships/image" Target="../media/image40.png"/><Relationship Id="rId9" Type="http://schemas.openxmlformats.org/officeDocument/2006/relationships/image" Target="../media/image70.svg"/><Relationship Id="rId14" Type="http://schemas.openxmlformats.org/officeDocument/2006/relationships/image" Target="../media/image75.png"/></Relationships>
</file>

<file path=ppt/slides/_rels/slide16.xml.rels><?xml version="1.0" encoding="UTF-8" standalone="yes"?>
<Relationships xmlns="http://schemas.openxmlformats.org/package/2006/relationships"><Relationship Id="rId8" Type="http://schemas.openxmlformats.org/officeDocument/2006/relationships/image" Target="../media/image77.png"/><Relationship Id="rId13" Type="http://schemas.openxmlformats.org/officeDocument/2006/relationships/image" Target="../media/image48.svg"/><Relationship Id="rId7" Type="http://schemas.openxmlformats.org/officeDocument/2006/relationships/image" Target="../media/image68.svg"/><Relationship Id="rId2" Type="http://schemas.openxmlformats.org/officeDocument/2006/relationships/image" Target="../media/image76.png"/><Relationship Id="rId1" Type="http://schemas.openxmlformats.org/officeDocument/2006/relationships/slideLayout" Target="../slideLayouts/slideLayout7.xml"/><Relationship Id="rId10" Type="http://schemas.openxmlformats.org/officeDocument/2006/relationships/image" Target="../media/image40.png"/><Relationship Id="rId9" Type="http://schemas.openxmlformats.org/officeDocument/2006/relationships/image" Target="../media/image70.svg"/><Relationship Id="rId14" Type="http://schemas.openxmlformats.org/officeDocument/2006/relationships/image" Target="../media/image78.png"/></Relationships>
</file>

<file path=ppt/slides/_rels/slide17.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101.svg"/><Relationship Id="rId3" Type="http://schemas.openxmlformats.org/officeDocument/2006/relationships/image" Target="../media/image92.svg"/><Relationship Id="rId7" Type="http://schemas.openxmlformats.org/officeDocument/2006/relationships/image" Target="../media/image44.svg"/><Relationship Id="rId12" Type="http://schemas.openxmlformats.org/officeDocument/2006/relationships/image" Target="../media/image83.png"/><Relationship Id="rId2" Type="http://schemas.openxmlformats.org/officeDocument/2006/relationships/image" Target="../media/image70.png"/><Relationship Id="rId16" Type="http://schemas.openxmlformats.org/officeDocument/2006/relationships/image" Target="../media/image62.svg"/><Relationship Id="rId1" Type="http://schemas.openxmlformats.org/officeDocument/2006/relationships/slideLayout" Target="../slideLayouts/slideLayout7.xml"/><Relationship Id="rId6" Type="http://schemas.openxmlformats.org/officeDocument/2006/relationships/image" Target="../media/image80.png"/><Relationship Id="rId11" Type="http://schemas.openxmlformats.org/officeDocument/2006/relationships/image" Target="../media/image12.svg"/><Relationship Id="rId5" Type="http://schemas.openxmlformats.org/officeDocument/2006/relationships/image" Target="../media/image99.svg"/><Relationship Id="rId10" Type="http://schemas.openxmlformats.org/officeDocument/2006/relationships/image" Target="../media/image82.png"/><Relationship Id="rId4" Type="http://schemas.openxmlformats.org/officeDocument/2006/relationships/image" Target="../media/image79.png"/><Relationship Id="rId9" Type="http://schemas.openxmlformats.org/officeDocument/2006/relationships/image" Target="../media/image42.svg"/><Relationship Id="rId14" Type="http://schemas.openxmlformats.org/officeDocument/2006/relationships/image" Target="../media/image35.png"/></Relationships>
</file>

<file path=ppt/slides/_rels/slide18.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image" Target="../media/image48.svg"/><Relationship Id="rId7" Type="http://schemas.openxmlformats.org/officeDocument/2006/relationships/image" Target="../media/image68.svg"/><Relationship Id="rId2" Type="http://schemas.openxmlformats.org/officeDocument/2006/relationships/image" Target="../media/image84.png"/><Relationship Id="rId1" Type="http://schemas.openxmlformats.org/officeDocument/2006/relationships/slideLayout" Target="../slideLayouts/slideLayout7.xml"/><Relationship Id="rId10" Type="http://schemas.openxmlformats.org/officeDocument/2006/relationships/image" Target="../media/image40.png"/><Relationship Id="rId9" Type="http://schemas.openxmlformats.org/officeDocument/2006/relationships/image" Target="../media/image70.svg"/><Relationship Id="rId14" Type="http://schemas.openxmlformats.org/officeDocument/2006/relationships/image" Target="../media/image86.png"/></Relationships>
</file>

<file path=ppt/slides/_rels/slide1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56.svg"/><Relationship Id="rId7" Type="http://schemas.openxmlformats.org/officeDocument/2006/relationships/image" Target="../media/image62.svg"/><Relationship Id="rId2" Type="http://schemas.openxmlformats.org/officeDocument/2006/relationships/image" Target="../media/image87.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60.svg"/><Relationship Id="rId10" Type="http://schemas.openxmlformats.org/officeDocument/2006/relationships/image" Target="../media/image86.png"/><Relationship Id="rId4" Type="http://schemas.openxmlformats.org/officeDocument/2006/relationships/image" Target="../media/image34.png"/><Relationship Id="rId9" Type="http://schemas.openxmlformats.org/officeDocument/2006/relationships/image" Target="../media/image36.sv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28.svg"/><Relationship Id="rId26" Type="http://schemas.openxmlformats.org/officeDocument/2006/relationships/image" Target="../media/image18.jpeg"/><Relationship Id="rId3" Type="http://schemas.openxmlformats.org/officeDocument/2006/relationships/image" Target="../media/image18.svg"/><Relationship Id="rId21" Type="http://schemas.openxmlformats.org/officeDocument/2006/relationships/image" Target="../media/image34.svg"/><Relationship Id="rId7" Type="http://schemas.openxmlformats.org/officeDocument/2006/relationships/image" Target="../media/image22.svg"/><Relationship Id="rId12" Type="http://schemas.openxmlformats.org/officeDocument/2006/relationships/image" Target="../media/image14.png"/><Relationship Id="rId25" Type="http://schemas.openxmlformats.org/officeDocument/2006/relationships/image" Target="../media/image17.png"/><Relationship Id="rId2" Type="http://schemas.openxmlformats.org/officeDocument/2006/relationships/image" Target="../media/image9.png"/><Relationship Id="rId29" Type="http://schemas.openxmlformats.org/officeDocument/2006/relationships/image" Target="../media/image21.jpe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26.svg"/><Relationship Id="rId24" Type="http://schemas.openxmlformats.org/officeDocument/2006/relationships/image" Target="../media/image16.png"/><Relationship Id="rId5" Type="http://schemas.openxmlformats.org/officeDocument/2006/relationships/image" Target="../media/image20.svg"/><Relationship Id="rId23" Type="http://schemas.openxmlformats.org/officeDocument/2006/relationships/image" Target="../media/image36.svg"/><Relationship Id="rId28" Type="http://schemas.openxmlformats.org/officeDocument/2006/relationships/image" Target="../media/image20.png"/><Relationship Id="rId10" Type="http://schemas.openxmlformats.org/officeDocument/2006/relationships/image" Target="../media/image13.png"/><Relationship Id="rId19" Type="http://schemas.openxmlformats.org/officeDocument/2006/relationships/image" Target="../media/image32.svg"/><Relationship Id="rId4" Type="http://schemas.openxmlformats.org/officeDocument/2006/relationships/image" Target="../media/image10.png"/><Relationship Id="rId9" Type="http://schemas.openxmlformats.org/officeDocument/2006/relationships/image" Target="../media/image24.svg"/><Relationship Id="rId14" Type="http://schemas.openxmlformats.org/officeDocument/2006/relationships/image" Target="../media/image15.png"/><Relationship Id="rId27" Type="http://schemas.openxmlformats.org/officeDocument/2006/relationships/image" Target="../media/image19.jpeg"/><Relationship Id="rId30" Type="http://schemas.openxmlformats.org/officeDocument/2006/relationships/image" Target="../media/image22.jpeg"/></Relationships>
</file>

<file path=ppt/slides/_rels/slide20.xml.rels><?xml version="1.0" encoding="UTF-8" standalone="yes"?>
<Relationships xmlns="http://schemas.openxmlformats.org/package/2006/relationships"><Relationship Id="rId8" Type="http://schemas.openxmlformats.org/officeDocument/2006/relationships/image" Target="../media/image48.svg"/><Relationship Id="rId13" Type="http://schemas.openxmlformats.org/officeDocument/2006/relationships/image" Target="../media/image89.png"/><Relationship Id="rId3" Type="http://schemas.openxmlformats.org/officeDocument/2006/relationships/image" Target="../media/image38.png"/><Relationship Id="rId12" Type="http://schemas.openxmlformats.org/officeDocument/2006/relationships/image" Target="../media/image64.svg"/><Relationship Id="rId2" Type="http://schemas.openxmlformats.org/officeDocument/2006/relationships/notesSlide" Target="../notesSlides/notesSlide1.xml"/><Relationship Id="rId1" Type="http://schemas.openxmlformats.org/officeDocument/2006/relationships/slideLayout" Target="../slideLayouts/slideLayout7.xml"/><Relationship Id="rId11" Type="http://schemas.openxmlformats.org/officeDocument/2006/relationships/image" Target="../media/image36.png"/><Relationship Id="rId5" Type="http://schemas.openxmlformats.org/officeDocument/2006/relationships/image" Target="../media/image40.png"/><Relationship Id="rId15" Type="http://schemas.openxmlformats.org/officeDocument/2006/relationships/image" Target="../media/image790.png"/><Relationship Id="rId10" Type="http://schemas.openxmlformats.org/officeDocument/2006/relationships/image" Target="../media/image105.svg"/><Relationship Id="rId4" Type="http://schemas.openxmlformats.org/officeDocument/2006/relationships/image" Target="../media/image66.svg"/><Relationship Id="rId9" Type="http://schemas.openxmlformats.org/officeDocument/2006/relationships/image" Target="../media/image88.png"/><Relationship Id="rId14" Type="http://schemas.openxmlformats.org/officeDocument/2006/relationships/image" Target="../media/image107.svg"/></Relationships>
</file>

<file path=ppt/slides/_rels/slide21.xml.rels><?xml version="1.0" encoding="UTF-8" standalone="yes"?>
<Relationships xmlns="http://schemas.openxmlformats.org/package/2006/relationships"><Relationship Id="rId8" Type="http://schemas.openxmlformats.org/officeDocument/2006/relationships/image" Target="../media/image48.svg"/><Relationship Id="rId13" Type="http://schemas.openxmlformats.org/officeDocument/2006/relationships/image" Target="../media/image89.png"/><Relationship Id="rId3" Type="http://schemas.openxmlformats.org/officeDocument/2006/relationships/image" Target="../media/image40.png"/><Relationship Id="rId12" Type="http://schemas.openxmlformats.org/officeDocument/2006/relationships/image" Target="../media/image64.svg"/><Relationship Id="rId2" Type="http://schemas.openxmlformats.org/officeDocument/2006/relationships/notesSlide" Target="../notesSlides/notesSlide2.xml"/><Relationship Id="rId1" Type="http://schemas.openxmlformats.org/officeDocument/2006/relationships/slideLayout" Target="../slideLayouts/slideLayout7.xml"/><Relationship Id="rId11" Type="http://schemas.openxmlformats.org/officeDocument/2006/relationships/image" Target="../media/image36.png"/><Relationship Id="rId15" Type="http://schemas.openxmlformats.org/officeDocument/2006/relationships/image" Target="../media/image800.png"/><Relationship Id="rId10" Type="http://schemas.openxmlformats.org/officeDocument/2006/relationships/image" Target="../media/image105.svg"/><Relationship Id="rId9" Type="http://schemas.openxmlformats.org/officeDocument/2006/relationships/image" Target="../media/image88.png"/><Relationship Id="rId14" Type="http://schemas.openxmlformats.org/officeDocument/2006/relationships/image" Target="../media/image107.svg"/></Relationships>
</file>

<file path=ppt/slides/_rels/slide22.xml.rels><?xml version="1.0" encoding="UTF-8" standalone="yes"?>
<Relationships xmlns="http://schemas.openxmlformats.org/package/2006/relationships"><Relationship Id="rId13" Type="http://schemas.openxmlformats.org/officeDocument/2006/relationships/image" Target="../media/image82.svg"/><Relationship Id="rId3" Type="http://schemas.openxmlformats.org/officeDocument/2006/relationships/image" Target="../media/image74.svg"/><Relationship Id="rId12" Type="http://schemas.openxmlformats.org/officeDocument/2006/relationships/image" Target="../media/image49.png"/><Relationship Id="rId2" Type="http://schemas.openxmlformats.org/officeDocument/2006/relationships/image" Target="../media/image45.png"/><Relationship Id="rId1" Type="http://schemas.openxmlformats.org/officeDocument/2006/relationships/slideLayout" Target="../slideLayouts/slideLayout7.xml"/><Relationship Id="rId11" Type="http://schemas.openxmlformats.org/officeDocument/2006/relationships/image" Target="../media/image12.svg"/><Relationship Id="rId15" Type="http://schemas.openxmlformats.org/officeDocument/2006/relationships/image" Target="../media/image91.jpeg"/><Relationship Id="rId10" Type="http://schemas.openxmlformats.org/officeDocument/2006/relationships/image" Target="../media/image6.png"/><Relationship Id="rId4" Type="http://schemas.openxmlformats.org/officeDocument/2006/relationships/image" Target="../media/image54.png"/><Relationship Id="rId9" Type="http://schemas.openxmlformats.org/officeDocument/2006/relationships/image" Target="../media/image80.svg"/><Relationship Id="rId14" Type="http://schemas.openxmlformats.org/officeDocument/2006/relationships/image" Target="../media/image90.jpeg"/></Relationships>
</file>

<file path=ppt/slides/_rels/slide23.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82.svg"/><Relationship Id="rId3" Type="http://schemas.openxmlformats.org/officeDocument/2006/relationships/image" Target="../media/image74.svg"/><Relationship Id="rId7" Type="http://schemas.openxmlformats.org/officeDocument/2006/relationships/image" Target="../media/image78.svg"/><Relationship Id="rId12" Type="http://schemas.openxmlformats.org/officeDocument/2006/relationships/image" Target="../media/image49.png"/><Relationship Id="rId2" Type="http://schemas.openxmlformats.org/officeDocument/2006/relationships/image" Target="../media/image45.png"/><Relationship Id="rId16" Type="http://schemas.openxmlformats.org/officeDocument/2006/relationships/image" Target="../media/image93.png"/><Relationship Id="rId1" Type="http://schemas.openxmlformats.org/officeDocument/2006/relationships/slideLayout" Target="../slideLayouts/slideLayout7.xml"/><Relationship Id="rId6" Type="http://schemas.openxmlformats.org/officeDocument/2006/relationships/image" Target="../media/image47.png"/><Relationship Id="rId11" Type="http://schemas.openxmlformats.org/officeDocument/2006/relationships/image" Target="../media/image12.svg"/><Relationship Id="rId5" Type="http://schemas.openxmlformats.org/officeDocument/2006/relationships/image" Target="../media/image76.svg"/><Relationship Id="rId15" Type="http://schemas.openxmlformats.org/officeDocument/2006/relationships/image" Target="../media/image84.svg"/><Relationship Id="rId10" Type="http://schemas.openxmlformats.org/officeDocument/2006/relationships/image" Target="../media/image6.png"/><Relationship Id="rId4" Type="http://schemas.openxmlformats.org/officeDocument/2006/relationships/image" Target="../media/image46.png"/><Relationship Id="rId9" Type="http://schemas.openxmlformats.org/officeDocument/2006/relationships/image" Target="../media/image80.svg"/><Relationship Id="rId14" Type="http://schemas.openxmlformats.org/officeDocument/2006/relationships/image" Target="../media/image92.png"/></Relationships>
</file>

<file path=ppt/slides/_rels/slide24.xml.rels><?xml version="1.0" encoding="UTF-8" standalone="yes"?>
<Relationships xmlns="http://schemas.openxmlformats.org/package/2006/relationships"><Relationship Id="rId8" Type="http://schemas.openxmlformats.org/officeDocument/2006/relationships/image" Target="../media/image94.png"/><Relationship Id="rId13" Type="http://schemas.openxmlformats.org/officeDocument/2006/relationships/image" Target="../media/image28.svg"/><Relationship Id="rId3" Type="http://schemas.openxmlformats.org/officeDocument/2006/relationships/image" Target="../media/image56.svg"/><Relationship Id="rId7" Type="http://schemas.openxmlformats.org/officeDocument/2006/relationships/image" Target="../media/image62.svg"/><Relationship Id="rId12" Type="http://schemas.openxmlformats.org/officeDocument/2006/relationships/image" Target="../media/image95.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5.png"/><Relationship Id="rId11" Type="http://schemas.openxmlformats.org/officeDocument/2006/relationships/image" Target="../media/image64.svg"/><Relationship Id="rId5" Type="http://schemas.openxmlformats.org/officeDocument/2006/relationships/image" Target="../media/image60.svg"/><Relationship Id="rId10" Type="http://schemas.openxmlformats.org/officeDocument/2006/relationships/image" Target="../media/image36.png"/><Relationship Id="rId4" Type="http://schemas.openxmlformats.org/officeDocument/2006/relationships/image" Target="../media/image34.png"/><Relationship Id="rId9" Type="http://schemas.openxmlformats.org/officeDocument/2006/relationships/image" Target="../media/image36.svg"/></Relationships>
</file>

<file path=ppt/slides/_rels/slide25.xml.rels><?xml version="1.0" encoding="UTF-8" standalone="yes"?>
<Relationships xmlns="http://schemas.openxmlformats.org/package/2006/relationships"><Relationship Id="rId8" Type="http://schemas.openxmlformats.org/officeDocument/2006/relationships/image" Target="../media/image98.png"/><Relationship Id="rId13" Type="http://schemas.openxmlformats.org/officeDocument/2006/relationships/image" Target="../media/image48.svg"/><Relationship Id="rId3" Type="http://schemas.openxmlformats.org/officeDocument/2006/relationships/image" Target="../media/image66.svg"/><Relationship Id="rId7" Type="http://schemas.openxmlformats.org/officeDocument/2006/relationships/image" Target="../media/image68.sv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97.png"/><Relationship Id="rId5" Type="http://schemas.openxmlformats.org/officeDocument/2006/relationships/image" Target="../media/image133.svg"/><Relationship Id="rId10" Type="http://schemas.openxmlformats.org/officeDocument/2006/relationships/image" Target="../media/image40.png"/><Relationship Id="rId4" Type="http://schemas.openxmlformats.org/officeDocument/2006/relationships/image" Target="../media/image96.png"/><Relationship Id="rId9" Type="http://schemas.openxmlformats.org/officeDocument/2006/relationships/image" Target="../media/image70.svg"/><Relationship Id="rId14" Type="http://schemas.openxmlformats.org/officeDocument/2006/relationships/image" Target="../media/image99.png"/></Relationships>
</file>

<file path=ppt/slides/_rels/slide26.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101.svg"/><Relationship Id="rId3" Type="http://schemas.openxmlformats.org/officeDocument/2006/relationships/image" Target="../media/image92.svg"/><Relationship Id="rId7" Type="http://schemas.openxmlformats.org/officeDocument/2006/relationships/image" Target="../media/image44.svg"/><Relationship Id="rId12" Type="http://schemas.openxmlformats.org/officeDocument/2006/relationships/image" Target="../media/image83.png"/><Relationship Id="rId17" Type="http://schemas.openxmlformats.org/officeDocument/2006/relationships/image" Target="../media/image100.png"/><Relationship Id="rId2" Type="http://schemas.openxmlformats.org/officeDocument/2006/relationships/image" Target="../media/image70.png"/><Relationship Id="rId16" Type="http://schemas.openxmlformats.org/officeDocument/2006/relationships/image" Target="../media/image62.svg"/><Relationship Id="rId1" Type="http://schemas.openxmlformats.org/officeDocument/2006/relationships/slideLayout" Target="../slideLayouts/slideLayout7.xml"/><Relationship Id="rId6" Type="http://schemas.openxmlformats.org/officeDocument/2006/relationships/image" Target="../media/image80.png"/><Relationship Id="rId11" Type="http://schemas.openxmlformats.org/officeDocument/2006/relationships/image" Target="../media/image12.svg"/><Relationship Id="rId5" Type="http://schemas.openxmlformats.org/officeDocument/2006/relationships/image" Target="../media/image99.svg"/><Relationship Id="rId10" Type="http://schemas.openxmlformats.org/officeDocument/2006/relationships/image" Target="../media/image82.png"/><Relationship Id="rId4" Type="http://schemas.openxmlformats.org/officeDocument/2006/relationships/image" Target="../media/image79.png"/><Relationship Id="rId9" Type="http://schemas.openxmlformats.org/officeDocument/2006/relationships/image" Target="../media/image42.svg"/><Relationship Id="rId14" Type="http://schemas.openxmlformats.org/officeDocument/2006/relationships/image" Target="../media/image35.png"/></Relationships>
</file>

<file path=ppt/slides/_rels/slide27.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82.svg"/><Relationship Id="rId3" Type="http://schemas.openxmlformats.org/officeDocument/2006/relationships/image" Target="../media/image74.svg"/><Relationship Id="rId7" Type="http://schemas.openxmlformats.org/officeDocument/2006/relationships/image" Target="../media/image78.svg"/><Relationship Id="rId12" Type="http://schemas.openxmlformats.org/officeDocument/2006/relationships/image" Target="../media/image49.png"/><Relationship Id="rId17" Type="http://schemas.openxmlformats.org/officeDocument/2006/relationships/image" Target="../media/image24.sv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47.png"/><Relationship Id="rId11" Type="http://schemas.openxmlformats.org/officeDocument/2006/relationships/image" Target="../media/image12.svg"/><Relationship Id="rId5" Type="http://schemas.openxmlformats.org/officeDocument/2006/relationships/image" Target="../media/image76.svg"/><Relationship Id="rId10" Type="http://schemas.openxmlformats.org/officeDocument/2006/relationships/image" Target="../media/image6.png"/><Relationship Id="rId4" Type="http://schemas.openxmlformats.org/officeDocument/2006/relationships/image" Target="../media/image46.png"/><Relationship Id="rId9" Type="http://schemas.openxmlformats.org/officeDocument/2006/relationships/image" Target="../media/image80.svg"/><Relationship Id="rId14" Type="http://schemas.openxmlformats.org/officeDocument/2006/relationships/image" Target="../media/image51.png"/></Relationships>
</file>

<file path=ppt/slides/_rels/slide28.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82.svg"/><Relationship Id="rId3" Type="http://schemas.openxmlformats.org/officeDocument/2006/relationships/image" Target="../media/image74.svg"/><Relationship Id="rId7" Type="http://schemas.openxmlformats.org/officeDocument/2006/relationships/image" Target="../media/image78.svg"/><Relationship Id="rId2" Type="http://schemas.openxmlformats.org/officeDocument/2006/relationships/image" Target="../media/image45.png"/><Relationship Id="rId1" Type="http://schemas.openxmlformats.org/officeDocument/2006/relationships/slideLayout" Target="../slideLayouts/slideLayout7.xml"/><Relationship Id="rId10" Type="http://schemas.openxmlformats.org/officeDocument/2006/relationships/image" Target="../media/image49.png"/><Relationship Id="rId4" Type="http://schemas.openxmlformats.org/officeDocument/2006/relationships/image" Target="../media/image47.png"/><Relationship Id="rId9" Type="http://schemas.openxmlformats.org/officeDocument/2006/relationships/image" Target="../media/image80.svg"/><Relationship Id="rId14" Type="http://schemas.openxmlformats.org/officeDocument/2006/relationships/image" Target="../media/image101.png"/></Relationships>
</file>

<file path=ppt/slides/_rels/slide29.xml.rels><?xml version="1.0" encoding="UTF-8" standalone="yes"?>
<Relationships xmlns="http://schemas.openxmlformats.org/package/2006/relationships"><Relationship Id="rId13" Type="http://schemas.openxmlformats.org/officeDocument/2006/relationships/image" Target="../media/image82.svg"/><Relationship Id="rId3" Type="http://schemas.openxmlformats.org/officeDocument/2006/relationships/image" Target="../media/image74.svg"/><Relationship Id="rId12" Type="http://schemas.openxmlformats.org/officeDocument/2006/relationships/image" Target="../media/image49.png"/><Relationship Id="rId2" Type="http://schemas.openxmlformats.org/officeDocument/2006/relationships/image" Target="../media/image45.png"/><Relationship Id="rId1" Type="http://schemas.openxmlformats.org/officeDocument/2006/relationships/slideLayout" Target="../slideLayouts/slideLayout7.xml"/><Relationship Id="rId11" Type="http://schemas.openxmlformats.org/officeDocument/2006/relationships/image" Target="../media/image12.svg"/><Relationship Id="rId15" Type="http://schemas.openxmlformats.org/officeDocument/2006/relationships/image" Target="../media/image103.jpeg"/><Relationship Id="rId10" Type="http://schemas.openxmlformats.org/officeDocument/2006/relationships/image" Target="../media/image6.png"/><Relationship Id="rId4" Type="http://schemas.openxmlformats.org/officeDocument/2006/relationships/image" Target="../media/image54.png"/><Relationship Id="rId9" Type="http://schemas.openxmlformats.org/officeDocument/2006/relationships/image" Target="../media/image80.svg"/><Relationship Id="rId14" Type="http://schemas.openxmlformats.org/officeDocument/2006/relationships/image" Target="../media/image102.jpeg"/></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46.svg"/><Relationship Id="rId18" Type="http://schemas.openxmlformats.org/officeDocument/2006/relationships/image" Target="../media/image30.png"/><Relationship Id="rId3" Type="http://schemas.openxmlformats.org/officeDocument/2006/relationships/image" Target="../media/image38.svg"/><Relationship Id="rId21" Type="http://schemas.openxmlformats.org/officeDocument/2006/relationships/image" Target="../media/image74.svg"/><Relationship Id="rId7" Type="http://schemas.openxmlformats.org/officeDocument/2006/relationships/image" Target="../media/image42.svg"/><Relationship Id="rId12" Type="http://schemas.openxmlformats.org/officeDocument/2006/relationships/image" Target="../media/image27.png"/><Relationship Id="rId17" Type="http://schemas.openxmlformats.org/officeDocument/2006/relationships/image" Target="../media/image50.svg"/><Relationship Id="rId2" Type="http://schemas.openxmlformats.org/officeDocument/2006/relationships/image" Target="../media/image23.png"/><Relationship Id="rId16" Type="http://schemas.openxmlformats.org/officeDocument/2006/relationships/image" Target="../media/image29.png"/><Relationship Id="rId20"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44.svg"/><Relationship Id="rId5" Type="http://schemas.openxmlformats.org/officeDocument/2006/relationships/image" Target="../media/image40.svg"/><Relationship Id="rId15" Type="http://schemas.openxmlformats.org/officeDocument/2006/relationships/image" Target="../media/image48.svg"/><Relationship Id="rId10" Type="http://schemas.openxmlformats.org/officeDocument/2006/relationships/image" Target="../media/image26.png"/><Relationship Id="rId19" Type="http://schemas.openxmlformats.org/officeDocument/2006/relationships/image" Target="../media/image52.svg"/><Relationship Id="rId4" Type="http://schemas.openxmlformats.org/officeDocument/2006/relationships/image" Target="../media/image24.png"/><Relationship Id="rId9" Type="http://schemas.openxmlformats.org/officeDocument/2006/relationships/image" Target="../media/image12.svg"/><Relationship Id="rId14" Type="http://schemas.openxmlformats.org/officeDocument/2006/relationships/image" Target="../media/image28.png"/></Relationships>
</file>

<file path=ppt/slides/_rels/slide30.xml.rels><?xml version="1.0" encoding="UTF-8" standalone="yes"?>
<Relationships xmlns="http://schemas.openxmlformats.org/package/2006/relationships"><Relationship Id="rId13" Type="http://schemas.openxmlformats.org/officeDocument/2006/relationships/image" Target="../media/image82.svg"/><Relationship Id="rId3" Type="http://schemas.openxmlformats.org/officeDocument/2006/relationships/image" Target="../media/image74.svg"/><Relationship Id="rId12" Type="http://schemas.openxmlformats.org/officeDocument/2006/relationships/image" Target="../media/image49.pn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54.png"/><Relationship Id="rId11" Type="http://schemas.openxmlformats.org/officeDocument/2006/relationships/image" Target="../media/image12.svg"/><Relationship Id="rId5" Type="http://schemas.openxmlformats.org/officeDocument/2006/relationships/image" Target="../media/image76.svg"/><Relationship Id="rId15" Type="http://schemas.openxmlformats.org/officeDocument/2006/relationships/image" Target="../media/image105.png"/><Relationship Id="rId10" Type="http://schemas.openxmlformats.org/officeDocument/2006/relationships/image" Target="../media/image6.png"/><Relationship Id="rId4" Type="http://schemas.openxmlformats.org/officeDocument/2006/relationships/image" Target="../media/image46.png"/><Relationship Id="rId9" Type="http://schemas.openxmlformats.org/officeDocument/2006/relationships/image" Target="../media/image80.svg"/><Relationship Id="rId14" Type="http://schemas.openxmlformats.org/officeDocument/2006/relationships/image" Target="../media/image104.png"/></Relationships>
</file>

<file path=ppt/slides/_rels/slide31.xml.rels><?xml version="1.0" encoding="UTF-8" standalone="yes"?>
<Relationships xmlns="http://schemas.openxmlformats.org/package/2006/relationships"><Relationship Id="rId8" Type="http://schemas.openxmlformats.org/officeDocument/2006/relationships/image" Target="../media/image98.png"/><Relationship Id="rId13" Type="http://schemas.openxmlformats.org/officeDocument/2006/relationships/image" Target="../media/image48.svg"/><Relationship Id="rId3" Type="http://schemas.openxmlformats.org/officeDocument/2006/relationships/image" Target="../media/image66.svg"/><Relationship Id="rId7" Type="http://schemas.openxmlformats.org/officeDocument/2006/relationships/image" Target="../media/image68.sv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97.png"/><Relationship Id="rId5" Type="http://schemas.openxmlformats.org/officeDocument/2006/relationships/image" Target="../media/image133.svg"/><Relationship Id="rId15" Type="http://schemas.openxmlformats.org/officeDocument/2006/relationships/image" Target="../media/image106.png"/><Relationship Id="rId10" Type="http://schemas.openxmlformats.org/officeDocument/2006/relationships/image" Target="../media/image40.png"/><Relationship Id="rId4" Type="http://schemas.openxmlformats.org/officeDocument/2006/relationships/image" Target="../media/image96.png"/><Relationship Id="rId9" Type="http://schemas.openxmlformats.org/officeDocument/2006/relationships/image" Target="../media/image70.svg"/><Relationship Id="rId14" Type="http://schemas.openxmlformats.org/officeDocument/2006/relationships/image" Target="../media/image920.png"/></Relationships>
</file>

<file path=ppt/slides/_rels/slide32.xml.rels><?xml version="1.0" encoding="UTF-8" standalone="yes"?>
<Relationships xmlns="http://schemas.openxmlformats.org/package/2006/relationships"><Relationship Id="rId8" Type="http://schemas.openxmlformats.org/officeDocument/2006/relationships/image" Target="../media/image92.svg"/><Relationship Id="rId3" Type="http://schemas.openxmlformats.org/officeDocument/2006/relationships/image" Target="../media/image107.png"/><Relationship Id="rId2" Type="http://schemas.openxmlformats.org/officeDocument/2006/relationships/notesSlide" Target="../notesSlides/notesSlide3.xml"/><Relationship Id="rId1" Type="http://schemas.openxmlformats.org/officeDocument/2006/relationships/slideLayout" Target="../slideLayouts/slideLayout7.xml"/><Relationship Id="rId11" Type="http://schemas.openxmlformats.org/officeDocument/2006/relationships/image" Target="../media/image109.png"/><Relationship Id="rId5" Type="http://schemas.openxmlformats.org/officeDocument/2006/relationships/image" Target="../media/image70.png"/><Relationship Id="rId10" Type="http://schemas.openxmlformats.org/officeDocument/2006/relationships/image" Target="../media/image148.svg"/><Relationship Id="rId4" Type="http://schemas.openxmlformats.org/officeDocument/2006/relationships/image" Target="../media/image146.svg"/><Relationship Id="rId9" Type="http://schemas.openxmlformats.org/officeDocument/2006/relationships/image" Target="../media/image108.png"/></Relationships>
</file>

<file path=ppt/slides/_rels/slide33.xml.rels><?xml version="1.0" encoding="UTF-8" standalone="yes"?>
<Relationships xmlns="http://schemas.openxmlformats.org/package/2006/relationships"><Relationship Id="rId8" Type="http://schemas.openxmlformats.org/officeDocument/2006/relationships/image" Target="../media/image98.png"/><Relationship Id="rId13" Type="http://schemas.openxmlformats.org/officeDocument/2006/relationships/image" Target="../media/image48.svg"/><Relationship Id="rId3" Type="http://schemas.openxmlformats.org/officeDocument/2006/relationships/image" Target="../media/image66.svg"/><Relationship Id="rId7" Type="http://schemas.openxmlformats.org/officeDocument/2006/relationships/image" Target="../media/image68.svg"/><Relationship Id="rId2" Type="http://schemas.openxmlformats.org/officeDocument/2006/relationships/image" Target="../media/image38.png"/><Relationship Id="rId1" Type="http://schemas.openxmlformats.org/officeDocument/2006/relationships/slideLayout" Target="../slideLayouts/slideLayout7.xml"/><Relationship Id="rId15" Type="http://schemas.openxmlformats.org/officeDocument/2006/relationships/image" Target="../media/image111.png"/><Relationship Id="rId10" Type="http://schemas.openxmlformats.org/officeDocument/2006/relationships/image" Target="../media/image40.png"/><Relationship Id="rId4" Type="http://schemas.openxmlformats.org/officeDocument/2006/relationships/image" Target="../media/image97.png"/><Relationship Id="rId9" Type="http://schemas.openxmlformats.org/officeDocument/2006/relationships/image" Target="../media/image70.svg"/><Relationship Id="rId14" Type="http://schemas.openxmlformats.org/officeDocument/2006/relationships/image" Target="../media/image110.png"/></Relationships>
</file>

<file path=ppt/slides/_rels/slide34.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117.svg"/><Relationship Id="rId7" Type="http://schemas.openxmlformats.org/officeDocument/2006/relationships/image" Target="../media/image90.svg"/><Relationship Id="rId12" Type="http://schemas.openxmlformats.org/officeDocument/2006/relationships/image" Target="../media/image60.png"/><Relationship Id="rId2" Type="http://schemas.openxmlformats.org/officeDocument/2006/relationships/image" Target="../media/image112.png"/><Relationship Id="rId1" Type="http://schemas.openxmlformats.org/officeDocument/2006/relationships/slideLayout" Target="../slideLayouts/slideLayout7.xml"/><Relationship Id="rId6" Type="http://schemas.openxmlformats.org/officeDocument/2006/relationships/image" Target="../media/image69.png"/><Relationship Id="rId11" Type="http://schemas.openxmlformats.org/officeDocument/2006/relationships/image" Target="../media/image62.svg"/><Relationship Id="rId5" Type="http://schemas.openxmlformats.org/officeDocument/2006/relationships/image" Target="../media/image84.svg"/><Relationship Id="rId15" Type="http://schemas.openxmlformats.org/officeDocument/2006/relationships/image" Target="../media/image113.png"/><Relationship Id="rId10" Type="http://schemas.openxmlformats.org/officeDocument/2006/relationships/image" Target="../media/image71.png"/><Relationship Id="rId4" Type="http://schemas.openxmlformats.org/officeDocument/2006/relationships/image" Target="../media/image50.png"/><Relationship Id="rId9" Type="http://schemas.openxmlformats.org/officeDocument/2006/relationships/image" Target="../media/image92.svg"/><Relationship Id="rId14" Type="http://schemas.openxmlformats.org/officeDocument/2006/relationships/image" Target="../media/image70.svg"/></Relationships>
</file>

<file path=ppt/slides/_rels/slide35.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image" Target="../media/image58.svg"/><Relationship Id="rId7" Type="http://schemas.openxmlformats.org/officeDocument/2006/relationships/image" Target="../media/image44.svg"/><Relationship Id="rId12" Type="http://schemas.openxmlformats.org/officeDocument/2006/relationships/image" Target="../media/image107.svg"/><Relationship Id="rId2" Type="http://schemas.openxmlformats.org/officeDocument/2006/relationships/image" Target="../media/image114.png"/><Relationship Id="rId1" Type="http://schemas.openxmlformats.org/officeDocument/2006/relationships/slideLayout" Target="../slideLayouts/slideLayout7.xml"/><Relationship Id="rId6" Type="http://schemas.openxmlformats.org/officeDocument/2006/relationships/image" Target="../media/image80.png"/><Relationship Id="rId11" Type="http://schemas.openxmlformats.org/officeDocument/2006/relationships/image" Target="../media/image118.png"/><Relationship Id="rId5" Type="http://schemas.openxmlformats.org/officeDocument/2006/relationships/image" Target="../media/image42.svg"/><Relationship Id="rId10" Type="http://schemas.openxmlformats.org/officeDocument/2006/relationships/image" Target="../media/image117.png"/><Relationship Id="rId4" Type="http://schemas.openxmlformats.org/officeDocument/2006/relationships/image" Target="../media/image115.png"/><Relationship Id="rId9" Type="http://schemas.openxmlformats.org/officeDocument/2006/relationships/image" Target="../media/image92.svg"/></Relationships>
</file>

<file path=ppt/slides/_rels/slide36.xml.rels><?xml version="1.0" encoding="UTF-8" standalone="yes"?>
<Relationships xmlns="http://schemas.openxmlformats.org/package/2006/relationships"><Relationship Id="rId8" Type="http://schemas.openxmlformats.org/officeDocument/2006/relationships/image" Target="../media/image120.png"/><Relationship Id="rId13" Type="http://schemas.openxmlformats.org/officeDocument/2006/relationships/image" Target="../media/image48.svg"/><Relationship Id="rId18" Type="http://schemas.openxmlformats.org/officeDocument/2006/relationships/image" Target="../media/image136.svg"/><Relationship Id="rId3" Type="http://schemas.openxmlformats.org/officeDocument/2006/relationships/image" Target="../media/image66.svg"/><Relationship Id="rId7" Type="http://schemas.openxmlformats.org/officeDocument/2006/relationships/image" Target="../media/image68.svg"/><Relationship Id="rId12" Type="http://schemas.openxmlformats.org/officeDocument/2006/relationships/image" Target="../media/image40.png"/><Relationship Id="rId2" Type="http://schemas.openxmlformats.org/officeDocument/2006/relationships/image" Target="../media/image38.png"/><Relationship Id="rId16" Type="http://schemas.openxmlformats.org/officeDocument/2006/relationships/image" Target="../media/image121.png"/><Relationship Id="rId1" Type="http://schemas.openxmlformats.org/officeDocument/2006/relationships/slideLayout" Target="../slideLayouts/slideLayout7.xml"/><Relationship Id="rId6" Type="http://schemas.openxmlformats.org/officeDocument/2006/relationships/image" Target="../media/image119.png"/><Relationship Id="rId11" Type="http://schemas.openxmlformats.org/officeDocument/2006/relationships/image" Target="../media/image46.svg"/><Relationship Id="rId5" Type="http://schemas.openxmlformats.org/officeDocument/2006/relationships/image" Target="../media/image133.svg"/><Relationship Id="rId15" Type="http://schemas.openxmlformats.org/officeDocument/2006/relationships/image" Target="../media/image28.svg"/><Relationship Id="rId10" Type="http://schemas.openxmlformats.org/officeDocument/2006/relationships/image" Target="../media/image61.png"/><Relationship Id="rId19" Type="http://schemas.openxmlformats.org/officeDocument/2006/relationships/image" Target="../media/image122.png"/><Relationship Id="rId4" Type="http://schemas.openxmlformats.org/officeDocument/2006/relationships/image" Target="../media/image96.png"/><Relationship Id="rId9" Type="http://schemas.openxmlformats.org/officeDocument/2006/relationships/image" Target="../media/image70.svg"/><Relationship Id="rId14" Type="http://schemas.openxmlformats.org/officeDocument/2006/relationships/image" Target="../media/image14.png"/></Relationships>
</file>

<file path=ppt/slides/_rels/slide37.xml.rels><?xml version="1.0" encoding="UTF-8" standalone="yes"?>
<Relationships xmlns="http://schemas.openxmlformats.org/package/2006/relationships"><Relationship Id="rId8" Type="http://schemas.openxmlformats.org/officeDocument/2006/relationships/image" Target="../media/image116.png"/><Relationship Id="rId13" Type="http://schemas.openxmlformats.org/officeDocument/2006/relationships/image" Target="../media/image126.png"/><Relationship Id="rId3" Type="http://schemas.openxmlformats.org/officeDocument/2006/relationships/image" Target="../media/image153.svg"/><Relationship Id="rId7" Type="http://schemas.openxmlformats.org/officeDocument/2006/relationships/image" Target="../media/image44.svg"/><Relationship Id="rId12" Type="http://schemas.openxmlformats.org/officeDocument/2006/relationships/image" Target="../media/image2.svg"/><Relationship Id="rId2" Type="http://schemas.openxmlformats.org/officeDocument/2006/relationships/image" Target="../media/image123.png"/><Relationship Id="rId1" Type="http://schemas.openxmlformats.org/officeDocument/2006/relationships/slideLayout" Target="../slideLayouts/slideLayout7.xml"/><Relationship Id="rId6" Type="http://schemas.openxmlformats.org/officeDocument/2006/relationships/image" Target="../media/image80.png"/><Relationship Id="rId5" Type="http://schemas.openxmlformats.org/officeDocument/2006/relationships/image" Target="../media/image42.svg"/><Relationship Id="rId10" Type="http://schemas.openxmlformats.org/officeDocument/2006/relationships/image" Target="../media/image125.png"/><Relationship Id="rId4" Type="http://schemas.openxmlformats.org/officeDocument/2006/relationships/image" Target="../media/image124.png"/><Relationship Id="rId9" Type="http://schemas.openxmlformats.org/officeDocument/2006/relationships/image" Target="../media/image92.svg"/></Relationships>
</file>

<file path=ppt/slides/_rels/slide38.xml.rels><?xml version="1.0" encoding="UTF-8" standalone="yes"?>
<Relationships xmlns="http://schemas.openxmlformats.org/package/2006/relationships"><Relationship Id="rId8" Type="http://schemas.openxmlformats.org/officeDocument/2006/relationships/image" Target="../media/image62.svg"/><Relationship Id="rId3" Type="http://schemas.openxmlformats.org/officeDocument/2006/relationships/image" Target="../media/image70.png"/><Relationship Id="rId7" Type="http://schemas.openxmlformats.org/officeDocument/2006/relationships/image" Target="../media/image71.png"/><Relationship Id="rId2" Type="http://schemas.openxmlformats.org/officeDocument/2006/relationships/image" Target="../media/image127.png"/><Relationship Id="rId1" Type="http://schemas.openxmlformats.org/officeDocument/2006/relationships/slideLayout" Target="../slideLayouts/slideLayout7.xml"/><Relationship Id="rId6" Type="http://schemas.openxmlformats.org/officeDocument/2006/relationships/image" Target="../media/image92.svg"/><Relationship Id="rId10" Type="http://schemas.openxmlformats.org/officeDocument/2006/relationships/image" Target="../media/image69.png"/><Relationship Id="rId9" Type="http://schemas.openxmlformats.org/officeDocument/2006/relationships/image" Target="../media/image128.png"/><Relationship Id="rId4" Type="http://schemas.openxmlformats.org/officeDocument/2006/relationships/image" Target="../media/image90.svg"/></Relationships>
</file>

<file path=ppt/slides/_rels/slide39.xml.rels><?xml version="1.0" encoding="UTF-8" standalone="yes"?>
<Relationships xmlns="http://schemas.openxmlformats.org/package/2006/relationships"><Relationship Id="rId8" Type="http://schemas.openxmlformats.org/officeDocument/2006/relationships/image" Target="../media/image165.svg"/><Relationship Id="rId13" Type="http://schemas.openxmlformats.org/officeDocument/2006/relationships/image" Target="../media/image135.png"/><Relationship Id="rId18" Type="http://schemas.openxmlformats.org/officeDocument/2006/relationships/image" Target="../media/image175.svg"/><Relationship Id="rId26" Type="http://schemas.openxmlformats.org/officeDocument/2006/relationships/image" Target="../media/image183.svg"/><Relationship Id="rId3" Type="http://schemas.openxmlformats.org/officeDocument/2006/relationships/image" Target="../media/image130.png"/><Relationship Id="rId21" Type="http://schemas.openxmlformats.org/officeDocument/2006/relationships/image" Target="../media/image139.png"/><Relationship Id="rId7" Type="http://schemas.openxmlformats.org/officeDocument/2006/relationships/image" Target="../media/image132.png"/><Relationship Id="rId12" Type="http://schemas.openxmlformats.org/officeDocument/2006/relationships/image" Target="../media/image169.svg"/><Relationship Id="rId17" Type="http://schemas.openxmlformats.org/officeDocument/2006/relationships/image" Target="../media/image137.png"/><Relationship Id="rId25" Type="http://schemas.openxmlformats.org/officeDocument/2006/relationships/image" Target="../media/image141.png"/><Relationship Id="rId2" Type="http://schemas.openxmlformats.org/officeDocument/2006/relationships/image" Target="../media/image129.png"/><Relationship Id="rId16" Type="http://schemas.openxmlformats.org/officeDocument/2006/relationships/image" Target="../media/image173.svg"/><Relationship Id="rId20" Type="http://schemas.openxmlformats.org/officeDocument/2006/relationships/image" Target="../media/image177.svg"/><Relationship Id="rId1" Type="http://schemas.openxmlformats.org/officeDocument/2006/relationships/slideLayout" Target="../slideLayouts/slideLayout7.xml"/><Relationship Id="rId6" Type="http://schemas.openxmlformats.org/officeDocument/2006/relationships/image" Target="../media/image163.svg"/><Relationship Id="rId11" Type="http://schemas.openxmlformats.org/officeDocument/2006/relationships/image" Target="../media/image134.png"/><Relationship Id="rId24" Type="http://schemas.openxmlformats.org/officeDocument/2006/relationships/image" Target="../media/image181.svg"/><Relationship Id="rId5" Type="http://schemas.openxmlformats.org/officeDocument/2006/relationships/image" Target="../media/image131.png"/><Relationship Id="rId15" Type="http://schemas.openxmlformats.org/officeDocument/2006/relationships/image" Target="../media/image136.png"/><Relationship Id="rId23" Type="http://schemas.openxmlformats.org/officeDocument/2006/relationships/image" Target="../media/image140.png"/><Relationship Id="rId10" Type="http://schemas.openxmlformats.org/officeDocument/2006/relationships/image" Target="../media/image167.svg"/><Relationship Id="rId19" Type="http://schemas.openxmlformats.org/officeDocument/2006/relationships/image" Target="../media/image138.png"/><Relationship Id="rId4" Type="http://schemas.openxmlformats.org/officeDocument/2006/relationships/image" Target="../media/image161.svg"/><Relationship Id="rId9" Type="http://schemas.openxmlformats.org/officeDocument/2006/relationships/image" Target="../media/image133.png"/><Relationship Id="rId14" Type="http://schemas.openxmlformats.org/officeDocument/2006/relationships/image" Target="../media/image171.svg"/><Relationship Id="rId22" Type="http://schemas.openxmlformats.org/officeDocument/2006/relationships/image" Target="../media/image179.svg"/></Relationships>
</file>

<file path=ppt/slides/_rels/slide4.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64.svg"/><Relationship Id="rId3" Type="http://schemas.openxmlformats.org/officeDocument/2006/relationships/image" Target="../media/image56.svg"/><Relationship Id="rId7" Type="http://schemas.openxmlformats.org/officeDocument/2006/relationships/image" Target="../media/image60.svg"/><Relationship Id="rId12" Type="http://schemas.openxmlformats.org/officeDocument/2006/relationships/image" Target="../media/image36.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36.svg"/><Relationship Id="rId5" Type="http://schemas.openxmlformats.org/officeDocument/2006/relationships/image" Target="../media/image58.svg"/><Relationship Id="rId15" Type="http://schemas.openxmlformats.org/officeDocument/2006/relationships/image" Target="../media/image28.svg"/><Relationship Id="rId10" Type="http://schemas.openxmlformats.org/officeDocument/2006/relationships/image" Target="../media/image15.png"/><Relationship Id="rId4" Type="http://schemas.openxmlformats.org/officeDocument/2006/relationships/image" Target="../media/image33.png"/><Relationship Id="rId9" Type="http://schemas.openxmlformats.org/officeDocument/2006/relationships/image" Target="../media/image62.svg"/><Relationship Id="rId14" Type="http://schemas.openxmlformats.org/officeDocument/2006/relationships/image" Target="../media/image37.png"/></Relationships>
</file>

<file path=ppt/slides/_rels/slide40.xml.rels><?xml version="1.0" encoding="UTF-8" standalone="yes"?>
<Relationships xmlns="http://schemas.openxmlformats.org/package/2006/relationships"><Relationship Id="rId8" Type="http://schemas.openxmlformats.org/officeDocument/2006/relationships/slide" Target="slide44.xml"/><Relationship Id="rId13" Type="http://schemas.openxmlformats.org/officeDocument/2006/relationships/image" Target="../media/image191.svg"/><Relationship Id="rId18" Type="http://schemas.openxmlformats.org/officeDocument/2006/relationships/image" Target="../media/image151.png"/><Relationship Id="rId26" Type="http://schemas.openxmlformats.org/officeDocument/2006/relationships/image" Target="../media/image155.png"/><Relationship Id="rId3" Type="http://schemas.openxmlformats.org/officeDocument/2006/relationships/image" Target="../media/image143.jpeg"/><Relationship Id="rId21" Type="http://schemas.openxmlformats.org/officeDocument/2006/relationships/image" Target="../media/image199.svg"/><Relationship Id="rId7" Type="http://schemas.openxmlformats.org/officeDocument/2006/relationships/image" Target="../media/image145.png"/><Relationship Id="rId12" Type="http://schemas.openxmlformats.org/officeDocument/2006/relationships/image" Target="../media/image148.png"/><Relationship Id="rId17" Type="http://schemas.openxmlformats.org/officeDocument/2006/relationships/image" Target="../media/image195.svg"/><Relationship Id="rId25" Type="http://schemas.openxmlformats.org/officeDocument/2006/relationships/slide" Target="slide45.xml"/><Relationship Id="rId2" Type="http://schemas.openxmlformats.org/officeDocument/2006/relationships/image" Target="../media/image142.png"/><Relationship Id="rId16" Type="http://schemas.openxmlformats.org/officeDocument/2006/relationships/image" Target="../media/image150.png"/><Relationship Id="rId20" Type="http://schemas.openxmlformats.org/officeDocument/2006/relationships/image" Target="../media/image152.png"/><Relationship Id="rId1" Type="http://schemas.openxmlformats.org/officeDocument/2006/relationships/slideLayout" Target="../slideLayouts/slideLayout7.xml"/><Relationship Id="rId6" Type="http://schemas.openxmlformats.org/officeDocument/2006/relationships/slide" Target="slide42.xml"/><Relationship Id="rId11" Type="http://schemas.openxmlformats.org/officeDocument/2006/relationships/image" Target="../media/image147.png"/><Relationship Id="rId24" Type="http://schemas.openxmlformats.org/officeDocument/2006/relationships/image" Target="../media/image154.png"/><Relationship Id="rId5" Type="http://schemas.openxmlformats.org/officeDocument/2006/relationships/image" Target="../media/image144.png"/><Relationship Id="rId15" Type="http://schemas.openxmlformats.org/officeDocument/2006/relationships/image" Target="../media/image193.svg"/><Relationship Id="rId23" Type="http://schemas.openxmlformats.org/officeDocument/2006/relationships/image" Target="../media/image201.svg"/><Relationship Id="rId10" Type="http://schemas.openxmlformats.org/officeDocument/2006/relationships/slide" Target="slide43.xml"/><Relationship Id="rId19" Type="http://schemas.openxmlformats.org/officeDocument/2006/relationships/image" Target="../media/image197.svg"/><Relationship Id="rId4" Type="http://schemas.openxmlformats.org/officeDocument/2006/relationships/slide" Target="slide41.xml"/><Relationship Id="rId9" Type="http://schemas.openxmlformats.org/officeDocument/2006/relationships/image" Target="../media/image146.png"/><Relationship Id="rId14" Type="http://schemas.openxmlformats.org/officeDocument/2006/relationships/image" Target="../media/image149.png"/><Relationship Id="rId22" Type="http://schemas.openxmlformats.org/officeDocument/2006/relationships/image" Target="../media/image153.png"/></Relationships>
</file>

<file path=ppt/slides/_rels/slide41.xml.rels><?xml version="1.0" encoding="UTF-8" standalone="yes"?>
<Relationships xmlns="http://schemas.openxmlformats.org/package/2006/relationships"><Relationship Id="rId8" Type="http://schemas.openxmlformats.org/officeDocument/2006/relationships/slide" Target="slide40.xml"/><Relationship Id="rId13" Type="http://schemas.openxmlformats.org/officeDocument/2006/relationships/image" Target="../media/image159.png"/><Relationship Id="rId3" Type="http://schemas.microsoft.com/office/2007/relationships/media" Target="../media/media2.mp3"/><Relationship Id="rId7" Type="http://schemas.openxmlformats.org/officeDocument/2006/relationships/image" Target="../media/image201.svg"/><Relationship Id="rId12" Type="http://schemas.openxmlformats.org/officeDocument/2006/relationships/image" Target="../media/image207.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56.png"/><Relationship Id="rId5" Type="http://schemas.openxmlformats.org/officeDocument/2006/relationships/slideLayout" Target="../slideLayouts/slideLayout7.xml"/><Relationship Id="rId15" Type="http://schemas.openxmlformats.org/officeDocument/2006/relationships/image" Target="../media/image160.png"/><Relationship Id="rId10" Type="http://schemas.openxmlformats.org/officeDocument/2006/relationships/image" Target="../media/image158.png"/><Relationship Id="rId4" Type="http://schemas.openxmlformats.org/officeDocument/2006/relationships/audio" Target="../media/media2.mp3"/><Relationship Id="rId9" Type="http://schemas.openxmlformats.org/officeDocument/2006/relationships/image" Target="../media/image157.png"/><Relationship Id="rId14" Type="http://schemas.openxmlformats.org/officeDocument/2006/relationships/image" Target="../media/image209.svg"/></Relationships>
</file>

<file path=ppt/slides/_rels/slide42.xml.rels><?xml version="1.0" encoding="UTF-8" standalone="yes"?>
<Relationships xmlns="http://schemas.openxmlformats.org/package/2006/relationships"><Relationship Id="rId8" Type="http://schemas.openxmlformats.org/officeDocument/2006/relationships/slide" Target="slide40.xml"/><Relationship Id="rId3" Type="http://schemas.microsoft.com/office/2007/relationships/media" Target="../media/media2.mp3"/><Relationship Id="rId7" Type="http://schemas.openxmlformats.org/officeDocument/2006/relationships/image" Target="../media/image201.svg"/><Relationship Id="rId17" Type="http://schemas.openxmlformats.org/officeDocument/2006/relationships/image" Target="../media/image160.png"/><Relationship Id="rId2" Type="http://schemas.openxmlformats.org/officeDocument/2006/relationships/audio" Target="../media/media1.mp3"/><Relationship Id="rId16" Type="http://schemas.openxmlformats.org/officeDocument/2006/relationships/image" Target="../media/image209.svg"/><Relationship Id="rId1" Type="http://schemas.microsoft.com/office/2007/relationships/media" Target="../media/media1.mp3"/><Relationship Id="rId6" Type="http://schemas.openxmlformats.org/officeDocument/2006/relationships/image" Target="../media/image156.png"/><Relationship Id="rId5" Type="http://schemas.openxmlformats.org/officeDocument/2006/relationships/slideLayout" Target="../slideLayouts/slideLayout7.xml"/><Relationship Id="rId15" Type="http://schemas.openxmlformats.org/officeDocument/2006/relationships/image" Target="../media/image159.png"/><Relationship Id="rId10" Type="http://schemas.openxmlformats.org/officeDocument/2006/relationships/image" Target="../media/image158.png"/><Relationship Id="rId4" Type="http://schemas.openxmlformats.org/officeDocument/2006/relationships/audio" Target="../media/media2.mp3"/><Relationship Id="rId9" Type="http://schemas.openxmlformats.org/officeDocument/2006/relationships/image" Target="../media/image157.png"/><Relationship Id="rId14" Type="http://schemas.openxmlformats.org/officeDocument/2006/relationships/image" Target="../media/image207.svg"/></Relationships>
</file>

<file path=ppt/slides/_rels/slide43.xml.rels><?xml version="1.0" encoding="UTF-8" standalone="yes"?>
<Relationships xmlns="http://schemas.openxmlformats.org/package/2006/relationships"><Relationship Id="rId8" Type="http://schemas.openxmlformats.org/officeDocument/2006/relationships/slide" Target="slide40.xml"/><Relationship Id="rId18" Type="http://schemas.openxmlformats.org/officeDocument/2006/relationships/image" Target="../media/image1440.png"/><Relationship Id="rId3" Type="http://schemas.microsoft.com/office/2007/relationships/media" Target="../media/media2.mp3"/><Relationship Id="rId7" Type="http://schemas.openxmlformats.org/officeDocument/2006/relationships/image" Target="../media/image201.svg"/><Relationship Id="rId17" Type="http://schemas.openxmlformats.org/officeDocument/2006/relationships/image" Target="../media/image160.png"/><Relationship Id="rId2" Type="http://schemas.openxmlformats.org/officeDocument/2006/relationships/audio" Target="../media/media1.mp3"/><Relationship Id="rId16" Type="http://schemas.openxmlformats.org/officeDocument/2006/relationships/image" Target="../media/image209.svg"/><Relationship Id="rId1" Type="http://schemas.microsoft.com/office/2007/relationships/media" Target="../media/media1.mp3"/><Relationship Id="rId6" Type="http://schemas.openxmlformats.org/officeDocument/2006/relationships/image" Target="../media/image156.png"/><Relationship Id="rId5" Type="http://schemas.openxmlformats.org/officeDocument/2006/relationships/slideLayout" Target="../slideLayouts/slideLayout7.xml"/><Relationship Id="rId15" Type="http://schemas.openxmlformats.org/officeDocument/2006/relationships/image" Target="../media/image159.png"/><Relationship Id="rId10" Type="http://schemas.openxmlformats.org/officeDocument/2006/relationships/image" Target="../media/image158.png"/><Relationship Id="rId4" Type="http://schemas.openxmlformats.org/officeDocument/2006/relationships/audio" Target="../media/media2.mp3"/><Relationship Id="rId9" Type="http://schemas.openxmlformats.org/officeDocument/2006/relationships/image" Target="../media/image157.png"/><Relationship Id="rId14" Type="http://schemas.openxmlformats.org/officeDocument/2006/relationships/image" Target="../media/image207.svg"/></Relationships>
</file>

<file path=ppt/slides/_rels/slide44.xml.rels><?xml version="1.0" encoding="UTF-8" standalone="yes"?>
<Relationships xmlns="http://schemas.openxmlformats.org/package/2006/relationships"><Relationship Id="rId8" Type="http://schemas.openxmlformats.org/officeDocument/2006/relationships/image" Target="../media/image201.svg"/><Relationship Id="rId13" Type="http://schemas.openxmlformats.org/officeDocument/2006/relationships/image" Target="../media/image1480.png"/><Relationship Id="rId18" Type="http://schemas.openxmlformats.org/officeDocument/2006/relationships/image" Target="../media/image209.svg"/><Relationship Id="rId3" Type="http://schemas.microsoft.com/office/2007/relationships/media" Target="../media/media2.mp3"/><Relationship Id="rId7" Type="http://schemas.openxmlformats.org/officeDocument/2006/relationships/image" Target="../media/image156.png"/><Relationship Id="rId12" Type="http://schemas.openxmlformats.org/officeDocument/2006/relationships/image" Target="../media/image1470.png"/><Relationship Id="rId17" Type="http://schemas.openxmlformats.org/officeDocument/2006/relationships/image" Target="../media/image162.png"/><Relationship Id="rId2" Type="http://schemas.openxmlformats.org/officeDocument/2006/relationships/audio" Target="../media/media1.mp3"/><Relationship Id="rId16" Type="http://schemas.openxmlformats.org/officeDocument/2006/relationships/image" Target="../media/image207.svg"/><Relationship Id="rId1" Type="http://schemas.microsoft.com/office/2007/relationships/media" Target="../media/media1.mp3"/><Relationship Id="rId6" Type="http://schemas.openxmlformats.org/officeDocument/2006/relationships/image" Target="../media/image1450.png"/><Relationship Id="rId11" Type="http://schemas.openxmlformats.org/officeDocument/2006/relationships/image" Target="../media/image1460.png"/><Relationship Id="rId5" Type="http://schemas.openxmlformats.org/officeDocument/2006/relationships/slideLayout" Target="../slideLayouts/slideLayout7.xml"/><Relationship Id="rId15" Type="http://schemas.openxmlformats.org/officeDocument/2006/relationships/image" Target="../media/image161.png"/><Relationship Id="rId10" Type="http://schemas.openxmlformats.org/officeDocument/2006/relationships/image" Target="../media/image157.png"/><Relationship Id="rId19" Type="http://schemas.openxmlformats.org/officeDocument/2006/relationships/image" Target="../media/image160.png"/><Relationship Id="rId4" Type="http://schemas.openxmlformats.org/officeDocument/2006/relationships/audio" Target="../media/media2.mp3"/><Relationship Id="rId9" Type="http://schemas.openxmlformats.org/officeDocument/2006/relationships/slide" Target="slide40.xml"/><Relationship Id="rId14" Type="http://schemas.openxmlformats.org/officeDocument/2006/relationships/image" Target="../media/image1490.png"/></Relationships>
</file>

<file path=ppt/slides/_rels/slide45.xml.rels><?xml version="1.0" encoding="UTF-8" standalone="yes"?>
<Relationships xmlns="http://schemas.openxmlformats.org/package/2006/relationships"><Relationship Id="rId8" Type="http://schemas.openxmlformats.org/officeDocument/2006/relationships/slide" Target="slide40.xml"/><Relationship Id="rId13" Type="http://schemas.openxmlformats.org/officeDocument/2006/relationships/image" Target="../media/image207.svg"/><Relationship Id="rId3" Type="http://schemas.microsoft.com/office/2007/relationships/media" Target="../media/media2.mp3"/><Relationship Id="rId7" Type="http://schemas.openxmlformats.org/officeDocument/2006/relationships/image" Target="../media/image201.svg"/><Relationship Id="rId2" Type="http://schemas.openxmlformats.org/officeDocument/2006/relationships/audio" Target="../media/media1.mp3"/><Relationship Id="rId16" Type="http://schemas.openxmlformats.org/officeDocument/2006/relationships/image" Target="../media/image160.png"/><Relationship Id="rId1" Type="http://schemas.microsoft.com/office/2007/relationships/media" Target="../media/media1.mp3"/><Relationship Id="rId6" Type="http://schemas.openxmlformats.org/officeDocument/2006/relationships/image" Target="../media/image156.png"/><Relationship Id="rId5" Type="http://schemas.openxmlformats.org/officeDocument/2006/relationships/slideLayout" Target="../slideLayouts/slideLayout7.xml"/><Relationship Id="rId15" Type="http://schemas.openxmlformats.org/officeDocument/2006/relationships/image" Target="../media/image209.svg"/><Relationship Id="rId10" Type="http://schemas.openxmlformats.org/officeDocument/2006/relationships/image" Target="../media/image158.png"/><Relationship Id="rId4" Type="http://schemas.openxmlformats.org/officeDocument/2006/relationships/audio" Target="../media/media2.mp3"/><Relationship Id="rId9" Type="http://schemas.openxmlformats.org/officeDocument/2006/relationships/image" Target="../media/image157.png"/><Relationship Id="rId14" Type="http://schemas.openxmlformats.org/officeDocument/2006/relationships/image" Target="../media/image159.png"/></Relationships>
</file>

<file path=ppt/slides/_rels/slide46.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165.png"/><Relationship Id="rId3" Type="http://schemas.openxmlformats.org/officeDocument/2006/relationships/image" Target="../media/image237.svg"/><Relationship Id="rId7" Type="http://schemas.openxmlformats.org/officeDocument/2006/relationships/image" Target="../media/image46.svg"/><Relationship Id="rId12" Type="http://schemas.openxmlformats.org/officeDocument/2006/relationships/image" Target="../media/image240.svg"/><Relationship Id="rId2" Type="http://schemas.openxmlformats.org/officeDocument/2006/relationships/image" Target="../media/image163.png"/><Relationship Id="rId1" Type="http://schemas.openxmlformats.org/officeDocument/2006/relationships/slideLayout" Target="../slideLayouts/slideLayout7.xml"/><Relationship Id="rId5" Type="http://schemas.openxmlformats.org/officeDocument/2006/relationships/image" Target="../media/image70.svg"/><Relationship Id="rId10" Type="http://schemas.openxmlformats.org/officeDocument/2006/relationships/image" Target="../media/image164.png"/><Relationship Id="rId4" Type="http://schemas.openxmlformats.org/officeDocument/2006/relationships/image" Target="../media/image61.png"/><Relationship Id="rId9" Type="http://schemas.openxmlformats.org/officeDocument/2006/relationships/image" Target="../media/image48.svg"/><Relationship Id="rId14" Type="http://schemas.openxmlformats.org/officeDocument/2006/relationships/image" Target="../media/image166.png"/></Relationships>
</file>

<file path=ppt/slides/_rels/slide4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56.svg"/><Relationship Id="rId7" Type="http://schemas.openxmlformats.org/officeDocument/2006/relationships/image" Target="../media/image62.svg"/><Relationship Id="rId12" Type="http://schemas.openxmlformats.org/officeDocument/2006/relationships/image" Target="../media/image167.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5.png"/><Relationship Id="rId11" Type="http://schemas.openxmlformats.org/officeDocument/2006/relationships/image" Target="../media/image64.svg"/><Relationship Id="rId5" Type="http://schemas.openxmlformats.org/officeDocument/2006/relationships/image" Target="../media/image60.svg"/><Relationship Id="rId10" Type="http://schemas.openxmlformats.org/officeDocument/2006/relationships/image" Target="../media/image36.png"/><Relationship Id="rId4" Type="http://schemas.openxmlformats.org/officeDocument/2006/relationships/image" Target="../media/image34.png"/><Relationship Id="rId9" Type="http://schemas.openxmlformats.org/officeDocument/2006/relationships/image" Target="../media/image36.svg"/></Relationships>
</file>

<file path=ppt/slides/_rels/slide48.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36.svg"/><Relationship Id="rId7" Type="http://schemas.openxmlformats.org/officeDocument/2006/relationships/image" Target="../media/image105.svg"/><Relationship Id="rId12" Type="http://schemas.openxmlformats.org/officeDocument/2006/relationships/image" Target="../media/image15.pn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88.png"/><Relationship Id="rId11" Type="http://schemas.openxmlformats.org/officeDocument/2006/relationships/image" Target="../media/image103.svg"/><Relationship Id="rId5" Type="http://schemas.openxmlformats.org/officeDocument/2006/relationships/image" Target="../media/image48.svg"/><Relationship Id="rId10" Type="http://schemas.openxmlformats.org/officeDocument/2006/relationships/image" Target="../media/image168.png"/><Relationship Id="rId9" Type="http://schemas.openxmlformats.org/officeDocument/2006/relationships/image" Target="../media/image64.svg"/></Relationships>
</file>

<file path=ppt/slides/_rels/slide4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225.svg"/><Relationship Id="rId7" Type="http://schemas.openxmlformats.org/officeDocument/2006/relationships/image" Target="../media/image105.svg"/><Relationship Id="rId2" Type="http://schemas.openxmlformats.org/officeDocument/2006/relationships/image" Target="../media/image169.png"/><Relationship Id="rId1" Type="http://schemas.openxmlformats.org/officeDocument/2006/relationships/slideLayout" Target="../slideLayouts/slideLayout7.xml"/><Relationship Id="rId6" Type="http://schemas.openxmlformats.org/officeDocument/2006/relationships/image" Target="../media/image88.png"/><Relationship Id="rId11" Type="http://schemas.openxmlformats.org/officeDocument/2006/relationships/image" Target="../media/image107.svg"/><Relationship Id="rId5" Type="http://schemas.openxmlformats.org/officeDocument/2006/relationships/image" Target="../media/image48.svg"/><Relationship Id="rId10" Type="http://schemas.openxmlformats.org/officeDocument/2006/relationships/image" Target="../media/image89.png"/><Relationship Id="rId4" Type="http://schemas.openxmlformats.org/officeDocument/2006/relationships/image" Target="../media/image40.png"/><Relationship Id="rId9" Type="http://schemas.openxmlformats.org/officeDocument/2006/relationships/image" Target="../media/image64.svg"/></Relationships>
</file>

<file path=ppt/slides/_rels/slide5.xml.rels><?xml version="1.0" encoding="UTF-8" standalone="yes"?>
<Relationships xmlns="http://schemas.openxmlformats.org/package/2006/relationships"><Relationship Id="rId18" Type="http://schemas.openxmlformats.org/officeDocument/2006/relationships/image" Target="../media/image44.png"/><Relationship Id="rId3" Type="http://schemas.openxmlformats.org/officeDocument/2006/relationships/image" Target="../media/image66.svg"/><Relationship Id="rId12" Type="http://schemas.openxmlformats.org/officeDocument/2006/relationships/image" Target="../media/image41.png"/><Relationship Id="rId17" Type="http://schemas.openxmlformats.org/officeDocument/2006/relationships/image" Target="../media/image43.png"/><Relationship Id="rId2" Type="http://schemas.openxmlformats.org/officeDocument/2006/relationships/image" Target="../media/image38.png"/><Relationship Id="rId16"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40.png"/><Relationship Id="rId11" Type="http://schemas.openxmlformats.org/officeDocument/2006/relationships/image" Target="../media/image48.svg"/><Relationship Id="rId5" Type="http://schemas.openxmlformats.org/officeDocument/2006/relationships/image" Target="../media/image68.svg"/><Relationship Id="rId15" Type="http://schemas.openxmlformats.org/officeDocument/2006/relationships/image" Target="../media/image72.svg"/><Relationship Id="rId4" Type="http://schemas.openxmlformats.org/officeDocument/2006/relationships/image" Target="../media/image39.png"/></Relationships>
</file>

<file path=ppt/slides/_rels/slide50.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46.svg"/><Relationship Id="rId3" Type="http://schemas.openxmlformats.org/officeDocument/2006/relationships/image" Target="../media/image66.svg"/><Relationship Id="rId7" Type="http://schemas.openxmlformats.org/officeDocument/2006/relationships/image" Target="../media/image68.svg"/><Relationship Id="rId12" Type="http://schemas.openxmlformats.org/officeDocument/2006/relationships/image" Target="../media/image61.png"/><Relationship Id="rId17" Type="http://schemas.openxmlformats.org/officeDocument/2006/relationships/image" Target="../media/image28.svg"/><Relationship Id="rId2" Type="http://schemas.openxmlformats.org/officeDocument/2006/relationships/image" Target="../media/image38.png"/><Relationship Id="rId16"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70.png"/><Relationship Id="rId11" Type="http://schemas.openxmlformats.org/officeDocument/2006/relationships/image" Target="../media/image228.svg"/><Relationship Id="rId5" Type="http://schemas.openxmlformats.org/officeDocument/2006/relationships/image" Target="../media/image133.svg"/><Relationship Id="rId15" Type="http://schemas.openxmlformats.org/officeDocument/2006/relationships/image" Target="../media/image48.svg"/><Relationship Id="rId10" Type="http://schemas.openxmlformats.org/officeDocument/2006/relationships/image" Target="../media/image171.png"/><Relationship Id="rId4" Type="http://schemas.openxmlformats.org/officeDocument/2006/relationships/image" Target="../media/image96.png"/><Relationship Id="rId9" Type="http://schemas.openxmlformats.org/officeDocument/2006/relationships/image" Target="../media/image70.svg"/><Relationship Id="rId14" Type="http://schemas.openxmlformats.org/officeDocument/2006/relationships/image" Target="../media/image40.png"/></Relationships>
</file>

<file path=ppt/slides/_rels/slide51.xml.rels><?xml version="1.0" encoding="UTF-8" standalone="yes"?>
<Relationships xmlns="http://schemas.openxmlformats.org/package/2006/relationships"><Relationship Id="rId8" Type="http://schemas.openxmlformats.org/officeDocument/2006/relationships/image" Target="../media/image92.svg"/><Relationship Id="rId13" Type="http://schemas.openxmlformats.org/officeDocument/2006/relationships/image" Target="../media/image124.png"/><Relationship Id="rId3" Type="http://schemas.openxmlformats.org/officeDocument/2006/relationships/image" Target="../media/image172.png"/><Relationship Id="rId7" Type="http://schemas.openxmlformats.org/officeDocument/2006/relationships/image" Target="../media/image70.png"/><Relationship Id="rId12" Type="http://schemas.openxmlformats.org/officeDocument/2006/relationships/image" Target="../media/image44.svg"/><Relationship Id="rId17" Type="http://schemas.openxmlformats.org/officeDocument/2006/relationships/image" Target="../media/image174.png"/><Relationship Id="rId2" Type="http://schemas.openxmlformats.org/officeDocument/2006/relationships/notesSlide" Target="../notesSlides/notesSlide4.xml"/><Relationship Id="rId16" Type="http://schemas.openxmlformats.org/officeDocument/2006/relationships/image" Target="../media/image12.svg"/><Relationship Id="rId1" Type="http://schemas.openxmlformats.org/officeDocument/2006/relationships/slideLayout" Target="../slideLayouts/slideLayout7.xml"/><Relationship Id="rId6" Type="http://schemas.openxmlformats.org/officeDocument/2006/relationships/image" Target="../media/image58.svg"/><Relationship Id="rId11" Type="http://schemas.openxmlformats.org/officeDocument/2006/relationships/image" Target="../media/image80.png"/><Relationship Id="rId5" Type="http://schemas.openxmlformats.org/officeDocument/2006/relationships/image" Target="../media/image173.png"/><Relationship Id="rId15" Type="http://schemas.openxmlformats.org/officeDocument/2006/relationships/image" Target="../media/image82.png"/><Relationship Id="rId10" Type="http://schemas.openxmlformats.org/officeDocument/2006/relationships/image" Target="../media/image99.svg"/><Relationship Id="rId4" Type="http://schemas.openxmlformats.org/officeDocument/2006/relationships/image" Target="../media/image247.svg"/><Relationship Id="rId9" Type="http://schemas.openxmlformats.org/officeDocument/2006/relationships/image" Target="../media/image79.png"/><Relationship Id="rId14" Type="http://schemas.openxmlformats.org/officeDocument/2006/relationships/image" Target="../media/image42.svg"/></Relationships>
</file>

<file path=ppt/slides/_rels/slide52.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48.svg"/><Relationship Id="rId18" Type="http://schemas.openxmlformats.org/officeDocument/2006/relationships/image" Target="../media/image175.png"/><Relationship Id="rId3" Type="http://schemas.openxmlformats.org/officeDocument/2006/relationships/image" Target="../media/image38.svg"/><Relationship Id="rId7" Type="http://schemas.openxmlformats.org/officeDocument/2006/relationships/image" Target="../media/image42.svg"/><Relationship Id="rId12" Type="http://schemas.openxmlformats.org/officeDocument/2006/relationships/image" Target="../media/image28.png"/><Relationship Id="rId17" Type="http://schemas.openxmlformats.org/officeDocument/2006/relationships/image" Target="../media/image52.svg"/><Relationship Id="rId2" Type="http://schemas.openxmlformats.org/officeDocument/2006/relationships/image" Target="../media/image23.png"/><Relationship Id="rId16" Type="http://schemas.openxmlformats.org/officeDocument/2006/relationships/image" Target="../media/image30.png"/><Relationship Id="rId20" Type="http://schemas.openxmlformats.org/officeDocument/2006/relationships/image" Target="../media/image176.pn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44.svg"/><Relationship Id="rId5" Type="http://schemas.openxmlformats.org/officeDocument/2006/relationships/image" Target="../media/image40.svg"/><Relationship Id="rId15" Type="http://schemas.openxmlformats.org/officeDocument/2006/relationships/image" Target="../media/image50.svg"/><Relationship Id="rId10" Type="http://schemas.openxmlformats.org/officeDocument/2006/relationships/image" Target="../media/image26.png"/><Relationship Id="rId19" Type="http://schemas.openxmlformats.org/officeDocument/2006/relationships/image" Target="../media/image46.svg"/><Relationship Id="rId4" Type="http://schemas.openxmlformats.org/officeDocument/2006/relationships/image" Target="../media/image24.png"/><Relationship Id="rId9" Type="http://schemas.openxmlformats.org/officeDocument/2006/relationships/image" Target="../media/image12.svg"/><Relationship Id="rId14" Type="http://schemas.openxmlformats.org/officeDocument/2006/relationships/image" Target="../media/image29.png"/></Relationships>
</file>

<file path=ppt/slides/_rels/slide6.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82.svg"/><Relationship Id="rId18" Type="http://schemas.openxmlformats.org/officeDocument/2006/relationships/image" Target="../media/image52.png"/><Relationship Id="rId3" Type="http://schemas.openxmlformats.org/officeDocument/2006/relationships/image" Target="../media/image74.svg"/><Relationship Id="rId7" Type="http://schemas.openxmlformats.org/officeDocument/2006/relationships/image" Target="../media/image78.svg"/><Relationship Id="rId17" Type="http://schemas.openxmlformats.org/officeDocument/2006/relationships/image" Target="../media/image24.svg"/><Relationship Id="rId2" Type="http://schemas.openxmlformats.org/officeDocument/2006/relationships/image" Target="../media/image45.png"/><Relationship Id="rId16"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76.svg"/><Relationship Id="rId15" Type="http://schemas.openxmlformats.org/officeDocument/2006/relationships/image" Target="../media/image84.svg"/><Relationship Id="rId10" Type="http://schemas.openxmlformats.org/officeDocument/2006/relationships/image" Target="../media/image49.png"/><Relationship Id="rId19" Type="http://schemas.openxmlformats.org/officeDocument/2006/relationships/image" Target="../media/image53.png"/><Relationship Id="rId4" Type="http://schemas.openxmlformats.org/officeDocument/2006/relationships/image" Target="../media/image46.png"/><Relationship Id="rId9" Type="http://schemas.openxmlformats.org/officeDocument/2006/relationships/image" Target="../media/image80.svg"/><Relationship Id="rId14" Type="http://schemas.openxmlformats.org/officeDocument/2006/relationships/image" Target="../media/image50.png"/></Relationships>
</file>

<file path=ppt/slides/_rels/slide7.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82.svg"/><Relationship Id="rId3" Type="http://schemas.openxmlformats.org/officeDocument/2006/relationships/image" Target="../media/image74.svg"/><Relationship Id="rId7" Type="http://schemas.openxmlformats.org/officeDocument/2006/relationships/image" Target="../media/image78.svg"/><Relationship Id="rId17" Type="http://schemas.openxmlformats.org/officeDocument/2006/relationships/image" Target="../media/image58.jpeg"/><Relationship Id="rId2" Type="http://schemas.openxmlformats.org/officeDocument/2006/relationships/image" Target="../media/image45.png"/><Relationship Id="rId16" Type="http://schemas.openxmlformats.org/officeDocument/2006/relationships/image" Target="../media/image57.jpe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76.svg"/><Relationship Id="rId15" Type="http://schemas.openxmlformats.org/officeDocument/2006/relationships/image" Target="../media/image56.png"/><Relationship Id="rId10" Type="http://schemas.openxmlformats.org/officeDocument/2006/relationships/image" Target="../media/image49.png"/><Relationship Id="rId4" Type="http://schemas.openxmlformats.org/officeDocument/2006/relationships/image" Target="../media/image46.png"/><Relationship Id="rId9" Type="http://schemas.openxmlformats.org/officeDocument/2006/relationships/image" Target="../media/image80.svg"/><Relationship Id="rId14" Type="http://schemas.openxmlformats.org/officeDocument/2006/relationships/image" Target="../media/image55.png"/></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56.svg"/><Relationship Id="rId7" Type="http://schemas.openxmlformats.org/officeDocument/2006/relationships/image" Target="../media/image62.sv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60.svg"/><Relationship Id="rId10" Type="http://schemas.openxmlformats.org/officeDocument/2006/relationships/image" Target="../media/image59.png"/><Relationship Id="rId4" Type="http://schemas.openxmlformats.org/officeDocument/2006/relationships/image" Target="../media/image34.png"/><Relationship Id="rId9" Type="http://schemas.openxmlformats.org/officeDocument/2006/relationships/image" Target="../media/image36.svg"/></Relationships>
</file>

<file path=ppt/slides/_rels/slide9.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48.svg"/><Relationship Id="rId7" Type="http://schemas.openxmlformats.org/officeDocument/2006/relationships/image" Target="../media/image68.svg"/><Relationship Id="rId12" Type="http://schemas.openxmlformats.org/officeDocument/2006/relationships/image" Target="../media/image40.png"/><Relationship Id="rId2" Type="http://schemas.openxmlformats.org/officeDocument/2006/relationships/image" Target="../media/image39.png"/><Relationship Id="rId16" Type="http://schemas.openxmlformats.org/officeDocument/2006/relationships/image" Target="../media/image62.png"/><Relationship Id="rId1" Type="http://schemas.openxmlformats.org/officeDocument/2006/relationships/slideLayout" Target="../slideLayouts/slideLayout7.xml"/><Relationship Id="rId11" Type="http://schemas.openxmlformats.org/officeDocument/2006/relationships/image" Target="../media/image46.svg"/><Relationship Id="rId15" Type="http://schemas.openxmlformats.org/officeDocument/2006/relationships/image" Target="../media/image28.svg"/><Relationship Id="rId5" Type="http://schemas.openxmlformats.org/officeDocument/2006/relationships/image" Target="../media/image96.svg"/><Relationship Id="rId10" Type="http://schemas.openxmlformats.org/officeDocument/2006/relationships/image" Target="../media/image61.png"/><Relationship Id="rId9" Type="http://schemas.openxmlformats.org/officeDocument/2006/relationships/image" Target="../media/image70.svg"/><Relationship Id="rId1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pic>
        <p:nvPicPr>
          <p:cNvPr id="31" name="Picture 11">
            <a:extLst>
              <a:ext uri="{FF2B5EF4-FFF2-40B4-BE49-F238E27FC236}">
                <a16:creationId xmlns:a16="http://schemas.microsoft.com/office/drawing/2014/main" xmlns="" id="{9196E285-5D42-4501-B574-63FA052C44E3}"/>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rcRect/>
          <a:stretch>
            <a:fillRect/>
          </a:stretch>
        </p:blipFill>
        <p:spPr>
          <a:xfrm>
            <a:off x="3134885" y="1997817"/>
            <a:ext cx="11982665" cy="6682078"/>
          </a:xfrm>
          <a:prstGeom prst="rect">
            <a:avLst/>
          </a:prstGeom>
        </p:spPr>
      </p:pic>
      <p:pic>
        <p:nvPicPr>
          <p:cNvPr id="2" name="Picture 2"/>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rcRect/>
          <a:stretch>
            <a:fillRect/>
          </a:stretch>
        </p:blipFill>
        <p:spPr>
          <a:xfrm rot="709028">
            <a:off x="643561" y="8246589"/>
            <a:ext cx="1267245" cy="1214251"/>
          </a:xfrm>
          <a:prstGeom prst="rect">
            <a:avLst/>
          </a:prstGeom>
        </p:spPr>
      </p:pic>
      <p:pic>
        <p:nvPicPr>
          <p:cNvPr id="3" name="Picture 3"/>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xmlns="" r:embed="rId7"/>
              </a:ext>
            </a:extLst>
          </a:blip>
          <a:srcRect/>
          <a:stretch>
            <a:fillRect/>
          </a:stretch>
        </p:blipFill>
        <p:spPr>
          <a:xfrm rot="-5400000" flipV="1">
            <a:off x="15630919" y="1937884"/>
            <a:ext cx="1335062" cy="4047926"/>
          </a:xfrm>
          <a:prstGeom prst="rect">
            <a:avLst/>
          </a:prstGeom>
        </p:spPr>
      </p:pic>
      <p:pic>
        <p:nvPicPr>
          <p:cNvPr id="4" name="Picture 4"/>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xmlns="" r:embed="rId9"/>
              </a:ext>
            </a:extLst>
          </a:blip>
          <a:srcRect/>
          <a:stretch>
            <a:fillRect/>
          </a:stretch>
        </p:blipFill>
        <p:spPr>
          <a:xfrm>
            <a:off x="0" y="0"/>
            <a:ext cx="3220712" cy="1980738"/>
          </a:xfrm>
          <a:prstGeom prst="rect">
            <a:avLst/>
          </a:prstGeom>
        </p:spPr>
      </p:pic>
      <p:pic>
        <p:nvPicPr>
          <p:cNvPr id="8" name="Picture 8"/>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xmlns="" r:embed="rId11"/>
              </a:ext>
            </a:extLst>
          </a:blip>
          <a:srcRect/>
          <a:stretch>
            <a:fillRect/>
          </a:stretch>
        </p:blipFill>
        <p:spPr>
          <a:xfrm>
            <a:off x="795632" y="3437092"/>
            <a:ext cx="481551" cy="2038310"/>
          </a:xfrm>
          <a:prstGeom prst="rect">
            <a:avLst/>
          </a:prstGeom>
        </p:spPr>
      </p:pic>
      <p:pic>
        <p:nvPicPr>
          <p:cNvPr id="9" name="Picture 9"/>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xmlns="" r:embed="rId13"/>
              </a:ext>
            </a:extLst>
          </a:blip>
          <a:srcRect/>
          <a:stretch>
            <a:fillRect/>
          </a:stretch>
        </p:blipFill>
        <p:spPr>
          <a:xfrm rot="-7674156">
            <a:off x="13542368" y="6277270"/>
            <a:ext cx="1395412" cy="1159460"/>
          </a:xfrm>
          <a:prstGeom prst="rect">
            <a:avLst/>
          </a:prstGeom>
        </p:spPr>
      </p:pic>
      <p:pic>
        <p:nvPicPr>
          <p:cNvPr id="10" name="Picture 10"/>
          <p:cNvPicPr>
            <a:picLocks noChangeAspect="1"/>
          </p:cNvPicPr>
          <p:nvPr/>
        </p:nvPicPr>
        <p:blipFill>
          <a:blip r:embed="rId14" cstate="email">
            <a:extLst>
              <a:ext uri="{28A0092B-C50C-407E-A947-70E740481C1C}">
                <a14:useLocalDpi xmlns:a14="http://schemas.microsoft.com/office/drawing/2010/main"/>
              </a:ext>
              <a:ext uri="{96DAC541-7B7A-43D3-8B79-37D633B846F1}">
                <asvg:svgBlip xmlns:asvg="http://schemas.microsoft.com/office/drawing/2016/SVG/main" xmlns="" r:embed="rId15"/>
              </a:ext>
            </a:extLst>
          </a:blip>
          <a:srcRect/>
          <a:stretch>
            <a:fillRect/>
          </a:stretch>
        </p:blipFill>
        <p:spPr>
          <a:xfrm flipH="1" flipV="1">
            <a:off x="15687747" y="7952309"/>
            <a:ext cx="2600253" cy="2334691"/>
          </a:xfrm>
          <a:prstGeom prst="rect">
            <a:avLst/>
          </a:prstGeom>
        </p:spPr>
      </p:pic>
      <p:pic>
        <p:nvPicPr>
          <p:cNvPr id="12" name="Picture 12"/>
          <p:cNvPicPr>
            <a:picLocks noChangeAspect="1"/>
          </p:cNvPicPr>
          <p:nvPr/>
        </p:nvPicPr>
        <p:blipFill>
          <a:blip r:embed="rId16" cstate="email">
            <a:extLst>
              <a:ext uri="{28A0092B-C50C-407E-A947-70E740481C1C}">
                <a14:useLocalDpi xmlns:a14="http://schemas.microsoft.com/office/drawing/2010/main"/>
              </a:ext>
              <a:ext uri="{96DAC541-7B7A-43D3-8B79-37D633B846F1}">
                <asvg:svgBlip xmlns:asvg="http://schemas.microsoft.com/office/drawing/2016/SVG/main" xmlns="" r:embed="rId17"/>
              </a:ext>
            </a:extLst>
          </a:blip>
          <a:srcRect/>
          <a:stretch>
            <a:fillRect/>
          </a:stretch>
        </p:blipFill>
        <p:spPr>
          <a:xfrm rot="5400000">
            <a:off x="15929052" y="-261085"/>
            <a:ext cx="2660495" cy="2502909"/>
          </a:xfrm>
          <a:prstGeom prst="rect">
            <a:avLst/>
          </a:prstGeom>
        </p:spPr>
      </p:pic>
      <p:sp>
        <p:nvSpPr>
          <p:cNvPr id="13" name="TextBox 12">
            <a:extLst>
              <a:ext uri="{FF2B5EF4-FFF2-40B4-BE49-F238E27FC236}">
                <a16:creationId xmlns:a16="http://schemas.microsoft.com/office/drawing/2014/main" xmlns="" id="{B8509E24-3D5E-4211-9B1E-10E15A9B352A}"/>
              </a:ext>
            </a:extLst>
          </p:cNvPr>
          <p:cNvSpPr txBox="1"/>
          <p:nvPr/>
        </p:nvSpPr>
        <p:spPr>
          <a:xfrm>
            <a:off x="4723240" y="2320617"/>
            <a:ext cx="8994660" cy="5404172"/>
          </a:xfrm>
          <a:prstGeom prst="rect">
            <a:avLst/>
          </a:prstGeom>
          <a:noFill/>
        </p:spPr>
        <p:txBody>
          <a:bodyPr wrap="square" rtlCol="0">
            <a:spAutoFit/>
          </a:bodyPr>
          <a:lstStyle/>
          <a:p>
            <a:pPr algn="ctr">
              <a:lnSpc>
                <a:spcPct val="150000"/>
              </a:lnSpc>
            </a:pPr>
            <a:r>
              <a:rPr lang="en-US" sz="8000" b="1" dirty="0">
                <a:solidFill>
                  <a:schemeClr val="bg1"/>
                </a:solidFill>
                <a:latin typeface="Arial" panose="020B0604020202020204" pitchFamily="34" charset="0"/>
                <a:cs typeface="Arial" panose="020B0604020202020204" pitchFamily="34" charset="0"/>
              </a:rPr>
              <a:t>CHÀO MỪNG CÁC EM ĐẾN VỚI BÀI HỌC MỚI</a:t>
            </a:r>
          </a:p>
        </p:txBody>
      </p:sp>
      <p:pic>
        <p:nvPicPr>
          <p:cNvPr id="32" name="Picture 8">
            <a:extLst>
              <a:ext uri="{FF2B5EF4-FFF2-40B4-BE49-F238E27FC236}">
                <a16:creationId xmlns:a16="http://schemas.microsoft.com/office/drawing/2014/main" xmlns="" id="{781261BE-AACA-4820-A477-BEC6ECA2E7FE}"/>
              </a:ext>
            </a:extLst>
          </p:cNvPr>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xmlns="" r:embed="rId11"/>
              </a:ext>
            </a:extLst>
          </a:blip>
          <a:srcRect/>
          <a:stretch>
            <a:fillRect/>
          </a:stretch>
        </p:blipFill>
        <p:spPr>
          <a:xfrm rot="4234370">
            <a:off x="11087439" y="8452375"/>
            <a:ext cx="481551" cy="2038310"/>
          </a:xfrm>
          <a:prstGeom prst="rect">
            <a:avLst/>
          </a:prstGeom>
        </p:spPr>
      </p:pic>
    </p:spTree>
  </p:cSld>
  <p:clrMapOvr>
    <a:masterClrMapping/>
  </p:clrMapOvr>
  <p:transition>
    <p:random/>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7"/>
              </a:ext>
            </a:extLst>
          </a:blip>
          <a:srcRect/>
          <a:stretch>
            <a:fillRect/>
          </a:stretch>
        </p:blipFill>
        <p:spPr>
          <a:xfrm>
            <a:off x="0" y="114300"/>
            <a:ext cx="926459" cy="1163362"/>
          </a:xfrm>
          <a:prstGeom prst="rect">
            <a:avLst/>
          </a:prstGeom>
        </p:spPr>
      </p:pic>
      <p:pic>
        <p:nvPicPr>
          <p:cNvPr id="6" name="Picture 6"/>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xmlns="" r:embed="rId9"/>
              </a:ext>
            </a:extLst>
          </a:blip>
          <a:srcRect/>
          <a:stretch>
            <a:fillRect/>
          </a:stretch>
        </p:blipFill>
        <p:spPr>
          <a:xfrm>
            <a:off x="16607301" y="9034102"/>
            <a:ext cx="1527388" cy="1138598"/>
          </a:xfrm>
          <a:prstGeom prst="rect">
            <a:avLst/>
          </a:prstGeom>
        </p:spPr>
      </p:pic>
      <p:pic>
        <p:nvPicPr>
          <p:cNvPr id="8" name="Picture 8"/>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xmlns="" r:embed="rId11"/>
              </a:ext>
            </a:extLst>
          </a:blip>
          <a:srcRect/>
          <a:stretch>
            <a:fillRect/>
          </a:stretch>
        </p:blipFill>
        <p:spPr>
          <a:xfrm rot="-10800000">
            <a:off x="7629803" y="9524594"/>
            <a:ext cx="3028394" cy="544122"/>
          </a:xfrm>
          <a:prstGeom prst="rect">
            <a:avLst/>
          </a:prstGeom>
        </p:spPr>
      </p:pic>
      <p:pic>
        <p:nvPicPr>
          <p:cNvPr id="9" name="Picture 9"/>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xmlns="" r:embed="rId13"/>
              </a:ext>
            </a:extLst>
          </a:blip>
          <a:srcRect/>
          <a:stretch>
            <a:fillRect/>
          </a:stretch>
        </p:blipFill>
        <p:spPr>
          <a:xfrm>
            <a:off x="15186127" y="1"/>
            <a:ext cx="3101873" cy="2933700"/>
          </a:xfrm>
          <a:prstGeom prst="rect">
            <a:avLst/>
          </a:prstGeom>
        </p:spPr>
      </p:pic>
      <p:pic>
        <p:nvPicPr>
          <p:cNvPr id="11" name="Picture 11"/>
          <p:cNvPicPr>
            <a:picLocks noChangeAspect="1"/>
          </p:cNvPicPr>
          <p:nvPr/>
        </p:nvPicPr>
        <p:blipFill>
          <a:blip r:embed="rId14">
            <a:extLst>
              <a:ext uri="{28A0092B-C50C-407E-A947-70E740481C1C}">
                <a14:useLocalDpi xmlns:a14="http://schemas.microsoft.com/office/drawing/2010/main"/>
              </a:ext>
              <a:ext uri="{96DAC541-7B7A-43D3-8B79-37D633B846F1}">
                <asvg:svgBlip xmlns:asvg="http://schemas.microsoft.com/office/drawing/2016/SVG/main" xmlns="" r:embed="rId15"/>
              </a:ext>
            </a:extLst>
          </a:blip>
          <a:srcRect/>
          <a:stretch>
            <a:fillRect/>
          </a:stretch>
        </p:blipFill>
        <p:spPr>
          <a:xfrm rot="-7650384">
            <a:off x="163624" y="8552516"/>
            <a:ext cx="1521321" cy="1264080"/>
          </a:xfrm>
          <a:prstGeom prst="rect">
            <a:avLst/>
          </a:prstGeom>
        </p:spPr>
      </p:pic>
      <p:sp>
        <p:nvSpPr>
          <p:cNvPr id="2" name="Rectangle 1"/>
          <p:cNvSpPr/>
          <p:nvPr/>
        </p:nvSpPr>
        <p:spPr>
          <a:xfrm>
            <a:off x="838200" y="1270107"/>
            <a:ext cx="16532795" cy="901593"/>
          </a:xfrm>
          <a:prstGeom prst="rect">
            <a:avLst/>
          </a:prstGeom>
        </p:spPr>
        <p:txBody>
          <a:bodyPr wrap="none">
            <a:spAutoFit/>
          </a:bodyPr>
          <a:lstStyle/>
          <a:p>
            <a:pPr algn="ctr">
              <a:lnSpc>
                <a:spcPct val="150000"/>
              </a:lnSpc>
            </a:pPr>
            <a:r>
              <a:rPr lang="en-US" sz="4000" dirty="0"/>
              <a:t>Các mặt đáy của hình hộp chữ nhật ABCD. A'B'C'D' là : ABCD, A'B'C'D'.</a:t>
            </a:r>
          </a:p>
        </p:txBody>
      </p:sp>
      <p:pic>
        <p:nvPicPr>
          <p:cNvPr id="5122" name="Picture 2" descr="C:\Users\ADMINI~1\AppData\Local\Temp\Rar$DIa0.291\Kết quả HĐ2.png"/>
          <p:cNvPicPr>
            <a:picLocks noChangeAspect="1" noChangeArrowheads="1"/>
          </p:cNvPicPr>
          <p:nvPr/>
        </p:nvPicPr>
        <p:blipFill>
          <a:blip r:embed="rId16" cstate="email">
            <a:extLst>
              <a:ext uri="{28A0092B-C50C-407E-A947-70E740481C1C}">
                <a14:useLocalDpi xmlns:a14="http://schemas.microsoft.com/office/drawing/2010/main"/>
              </a:ext>
            </a:extLst>
          </a:blip>
          <a:srcRect/>
          <a:stretch>
            <a:fillRect/>
          </a:stretch>
        </p:blipFill>
        <p:spPr bwMode="auto">
          <a:xfrm>
            <a:off x="10553700" y="2401307"/>
            <a:ext cx="6515100" cy="617119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1672914" y="2324100"/>
            <a:ext cx="8376563" cy="6555641"/>
          </a:xfrm>
          <a:prstGeom prst="rect">
            <a:avLst/>
          </a:prstGeom>
        </p:spPr>
        <p:txBody>
          <a:bodyPr wrap="square">
            <a:spAutoFit/>
          </a:bodyPr>
          <a:lstStyle/>
          <a:p>
            <a:pPr marL="571500" indent="-571500" algn="just">
              <a:lnSpc>
                <a:spcPct val="150000"/>
              </a:lnSpc>
              <a:buFont typeface="Arial" pitchFamily="34" charset="0"/>
              <a:buChar char="•"/>
            </a:pPr>
            <a:r>
              <a:rPr lang="en-US" sz="4000" dirty="0" smtClean="0"/>
              <a:t>8 </a:t>
            </a:r>
            <a:r>
              <a:rPr lang="en-US" sz="4000" dirty="0"/>
              <a:t>đỉnh : A, B, C, D, M, N, Q, P.</a:t>
            </a:r>
          </a:p>
          <a:p>
            <a:pPr marL="571500" indent="-571500" algn="just">
              <a:lnSpc>
                <a:spcPct val="150000"/>
              </a:lnSpc>
              <a:buFont typeface="Arial" pitchFamily="34" charset="0"/>
              <a:buChar char="•"/>
            </a:pPr>
            <a:r>
              <a:rPr lang="en-US" sz="4000" dirty="0" smtClean="0"/>
              <a:t>12 </a:t>
            </a:r>
            <a:r>
              <a:rPr lang="en-US" sz="4000" dirty="0"/>
              <a:t>cạnh : AB, AD, BC, CD, MN, MQ, QP, PN, AM, BN, CP, DQ.</a:t>
            </a:r>
          </a:p>
          <a:p>
            <a:pPr marL="571500" indent="-571500" algn="just">
              <a:lnSpc>
                <a:spcPct val="150000"/>
              </a:lnSpc>
              <a:buFont typeface="Arial" pitchFamily="34" charset="0"/>
              <a:buChar char="•"/>
            </a:pPr>
            <a:r>
              <a:rPr lang="en-US" sz="4000" dirty="0" smtClean="0"/>
              <a:t>4 </a:t>
            </a:r>
            <a:r>
              <a:rPr lang="en-US" sz="4000" dirty="0"/>
              <a:t>đường chéo: ND, QB, MC, PA.</a:t>
            </a:r>
          </a:p>
          <a:p>
            <a:pPr marL="571500" indent="-571500" algn="just">
              <a:lnSpc>
                <a:spcPct val="150000"/>
              </a:lnSpc>
              <a:buFont typeface="Arial" pitchFamily="34" charset="0"/>
              <a:buChar char="•"/>
            </a:pPr>
            <a:r>
              <a:rPr lang="en-US" sz="4000" dirty="0" smtClean="0"/>
              <a:t>4 </a:t>
            </a:r>
            <a:r>
              <a:rPr lang="en-US" sz="4000" dirty="0"/>
              <a:t>mặt bên : AMNB, MQDA, PQDC, NPCB.</a:t>
            </a:r>
          </a:p>
          <a:p>
            <a:pPr marL="571500" indent="-571500" algn="just">
              <a:lnSpc>
                <a:spcPct val="150000"/>
              </a:lnSpc>
              <a:buFont typeface="Arial" pitchFamily="34" charset="0"/>
              <a:buChar char="•"/>
            </a:pPr>
            <a:r>
              <a:rPr lang="en-US" sz="4000" dirty="0" smtClean="0"/>
              <a:t>2 </a:t>
            </a:r>
            <a:r>
              <a:rPr lang="en-US" sz="4000" dirty="0"/>
              <a:t>mặt đáy: ABCD, MNPQ.</a:t>
            </a:r>
          </a:p>
        </p:txBody>
      </p:sp>
    </p:spTree>
    <p:extLst>
      <p:ext uri="{BB962C8B-B14F-4D97-AF65-F5344CB8AC3E}">
        <p14:creationId xmlns:p14="http://schemas.microsoft.com/office/powerpoint/2010/main" val="14861913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fade">
                                      <p:cBhvr>
                                        <p:cTn id="17" dur="5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fade">
                                      <p:cBhvr>
                                        <p:cTn id="22" dur="500"/>
                                        <p:tgtEl>
                                          <p:spTgt spid="7">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xEl>
                                              <p:pRg st="3" end="3"/>
                                            </p:txEl>
                                          </p:spTgt>
                                        </p:tgtEl>
                                        <p:attrNameLst>
                                          <p:attrName>style.visibility</p:attrName>
                                        </p:attrNameLst>
                                      </p:cBhvr>
                                      <p:to>
                                        <p:strVal val="visible"/>
                                      </p:to>
                                    </p:set>
                                    <p:animEffect transition="in" filter="fade">
                                      <p:cBhvr>
                                        <p:cTn id="27" dur="500"/>
                                        <p:tgtEl>
                                          <p:spTgt spid="7">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xEl>
                                              <p:pRg st="4" end="4"/>
                                            </p:txEl>
                                          </p:spTgt>
                                        </p:tgtEl>
                                        <p:attrNameLst>
                                          <p:attrName>style.visibility</p:attrName>
                                        </p:attrNameLst>
                                      </p:cBhvr>
                                      <p:to>
                                        <p:strVal val="visible"/>
                                      </p:to>
                                    </p:set>
                                    <p:animEffect transition="in" filter="fade">
                                      <p:cBhvr>
                                        <p:cTn id="32" dur="500"/>
                                        <p:tgtEl>
                                          <p:spTgt spid="7">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5122"/>
                                        </p:tgtEl>
                                        <p:attrNameLst>
                                          <p:attrName>style.visibility</p:attrName>
                                        </p:attrNameLst>
                                      </p:cBhvr>
                                      <p:to>
                                        <p:strVal val="visible"/>
                                      </p:to>
                                    </p:set>
                                    <p:animEffect transition="in" filter="wipe(down)">
                                      <p:cBhvr>
                                        <p:cTn id="37"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rcRect/>
          <a:stretch>
            <a:fillRect/>
          </a:stretch>
        </p:blipFill>
        <p:spPr>
          <a:xfrm>
            <a:off x="0" y="8539433"/>
            <a:ext cx="1095507" cy="1747567"/>
          </a:xfrm>
          <a:prstGeom prst="rect">
            <a:avLst/>
          </a:prstGeom>
        </p:spPr>
      </p:pic>
      <p:pic>
        <p:nvPicPr>
          <p:cNvPr id="6" name="Picture 6"/>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xmlns="" r:embed="rId7"/>
              </a:ext>
            </a:extLst>
          </a:blip>
          <a:srcRect/>
          <a:stretch>
            <a:fillRect/>
          </a:stretch>
        </p:blipFill>
        <p:spPr>
          <a:xfrm>
            <a:off x="13882834" y="13748"/>
            <a:ext cx="4417625" cy="2668046"/>
          </a:xfrm>
          <a:prstGeom prst="rect">
            <a:avLst/>
          </a:prstGeom>
        </p:spPr>
      </p:pic>
      <p:pic>
        <p:nvPicPr>
          <p:cNvPr id="14" name="Picture 14"/>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xmlns="" r:embed="rId9"/>
              </a:ext>
            </a:extLst>
          </a:blip>
          <a:srcRect/>
          <a:stretch>
            <a:fillRect/>
          </a:stretch>
        </p:blipFill>
        <p:spPr>
          <a:xfrm>
            <a:off x="643628" y="766090"/>
            <a:ext cx="926459" cy="1163362"/>
          </a:xfrm>
          <a:prstGeom prst="rect">
            <a:avLst/>
          </a:prstGeom>
        </p:spPr>
      </p:pic>
      <p:grpSp>
        <p:nvGrpSpPr>
          <p:cNvPr id="36" name="Group 35">
            <a:extLst>
              <a:ext uri="{FF2B5EF4-FFF2-40B4-BE49-F238E27FC236}">
                <a16:creationId xmlns:a16="http://schemas.microsoft.com/office/drawing/2014/main" xmlns="" id="{BD002A76-F030-4CBF-BDE9-14826D56FC02}"/>
              </a:ext>
            </a:extLst>
          </p:cNvPr>
          <p:cNvGrpSpPr/>
          <p:nvPr/>
        </p:nvGrpSpPr>
        <p:grpSpPr>
          <a:xfrm>
            <a:off x="2035317" y="1104900"/>
            <a:ext cx="7474444" cy="2162815"/>
            <a:chOff x="3879356" y="328737"/>
            <a:chExt cx="7474444" cy="2162815"/>
          </a:xfrm>
        </p:grpSpPr>
        <p:pic>
          <p:nvPicPr>
            <p:cNvPr id="17" name="Picture 8">
              <a:extLst>
                <a:ext uri="{FF2B5EF4-FFF2-40B4-BE49-F238E27FC236}">
                  <a16:creationId xmlns:a16="http://schemas.microsoft.com/office/drawing/2014/main" xmlns="" id="{17636734-C56D-470C-9692-C512A7E81381}"/>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xmlns="" r:embed="rId15"/>
                </a:ext>
              </a:extLst>
            </a:blip>
            <a:srcRect/>
            <a:stretch>
              <a:fillRect/>
            </a:stretch>
          </p:blipFill>
          <p:spPr>
            <a:xfrm>
              <a:off x="5715000" y="952500"/>
              <a:ext cx="5638800" cy="1539052"/>
            </a:xfrm>
            <a:prstGeom prst="rect">
              <a:avLst/>
            </a:prstGeom>
          </p:spPr>
        </p:pic>
        <p:pic>
          <p:nvPicPr>
            <p:cNvPr id="18" name="Picture 18">
              <a:extLst>
                <a:ext uri="{FF2B5EF4-FFF2-40B4-BE49-F238E27FC236}">
                  <a16:creationId xmlns:a16="http://schemas.microsoft.com/office/drawing/2014/main" xmlns="" id="{67CD1296-0AAD-4424-89E2-AFE382AEF5C7}"/>
                </a:ext>
              </a:extLst>
            </p:cNvPr>
            <p:cNvPicPr>
              <a:picLocks noChangeAspect="1"/>
            </p:cNvPicPr>
            <p:nvPr/>
          </p:nvPicPr>
          <p:blipFill>
            <a:blip r:embed="rId16" cstate="email">
              <a:extLst>
                <a:ext uri="{28A0092B-C50C-407E-A947-70E740481C1C}">
                  <a14:useLocalDpi xmlns:a14="http://schemas.microsoft.com/office/drawing/2010/main"/>
                </a:ext>
              </a:extLst>
            </a:blip>
            <a:srcRect/>
            <a:stretch>
              <a:fillRect/>
            </a:stretch>
          </p:blipFill>
          <p:spPr>
            <a:xfrm rot="20155950">
              <a:off x="3879356" y="328737"/>
              <a:ext cx="1861180" cy="1484291"/>
            </a:xfrm>
            <a:prstGeom prst="rect">
              <a:avLst/>
            </a:prstGeom>
          </p:spPr>
        </p:pic>
        <p:sp>
          <p:nvSpPr>
            <p:cNvPr id="19" name="TextBox 18">
              <a:extLst>
                <a:ext uri="{FF2B5EF4-FFF2-40B4-BE49-F238E27FC236}">
                  <a16:creationId xmlns:a16="http://schemas.microsoft.com/office/drawing/2014/main" xmlns="" id="{EC92BDF8-6002-4C70-9ACA-13C411CECECC}"/>
                </a:ext>
              </a:extLst>
            </p:cNvPr>
            <p:cNvSpPr txBox="1"/>
            <p:nvPr/>
          </p:nvSpPr>
          <p:spPr>
            <a:xfrm>
              <a:off x="6355080" y="1257300"/>
              <a:ext cx="4419600" cy="923330"/>
            </a:xfrm>
            <a:prstGeom prst="rect">
              <a:avLst/>
            </a:prstGeom>
            <a:noFill/>
          </p:spPr>
          <p:txBody>
            <a:bodyPr wrap="square" rtlCol="0">
              <a:spAutoFit/>
            </a:bodyPr>
            <a:lstStyle/>
            <a:p>
              <a:pPr algn="ctr"/>
              <a:r>
                <a:rPr lang="en-US" sz="5400" b="1" dirty="0" smtClean="0">
                  <a:solidFill>
                    <a:srgbClr val="0070C0"/>
                  </a:solidFill>
                </a:rPr>
                <a:t>Nhận xét</a:t>
              </a:r>
              <a:endParaRPr lang="en-US" sz="5400" b="1" dirty="0">
                <a:solidFill>
                  <a:srgbClr val="0070C0"/>
                </a:solidFill>
              </a:endParaRPr>
            </a:p>
          </p:txBody>
        </p:sp>
      </p:grpSp>
      <p:sp>
        <p:nvSpPr>
          <p:cNvPr id="21" name="TextBox 20">
            <a:extLst>
              <a:ext uri="{FF2B5EF4-FFF2-40B4-BE49-F238E27FC236}">
                <a16:creationId xmlns:a16="http://schemas.microsoft.com/office/drawing/2014/main" xmlns="" id="{261FCF5D-4257-4097-9E09-184DF995B13A}"/>
              </a:ext>
            </a:extLst>
          </p:cNvPr>
          <p:cNvSpPr txBox="1"/>
          <p:nvPr/>
        </p:nvSpPr>
        <p:spPr>
          <a:xfrm>
            <a:off x="1828800" y="3572882"/>
            <a:ext cx="9788905" cy="4708981"/>
          </a:xfrm>
          <a:prstGeom prst="rect">
            <a:avLst/>
          </a:prstGeom>
          <a:solidFill>
            <a:srgbClr val="BCD4CE"/>
          </a:solidFill>
          <a:ln w="57150">
            <a:solidFill>
              <a:srgbClr val="0070C0"/>
            </a:solidFill>
            <a:prstDash val="dash"/>
          </a:ln>
        </p:spPr>
        <p:txBody>
          <a:bodyPr wrap="square">
            <a:spAutoFit/>
          </a:bodyPr>
          <a:lstStyle/>
          <a:p>
            <a:pPr algn="just">
              <a:lnSpc>
                <a:spcPct val="150000"/>
              </a:lnSpc>
            </a:pPr>
            <a:r>
              <a:rPr lang="en-US" sz="4000" dirty="0"/>
              <a:t>Hình hộp chữ nhật có 6 mặt là các hình chữ nhật, 8 đỉnh, 12 cạnh, 4 đường chéo, các cạnh bên sonh song và bằng nhau.</a:t>
            </a:r>
          </a:p>
          <a:p>
            <a:pPr algn="just">
              <a:lnSpc>
                <a:spcPct val="150000"/>
              </a:lnSpc>
            </a:pPr>
            <a:r>
              <a:rPr lang="en-US" sz="4000" dirty="0"/>
              <a:t>Hình lập phương là hình hộp chữ nhật có 6 mặt là các hình vuông.</a:t>
            </a:r>
          </a:p>
        </p:txBody>
      </p:sp>
      <p:pic>
        <p:nvPicPr>
          <p:cNvPr id="15" name="Picture 15"/>
          <p:cNvPicPr>
            <a:picLocks noChangeAspect="1"/>
          </p:cNvPicPr>
          <p:nvPr/>
        </p:nvPicPr>
        <p:blipFill>
          <a:blip r:embed="rId17" cstate="email">
            <a:duotone>
              <a:prstClr val="black"/>
              <a:schemeClr val="accent2">
                <a:tint val="45000"/>
                <a:satMod val="400000"/>
              </a:schemeClr>
            </a:duotone>
            <a:extLst>
              <a:ext uri="{28A0092B-C50C-407E-A947-70E740481C1C}">
                <a14:useLocalDpi xmlns:a14="http://schemas.microsoft.com/office/drawing/2010/main"/>
              </a:ext>
              <a:ext uri="{96DAC541-7B7A-43D3-8B79-37D633B846F1}">
                <asvg:svgBlip xmlns:asvg="http://schemas.microsoft.com/office/drawing/2016/SVG/main" xmlns="" r:embed="rId11"/>
              </a:ext>
            </a:extLst>
          </a:blip>
          <a:srcRect/>
          <a:stretch>
            <a:fillRect/>
          </a:stretch>
        </p:blipFill>
        <p:spPr>
          <a:xfrm rot="-10800000">
            <a:off x="8077200" y="7596064"/>
            <a:ext cx="3028394" cy="544122"/>
          </a:xfrm>
          <a:prstGeom prst="rect">
            <a:avLst/>
          </a:prstGeom>
        </p:spPr>
      </p:pic>
      <p:pic>
        <p:nvPicPr>
          <p:cNvPr id="37" name="Picture 4">
            <a:extLst>
              <a:ext uri="{FF2B5EF4-FFF2-40B4-BE49-F238E27FC236}">
                <a16:creationId xmlns:a16="http://schemas.microsoft.com/office/drawing/2014/main" xmlns="" id="{AA3C49C4-BDA4-43CD-8A50-BFDB15306BC1}"/>
              </a:ext>
            </a:extLst>
          </p:cNvPr>
          <p:cNvPicPr>
            <a:picLocks noChangeAspect="1"/>
          </p:cNvPicPr>
          <p:nvPr/>
        </p:nvPicPr>
        <p:blipFill>
          <a:blip r:embed="rId18">
            <a:extLst>
              <a:ext uri="{28A0092B-C50C-407E-A947-70E740481C1C}">
                <a14:useLocalDpi xmlns:a14="http://schemas.microsoft.com/office/drawing/2010/main"/>
              </a:ext>
              <a:ext uri="{96DAC541-7B7A-43D3-8B79-37D633B846F1}">
                <asvg:svgBlip xmlns:asvg="http://schemas.microsoft.com/office/drawing/2016/SVG/main" xmlns="" r:embed="rId31"/>
              </a:ext>
            </a:extLst>
          </a:blip>
          <a:srcRect/>
          <a:stretch>
            <a:fillRect/>
          </a:stretch>
        </p:blipFill>
        <p:spPr>
          <a:xfrm>
            <a:off x="12192000" y="2400300"/>
            <a:ext cx="5603952" cy="7943748"/>
          </a:xfrm>
          <a:prstGeom prst="rect">
            <a:avLst/>
          </a:prstGeom>
        </p:spPr>
      </p:pic>
    </p:spTree>
    <p:extLst>
      <p:ext uri="{BB962C8B-B14F-4D97-AF65-F5344CB8AC3E}">
        <p14:creationId xmlns:p14="http://schemas.microsoft.com/office/powerpoint/2010/main" val="270461459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1">
                                            <p:bg/>
                                          </p:spTgt>
                                        </p:tgtEl>
                                        <p:attrNameLst>
                                          <p:attrName>style.visibility</p:attrName>
                                        </p:attrNameLst>
                                      </p:cBhvr>
                                      <p:to>
                                        <p:strVal val="visible"/>
                                      </p:to>
                                    </p:set>
                                    <p:animEffect transition="in" filter="barn(inVertical)">
                                      <p:cBhvr>
                                        <p:cTn id="14" dur="500"/>
                                        <p:tgtEl>
                                          <p:spTgt spid="21">
                                            <p:bg/>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1">
                                            <p:txEl>
                                              <p:pRg st="0" end="0"/>
                                            </p:txEl>
                                          </p:spTgt>
                                        </p:tgtEl>
                                        <p:attrNameLst>
                                          <p:attrName>style.visibility</p:attrName>
                                        </p:attrNameLst>
                                      </p:cBhvr>
                                      <p:to>
                                        <p:strVal val="visible"/>
                                      </p:to>
                                    </p:set>
                                    <p:animEffect transition="in" filter="barn(inVertical)">
                                      <p:cBhvr>
                                        <p:cTn id="19" dur="500"/>
                                        <p:tgtEl>
                                          <p:spTgt spid="21">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1">
                                            <p:txEl>
                                              <p:pRg st="1" end="1"/>
                                            </p:txEl>
                                          </p:spTgt>
                                        </p:tgtEl>
                                        <p:attrNameLst>
                                          <p:attrName>style.visibility</p:attrName>
                                        </p:attrNameLst>
                                      </p:cBhvr>
                                      <p:to>
                                        <p:strVal val="visible"/>
                                      </p:to>
                                    </p:set>
                                    <p:animEffect transition="in" filter="barn(inVertical)">
                                      <p:cBhvr>
                                        <p:cTn id="24" dur="500"/>
                                        <p:tgtEl>
                                          <p:spTgt spid="2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p"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xmlns="" id="{35B9AD92-3D2D-4500-80BD-B0FF2A4299CF}"/>
              </a:ext>
            </a:extLst>
          </p:cNvPr>
          <p:cNvGrpSpPr/>
          <p:nvPr/>
        </p:nvGrpSpPr>
        <p:grpSpPr>
          <a:xfrm>
            <a:off x="7562616" y="2095500"/>
            <a:ext cx="9353784" cy="5852182"/>
            <a:chOff x="7096572" y="606504"/>
            <a:chExt cx="9857455" cy="8984374"/>
          </a:xfrm>
        </p:grpSpPr>
        <p:grpSp>
          <p:nvGrpSpPr>
            <p:cNvPr id="24" name="Group 23">
              <a:extLst>
                <a:ext uri="{FF2B5EF4-FFF2-40B4-BE49-F238E27FC236}">
                  <a16:creationId xmlns:a16="http://schemas.microsoft.com/office/drawing/2014/main" xmlns="" id="{FAC340B5-4ACF-4505-912A-415C5AFABACC}"/>
                </a:ext>
              </a:extLst>
            </p:cNvPr>
            <p:cNvGrpSpPr/>
            <p:nvPr/>
          </p:nvGrpSpPr>
          <p:grpSpPr>
            <a:xfrm>
              <a:off x="7096572" y="647296"/>
              <a:ext cx="9857455" cy="8943582"/>
              <a:chOff x="9524661" y="4214959"/>
              <a:chExt cx="7114594" cy="4626693"/>
            </a:xfrm>
          </p:grpSpPr>
          <p:grpSp>
            <p:nvGrpSpPr>
              <p:cNvPr id="8" name="Group 8"/>
              <p:cNvGrpSpPr/>
              <p:nvPr/>
            </p:nvGrpSpPr>
            <p:grpSpPr>
              <a:xfrm>
                <a:off x="9524661" y="4347407"/>
                <a:ext cx="7114594" cy="4494245"/>
                <a:chOff x="0" y="0"/>
                <a:chExt cx="3622362" cy="2288224"/>
              </a:xfrm>
            </p:grpSpPr>
            <p:sp>
              <p:nvSpPr>
                <p:cNvPr id="9" name="Freeform 9"/>
                <p:cNvSpPr/>
                <p:nvPr/>
              </p:nvSpPr>
              <p:spPr>
                <a:xfrm>
                  <a:off x="0" y="-4262"/>
                  <a:ext cx="3630108" cy="2294710"/>
                </a:xfrm>
                <a:custGeom>
                  <a:avLst/>
                  <a:gdLst/>
                  <a:ahLst/>
                  <a:cxnLst/>
                  <a:rect l="l" t="t" r="r" b="b"/>
                  <a:pathLst>
                    <a:path w="3630108" h="2294710">
                      <a:moveTo>
                        <a:pt x="2691208" y="2283522"/>
                      </a:moveTo>
                      <a:cubicBezTo>
                        <a:pt x="2691208" y="2283522"/>
                        <a:pt x="2271456" y="2294709"/>
                        <a:pt x="1808871" y="2292088"/>
                      </a:cubicBezTo>
                      <a:cubicBezTo>
                        <a:pt x="1635190" y="2289925"/>
                        <a:pt x="1057073" y="2282101"/>
                        <a:pt x="1057073" y="2282101"/>
                      </a:cubicBezTo>
                      <a:cubicBezTo>
                        <a:pt x="812931" y="2273267"/>
                        <a:pt x="565145" y="2256285"/>
                        <a:pt x="398404" y="2198108"/>
                      </a:cubicBezTo>
                      <a:cubicBezTo>
                        <a:pt x="120505" y="2101146"/>
                        <a:pt x="0" y="1923618"/>
                        <a:pt x="0" y="905351"/>
                      </a:cubicBezTo>
                      <a:lnTo>
                        <a:pt x="0" y="905341"/>
                      </a:lnTo>
                      <a:cubicBezTo>
                        <a:pt x="8536" y="440430"/>
                        <a:pt x="34263" y="311302"/>
                        <a:pt x="140291" y="225758"/>
                      </a:cubicBezTo>
                      <a:cubicBezTo>
                        <a:pt x="342602" y="62530"/>
                        <a:pt x="736658" y="7673"/>
                        <a:pt x="1155311" y="7673"/>
                      </a:cubicBezTo>
                      <a:cubicBezTo>
                        <a:pt x="1155311" y="7673"/>
                        <a:pt x="1551711" y="15681"/>
                        <a:pt x="1730715" y="7673"/>
                      </a:cubicBezTo>
                      <a:cubicBezTo>
                        <a:pt x="2052529" y="0"/>
                        <a:pt x="2516456" y="7673"/>
                        <a:pt x="2516456" y="7673"/>
                      </a:cubicBezTo>
                      <a:cubicBezTo>
                        <a:pt x="2884764" y="15152"/>
                        <a:pt x="3248077" y="84484"/>
                        <a:pt x="3445817" y="207066"/>
                      </a:cubicBezTo>
                      <a:cubicBezTo>
                        <a:pt x="3596834" y="300683"/>
                        <a:pt x="3630108" y="425358"/>
                        <a:pt x="3620968" y="905351"/>
                      </a:cubicBezTo>
                      <a:lnTo>
                        <a:pt x="3620968" y="905362"/>
                      </a:lnTo>
                      <a:cubicBezTo>
                        <a:pt x="3620968" y="2041583"/>
                        <a:pt x="3337971" y="2255681"/>
                        <a:pt x="2691208" y="2283522"/>
                      </a:cubicBezTo>
                      <a:close/>
                    </a:path>
                  </a:pathLst>
                </a:custGeom>
                <a:solidFill>
                  <a:srgbClr val="A5B2D3"/>
                </a:solidFill>
              </p:spPr>
            </p:sp>
          </p:grpSp>
          <p:grpSp>
            <p:nvGrpSpPr>
              <p:cNvPr id="10" name="Group 10"/>
              <p:cNvGrpSpPr/>
              <p:nvPr/>
            </p:nvGrpSpPr>
            <p:grpSpPr>
              <a:xfrm>
                <a:off x="9716000" y="4468275"/>
                <a:ext cx="6731917" cy="4252510"/>
                <a:chOff x="0" y="0"/>
                <a:chExt cx="3622362" cy="2288224"/>
              </a:xfrm>
            </p:grpSpPr>
            <p:sp>
              <p:nvSpPr>
                <p:cNvPr id="11" name="Freeform 11"/>
                <p:cNvSpPr/>
                <p:nvPr/>
              </p:nvSpPr>
              <p:spPr>
                <a:xfrm>
                  <a:off x="0" y="-4262"/>
                  <a:ext cx="3630108" cy="2294710"/>
                </a:xfrm>
                <a:custGeom>
                  <a:avLst/>
                  <a:gdLst/>
                  <a:ahLst/>
                  <a:cxnLst/>
                  <a:rect l="l" t="t" r="r" b="b"/>
                  <a:pathLst>
                    <a:path w="3630108" h="2294710">
                      <a:moveTo>
                        <a:pt x="2691208" y="2283522"/>
                      </a:moveTo>
                      <a:cubicBezTo>
                        <a:pt x="2691208" y="2283522"/>
                        <a:pt x="2271456" y="2294709"/>
                        <a:pt x="1808871" y="2292088"/>
                      </a:cubicBezTo>
                      <a:cubicBezTo>
                        <a:pt x="1635190" y="2289925"/>
                        <a:pt x="1057073" y="2282101"/>
                        <a:pt x="1057073" y="2282101"/>
                      </a:cubicBezTo>
                      <a:cubicBezTo>
                        <a:pt x="812931" y="2273267"/>
                        <a:pt x="565145" y="2256285"/>
                        <a:pt x="398404" y="2198108"/>
                      </a:cubicBezTo>
                      <a:cubicBezTo>
                        <a:pt x="120505" y="2101146"/>
                        <a:pt x="0" y="1923618"/>
                        <a:pt x="0" y="905351"/>
                      </a:cubicBezTo>
                      <a:lnTo>
                        <a:pt x="0" y="905341"/>
                      </a:lnTo>
                      <a:cubicBezTo>
                        <a:pt x="8536" y="440430"/>
                        <a:pt x="34263" y="311302"/>
                        <a:pt x="140291" y="225758"/>
                      </a:cubicBezTo>
                      <a:cubicBezTo>
                        <a:pt x="342602" y="62530"/>
                        <a:pt x="736658" y="7673"/>
                        <a:pt x="1155311" y="7673"/>
                      </a:cubicBezTo>
                      <a:cubicBezTo>
                        <a:pt x="1155311" y="7673"/>
                        <a:pt x="1551711" y="15681"/>
                        <a:pt x="1730715" y="7673"/>
                      </a:cubicBezTo>
                      <a:cubicBezTo>
                        <a:pt x="2052529" y="0"/>
                        <a:pt x="2516456" y="7673"/>
                        <a:pt x="2516456" y="7673"/>
                      </a:cubicBezTo>
                      <a:cubicBezTo>
                        <a:pt x="2884764" y="15152"/>
                        <a:pt x="3248077" y="84484"/>
                        <a:pt x="3445817" y="207066"/>
                      </a:cubicBezTo>
                      <a:cubicBezTo>
                        <a:pt x="3596834" y="300683"/>
                        <a:pt x="3630108" y="425358"/>
                        <a:pt x="3620968" y="905351"/>
                      </a:cubicBezTo>
                      <a:lnTo>
                        <a:pt x="3620968" y="905362"/>
                      </a:lnTo>
                      <a:cubicBezTo>
                        <a:pt x="3620968" y="2041583"/>
                        <a:pt x="3337971" y="2255681"/>
                        <a:pt x="2691208" y="2283522"/>
                      </a:cubicBezTo>
                      <a:close/>
                    </a:path>
                  </a:pathLst>
                </a:custGeom>
                <a:solidFill>
                  <a:srgbClr val="FFFAF2"/>
                </a:solidFill>
              </p:spPr>
            </p:sp>
          </p:grpSp>
          <p:pic>
            <p:nvPicPr>
              <p:cNvPr id="21" name="Picture 21"/>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rcRect/>
              <a:stretch>
                <a:fillRect/>
              </a:stretch>
            </p:blipFill>
            <p:spPr>
              <a:xfrm rot="10800000">
                <a:off x="11887768" y="4214959"/>
                <a:ext cx="2541399" cy="874580"/>
              </a:xfrm>
              <a:prstGeom prst="rect">
                <a:avLst/>
              </a:prstGeom>
            </p:spPr>
          </p:pic>
        </p:grpSp>
        <p:sp>
          <p:nvSpPr>
            <p:cNvPr id="28" name="TextBox 27">
              <a:extLst>
                <a:ext uri="{FF2B5EF4-FFF2-40B4-BE49-F238E27FC236}">
                  <a16:creationId xmlns:a16="http://schemas.microsoft.com/office/drawing/2014/main" xmlns="" id="{ECFF2FAE-E7FB-40E9-A738-31217CC6400B}"/>
                </a:ext>
              </a:extLst>
            </p:cNvPr>
            <p:cNvSpPr txBox="1"/>
            <p:nvPr/>
          </p:nvSpPr>
          <p:spPr>
            <a:xfrm>
              <a:off x="10800300" y="606504"/>
              <a:ext cx="2662010" cy="1107996"/>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4400" b="1" dirty="0" smtClean="0">
                  <a:solidFill>
                    <a:schemeClr val="bg1"/>
                  </a:solidFill>
                  <a:latin typeface="Arial" panose="020B0604020202020204" pitchFamily="34" charset="0"/>
                  <a:ea typeface="Calibri" panose="020F0502020204030204" pitchFamily="34" charset="0"/>
                  <a:cs typeface="Arial" panose="020B0604020202020204" pitchFamily="34" charset="0"/>
                </a:rPr>
                <a:t>Kết quả</a:t>
              </a:r>
              <a:endParaRPr kumimoji="0" lang="vi-VN" sz="4400" b="1"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12" name="Picture 12"/>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7"/>
              </a:ext>
            </a:extLst>
          </a:blip>
          <a:srcRect/>
          <a:stretch>
            <a:fillRect/>
          </a:stretch>
        </p:blipFill>
        <p:spPr>
          <a:xfrm>
            <a:off x="16439549" y="7907044"/>
            <a:ext cx="1296768" cy="1869216"/>
          </a:xfrm>
          <a:prstGeom prst="rect">
            <a:avLst/>
          </a:prstGeom>
        </p:spPr>
      </p:pic>
      <p:pic>
        <p:nvPicPr>
          <p:cNvPr id="13" name="Picture 13"/>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xmlns="" r:embed="rId9"/>
              </a:ext>
            </a:extLst>
          </a:blip>
          <a:srcRect/>
          <a:stretch>
            <a:fillRect/>
          </a:stretch>
        </p:blipFill>
        <p:spPr>
          <a:xfrm flipV="1">
            <a:off x="0" y="8630731"/>
            <a:ext cx="1840083" cy="1638189"/>
          </a:xfrm>
          <a:prstGeom prst="rect">
            <a:avLst/>
          </a:prstGeom>
        </p:spPr>
      </p:pic>
      <p:pic>
        <p:nvPicPr>
          <p:cNvPr id="15" name="Picture 15"/>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xmlns="" r:embed="rId11"/>
              </a:ext>
            </a:extLst>
          </a:blip>
          <a:srcRect/>
          <a:stretch>
            <a:fillRect/>
          </a:stretch>
        </p:blipFill>
        <p:spPr>
          <a:xfrm rot="5400000">
            <a:off x="-517976" y="517976"/>
            <a:ext cx="3083571" cy="2047619"/>
          </a:xfrm>
          <a:prstGeom prst="rect">
            <a:avLst/>
          </a:prstGeom>
        </p:spPr>
      </p:pic>
      <p:sp>
        <p:nvSpPr>
          <p:cNvPr id="25" name="TextBox 24">
            <a:extLst>
              <a:ext uri="{FF2B5EF4-FFF2-40B4-BE49-F238E27FC236}">
                <a16:creationId xmlns:a16="http://schemas.microsoft.com/office/drawing/2014/main" xmlns="" id="{4EBB9676-CF4A-45C1-B197-E98BD78F5EF8}"/>
              </a:ext>
            </a:extLst>
          </p:cNvPr>
          <p:cNvSpPr txBox="1"/>
          <p:nvPr/>
        </p:nvSpPr>
        <p:spPr>
          <a:xfrm>
            <a:off x="8847574" y="3400030"/>
            <a:ext cx="6802793" cy="3785652"/>
          </a:xfrm>
          <a:prstGeom prst="rect">
            <a:avLst/>
          </a:prstGeom>
          <a:noFill/>
        </p:spPr>
        <p:txBody>
          <a:bodyPr wrap="square">
            <a:spAutoFit/>
          </a:bodyPr>
          <a:lstStyle/>
          <a:p>
            <a:pPr algn="just">
              <a:lnSpc>
                <a:spcPct val="150000"/>
              </a:lnSpc>
            </a:pPr>
            <a:r>
              <a:rPr lang="en-US" sz="4000" dirty="0"/>
              <a:t>Có thể coi hình lập phương là hình hộp chữ nhật đặc biệt (vì hình vuông cũng là hình chữ nhật đặc biệt).</a:t>
            </a:r>
          </a:p>
        </p:txBody>
      </p:sp>
      <p:pic>
        <p:nvPicPr>
          <p:cNvPr id="29" name="Picture 6">
            <a:extLst>
              <a:ext uri="{FF2B5EF4-FFF2-40B4-BE49-F238E27FC236}">
                <a16:creationId xmlns:a16="http://schemas.microsoft.com/office/drawing/2014/main" xmlns="" id="{CB11C4F1-099E-493C-BCAA-09C343C5C23E}"/>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xmlns="" r:embed="rId14"/>
              </a:ext>
            </a:extLst>
          </a:blip>
          <a:srcRect/>
          <a:stretch>
            <a:fillRect/>
          </a:stretch>
        </p:blipFill>
        <p:spPr>
          <a:xfrm>
            <a:off x="3879425" y="571500"/>
            <a:ext cx="3054775" cy="2277196"/>
          </a:xfrm>
          <a:prstGeom prst="rect">
            <a:avLst/>
          </a:prstGeom>
        </p:spPr>
      </p:pic>
      <p:sp>
        <p:nvSpPr>
          <p:cNvPr id="2" name="Rectangle 1"/>
          <p:cNvSpPr/>
          <p:nvPr/>
        </p:nvSpPr>
        <p:spPr>
          <a:xfrm>
            <a:off x="1113581" y="3114030"/>
            <a:ext cx="5556864" cy="2748253"/>
          </a:xfrm>
          <a:prstGeom prst="rect">
            <a:avLst/>
          </a:prstGeom>
          <a:ln w="57150">
            <a:solidFill>
              <a:schemeClr val="accent2">
                <a:lumMod val="75000"/>
              </a:schemeClr>
            </a:solidFill>
            <a:prstDash val="dashDot"/>
          </a:ln>
        </p:spPr>
        <p:txBody>
          <a:bodyPr wrap="square">
            <a:spAutoFit/>
          </a:bodyPr>
          <a:lstStyle/>
          <a:p>
            <a:pPr algn="ctr">
              <a:lnSpc>
                <a:spcPct val="150000"/>
              </a:lnSpc>
            </a:pPr>
            <a:r>
              <a:rPr lang="en-US" sz="4000" dirty="0"/>
              <a:t>Theo em, hình lập phương có là hình hộp chữ nhật không?</a:t>
            </a:r>
          </a:p>
        </p:txBody>
      </p:sp>
      <p:pic>
        <p:nvPicPr>
          <p:cNvPr id="18" name="Picture 5"/>
          <p:cNvPicPr>
            <a:picLocks noChangeAspect="1"/>
          </p:cNvPicPr>
          <p:nvPr/>
        </p:nvPicPr>
        <p:blipFill>
          <a:blip r:embed="rId15" cstate="email">
            <a:extLst>
              <a:ext uri="{28A0092B-C50C-407E-A947-70E740481C1C}">
                <a14:useLocalDpi xmlns:a14="http://schemas.microsoft.com/office/drawing/2010/main"/>
              </a:ext>
              <a:ext uri="{96DAC541-7B7A-43D3-8B79-37D633B846F1}">
                <asvg:svgBlip xmlns="" xmlns:asvg="http://schemas.microsoft.com/office/drawing/2016/SVG/main" r:embed="rId16"/>
              </a:ext>
            </a:extLst>
          </a:blip>
          <a:srcRect/>
          <a:stretch>
            <a:fillRect/>
          </a:stretch>
        </p:blipFill>
        <p:spPr>
          <a:xfrm>
            <a:off x="1328610" y="5614826"/>
            <a:ext cx="4614990" cy="5319874"/>
          </a:xfrm>
          <a:prstGeom prst="rect">
            <a:avLst/>
          </a:prstGeom>
        </p:spPr>
      </p:pic>
    </p:spTree>
    <p:extLst>
      <p:ext uri="{BB962C8B-B14F-4D97-AF65-F5344CB8AC3E}">
        <p14:creationId xmlns:p14="http://schemas.microsoft.com/office/powerpoint/2010/main" val="196018812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strVal val="#ppt_w+.3"/>
                                          </p:val>
                                        </p:tav>
                                        <p:tav tm="100000">
                                          <p:val>
                                            <p:strVal val="#ppt_w"/>
                                          </p:val>
                                        </p:tav>
                                      </p:tavLst>
                                    </p:anim>
                                    <p:anim calcmode="lin" valueType="num">
                                      <p:cBhvr>
                                        <p:cTn id="8" dur="500" fill="hold"/>
                                        <p:tgtEl>
                                          <p:spTgt spid="30"/>
                                        </p:tgtEl>
                                        <p:attrNameLst>
                                          <p:attrName>ppt_h</p:attrName>
                                        </p:attrNameLst>
                                      </p:cBhvr>
                                      <p:tavLst>
                                        <p:tav tm="0">
                                          <p:val>
                                            <p:strVal val="#ppt_h"/>
                                          </p:val>
                                        </p:tav>
                                        <p:tav tm="100000">
                                          <p:val>
                                            <p:strVal val="#ppt_h"/>
                                          </p:val>
                                        </p:tav>
                                      </p:tavLst>
                                    </p:anim>
                                    <p:animEffect transition="in" filter="fade">
                                      <p:cBhvr>
                                        <p:cTn id="9" dur="500"/>
                                        <p:tgtEl>
                                          <p:spTgt spid="30"/>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5">
                                            <p:txEl>
                                              <p:pRg st="0" end="0"/>
                                            </p:txEl>
                                          </p:spTgt>
                                        </p:tgtEl>
                                        <p:attrNameLst>
                                          <p:attrName>style.visibility</p:attrName>
                                        </p:attrNameLst>
                                      </p:cBhvr>
                                      <p:to>
                                        <p:strVal val="visible"/>
                                      </p:to>
                                    </p:set>
                                    <p:animEffect transition="in" filter="barn(inVertical)">
                                      <p:cBhvr>
                                        <p:cTn id="14" dur="500"/>
                                        <p:tgtEl>
                                          <p:spTgt spid="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pic>
        <p:nvPicPr>
          <p:cNvPr id="12" name="Picture 12"/>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rcRect/>
          <a:stretch>
            <a:fillRect/>
          </a:stretch>
        </p:blipFill>
        <p:spPr>
          <a:xfrm>
            <a:off x="16679916" y="8256774"/>
            <a:ext cx="1296768" cy="1869216"/>
          </a:xfrm>
          <a:prstGeom prst="rect">
            <a:avLst/>
          </a:prstGeom>
        </p:spPr>
      </p:pic>
      <p:pic>
        <p:nvPicPr>
          <p:cNvPr id="13" name="Picture 13"/>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rcRect/>
          <a:stretch>
            <a:fillRect/>
          </a:stretch>
        </p:blipFill>
        <p:spPr>
          <a:xfrm flipV="1">
            <a:off x="0" y="8630731"/>
            <a:ext cx="1840083" cy="1638189"/>
          </a:xfrm>
          <a:prstGeom prst="rect">
            <a:avLst/>
          </a:prstGeom>
        </p:spPr>
      </p:pic>
      <p:pic>
        <p:nvPicPr>
          <p:cNvPr id="15" name="Picture 15"/>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xmlns="" r:embed="rId7"/>
              </a:ext>
            </a:extLst>
          </a:blip>
          <a:srcRect/>
          <a:stretch>
            <a:fillRect/>
          </a:stretch>
        </p:blipFill>
        <p:spPr>
          <a:xfrm rot="5400000">
            <a:off x="-517976" y="517976"/>
            <a:ext cx="3083571" cy="2047619"/>
          </a:xfrm>
          <a:prstGeom prst="rect">
            <a:avLst/>
          </a:prstGeom>
        </p:spPr>
      </p:pic>
      <p:sp>
        <p:nvSpPr>
          <p:cNvPr id="25" name="TextBox 24">
            <a:extLst>
              <a:ext uri="{FF2B5EF4-FFF2-40B4-BE49-F238E27FC236}">
                <a16:creationId xmlns:a16="http://schemas.microsoft.com/office/drawing/2014/main" xmlns="" id="{BAA42E9A-7143-4908-A313-36D66F435AA0}"/>
              </a:ext>
            </a:extLst>
          </p:cNvPr>
          <p:cNvSpPr txBox="1"/>
          <p:nvPr/>
        </p:nvSpPr>
        <p:spPr>
          <a:xfrm>
            <a:off x="1840083" y="952500"/>
            <a:ext cx="14409194" cy="2123658"/>
          </a:xfrm>
          <a:prstGeom prst="rect">
            <a:avLst/>
          </a:prstGeom>
          <a:noFill/>
        </p:spPr>
        <p:txBody>
          <a:bodyPr wrap="square">
            <a:spAutoFit/>
          </a:bodyPr>
          <a:lstStyle/>
          <a:p>
            <a:pPr algn="ctr">
              <a:lnSpc>
                <a:spcPct val="150000"/>
              </a:lnSpc>
            </a:pPr>
            <a:r>
              <a:rPr lang="en-US" sz="4400" dirty="0"/>
              <a:t>T</a:t>
            </a:r>
            <a:r>
              <a:rPr lang="en-US" sz="4400" dirty="0" smtClean="0"/>
              <a:t>hực </a:t>
            </a:r>
            <a:r>
              <a:rPr lang="en-US" sz="4400" dirty="0"/>
              <a:t>hành theo nhóm 4 hoàn thành bài Thực hành và Vận dụng 1 theo sự phân công sau:</a:t>
            </a:r>
          </a:p>
        </p:txBody>
      </p:sp>
      <p:grpSp>
        <p:nvGrpSpPr>
          <p:cNvPr id="6" name="Group 5"/>
          <p:cNvGrpSpPr/>
          <p:nvPr/>
        </p:nvGrpSpPr>
        <p:grpSpPr>
          <a:xfrm>
            <a:off x="1398091" y="3500754"/>
            <a:ext cx="6863699" cy="5264141"/>
            <a:chOff x="1213501" y="3366590"/>
            <a:chExt cx="6863699" cy="5264141"/>
          </a:xfrm>
        </p:grpSpPr>
        <p:grpSp>
          <p:nvGrpSpPr>
            <p:cNvPr id="55" name="Group 54">
              <a:extLst>
                <a:ext uri="{FF2B5EF4-FFF2-40B4-BE49-F238E27FC236}">
                  <a16:creationId xmlns:a16="http://schemas.microsoft.com/office/drawing/2014/main" xmlns="" id="{0D81E428-3CDB-4C26-A72C-C33630C263CE}"/>
                </a:ext>
              </a:extLst>
            </p:cNvPr>
            <p:cNvGrpSpPr/>
            <p:nvPr/>
          </p:nvGrpSpPr>
          <p:grpSpPr>
            <a:xfrm>
              <a:off x="1213501" y="3366590"/>
              <a:ext cx="6863699" cy="5264141"/>
              <a:chOff x="809478" y="3366590"/>
              <a:chExt cx="8029723" cy="6152823"/>
            </a:xfrm>
          </p:grpSpPr>
          <p:grpSp>
            <p:nvGrpSpPr>
              <p:cNvPr id="48" name="Group 47">
                <a:extLst>
                  <a:ext uri="{FF2B5EF4-FFF2-40B4-BE49-F238E27FC236}">
                    <a16:creationId xmlns:a16="http://schemas.microsoft.com/office/drawing/2014/main" xmlns="" id="{ACE61E3A-3E8A-486B-B1DB-3FE44AD3CCB3}"/>
                  </a:ext>
                </a:extLst>
              </p:cNvPr>
              <p:cNvGrpSpPr/>
              <p:nvPr/>
            </p:nvGrpSpPr>
            <p:grpSpPr>
              <a:xfrm>
                <a:off x="809478" y="3685416"/>
                <a:ext cx="8029723" cy="5833997"/>
                <a:chOff x="1648745" y="4347407"/>
                <a:chExt cx="7114594" cy="4494245"/>
              </a:xfrm>
            </p:grpSpPr>
            <p:grpSp>
              <p:nvGrpSpPr>
                <p:cNvPr id="32" name="Group 4">
                  <a:extLst>
                    <a:ext uri="{FF2B5EF4-FFF2-40B4-BE49-F238E27FC236}">
                      <a16:creationId xmlns:a16="http://schemas.microsoft.com/office/drawing/2014/main" xmlns="" id="{2E0635C6-5858-4C6D-BF87-B9EFD830C8E5}"/>
                    </a:ext>
                  </a:extLst>
                </p:cNvPr>
                <p:cNvGrpSpPr/>
                <p:nvPr/>
              </p:nvGrpSpPr>
              <p:grpSpPr>
                <a:xfrm>
                  <a:off x="1648745" y="4347407"/>
                  <a:ext cx="7114594" cy="4494245"/>
                  <a:chOff x="0" y="0"/>
                  <a:chExt cx="3622362" cy="2288224"/>
                </a:xfrm>
              </p:grpSpPr>
              <p:sp>
                <p:nvSpPr>
                  <p:cNvPr id="33" name="Freeform 5">
                    <a:extLst>
                      <a:ext uri="{FF2B5EF4-FFF2-40B4-BE49-F238E27FC236}">
                        <a16:creationId xmlns:a16="http://schemas.microsoft.com/office/drawing/2014/main" xmlns="" id="{B5FF7873-C552-4C6D-A661-8B9680B537F6}"/>
                      </a:ext>
                    </a:extLst>
                  </p:cNvPr>
                  <p:cNvSpPr/>
                  <p:nvPr/>
                </p:nvSpPr>
                <p:spPr>
                  <a:xfrm>
                    <a:off x="0" y="-4262"/>
                    <a:ext cx="3630108" cy="2294710"/>
                  </a:xfrm>
                  <a:custGeom>
                    <a:avLst/>
                    <a:gdLst/>
                    <a:ahLst/>
                    <a:cxnLst/>
                    <a:rect l="l" t="t" r="r" b="b"/>
                    <a:pathLst>
                      <a:path w="3630108" h="2294710">
                        <a:moveTo>
                          <a:pt x="2691208" y="2283522"/>
                        </a:moveTo>
                        <a:cubicBezTo>
                          <a:pt x="2691208" y="2283522"/>
                          <a:pt x="2271456" y="2294709"/>
                          <a:pt x="1808871" y="2292088"/>
                        </a:cubicBezTo>
                        <a:cubicBezTo>
                          <a:pt x="1635190" y="2289925"/>
                          <a:pt x="1057073" y="2282101"/>
                          <a:pt x="1057073" y="2282101"/>
                        </a:cubicBezTo>
                        <a:cubicBezTo>
                          <a:pt x="812931" y="2273267"/>
                          <a:pt x="565145" y="2256285"/>
                          <a:pt x="398404" y="2198108"/>
                        </a:cubicBezTo>
                        <a:cubicBezTo>
                          <a:pt x="120505" y="2101146"/>
                          <a:pt x="0" y="1923618"/>
                          <a:pt x="0" y="905351"/>
                        </a:cubicBezTo>
                        <a:lnTo>
                          <a:pt x="0" y="905341"/>
                        </a:lnTo>
                        <a:cubicBezTo>
                          <a:pt x="8536" y="440430"/>
                          <a:pt x="34263" y="311302"/>
                          <a:pt x="140291" y="225758"/>
                        </a:cubicBezTo>
                        <a:cubicBezTo>
                          <a:pt x="342602" y="62530"/>
                          <a:pt x="736658" y="7673"/>
                          <a:pt x="1155311" y="7673"/>
                        </a:cubicBezTo>
                        <a:cubicBezTo>
                          <a:pt x="1155311" y="7673"/>
                          <a:pt x="1551711" y="15681"/>
                          <a:pt x="1730715" y="7673"/>
                        </a:cubicBezTo>
                        <a:cubicBezTo>
                          <a:pt x="2052529" y="0"/>
                          <a:pt x="2516456" y="7673"/>
                          <a:pt x="2516456" y="7673"/>
                        </a:cubicBezTo>
                        <a:cubicBezTo>
                          <a:pt x="2884764" y="15152"/>
                          <a:pt x="3248077" y="84484"/>
                          <a:pt x="3445817" y="207066"/>
                        </a:cubicBezTo>
                        <a:cubicBezTo>
                          <a:pt x="3596834" y="300683"/>
                          <a:pt x="3630108" y="425358"/>
                          <a:pt x="3620968" y="905351"/>
                        </a:cubicBezTo>
                        <a:lnTo>
                          <a:pt x="3620968" y="905362"/>
                        </a:lnTo>
                        <a:cubicBezTo>
                          <a:pt x="3620968" y="2041583"/>
                          <a:pt x="3337971" y="2255681"/>
                          <a:pt x="2691208" y="2283522"/>
                        </a:cubicBezTo>
                        <a:close/>
                      </a:path>
                    </a:pathLst>
                  </a:custGeom>
                  <a:solidFill>
                    <a:srgbClr val="A5B2D3"/>
                  </a:solidFill>
                </p:spPr>
              </p:sp>
            </p:grpSp>
            <p:grpSp>
              <p:nvGrpSpPr>
                <p:cNvPr id="34" name="Group 6">
                  <a:extLst>
                    <a:ext uri="{FF2B5EF4-FFF2-40B4-BE49-F238E27FC236}">
                      <a16:creationId xmlns:a16="http://schemas.microsoft.com/office/drawing/2014/main" xmlns="" id="{8DADD4C1-8668-43C2-93A3-89AF2872AA8B}"/>
                    </a:ext>
                  </a:extLst>
                </p:cNvPr>
                <p:cNvGrpSpPr/>
                <p:nvPr/>
              </p:nvGrpSpPr>
              <p:grpSpPr>
                <a:xfrm>
                  <a:off x="1840083" y="4468275"/>
                  <a:ext cx="6731917" cy="4252510"/>
                  <a:chOff x="0" y="0"/>
                  <a:chExt cx="3622362" cy="2288224"/>
                </a:xfrm>
              </p:grpSpPr>
              <p:sp>
                <p:nvSpPr>
                  <p:cNvPr id="35" name="Freeform 7">
                    <a:extLst>
                      <a:ext uri="{FF2B5EF4-FFF2-40B4-BE49-F238E27FC236}">
                        <a16:creationId xmlns:a16="http://schemas.microsoft.com/office/drawing/2014/main" xmlns="" id="{9128F37E-3859-4CBB-A223-2A9E6C365822}"/>
                      </a:ext>
                    </a:extLst>
                  </p:cNvPr>
                  <p:cNvSpPr/>
                  <p:nvPr/>
                </p:nvSpPr>
                <p:spPr>
                  <a:xfrm>
                    <a:off x="0" y="-4262"/>
                    <a:ext cx="3630108" cy="2294710"/>
                  </a:xfrm>
                  <a:custGeom>
                    <a:avLst/>
                    <a:gdLst/>
                    <a:ahLst/>
                    <a:cxnLst/>
                    <a:rect l="l" t="t" r="r" b="b"/>
                    <a:pathLst>
                      <a:path w="3630108" h="2294710">
                        <a:moveTo>
                          <a:pt x="2691208" y="2283522"/>
                        </a:moveTo>
                        <a:cubicBezTo>
                          <a:pt x="2691208" y="2283522"/>
                          <a:pt x="2271456" y="2294709"/>
                          <a:pt x="1808871" y="2292088"/>
                        </a:cubicBezTo>
                        <a:cubicBezTo>
                          <a:pt x="1635190" y="2289925"/>
                          <a:pt x="1057073" y="2282101"/>
                          <a:pt x="1057073" y="2282101"/>
                        </a:cubicBezTo>
                        <a:cubicBezTo>
                          <a:pt x="812931" y="2273267"/>
                          <a:pt x="565145" y="2256285"/>
                          <a:pt x="398404" y="2198108"/>
                        </a:cubicBezTo>
                        <a:cubicBezTo>
                          <a:pt x="120505" y="2101146"/>
                          <a:pt x="0" y="1923618"/>
                          <a:pt x="0" y="905351"/>
                        </a:cubicBezTo>
                        <a:lnTo>
                          <a:pt x="0" y="905341"/>
                        </a:lnTo>
                        <a:cubicBezTo>
                          <a:pt x="8536" y="440430"/>
                          <a:pt x="34263" y="311302"/>
                          <a:pt x="140291" y="225758"/>
                        </a:cubicBezTo>
                        <a:cubicBezTo>
                          <a:pt x="342602" y="62530"/>
                          <a:pt x="736658" y="7673"/>
                          <a:pt x="1155311" y="7673"/>
                        </a:cubicBezTo>
                        <a:cubicBezTo>
                          <a:pt x="1155311" y="7673"/>
                          <a:pt x="1551711" y="15681"/>
                          <a:pt x="1730715" y="7673"/>
                        </a:cubicBezTo>
                        <a:cubicBezTo>
                          <a:pt x="2052529" y="0"/>
                          <a:pt x="2516456" y="7673"/>
                          <a:pt x="2516456" y="7673"/>
                        </a:cubicBezTo>
                        <a:cubicBezTo>
                          <a:pt x="2884764" y="15152"/>
                          <a:pt x="3248077" y="84484"/>
                          <a:pt x="3445817" y="207066"/>
                        </a:cubicBezTo>
                        <a:cubicBezTo>
                          <a:pt x="3596834" y="300683"/>
                          <a:pt x="3630108" y="425358"/>
                          <a:pt x="3620968" y="905351"/>
                        </a:cubicBezTo>
                        <a:lnTo>
                          <a:pt x="3620968" y="905362"/>
                        </a:lnTo>
                        <a:cubicBezTo>
                          <a:pt x="3620968" y="2041583"/>
                          <a:pt x="3337971" y="2255681"/>
                          <a:pt x="2691208" y="2283522"/>
                        </a:cubicBezTo>
                        <a:close/>
                      </a:path>
                    </a:pathLst>
                  </a:custGeom>
                  <a:solidFill>
                    <a:srgbClr val="FFFAF2"/>
                  </a:solidFill>
                </p:spPr>
              </p:sp>
            </p:grpSp>
          </p:grpSp>
          <p:pic>
            <p:nvPicPr>
              <p:cNvPr id="44" name="Picture 20">
                <a:extLst>
                  <a:ext uri="{FF2B5EF4-FFF2-40B4-BE49-F238E27FC236}">
                    <a16:creationId xmlns:a16="http://schemas.microsoft.com/office/drawing/2014/main" xmlns="" id="{D4023970-9EB9-40F5-83DF-B03BC453E35D}"/>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xmlns="" r:embed="rId9"/>
                  </a:ext>
                </a:extLst>
              </a:blip>
              <a:srcRect/>
              <a:stretch>
                <a:fillRect/>
              </a:stretch>
            </p:blipFill>
            <p:spPr>
              <a:xfrm rot="-10800000">
                <a:off x="3418112" y="3366590"/>
                <a:ext cx="2541399" cy="619177"/>
              </a:xfrm>
              <a:prstGeom prst="rect">
                <a:avLst/>
              </a:prstGeom>
            </p:spPr>
          </p:pic>
        </p:grpSp>
        <p:sp>
          <p:nvSpPr>
            <p:cNvPr id="5" name="Rectangle 4"/>
            <p:cNvSpPr/>
            <p:nvPr/>
          </p:nvSpPr>
          <p:spPr>
            <a:xfrm>
              <a:off x="2091687" y="4152900"/>
              <a:ext cx="5194248" cy="3785652"/>
            </a:xfrm>
            <a:prstGeom prst="rect">
              <a:avLst/>
            </a:prstGeom>
          </p:spPr>
          <p:txBody>
            <a:bodyPr wrap="square">
              <a:spAutoFit/>
            </a:bodyPr>
            <a:lstStyle/>
            <a:p>
              <a:pPr algn="ctr">
                <a:lnSpc>
                  <a:spcPct val="150000"/>
                </a:lnSpc>
              </a:pPr>
              <a:r>
                <a:rPr lang="en-US" sz="4400" b="1" dirty="0">
                  <a:solidFill>
                    <a:srgbClr val="FF0000"/>
                  </a:solidFill>
                </a:rPr>
                <a:t>Tổ 1 + Tổ 3</a:t>
              </a:r>
              <a:r>
                <a:rPr lang="en-US" sz="4400" b="1" dirty="0" smtClean="0">
                  <a:solidFill>
                    <a:srgbClr val="FF0000"/>
                  </a:solidFill>
                </a:rPr>
                <a:t>:</a:t>
              </a:r>
            </a:p>
            <a:p>
              <a:pPr algn="ctr">
                <a:lnSpc>
                  <a:spcPct val="150000"/>
                </a:lnSpc>
              </a:pPr>
              <a:r>
                <a:rPr lang="en-US" sz="4000" dirty="0"/>
                <a:t>C</a:t>
              </a:r>
              <a:r>
                <a:rPr lang="en-US" sz="4000" dirty="0" smtClean="0"/>
                <a:t>ắt </a:t>
              </a:r>
              <a:r>
                <a:rPr lang="en-US" sz="4000" dirty="0"/>
                <a:t>ghép hình hình chữ nhật, hoàn thành bài Thực hành.</a:t>
              </a:r>
            </a:p>
          </p:txBody>
        </p:sp>
      </p:grpSp>
      <p:grpSp>
        <p:nvGrpSpPr>
          <p:cNvPr id="30" name="Group 29"/>
          <p:cNvGrpSpPr/>
          <p:nvPr/>
        </p:nvGrpSpPr>
        <p:grpSpPr>
          <a:xfrm>
            <a:off x="9824101" y="3536959"/>
            <a:ext cx="6863699" cy="5264141"/>
            <a:chOff x="1213501" y="3366590"/>
            <a:chExt cx="6863699" cy="5264141"/>
          </a:xfrm>
        </p:grpSpPr>
        <p:grpSp>
          <p:nvGrpSpPr>
            <p:cNvPr id="31" name="Group 30">
              <a:extLst>
                <a:ext uri="{FF2B5EF4-FFF2-40B4-BE49-F238E27FC236}">
                  <a16:creationId xmlns:a16="http://schemas.microsoft.com/office/drawing/2014/main" xmlns="" id="{0D81E428-3CDB-4C26-A72C-C33630C263CE}"/>
                </a:ext>
              </a:extLst>
            </p:cNvPr>
            <p:cNvGrpSpPr/>
            <p:nvPr/>
          </p:nvGrpSpPr>
          <p:grpSpPr>
            <a:xfrm>
              <a:off x="1213501" y="3366590"/>
              <a:ext cx="6863699" cy="5264141"/>
              <a:chOff x="809478" y="3366590"/>
              <a:chExt cx="8029723" cy="6152823"/>
            </a:xfrm>
          </p:grpSpPr>
          <p:grpSp>
            <p:nvGrpSpPr>
              <p:cNvPr id="37" name="Group 36">
                <a:extLst>
                  <a:ext uri="{FF2B5EF4-FFF2-40B4-BE49-F238E27FC236}">
                    <a16:creationId xmlns:a16="http://schemas.microsoft.com/office/drawing/2014/main" xmlns="" id="{ACE61E3A-3E8A-486B-B1DB-3FE44AD3CCB3}"/>
                  </a:ext>
                </a:extLst>
              </p:cNvPr>
              <p:cNvGrpSpPr/>
              <p:nvPr/>
            </p:nvGrpSpPr>
            <p:grpSpPr>
              <a:xfrm>
                <a:off x="809478" y="3685416"/>
                <a:ext cx="8029723" cy="5833997"/>
                <a:chOff x="1648745" y="4347407"/>
                <a:chExt cx="7114594" cy="4494245"/>
              </a:xfrm>
            </p:grpSpPr>
            <p:grpSp>
              <p:nvGrpSpPr>
                <p:cNvPr id="39" name="Group 4">
                  <a:extLst>
                    <a:ext uri="{FF2B5EF4-FFF2-40B4-BE49-F238E27FC236}">
                      <a16:creationId xmlns:a16="http://schemas.microsoft.com/office/drawing/2014/main" xmlns="" id="{2E0635C6-5858-4C6D-BF87-B9EFD830C8E5}"/>
                    </a:ext>
                  </a:extLst>
                </p:cNvPr>
                <p:cNvGrpSpPr/>
                <p:nvPr/>
              </p:nvGrpSpPr>
              <p:grpSpPr>
                <a:xfrm>
                  <a:off x="1648745" y="4347407"/>
                  <a:ext cx="7114594" cy="4494245"/>
                  <a:chOff x="0" y="0"/>
                  <a:chExt cx="3622362" cy="2288224"/>
                </a:xfrm>
              </p:grpSpPr>
              <p:sp>
                <p:nvSpPr>
                  <p:cNvPr id="42" name="Freeform 5">
                    <a:extLst>
                      <a:ext uri="{FF2B5EF4-FFF2-40B4-BE49-F238E27FC236}">
                        <a16:creationId xmlns:a16="http://schemas.microsoft.com/office/drawing/2014/main" xmlns="" id="{B5FF7873-C552-4C6D-A661-8B9680B537F6}"/>
                      </a:ext>
                    </a:extLst>
                  </p:cNvPr>
                  <p:cNvSpPr/>
                  <p:nvPr/>
                </p:nvSpPr>
                <p:spPr>
                  <a:xfrm>
                    <a:off x="0" y="-4262"/>
                    <a:ext cx="3630108" cy="2294710"/>
                  </a:xfrm>
                  <a:custGeom>
                    <a:avLst/>
                    <a:gdLst/>
                    <a:ahLst/>
                    <a:cxnLst/>
                    <a:rect l="l" t="t" r="r" b="b"/>
                    <a:pathLst>
                      <a:path w="3630108" h="2294710">
                        <a:moveTo>
                          <a:pt x="2691208" y="2283522"/>
                        </a:moveTo>
                        <a:cubicBezTo>
                          <a:pt x="2691208" y="2283522"/>
                          <a:pt x="2271456" y="2294709"/>
                          <a:pt x="1808871" y="2292088"/>
                        </a:cubicBezTo>
                        <a:cubicBezTo>
                          <a:pt x="1635190" y="2289925"/>
                          <a:pt x="1057073" y="2282101"/>
                          <a:pt x="1057073" y="2282101"/>
                        </a:cubicBezTo>
                        <a:cubicBezTo>
                          <a:pt x="812931" y="2273267"/>
                          <a:pt x="565145" y="2256285"/>
                          <a:pt x="398404" y="2198108"/>
                        </a:cubicBezTo>
                        <a:cubicBezTo>
                          <a:pt x="120505" y="2101146"/>
                          <a:pt x="0" y="1923618"/>
                          <a:pt x="0" y="905351"/>
                        </a:cubicBezTo>
                        <a:lnTo>
                          <a:pt x="0" y="905341"/>
                        </a:lnTo>
                        <a:cubicBezTo>
                          <a:pt x="8536" y="440430"/>
                          <a:pt x="34263" y="311302"/>
                          <a:pt x="140291" y="225758"/>
                        </a:cubicBezTo>
                        <a:cubicBezTo>
                          <a:pt x="342602" y="62530"/>
                          <a:pt x="736658" y="7673"/>
                          <a:pt x="1155311" y="7673"/>
                        </a:cubicBezTo>
                        <a:cubicBezTo>
                          <a:pt x="1155311" y="7673"/>
                          <a:pt x="1551711" y="15681"/>
                          <a:pt x="1730715" y="7673"/>
                        </a:cubicBezTo>
                        <a:cubicBezTo>
                          <a:pt x="2052529" y="0"/>
                          <a:pt x="2516456" y="7673"/>
                          <a:pt x="2516456" y="7673"/>
                        </a:cubicBezTo>
                        <a:cubicBezTo>
                          <a:pt x="2884764" y="15152"/>
                          <a:pt x="3248077" y="84484"/>
                          <a:pt x="3445817" y="207066"/>
                        </a:cubicBezTo>
                        <a:cubicBezTo>
                          <a:pt x="3596834" y="300683"/>
                          <a:pt x="3630108" y="425358"/>
                          <a:pt x="3620968" y="905351"/>
                        </a:cubicBezTo>
                        <a:lnTo>
                          <a:pt x="3620968" y="905362"/>
                        </a:lnTo>
                        <a:cubicBezTo>
                          <a:pt x="3620968" y="2041583"/>
                          <a:pt x="3337971" y="2255681"/>
                          <a:pt x="2691208" y="2283522"/>
                        </a:cubicBezTo>
                        <a:close/>
                      </a:path>
                    </a:pathLst>
                  </a:custGeom>
                  <a:solidFill>
                    <a:srgbClr val="A5B2D3"/>
                  </a:solidFill>
                </p:spPr>
              </p:sp>
            </p:grpSp>
            <p:grpSp>
              <p:nvGrpSpPr>
                <p:cNvPr id="40" name="Group 6">
                  <a:extLst>
                    <a:ext uri="{FF2B5EF4-FFF2-40B4-BE49-F238E27FC236}">
                      <a16:creationId xmlns:a16="http://schemas.microsoft.com/office/drawing/2014/main" xmlns="" id="{8DADD4C1-8668-43C2-93A3-89AF2872AA8B}"/>
                    </a:ext>
                  </a:extLst>
                </p:cNvPr>
                <p:cNvGrpSpPr/>
                <p:nvPr/>
              </p:nvGrpSpPr>
              <p:grpSpPr>
                <a:xfrm>
                  <a:off x="1840083" y="4468275"/>
                  <a:ext cx="6731917" cy="4252510"/>
                  <a:chOff x="0" y="0"/>
                  <a:chExt cx="3622362" cy="2288224"/>
                </a:xfrm>
              </p:grpSpPr>
              <p:sp>
                <p:nvSpPr>
                  <p:cNvPr id="41" name="Freeform 7">
                    <a:extLst>
                      <a:ext uri="{FF2B5EF4-FFF2-40B4-BE49-F238E27FC236}">
                        <a16:creationId xmlns:a16="http://schemas.microsoft.com/office/drawing/2014/main" xmlns="" id="{9128F37E-3859-4CBB-A223-2A9E6C365822}"/>
                      </a:ext>
                    </a:extLst>
                  </p:cNvPr>
                  <p:cNvSpPr/>
                  <p:nvPr/>
                </p:nvSpPr>
                <p:spPr>
                  <a:xfrm>
                    <a:off x="0" y="-4262"/>
                    <a:ext cx="3630108" cy="2294710"/>
                  </a:xfrm>
                  <a:custGeom>
                    <a:avLst/>
                    <a:gdLst/>
                    <a:ahLst/>
                    <a:cxnLst/>
                    <a:rect l="l" t="t" r="r" b="b"/>
                    <a:pathLst>
                      <a:path w="3630108" h="2294710">
                        <a:moveTo>
                          <a:pt x="2691208" y="2283522"/>
                        </a:moveTo>
                        <a:cubicBezTo>
                          <a:pt x="2691208" y="2283522"/>
                          <a:pt x="2271456" y="2294709"/>
                          <a:pt x="1808871" y="2292088"/>
                        </a:cubicBezTo>
                        <a:cubicBezTo>
                          <a:pt x="1635190" y="2289925"/>
                          <a:pt x="1057073" y="2282101"/>
                          <a:pt x="1057073" y="2282101"/>
                        </a:cubicBezTo>
                        <a:cubicBezTo>
                          <a:pt x="812931" y="2273267"/>
                          <a:pt x="565145" y="2256285"/>
                          <a:pt x="398404" y="2198108"/>
                        </a:cubicBezTo>
                        <a:cubicBezTo>
                          <a:pt x="120505" y="2101146"/>
                          <a:pt x="0" y="1923618"/>
                          <a:pt x="0" y="905351"/>
                        </a:cubicBezTo>
                        <a:lnTo>
                          <a:pt x="0" y="905341"/>
                        </a:lnTo>
                        <a:cubicBezTo>
                          <a:pt x="8536" y="440430"/>
                          <a:pt x="34263" y="311302"/>
                          <a:pt x="140291" y="225758"/>
                        </a:cubicBezTo>
                        <a:cubicBezTo>
                          <a:pt x="342602" y="62530"/>
                          <a:pt x="736658" y="7673"/>
                          <a:pt x="1155311" y="7673"/>
                        </a:cubicBezTo>
                        <a:cubicBezTo>
                          <a:pt x="1155311" y="7673"/>
                          <a:pt x="1551711" y="15681"/>
                          <a:pt x="1730715" y="7673"/>
                        </a:cubicBezTo>
                        <a:cubicBezTo>
                          <a:pt x="2052529" y="0"/>
                          <a:pt x="2516456" y="7673"/>
                          <a:pt x="2516456" y="7673"/>
                        </a:cubicBezTo>
                        <a:cubicBezTo>
                          <a:pt x="2884764" y="15152"/>
                          <a:pt x="3248077" y="84484"/>
                          <a:pt x="3445817" y="207066"/>
                        </a:cubicBezTo>
                        <a:cubicBezTo>
                          <a:pt x="3596834" y="300683"/>
                          <a:pt x="3630108" y="425358"/>
                          <a:pt x="3620968" y="905351"/>
                        </a:cubicBezTo>
                        <a:lnTo>
                          <a:pt x="3620968" y="905362"/>
                        </a:lnTo>
                        <a:cubicBezTo>
                          <a:pt x="3620968" y="2041583"/>
                          <a:pt x="3337971" y="2255681"/>
                          <a:pt x="2691208" y="2283522"/>
                        </a:cubicBezTo>
                        <a:close/>
                      </a:path>
                    </a:pathLst>
                  </a:custGeom>
                  <a:solidFill>
                    <a:srgbClr val="FFFAF2"/>
                  </a:solidFill>
                </p:spPr>
              </p:sp>
            </p:grpSp>
          </p:grpSp>
          <p:pic>
            <p:nvPicPr>
              <p:cNvPr id="38" name="Picture 20">
                <a:extLst>
                  <a:ext uri="{FF2B5EF4-FFF2-40B4-BE49-F238E27FC236}">
                    <a16:creationId xmlns:a16="http://schemas.microsoft.com/office/drawing/2014/main" xmlns="" id="{D4023970-9EB9-40F5-83DF-B03BC453E35D}"/>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xmlns="" r:embed="rId9"/>
                  </a:ext>
                </a:extLst>
              </a:blip>
              <a:srcRect/>
              <a:stretch>
                <a:fillRect/>
              </a:stretch>
            </p:blipFill>
            <p:spPr>
              <a:xfrm rot="-10800000">
                <a:off x="3418112" y="3366590"/>
                <a:ext cx="2541399" cy="619177"/>
              </a:xfrm>
              <a:prstGeom prst="rect">
                <a:avLst/>
              </a:prstGeom>
            </p:spPr>
          </p:pic>
        </p:grpSp>
        <p:sp>
          <p:nvSpPr>
            <p:cNvPr id="36" name="Rectangle 35"/>
            <p:cNvSpPr/>
            <p:nvPr/>
          </p:nvSpPr>
          <p:spPr>
            <a:xfrm>
              <a:off x="1884835" y="4152900"/>
              <a:ext cx="5535707" cy="3877985"/>
            </a:xfrm>
            <a:prstGeom prst="rect">
              <a:avLst/>
            </a:prstGeom>
          </p:spPr>
          <p:txBody>
            <a:bodyPr wrap="square">
              <a:spAutoFit/>
            </a:bodyPr>
            <a:lstStyle/>
            <a:p>
              <a:pPr algn="ctr">
                <a:lnSpc>
                  <a:spcPct val="150000"/>
                </a:lnSpc>
              </a:pPr>
              <a:r>
                <a:rPr lang="en-US" sz="4400" b="1" dirty="0">
                  <a:solidFill>
                    <a:srgbClr val="FF0000"/>
                  </a:solidFill>
                </a:rPr>
                <a:t>Tổ </a:t>
              </a:r>
              <a:r>
                <a:rPr lang="en-US" sz="4400" b="1" dirty="0" smtClean="0">
                  <a:solidFill>
                    <a:srgbClr val="FF0000"/>
                  </a:solidFill>
                </a:rPr>
                <a:t>2 </a:t>
              </a:r>
              <a:r>
                <a:rPr lang="en-US" sz="4400" b="1" dirty="0">
                  <a:solidFill>
                    <a:srgbClr val="FF0000"/>
                  </a:solidFill>
                </a:rPr>
                <a:t>+ Tổ </a:t>
              </a:r>
              <a:r>
                <a:rPr lang="en-US" sz="4400" b="1" dirty="0" smtClean="0">
                  <a:solidFill>
                    <a:srgbClr val="FF0000"/>
                  </a:solidFill>
                </a:rPr>
                <a:t>4:</a:t>
              </a:r>
            </a:p>
            <a:p>
              <a:pPr algn="ctr">
                <a:lnSpc>
                  <a:spcPct val="150000"/>
                </a:lnSpc>
              </a:pPr>
              <a:r>
                <a:rPr lang="en-US" sz="4000" dirty="0"/>
                <a:t>C</a:t>
              </a:r>
              <a:r>
                <a:rPr lang="en-US" sz="4000" dirty="0" smtClean="0"/>
                <a:t>ắt </a:t>
              </a:r>
              <a:r>
                <a:rPr lang="en-US" sz="4000" dirty="0"/>
                <a:t>ghép hình hình </a:t>
              </a:r>
              <a:r>
                <a:rPr lang="en-US" sz="4000" dirty="0" smtClean="0"/>
                <a:t>lập phương, </a:t>
              </a:r>
              <a:r>
                <a:rPr lang="en-US" sz="4000" dirty="0"/>
                <a:t>hoàn thành bài </a:t>
              </a:r>
              <a:r>
                <a:rPr lang="en-US" sz="4000" dirty="0" smtClean="0"/>
                <a:t>Vận dụng 1.</a:t>
              </a:r>
              <a:endParaRPr lang="en-US" sz="4000" dirty="0"/>
            </a:p>
          </p:txBody>
        </p:sp>
      </p:grpSp>
    </p:spTree>
    <p:extLst>
      <p:ext uri="{BB962C8B-B14F-4D97-AF65-F5344CB8AC3E}">
        <p14:creationId xmlns:p14="http://schemas.microsoft.com/office/powerpoint/2010/main" val="160775201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animEffect transition="in" filter="circle(in)">
                                      <p:cBhvr>
                                        <p:cTn id="7" dur="500"/>
                                        <p:tgtEl>
                                          <p:spTgt spid="2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wipe(down)">
                                      <p:cBhvr>
                                        <p:cTn id="1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rcRect/>
          <a:stretch>
            <a:fillRect/>
          </a:stretch>
        </p:blipFill>
        <p:spPr>
          <a:xfrm rot="-10800000">
            <a:off x="6954779" y="647753"/>
            <a:ext cx="4378441" cy="1066747"/>
          </a:xfrm>
          <a:prstGeom prst="rect">
            <a:avLst/>
          </a:prstGeom>
        </p:spPr>
      </p:pic>
      <p:pic>
        <p:nvPicPr>
          <p:cNvPr id="5" name="Picture 5"/>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xmlns="" r:embed="rId7"/>
              </a:ext>
            </a:extLst>
          </a:blip>
          <a:srcRect/>
          <a:stretch>
            <a:fillRect/>
          </a:stretch>
        </p:blipFill>
        <p:spPr>
          <a:xfrm>
            <a:off x="117378" y="632414"/>
            <a:ext cx="926459" cy="1163362"/>
          </a:xfrm>
          <a:prstGeom prst="rect">
            <a:avLst/>
          </a:prstGeom>
        </p:spPr>
      </p:pic>
      <p:pic>
        <p:nvPicPr>
          <p:cNvPr id="6" name="Picture 6"/>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xmlns="" r:embed="rId9"/>
              </a:ext>
            </a:extLst>
          </a:blip>
          <a:srcRect/>
          <a:stretch>
            <a:fillRect/>
          </a:stretch>
        </p:blipFill>
        <p:spPr>
          <a:xfrm>
            <a:off x="16378129" y="8930118"/>
            <a:ext cx="1527388" cy="1138598"/>
          </a:xfrm>
          <a:prstGeom prst="rect">
            <a:avLst/>
          </a:prstGeom>
        </p:spPr>
      </p:pic>
      <p:pic>
        <p:nvPicPr>
          <p:cNvPr id="9" name="Picture 9"/>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xmlns="" r:embed="rId13"/>
              </a:ext>
            </a:extLst>
          </a:blip>
          <a:srcRect/>
          <a:stretch>
            <a:fillRect/>
          </a:stretch>
        </p:blipFill>
        <p:spPr>
          <a:xfrm>
            <a:off x="14450549" y="0"/>
            <a:ext cx="3837451" cy="3629397"/>
          </a:xfrm>
          <a:prstGeom prst="rect">
            <a:avLst/>
          </a:prstGeom>
        </p:spPr>
      </p:pic>
      <p:sp>
        <p:nvSpPr>
          <p:cNvPr id="13" name="TextBox 12">
            <a:extLst>
              <a:ext uri="{FF2B5EF4-FFF2-40B4-BE49-F238E27FC236}">
                <a16:creationId xmlns:a16="http://schemas.microsoft.com/office/drawing/2014/main" xmlns:a14="http://schemas.microsoft.com/office/drawing/2010/main" xmlns:mc="http://schemas.openxmlformats.org/markup-compatibility/2006" xmlns="" id="{E1738017-7AA8-4358-94FB-D1AB09D8D0B6}"/>
              </a:ext>
            </a:extLst>
          </p:cNvPr>
          <p:cNvSpPr txBox="1"/>
          <p:nvPr/>
        </p:nvSpPr>
        <p:spPr>
          <a:xfrm>
            <a:off x="1284503" y="1943100"/>
            <a:ext cx="15718992" cy="1938992"/>
          </a:xfrm>
          <a:prstGeom prst="rect">
            <a:avLst/>
          </a:prstGeom>
          <a:noFill/>
        </p:spPr>
        <p:txBody>
          <a:bodyPr wrap="square">
            <a:spAutoFit/>
          </a:bodyPr>
          <a:lstStyle/>
          <a:p>
            <a:pPr algn="just">
              <a:lnSpc>
                <a:spcPct val="150000"/>
              </a:lnSpc>
            </a:pPr>
            <a:r>
              <a:rPr lang="en-US" sz="4000" dirty="0"/>
              <a:t>Sử dụng bìa cứng, cắt và gấp một chiếc hộp có dạng hình hộp chữ nhật với kích thước như Hình 10.3 theo hướng dẫn sau:</a:t>
            </a:r>
          </a:p>
        </p:txBody>
      </p:sp>
      <p:sp>
        <p:nvSpPr>
          <p:cNvPr id="15" name="TextBox 14">
            <a:extLst>
              <a:ext uri="{FF2B5EF4-FFF2-40B4-BE49-F238E27FC236}">
                <a16:creationId xmlns:a16="http://schemas.microsoft.com/office/drawing/2014/main" xmlns="" id="{2DE277A4-5B60-4BFC-81E0-4F7E0AA466C9}"/>
              </a:ext>
            </a:extLst>
          </p:cNvPr>
          <p:cNvSpPr txBox="1"/>
          <p:nvPr/>
        </p:nvSpPr>
        <p:spPr>
          <a:xfrm>
            <a:off x="7472501" y="800127"/>
            <a:ext cx="3342997" cy="780342"/>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1200"/>
              </a:spcAft>
              <a:buClrTx/>
              <a:buSzTx/>
              <a:buFontTx/>
              <a:buNone/>
              <a:tabLst/>
              <a:defRPr/>
            </a:pPr>
            <a:r>
              <a:rPr lang="en-US" sz="4400" b="1" dirty="0" smtClean="0">
                <a:solidFill>
                  <a:srgbClr val="FF0000"/>
                </a:solidFill>
                <a:latin typeface="Arial" panose="020B0604020202020204" pitchFamily="34" charset="0"/>
                <a:ea typeface="Calibri" panose="020F0502020204030204" pitchFamily="34" charset="0"/>
                <a:cs typeface="Times New Roman" panose="02020603050405020304" pitchFamily="18" charset="0"/>
              </a:rPr>
              <a:t>Thực hành</a:t>
            </a:r>
            <a:endParaRPr kumimoji="0" lang="en-US" sz="44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6146" name="Picture 2" descr="C:\Users\ADMINI~1\AppData\Local\Temp\Rar$DIa0.185\Thực hành.png"/>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5145230" y="4252482"/>
            <a:ext cx="7997538" cy="53106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748931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fade">
                                      <p:cBhvr>
                                        <p:cTn id="12" dur="500"/>
                                        <p:tgtEl>
                                          <p:spTgt spid="13">
                                            <p:txEl>
                                              <p:pRg st="0" end="0"/>
                                            </p:txEl>
                                          </p:spTgt>
                                        </p:tgtEl>
                                      </p:cBhvr>
                                    </p:animEffect>
                                    <p:anim calcmode="lin" valueType="num">
                                      <p:cBhvr>
                                        <p:cTn id="13"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6146"/>
                                        </p:tgtEl>
                                        <p:attrNameLst>
                                          <p:attrName>style.visibility</p:attrName>
                                        </p:attrNameLst>
                                      </p:cBhvr>
                                      <p:to>
                                        <p:strVal val="visible"/>
                                      </p:to>
                                    </p:set>
                                    <p:animEffect transition="in" filter="barn(inVertical)">
                                      <p:cBhvr>
                                        <p:cTn id="19"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7"/>
              </a:ext>
            </a:extLst>
          </a:blip>
          <a:srcRect/>
          <a:stretch>
            <a:fillRect/>
          </a:stretch>
        </p:blipFill>
        <p:spPr>
          <a:xfrm>
            <a:off x="117378" y="632414"/>
            <a:ext cx="926459" cy="1163362"/>
          </a:xfrm>
          <a:prstGeom prst="rect">
            <a:avLst/>
          </a:prstGeom>
        </p:spPr>
      </p:pic>
      <p:pic>
        <p:nvPicPr>
          <p:cNvPr id="6" name="Picture 6"/>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xmlns="" r:embed="rId9"/>
              </a:ext>
            </a:extLst>
          </a:blip>
          <a:srcRect/>
          <a:stretch>
            <a:fillRect/>
          </a:stretch>
        </p:blipFill>
        <p:spPr>
          <a:xfrm>
            <a:off x="16378129" y="8930118"/>
            <a:ext cx="1527388" cy="1138598"/>
          </a:xfrm>
          <a:prstGeom prst="rect">
            <a:avLst/>
          </a:prstGeom>
        </p:spPr>
      </p:pic>
      <p:pic>
        <p:nvPicPr>
          <p:cNvPr id="9" name="Picture 9"/>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xmlns="" r:embed="rId13"/>
              </a:ext>
            </a:extLst>
          </a:blip>
          <a:srcRect/>
          <a:stretch>
            <a:fillRect/>
          </a:stretch>
        </p:blipFill>
        <p:spPr>
          <a:xfrm>
            <a:off x="15240000" y="0"/>
            <a:ext cx="3048000" cy="2882747"/>
          </a:xfrm>
          <a:prstGeom prst="rect">
            <a:avLst/>
          </a:prstGeom>
        </p:spPr>
      </p:pic>
      <p:sp>
        <p:nvSpPr>
          <p:cNvPr id="10" name="Rectangle 9"/>
          <p:cNvSpPr/>
          <p:nvPr/>
        </p:nvSpPr>
        <p:spPr>
          <a:xfrm>
            <a:off x="1074317" y="689908"/>
            <a:ext cx="15718992" cy="1938992"/>
          </a:xfrm>
          <a:prstGeom prst="rect">
            <a:avLst/>
          </a:prstGeom>
        </p:spPr>
        <p:txBody>
          <a:bodyPr wrap="square">
            <a:spAutoFit/>
          </a:bodyPr>
          <a:lstStyle/>
          <a:p>
            <a:pPr algn="just">
              <a:lnSpc>
                <a:spcPct val="150000"/>
              </a:lnSpc>
            </a:pPr>
            <a:r>
              <a:rPr lang="en-US" sz="4000" b="1" dirty="0">
                <a:solidFill>
                  <a:srgbClr val="0070C0"/>
                </a:solidFill>
              </a:rPr>
              <a:t>Bước </a:t>
            </a:r>
            <a:r>
              <a:rPr lang="en-US" sz="4000" b="1" dirty="0" smtClean="0">
                <a:solidFill>
                  <a:srgbClr val="0070C0"/>
                </a:solidFill>
              </a:rPr>
              <a:t>1: </a:t>
            </a:r>
            <a:r>
              <a:rPr lang="en-US" sz="4000" dirty="0"/>
              <a:t>Vẽ hình khai triển của hình hộp chữ nhật theo kích thước đã cho như Hình 10.4.</a:t>
            </a:r>
          </a:p>
        </p:txBody>
      </p:sp>
      <p:grpSp>
        <p:nvGrpSpPr>
          <p:cNvPr id="12" name="Group 11"/>
          <p:cNvGrpSpPr/>
          <p:nvPr/>
        </p:nvGrpSpPr>
        <p:grpSpPr>
          <a:xfrm>
            <a:off x="8686800" y="1835193"/>
            <a:ext cx="6265228" cy="8246427"/>
            <a:chOff x="0" y="0"/>
            <a:chExt cx="3996268" cy="4910666"/>
          </a:xfrm>
        </p:grpSpPr>
        <p:sp>
          <p:nvSpPr>
            <p:cNvPr id="14" name="Rectangle 13"/>
            <p:cNvSpPr/>
            <p:nvPr/>
          </p:nvSpPr>
          <p:spPr>
            <a:xfrm>
              <a:off x="982134" y="0"/>
              <a:ext cx="2032000" cy="1439334"/>
            </a:xfrm>
            <a:prstGeom prst="rect">
              <a:avLst/>
            </a:prstGeom>
            <a:solidFill>
              <a:schemeClr val="accent5">
                <a:lumMod val="60000"/>
                <a:lumOff val="4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16" name="Rectangle 15"/>
            <p:cNvSpPr/>
            <p:nvPr/>
          </p:nvSpPr>
          <p:spPr>
            <a:xfrm>
              <a:off x="982134" y="1439334"/>
              <a:ext cx="2032000" cy="1016000"/>
            </a:xfrm>
            <a:prstGeom prst="rect">
              <a:avLst/>
            </a:prstGeom>
            <a:solidFill>
              <a:schemeClr val="accent5">
                <a:lumMod val="40000"/>
                <a:lumOff val="6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17" name="Rectangle 16"/>
            <p:cNvSpPr/>
            <p:nvPr/>
          </p:nvSpPr>
          <p:spPr>
            <a:xfrm>
              <a:off x="3014134" y="2455333"/>
              <a:ext cx="982134" cy="1439333"/>
            </a:xfrm>
            <a:prstGeom prst="rect">
              <a:avLst/>
            </a:prstGeom>
            <a:solidFill>
              <a:schemeClr val="accent5">
                <a:lumMod val="40000"/>
                <a:lumOff val="6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18" name="Rectangle 17"/>
            <p:cNvSpPr/>
            <p:nvPr/>
          </p:nvSpPr>
          <p:spPr>
            <a:xfrm>
              <a:off x="982135" y="3894666"/>
              <a:ext cx="2032000" cy="1016000"/>
            </a:xfrm>
            <a:prstGeom prst="rect">
              <a:avLst/>
            </a:prstGeom>
            <a:solidFill>
              <a:schemeClr val="accent5">
                <a:lumMod val="40000"/>
                <a:lumOff val="6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19" name="Rectangle 18"/>
            <p:cNvSpPr/>
            <p:nvPr/>
          </p:nvSpPr>
          <p:spPr>
            <a:xfrm>
              <a:off x="0" y="2455333"/>
              <a:ext cx="982134" cy="1439333"/>
            </a:xfrm>
            <a:prstGeom prst="rect">
              <a:avLst/>
            </a:prstGeom>
            <a:solidFill>
              <a:schemeClr val="accent5">
                <a:lumMod val="40000"/>
                <a:lumOff val="6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20" name="TextBox 8"/>
            <p:cNvSpPr txBox="1"/>
            <p:nvPr/>
          </p:nvSpPr>
          <p:spPr>
            <a:xfrm>
              <a:off x="3013973" y="440246"/>
              <a:ext cx="762000" cy="439867"/>
            </a:xfrm>
            <a:prstGeom prst="rect">
              <a:avLst/>
            </a:prstGeom>
            <a:noFill/>
          </p:spPr>
          <p:txBody>
            <a:bodyPr wrap="square" rtlCol="0">
              <a:spAutoFit/>
            </a:bodyPr>
            <a:lstStyle/>
            <a:p>
              <a:pPr marL="0" marR="0" algn="just">
                <a:lnSpc>
                  <a:spcPct val="150000"/>
                </a:lnSpc>
                <a:spcBef>
                  <a:spcPts val="0"/>
                </a:spcBef>
                <a:spcAft>
                  <a:spcPts val="800"/>
                </a:spcAft>
              </a:pPr>
              <a:r>
                <a:rPr lang="en-US" sz="2800" kern="1200" dirty="0">
                  <a:solidFill>
                    <a:srgbClr val="000000"/>
                  </a:solidFill>
                  <a:effectLst/>
                  <a:latin typeface="Arial"/>
                  <a:ea typeface="Calibri"/>
                  <a:cs typeface="Arial"/>
                </a:rPr>
                <a:t>4 cm</a:t>
              </a:r>
              <a:endParaRPr lang="en-US" sz="2800" dirty="0">
                <a:effectLst/>
                <a:latin typeface="Arial"/>
                <a:ea typeface="Calibri"/>
                <a:cs typeface="Times New Roman"/>
              </a:endParaRPr>
            </a:p>
          </p:txBody>
        </p:sp>
        <p:sp>
          <p:nvSpPr>
            <p:cNvPr id="21" name="TextBox 9"/>
            <p:cNvSpPr txBox="1"/>
            <p:nvPr/>
          </p:nvSpPr>
          <p:spPr>
            <a:xfrm>
              <a:off x="3013973" y="1879518"/>
              <a:ext cx="762000" cy="439867"/>
            </a:xfrm>
            <a:prstGeom prst="rect">
              <a:avLst/>
            </a:prstGeom>
            <a:noFill/>
          </p:spPr>
          <p:txBody>
            <a:bodyPr wrap="square" rtlCol="0">
              <a:spAutoFit/>
            </a:bodyPr>
            <a:lstStyle/>
            <a:p>
              <a:pPr marL="0" marR="0" algn="just">
                <a:lnSpc>
                  <a:spcPct val="150000"/>
                </a:lnSpc>
                <a:spcBef>
                  <a:spcPts val="0"/>
                </a:spcBef>
                <a:spcAft>
                  <a:spcPts val="800"/>
                </a:spcAft>
              </a:pPr>
              <a:r>
                <a:rPr lang="en-US" sz="2800" kern="1200">
                  <a:solidFill>
                    <a:srgbClr val="000000"/>
                  </a:solidFill>
                  <a:effectLst/>
                  <a:latin typeface="Arial"/>
                  <a:ea typeface="Calibri"/>
                  <a:cs typeface="Arial"/>
                </a:rPr>
                <a:t>3 cm</a:t>
              </a:r>
              <a:endParaRPr lang="en-US" sz="2800">
                <a:effectLst/>
                <a:latin typeface="Arial"/>
                <a:ea typeface="Calibri"/>
                <a:cs typeface="Times New Roman"/>
              </a:endParaRPr>
            </a:p>
          </p:txBody>
        </p:sp>
        <p:sp>
          <p:nvSpPr>
            <p:cNvPr id="22" name="TextBox 10"/>
            <p:cNvSpPr txBox="1"/>
            <p:nvPr/>
          </p:nvSpPr>
          <p:spPr>
            <a:xfrm>
              <a:off x="2252013" y="3049356"/>
              <a:ext cx="762000" cy="499745"/>
            </a:xfrm>
            <a:prstGeom prst="rect">
              <a:avLst/>
            </a:prstGeom>
            <a:noFill/>
          </p:spPr>
          <p:txBody>
            <a:bodyPr wrap="square" rtlCol="0">
              <a:spAutoFit/>
            </a:bodyPr>
            <a:lstStyle/>
            <a:p>
              <a:pPr marL="0" marR="0" algn="just">
                <a:lnSpc>
                  <a:spcPct val="150000"/>
                </a:lnSpc>
                <a:spcBef>
                  <a:spcPts val="0"/>
                </a:spcBef>
                <a:spcAft>
                  <a:spcPts val="800"/>
                </a:spcAft>
              </a:pPr>
              <a:r>
                <a:rPr lang="en-US" sz="1400" kern="1200">
                  <a:solidFill>
                    <a:srgbClr val="000000"/>
                  </a:solidFill>
                  <a:effectLst/>
                  <a:latin typeface="Arial"/>
                  <a:ea typeface="Calibri"/>
                  <a:cs typeface="Arial"/>
                </a:rPr>
                <a:t>4 cm</a:t>
              </a:r>
              <a:endParaRPr lang="en-US" sz="1400">
                <a:effectLst/>
                <a:latin typeface="Arial"/>
                <a:ea typeface="Calibri"/>
                <a:cs typeface="Times New Roman"/>
              </a:endParaRPr>
            </a:p>
          </p:txBody>
        </p:sp>
        <p:sp>
          <p:nvSpPr>
            <p:cNvPr id="23" name="TextBox 11"/>
            <p:cNvSpPr txBox="1"/>
            <p:nvPr/>
          </p:nvSpPr>
          <p:spPr>
            <a:xfrm>
              <a:off x="1650912" y="3557332"/>
              <a:ext cx="762000" cy="499745"/>
            </a:xfrm>
            <a:prstGeom prst="rect">
              <a:avLst/>
            </a:prstGeom>
            <a:noFill/>
          </p:spPr>
          <p:txBody>
            <a:bodyPr wrap="square" rtlCol="0">
              <a:spAutoFit/>
            </a:bodyPr>
            <a:lstStyle/>
            <a:p>
              <a:pPr marL="0" marR="0" algn="just">
                <a:lnSpc>
                  <a:spcPct val="150000"/>
                </a:lnSpc>
                <a:spcBef>
                  <a:spcPts val="0"/>
                </a:spcBef>
                <a:spcAft>
                  <a:spcPts val="800"/>
                </a:spcAft>
              </a:pPr>
              <a:r>
                <a:rPr lang="en-US" sz="1400" kern="1200">
                  <a:solidFill>
                    <a:srgbClr val="000000"/>
                  </a:solidFill>
                  <a:effectLst/>
                  <a:latin typeface="Arial"/>
                  <a:ea typeface="Calibri"/>
                  <a:cs typeface="Arial"/>
                </a:rPr>
                <a:t>5 cm</a:t>
              </a:r>
              <a:endParaRPr lang="en-US" sz="1400">
                <a:effectLst/>
                <a:latin typeface="Arial"/>
                <a:ea typeface="Calibri"/>
                <a:cs typeface="Times New Roman"/>
              </a:endParaRPr>
            </a:p>
          </p:txBody>
        </p:sp>
        <p:sp>
          <p:nvSpPr>
            <p:cNvPr id="24" name="TextBox 12"/>
            <p:cNvSpPr txBox="1"/>
            <p:nvPr/>
          </p:nvSpPr>
          <p:spPr>
            <a:xfrm>
              <a:off x="139694" y="3557331"/>
              <a:ext cx="762000" cy="439867"/>
            </a:xfrm>
            <a:prstGeom prst="rect">
              <a:avLst/>
            </a:prstGeom>
            <a:noFill/>
          </p:spPr>
          <p:txBody>
            <a:bodyPr wrap="square" rtlCol="0">
              <a:spAutoFit/>
            </a:bodyPr>
            <a:lstStyle/>
            <a:p>
              <a:pPr marL="0" marR="0" algn="just">
                <a:lnSpc>
                  <a:spcPct val="150000"/>
                </a:lnSpc>
                <a:spcBef>
                  <a:spcPts val="0"/>
                </a:spcBef>
                <a:spcAft>
                  <a:spcPts val="800"/>
                </a:spcAft>
              </a:pPr>
              <a:r>
                <a:rPr lang="en-US" sz="2800" kern="1200" dirty="0">
                  <a:solidFill>
                    <a:srgbClr val="000000"/>
                  </a:solidFill>
                  <a:effectLst/>
                  <a:latin typeface="Arial"/>
                  <a:ea typeface="Calibri"/>
                  <a:cs typeface="Arial"/>
                </a:rPr>
                <a:t>3 cm</a:t>
              </a:r>
              <a:endParaRPr lang="en-US" sz="2800" dirty="0">
                <a:effectLst/>
                <a:latin typeface="Arial"/>
                <a:ea typeface="Calibri"/>
                <a:cs typeface="Times New Roman"/>
              </a:endParaRPr>
            </a:p>
          </p:txBody>
        </p:sp>
        <p:sp>
          <p:nvSpPr>
            <p:cNvPr id="25" name="TextBox 13"/>
            <p:cNvSpPr txBox="1"/>
            <p:nvPr/>
          </p:nvSpPr>
          <p:spPr>
            <a:xfrm>
              <a:off x="3234096" y="3546344"/>
              <a:ext cx="762000" cy="439867"/>
            </a:xfrm>
            <a:prstGeom prst="rect">
              <a:avLst/>
            </a:prstGeom>
            <a:noFill/>
          </p:spPr>
          <p:txBody>
            <a:bodyPr wrap="square" rtlCol="0">
              <a:spAutoFit/>
            </a:bodyPr>
            <a:lstStyle/>
            <a:p>
              <a:pPr marL="0" marR="0" algn="just">
                <a:lnSpc>
                  <a:spcPct val="150000"/>
                </a:lnSpc>
                <a:spcBef>
                  <a:spcPts val="0"/>
                </a:spcBef>
                <a:spcAft>
                  <a:spcPts val="800"/>
                </a:spcAft>
              </a:pPr>
              <a:r>
                <a:rPr lang="en-US" sz="2800" kern="1200" dirty="0">
                  <a:solidFill>
                    <a:srgbClr val="000000"/>
                  </a:solidFill>
                  <a:effectLst/>
                  <a:latin typeface="Arial"/>
                  <a:ea typeface="Calibri"/>
                  <a:cs typeface="Arial"/>
                </a:rPr>
                <a:t>3 cm</a:t>
              </a:r>
              <a:endParaRPr lang="en-US" sz="2800" dirty="0">
                <a:effectLst/>
                <a:latin typeface="Arial"/>
                <a:ea typeface="Calibri"/>
                <a:cs typeface="Times New Roman"/>
              </a:endParaRPr>
            </a:p>
          </p:txBody>
        </p:sp>
        <p:sp>
          <p:nvSpPr>
            <p:cNvPr id="26" name="TextBox 14"/>
            <p:cNvSpPr txBox="1"/>
            <p:nvPr/>
          </p:nvSpPr>
          <p:spPr>
            <a:xfrm>
              <a:off x="3013973" y="4375456"/>
              <a:ext cx="762000" cy="439867"/>
            </a:xfrm>
            <a:prstGeom prst="rect">
              <a:avLst/>
            </a:prstGeom>
            <a:noFill/>
          </p:spPr>
          <p:txBody>
            <a:bodyPr wrap="square" rtlCol="0">
              <a:spAutoFit/>
            </a:bodyPr>
            <a:lstStyle/>
            <a:p>
              <a:pPr marL="0" marR="0" algn="just">
                <a:lnSpc>
                  <a:spcPct val="150000"/>
                </a:lnSpc>
                <a:spcBef>
                  <a:spcPts val="0"/>
                </a:spcBef>
                <a:spcAft>
                  <a:spcPts val="800"/>
                </a:spcAft>
              </a:pPr>
              <a:r>
                <a:rPr lang="en-US" sz="2800" kern="1200" dirty="0">
                  <a:solidFill>
                    <a:srgbClr val="000000"/>
                  </a:solidFill>
                  <a:effectLst/>
                  <a:latin typeface="Arial"/>
                  <a:ea typeface="Calibri"/>
                  <a:cs typeface="Arial"/>
                </a:rPr>
                <a:t>3 cm</a:t>
              </a:r>
              <a:endParaRPr lang="en-US" sz="2800" dirty="0">
                <a:effectLst/>
                <a:latin typeface="Arial"/>
                <a:ea typeface="Calibri"/>
                <a:cs typeface="Times New Roman"/>
              </a:endParaRPr>
            </a:p>
          </p:txBody>
        </p:sp>
        <p:sp>
          <p:nvSpPr>
            <p:cNvPr id="27" name="Rectangle 26"/>
            <p:cNvSpPr/>
            <p:nvPr/>
          </p:nvSpPr>
          <p:spPr>
            <a:xfrm>
              <a:off x="982134" y="2455334"/>
              <a:ext cx="2032000" cy="1439334"/>
            </a:xfrm>
            <a:prstGeom prst="rect">
              <a:avLst/>
            </a:prstGeom>
            <a:solidFill>
              <a:schemeClr val="accent5">
                <a:lumMod val="60000"/>
                <a:lumOff val="40000"/>
              </a:schemeClr>
            </a:solidFill>
            <a:ln w="3810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28" name="TextBox 13"/>
            <p:cNvSpPr txBox="1"/>
            <p:nvPr/>
          </p:nvSpPr>
          <p:spPr>
            <a:xfrm>
              <a:off x="2412905" y="2917694"/>
              <a:ext cx="762000" cy="439867"/>
            </a:xfrm>
            <a:prstGeom prst="rect">
              <a:avLst/>
            </a:prstGeom>
            <a:noFill/>
          </p:spPr>
          <p:txBody>
            <a:bodyPr wrap="square" rtlCol="0">
              <a:spAutoFit/>
            </a:bodyPr>
            <a:lstStyle/>
            <a:p>
              <a:pPr marL="0" marR="0" algn="just">
                <a:lnSpc>
                  <a:spcPct val="150000"/>
                </a:lnSpc>
                <a:spcBef>
                  <a:spcPts val="0"/>
                </a:spcBef>
                <a:spcAft>
                  <a:spcPts val="800"/>
                </a:spcAft>
              </a:pPr>
              <a:r>
                <a:rPr lang="en-US" sz="2800" kern="1200" dirty="0">
                  <a:solidFill>
                    <a:srgbClr val="000000"/>
                  </a:solidFill>
                  <a:effectLst/>
                  <a:latin typeface="Arial"/>
                  <a:ea typeface="Calibri"/>
                  <a:cs typeface="Arial"/>
                </a:rPr>
                <a:t>4 cm</a:t>
              </a:r>
              <a:endParaRPr lang="en-US" sz="2800" dirty="0">
                <a:effectLst/>
                <a:latin typeface="Arial"/>
                <a:ea typeface="Calibri"/>
                <a:cs typeface="Times New Roman"/>
              </a:endParaRPr>
            </a:p>
          </p:txBody>
        </p:sp>
        <p:sp>
          <p:nvSpPr>
            <p:cNvPr id="29" name="TextBox 13"/>
            <p:cNvSpPr txBox="1"/>
            <p:nvPr/>
          </p:nvSpPr>
          <p:spPr>
            <a:xfrm>
              <a:off x="1736678" y="3557326"/>
              <a:ext cx="762000" cy="439867"/>
            </a:xfrm>
            <a:prstGeom prst="rect">
              <a:avLst/>
            </a:prstGeom>
            <a:noFill/>
          </p:spPr>
          <p:txBody>
            <a:bodyPr wrap="square" rtlCol="0">
              <a:spAutoFit/>
            </a:bodyPr>
            <a:lstStyle/>
            <a:p>
              <a:pPr marL="0" marR="0" algn="just">
                <a:lnSpc>
                  <a:spcPct val="150000"/>
                </a:lnSpc>
                <a:spcBef>
                  <a:spcPts val="0"/>
                </a:spcBef>
                <a:spcAft>
                  <a:spcPts val="800"/>
                </a:spcAft>
              </a:pPr>
              <a:r>
                <a:rPr lang="en-US" sz="2800" kern="1200">
                  <a:solidFill>
                    <a:srgbClr val="000000"/>
                  </a:solidFill>
                  <a:effectLst/>
                  <a:latin typeface="Arial"/>
                  <a:ea typeface="Calibri"/>
                  <a:cs typeface="Arial"/>
                </a:rPr>
                <a:t>5 cm</a:t>
              </a:r>
              <a:endParaRPr lang="en-US" sz="2800">
                <a:effectLst/>
                <a:latin typeface="Arial"/>
                <a:ea typeface="Calibri"/>
                <a:cs typeface="Times New Roman"/>
              </a:endParaRPr>
            </a:p>
          </p:txBody>
        </p:sp>
      </p:grpSp>
      <p:sp>
        <p:nvSpPr>
          <p:cNvPr id="30" name="Rectangle 29"/>
          <p:cNvSpPr/>
          <p:nvPr/>
        </p:nvSpPr>
        <p:spPr>
          <a:xfrm>
            <a:off x="1074317" y="2781300"/>
            <a:ext cx="5616044" cy="1015663"/>
          </a:xfrm>
          <a:prstGeom prst="rect">
            <a:avLst/>
          </a:prstGeom>
        </p:spPr>
        <p:txBody>
          <a:bodyPr wrap="square">
            <a:spAutoFit/>
          </a:bodyPr>
          <a:lstStyle/>
          <a:p>
            <a:pPr algn="just">
              <a:lnSpc>
                <a:spcPct val="150000"/>
              </a:lnSpc>
            </a:pPr>
            <a:r>
              <a:rPr lang="en-US" sz="4000" b="1" dirty="0">
                <a:solidFill>
                  <a:srgbClr val="0070C0"/>
                </a:solidFill>
              </a:rPr>
              <a:t>Bước 2</a:t>
            </a:r>
            <a:r>
              <a:rPr lang="en-US" sz="4000" b="1" dirty="0" smtClean="0">
                <a:solidFill>
                  <a:srgbClr val="0070C0"/>
                </a:solidFill>
              </a:rPr>
              <a:t>: </a:t>
            </a:r>
            <a:r>
              <a:rPr lang="en-US" sz="4000" dirty="0" smtClean="0"/>
              <a:t>Cắt theo viền.</a:t>
            </a:r>
            <a:endParaRPr lang="en-US" sz="4000" dirty="0"/>
          </a:p>
        </p:txBody>
      </p:sp>
      <p:pic>
        <p:nvPicPr>
          <p:cNvPr id="31" name="Picture 14"/>
          <p:cNvPicPr>
            <a:picLocks noChangeAspect="1"/>
          </p:cNvPicPr>
          <p:nvPr/>
        </p:nvPicPr>
        <p:blipFill>
          <a:blip r:embed="rId14">
            <a:extLst>
              <a:ext uri="{28A0092B-C50C-407E-A947-70E740481C1C}">
                <a14:useLocalDpi xmlns:a14="http://schemas.microsoft.com/office/drawing/2010/main"/>
              </a:ext>
              <a:ext uri="{96DAC541-7B7A-43D3-8B79-37D633B846F1}">
                <asvg:svgBlip xmlns:asvg="http://schemas.microsoft.com/office/drawing/2016/SVG/main" xmlns="" r:embed="rId21"/>
              </a:ext>
            </a:extLst>
          </a:blip>
          <a:srcRect/>
          <a:stretch>
            <a:fillRect/>
          </a:stretch>
        </p:blipFill>
        <p:spPr>
          <a:xfrm>
            <a:off x="1733806" y="4152900"/>
            <a:ext cx="4297065" cy="5937224"/>
          </a:xfrm>
          <a:prstGeom prst="rect">
            <a:avLst/>
          </a:prstGeom>
        </p:spPr>
      </p:pic>
    </p:spTree>
    <p:extLst>
      <p:ext uri="{BB962C8B-B14F-4D97-AF65-F5344CB8AC3E}">
        <p14:creationId xmlns:p14="http://schemas.microsoft.com/office/powerpoint/2010/main" val="74447091"/>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0"/>
                                        </p:tgtEl>
                                        <p:attrNameLst>
                                          <p:attrName>style.visibility</p:attrName>
                                        </p:attrNameLst>
                                      </p:cBhvr>
                                      <p:to>
                                        <p:strVal val="visible"/>
                                      </p:to>
                                    </p:set>
                                    <p:anim calcmode="lin" valueType="num">
                                      <p:cBhvr additive="base">
                                        <p:cTn id="18" dur="500" fill="hold"/>
                                        <p:tgtEl>
                                          <p:spTgt spid="30"/>
                                        </p:tgtEl>
                                        <p:attrNameLst>
                                          <p:attrName>ppt_x</p:attrName>
                                        </p:attrNameLst>
                                      </p:cBhvr>
                                      <p:tavLst>
                                        <p:tav tm="0">
                                          <p:val>
                                            <p:strVal val="#ppt_x"/>
                                          </p:val>
                                        </p:tav>
                                        <p:tav tm="100000">
                                          <p:val>
                                            <p:strVal val="#ppt_x"/>
                                          </p:val>
                                        </p:tav>
                                      </p:tavLst>
                                    </p:anim>
                                    <p:anim calcmode="lin" valueType="num">
                                      <p:cBhvr additive="base">
                                        <p:cTn id="19"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0"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7"/>
              </a:ext>
            </a:extLst>
          </a:blip>
          <a:srcRect/>
          <a:stretch>
            <a:fillRect/>
          </a:stretch>
        </p:blipFill>
        <p:spPr>
          <a:xfrm>
            <a:off x="117378" y="256084"/>
            <a:ext cx="1464844" cy="1839416"/>
          </a:xfrm>
          <a:prstGeom prst="rect">
            <a:avLst/>
          </a:prstGeom>
        </p:spPr>
      </p:pic>
      <p:pic>
        <p:nvPicPr>
          <p:cNvPr id="6" name="Picture 6"/>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xmlns="" r:embed="rId9"/>
              </a:ext>
            </a:extLst>
          </a:blip>
          <a:srcRect/>
          <a:stretch>
            <a:fillRect/>
          </a:stretch>
        </p:blipFill>
        <p:spPr>
          <a:xfrm>
            <a:off x="15080641" y="7962900"/>
            <a:ext cx="2824876" cy="2105816"/>
          </a:xfrm>
          <a:prstGeom prst="rect">
            <a:avLst/>
          </a:prstGeom>
        </p:spPr>
      </p:pic>
      <p:pic>
        <p:nvPicPr>
          <p:cNvPr id="9" name="Picture 9"/>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xmlns="" r:embed="rId13"/>
              </a:ext>
            </a:extLst>
          </a:blip>
          <a:srcRect/>
          <a:stretch>
            <a:fillRect/>
          </a:stretch>
        </p:blipFill>
        <p:spPr>
          <a:xfrm>
            <a:off x="14219308" y="0"/>
            <a:ext cx="4068692" cy="3848100"/>
          </a:xfrm>
          <a:prstGeom prst="rect">
            <a:avLst/>
          </a:prstGeom>
        </p:spPr>
      </p:pic>
      <p:sp>
        <p:nvSpPr>
          <p:cNvPr id="2" name="Rectangle 1"/>
          <p:cNvSpPr/>
          <p:nvPr/>
        </p:nvSpPr>
        <p:spPr>
          <a:xfrm>
            <a:off x="1676400" y="1409700"/>
            <a:ext cx="14892217" cy="901593"/>
          </a:xfrm>
          <a:prstGeom prst="rect">
            <a:avLst/>
          </a:prstGeom>
        </p:spPr>
        <p:txBody>
          <a:bodyPr wrap="none">
            <a:spAutoFit/>
          </a:bodyPr>
          <a:lstStyle/>
          <a:p>
            <a:pPr algn="ctr">
              <a:lnSpc>
                <a:spcPct val="150000"/>
              </a:lnSpc>
            </a:pPr>
            <a:r>
              <a:rPr lang="en-US" sz="4000" b="1" dirty="0">
                <a:solidFill>
                  <a:srgbClr val="0070C0"/>
                </a:solidFill>
              </a:rPr>
              <a:t>Bước 3: </a:t>
            </a:r>
            <a:r>
              <a:rPr lang="en-US" sz="4000" dirty="0"/>
              <a:t>Gấp theo đường màu cam để được hình hộp chữ nhật.</a:t>
            </a:r>
          </a:p>
        </p:txBody>
      </p:sp>
      <p:pic>
        <p:nvPicPr>
          <p:cNvPr id="8194" name="Picture 2" descr="C:\Users\ADMINI~1\AppData\Local\Temp\Rar$DIa0.749\Thực hành - Hình 10.5.png"/>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4060952" y="2519054"/>
            <a:ext cx="9904276" cy="73488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754406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194"/>
                                        </p:tgtEl>
                                        <p:attrNameLst>
                                          <p:attrName>style.visibility</p:attrName>
                                        </p:attrNameLst>
                                      </p:cBhvr>
                                      <p:to>
                                        <p:strVal val="visible"/>
                                      </p:to>
                                    </p:set>
                                    <p:animEffect transition="in" filter="wipe(down)">
                                      <p:cBhvr>
                                        <p:cTn id="12" dur="50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pic>
        <p:nvPicPr>
          <p:cNvPr id="13" name="Picture 13"/>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rcRect/>
          <a:stretch>
            <a:fillRect/>
          </a:stretch>
        </p:blipFill>
        <p:spPr>
          <a:xfrm flipH="1">
            <a:off x="16447917" y="34380"/>
            <a:ext cx="1840083" cy="1638189"/>
          </a:xfrm>
          <a:prstGeom prst="rect">
            <a:avLst/>
          </a:prstGeom>
        </p:spPr>
      </p:pic>
      <p:pic>
        <p:nvPicPr>
          <p:cNvPr id="14" name="Picture 14"/>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rcRect/>
          <a:stretch>
            <a:fillRect/>
          </a:stretch>
        </p:blipFill>
        <p:spPr>
          <a:xfrm rot="2292004">
            <a:off x="13816426" y="3812350"/>
            <a:ext cx="1426810" cy="661521"/>
          </a:xfrm>
          <a:prstGeom prst="rect">
            <a:avLst/>
          </a:prstGeom>
        </p:spPr>
      </p:pic>
      <p:pic>
        <p:nvPicPr>
          <p:cNvPr id="15" name="Picture 15"/>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xmlns="" r:embed="rId7"/>
              </a:ext>
            </a:extLst>
          </a:blip>
          <a:srcRect/>
          <a:stretch>
            <a:fillRect/>
          </a:stretch>
        </p:blipFill>
        <p:spPr>
          <a:xfrm rot="-522393">
            <a:off x="363537" y="8800599"/>
            <a:ext cx="879808" cy="843016"/>
          </a:xfrm>
          <a:prstGeom prst="rect">
            <a:avLst/>
          </a:prstGeom>
        </p:spPr>
      </p:pic>
      <p:pic>
        <p:nvPicPr>
          <p:cNvPr id="16" name="Picture 16"/>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xmlns="" r:embed="rId9"/>
              </a:ext>
            </a:extLst>
          </a:blip>
          <a:srcRect/>
          <a:stretch>
            <a:fillRect/>
          </a:stretch>
        </p:blipFill>
        <p:spPr>
          <a:xfrm>
            <a:off x="8837068" y="8632594"/>
            <a:ext cx="1226484" cy="1540106"/>
          </a:xfrm>
          <a:prstGeom prst="rect">
            <a:avLst/>
          </a:prstGeom>
        </p:spPr>
      </p:pic>
      <p:pic>
        <p:nvPicPr>
          <p:cNvPr id="17" name="Picture 17"/>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xmlns="" r:embed="rId11"/>
              </a:ext>
            </a:extLst>
          </a:blip>
          <a:srcRect/>
          <a:stretch>
            <a:fillRect/>
          </a:stretch>
        </p:blipFill>
        <p:spPr>
          <a:xfrm rot="-2121315">
            <a:off x="16412264" y="9329914"/>
            <a:ext cx="1225888" cy="1018602"/>
          </a:xfrm>
          <a:prstGeom prst="rect">
            <a:avLst/>
          </a:prstGeom>
        </p:spPr>
      </p:pic>
      <p:sp>
        <p:nvSpPr>
          <p:cNvPr id="19" name="TextBox 18">
            <a:extLst>
              <a:ext uri="{FF2B5EF4-FFF2-40B4-BE49-F238E27FC236}">
                <a16:creationId xmlns:a16="http://schemas.microsoft.com/office/drawing/2014/main" xmlns="" id="{0C4374E1-B832-4984-98F2-001560FEC69A}"/>
              </a:ext>
            </a:extLst>
          </p:cNvPr>
          <p:cNvSpPr txBox="1"/>
          <p:nvPr/>
        </p:nvSpPr>
        <p:spPr>
          <a:xfrm>
            <a:off x="848282" y="5015448"/>
            <a:ext cx="16601518" cy="3785652"/>
          </a:xfrm>
          <a:prstGeom prst="rect">
            <a:avLst/>
          </a:prstGeom>
          <a:noFill/>
        </p:spPr>
        <p:txBody>
          <a:bodyPr wrap="square">
            <a:spAutoFit/>
          </a:bodyPr>
          <a:lstStyle/>
          <a:p>
            <a:pPr algn="just">
              <a:lnSpc>
                <a:spcPct val="150000"/>
              </a:lnSpc>
            </a:pPr>
            <a:r>
              <a:rPr lang="en-US" sz="4000" dirty="0"/>
              <a:t>Quan sát hình hộp chữ nhật (H.10.6a) và hình khai triển của nó (H.10.6b). Hãy chỉ ra sự tương ứng giữa các mặt của hình hộp chữ nhật với các hình chữ nhật ở mặt khai triển. Hình chữ nhật nào ở hình khai triển là các mặt bên và mặt đáy? </a:t>
            </a:r>
          </a:p>
        </p:txBody>
      </p:sp>
      <p:pic>
        <p:nvPicPr>
          <p:cNvPr id="20" name="Picture 9">
            <a:extLst>
              <a:ext uri="{FF2B5EF4-FFF2-40B4-BE49-F238E27FC236}">
                <a16:creationId xmlns:a16="http://schemas.microsoft.com/office/drawing/2014/main" xmlns="" id="{BBD40F6E-D381-45DE-B169-E2C72C786180}"/>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xmlns="" r:embed="rId13"/>
              </a:ext>
            </a:extLst>
          </a:blip>
          <a:srcRect/>
          <a:stretch>
            <a:fillRect/>
          </a:stretch>
        </p:blipFill>
        <p:spPr>
          <a:xfrm>
            <a:off x="5486400" y="3147143"/>
            <a:ext cx="1530360" cy="1541925"/>
          </a:xfrm>
          <a:prstGeom prst="rect">
            <a:avLst/>
          </a:prstGeom>
        </p:spPr>
      </p:pic>
      <p:sp>
        <p:nvSpPr>
          <p:cNvPr id="22" name="TextBox 21">
            <a:extLst>
              <a:ext uri="{FF2B5EF4-FFF2-40B4-BE49-F238E27FC236}">
                <a16:creationId xmlns:a16="http://schemas.microsoft.com/office/drawing/2014/main" xmlns="" id="{26E69611-27BF-4D27-A6FE-D0E6EA053B2D}"/>
              </a:ext>
            </a:extLst>
          </p:cNvPr>
          <p:cNvSpPr txBox="1"/>
          <p:nvPr/>
        </p:nvSpPr>
        <p:spPr>
          <a:xfrm>
            <a:off x="7335991" y="3695700"/>
            <a:ext cx="4724400" cy="99867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800"/>
              </a:spcAft>
              <a:buClrTx/>
              <a:buSzTx/>
              <a:buFontTx/>
              <a:buNone/>
              <a:tabLst/>
              <a:defRPr/>
            </a:pPr>
            <a:r>
              <a:rPr kumimoji="0" lang="en-US" sz="4400" b="1" i="0" u="none" strike="noStrike" kern="1200" cap="none" spc="0" normalizeH="0" baseline="0" noProof="0" dirty="0">
                <a:ln>
                  <a:noFill/>
                </a:ln>
                <a:solidFill>
                  <a:srgbClr val="0070C0"/>
                </a:solidFill>
                <a:effectLst/>
                <a:uLnTx/>
                <a:uFillTx/>
                <a:latin typeface="Arial" panose="020B0604020202020204" pitchFamily="34" charset="0"/>
                <a:ea typeface="Calibri" panose="020F0502020204030204" pitchFamily="34" charset="0"/>
                <a:cs typeface="Times New Roman" panose="02020603050405020304" pitchFamily="18" charset="0"/>
              </a:rPr>
              <a:t>Hoạt động nhóm</a:t>
            </a:r>
            <a:endParaRPr kumimoji="0" lang="en-US" sz="44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6" name="Picture 6">
            <a:extLst>
              <a:ext uri="{FF2B5EF4-FFF2-40B4-BE49-F238E27FC236}">
                <a16:creationId xmlns:a16="http://schemas.microsoft.com/office/drawing/2014/main" xmlns="" id="{71BDA3C0-C29B-4732-B195-677FB5DDD6F8}"/>
              </a:ext>
            </a:extLst>
          </p:cNvPr>
          <p:cNvPicPr>
            <a:picLocks noChangeAspect="1"/>
          </p:cNvPicPr>
          <p:nvPr/>
        </p:nvPicPr>
        <p:blipFill>
          <a:blip r:embed="rId14" cstate="email">
            <a:extLst>
              <a:ext uri="{28A0092B-C50C-407E-A947-70E740481C1C}">
                <a14:useLocalDpi xmlns:a14="http://schemas.microsoft.com/office/drawing/2010/main"/>
              </a:ext>
              <a:ext uri="{96DAC541-7B7A-43D3-8B79-37D633B846F1}">
                <asvg:svgBlip xmlns:asvg="http://schemas.microsoft.com/office/drawing/2016/SVG/main" xmlns="" r:embed="rId16"/>
              </a:ext>
            </a:extLst>
          </a:blip>
          <a:srcRect/>
          <a:stretch>
            <a:fillRect/>
          </a:stretch>
        </p:blipFill>
        <p:spPr>
          <a:xfrm flipH="1">
            <a:off x="4125" y="-29668"/>
            <a:ext cx="4720275" cy="1439368"/>
          </a:xfrm>
          <a:prstGeom prst="rect">
            <a:avLst/>
          </a:prstGeom>
        </p:spPr>
      </p:pic>
      <p:sp>
        <p:nvSpPr>
          <p:cNvPr id="2" name="Rectangle 1"/>
          <p:cNvSpPr/>
          <p:nvPr/>
        </p:nvSpPr>
        <p:spPr>
          <a:xfrm>
            <a:off x="1230695" y="1038642"/>
            <a:ext cx="15838105" cy="2123658"/>
          </a:xfrm>
          <a:prstGeom prst="rect">
            <a:avLst/>
          </a:prstGeom>
        </p:spPr>
        <p:txBody>
          <a:bodyPr wrap="square">
            <a:spAutoFit/>
          </a:bodyPr>
          <a:lstStyle/>
          <a:p>
            <a:pPr algn="ctr">
              <a:lnSpc>
                <a:spcPct val="150000"/>
              </a:lnSpc>
            </a:pPr>
            <a:r>
              <a:rPr lang="en-US" sz="4400" b="1" dirty="0"/>
              <a:t>2) </a:t>
            </a:r>
            <a:r>
              <a:rPr lang="nl-NL" sz="4400" b="1" dirty="0"/>
              <a:t>Diện tích xung quanh và thể tích của hình hộp chữ nhật, hình lập phương</a:t>
            </a:r>
            <a:endParaRPr lang="en-US" sz="4400" dirty="0"/>
          </a:p>
        </p:txBody>
      </p:sp>
    </p:spTree>
    <p:extLst>
      <p:ext uri="{BB962C8B-B14F-4D97-AF65-F5344CB8AC3E}">
        <p14:creationId xmlns:p14="http://schemas.microsoft.com/office/powerpoint/2010/main" val="333314439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7"/>
              </a:ext>
            </a:extLst>
          </a:blip>
          <a:srcRect/>
          <a:stretch>
            <a:fillRect/>
          </a:stretch>
        </p:blipFill>
        <p:spPr>
          <a:xfrm>
            <a:off x="117378" y="114300"/>
            <a:ext cx="1254222" cy="1574937"/>
          </a:xfrm>
          <a:prstGeom prst="rect">
            <a:avLst/>
          </a:prstGeom>
        </p:spPr>
      </p:pic>
      <p:pic>
        <p:nvPicPr>
          <p:cNvPr id="6" name="Picture 6"/>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xmlns="" r:embed="rId9"/>
              </a:ext>
            </a:extLst>
          </a:blip>
          <a:srcRect/>
          <a:stretch>
            <a:fillRect/>
          </a:stretch>
        </p:blipFill>
        <p:spPr>
          <a:xfrm>
            <a:off x="15925800" y="8592927"/>
            <a:ext cx="1979717" cy="1475789"/>
          </a:xfrm>
          <a:prstGeom prst="rect">
            <a:avLst/>
          </a:prstGeom>
        </p:spPr>
      </p:pic>
      <p:pic>
        <p:nvPicPr>
          <p:cNvPr id="9" name="Picture 9"/>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xmlns="" r:embed="rId13"/>
              </a:ext>
            </a:extLst>
          </a:blip>
          <a:srcRect/>
          <a:stretch>
            <a:fillRect/>
          </a:stretch>
        </p:blipFill>
        <p:spPr>
          <a:xfrm>
            <a:off x="15991808" y="0"/>
            <a:ext cx="2296192" cy="2171700"/>
          </a:xfrm>
          <a:prstGeom prst="rect">
            <a:avLst/>
          </a:prstGeom>
        </p:spPr>
      </p:pic>
      <p:pic>
        <p:nvPicPr>
          <p:cNvPr id="9218" name="Picture 2" descr="C:\Users\ADMINI~1\AppData\Local\Temp\Rar$DIa0.022\HĐ4.png"/>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966157" y="137160"/>
            <a:ext cx="14112043" cy="566132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078578" y="5925383"/>
            <a:ext cx="11887200" cy="4247317"/>
          </a:xfrm>
          <a:prstGeom prst="rect">
            <a:avLst/>
          </a:prstGeom>
          <a:ln w="57150">
            <a:prstDash val="dash"/>
          </a:ln>
        </p:spPr>
        <p:style>
          <a:lnRef idx="2">
            <a:schemeClr val="accent2"/>
          </a:lnRef>
          <a:fillRef idx="1">
            <a:schemeClr val="lt1"/>
          </a:fillRef>
          <a:effectRef idx="0">
            <a:schemeClr val="accent2"/>
          </a:effectRef>
          <a:fontRef idx="minor">
            <a:schemeClr val="dk1"/>
          </a:fontRef>
        </p:style>
        <p:txBody>
          <a:bodyPr wrap="square">
            <a:spAutoFit/>
          </a:bodyPr>
          <a:lstStyle/>
          <a:p>
            <a:pPr algn="ctr">
              <a:lnSpc>
                <a:spcPct val="150000"/>
              </a:lnSpc>
            </a:pPr>
            <a:r>
              <a:rPr lang="en-US" sz="3600" b="1" dirty="0">
                <a:solidFill>
                  <a:srgbClr val="FF0000"/>
                </a:solidFill>
              </a:rPr>
              <a:t>Kết quả:</a:t>
            </a:r>
          </a:p>
          <a:p>
            <a:pPr marL="571500" indent="-571500" algn="just">
              <a:lnSpc>
                <a:spcPct val="150000"/>
              </a:lnSpc>
              <a:buFont typeface="Arial" pitchFamily="34" charset="0"/>
              <a:buChar char="•"/>
            </a:pPr>
            <a:r>
              <a:rPr lang="en-US" sz="3600" dirty="0" smtClean="0"/>
              <a:t>Sự </a:t>
            </a:r>
            <a:r>
              <a:rPr lang="en-US" sz="3600" dirty="0"/>
              <a:t>tương ứng: BB'C'C - (2), A'D'DA - (4), A'B'BA - (1), C'D'DC - (3), A'D'C'B' - (5), ABCD - (6).</a:t>
            </a:r>
          </a:p>
          <a:p>
            <a:pPr marL="571500" indent="-571500" algn="just">
              <a:lnSpc>
                <a:spcPct val="150000"/>
              </a:lnSpc>
              <a:buFont typeface="Arial" pitchFamily="34" charset="0"/>
              <a:buChar char="•"/>
            </a:pPr>
            <a:r>
              <a:rPr lang="en-US" sz="3600" dirty="0" smtClean="0"/>
              <a:t>Mặt </a:t>
            </a:r>
            <a:r>
              <a:rPr lang="en-US" sz="3600" dirty="0"/>
              <a:t>bên : (1), (2), (3), (4)</a:t>
            </a:r>
          </a:p>
          <a:p>
            <a:pPr marL="571500" indent="-571500" algn="just">
              <a:lnSpc>
                <a:spcPct val="150000"/>
              </a:lnSpc>
              <a:buFont typeface="Arial" pitchFamily="34" charset="0"/>
              <a:buChar char="•"/>
            </a:pPr>
            <a:r>
              <a:rPr lang="en-US" sz="3600" dirty="0" smtClean="0"/>
              <a:t>Mặt </a:t>
            </a:r>
            <a:r>
              <a:rPr lang="en-US" sz="3600" dirty="0"/>
              <a:t>đáy: (5), (6).</a:t>
            </a:r>
          </a:p>
        </p:txBody>
      </p:sp>
    </p:spTree>
    <p:extLst>
      <p:ext uri="{BB962C8B-B14F-4D97-AF65-F5344CB8AC3E}">
        <p14:creationId xmlns:p14="http://schemas.microsoft.com/office/powerpoint/2010/main" val="24678684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barn(inVertical)">
                                      <p:cBhvr>
                                        <p:cTn id="7" dur="500"/>
                                        <p:tgtEl>
                                          <p:spTgt spid="921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
                                            <p:bg/>
                                          </p:spTgt>
                                        </p:tgtEl>
                                        <p:attrNameLst>
                                          <p:attrName>style.visibility</p:attrName>
                                        </p:attrNameLst>
                                      </p:cBhvr>
                                      <p:to>
                                        <p:strVal val="visible"/>
                                      </p:to>
                                    </p:set>
                                    <p:animEffect transition="in" filter="randombar(horizontal)">
                                      <p:cBhvr>
                                        <p:cTn id="12" dur="500"/>
                                        <p:tgtEl>
                                          <p:spTgt spid="2">
                                            <p:bg/>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randombar(horizontal)">
                                      <p:cBhvr>
                                        <p:cTn id="17" dur="500"/>
                                        <p:tgtEl>
                                          <p:spTgt spid="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
                                            <p:txEl>
                                              <p:pRg st="1" end="1"/>
                                            </p:txEl>
                                          </p:spTgt>
                                        </p:tgtEl>
                                        <p:attrNameLst>
                                          <p:attrName>style.visibility</p:attrName>
                                        </p:attrNameLst>
                                      </p:cBhvr>
                                      <p:to>
                                        <p:strVal val="visible"/>
                                      </p:to>
                                    </p:set>
                                    <p:animEffect transition="in" filter="randombar(horizontal)">
                                      <p:cBhvr>
                                        <p:cTn id="22" dur="500"/>
                                        <p:tgtEl>
                                          <p:spTgt spid="2">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2">
                                            <p:txEl>
                                              <p:pRg st="2" end="2"/>
                                            </p:txEl>
                                          </p:spTgt>
                                        </p:tgtEl>
                                        <p:attrNameLst>
                                          <p:attrName>style.visibility</p:attrName>
                                        </p:attrNameLst>
                                      </p:cBhvr>
                                      <p:to>
                                        <p:strVal val="visible"/>
                                      </p:to>
                                    </p:set>
                                    <p:animEffect transition="in" filter="randombar(horizontal)">
                                      <p:cBhvr>
                                        <p:cTn id="27" dur="500"/>
                                        <p:tgtEl>
                                          <p:spTgt spid="2">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2">
                                            <p:txEl>
                                              <p:pRg st="3" end="3"/>
                                            </p:txEl>
                                          </p:spTgt>
                                        </p:tgtEl>
                                        <p:attrNameLst>
                                          <p:attrName>style.visibility</p:attrName>
                                        </p:attrNameLst>
                                      </p:cBhvr>
                                      <p:to>
                                        <p:strVal val="visible"/>
                                      </p:to>
                                    </p:set>
                                    <p:animEffect transition="in" filter="randombar(horizontal)">
                                      <p:cBhvr>
                                        <p:cTn id="3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rcRect/>
          <a:stretch>
            <a:fillRect/>
          </a:stretch>
        </p:blipFill>
        <p:spPr>
          <a:xfrm rot="-10800000">
            <a:off x="16615701" y="8724900"/>
            <a:ext cx="1684758" cy="1584966"/>
          </a:xfrm>
          <a:prstGeom prst="rect">
            <a:avLst/>
          </a:prstGeom>
        </p:spPr>
      </p:pic>
      <p:pic>
        <p:nvPicPr>
          <p:cNvPr id="5" name="Picture 5"/>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rcRect/>
          <a:stretch>
            <a:fillRect/>
          </a:stretch>
        </p:blipFill>
        <p:spPr>
          <a:xfrm>
            <a:off x="0" y="8539433"/>
            <a:ext cx="1095507" cy="1747567"/>
          </a:xfrm>
          <a:prstGeom prst="rect">
            <a:avLst/>
          </a:prstGeom>
        </p:spPr>
      </p:pic>
      <p:pic>
        <p:nvPicPr>
          <p:cNvPr id="6" name="Picture 6"/>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xmlns="" r:embed="rId7"/>
              </a:ext>
            </a:extLst>
          </a:blip>
          <a:srcRect/>
          <a:stretch>
            <a:fillRect/>
          </a:stretch>
        </p:blipFill>
        <p:spPr>
          <a:xfrm>
            <a:off x="16306800" y="13749"/>
            <a:ext cx="1993659" cy="1017518"/>
          </a:xfrm>
          <a:prstGeom prst="rect">
            <a:avLst/>
          </a:prstGeom>
        </p:spPr>
      </p:pic>
      <p:pic>
        <p:nvPicPr>
          <p:cNvPr id="14" name="Picture 14"/>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xmlns="" r:embed="rId9"/>
              </a:ext>
            </a:extLst>
          </a:blip>
          <a:srcRect/>
          <a:stretch>
            <a:fillRect/>
          </a:stretch>
        </p:blipFill>
        <p:spPr>
          <a:xfrm>
            <a:off x="76200" y="114300"/>
            <a:ext cx="926459" cy="1163362"/>
          </a:xfrm>
          <a:prstGeom prst="rect">
            <a:avLst/>
          </a:prstGeom>
        </p:spPr>
      </p:pic>
      <p:sp>
        <p:nvSpPr>
          <p:cNvPr id="3" name="Rectangle 2"/>
          <p:cNvSpPr/>
          <p:nvPr/>
        </p:nvSpPr>
        <p:spPr>
          <a:xfrm>
            <a:off x="990600" y="575377"/>
            <a:ext cx="16351223" cy="1824923"/>
          </a:xfrm>
          <a:prstGeom prst="rect">
            <a:avLst/>
          </a:prstGeom>
        </p:spPr>
        <p:txBody>
          <a:bodyPr wrap="square">
            <a:spAutoFit/>
          </a:bodyPr>
          <a:lstStyle/>
          <a:p>
            <a:pPr algn="ctr">
              <a:lnSpc>
                <a:spcPct val="150000"/>
              </a:lnSpc>
            </a:pPr>
            <a:r>
              <a:rPr lang="en-US" sz="4000" dirty="0"/>
              <a:t>Tính tổng diện tích các hình chữ nhật (1), (2), (3), (4). So sánh kết quả vừa tìm với tích của chu vi đáy và chiều cao của hình hộp chữ nhật.</a:t>
            </a:r>
          </a:p>
        </p:txBody>
      </p:sp>
      <p:pic>
        <p:nvPicPr>
          <p:cNvPr id="12" name="Picture 2" descr="C:\Users\ADMINI~1\AppData\Local\Temp\Rar$DIa0.022\HĐ4.png"/>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1150544" y="2674617"/>
            <a:ext cx="16031334" cy="69646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8055951"/>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AF2"/>
        </a:solid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xmlns="" id="{E8E54919-2E3C-460B-A5CA-51906C4200F8}"/>
              </a:ext>
            </a:extLst>
          </p:cNvPr>
          <p:cNvGrpSpPr/>
          <p:nvPr/>
        </p:nvGrpSpPr>
        <p:grpSpPr>
          <a:xfrm>
            <a:off x="304800" y="240776"/>
            <a:ext cx="17678400" cy="9855724"/>
            <a:chOff x="1129893" y="690756"/>
            <a:chExt cx="16028214" cy="8905489"/>
          </a:xfrm>
        </p:grpSpPr>
        <p:pic>
          <p:nvPicPr>
            <p:cNvPr id="2" name="Picture 2"/>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rcRect/>
            <a:stretch>
              <a:fillRect/>
            </a:stretch>
          </p:blipFill>
          <p:spPr>
            <a:xfrm>
              <a:off x="1129893" y="690756"/>
              <a:ext cx="16028214" cy="8905489"/>
            </a:xfrm>
            <a:prstGeom prst="rect">
              <a:avLst/>
            </a:prstGeom>
          </p:spPr>
        </p:pic>
        <p:pic>
          <p:nvPicPr>
            <p:cNvPr id="3" name="Picture 3"/>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rcRect/>
            <a:stretch>
              <a:fillRect/>
            </a:stretch>
          </p:blipFill>
          <p:spPr>
            <a:xfrm>
              <a:off x="1503669" y="934032"/>
              <a:ext cx="15280661" cy="8490138"/>
            </a:xfrm>
            <a:prstGeom prst="rect">
              <a:avLst/>
            </a:prstGeom>
          </p:spPr>
        </p:pic>
      </p:grpSp>
      <p:pic>
        <p:nvPicPr>
          <p:cNvPr id="7" name="Picture 7"/>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xmlns="" r:embed="rId7"/>
              </a:ext>
            </a:extLst>
          </a:blip>
          <a:srcRect/>
          <a:stretch>
            <a:fillRect/>
          </a:stretch>
        </p:blipFill>
        <p:spPr>
          <a:xfrm flipH="1">
            <a:off x="15462981" y="690756"/>
            <a:ext cx="1796319" cy="1995910"/>
          </a:xfrm>
          <a:prstGeom prst="rect">
            <a:avLst/>
          </a:prstGeom>
        </p:spPr>
      </p:pic>
      <p:pic>
        <p:nvPicPr>
          <p:cNvPr id="8" name="Picture 8"/>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xmlns="" r:embed="rId9"/>
              </a:ext>
            </a:extLst>
          </a:blip>
          <a:srcRect/>
          <a:stretch>
            <a:fillRect/>
          </a:stretch>
        </p:blipFill>
        <p:spPr>
          <a:xfrm rot="1097580" flipH="1">
            <a:off x="1243278" y="501797"/>
            <a:ext cx="1284901" cy="1574152"/>
          </a:xfrm>
          <a:prstGeom prst="rect">
            <a:avLst/>
          </a:prstGeom>
        </p:spPr>
      </p:pic>
      <p:pic>
        <p:nvPicPr>
          <p:cNvPr id="10" name="Picture 10"/>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xmlns="" r:embed="rId11"/>
              </a:ext>
            </a:extLst>
          </a:blip>
          <a:srcRect/>
          <a:stretch>
            <a:fillRect/>
          </a:stretch>
        </p:blipFill>
        <p:spPr>
          <a:xfrm rot="-446954">
            <a:off x="16705222" y="8893530"/>
            <a:ext cx="1267245" cy="1214251"/>
          </a:xfrm>
          <a:prstGeom prst="rect">
            <a:avLst/>
          </a:prstGeom>
        </p:spPr>
      </p:pic>
      <p:pic>
        <p:nvPicPr>
          <p:cNvPr id="11" name="Picture 11"/>
          <p:cNvPicPr>
            <a:picLocks noChangeAspect="1"/>
          </p:cNvPicPr>
          <p:nvPr/>
        </p:nvPicPr>
        <p:blipFill>
          <a:blip r:embed="rId12">
            <a:extLst>
              <a:ext uri="{28A0092B-C50C-407E-A947-70E740481C1C}">
                <a14:useLocalDpi xmlns:a14="http://schemas.microsoft.com/office/drawing/2010/main"/>
              </a:ext>
              <a:ext uri="{96DAC541-7B7A-43D3-8B79-37D633B846F1}">
                <asvg:svgBlip xmlns:asvg="http://schemas.microsoft.com/office/drawing/2016/SVG/main" xmlns="" r:embed="rId13"/>
              </a:ext>
            </a:extLst>
          </a:blip>
          <a:srcRect/>
          <a:stretch>
            <a:fillRect/>
          </a:stretch>
        </p:blipFill>
        <p:spPr>
          <a:xfrm rot="572939">
            <a:off x="724545" y="8237807"/>
            <a:ext cx="1521321" cy="1264080"/>
          </a:xfrm>
          <a:prstGeom prst="rect">
            <a:avLst/>
          </a:prstGeom>
        </p:spPr>
      </p:pic>
      <p:sp>
        <p:nvSpPr>
          <p:cNvPr id="15" name="TextBox 14">
            <a:extLst>
              <a:ext uri="{FF2B5EF4-FFF2-40B4-BE49-F238E27FC236}">
                <a16:creationId xmlns:a16="http://schemas.microsoft.com/office/drawing/2014/main" xmlns="" id="{52BB423F-A222-43EF-9D83-828E5FEA8713}"/>
              </a:ext>
            </a:extLst>
          </p:cNvPr>
          <p:cNvSpPr txBox="1"/>
          <p:nvPr/>
        </p:nvSpPr>
        <p:spPr>
          <a:xfrm>
            <a:off x="7205992" y="1319298"/>
            <a:ext cx="4267200" cy="1081002"/>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en-US" sz="4800" b="1" i="0" u="none" strike="noStrike" kern="1200" cap="none" spc="0" normalizeH="0" baseline="0" noProof="0" dirty="0">
                <a:ln>
                  <a:noFill/>
                </a:ln>
                <a:solidFill>
                  <a:srgbClr val="60699E"/>
                </a:solidFill>
                <a:effectLst/>
                <a:uLnTx/>
                <a:uFillTx/>
                <a:latin typeface="Arial" panose="020B0604020202020204" pitchFamily="34" charset="0"/>
                <a:ea typeface="Calibri" panose="020F0502020204030204" pitchFamily="34" charset="0"/>
                <a:cs typeface="Times New Roman" panose="02020603050405020304" pitchFamily="18" charset="0"/>
              </a:rPr>
              <a:t>KHỞI ĐỘNG</a:t>
            </a:r>
            <a:endParaRPr kumimoji="0" lang="en-US" sz="4800" b="0" i="0" u="none" strike="noStrike" kern="1200" cap="none" spc="0" normalizeH="0" baseline="0" noProof="0" dirty="0">
              <a:ln>
                <a:noFill/>
              </a:ln>
              <a:solidFill>
                <a:srgbClr val="60699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8" name="Picture 14">
            <a:extLst>
              <a:ext uri="{FF2B5EF4-FFF2-40B4-BE49-F238E27FC236}">
                <a16:creationId xmlns:a16="http://schemas.microsoft.com/office/drawing/2014/main" xmlns="" id="{087BE8A1-71AC-45A3-851E-28C284AA9692}"/>
              </a:ext>
            </a:extLst>
          </p:cNvPr>
          <p:cNvPicPr>
            <a:picLocks noChangeAspect="1"/>
          </p:cNvPicPr>
          <p:nvPr/>
        </p:nvPicPr>
        <p:blipFill>
          <a:blip r:embed="rId14" cstate="email">
            <a:extLst>
              <a:ext uri="{28A0092B-C50C-407E-A947-70E740481C1C}">
                <a14:useLocalDpi xmlns:a14="http://schemas.microsoft.com/office/drawing/2010/main"/>
              </a:ext>
              <a:ext uri="{96DAC541-7B7A-43D3-8B79-37D633B846F1}">
                <asvg:svgBlip xmlns:asvg="http://schemas.microsoft.com/office/drawing/2016/SVG/main" xmlns="" r:embed="rId23"/>
              </a:ext>
            </a:extLst>
          </a:blip>
          <a:srcRect/>
          <a:stretch>
            <a:fillRect/>
          </a:stretch>
        </p:blipFill>
        <p:spPr>
          <a:xfrm>
            <a:off x="3188178" y="1403693"/>
            <a:ext cx="926459" cy="1163362"/>
          </a:xfrm>
          <a:prstGeom prst="rect">
            <a:avLst/>
          </a:prstGeom>
        </p:spPr>
      </p:pic>
      <p:grpSp>
        <p:nvGrpSpPr>
          <p:cNvPr id="5" name="Group 4"/>
          <p:cNvGrpSpPr/>
          <p:nvPr/>
        </p:nvGrpSpPr>
        <p:grpSpPr>
          <a:xfrm>
            <a:off x="2572118" y="2628900"/>
            <a:ext cx="13534945" cy="1847088"/>
            <a:chOff x="1928036" y="6908711"/>
            <a:chExt cx="13534945" cy="1847088"/>
          </a:xfrm>
        </p:grpSpPr>
        <p:grpSp>
          <p:nvGrpSpPr>
            <p:cNvPr id="25" name="Group 24">
              <a:extLst>
                <a:ext uri="{FF2B5EF4-FFF2-40B4-BE49-F238E27FC236}">
                  <a16:creationId xmlns:a16="http://schemas.microsoft.com/office/drawing/2014/main" xmlns="" id="{558B1569-3933-434E-BDFC-ACD9B2ED15C7}"/>
                </a:ext>
              </a:extLst>
            </p:cNvPr>
            <p:cNvGrpSpPr/>
            <p:nvPr/>
          </p:nvGrpSpPr>
          <p:grpSpPr>
            <a:xfrm>
              <a:off x="1928036" y="6908711"/>
              <a:ext cx="13534945" cy="1847088"/>
              <a:chOff x="2488050" y="6808754"/>
              <a:chExt cx="12507325" cy="1847088"/>
            </a:xfrm>
          </p:grpSpPr>
          <p:pic>
            <p:nvPicPr>
              <p:cNvPr id="20" name="Picture 4">
                <a:extLst>
                  <a:ext uri="{FF2B5EF4-FFF2-40B4-BE49-F238E27FC236}">
                    <a16:creationId xmlns:a16="http://schemas.microsoft.com/office/drawing/2014/main" xmlns="" id="{BBA94CCD-33A5-45E4-AB56-4DE37B3C65BE}"/>
                  </a:ext>
                </a:extLst>
              </p:cNvPr>
              <p:cNvPicPr>
                <a:picLocks noChangeAspect="1"/>
              </p:cNvPicPr>
              <p:nvPr/>
            </p:nvPicPr>
            <p:blipFill>
              <a:blip r:embed="rId24">
                <a:extLst>
                  <a:ext uri="{28A0092B-C50C-407E-A947-70E740481C1C}">
                    <a14:useLocalDpi xmlns:a14="http://schemas.microsoft.com/office/drawing/2010/main"/>
                  </a:ext>
                  <a:ext uri="{96DAC541-7B7A-43D3-8B79-37D633B846F1}">
                    <asvg:svgBlip xmlns:asvg="http://schemas.microsoft.com/office/drawing/2016/SVG/main" xmlns="" r:embed="rId19"/>
                  </a:ext>
                </a:extLst>
              </a:blip>
              <a:srcRect/>
              <a:stretch>
                <a:fillRect/>
              </a:stretch>
            </p:blipFill>
            <p:spPr>
              <a:xfrm>
                <a:off x="4508635" y="6808754"/>
                <a:ext cx="10486740" cy="1847088"/>
              </a:xfrm>
              <a:prstGeom prst="rect">
                <a:avLst/>
              </a:prstGeom>
            </p:spPr>
          </p:pic>
          <p:pic>
            <p:nvPicPr>
              <p:cNvPr id="24" name="Picture 9">
                <a:extLst>
                  <a:ext uri="{FF2B5EF4-FFF2-40B4-BE49-F238E27FC236}">
                    <a16:creationId xmlns:a16="http://schemas.microsoft.com/office/drawing/2014/main" xmlns="" id="{4C8D901D-9206-412F-A297-2DFD15E548A0}"/>
                  </a:ext>
                </a:extLst>
              </p:cNvPr>
              <p:cNvPicPr>
                <a:picLocks noChangeAspect="1"/>
              </p:cNvPicPr>
              <p:nvPr/>
            </p:nvPicPr>
            <p:blipFill>
              <a:blip r:embed="rId25" cstate="email">
                <a:extLst>
                  <a:ext uri="{28A0092B-C50C-407E-A947-70E740481C1C}">
                    <a14:useLocalDpi xmlns:a14="http://schemas.microsoft.com/office/drawing/2010/main"/>
                  </a:ext>
                  <a:ext uri="{96DAC541-7B7A-43D3-8B79-37D633B846F1}">
                    <asvg:svgBlip xmlns:asvg="http://schemas.microsoft.com/office/drawing/2016/SVG/main" xmlns="" r:embed="rId21"/>
                  </a:ext>
                </a:extLst>
              </a:blip>
              <a:srcRect/>
              <a:stretch>
                <a:fillRect/>
              </a:stretch>
            </p:blipFill>
            <p:spPr>
              <a:xfrm>
                <a:off x="2488050" y="6928204"/>
                <a:ext cx="1809493" cy="1608187"/>
              </a:xfrm>
              <a:prstGeom prst="rect">
                <a:avLst/>
              </a:prstGeom>
            </p:spPr>
          </p:pic>
        </p:grpSp>
        <p:sp>
          <p:nvSpPr>
            <p:cNvPr id="4" name="Rectangle 3"/>
            <p:cNvSpPr/>
            <p:nvPr/>
          </p:nvSpPr>
          <p:spPr>
            <a:xfrm>
              <a:off x="5485057" y="6972300"/>
              <a:ext cx="8764343" cy="1754326"/>
            </a:xfrm>
            <a:prstGeom prst="rect">
              <a:avLst/>
            </a:prstGeom>
          </p:spPr>
          <p:txBody>
            <a:bodyPr wrap="square">
              <a:spAutoFit/>
            </a:bodyPr>
            <a:lstStyle/>
            <a:p>
              <a:pPr algn="ctr">
                <a:lnSpc>
                  <a:spcPct val="150000"/>
                </a:lnSpc>
              </a:pPr>
              <a:r>
                <a:rPr lang="en-US" sz="3600" dirty="0"/>
                <a:t>Quan sát những đồ vật sau đây </a:t>
              </a:r>
              <a:r>
                <a:rPr lang="en-US" sz="3600" dirty="0" smtClean="0"/>
                <a:t>và </a:t>
              </a:r>
              <a:r>
                <a:rPr lang="en-US" sz="3600" dirty="0"/>
                <a:t>cho biết những đồ vật đó có dạng hình gì?</a:t>
              </a:r>
            </a:p>
          </p:txBody>
        </p:sp>
      </p:grpSp>
      <p:pic>
        <p:nvPicPr>
          <p:cNvPr id="1026" name="Picture 2" descr="C:\Users\ADMINI~1\AppData\Local\Temp\Rar$DIa0.992\Khởi động - Hình 5.jpg"/>
          <p:cNvPicPr>
            <a:picLocks noChangeAspect="1" noChangeArrowheads="1"/>
          </p:cNvPicPr>
          <p:nvPr/>
        </p:nvPicPr>
        <p:blipFill>
          <a:blip r:embed="rId26" cstate="email">
            <a:extLst>
              <a:ext uri="{28A0092B-C50C-407E-A947-70E740481C1C}">
                <a14:useLocalDpi xmlns:a14="http://schemas.microsoft.com/office/drawing/2010/main"/>
              </a:ext>
            </a:extLst>
          </a:blip>
          <a:srcRect/>
          <a:stretch>
            <a:fillRect/>
          </a:stretch>
        </p:blipFill>
        <p:spPr bwMode="auto">
          <a:xfrm>
            <a:off x="11989145" y="4688961"/>
            <a:ext cx="3334131" cy="2536535"/>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I~1\AppData\Local\Temp\Rar$DIa0.382\Khởi động - Hình 4.jpg"/>
          <p:cNvPicPr>
            <a:picLocks noChangeAspect="1" noChangeArrowheads="1"/>
          </p:cNvPicPr>
          <p:nvPr/>
        </p:nvPicPr>
        <p:blipFill>
          <a:blip r:embed="rId27" cstate="email">
            <a:extLst>
              <a:ext uri="{28A0092B-C50C-407E-A947-70E740481C1C}">
                <a14:useLocalDpi xmlns:a14="http://schemas.microsoft.com/office/drawing/2010/main"/>
              </a:ext>
            </a:extLst>
          </a:blip>
          <a:srcRect/>
          <a:stretch>
            <a:fillRect/>
          </a:stretch>
        </p:blipFill>
        <p:spPr bwMode="auto">
          <a:xfrm>
            <a:off x="2133600" y="5562851"/>
            <a:ext cx="4183629" cy="38481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I~1\AppData\Local\Temp\Rar$DIa0.146\Khởi động - Hình 3.png"/>
          <p:cNvPicPr>
            <a:picLocks noChangeAspect="1" noChangeArrowheads="1"/>
          </p:cNvPicPr>
          <p:nvPr/>
        </p:nvPicPr>
        <p:blipFill>
          <a:blip r:embed="rId28" cstate="email">
            <a:extLst>
              <a:ext uri="{28A0092B-C50C-407E-A947-70E740481C1C}">
                <a14:useLocalDpi xmlns:a14="http://schemas.microsoft.com/office/drawing/2010/main"/>
              </a:ext>
            </a:extLst>
          </a:blip>
          <a:srcRect/>
          <a:stretch>
            <a:fillRect/>
          </a:stretch>
        </p:blipFill>
        <p:spPr bwMode="auto">
          <a:xfrm>
            <a:off x="14000708" y="7222825"/>
            <a:ext cx="2645139" cy="2645139"/>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I~1\AppData\Local\Temp\Rar$DIa0.468\Khởi động - Hình 2.jpg"/>
          <p:cNvPicPr>
            <a:picLocks noChangeAspect="1" noChangeArrowheads="1"/>
          </p:cNvPicPr>
          <p:nvPr/>
        </p:nvPicPr>
        <p:blipFill>
          <a:blip r:embed="rId29" cstate="email">
            <a:extLst>
              <a:ext uri="{28A0092B-C50C-407E-A947-70E740481C1C}">
                <a14:useLocalDpi xmlns:a14="http://schemas.microsoft.com/office/drawing/2010/main"/>
              </a:ext>
            </a:extLst>
          </a:blip>
          <a:srcRect/>
          <a:stretch>
            <a:fillRect/>
          </a:stretch>
        </p:blipFill>
        <p:spPr bwMode="auto">
          <a:xfrm>
            <a:off x="9339591" y="7189812"/>
            <a:ext cx="4376409" cy="2353352"/>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ADMINI~1\AppData\Local\Temp\Rar$DIa0.400\Khởi động - Hình 1.jpg"/>
          <p:cNvPicPr>
            <a:picLocks noChangeAspect="1" noChangeArrowheads="1"/>
          </p:cNvPicPr>
          <p:nvPr/>
        </p:nvPicPr>
        <p:blipFill>
          <a:blip r:embed="rId30" cstate="email">
            <a:extLst>
              <a:ext uri="{28A0092B-C50C-407E-A947-70E740481C1C}">
                <a14:useLocalDpi xmlns:a14="http://schemas.microsoft.com/office/drawing/2010/main"/>
              </a:ext>
            </a:extLst>
          </a:blip>
          <a:srcRect/>
          <a:stretch>
            <a:fillRect/>
          </a:stretch>
        </p:blipFill>
        <p:spPr bwMode="auto">
          <a:xfrm>
            <a:off x="6473149" y="4600579"/>
            <a:ext cx="3929261" cy="294210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27"/>
                                        </p:tgtEl>
                                        <p:attrNameLst>
                                          <p:attrName>style.visibility</p:attrName>
                                        </p:attrNameLst>
                                      </p:cBhvr>
                                      <p:to>
                                        <p:strVal val="visible"/>
                                      </p:to>
                                    </p:set>
                                    <p:animEffect transition="in" filter="wipe(down)">
                                      <p:cBhvr>
                                        <p:cTn id="17" dur="500"/>
                                        <p:tgtEl>
                                          <p:spTgt spid="1027"/>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031"/>
                                        </p:tgtEl>
                                        <p:attrNameLst>
                                          <p:attrName>style.visibility</p:attrName>
                                        </p:attrNameLst>
                                      </p:cBhvr>
                                      <p:to>
                                        <p:strVal val="visible"/>
                                      </p:to>
                                    </p:set>
                                    <p:anim calcmode="lin" valueType="num">
                                      <p:cBhvr additive="base">
                                        <p:cTn id="22" dur="500" fill="hold"/>
                                        <p:tgtEl>
                                          <p:spTgt spid="1031"/>
                                        </p:tgtEl>
                                        <p:attrNameLst>
                                          <p:attrName>ppt_x</p:attrName>
                                        </p:attrNameLst>
                                      </p:cBhvr>
                                      <p:tavLst>
                                        <p:tav tm="0">
                                          <p:val>
                                            <p:strVal val="#ppt_x"/>
                                          </p:val>
                                        </p:tav>
                                        <p:tav tm="100000">
                                          <p:val>
                                            <p:strVal val="#ppt_x"/>
                                          </p:val>
                                        </p:tav>
                                      </p:tavLst>
                                    </p:anim>
                                    <p:anim calcmode="lin" valueType="num">
                                      <p:cBhvr additive="base">
                                        <p:cTn id="23" dur="500" fill="hold"/>
                                        <p:tgtEl>
                                          <p:spTgt spid="1031"/>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026"/>
                                        </p:tgtEl>
                                        <p:attrNameLst>
                                          <p:attrName>style.visibility</p:attrName>
                                        </p:attrNameLst>
                                      </p:cBhvr>
                                      <p:to>
                                        <p:strVal val="visible"/>
                                      </p:to>
                                    </p:set>
                                    <p:anim calcmode="lin" valueType="num">
                                      <p:cBhvr>
                                        <p:cTn id="28" dur="500" fill="hold"/>
                                        <p:tgtEl>
                                          <p:spTgt spid="1026"/>
                                        </p:tgtEl>
                                        <p:attrNameLst>
                                          <p:attrName>ppt_w</p:attrName>
                                        </p:attrNameLst>
                                      </p:cBhvr>
                                      <p:tavLst>
                                        <p:tav tm="0">
                                          <p:val>
                                            <p:fltVal val="0"/>
                                          </p:val>
                                        </p:tav>
                                        <p:tav tm="100000">
                                          <p:val>
                                            <p:strVal val="#ppt_w"/>
                                          </p:val>
                                        </p:tav>
                                      </p:tavLst>
                                    </p:anim>
                                    <p:anim calcmode="lin" valueType="num">
                                      <p:cBhvr>
                                        <p:cTn id="29" dur="500" fill="hold"/>
                                        <p:tgtEl>
                                          <p:spTgt spid="1026"/>
                                        </p:tgtEl>
                                        <p:attrNameLst>
                                          <p:attrName>ppt_h</p:attrName>
                                        </p:attrNameLst>
                                      </p:cBhvr>
                                      <p:tavLst>
                                        <p:tav tm="0">
                                          <p:val>
                                            <p:fltVal val="0"/>
                                          </p:val>
                                        </p:tav>
                                        <p:tav tm="100000">
                                          <p:val>
                                            <p:strVal val="#ppt_h"/>
                                          </p:val>
                                        </p:tav>
                                      </p:tavLst>
                                    </p:anim>
                                    <p:animEffect transition="in" filter="fade">
                                      <p:cBhvr>
                                        <p:cTn id="30" dur="500"/>
                                        <p:tgtEl>
                                          <p:spTgt spid="102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029"/>
                                        </p:tgtEl>
                                        <p:attrNameLst>
                                          <p:attrName>style.visibility</p:attrName>
                                        </p:attrNameLst>
                                      </p:cBhvr>
                                      <p:to>
                                        <p:strVal val="visible"/>
                                      </p:to>
                                    </p:set>
                                    <p:animEffect transition="in" filter="fade">
                                      <p:cBhvr>
                                        <p:cTn id="35" dur="500"/>
                                        <p:tgtEl>
                                          <p:spTgt spid="1029"/>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nodeType="clickEffect">
                                  <p:stCondLst>
                                    <p:cond delay="0"/>
                                  </p:stCondLst>
                                  <p:childTnLst>
                                    <p:set>
                                      <p:cBhvr>
                                        <p:cTn id="39" dur="1" fill="hold">
                                          <p:stCondLst>
                                            <p:cond delay="0"/>
                                          </p:stCondLst>
                                        </p:cTn>
                                        <p:tgtEl>
                                          <p:spTgt spid="1028"/>
                                        </p:tgtEl>
                                        <p:attrNameLst>
                                          <p:attrName>style.visibility</p:attrName>
                                        </p:attrNameLst>
                                      </p:cBhvr>
                                      <p:to>
                                        <p:strVal val="visible"/>
                                      </p:to>
                                    </p:set>
                                    <p:animEffect transition="in" filter="randombar(horizontal)">
                                      <p:cBhvr>
                                        <p:cTn id="40"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xmlns="" r:embed="rId4"/>
              </a:ext>
            </a:extLst>
          </a:blip>
          <a:srcRect/>
          <a:stretch>
            <a:fillRect/>
          </a:stretch>
        </p:blipFill>
        <p:spPr>
          <a:xfrm>
            <a:off x="2362200" y="911099"/>
            <a:ext cx="13258800" cy="8575801"/>
          </a:xfrm>
          <a:prstGeom prst="rect">
            <a:avLst/>
          </a:prstGeom>
        </p:spPr>
      </p:pic>
      <p:pic>
        <p:nvPicPr>
          <p:cNvPr id="19" name="Picture 19"/>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xmlns="" r:embed="rId8"/>
              </a:ext>
            </a:extLst>
          </a:blip>
          <a:srcRect/>
          <a:stretch>
            <a:fillRect/>
          </a:stretch>
        </p:blipFill>
        <p:spPr>
          <a:xfrm>
            <a:off x="14450549" y="0"/>
            <a:ext cx="3837451" cy="3629397"/>
          </a:xfrm>
          <a:prstGeom prst="rect">
            <a:avLst/>
          </a:prstGeom>
        </p:spPr>
      </p:pic>
      <p:pic>
        <p:nvPicPr>
          <p:cNvPr id="20" name="Picture 20"/>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xmlns="" r:embed="rId10"/>
              </a:ext>
            </a:extLst>
          </a:blip>
          <a:srcRect/>
          <a:stretch>
            <a:fillRect/>
          </a:stretch>
        </p:blipFill>
        <p:spPr>
          <a:xfrm>
            <a:off x="-43615" y="8470154"/>
            <a:ext cx="2084739" cy="1913260"/>
          </a:xfrm>
          <a:prstGeom prst="rect">
            <a:avLst/>
          </a:prstGeom>
        </p:spPr>
      </p:pic>
      <p:pic>
        <p:nvPicPr>
          <p:cNvPr id="23" name="Picture 23"/>
          <p:cNvPicPr>
            <a:picLocks noChangeAspect="1"/>
          </p:cNvPicPr>
          <p:nvPr/>
        </p:nvPicPr>
        <p:blipFill>
          <a:blip r:embed="rId11" cstate="email">
            <a:extLst>
              <a:ext uri="{28A0092B-C50C-407E-A947-70E740481C1C}">
                <a14:useLocalDpi xmlns:a14="http://schemas.microsoft.com/office/drawing/2010/main"/>
              </a:ext>
              <a:ext uri="{96DAC541-7B7A-43D3-8B79-37D633B846F1}">
                <asvg:svgBlip xmlns:asvg="http://schemas.microsoft.com/office/drawing/2016/SVG/main" xmlns="" r:embed="rId12"/>
              </a:ext>
            </a:extLst>
          </a:blip>
          <a:srcRect/>
          <a:stretch>
            <a:fillRect/>
          </a:stretch>
        </p:blipFill>
        <p:spPr>
          <a:xfrm rot="-5400000">
            <a:off x="-1089736" y="1508836"/>
            <a:ext cx="3028394" cy="544122"/>
          </a:xfrm>
          <a:prstGeom prst="rect">
            <a:avLst/>
          </a:prstGeom>
        </p:spPr>
      </p:pic>
      <p:pic>
        <p:nvPicPr>
          <p:cNvPr id="24" name="Picture 24"/>
          <p:cNvPicPr>
            <a:picLocks noChangeAspect="1"/>
          </p:cNvPicPr>
          <p:nvPr/>
        </p:nvPicPr>
        <p:blipFill>
          <a:blip r:embed="rId13" cstate="email">
            <a:extLst>
              <a:ext uri="{28A0092B-C50C-407E-A947-70E740481C1C}">
                <a14:useLocalDpi xmlns:a14="http://schemas.microsoft.com/office/drawing/2010/main"/>
              </a:ext>
              <a:ext uri="{96DAC541-7B7A-43D3-8B79-37D633B846F1}">
                <asvg:svgBlip xmlns:asvg="http://schemas.microsoft.com/office/drawing/2016/SVG/main" xmlns="" r:embed="rId14"/>
              </a:ext>
            </a:extLst>
          </a:blip>
          <a:srcRect/>
          <a:stretch>
            <a:fillRect/>
          </a:stretch>
        </p:blipFill>
        <p:spPr>
          <a:xfrm rot="-446954">
            <a:off x="16947390" y="77024"/>
            <a:ext cx="1267245" cy="1214251"/>
          </a:xfrm>
          <a:prstGeom prst="rect">
            <a:avLst/>
          </a:prstGeom>
        </p:spPr>
      </p:pic>
      <mc:AlternateContent xmlns:mc="http://schemas.openxmlformats.org/markup-compatibility/2006" xmlns:a14="http://schemas.microsoft.com/office/drawing/2010/main">
        <mc:Choice Requires="a14">
          <p:sp>
            <p:nvSpPr>
              <p:cNvPr id="5" name="Rectangle 4"/>
              <p:cNvSpPr/>
              <p:nvPr/>
            </p:nvSpPr>
            <p:spPr>
              <a:xfrm>
                <a:off x="3238500" y="1875012"/>
                <a:ext cx="11506200" cy="6647974"/>
              </a:xfrm>
              <a:prstGeom prst="rect">
                <a:avLst/>
              </a:prstGeom>
            </p:spPr>
            <p:txBody>
              <a:bodyPr wrap="square">
                <a:spAutoFit/>
              </a:bodyPr>
              <a:lstStyle/>
              <a:p>
                <a:pPr algn="ctr">
                  <a:lnSpc>
                    <a:spcPct val="150000"/>
                  </a:lnSpc>
                </a:pPr>
                <a:r>
                  <a:rPr lang="en-US" sz="4400" b="1" dirty="0">
                    <a:solidFill>
                      <a:srgbClr val="FF0000"/>
                    </a:solidFill>
                  </a:rPr>
                  <a:t>Kết quả:</a:t>
                </a:r>
              </a:p>
              <a:p>
                <a:pPr algn="ctr">
                  <a:lnSpc>
                    <a:spcPct val="150000"/>
                  </a:lnSpc>
                </a:pPr>
                <a:r>
                  <a:rPr lang="en-US" sz="4000" dirty="0"/>
                  <a:t>Diện tích hình chữ nhật (1) là: </a:t>
                </a:r>
                <a:r>
                  <a:rPr lang="en-US" sz="4000" dirty="0" smtClean="0"/>
                  <a:t>bc</a:t>
                </a:r>
                <a:endParaRPr lang="en-US" sz="4000" dirty="0"/>
              </a:p>
              <a:p>
                <a:pPr algn="ctr">
                  <a:lnSpc>
                    <a:spcPct val="150000"/>
                  </a:lnSpc>
                </a:pPr>
                <a14:m>
                  <m:oMath xmlns:m="http://schemas.openxmlformats.org/officeDocument/2006/math">
                    <m:r>
                      <a:rPr lang="en-US" sz="4000" i="1">
                        <a:latin typeface="Cambria Math"/>
                      </a:rPr>
                      <m:t>⇒ </m:t>
                    </m:r>
                  </m:oMath>
                </a14:m>
                <a:r>
                  <a:rPr lang="en-US" sz="4000" dirty="0"/>
                  <a:t>Diện tích hình chữ nhật (3) cũng là: </a:t>
                </a:r>
                <a:r>
                  <a:rPr lang="en-US" sz="4000" dirty="0" smtClean="0"/>
                  <a:t>bc</a:t>
                </a:r>
                <a:endParaRPr lang="en-US" sz="4000" dirty="0"/>
              </a:p>
              <a:p>
                <a:pPr algn="ctr">
                  <a:lnSpc>
                    <a:spcPct val="150000"/>
                  </a:lnSpc>
                </a:pPr>
                <a:r>
                  <a:rPr lang="en-US" sz="4000" dirty="0"/>
                  <a:t>Diện tích hình chữ nhật (4) là: </a:t>
                </a:r>
                <a:r>
                  <a:rPr lang="en-US" sz="4000" dirty="0" smtClean="0"/>
                  <a:t>ac</a:t>
                </a:r>
                <a:endParaRPr lang="en-US" sz="4000" dirty="0"/>
              </a:p>
              <a:p>
                <a:pPr algn="ctr">
                  <a:lnSpc>
                    <a:spcPct val="150000"/>
                  </a:lnSpc>
                </a:pPr>
                <a14:m>
                  <m:oMath xmlns:m="http://schemas.openxmlformats.org/officeDocument/2006/math">
                    <m:r>
                      <a:rPr lang="en-US" sz="4000" i="1">
                        <a:latin typeface="Cambria Math"/>
                      </a:rPr>
                      <m:t>⇒</m:t>
                    </m:r>
                  </m:oMath>
                </a14:m>
                <a:r>
                  <a:rPr lang="en-US" sz="4000" dirty="0"/>
                  <a:t> Diện tích hình chữ nhật (2) cũng là: </a:t>
                </a:r>
                <a:r>
                  <a:rPr lang="en-US" sz="4000" dirty="0" smtClean="0"/>
                  <a:t>ac</a:t>
                </a:r>
                <a:endParaRPr lang="en-US" sz="4000" dirty="0"/>
              </a:p>
              <a:p>
                <a:pPr algn="ctr">
                  <a:lnSpc>
                    <a:spcPct val="150000"/>
                  </a:lnSpc>
                </a:pPr>
                <a14:m>
                  <m:oMath xmlns:m="http://schemas.openxmlformats.org/officeDocument/2006/math">
                    <m:r>
                      <a:rPr lang="en-US" sz="4000" i="1">
                        <a:latin typeface="Cambria Math"/>
                      </a:rPr>
                      <m:t>⇒</m:t>
                    </m:r>
                  </m:oMath>
                </a14:m>
                <a:r>
                  <a:rPr lang="en-US" sz="4000" dirty="0"/>
                  <a:t> Tổng diện tích hình chữ nhật (1), (2), (3), (4) </a:t>
                </a:r>
                <a:r>
                  <a:rPr lang="en-US" sz="4000" dirty="0" smtClean="0"/>
                  <a:t>là: </a:t>
                </a:r>
              </a:p>
              <a:p>
                <a:pPr algn="ctr">
                  <a:lnSpc>
                    <a:spcPct val="150000"/>
                  </a:lnSpc>
                </a:pPr>
                <a:r>
                  <a:rPr lang="en-US" sz="4000" dirty="0" smtClean="0"/>
                  <a:t>2ac </a:t>
                </a:r>
                <a:r>
                  <a:rPr lang="en-US" sz="4000" dirty="0"/>
                  <a:t>+ 2bc = 2c.( a+ b</a:t>
                </a:r>
                <a:r>
                  <a:rPr lang="en-US" sz="4000" dirty="0" smtClean="0"/>
                  <a:t>).</a:t>
                </a:r>
                <a:endParaRPr lang="en-US" sz="4000" dirty="0"/>
              </a:p>
            </p:txBody>
          </p:sp>
        </mc:Choice>
        <mc:Fallback xmlns="">
          <p:sp>
            <p:nvSpPr>
              <p:cNvPr id="5" name="Rectangle 4"/>
              <p:cNvSpPr>
                <a:spLocks noRot="1" noChangeAspect="1" noMove="1" noResize="1" noEditPoints="1" noAdjustHandles="1" noChangeArrowheads="1" noChangeShapeType="1" noTextEdit="1"/>
              </p:cNvSpPr>
              <p:nvPr/>
            </p:nvSpPr>
            <p:spPr>
              <a:xfrm>
                <a:off x="3238500" y="1875012"/>
                <a:ext cx="11506200" cy="6647974"/>
              </a:xfrm>
              <a:prstGeom prst="rect">
                <a:avLst/>
              </a:prstGeom>
              <a:blipFill rotWithShape="1">
                <a:blip r:embed="rId15"/>
                <a:stretch>
                  <a:fillRect r="-2701" b="-1376"/>
                </a:stretch>
              </a:blipFill>
            </p:spPr>
            <p:txBody>
              <a:bodyPr/>
              <a:lstStyle/>
              <a:p>
                <a:r>
                  <a:rPr lang="en-US">
                    <a:noFill/>
                  </a:rPr>
                  <a:t> </a:t>
                </a:r>
              </a:p>
            </p:txBody>
          </p:sp>
        </mc:Fallback>
      </mc:AlternateContent>
    </p:spTree>
    <p:extLst>
      <p:ext uri="{BB962C8B-B14F-4D97-AF65-F5344CB8AC3E}">
        <p14:creationId xmlns:p14="http://schemas.microsoft.com/office/powerpoint/2010/main" val="202390325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 calcmode="lin" valueType="num">
                                      <p:cBhvr additive="base">
                                        <p:cTn id="37"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5">
                                            <p:txEl>
                                              <p:pRg st="6" end="6"/>
                                            </p:txEl>
                                          </p:spTgt>
                                        </p:tgtEl>
                                        <p:attrNameLst>
                                          <p:attrName>style.visibility</p:attrName>
                                        </p:attrNameLst>
                                      </p:cBhvr>
                                      <p:to>
                                        <p:strVal val="visible"/>
                                      </p:to>
                                    </p:set>
                                    <p:anim calcmode="lin" valueType="num">
                                      <p:cBhvr additive="base">
                                        <p:cTn id="43"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pic>
        <p:nvPicPr>
          <p:cNvPr id="19" name="Picture 19"/>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xmlns="" r:embed="rId8"/>
              </a:ext>
            </a:extLst>
          </a:blip>
          <a:srcRect/>
          <a:stretch>
            <a:fillRect/>
          </a:stretch>
        </p:blipFill>
        <p:spPr>
          <a:xfrm>
            <a:off x="14450549" y="0"/>
            <a:ext cx="3837451" cy="3629397"/>
          </a:xfrm>
          <a:prstGeom prst="rect">
            <a:avLst/>
          </a:prstGeom>
        </p:spPr>
      </p:pic>
      <p:pic>
        <p:nvPicPr>
          <p:cNvPr id="20" name="Picture 20"/>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xmlns="" r:embed="rId10"/>
              </a:ext>
            </a:extLst>
          </a:blip>
          <a:srcRect/>
          <a:stretch>
            <a:fillRect/>
          </a:stretch>
        </p:blipFill>
        <p:spPr>
          <a:xfrm>
            <a:off x="-43615" y="8470154"/>
            <a:ext cx="2084739" cy="1913260"/>
          </a:xfrm>
          <a:prstGeom prst="rect">
            <a:avLst/>
          </a:prstGeom>
        </p:spPr>
      </p:pic>
      <p:pic>
        <p:nvPicPr>
          <p:cNvPr id="23" name="Picture 23"/>
          <p:cNvPicPr>
            <a:picLocks noChangeAspect="1"/>
          </p:cNvPicPr>
          <p:nvPr/>
        </p:nvPicPr>
        <p:blipFill>
          <a:blip r:embed="rId11" cstate="email">
            <a:extLst>
              <a:ext uri="{28A0092B-C50C-407E-A947-70E740481C1C}">
                <a14:useLocalDpi xmlns:a14="http://schemas.microsoft.com/office/drawing/2010/main"/>
              </a:ext>
              <a:ext uri="{96DAC541-7B7A-43D3-8B79-37D633B846F1}">
                <asvg:svgBlip xmlns:asvg="http://schemas.microsoft.com/office/drawing/2016/SVG/main" xmlns="" r:embed="rId12"/>
              </a:ext>
            </a:extLst>
          </a:blip>
          <a:srcRect/>
          <a:stretch>
            <a:fillRect/>
          </a:stretch>
        </p:blipFill>
        <p:spPr>
          <a:xfrm rot="-5400000">
            <a:off x="-1089736" y="1508836"/>
            <a:ext cx="3028394" cy="544122"/>
          </a:xfrm>
          <a:prstGeom prst="rect">
            <a:avLst/>
          </a:prstGeom>
        </p:spPr>
      </p:pic>
      <p:pic>
        <p:nvPicPr>
          <p:cNvPr id="24" name="Picture 24"/>
          <p:cNvPicPr>
            <a:picLocks noChangeAspect="1"/>
          </p:cNvPicPr>
          <p:nvPr/>
        </p:nvPicPr>
        <p:blipFill>
          <a:blip r:embed="rId13" cstate="email">
            <a:extLst>
              <a:ext uri="{28A0092B-C50C-407E-A947-70E740481C1C}">
                <a14:useLocalDpi xmlns:a14="http://schemas.microsoft.com/office/drawing/2010/main"/>
              </a:ext>
              <a:ext uri="{96DAC541-7B7A-43D3-8B79-37D633B846F1}">
                <asvg:svgBlip xmlns:asvg="http://schemas.microsoft.com/office/drawing/2016/SVG/main" xmlns="" r:embed="rId14"/>
              </a:ext>
            </a:extLst>
          </a:blip>
          <a:srcRect/>
          <a:stretch>
            <a:fillRect/>
          </a:stretch>
        </p:blipFill>
        <p:spPr>
          <a:xfrm rot="-446954">
            <a:off x="16947390" y="77024"/>
            <a:ext cx="1267245" cy="1214251"/>
          </a:xfrm>
          <a:prstGeom prst="rect">
            <a:avLst/>
          </a:prstGeom>
        </p:spPr>
      </p:pic>
      <mc:AlternateContent xmlns:mc="http://schemas.openxmlformats.org/markup-compatibility/2006" xmlns:a14="http://schemas.microsoft.com/office/drawing/2010/main">
        <mc:Choice Requires="a14">
          <p:sp>
            <p:nvSpPr>
              <p:cNvPr id="5" name="Rectangle 4"/>
              <p:cNvSpPr/>
              <p:nvPr/>
            </p:nvSpPr>
            <p:spPr>
              <a:xfrm>
                <a:off x="1981200" y="952500"/>
                <a:ext cx="14088544" cy="840230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lnSpc>
                    <a:spcPct val="150000"/>
                  </a:lnSpc>
                </a:pPr>
                <a:r>
                  <a:rPr lang="en-US" sz="4400" b="1" dirty="0">
                    <a:solidFill>
                      <a:srgbClr val="FF0000"/>
                    </a:solidFill>
                  </a:rPr>
                  <a:t>Kết quả:</a:t>
                </a:r>
              </a:p>
              <a:p>
                <a:pPr algn="ctr">
                  <a:lnSpc>
                    <a:spcPct val="150000"/>
                  </a:lnSpc>
                </a:pPr>
                <a:r>
                  <a:rPr lang="en-US" sz="4000" dirty="0" smtClean="0"/>
                  <a:t>Chu </a:t>
                </a:r>
                <a:r>
                  <a:rPr lang="en-US" sz="4000" dirty="0"/>
                  <a:t>vi mặt đáy hình hộp chữ nhật </a:t>
                </a:r>
                <a:r>
                  <a:rPr lang="en-US" sz="4000" dirty="0" smtClean="0"/>
                  <a:t>là: </a:t>
                </a:r>
              </a:p>
              <a:p>
                <a:pPr algn="ctr">
                  <a:lnSpc>
                    <a:spcPct val="150000"/>
                  </a:lnSpc>
                </a:pPr>
                <a:r>
                  <a:rPr lang="en-US" sz="4000" dirty="0" smtClean="0"/>
                  <a:t>2</a:t>
                </a:r>
                <a:r>
                  <a:rPr lang="en-US" sz="4000" dirty="0"/>
                  <a:t>( a+ b)</a:t>
                </a:r>
              </a:p>
              <a:p>
                <a:pPr algn="ctr">
                  <a:lnSpc>
                    <a:spcPct val="150000"/>
                  </a:lnSpc>
                </a:pPr>
                <a:r>
                  <a:rPr lang="en-US" sz="4000" dirty="0"/>
                  <a:t>Độ dài chiều cao của hình hộp chữ nhật là c</a:t>
                </a:r>
              </a:p>
              <a:p>
                <a:pPr algn="ctr">
                  <a:lnSpc>
                    <a:spcPct val="150000"/>
                  </a:lnSpc>
                </a:pPr>
                <a14:m>
                  <m:oMath xmlns:m="http://schemas.openxmlformats.org/officeDocument/2006/math">
                    <m:r>
                      <a:rPr lang="en-US" sz="4000" i="1">
                        <a:latin typeface="Cambria Math"/>
                      </a:rPr>
                      <m:t>⇒</m:t>
                    </m:r>
                  </m:oMath>
                </a14:m>
                <a:r>
                  <a:rPr lang="en-US" sz="4000" dirty="0"/>
                  <a:t> Tích của chu vi đáy và chiều cao của hình hộp chữ nhật là: </a:t>
                </a:r>
                <a:endParaRPr lang="en-US" sz="4000" dirty="0" smtClean="0"/>
              </a:p>
              <a:p>
                <a:pPr algn="ctr">
                  <a:lnSpc>
                    <a:spcPct val="150000"/>
                  </a:lnSpc>
                </a:pPr>
                <a:r>
                  <a:rPr lang="en-US" sz="4000" dirty="0" smtClean="0"/>
                  <a:t>2 </a:t>
                </a:r>
                <a:r>
                  <a:rPr lang="en-US" sz="4000" dirty="0"/>
                  <a:t>c(a + b) </a:t>
                </a:r>
              </a:p>
              <a:p>
                <a:pPr algn="ctr">
                  <a:lnSpc>
                    <a:spcPct val="150000"/>
                  </a:lnSpc>
                </a:pPr>
                <a14:m>
                  <m:oMath xmlns:m="http://schemas.openxmlformats.org/officeDocument/2006/math">
                    <m:r>
                      <a:rPr lang="en-US" sz="4000" i="1">
                        <a:latin typeface="Cambria Math"/>
                      </a:rPr>
                      <m:t>⇒</m:t>
                    </m:r>
                  </m:oMath>
                </a14:m>
                <a:r>
                  <a:rPr lang="en-US" sz="4000" dirty="0"/>
                  <a:t> Tổng diện tích hình chữ nhật (1), (2), (3), (4) là tích của chu vi đáy và chiều cao của hình hộp chữ nhật:</a:t>
                </a:r>
              </a:p>
              <a:p>
                <a:pPr algn="ctr">
                  <a:lnSpc>
                    <a:spcPct val="150000"/>
                  </a:lnSpc>
                </a:pPr>
                <a:r>
                  <a:rPr lang="en-US" sz="4000" dirty="0"/>
                  <a:t>2 c(a + b)</a:t>
                </a:r>
              </a:p>
            </p:txBody>
          </p:sp>
        </mc:Choice>
        <mc:Fallback xmlns="">
          <p:sp>
            <p:nvSpPr>
              <p:cNvPr id="5" name="Rectangle 4"/>
              <p:cNvSpPr>
                <a:spLocks noRot="1" noChangeAspect="1" noMove="1" noResize="1" noEditPoints="1" noAdjustHandles="1" noChangeArrowheads="1" noChangeShapeType="1" noTextEdit="1"/>
              </p:cNvSpPr>
              <p:nvPr/>
            </p:nvSpPr>
            <p:spPr>
              <a:xfrm>
                <a:off x="1981200" y="952500"/>
                <a:ext cx="14088544" cy="8402300"/>
              </a:xfrm>
              <a:prstGeom prst="rect">
                <a:avLst/>
              </a:prstGeom>
              <a:blipFill rotWithShape="1">
                <a:blip r:embed="rId15"/>
                <a:stretch>
                  <a:fillRect r="-2289" b="-1735"/>
                </a:stretch>
              </a:blipFill>
            </p:spPr>
            <p:txBody>
              <a:bodyPr/>
              <a:lstStyle/>
              <a:p>
                <a:r>
                  <a:rPr lang="en-US">
                    <a:noFill/>
                  </a:rPr>
                  <a:t> </a:t>
                </a:r>
              </a:p>
            </p:txBody>
          </p:sp>
        </mc:Fallback>
      </mc:AlternateContent>
    </p:spTree>
    <p:extLst>
      <p:ext uri="{BB962C8B-B14F-4D97-AF65-F5344CB8AC3E}">
        <p14:creationId xmlns:p14="http://schemas.microsoft.com/office/powerpoint/2010/main" val="52581252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randombar(horizontal)">
                                      <p:cBhvr>
                                        <p:cTn id="7" dur="500"/>
                                        <p:tgtEl>
                                          <p:spTgt spid="5">
                                            <p:bg/>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randombar(horizont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randombar(horizontal)">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randombar(horizontal)">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randombar(horizontal)">
                                      <p:cBhvr>
                                        <p:cTn id="27" dur="5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randombar(horizontal)">
                                      <p:cBhvr>
                                        <p:cTn id="32" dur="500"/>
                                        <p:tgtEl>
                                          <p:spTgt spid="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Effect transition="in" filter="randombar(horizontal)">
                                      <p:cBhvr>
                                        <p:cTn id="37" dur="500"/>
                                        <p:tgtEl>
                                          <p:spTgt spid="5">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5">
                                            <p:txEl>
                                              <p:pRg st="6" end="6"/>
                                            </p:txEl>
                                          </p:spTgt>
                                        </p:tgtEl>
                                        <p:attrNameLst>
                                          <p:attrName>style.visibility</p:attrName>
                                        </p:attrNameLst>
                                      </p:cBhvr>
                                      <p:to>
                                        <p:strVal val="visible"/>
                                      </p:to>
                                    </p:set>
                                    <p:animEffect transition="in" filter="randombar(horizontal)">
                                      <p:cBhvr>
                                        <p:cTn id="42" dur="500"/>
                                        <p:tgtEl>
                                          <p:spTgt spid="5">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5">
                                            <p:txEl>
                                              <p:pRg st="7" end="7"/>
                                            </p:txEl>
                                          </p:spTgt>
                                        </p:tgtEl>
                                        <p:attrNameLst>
                                          <p:attrName>style.visibility</p:attrName>
                                        </p:attrNameLst>
                                      </p:cBhvr>
                                      <p:to>
                                        <p:strVal val="visible"/>
                                      </p:to>
                                    </p:set>
                                    <p:animEffect transition="in" filter="randombar(horizontal)">
                                      <p:cBhvr>
                                        <p:cTn id="47"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rcRect/>
          <a:stretch>
            <a:fillRect/>
          </a:stretch>
        </p:blipFill>
        <p:spPr>
          <a:xfrm>
            <a:off x="2369159" y="532947"/>
            <a:ext cx="926459" cy="1163362"/>
          </a:xfrm>
          <a:prstGeom prst="rect">
            <a:avLst/>
          </a:prstGeom>
        </p:spPr>
      </p:pic>
      <p:pic>
        <p:nvPicPr>
          <p:cNvPr id="18" name="Picture 18"/>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9"/>
              </a:ext>
            </a:extLst>
          </a:blip>
          <a:srcRect/>
          <a:stretch>
            <a:fillRect/>
          </a:stretch>
        </p:blipFill>
        <p:spPr>
          <a:xfrm flipH="1">
            <a:off x="16818048" y="746475"/>
            <a:ext cx="882504" cy="980560"/>
          </a:xfrm>
          <a:prstGeom prst="rect">
            <a:avLst/>
          </a:prstGeom>
        </p:spPr>
      </p:pic>
      <p:pic>
        <p:nvPicPr>
          <p:cNvPr id="19" name="Picture 19"/>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xmlns="" r:embed="rId11"/>
              </a:ext>
            </a:extLst>
          </a:blip>
          <a:srcRect/>
          <a:stretch>
            <a:fillRect/>
          </a:stretch>
        </p:blipFill>
        <p:spPr>
          <a:xfrm rot="8579544">
            <a:off x="13916053" y="189972"/>
            <a:ext cx="1339504" cy="1113006"/>
          </a:xfrm>
          <a:prstGeom prst="rect">
            <a:avLst/>
          </a:prstGeom>
        </p:spPr>
      </p:pic>
      <p:pic>
        <p:nvPicPr>
          <p:cNvPr id="20" name="Picture 20"/>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xmlns="" r:embed="rId13"/>
              </a:ext>
            </a:extLst>
          </a:blip>
          <a:srcRect/>
          <a:stretch>
            <a:fillRect/>
          </a:stretch>
        </p:blipFill>
        <p:spPr>
          <a:xfrm flipH="1">
            <a:off x="119517" y="8323691"/>
            <a:ext cx="1296768" cy="1869216"/>
          </a:xfrm>
          <a:prstGeom prst="rect">
            <a:avLst/>
          </a:prstGeom>
        </p:spPr>
      </p:pic>
      <p:grpSp>
        <p:nvGrpSpPr>
          <p:cNvPr id="29" name="Group 28">
            <a:extLst>
              <a:ext uri="{FF2B5EF4-FFF2-40B4-BE49-F238E27FC236}">
                <a16:creationId xmlns:a16="http://schemas.microsoft.com/office/drawing/2014/main" xmlns="" id="{57CD600D-69DE-4164-AD9C-524426481DE0}"/>
              </a:ext>
            </a:extLst>
          </p:cNvPr>
          <p:cNvGrpSpPr/>
          <p:nvPr/>
        </p:nvGrpSpPr>
        <p:grpSpPr>
          <a:xfrm>
            <a:off x="5792648" y="322132"/>
            <a:ext cx="6551752" cy="1392368"/>
            <a:chOff x="3733800" y="540571"/>
            <a:chExt cx="8869445" cy="1392368"/>
          </a:xfrm>
        </p:grpSpPr>
        <p:grpSp>
          <p:nvGrpSpPr>
            <p:cNvPr id="24" name="Group 23">
              <a:extLst>
                <a:ext uri="{FF2B5EF4-FFF2-40B4-BE49-F238E27FC236}">
                  <a16:creationId xmlns:a16="http://schemas.microsoft.com/office/drawing/2014/main" xmlns="" id="{37340FB1-5BDB-4914-AFE5-0E355649AA50}"/>
                </a:ext>
              </a:extLst>
            </p:cNvPr>
            <p:cNvGrpSpPr/>
            <p:nvPr/>
          </p:nvGrpSpPr>
          <p:grpSpPr>
            <a:xfrm>
              <a:off x="3733800" y="540571"/>
              <a:ext cx="8869445" cy="1392368"/>
              <a:chOff x="3420633" y="334666"/>
              <a:chExt cx="6275511" cy="3964201"/>
            </a:xfrm>
          </p:grpSpPr>
          <p:grpSp>
            <p:nvGrpSpPr>
              <p:cNvPr id="4" name="Group 4"/>
              <p:cNvGrpSpPr/>
              <p:nvPr/>
            </p:nvGrpSpPr>
            <p:grpSpPr>
              <a:xfrm>
                <a:off x="3420633" y="334666"/>
                <a:ext cx="6275511" cy="3964201"/>
                <a:chOff x="0" y="0"/>
                <a:chExt cx="3622362" cy="2288224"/>
              </a:xfrm>
            </p:grpSpPr>
            <p:sp>
              <p:nvSpPr>
                <p:cNvPr id="5" name="Freeform 5"/>
                <p:cNvSpPr/>
                <p:nvPr/>
              </p:nvSpPr>
              <p:spPr>
                <a:xfrm>
                  <a:off x="0" y="-4262"/>
                  <a:ext cx="3630108" cy="2294710"/>
                </a:xfrm>
                <a:custGeom>
                  <a:avLst/>
                  <a:gdLst/>
                  <a:ahLst/>
                  <a:cxnLst/>
                  <a:rect l="l" t="t" r="r" b="b"/>
                  <a:pathLst>
                    <a:path w="3630108" h="2294710">
                      <a:moveTo>
                        <a:pt x="2691208" y="2283522"/>
                      </a:moveTo>
                      <a:cubicBezTo>
                        <a:pt x="2691208" y="2283522"/>
                        <a:pt x="2271456" y="2294709"/>
                        <a:pt x="1808871" y="2292088"/>
                      </a:cubicBezTo>
                      <a:cubicBezTo>
                        <a:pt x="1635190" y="2289925"/>
                        <a:pt x="1057073" y="2282101"/>
                        <a:pt x="1057073" y="2282101"/>
                      </a:cubicBezTo>
                      <a:cubicBezTo>
                        <a:pt x="812931" y="2273267"/>
                        <a:pt x="565145" y="2256285"/>
                        <a:pt x="398404" y="2198108"/>
                      </a:cubicBezTo>
                      <a:cubicBezTo>
                        <a:pt x="120505" y="2101146"/>
                        <a:pt x="0" y="1923618"/>
                        <a:pt x="0" y="905351"/>
                      </a:cubicBezTo>
                      <a:lnTo>
                        <a:pt x="0" y="905341"/>
                      </a:lnTo>
                      <a:cubicBezTo>
                        <a:pt x="8536" y="440430"/>
                        <a:pt x="34263" y="311302"/>
                        <a:pt x="140291" y="225758"/>
                      </a:cubicBezTo>
                      <a:cubicBezTo>
                        <a:pt x="342602" y="62530"/>
                        <a:pt x="736658" y="7673"/>
                        <a:pt x="1155311" y="7673"/>
                      </a:cubicBezTo>
                      <a:cubicBezTo>
                        <a:pt x="1155311" y="7673"/>
                        <a:pt x="1551711" y="15681"/>
                        <a:pt x="1730715" y="7673"/>
                      </a:cubicBezTo>
                      <a:cubicBezTo>
                        <a:pt x="2052529" y="0"/>
                        <a:pt x="2516456" y="7673"/>
                        <a:pt x="2516456" y="7673"/>
                      </a:cubicBezTo>
                      <a:cubicBezTo>
                        <a:pt x="2884764" y="15152"/>
                        <a:pt x="3248077" y="84484"/>
                        <a:pt x="3445817" y="207066"/>
                      </a:cubicBezTo>
                      <a:cubicBezTo>
                        <a:pt x="3596834" y="300683"/>
                        <a:pt x="3630108" y="425358"/>
                        <a:pt x="3620968" y="905351"/>
                      </a:cubicBezTo>
                      <a:lnTo>
                        <a:pt x="3620968" y="905362"/>
                      </a:lnTo>
                      <a:cubicBezTo>
                        <a:pt x="3620968" y="2041583"/>
                        <a:pt x="3337971" y="2255681"/>
                        <a:pt x="2691208" y="2283522"/>
                      </a:cubicBezTo>
                      <a:close/>
                    </a:path>
                  </a:pathLst>
                </a:custGeom>
                <a:solidFill>
                  <a:srgbClr val="DF98B6"/>
                </a:solidFill>
              </p:spPr>
            </p:sp>
          </p:grpSp>
          <p:grpSp>
            <p:nvGrpSpPr>
              <p:cNvPr id="6" name="Group 6"/>
              <p:cNvGrpSpPr/>
              <p:nvPr/>
            </p:nvGrpSpPr>
            <p:grpSpPr>
              <a:xfrm>
                <a:off x="3576420" y="433076"/>
                <a:ext cx="5963937" cy="3767382"/>
                <a:chOff x="0" y="0"/>
                <a:chExt cx="3622362" cy="2288224"/>
              </a:xfrm>
            </p:grpSpPr>
            <p:sp>
              <p:nvSpPr>
                <p:cNvPr id="7" name="Freeform 7"/>
                <p:cNvSpPr/>
                <p:nvPr/>
              </p:nvSpPr>
              <p:spPr>
                <a:xfrm>
                  <a:off x="0" y="-4262"/>
                  <a:ext cx="3630108" cy="2294710"/>
                </a:xfrm>
                <a:custGeom>
                  <a:avLst/>
                  <a:gdLst/>
                  <a:ahLst/>
                  <a:cxnLst/>
                  <a:rect l="l" t="t" r="r" b="b"/>
                  <a:pathLst>
                    <a:path w="3630108" h="2294710">
                      <a:moveTo>
                        <a:pt x="2691208" y="2283522"/>
                      </a:moveTo>
                      <a:cubicBezTo>
                        <a:pt x="2691208" y="2283522"/>
                        <a:pt x="2271456" y="2294709"/>
                        <a:pt x="1808871" y="2292088"/>
                      </a:cubicBezTo>
                      <a:cubicBezTo>
                        <a:pt x="1635190" y="2289925"/>
                        <a:pt x="1057073" y="2282101"/>
                        <a:pt x="1057073" y="2282101"/>
                      </a:cubicBezTo>
                      <a:cubicBezTo>
                        <a:pt x="812931" y="2273267"/>
                        <a:pt x="565145" y="2256285"/>
                        <a:pt x="398404" y="2198108"/>
                      </a:cubicBezTo>
                      <a:cubicBezTo>
                        <a:pt x="120505" y="2101146"/>
                        <a:pt x="0" y="1923618"/>
                        <a:pt x="0" y="905351"/>
                      </a:cubicBezTo>
                      <a:lnTo>
                        <a:pt x="0" y="905341"/>
                      </a:lnTo>
                      <a:cubicBezTo>
                        <a:pt x="8536" y="440430"/>
                        <a:pt x="34263" y="311302"/>
                        <a:pt x="140291" y="225758"/>
                      </a:cubicBezTo>
                      <a:cubicBezTo>
                        <a:pt x="342602" y="62530"/>
                        <a:pt x="736658" y="7673"/>
                        <a:pt x="1155311" y="7673"/>
                      </a:cubicBezTo>
                      <a:cubicBezTo>
                        <a:pt x="1155311" y="7673"/>
                        <a:pt x="1551711" y="15681"/>
                        <a:pt x="1730715" y="7673"/>
                      </a:cubicBezTo>
                      <a:cubicBezTo>
                        <a:pt x="2052529" y="0"/>
                        <a:pt x="2516456" y="7673"/>
                        <a:pt x="2516456" y="7673"/>
                      </a:cubicBezTo>
                      <a:cubicBezTo>
                        <a:pt x="2884764" y="15152"/>
                        <a:pt x="3248077" y="84484"/>
                        <a:pt x="3445817" y="207066"/>
                      </a:cubicBezTo>
                      <a:cubicBezTo>
                        <a:pt x="3596834" y="300683"/>
                        <a:pt x="3630108" y="425358"/>
                        <a:pt x="3620968" y="905351"/>
                      </a:cubicBezTo>
                      <a:lnTo>
                        <a:pt x="3620968" y="905362"/>
                      </a:lnTo>
                      <a:cubicBezTo>
                        <a:pt x="3620968" y="2041583"/>
                        <a:pt x="3337971" y="2255681"/>
                        <a:pt x="2691208" y="2283522"/>
                      </a:cubicBezTo>
                      <a:close/>
                    </a:path>
                  </a:pathLst>
                </a:custGeom>
                <a:solidFill>
                  <a:srgbClr val="FFFAF2"/>
                </a:solidFill>
              </p:spPr>
            </p:sp>
          </p:grpSp>
        </p:grpSp>
        <p:sp>
          <p:nvSpPr>
            <p:cNvPr id="28" name="TextBox 27">
              <a:extLst>
                <a:ext uri="{FF2B5EF4-FFF2-40B4-BE49-F238E27FC236}">
                  <a16:creationId xmlns:a16="http://schemas.microsoft.com/office/drawing/2014/main" xmlns="" id="{E83E08AC-4662-420C-B178-F57BA388034A}"/>
                </a:ext>
              </a:extLst>
            </p:cNvPr>
            <p:cNvSpPr txBox="1"/>
            <p:nvPr/>
          </p:nvSpPr>
          <p:spPr>
            <a:xfrm>
              <a:off x="5494756" y="540571"/>
              <a:ext cx="5366499" cy="1338828"/>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en-US" sz="5400" b="1" u="none" strike="noStrike" kern="1200" cap="none" spc="0" normalizeH="0" baseline="0" noProof="0" dirty="0" smtClean="0">
                  <a:ln>
                    <a:noFill/>
                  </a:ln>
                  <a:solidFill>
                    <a:srgbClr val="FF0000"/>
                  </a:solidFill>
                  <a:effectLst/>
                  <a:uLnTx/>
                  <a:uFillTx/>
                  <a:latin typeface="Arial" panose="020B0604020202020204" pitchFamily="34" charset="0"/>
                  <a:ea typeface="Calibri" panose="020F0502020204030204" pitchFamily="34" charset="0"/>
                  <a:cs typeface="Times New Roman" panose="02020603050405020304" pitchFamily="18" charset="0"/>
                </a:rPr>
                <a:t>KẾT</a:t>
              </a:r>
              <a:r>
                <a:rPr kumimoji="0" lang="en-US" sz="5400" b="1" u="none" strike="noStrike" kern="1200" cap="none" spc="0" normalizeH="0" noProof="0" dirty="0" smtClean="0">
                  <a:ln>
                    <a:noFill/>
                  </a:ln>
                  <a:solidFill>
                    <a:srgbClr val="FF0000"/>
                  </a:solidFill>
                  <a:effectLst/>
                  <a:uLnTx/>
                  <a:uFillTx/>
                  <a:latin typeface="Arial" panose="020B0604020202020204" pitchFamily="34" charset="0"/>
                  <a:ea typeface="Calibri" panose="020F0502020204030204" pitchFamily="34" charset="0"/>
                  <a:cs typeface="Times New Roman" panose="02020603050405020304" pitchFamily="18" charset="0"/>
                </a:rPr>
                <a:t> LUẬN</a:t>
              </a:r>
              <a:endParaRPr kumimoji="0" lang="en-US" sz="5400" b="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0242" name="Picture 2" descr="C:\Users\ADMINI~1\AppData\Local\Temp\Rar$DIa0.738\Kết luận 1 - Hình 1.jpg"/>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2438400" y="1714500"/>
            <a:ext cx="5845154" cy="3809999"/>
          </a:xfrm>
          <a:prstGeom prst="rect">
            <a:avLst/>
          </a:prstGeom>
          <a:noFill/>
          <a:extLst>
            <a:ext uri="{909E8E84-426E-40DD-AFC4-6F175D3DCCD1}">
              <a14:hiddenFill xmlns:a14="http://schemas.microsoft.com/office/drawing/2010/main">
                <a:solidFill>
                  <a:srgbClr val="FFFFFF"/>
                </a:solidFill>
              </a14:hiddenFill>
            </a:ext>
          </a:extLst>
        </p:spPr>
      </p:pic>
      <p:pic>
        <p:nvPicPr>
          <p:cNvPr id="10243" name="Picture 3" descr="C:\Users\ADMINI~1\AppData\Local\Temp\Rar$DIa0.519\Kết luận 1 - Hình 2.jpg"/>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11195499" y="1790700"/>
            <a:ext cx="4289246" cy="387714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509427" y="5715000"/>
            <a:ext cx="5638799" cy="2723823"/>
          </a:xfrm>
          <a:prstGeom prst="rect">
            <a:avLst/>
          </a:prstGeom>
          <a:solidFill>
            <a:schemeClr val="accent2">
              <a:lumMod val="40000"/>
              <a:lumOff val="60000"/>
            </a:schemeClr>
          </a:solidFill>
        </p:spPr>
        <p:txBody>
          <a:bodyPr wrap="square">
            <a:spAutoFit/>
          </a:bodyPr>
          <a:lstStyle/>
          <a:p>
            <a:pPr algn="ctr">
              <a:lnSpc>
                <a:spcPct val="150000"/>
              </a:lnSpc>
            </a:pPr>
            <a:r>
              <a:rPr lang="en-US" sz="3800" dirty="0"/>
              <a:t>Diện tích xung quanh của hình hộp chữ nhật: </a:t>
            </a:r>
          </a:p>
          <a:p>
            <a:pPr algn="ctr">
              <a:lnSpc>
                <a:spcPct val="150000"/>
              </a:lnSpc>
            </a:pPr>
            <a:r>
              <a:rPr lang="en-US" sz="3800" b="1" dirty="0"/>
              <a:t>S</a:t>
            </a:r>
            <a:r>
              <a:rPr lang="en-US" sz="3800" b="1" baseline="-25000" dirty="0"/>
              <a:t>xq</a:t>
            </a:r>
            <a:r>
              <a:rPr lang="en-US" sz="3800" b="1" dirty="0"/>
              <a:t> = 2.(a+b).c</a:t>
            </a:r>
          </a:p>
        </p:txBody>
      </p:sp>
      <p:sp>
        <p:nvSpPr>
          <p:cNvPr id="8" name="Rectangle 7"/>
          <p:cNvSpPr/>
          <p:nvPr/>
        </p:nvSpPr>
        <p:spPr>
          <a:xfrm>
            <a:off x="10724761" y="5772477"/>
            <a:ext cx="5230722" cy="2723823"/>
          </a:xfrm>
          <a:prstGeom prst="rect">
            <a:avLst/>
          </a:prstGeom>
          <a:solidFill>
            <a:schemeClr val="accent5">
              <a:lumMod val="40000"/>
              <a:lumOff val="60000"/>
            </a:schemeClr>
          </a:solidFill>
        </p:spPr>
        <p:txBody>
          <a:bodyPr wrap="square">
            <a:spAutoFit/>
          </a:bodyPr>
          <a:lstStyle/>
          <a:p>
            <a:pPr algn="ctr">
              <a:lnSpc>
                <a:spcPct val="150000"/>
              </a:lnSpc>
            </a:pPr>
            <a:r>
              <a:rPr lang="en-US" sz="3800" dirty="0"/>
              <a:t>Diện tích xung quanh của hình lập phương:</a:t>
            </a:r>
          </a:p>
          <a:p>
            <a:pPr algn="ctr">
              <a:lnSpc>
                <a:spcPct val="150000"/>
              </a:lnSpc>
            </a:pPr>
            <a:r>
              <a:rPr lang="en-US" sz="3800" b="1" dirty="0"/>
              <a:t>S</a:t>
            </a:r>
            <a:r>
              <a:rPr lang="en-US" sz="3800" b="1" baseline="-25000" dirty="0"/>
              <a:t>xq</a:t>
            </a:r>
            <a:r>
              <a:rPr lang="en-US" sz="3800" b="1" dirty="0"/>
              <a:t> = 4a</a:t>
            </a:r>
            <a:r>
              <a:rPr lang="en-US" sz="3800" b="1" baseline="30000" dirty="0"/>
              <a:t>2</a:t>
            </a:r>
            <a:endParaRPr lang="en-US" sz="3800" b="1" dirty="0"/>
          </a:p>
        </p:txBody>
      </p:sp>
      <p:sp>
        <p:nvSpPr>
          <p:cNvPr id="9" name="Rectangle 8"/>
          <p:cNvSpPr/>
          <p:nvPr/>
        </p:nvSpPr>
        <p:spPr>
          <a:xfrm>
            <a:off x="1752600" y="8496300"/>
            <a:ext cx="14673621" cy="1754326"/>
          </a:xfrm>
          <a:prstGeom prst="rect">
            <a:avLst/>
          </a:prstGeom>
        </p:spPr>
        <p:txBody>
          <a:bodyPr wrap="square">
            <a:spAutoFit/>
          </a:bodyPr>
          <a:lstStyle/>
          <a:p>
            <a:pPr algn="just">
              <a:lnSpc>
                <a:spcPct val="150000"/>
              </a:lnSpc>
            </a:pPr>
            <a:r>
              <a:rPr lang="en-US" sz="3600" b="1" dirty="0">
                <a:solidFill>
                  <a:srgbClr val="FF0000"/>
                </a:solidFill>
              </a:rPr>
              <a:t>Chú </a:t>
            </a:r>
            <a:r>
              <a:rPr lang="en-US" sz="3600" b="1" dirty="0" smtClean="0">
                <a:solidFill>
                  <a:srgbClr val="FF0000"/>
                </a:solidFill>
              </a:rPr>
              <a:t>ý:</a:t>
            </a:r>
            <a:r>
              <a:rPr lang="en-US" sz="3600" dirty="0">
                <a:solidFill>
                  <a:srgbClr val="FF0000"/>
                </a:solidFill>
              </a:rPr>
              <a:t> </a:t>
            </a:r>
            <a:r>
              <a:rPr lang="en-US" sz="3600" dirty="0" smtClean="0"/>
              <a:t>Khi </a:t>
            </a:r>
            <a:r>
              <a:rPr lang="en-US" sz="3600" dirty="0"/>
              <a:t>tính diện tích, thể tích của một hình, các kích thước của nó phải cùng đơn vị độ dài.</a:t>
            </a:r>
          </a:p>
        </p:txBody>
      </p:sp>
    </p:spTree>
    <p:extLst>
      <p:ext uri="{BB962C8B-B14F-4D97-AF65-F5344CB8AC3E}">
        <p14:creationId xmlns:p14="http://schemas.microsoft.com/office/powerpoint/2010/main" val="108537595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anim calcmode="lin" valueType="num">
                                      <p:cBhvr>
                                        <p:cTn id="8" dur="500" fill="hold"/>
                                        <p:tgtEl>
                                          <p:spTgt spid="29"/>
                                        </p:tgtEl>
                                        <p:attrNameLst>
                                          <p:attrName>ppt_x</p:attrName>
                                        </p:attrNameLst>
                                      </p:cBhvr>
                                      <p:tavLst>
                                        <p:tav tm="0">
                                          <p:val>
                                            <p:strVal val="#ppt_x"/>
                                          </p:val>
                                        </p:tav>
                                        <p:tav tm="100000">
                                          <p:val>
                                            <p:strVal val="#ppt_x"/>
                                          </p:val>
                                        </p:tav>
                                      </p:tavLst>
                                    </p:anim>
                                    <p:anim calcmode="lin" valueType="num">
                                      <p:cBhvr>
                                        <p:cTn id="9"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0242"/>
                                        </p:tgtEl>
                                        <p:attrNameLst>
                                          <p:attrName>style.visibility</p:attrName>
                                        </p:attrNameLst>
                                      </p:cBhvr>
                                      <p:to>
                                        <p:strVal val="visible"/>
                                      </p:to>
                                    </p:set>
                                    <p:anim calcmode="lin" valueType="num">
                                      <p:cBhvr additive="base">
                                        <p:cTn id="14" dur="500" fill="hold"/>
                                        <p:tgtEl>
                                          <p:spTgt spid="10242"/>
                                        </p:tgtEl>
                                        <p:attrNameLst>
                                          <p:attrName>ppt_x</p:attrName>
                                        </p:attrNameLst>
                                      </p:cBhvr>
                                      <p:tavLst>
                                        <p:tav tm="0">
                                          <p:val>
                                            <p:strVal val="#ppt_x"/>
                                          </p:val>
                                        </p:tav>
                                        <p:tav tm="100000">
                                          <p:val>
                                            <p:strVal val="#ppt_x"/>
                                          </p:val>
                                        </p:tav>
                                      </p:tavLst>
                                    </p:anim>
                                    <p:anim calcmode="lin" valueType="num">
                                      <p:cBhvr additive="base">
                                        <p:cTn id="15" dur="500" fill="hold"/>
                                        <p:tgtEl>
                                          <p:spTgt spid="10242"/>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2">
                                            <p:bg/>
                                          </p:spTgt>
                                        </p:tgtEl>
                                        <p:attrNameLst>
                                          <p:attrName>style.visibility</p:attrName>
                                        </p:attrNameLst>
                                      </p:cBhvr>
                                      <p:to>
                                        <p:strVal val="visible"/>
                                      </p:to>
                                    </p:set>
                                    <p:anim calcmode="lin" valueType="num">
                                      <p:cBhvr additive="base">
                                        <p:cTn id="18" dur="500" fill="hold"/>
                                        <p:tgtEl>
                                          <p:spTgt spid="2">
                                            <p:bg/>
                                          </p:spTgt>
                                        </p:tgtEl>
                                        <p:attrNameLst>
                                          <p:attrName>ppt_x</p:attrName>
                                        </p:attrNameLst>
                                      </p:cBhvr>
                                      <p:tavLst>
                                        <p:tav tm="0">
                                          <p:val>
                                            <p:strVal val="#ppt_x"/>
                                          </p:val>
                                        </p:tav>
                                        <p:tav tm="100000">
                                          <p:val>
                                            <p:strVal val="#ppt_x"/>
                                          </p:val>
                                        </p:tav>
                                      </p:tavLst>
                                    </p:anim>
                                    <p:anim calcmode="lin" valueType="num">
                                      <p:cBhvr additive="base">
                                        <p:cTn id="19" dur="500" fill="hold"/>
                                        <p:tgtEl>
                                          <p:spTgt spid="2">
                                            <p:bg/>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2">
                                            <p:txEl>
                                              <p:pRg st="0" end="0"/>
                                            </p:txEl>
                                          </p:spTgt>
                                        </p:tgtEl>
                                        <p:attrNameLst>
                                          <p:attrName>style.visibility</p:attrName>
                                        </p:attrNameLst>
                                      </p:cBhvr>
                                      <p:to>
                                        <p:strVal val="visible"/>
                                      </p:to>
                                    </p:set>
                                    <p:anim calcmode="lin" valueType="num">
                                      <p:cBhvr additive="base">
                                        <p:cTn id="24"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2">
                                            <p:txEl>
                                              <p:pRg st="1" end="1"/>
                                            </p:txEl>
                                          </p:spTgt>
                                        </p:tgtEl>
                                        <p:attrNameLst>
                                          <p:attrName>style.visibility</p:attrName>
                                        </p:attrNameLst>
                                      </p:cBhvr>
                                      <p:to>
                                        <p:strVal val="visible"/>
                                      </p:to>
                                    </p:set>
                                    <p:anim calcmode="lin" valueType="num">
                                      <p:cBhvr additive="base">
                                        <p:cTn id="30"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0243"/>
                                        </p:tgtEl>
                                        <p:attrNameLst>
                                          <p:attrName>style.visibility</p:attrName>
                                        </p:attrNameLst>
                                      </p:cBhvr>
                                      <p:to>
                                        <p:strVal val="visible"/>
                                      </p:to>
                                    </p:set>
                                    <p:animEffect transition="in" filter="barn(inVertical)">
                                      <p:cBhvr>
                                        <p:cTn id="36" dur="500"/>
                                        <p:tgtEl>
                                          <p:spTgt spid="10243"/>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8">
                                            <p:bg/>
                                          </p:spTgt>
                                        </p:tgtEl>
                                        <p:attrNameLst>
                                          <p:attrName>style.visibility</p:attrName>
                                        </p:attrNameLst>
                                      </p:cBhvr>
                                      <p:to>
                                        <p:strVal val="visible"/>
                                      </p:to>
                                    </p:set>
                                    <p:animEffect transition="in" filter="barn(inVertical)">
                                      <p:cBhvr>
                                        <p:cTn id="39" dur="500"/>
                                        <p:tgtEl>
                                          <p:spTgt spid="8">
                                            <p:bg/>
                                          </p:spTgt>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8">
                                            <p:txEl>
                                              <p:pRg st="0" end="0"/>
                                            </p:txEl>
                                          </p:spTgt>
                                        </p:tgtEl>
                                        <p:attrNameLst>
                                          <p:attrName>style.visibility</p:attrName>
                                        </p:attrNameLst>
                                      </p:cBhvr>
                                      <p:to>
                                        <p:strVal val="visible"/>
                                      </p:to>
                                    </p:set>
                                    <p:animEffect transition="in" filter="barn(inVertical)">
                                      <p:cBhvr>
                                        <p:cTn id="44" dur="500"/>
                                        <p:tgtEl>
                                          <p:spTgt spid="8">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8">
                                            <p:txEl>
                                              <p:pRg st="1" end="1"/>
                                            </p:txEl>
                                          </p:spTgt>
                                        </p:tgtEl>
                                        <p:attrNameLst>
                                          <p:attrName>style.visibility</p:attrName>
                                        </p:attrNameLst>
                                      </p:cBhvr>
                                      <p:to>
                                        <p:strVal val="visible"/>
                                      </p:to>
                                    </p:set>
                                    <p:animEffect transition="in" filter="barn(inVertical)">
                                      <p:cBhvr>
                                        <p:cTn id="49" dur="500"/>
                                        <p:tgtEl>
                                          <p:spTgt spid="8">
                                            <p:txEl>
                                              <p:pRg st="1" end="1"/>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9"/>
                                        </p:tgtEl>
                                        <p:attrNameLst>
                                          <p:attrName>style.visibility</p:attrName>
                                        </p:attrNameLst>
                                      </p:cBhvr>
                                      <p:to>
                                        <p:strVal val="visible"/>
                                      </p:to>
                                    </p:set>
                                    <p:animEffect transition="in" filter="wipe(down)">
                                      <p:cBhvr>
                                        <p:cTn id="5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bldP spid="8" grpId="0" build="p" animBg="1"/>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rcRect/>
          <a:stretch>
            <a:fillRect/>
          </a:stretch>
        </p:blipFill>
        <p:spPr>
          <a:xfrm>
            <a:off x="2369159" y="746484"/>
            <a:ext cx="926459" cy="1163362"/>
          </a:xfrm>
          <a:prstGeom prst="rect">
            <a:avLst/>
          </a:prstGeom>
        </p:spPr>
      </p:pic>
      <p:pic>
        <p:nvPicPr>
          <p:cNvPr id="10" name="Picture 10"/>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rcRect/>
          <a:stretch>
            <a:fillRect/>
          </a:stretch>
        </p:blipFill>
        <p:spPr>
          <a:xfrm>
            <a:off x="12114352" y="7644402"/>
            <a:ext cx="6265503" cy="3249920"/>
          </a:xfrm>
          <a:prstGeom prst="rect">
            <a:avLst/>
          </a:prstGeom>
        </p:spPr>
      </p:pic>
      <p:pic>
        <p:nvPicPr>
          <p:cNvPr id="17" name="Picture 17"/>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xmlns="" r:embed="rId7"/>
              </a:ext>
            </a:extLst>
          </a:blip>
          <a:srcRect/>
          <a:stretch>
            <a:fillRect/>
          </a:stretch>
        </p:blipFill>
        <p:spPr>
          <a:xfrm rot="-4792434">
            <a:off x="16410944" y="8778315"/>
            <a:ext cx="1155324" cy="959969"/>
          </a:xfrm>
          <a:prstGeom prst="rect">
            <a:avLst/>
          </a:prstGeom>
        </p:spPr>
      </p:pic>
      <p:pic>
        <p:nvPicPr>
          <p:cNvPr id="18" name="Picture 18"/>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xmlns="" r:embed="rId9"/>
              </a:ext>
            </a:extLst>
          </a:blip>
          <a:srcRect/>
          <a:stretch>
            <a:fillRect/>
          </a:stretch>
        </p:blipFill>
        <p:spPr>
          <a:xfrm flipH="1">
            <a:off x="16818048" y="960012"/>
            <a:ext cx="882504" cy="980560"/>
          </a:xfrm>
          <a:prstGeom prst="rect">
            <a:avLst/>
          </a:prstGeom>
        </p:spPr>
      </p:pic>
      <p:pic>
        <p:nvPicPr>
          <p:cNvPr id="19" name="Picture 19"/>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xmlns="" r:embed="rId11"/>
              </a:ext>
            </a:extLst>
          </a:blip>
          <a:srcRect/>
          <a:stretch>
            <a:fillRect/>
          </a:stretch>
        </p:blipFill>
        <p:spPr>
          <a:xfrm rot="8579544">
            <a:off x="13916053" y="403509"/>
            <a:ext cx="1339504" cy="1113006"/>
          </a:xfrm>
          <a:prstGeom prst="rect">
            <a:avLst/>
          </a:prstGeom>
        </p:spPr>
      </p:pic>
      <p:pic>
        <p:nvPicPr>
          <p:cNvPr id="20" name="Picture 20"/>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xmlns="" r:embed="rId13"/>
              </a:ext>
            </a:extLst>
          </a:blip>
          <a:srcRect/>
          <a:stretch>
            <a:fillRect/>
          </a:stretch>
        </p:blipFill>
        <p:spPr>
          <a:xfrm flipH="1">
            <a:off x="119517" y="8323691"/>
            <a:ext cx="1296768" cy="1869216"/>
          </a:xfrm>
          <a:prstGeom prst="rect">
            <a:avLst/>
          </a:prstGeom>
        </p:spPr>
      </p:pic>
      <p:pic>
        <p:nvPicPr>
          <p:cNvPr id="21" name="Picture 21"/>
          <p:cNvPicPr>
            <a:picLocks noChangeAspect="1"/>
          </p:cNvPicPr>
          <p:nvPr/>
        </p:nvPicPr>
        <p:blipFill>
          <a:blip r:embed="rId14" cstate="email">
            <a:extLst>
              <a:ext uri="{28A0092B-C50C-407E-A947-70E740481C1C}">
                <a14:useLocalDpi xmlns:a14="http://schemas.microsoft.com/office/drawing/2010/main"/>
              </a:ext>
              <a:ext uri="{96DAC541-7B7A-43D3-8B79-37D633B846F1}">
                <asvg:svgBlip xmlns:asvg="http://schemas.microsoft.com/office/drawing/2016/SVG/main" xmlns="" r:embed="rId15"/>
              </a:ext>
            </a:extLst>
          </a:blip>
          <a:srcRect/>
          <a:stretch>
            <a:fillRect/>
          </a:stretch>
        </p:blipFill>
        <p:spPr>
          <a:xfrm rot="8579544">
            <a:off x="16556275" y="6129930"/>
            <a:ext cx="949046" cy="788571"/>
          </a:xfrm>
          <a:prstGeom prst="rect">
            <a:avLst/>
          </a:prstGeom>
        </p:spPr>
      </p:pic>
      <p:sp>
        <p:nvSpPr>
          <p:cNvPr id="26" name="TextBox 25">
            <a:extLst>
              <a:ext uri="{FF2B5EF4-FFF2-40B4-BE49-F238E27FC236}">
                <a16:creationId xmlns:a16="http://schemas.microsoft.com/office/drawing/2014/main" xmlns:a14="http://schemas.microsoft.com/office/drawing/2010/main" xmlns:mc="http://schemas.openxmlformats.org/markup-compatibility/2006" xmlns="" id="{CA1CDA6C-8F06-42A0-A5B0-0A726522E4E9}"/>
              </a:ext>
            </a:extLst>
          </p:cNvPr>
          <p:cNvSpPr txBox="1"/>
          <p:nvPr/>
        </p:nvSpPr>
        <p:spPr>
          <a:xfrm>
            <a:off x="511248" y="1928037"/>
            <a:ext cx="17319552" cy="3600986"/>
          </a:xfrm>
          <a:prstGeom prst="rect">
            <a:avLst/>
          </a:prstGeom>
          <a:noFill/>
        </p:spPr>
        <p:txBody>
          <a:bodyPr wrap="square">
            <a:spAutoFit/>
          </a:bodyPr>
          <a:lstStyle/>
          <a:p>
            <a:pPr algn="ctr">
              <a:lnSpc>
                <a:spcPct val="150000"/>
              </a:lnSpc>
            </a:pPr>
            <a:r>
              <a:rPr lang="en-US" sz="3800" dirty="0"/>
              <a:t>Một chiếc khay nhựa đựng đồ có dạng hình hộp chữ nhật như Hình 10.7. </a:t>
            </a:r>
            <a:endParaRPr lang="en-US" sz="3800" dirty="0" smtClean="0"/>
          </a:p>
          <a:p>
            <a:pPr algn="ctr">
              <a:lnSpc>
                <a:spcPct val="150000"/>
              </a:lnSpc>
            </a:pPr>
            <a:r>
              <a:rPr lang="en-US" sz="3800" dirty="0" smtClean="0"/>
              <a:t>Dựa </a:t>
            </a:r>
            <a:r>
              <a:rPr lang="en-US" sz="3800" dirty="0"/>
              <a:t>vào kích thước trên hình (coi mép khay nhựa không đáng kể), em hãy tính:</a:t>
            </a:r>
          </a:p>
          <a:p>
            <a:pPr algn="just">
              <a:lnSpc>
                <a:spcPct val="150000"/>
              </a:lnSpc>
            </a:pPr>
            <a:r>
              <a:rPr lang="en-US" sz="3800" dirty="0"/>
              <a:t>a) Diện tích xung quanh của chiếc khay</a:t>
            </a:r>
          </a:p>
          <a:p>
            <a:pPr algn="just">
              <a:lnSpc>
                <a:spcPct val="150000"/>
              </a:lnSpc>
            </a:pPr>
            <a:r>
              <a:rPr lang="en-US" sz="3800" dirty="0"/>
              <a:t>b) Diện tích nhựa để làm chiếc khay trên.</a:t>
            </a:r>
          </a:p>
        </p:txBody>
      </p:sp>
      <p:grpSp>
        <p:nvGrpSpPr>
          <p:cNvPr id="29" name="Group 28">
            <a:extLst>
              <a:ext uri="{FF2B5EF4-FFF2-40B4-BE49-F238E27FC236}">
                <a16:creationId xmlns:a16="http://schemas.microsoft.com/office/drawing/2014/main" xmlns="" id="{57CD600D-69DE-4164-AD9C-524426481DE0}"/>
              </a:ext>
            </a:extLst>
          </p:cNvPr>
          <p:cNvGrpSpPr/>
          <p:nvPr/>
        </p:nvGrpSpPr>
        <p:grpSpPr>
          <a:xfrm>
            <a:off x="5581610" y="480237"/>
            <a:ext cx="7307248" cy="1335312"/>
            <a:chOff x="3733800" y="540571"/>
            <a:chExt cx="8869445" cy="1392368"/>
          </a:xfrm>
        </p:grpSpPr>
        <p:grpSp>
          <p:nvGrpSpPr>
            <p:cNvPr id="24" name="Group 23">
              <a:extLst>
                <a:ext uri="{FF2B5EF4-FFF2-40B4-BE49-F238E27FC236}">
                  <a16:creationId xmlns:a16="http://schemas.microsoft.com/office/drawing/2014/main" xmlns="" id="{37340FB1-5BDB-4914-AFE5-0E355649AA50}"/>
                </a:ext>
              </a:extLst>
            </p:cNvPr>
            <p:cNvGrpSpPr/>
            <p:nvPr/>
          </p:nvGrpSpPr>
          <p:grpSpPr>
            <a:xfrm>
              <a:off x="3733800" y="540571"/>
              <a:ext cx="8869445" cy="1392368"/>
              <a:chOff x="3420633" y="334666"/>
              <a:chExt cx="6275511" cy="3964201"/>
            </a:xfrm>
          </p:grpSpPr>
          <p:grpSp>
            <p:nvGrpSpPr>
              <p:cNvPr id="4" name="Group 4"/>
              <p:cNvGrpSpPr/>
              <p:nvPr/>
            </p:nvGrpSpPr>
            <p:grpSpPr>
              <a:xfrm>
                <a:off x="3420633" y="334666"/>
                <a:ext cx="6275511" cy="3964201"/>
                <a:chOff x="0" y="0"/>
                <a:chExt cx="3622362" cy="2288224"/>
              </a:xfrm>
            </p:grpSpPr>
            <p:sp>
              <p:nvSpPr>
                <p:cNvPr id="5" name="Freeform 5"/>
                <p:cNvSpPr/>
                <p:nvPr/>
              </p:nvSpPr>
              <p:spPr>
                <a:xfrm>
                  <a:off x="0" y="-4262"/>
                  <a:ext cx="3630108" cy="2294710"/>
                </a:xfrm>
                <a:custGeom>
                  <a:avLst/>
                  <a:gdLst/>
                  <a:ahLst/>
                  <a:cxnLst/>
                  <a:rect l="l" t="t" r="r" b="b"/>
                  <a:pathLst>
                    <a:path w="3630108" h="2294710">
                      <a:moveTo>
                        <a:pt x="2691208" y="2283522"/>
                      </a:moveTo>
                      <a:cubicBezTo>
                        <a:pt x="2691208" y="2283522"/>
                        <a:pt x="2271456" y="2294709"/>
                        <a:pt x="1808871" y="2292088"/>
                      </a:cubicBezTo>
                      <a:cubicBezTo>
                        <a:pt x="1635190" y="2289925"/>
                        <a:pt x="1057073" y="2282101"/>
                        <a:pt x="1057073" y="2282101"/>
                      </a:cubicBezTo>
                      <a:cubicBezTo>
                        <a:pt x="812931" y="2273267"/>
                        <a:pt x="565145" y="2256285"/>
                        <a:pt x="398404" y="2198108"/>
                      </a:cubicBezTo>
                      <a:cubicBezTo>
                        <a:pt x="120505" y="2101146"/>
                        <a:pt x="0" y="1923618"/>
                        <a:pt x="0" y="905351"/>
                      </a:cubicBezTo>
                      <a:lnTo>
                        <a:pt x="0" y="905341"/>
                      </a:lnTo>
                      <a:cubicBezTo>
                        <a:pt x="8536" y="440430"/>
                        <a:pt x="34263" y="311302"/>
                        <a:pt x="140291" y="225758"/>
                      </a:cubicBezTo>
                      <a:cubicBezTo>
                        <a:pt x="342602" y="62530"/>
                        <a:pt x="736658" y="7673"/>
                        <a:pt x="1155311" y="7673"/>
                      </a:cubicBezTo>
                      <a:cubicBezTo>
                        <a:pt x="1155311" y="7673"/>
                        <a:pt x="1551711" y="15681"/>
                        <a:pt x="1730715" y="7673"/>
                      </a:cubicBezTo>
                      <a:cubicBezTo>
                        <a:pt x="2052529" y="0"/>
                        <a:pt x="2516456" y="7673"/>
                        <a:pt x="2516456" y="7673"/>
                      </a:cubicBezTo>
                      <a:cubicBezTo>
                        <a:pt x="2884764" y="15152"/>
                        <a:pt x="3248077" y="84484"/>
                        <a:pt x="3445817" y="207066"/>
                      </a:cubicBezTo>
                      <a:cubicBezTo>
                        <a:pt x="3596834" y="300683"/>
                        <a:pt x="3630108" y="425358"/>
                        <a:pt x="3620968" y="905351"/>
                      </a:cubicBezTo>
                      <a:lnTo>
                        <a:pt x="3620968" y="905362"/>
                      </a:lnTo>
                      <a:cubicBezTo>
                        <a:pt x="3620968" y="2041583"/>
                        <a:pt x="3337971" y="2255681"/>
                        <a:pt x="2691208" y="2283522"/>
                      </a:cubicBezTo>
                      <a:close/>
                    </a:path>
                  </a:pathLst>
                </a:custGeom>
                <a:solidFill>
                  <a:srgbClr val="DF98B6"/>
                </a:solidFill>
              </p:spPr>
            </p:sp>
          </p:grpSp>
          <p:grpSp>
            <p:nvGrpSpPr>
              <p:cNvPr id="6" name="Group 6"/>
              <p:cNvGrpSpPr/>
              <p:nvPr/>
            </p:nvGrpSpPr>
            <p:grpSpPr>
              <a:xfrm>
                <a:off x="3576420" y="433076"/>
                <a:ext cx="5963937" cy="3767382"/>
                <a:chOff x="0" y="0"/>
                <a:chExt cx="3622362" cy="2288224"/>
              </a:xfrm>
            </p:grpSpPr>
            <p:sp>
              <p:nvSpPr>
                <p:cNvPr id="7" name="Freeform 7"/>
                <p:cNvSpPr/>
                <p:nvPr/>
              </p:nvSpPr>
              <p:spPr>
                <a:xfrm>
                  <a:off x="0" y="-4262"/>
                  <a:ext cx="3630108" cy="2294710"/>
                </a:xfrm>
                <a:custGeom>
                  <a:avLst/>
                  <a:gdLst/>
                  <a:ahLst/>
                  <a:cxnLst/>
                  <a:rect l="l" t="t" r="r" b="b"/>
                  <a:pathLst>
                    <a:path w="3630108" h="2294710">
                      <a:moveTo>
                        <a:pt x="2691208" y="2283522"/>
                      </a:moveTo>
                      <a:cubicBezTo>
                        <a:pt x="2691208" y="2283522"/>
                        <a:pt x="2271456" y="2294709"/>
                        <a:pt x="1808871" y="2292088"/>
                      </a:cubicBezTo>
                      <a:cubicBezTo>
                        <a:pt x="1635190" y="2289925"/>
                        <a:pt x="1057073" y="2282101"/>
                        <a:pt x="1057073" y="2282101"/>
                      </a:cubicBezTo>
                      <a:cubicBezTo>
                        <a:pt x="812931" y="2273267"/>
                        <a:pt x="565145" y="2256285"/>
                        <a:pt x="398404" y="2198108"/>
                      </a:cubicBezTo>
                      <a:cubicBezTo>
                        <a:pt x="120505" y="2101146"/>
                        <a:pt x="0" y="1923618"/>
                        <a:pt x="0" y="905351"/>
                      </a:cubicBezTo>
                      <a:lnTo>
                        <a:pt x="0" y="905341"/>
                      </a:lnTo>
                      <a:cubicBezTo>
                        <a:pt x="8536" y="440430"/>
                        <a:pt x="34263" y="311302"/>
                        <a:pt x="140291" y="225758"/>
                      </a:cubicBezTo>
                      <a:cubicBezTo>
                        <a:pt x="342602" y="62530"/>
                        <a:pt x="736658" y="7673"/>
                        <a:pt x="1155311" y="7673"/>
                      </a:cubicBezTo>
                      <a:cubicBezTo>
                        <a:pt x="1155311" y="7673"/>
                        <a:pt x="1551711" y="15681"/>
                        <a:pt x="1730715" y="7673"/>
                      </a:cubicBezTo>
                      <a:cubicBezTo>
                        <a:pt x="2052529" y="0"/>
                        <a:pt x="2516456" y="7673"/>
                        <a:pt x="2516456" y="7673"/>
                      </a:cubicBezTo>
                      <a:cubicBezTo>
                        <a:pt x="2884764" y="15152"/>
                        <a:pt x="3248077" y="84484"/>
                        <a:pt x="3445817" y="207066"/>
                      </a:cubicBezTo>
                      <a:cubicBezTo>
                        <a:pt x="3596834" y="300683"/>
                        <a:pt x="3630108" y="425358"/>
                        <a:pt x="3620968" y="905351"/>
                      </a:cubicBezTo>
                      <a:lnTo>
                        <a:pt x="3620968" y="905362"/>
                      </a:lnTo>
                      <a:cubicBezTo>
                        <a:pt x="3620968" y="2041583"/>
                        <a:pt x="3337971" y="2255681"/>
                        <a:pt x="2691208" y="2283522"/>
                      </a:cubicBezTo>
                      <a:close/>
                    </a:path>
                  </a:pathLst>
                </a:custGeom>
                <a:solidFill>
                  <a:srgbClr val="FFFAF2"/>
                </a:solidFill>
              </p:spPr>
            </p:sp>
          </p:grpSp>
        </p:grpSp>
        <p:sp>
          <p:nvSpPr>
            <p:cNvPr id="28" name="TextBox 27">
              <a:extLst>
                <a:ext uri="{FF2B5EF4-FFF2-40B4-BE49-F238E27FC236}">
                  <a16:creationId xmlns:a16="http://schemas.microsoft.com/office/drawing/2014/main" xmlns="" id="{E83E08AC-4662-420C-B178-F57BA388034A}"/>
                </a:ext>
              </a:extLst>
            </p:cNvPr>
            <p:cNvSpPr txBox="1"/>
            <p:nvPr/>
          </p:nvSpPr>
          <p:spPr>
            <a:xfrm>
              <a:off x="5208229" y="871452"/>
              <a:ext cx="5939553" cy="783063"/>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4000"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Ví dụ </a:t>
              </a:r>
              <a:r>
                <a:rPr kumimoji="0" lang="en-US" sz="4000" b="1"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1: </a:t>
              </a:r>
              <a:r>
                <a:rPr kumimoji="0" lang="en-US" sz="4000"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SGK </a:t>
              </a:r>
              <a:r>
                <a:rPr kumimoji="0" lang="en-US" sz="4000" b="1"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tr88</a:t>
              </a:r>
              <a:endParaRPr kumimoji="0" lang="en-US" sz="4000" b="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1266" name="Picture 2" descr="C:\Users\ADMINI~1\AppData\Local\Temp\Rar$DIa0.970\Ví dụ 1.png"/>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auto">
          <a:xfrm>
            <a:off x="4610100" y="5486400"/>
            <a:ext cx="8953500" cy="4533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423512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anim calcmode="lin" valueType="num">
                                      <p:cBhvr>
                                        <p:cTn id="8" dur="500" fill="hold"/>
                                        <p:tgtEl>
                                          <p:spTgt spid="29"/>
                                        </p:tgtEl>
                                        <p:attrNameLst>
                                          <p:attrName>ppt_x</p:attrName>
                                        </p:attrNameLst>
                                      </p:cBhvr>
                                      <p:tavLst>
                                        <p:tav tm="0">
                                          <p:val>
                                            <p:strVal val="#ppt_x"/>
                                          </p:val>
                                        </p:tav>
                                        <p:tav tm="100000">
                                          <p:val>
                                            <p:strVal val="#ppt_x"/>
                                          </p:val>
                                        </p:tav>
                                      </p:tavLst>
                                    </p:anim>
                                    <p:anim calcmode="lin" valueType="num">
                                      <p:cBhvr>
                                        <p:cTn id="9"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6">
                                            <p:txEl>
                                              <p:pRg st="0" end="0"/>
                                            </p:txEl>
                                          </p:spTgt>
                                        </p:tgtEl>
                                        <p:attrNameLst>
                                          <p:attrName>style.visibility</p:attrName>
                                        </p:attrNameLst>
                                      </p:cBhvr>
                                      <p:to>
                                        <p:strVal val="visible"/>
                                      </p:to>
                                    </p:set>
                                    <p:animEffect transition="in" filter="barn(inVertical)">
                                      <p:cBhvr>
                                        <p:cTn id="14" dur="500"/>
                                        <p:tgtEl>
                                          <p:spTgt spid="26">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6">
                                            <p:txEl>
                                              <p:pRg st="1" end="1"/>
                                            </p:txEl>
                                          </p:spTgt>
                                        </p:tgtEl>
                                        <p:attrNameLst>
                                          <p:attrName>style.visibility</p:attrName>
                                        </p:attrNameLst>
                                      </p:cBhvr>
                                      <p:to>
                                        <p:strVal val="visible"/>
                                      </p:to>
                                    </p:set>
                                    <p:animEffect transition="in" filter="barn(inVertical)">
                                      <p:cBhvr>
                                        <p:cTn id="19" dur="500"/>
                                        <p:tgtEl>
                                          <p:spTgt spid="26">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6">
                                            <p:txEl>
                                              <p:pRg st="2" end="2"/>
                                            </p:txEl>
                                          </p:spTgt>
                                        </p:tgtEl>
                                        <p:attrNameLst>
                                          <p:attrName>style.visibility</p:attrName>
                                        </p:attrNameLst>
                                      </p:cBhvr>
                                      <p:to>
                                        <p:strVal val="visible"/>
                                      </p:to>
                                    </p:set>
                                    <p:animEffect transition="in" filter="barn(inVertical)">
                                      <p:cBhvr>
                                        <p:cTn id="24" dur="500"/>
                                        <p:tgtEl>
                                          <p:spTgt spid="26">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6">
                                            <p:txEl>
                                              <p:pRg st="3" end="3"/>
                                            </p:txEl>
                                          </p:spTgt>
                                        </p:tgtEl>
                                        <p:attrNameLst>
                                          <p:attrName>style.visibility</p:attrName>
                                        </p:attrNameLst>
                                      </p:cBhvr>
                                      <p:to>
                                        <p:strVal val="visible"/>
                                      </p:to>
                                    </p:set>
                                    <p:animEffect transition="in" filter="barn(inVertical)">
                                      <p:cBhvr>
                                        <p:cTn id="29" dur="500"/>
                                        <p:tgtEl>
                                          <p:spTgt spid="26">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11266"/>
                                        </p:tgtEl>
                                        <p:attrNameLst>
                                          <p:attrName>style.visibility</p:attrName>
                                        </p:attrNameLst>
                                      </p:cBhvr>
                                      <p:to>
                                        <p:strVal val="visible"/>
                                      </p:to>
                                    </p:set>
                                    <p:anim calcmode="lin" valueType="num">
                                      <p:cBhvr>
                                        <p:cTn id="34" dur="500" fill="hold"/>
                                        <p:tgtEl>
                                          <p:spTgt spid="11266"/>
                                        </p:tgtEl>
                                        <p:attrNameLst>
                                          <p:attrName>ppt_w</p:attrName>
                                        </p:attrNameLst>
                                      </p:cBhvr>
                                      <p:tavLst>
                                        <p:tav tm="0">
                                          <p:val>
                                            <p:fltVal val="0"/>
                                          </p:val>
                                        </p:tav>
                                        <p:tav tm="100000">
                                          <p:val>
                                            <p:strVal val="#ppt_w"/>
                                          </p:val>
                                        </p:tav>
                                      </p:tavLst>
                                    </p:anim>
                                    <p:anim calcmode="lin" valueType="num">
                                      <p:cBhvr>
                                        <p:cTn id="35" dur="500" fill="hold"/>
                                        <p:tgtEl>
                                          <p:spTgt spid="11266"/>
                                        </p:tgtEl>
                                        <p:attrNameLst>
                                          <p:attrName>ppt_h</p:attrName>
                                        </p:attrNameLst>
                                      </p:cBhvr>
                                      <p:tavLst>
                                        <p:tav tm="0">
                                          <p:val>
                                            <p:fltVal val="0"/>
                                          </p:val>
                                        </p:tav>
                                        <p:tav tm="100000">
                                          <p:val>
                                            <p:strVal val="#ppt_h"/>
                                          </p:val>
                                        </p:tav>
                                      </p:tavLst>
                                    </p:anim>
                                    <p:animEffect transition="in" filter="fade">
                                      <p:cBhvr>
                                        <p:cTn id="36" dur="500"/>
                                        <p:tgtEl>
                                          <p:spTgt spid="11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sp>
        <p:nvSpPr>
          <p:cNvPr id="40" name="Rectangle: Rounded Corners 39">
            <a:extLst>
              <a:ext uri="{FF2B5EF4-FFF2-40B4-BE49-F238E27FC236}">
                <a16:creationId xmlns:a16="http://schemas.microsoft.com/office/drawing/2014/main" xmlns="" id="{D330EC21-CB12-4ABE-8CB4-2B5266D57AF0}"/>
              </a:ext>
            </a:extLst>
          </p:cNvPr>
          <p:cNvSpPr/>
          <p:nvPr/>
        </p:nvSpPr>
        <p:spPr>
          <a:xfrm>
            <a:off x="850521" y="993936"/>
            <a:ext cx="16157196" cy="8600319"/>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rcRect/>
          <a:stretch>
            <a:fillRect/>
          </a:stretch>
        </p:blipFill>
        <p:spPr>
          <a:xfrm rot="-10800000">
            <a:off x="15627505" y="7784091"/>
            <a:ext cx="2660495" cy="2502909"/>
          </a:xfrm>
          <a:prstGeom prst="rect">
            <a:avLst/>
          </a:prstGeom>
        </p:spPr>
      </p:pic>
      <p:pic>
        <p:nvPicPr>
          <p:cNvPr id="5" name="Picture 5"/>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rcRect/>
          <a:stretch>
            <a:fillRect/>
          </a:stretch>
        </p:blipFill>
        <p:spPr>
          <a:xfrm>
            <a:off x="0" y="8539433"/>
            <a:ext cx="1095507" cy="1747567"/>
          </a:xfrm>
          <a:prstGeom prst="rect">
            <a:avLst/>
          </a:prstGeom>
        </p:spPr>
      </p:pic>
      <p:pic>
        <p:nvPicPr>
          <p:cNvPr id="6" name="Picture 6"/>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xmlns="" r:embed="rId7"/>
              </a:ext>
            </a:extLst>
          </a:blip>
          <a:srcRect/>
          <a:stretch>
            <a:fillRect/>
          </a:stretch>
        </p:blipFill>
        <p:spPr>
          <a:xfrm>
            <a:off x="13882834" y="13748"/>
            <a:ext cx="4417625" cy="2668046"/>
          </a:xfrm>
          <a:prstGeom prst="rect">
            <a:avLst/>
          </a:prstGeom>
        </p:spPr>
      </p:pic>
      <p:pic>
        <p:nvPicPr>
          <p:cNvPr id="14" name="Picture 14"/>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xmlns="" r:embed="rId9"/>
              </a:ext>
            </a:extLst>
          </a:blip>
          <a:srcRect/>
          <a:stretch>
            <a:fillRect/>
          </a:stretch>
        </p:blipFill>
        <p:spPr>
          <a:xfrm>
            <a:off x="517396" y="301191"/>
            <a:ext cx="1374755" cy="1726291"/>
          </a:xfrm>
          <a:prstGeom prst="rect">
            <a:avLst/>
          </a:prstGeom>
        </p:spPr>
      </p:pic>
      <p:pic>
        <p:nvPicPr>
          <p:cNvPr id="15" name="Picture 15"/>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xmlns="" r:embed="rId11"/>
              </a:ext>
            </a:extLst>
          </a:blip>
          <a:srcRect/>
          <a:stretch>
            <a:fillRect/>
          </a:stretch>
        </p:blipFill>
        <p:spPr>
          <a:xfrm rot="-10800000">
            <a:off x="11141378" y="606348"/>
            <a:ext cx="3028394" cy="544122"/>
          </a:xfrm>
          <a:prstGeom prst="rect">
            <a:avLst/>
          </a:prstGeom>
        </p:spPr>
      </p:pic>
      <p:pic>
        <p:nvPicPr>
          <p:cNvPr id="16" name="Picture 16"/>
          <p:cNvPicPr>
            <a:picLocks noChangeAspect="1"/>
          </p:cNvPicPr>
          <p:nvPr/>
        </p:nvPicPr>
        <p:blipFill>
          <a:blip r:embed="rId12">
            <a:extLst>
              <a:ext uri="{28A0092B-C50C-407E-A947-70E740481C1C}">
                <a14:useLocalDpi xmlns:a14="http://schemas.microsoft.com/office/drawing/2010/main"/>
              </a:ext>
              <a:ext uri="{96DAC541-7B7A-43D3-8B79-37D633B846F1}">
                <asvg:svgBlip xmlns:asvg="http://schemas.microsoft.com/office/drawing/2016/SVG/main" xmlns="" r:embed="rId13"/>
              </a:ext>
            </a:extLst>
          </a:blip>
          <a:srcRect/>
          <a:stretch>
            <a:fillRect/>
          </a:stretch>
        </p:blipFill>
        <p:spPr>
          <a:xfrm rot="13949616">
            <a:off x="16620312" y="2705747"/>
            <a:ext cx="2230784" cy="1090561"/>
          </a:xfrm>
          <a:prstGeom prst="rect">
            <a:avLst/>
          </a:prstGeom>
        </p:spPr>
      </p:pic>
      <p:sp>
        <p:nvSpPr>
          <p:cNvPr id="37" name="TextBox 36">
            <a:extLst>
              <a:ext uri="{FF2B5EF4-FFF2-40B4-BE49-F238E27FC236}">
                <a16:creationId xmlns:a16="http://schemas.microsoft.com/office/drawing/2014/main" xmlns="" id="{E456CB90-2D14-4B89-8C79-091B69BB9DB1}"/>
              </a:ext>
            </a:extLst>
          </p:cNvPr>
          <p:cNvSpPr txBox="1"/>
          <p:nvPr/>
        </p:nvSpPr>
        <p:spPr>
          <a:xfrm>
            <a:off x="1165953" y="1491936"/>
            <a:ext cx="15458081" cy="7571303"/>
          </a:xfrm>
          <a:prstGeom prst="rect">
            <a:avLst/>
          </a:prstGeom>
          <a:noFill/>
        </p:spPr>
        <p:txBody>
          <a:bodyPr wrap="square">
            <a:spAutoFit/>
          </a:bodyPr>
          <a:lstStyle/>
          <a:p>
            <a:pPr algn="ctr">
              <a:lnSpc>
                <a:spcPct val="150000"/>
              </a:lnSpc>
            </a:pPr>
            <a:r>
              <a:rPr lang="en-US" sz="4400" b="1" dirty="0">
                <a:solidFill>
                  <a:srgbClr val="FF0000"/>
                </a:solidFill>
              </a:rPr>
              <a:t>Giải:</a:t>
            </a:r>
          </a:p>
          <a:p>
            <a:pPr algn="just">
              <a:lnSpc>
                <a:spcPct val="150000"/>
              </a:lnSpc>
            </a:pPr>
            <a:r>
              <a:rPr lang="en-US" sz="4000" dirty="0"/>
              <a:t>a) Diện tích xung quanh của chiếc khay dạng hình hộp chữ nhật là:</a:t>
            </a:r>
          </a:p>
          <a:p>
            <a:pPr algn="ctr">
              <a:lnSpc>
                <a:spcPct val="150000"/>
              </a:lnSpc>
            </a:pPr>
            <a:r>
              <a:rPr lang="en-US" sz="4000" dirty="0"/>
              <a:t>2.(27 + 20). 10 = 940 (cm</a:t>
            </a:r>
            <a:r>
              <a:rPr lang="en-US" sz="4000" baseline="30000" dirty="0"/>
              <a:t>2</a:t>
            </a:r>
            <a:r>
              <a:rPr lang="en-US" sz="4000" dirty="0"/>
              <a:t>)</a:t>
            </a:r>
          </a:p>
          <a:p>
            <a:pPr algn="just">
              <a:lnSpc>
                <a:spcPct val="150000"/>
              </a:lnSpc>
            </a:pPr>
            <a:r>
              <a:rPr lang="en-US" sz="4000" dirty="0"/>
              <a:t>b) Diện tích nhựa làm chiếc khay trên gồm tổng diện tích các mặt xung quanh và mặt đáy. Diện tích mặt đáy của chiếc khay là:</a:t>
            </a:r>
          </a:p>
          <a:p>
            <a:pPr algn="ctr">
              <a:lnSpc>
                <a:spcPct val="150000"/>
              </a:lnSpc>
            </a:pPr>
            <a:r>
              <a:rPr lang="en-US" sz="4000" dirty="0"/>
              <a:t>27 . 20 = 540 (cm</a:t>
            </a:r>
            <a:r>
              <a:rPr lang="en-US" sz="4000" baseline="30000" dirty="0"/>
              <a:t>2</a:t>
            </a:r>
            <a:r>
              <a:rPr lang="en-US" sz="4000" dirty="0"/>
              <a:t>)</a:t>
            </a:r>
          </a:p>
          <a:p>
            <a:pPr algn="ctr">
              <a:lnSpc>
                <a:spcPct val="150000"/>
              </a:lnSpc>
            </a:pPr>
            <a:r>
              <a:rPr lang="en-US" sz="4000" dirty="0"/>
              <a:t>Diện tích nhựa để làm chiếc khay là:</a:t>
            </a:r>
          </a:p>
          <a:p>
            <a:pPr algn="ctr">
              <a:lnSpc>
                <a:spcPct val="150000"/>
              </a:lnSpc>
            </a:pPr>
            <a:r>
              <a:rPr lang="en-US" sz="4000" dirty="0"/>
              <a:t>940 + 540 = 1 480 (cm</a:t>
            </a:r>
            <a:r>
              <a:rPr lang="en-US" sz="4000" baseline="30000" dirty="0"/>
              <a:t>2</a:t>
            </a:r>
            <a:r>
              <a:rPr lang="en-US" sz="4000" dirty="0"/>
              <a:t>)</a:t>
            </a:r>
          </a:p>
        </p:txBody>
      </p:sp>
    </p:spTree>
    <p:extLst>
      <p:ext uri="{BB962C8B-B14F-4D97-AF65-F5344CB8AC3E}">
        <p14:creationId xmlns:p14="http://schemas.microsoft.com/office/powerpoint/2010/main" val="368459990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7">
                                            <p:txEl>
                                              <p:pRg st="0" end="0"/>
                                            </p:txEl>
                                          </p:spTgt>
                                        </p:tgtEl>
                                        <p:attrNameLst>
                                          <p:attrName>style.visibility</p:attrName>
                                        </p:attrNameLst>
                                      </p:cBhvr>
                                      <p:to>
                                        <p:strVal val="visible"/>
                                      </p:to>
                                    </p:set>
                                    <p:animEffect transition="in" filter="randombar(horizontal)">
                                      <p:cBhvr>
                                        <p:cTn id="7" dur="500"/>
                                        <p:tgtEl>
                                          <p:spTgt spid="3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7">
                                            <p:txEl>
                                              <p:pRg st="1" end="1"/>
                                            </p:txEl>
                                          </p:spTgt>
                                        </p:tgtEl>
                                        <p:attrNameLst>
                                          <p:attrName>style.visibility</p:attrName>
                                        </p:attrNameLst>
                                      </p:cBhvr>
                                      <p:to>
                                        <p:strVal val="visible"/>
                                      </p:to>
                                    </p:set>
                                    <p:animEffect transition="in" filter="randombar(horizontal)">
                                      <p:cBhvr>
                                        <p:cTn id="12" dur="500"/>
                                        <p:tgtEl>
                                          <p:spTgt spid="3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7">
                                            <p:txEl>
                                              <p:pRg st="2" end="2"/>
                                            </p:txEl>
                                          </p:spTgt>
                                        </p:tgtEl>
                                        <p:attrNameLst>
                                          <p:attrName>style.visibility</p:attrName>
                                        </p:attrNameLst>
                                      </p:cBhvr>
                                      <p:to>
                                        <p:strVal val="visible"/>
                                      </p:to>
                                    </p:set>
                                    <p:animEffect transition="in" filter="randombar(horizontal)">
                                      <p:cBhvr>
                                        <p:cTn id="17" dur="500"/>
                                        <p:tgtEl>
                                          <p:spTgt spid="3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7">
                                            <p:txEl>
                                              <p:pRg st="3" end="3"/>
                                            </p:txEl>
                                          </p:spTgt>
                                        </p:tgtEl>
                                        <p:attrNameLst>
                                          <p:attrName>style.visibility</p:attrName>
                                        </p:attrNameLst>
                                      </p:cBhvr>
                                      <p:to>
                                        <p:strVal val="visible"/>
                                      </p:to>
                                    </p:set>
                                    <p:animEffect transition="in" filter="randombar(horizontal)">
                                      <p:cBhvr>
                                        <p:cTn id="22" dur="500"/>
                                        <p:tgtEl>
                                          <p:spTgt spid="3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37">
                                            <p:txEl>
                                              <p:pRg st="4" end="4"/>
                                            </p:txEl>
                                          </p:spTgt>
                                        </p:tgtEl>
                                        <p:attrNameLst>
                                          <p:attrName>style.visibility</p:attrName>
                                        </p:attrNameLst>
                                      </p:cBhvr>
                                      <p:to>
                                        <p:strVal val="visible"/>
                                      </p:to>
                                    </p:set>
                                    <p:animEffect transition="in" filter="randombar(horizontal)">
                                      <p:cBhvr>
                                        <p:cTn id="27" dur="500"/>
                                        <p:tgtEl>
                                          <p:spTgt spid="3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37">
                                            <p:txEl>
                                              <p:pRg st="5" end="5"/>
                                            </p:txEl>
                                          </p:spTgt>
                                        </p:tgtEl>
                                        <p:attrNameLst>
                                          <p:attrName>style.visibility</p:attrName>
                                        </p:attrNameLst>
                                      </p:cBhvr>
                                      <p:to>
                                        <p:strVal val="visible"/>
                                      </p:to>
                                    </p:set>
                                    <p:animEffect transition="in" filter="randombar(horizontal)">
                                      <p:cBhvr>
                                        <p:cTn id="32" dur="500"/>
                                        <p:tgtEl>
                                          <p:spTgt spid="3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37">
                                            <p:txEl>
                                              <p:pRg st="6" end="6"/>
                                            </p:txEl>
                                          </p:spTgt>
                                        </p:tgtEl>
                                        <p:attrNameLst>
                                          <p:attrName>style.visibility</p:attrName>
                                        </p:attrNameLst>
                                      </p:cBhvr>
                                      <p:to>
                                        <p:strVal val="visible"/>
                                      </p:to>
                                    </p:set>
                                    <p:animEffect transition="in" filter="randombar(horizontal)">
                                      <p:cBhvr>
                                        <p:cTn id="37" dur="500"/>
                                        <p:tgtEl>
                                          <p:spTgt spid="3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rcRect/>
          <a:stretch>
            <a:fillRect/>
          </a:stretch>
        </p:blipFill>
        <p:spPr>
          <a:xfrm>
            <a:off x="381000" y="865121"/>
            <a:ext cx="17297400" cy="8516051"/>
          </a:xfrm>
          <a:prstGeom prst="rect">
            <a:avLst/>
          </a:prstGeom>
        </p:spPr>
      </p:pic>
      <p:pic>
        <p:nvPicPr>
          <p:cNvPr id="3" name="Picture 3"/>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rcRect/>
          <a:stretch>
            <a:fillRect/>
          </a:stretch>
        </p:blipFill>
        <p:spPr>
          <a:xfrm rot="-10800000">
            <a:off x="6954779" y="495326"/>
            <a:ext cx="4378441" cy="1066747"/>
          </a:xfrm>
          <a:prstGeom prst="rect">
            <a:avLst/>
          </a:prstGeom>
        </p:spPr>
      </p:pic>
      <p:pic>
        <p:nvPicPr>
          <p:cNvPr id="5" name="Picture 5"/>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xmlns="" r:embed="rId7"/>
              </a:ext>
            </a:extLst>
          </a:blip>
          <a:srcRect/>
          <a:stretch>
            <a:fillRect/>
          </a:stretch>
        </p:blipFill>
        <p:spPr>
          <a:xfrm>
            <a:off x="152400" y="190500"/>
            <a:ext cx="951761" cy="1195134"/>
          </a:xfrm>
          <a:prstGeom prst="rect">
            <a:avLst/>
          </a:prstGeom>
        </p:spPr>
      </p:pic>
      <p:pic>
        <p:nvPicPr>
          <p:cNvPr id="6" name="Picture 6"/>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xmlns="" r:embed="rId9"/>
              </a:ext>
            </a:extLst>
          </a:blip>
          <a:srcRect/>
          <a:stretch>
            <a:fillRect/>
          </a:stretch>
        </p:blipFill>
        <p:spPr>
          <a:xfrm>
            <a:off x="0" y="8395171"/>
            <a:ext cx="2486710" cy="1853729"/>
          </a:xfrm>
          <a:prstGeom prst="rect">
            <a:avLst/>
          </a:prstGeom>
        </p:spPr>
      </p:pic>
      <p:pic>
        <p:nvPicPr>
          <p:cNvPr id="9" name="Picture 9"/>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xmlns="" r:embed="rId13"/>
              </a:ext>
            </a:extLst>
          </a:blip>
          <a:srcRect/>
          <a:stretch>
            <a:fillRect/>
          </a:stretch>
        </p:blipFill>
        <p:spPr>
          <a:xfrm>
            <a:off x="15024990" y="1"/>
            <a:ext cx="3263010" cy="3086100"/>
          </a:xfrm>
          <a:prstGeom prst="rect">
            <a:avLst/>
          </a:prstGeom>
        </p:spPr>
      </p:pic>
      <p:sp>
        <p:nvSpPr>
          <p:cNvPr id="13" name="TextBox 12">
            <a:extLst>
              <a:ext uri="{FF2B5EF4-FFF2-40B4-BE49-F238E27FC236}">
                <a16:creationId xmlns:a16="http://schemas.microsoft.com/office/drawing/2014/main" xmlns:a14="http://schemas.microsoft.com/office/drawing/2010/main" xmlns:mc="http://schemas.openxmlformats.org/markup-compatibility/2006" xmlns="" id="{465BCE7B-A09B-4BEF-B9A3-F068909D7632}"/>
              </a:ext>
            </a:extLst>
          </p:cNvPr>
          <p:cNvSpPr txBox="1"/>
          <p:nvPr/>
        </p:nvSpPr>
        <p:spPr>
          <a:xfrm>
            <a:off x="552080" y="1638300"/>
            <a:ext cx="17050120" cy="2862322"/>
          </a:xfrm>
          <a:prstGeom prst="rect">
            <a:avLst/>
          </a:prstGeom>
          <a:noFill/>
        </p:spPr>
        <p:txBody>
          <a:bodyPr wrap="square">
            <a:spAutoFit/>
          </a:bodyPr>
          <a:lstStyle/>
          <a:p>
            <a:pPr algn="ctr">
              <a:lnSpc>
                <a:spcPct val="150000"/>
              </a:lnSpc>
            </a:pPr>
            <a:r>
              <a:rPr lang="en-US" sz="4000" dirty="0"/>
              <a:t>Bác Tú thuê thợ sơn xung quanh bốn mặt ngoài của thành bể nước có dạng hình hộp chữ nhật có chiều dài 3 m, chiều rộng 2 m, chiều cao 1,5 m với giá 20,000đồng /m</a:t>
            </a:r>
            <a:r>
              <a:rPr lang="en-US" sz="4000" baseline="30000" dirty="0"/>
              <a:t>2 </a:t>
            </a:r>
            <a:r>
              <a:rPr lang="en-US" sz="4000" dirty="0"/>
              <a:t>.Hỏi bác Tú phải chi trả chi phí là bao </a:t>
            </a:r>
            <a:r>
              <a:rPr lang="en-US" sz="4000" dirty="0" smtClean="0"/>
              <a:t>nhiêu?</a:t>
            </a:r>
            <a:endParaRPr lang="en-US" sz="4000" dirty="0"/>
          </a:p>
        </p:txBody>
      </p:sp>
      <p:sp>
        <p:nvSpPr>
          <p:cNvPr id="15" name="TextBox 14">
            <a:extLst>
              <a:ext uri="{FF2B5EF4-FFF2-40B4-BE49-F238E27FC236}">
                <a16:creationId xmlns:a16="http://schemas.microsoft.com/office/drawing/2014/main" xmlns="" id="{C98FD2A2-18AB-49C3-8883-40AA5BA38437}"/>
              </a:ext>
            </a:extLst>
          </p:cNvPr>
          <p:cNvSpPr txBox="1"/>
          <p:nvPr/>
        </p:nvSpPr>
        <p:spPr>
          <a:xfrm>
            <a:off x="7315200" y="629358"/>
            <a:ext cx="3713220" cy="780342"/>
          </a:xfrm>
          <a:prstGeom prst="rect">
            <a:avLst/>
          </a:prstGeom>
          <a:noFill/>
        </p:spPr>
        <p:txBody>
          <a:bodyPr wrap="square">
            <a:spAutoFit/>
          </a:bodyPr>
          <a:lstStyle/>
          <a:p>
            <a:pPr marL="0" marR="0" lvl="0" indent="0" algn="ctr" defTabSz="914400" rtl="0" eaLnBrk="1" fontAlgn="base" latinLnBrk="0" hangingPunct="1">
              <a:lnSpc>
                <a:spcPct val="107000"/>
              </a:lnSpc>
              <a:spcBef>
                <a:spcPts val="0"/>
              </a:spcBef>
              <a:spcAft>
                <a:spcPts val="0"/>
              </a:spcAft>
              <a:buClrTx/>
              <a:buSzTx/>
              <a:buFontTx/>
              <a:buNone/>
              <a:tabLst/>
              <a:defRPr/>
            </a:pPr>
            <a:r>
              <a:rPr kumimoji="0" lang="en-US" sz="4400" b="1" u="none" strike="noStrike" kern="1200" cap="none" spc="0" normalizeH="0" baseline="0" noProof="0" dirty="0" smtClean="0">
                <a:ln>
                  <a:noFill/>
                </a:ln>
                <a:solidFill>
                  <a:schemeClr val="bg1"/>
                </a:solidFill>
                <a:effectLst/>
                <a:uLnTx/>
                <a:uFillTx/>
                <a:latin typeface="Arial" panose="020B0604020202020204" pitchFamily="34" charset="0"/>
                <a:ea typeface="Times New Roman" panose="02020603050405020304" pitchFamily="18" charset="0"/>
                <a:cs typeface="Times New Roman" panose="02020603050405020304" pitchFamily="18" charset="0"/>
              </a:rPr>
              <a:t>Luyện</a:t>
            </a:r>
            <a:r>
              <a:rPr kumimoji="0" lang="en-US" sz="4400" b="1" u="none" strike="noStrike" kern="1200" cap="none" spc="0" normalizeH="0" noProof="0" dirty="0" smtClean="0">
                <a:ln>
                  <a:noFill/>
                </a:ln>
                <a:solidFill>
                  <a:schemeClr val="bg1"/>
                </a:solidFill>
                <a:effectLst/>
                <a:uLnTx/>
                <a:uFillTx/>
                <a:latin typeface="Arial" panose="020B0604020202020204" pitchFamily="34" charset="0"/>
                <a:ea typeface="Times New Roman" panose="02020603050405020304" pitchFamily="18" charset="0"/>
                <a:cs typeface="Times New Roman" panose="02020603050405020304" pitchFamily="18" charset="0"/>
              </a:rPr>
              <a:t> tập 1</a:t>
            </a:r>
            <a:endParaRPr kumimoji="0" lang="en-US" sz="4400" b="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12290" name="Picture 2" descr="C:\Users\ADMINI~1\AppData\Local\Temp\Rar$DIa0.062\Luyện tập 1.png"/>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10106042" y="4553985"/>
            <a:ext cx="7496158" cy="516151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514600" y="4686300"/>
            <a:ext cx="7162800" cy="4247317"/>
          </a:xfrm>
          <a:prstGeom prst="rect">
            <a:avLst/>
          </a:prstGeom>
          <a:solidFill>
            <a:schemeClr val="accent2">
              <a:lumMod val="40000"/>
              <a:lumOff val="60000"/>
            </a:schemeClr>
          </a:solidFill>
        </p:spPr>
        <p:txBody>
          <a:bodyPr wrap="square">
            <a:spAutoFit/>
          </a:bodyPr>
          <a:lstStyle/>
          <a:p>
            <a:pPr algn="ctr">
              <a:lnSpc>
                <a:spcPct val="150000"/>
              </a:lnSpc>
            </a:pPr>
            <a:r>
              <a:rPr lang="en-US" sz="3600" b="1" dirty="0">
                <a:solidFill>
                  <a:srgbClr val="FF0000"/>
                </a:solidFill>
              </a:rPr>
              <a:t>Kết quả:</a:t>
            </a:r>
          </a:p>
          <a:p>
            <a:pPr algn="ctr">
              <a:lnSpc>
                <a:spcPct val="150000"/>
              </a:lnSpc>
            </a:pPr>
            <a:r>
              <a:rPr lang="en-US" sz="3600" dirty="0"/>
              <a:t>Diện tích xung quanh thành bể </a:t>
            </a:r>
            <a:r>
              <a:rPr lang="en-US" sz="3600" dirty="0" smtClean="0"/>
              <a:t>là:</a:t>
            </a:r>
            <a:endParaRPr lang="en-US" sz="3600" dirty="0"/>
          </a:p>
          <a:p>
            <a:pPr algn="ctr">
              <a:lnSpc>
                <a:spcPct val="150000"/>
              </a:lnSpc>
            </a:pPr>
            <a:r>
              <a:rPr lang="en-US" sz="3600" dirty="0"/>
              <a:t>S = 2.(3 + 2).1,5 = 15 (m</a:t>
            </a:r>
            <a:r>
              <a:rPr lang="en-US" sz="3600" baseline="30000" dirty="0"/>
              <a:t>2</a:t>
            </a:r>
            <a:r>
              <a:rPr lang="en-US" sz="3600" dirty="0"/>
              <a:t>)</a:t>
            </a:r>
          </a:p>
          <a:p>
            <a:pPr algn="ctr">
              <a:lnSpc>
                <a:spcPct val="150000"/>
              </a:lnSpc>
            </a:pPr>
            <a:r>
              <a:rPr lang="en-US" sz="3600" dirty="0"/>
              <a:t>Chi phí bác Tú phải trả là :</a:t>
            </a:r>
          </a:p>
          <a:p>
            <a:pPr algn="ctr">
              <a:lnSpc>
                <a:spcPct val="150000"/>
              </a:lnSpc>
            </a:pPr>
            <a:r>
              <a:rPr lang="en-US" sz="3600" dirty="0"/>
              <a:t>15. 20000 = 300000 (đồng).</a:t>
            </a:r>
          </a:p>
        </p:txBody>
      </p:sp>
    </p:spTree>
    <p:extLst>
      <p:ext uri="{BB962C8B-B14F-4D97-AF65-F5344CB8AC3E}">
        <p14:creationId xmlns:p14="http://schemas.microsoft.com/office/powerpoint/2010/main" val="253932881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barn(inVertical)">
                                      <p:cBhvr>
                                        <p:cTn id="12" dur="500"/>
                                        <p:tgtEl>
                                          <p:spTgt spid="1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2290"/>
                                        </p:tgtEl>
                                        <p:attrNameLst>
                                          <p:attrName>style.visibility</p:attrName>
                                        </p:attrNameLst>
                                      </p:cBhvr>
                                      <p:to>
                                        <p:strVal val="visible"/>
                                      </p:to>
                                    </p:set>
                                    <p:anim calcmode="lin" valueType="num">
                                      <p:cBhvr additive="base">
                                        <p:cTn id="17" dur="500" fill="hold"/>
                                        <p:tgtEl>
                                          <p:spTgt spid="12290"/>
                                        </p:tgtEl>
                                        <p:attrNameLst>
                                          <p:attrName>ppt_x</p:attrName>
                                        </p:attrNameLst>
                                      </p:cBhvr>
                                      <p:tavLst>
                                        <p:tav tm="0">
                                          <p:val>
                                            <p:strVal val="#ppt_x"/>
                                          </p:val>
                                        </p:tav>
                                        <p:tav tm="100000">
                                          <p:val>
                                            <p:strVal val="#ppt_x"/>
                                          </p:val>
                                        </p:tav>
                                      </p:tavLst>
                                    </p:anim>
                                    <p:anim calcmode="lin" valueType="num">
                                      <p:cBhvr additive="base">
                                        <p:cTn id="18" dur="500" fill="hold"/>
                                        <p:tgtEl>
                                          <p:spTgt spid="1229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4">
                                            <p:bg/>
                                          </p:spTgt>
                                        </p:tgtEl>
                                        <p:attrNameLst>
                                          <p:attrName>style.visibility</p:attrName>
                                        </p:attrNameLst>
                                      </p:cBhvr>
                                      <p:to>
                                        <p:strVal val="visible"/>
                                      </p:to>
                                    </p:set>
                                    <p:animEffect transition="in" filter="randombar(horizontal)">
                                      <p:cBhvr>
                                        <p:cTn id="23" dur="500"/>
                                        <p:tgtEl>
                                          <p:spTgt spid="4">
                                            <p:bg/>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4">
                                            <p:txEl>
                                              <p:pRg st="0" end="0"/>
                                            </p:txEl>
                                          </p:spTgt>
                                        </p:tgtEl>
                                        <p:attrNameLst>
                                          <p:attrName>style.visibility</p:attrName>
                                        </p:attrNameLst>
                                      </p:cBhvr>
                                      <p:to>
                                        <p:strVal val="visible"/>
                                      </p:to>
                                    </p:set>
                                    <p:animEffect transition="in" filter="randombar(horizontal)">
                                      <p:cBhvr>
                                        <p:cTn id="28" dur="500"/>
                                        <p:tgtEl>
                                          <p:spTgt spid="4">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4">
                                            <p:txEl>
                                              <p:pRg st="1" end="1"/>
                                            </p:txEl>
                                          </p:spTgt>
                                        </p:tgtEl>
                                        <p:attrNameLst>
                                          <p:attrName>style.visibility</p:attrName>
                                        </p:attrNameLst>
                                      </p:cBhvr>
                                      <p:to>
                                        <p:strVal val="visible"/>
                                      </p:to>
                                    </p:set>
                                    <p:animEffect transition="in" filter="randombar(horizontal)">
                                      <p:cBhvr>
                                        <p:cTn id="33" dur="500"/>
                                        <p:tgtEl>
                                          <p:spTgt spid="4">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4">
                                            <p:txEl>
                                              <p:pRg st="2" end="2"/>
                                            </p:txEl>
                                          </p:spTgt>
                                        </p:tgtEl>
                                        <p:attrNameLst>
                                          <p:attrName>style.visibility</p:attrName>
                                        </p:attrNameLst>
                                      </p:cBhvr>
                                      <p:to>
                                        <p:strVal val="visible"/>
                                      </p:to>
                                    </p:set>
                                    <p:animEffect transition="in" filter="randombar(horizontal)">
                                      <p:cBhvr>
                                        <p:cTn id="38" dur="500"/>
                                        <p:tgtEl>
                                          <p:spTgt spid="4">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4">
                                            <p:txEl>
                                              <p:pRg st="3" end="3"/>
                                            </p:txEl>
                                          </p:spTgt>
                                        </p:tgtEl>
                                        <p:attrNameLst>
                                          <p:attrName>style.visibility</p:attrName>
                                        </p:attrNameLst>
                                      </p:cBhvr>
                                      <p:to>
                                        <p:strVal val="visible"/>
                                      </p:to>
                                    </p:set>
                                    <p:animEffect transition="in" filter="randombar(horizontal)">
                                      <p:cBhvr>
                                        <p:cTn id="43" dur="500"/>
                                        <p:tgtEl>
                                          <p:spTgt spid="4">
                                            <p:txEl>
                                              <p:pRg st="3" end="3"/>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grpId="0" nodeType="clickEffect">
                                  <p:stCondLst>
                                    <p:cond delay="0"/>
                                  </p:stCondLst>
                                  <p:childTnLst>
                                    <p:set>
                                      <p:cBhvr>
                                        <p:cTn id="47" dur="1" fill="hold">
                                          <p:stCondLst>
                                            <p:cond delay="0"/>
                                          </p:stCondLst>
                                        </p:cTn>
                                        <p:tgtEl>
                                          <p:spTgt spid="4">
                                            <p:txEl>
                                              <p:pRg st="4" end="4"/>
                                            </p:txEl>
                                          </p:spTgt>
                                        </p:tgtEl>
                                        <p:attrNameLst>
                                          <p:attrName>style.visibility</p:attrName>
                                        </p:attrNameLst>
                                      </p:cBhvr>
                                      <p:to>
                                        <p:strVal val="visible"/>
                                      </p:to>
                                    </p:set>
                                    <p:animEffect transition="in" filter="randombar(horizontal)">
                                      <p:cBhvr>
                                        <p:cTn id="48"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P spid="15" grpId="0"/>
      <p:bldP spid="4" grpId="0" build="p"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pic>
        <p:nvPicPr>
          <p:cNvPr id="13" name="Picture 13"/>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rcRect/>
          <a:stretch>
            <a:fillRect/>
          </a:stretch>
        </p:blipFill>
        <p:spPr>
          <a:xfrm flipH="1">
            <a:off x="16447917" y="34380"/>
            <a:ext cx="1840083" cy="1638189"/>
          </a:xfrm>
          <a:prstGeom prst="rect">
            <a:avLst/>
          </a:prstGeom>
        </p:spPr>
      </p:pic>
      <p:pic>
        <p:nvPicPr>
          <p:cNvPr id="14" name="Picture 14"/>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rcRect/>
          <a:stretch>
            <a:fillRect/>
          </a:stretch>
        </p:blipFill>
        <p:spPr>
          <a:xfrm rot="2292004">
            <a:off x="13816426" y="962370"/>
            <a:ext cx="1426810" cy="661521"/>
          </a:xfrm>
          <a:prstGeom prst="rect">
            <a:avLst/>
          </a:prstGeom>
        </p:spPr>
      </p:pic>
      <p:pic>
        <p:nvPicPr>
          <p:cNvPr id="15" name="Picture 15"/>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xmlns="" r:embed="rId7"/>
              </a:ext>
            </a:extLst>
          </a:blip>
          <a:srcRect/>
          <a:stretch>
            <a:fillRect/>
          </a:stretch>
        </p:blipFill>
        <p:spPr>
          <a:xfrm rot="-522393">
            <a:off x="363537" y="8800599"/>
            <a:ext cx="879808" cy="843016"/>
          </a:xfrm>
          <a:prstGeom prst="rect">
            <a:avLst/>
          </a:prstGeom>
        </p:spPr>
      </p:pic>
      <p:pic>
        <p:nvPicPr>
          <p:cNvPr id="16" name="Picture 16"/>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xmlns="" r:embed="rId9"/>
              </a:ext>
            </a:extLst>
          </a:blip>
          <a:srcRect/>
          <a:stretch>
            <a:fillRect/>
          </a:stretch>
        </p:blipFill>
        <p:spPr>
          <a:xfrm>
            <a:off x="304800" y="1345055"/>
            <a:ext cx="1226484" cy="1540106"/>
          </a:xfrm>
          <a:prstGeom prst="rect">
            <a:avLst/>
          </a:prstGeom>
        </p:spPr>
      </p:pic>
      <p:pic>
        <p:nvPicPr>
          <p:cNvPr id="17" name="Picture 17"/>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xmlns="" r:embed="rId11"/>
              </a:ext>
            </a:extLst>
          </a:blip>
          <a:srcRect/>
          <a:stretch>
            <a:fillRect/>
          </a:stretch>
        </p:blipFill>
        <p:spPr>
          <a:xfrm rot="-2121315">
            <a:off x="16412264" y="9329914"/>
            <a:ext cx="1225888" cy="1018602"/>
          </a:xfrm>
          <a:prstGeom prst="rect">
            <a:avLst/>
          </a:prstGeom>
        </p:spPr>
      </p:pic>
      <p:sp>
        <p:nvSpPr>
          <p:cNvPr id="19" name="TextBox 18">
            <a:extLst>
              <a:ext uri="{FF2B5EF4-FFF2-40B4-BE49-F238E27FC236}">
                <a16:creationId xmlns:a16="http://schemas.microsoft.com/office/drawing/2014/main" xmlns="" id="{0C4374E1-B832-4984-98F2-001560FEC69A}"/>
              </a:ext>
            </a:extLst>
          </p:cNvPr>
          <p:cNvSpPr txBox="1"/>
          <p:nvPr/>
        </p:nvSpPr>
        <p:spPr>
          <a:xfrm>
            <a:off x="3397451" y="1943100"/>
            <a:ext cx="12105718" cy="1015663"/>
          </a:xfrm>
          <a:prstGeom prst="rect">
            <a:avLst/>
          </a:prstGeom>
          <a:noFill/>
        </p:spPr>
        <p:txBody>
          <a:bodyPr wrap="square">
            <a:spAutoFit/>
          </a:bodyPr>
          <a:lstStyle/>
          <a:p>
            <a:pPr algn="ctr">
              <a:lnSpc>
                <a:spcPct val="150000"/>
              </a:lnSpc>
            </a:pPr>
            <a:r>
              <a:rPr lang="nl-NL" sz="4000" dirty="0"/>
              <a:t>Cho hình hộp chữ nhật có kích thước như hình vẽ:</a:t>
            </a:r>
            <a:endParaRPr lang="en-US" sz="4000" dirty="0"/>
          </a:p>
        </p:txBody>
      </p:sp>
      <p:pic>
        <p:nvPicPr>
          <p:cNvPr id="20" name="Picture 9">
            <a:extLst>
              <a:ext uri="{FF2B5EF4-FFF2-40B4-BE49-F238E27FC236}">
                <a16:creationId xmlns:a16="http://schemas.microsoft.com/office/drawing/2014/main" xmlns="" id="{BBD40F6E-D381-45DE-B169-E2C72C786180}"/>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xmlns="" r:embed="rId13"/>
              </a:ext>
            </a:extLst>
          </a:blip>
          <a:srcRect/>
          <a:stretch>
            <a:fillRect/>
          </a:stretch>
        </p:blipFill>
        <p:spPr>
          <a:xfrm>
            <a:off x="5486400" y="297163"/>
            <a:ext cx="1530360" cy="1541925"/>
          </a:xfrm>
          <a:prstGeom prst="rect">
            <a:avLst/>
          </a:prstGeom>
        </p:spPr>
      </p:pic>
      <p:sp>
        <p:nvSpPr>
          <p:cNvPr id="22" name="TextBox 21">
            <a:extLst>
              <a:ext uri="{FF2B5EF4-FFF2-40B4-BE49-F238E27FC236}">
                <a16:creationId xmlns:a16="http://schemas.microsoft.com/office/drawing/2014/main" xmlns="" id="{26E69611-27BF-4D27-A6FE-D0E6EA053B2D}"/>
              </a:ext>
            </a:extLst>
          </p:cNvPr>
          <p:cNvSpPr txBox="1"/>
          <p:nvPr/>
        </p:nvSpPr>
        <p:spPr>
          <a:xfrm>
            <a:off x="7335991" y="845720"/>
            <a:ext cx="4724400" cy="99867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800"/>
              </a:spcAft>
              <a:buClrTx/>
              <a:buSzTx/>
              <a:buFontTx/>
              <a:buNone/>
              <a:tabLst/>
              <a:defRPr/>
            </a:pPr>
            <a:r>
              <a:rPr kumimoji="0" lang="en-US" sz="4400" b="1" i="0" u="none" strike="noStrike" kern="1200" cap="none" spc="0" normalizeH="0" baseline="0" noProof="0" dirty="0">
                <a:ln>
                  <a:noFill/>
                </a:ln>
                <a:solidFill>
                  <a:srgbClr val="0070C0"/>
                </a:solidFill>
                <a:effectLst/>
                <a:uLnTx/>
                <a:uFillTx/>
                <a:latin typeface="Arial" panose="020B0604020202020204" pitchFamily="34" charset="0"/>
                <a:ea typeface="Calibri" panose="020F0502020204030204" pitchFamily="34" charset="0"/>
                <a:cs typeface="Times New Roman" panose="02020603050405020304" pitchFamily="18" charset="0"/>
              </a:rPr>
              <a:t>Hoạt động nhóm</a:t>
            </a:r>
            <a:endParaRPr kumimoji="0" lang="en-US" sz="44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6" name="Picture 6">
            <a:extLst>
              <a:ext uri="{FF2B5EF4-FFF2-40B4-BE49-F238E27FC236}">
                <a16:creationId xmlns:a16="http://schemas.microsoft.com/office/drawing/2014/main" xmlns="" id="{71BDA3C0-C29B-4732-B195-677FB5DDD6F8}"/>
              </a:ext>
            </a:extLst>
          </p:cNvPr>
          <p:cNvPicPr>
            <a:picLocks noChangeAspect="1"/>
          </p:cNvPicPr>
          <p:nvPr/>
        </p:nvPicPr>
        <p:blipFill>
          <a:blip r:embed="rId14" cstate="email">
            <a:extLst>
              <a:ext uri="{28A0092B-C50C-407E-A947-70E740481C1C}">
                <a14:useLocalDpi xmlns:a14="http://schemas.microsoft.com/office/drawing/2010/main"/>
              </a:ext>
              <a:ext uri="{96DAC541-7B7A-43D3-8B79-37D633B846F1}">
                <asvg:svgBlip xmlns:asvg="http://schemas.microsoft.com/office/drawing/2016/SVG/main" xmlns="" r:embed="rId16"/>
              </a:ext>
            </a:extLst>
          </a:blip>
          <a:srcRect/>
          <a:stretch>
            <a:fillRect/>
          </a:stretch>
        </p:blipFill>
        <p:spPr>
          <a:xfrm flipH="1">
            <a:off x="4125" y="-29668"/>
            <a:ext cx="4720275" cy="1439368"/>
          </a:xfrm>
          <a:prstGeom prst="rect">
            <a:avLst/>
          </a:prstGeom>
        </p:spPr>
      </p:pic>
      <p:pic>
        <p:nvPicPr>
          <p:cNvPr id="13314" name="Picture 2" descr="C:\Users\ADMINI~1\AppData\Local\Temp\Rar$DIa0.495\BTT.png"/>
          <p:cNvPicPr>
            <a:picLocks noChangeAspect="1" noChangeArrowheads="1"/>
          </p:cNvPicPr>
          <p:nvPr/>
        </p:nvPicPr>
        <p:blipFill>
          <a:blip r:embed="rId17">
            <a:extLst>
              <a:ext uri="{28A0092B-C50C-407E-A947-70E740481C1C}">
                <a14:useLocalDpi xmlns:a14="http://schemas.microsoft.com/office/drawing/2010/main"/>
              </a:ext>
            </a:extLst>
          </a:blip>
          <a:srcRect/>
          <a:stretch>
            <a:fillRect/>
          </a:stretch>
        </p:blipFill>
        <p:spPr bwMode="auto">
          <a:xfrm>
            <a:off x="5183110" y="3162300"/>
            <a:ext cx="8534400" cy="52578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545510" y="8432907"/>
            <a:ext cx="16305361" cy="901593"/>
          </a:xfrm>
          <a:prstGeom prst="rect">
            <a:avLst/>
          </a:prstGeom>
        </p:spPr>
        <p:txBody>
          <a:bodyPr wrap="none">
            <a:spAutoFit/>
          </a:bodyPr>
          <a:lstStyle/>
          <a:p>
            <a:pPr algn="ctr">
              <a:lnSpc>
                <a:spcPct val="150000"/>
              </a:lnSpc>
            </a:pPr>
            <a:r>
              <a:rPr lang="nl-NL" sz="4000" dirty="0"/>
              <a:t>Biết diện tích mặt đáy ABCD là 570 cm</a:t>
            </a:r>
            <a:r>
              <a:rPr lang="nl-NL" sz="4000" baseline="30000" dirty="0"/>
              <a:t>2</a:t>
            </a:r>
            <a:r>
              <a:rPr lang="nl-NL" sz="4000" dirty="0"/>
              <a:t>. Tính diện tích mặt bên DAEH.</a:t>
            </a:r>
            <a:endParaRPr lang="en-US" sz="4000" dirty="0"/>
          </a:p>
        </p:txBody>
      </p:sp>
    </p:spTree>
    <p:extLst>
      <p:ext uri="{BB962C8B-B14F-4D97-AF65-F5344CB8AC3E}">
        <p14:creationId xmlns:p14="http://schemas.microsoft.com/office/powerpoint/2010/main" val="344580522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3314"/>
                                        </p:tgtEl>
                                        <p:attrNameLst>
                                          <p:attrName>style.visibility</p:attrName>
                                        </p:attrNameLst>
                                      </p:cBhvr>
                                      <p:to>
                                        <p:strVal val="visible"/>
                                      </p:to>
                                    </p:set>
                                    <p:animEffect transition="in" filter="barn(inVertical)">
                                      <p:cBhvr>
                                        <p:cTn id="20" dur="500"/>
                                        <p:tgtEl>
                                          <p:spTgt spid="1331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down)">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2" grpId="0"/>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rcRect/>
          <a:stretch>
            <a:fillRect/>
          </a:stretch>
        </p:blipFill>
        <p:spPr>
          <a:xfrm>
            <a:off x="641707" y="1056623"/>
            <a:ext cx="926459" cy="1163362"/>
          </a:xfrm>
          <a:prstGeom prst="rect">
            <a:avLst/>
          </a:prstGeom>
        </p:spPr>
      </p:pic>
      <p:pic>
        <p:nvPicPr>
          <p:cNvPr id="10" name="Picture 10"/>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rcRect/>
          <a:stretch>
            <a:fillRect/>
          </a:stretch>
        </p:blipFill>
        <p:spPr>
          <a:xfrm>
            <a:off x="12022497" y="5917452"/>
            <a:ext cx="6265503" cy="4369548"/>
          </a:xfrm>
          <a:prstGeom prst="rect">
            <a:avLst/>
          </a:prstGeom>
        </p:spPr>
      </p:pic>
      <p:pic>
        <p:nvPicPr>
          <p:cNvPr id="17" name="Picture 17"/>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xmlns="" r:embed="rId7"/>
              </a:ext>
            </a:extLst>
          </a:blip>
          <a:srcRect/>
          <a:stretch>
            <a:fillRect/>
          </a:stretch>
        </p:blipFill>
        <p:spPr>
          <a:xfrm rot="-4792434">
            <a:off x="16410944" y="8778315"/>
            <a:ext cx="1155324" cy="959969"/>
          </a:xfrm>
          <a:prstGeom prst="rect">
            <a:avLst/>
          </a:prstGeom>
        </p:spPr>
      </p:pic>
      <p:pic>
        <p:nvPicPr>
          <p:cNvPr id="18" name="Picture 18"/>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xmlns="" r:embed="rId9"/>
              </a:ext>
            </a:extLst>
          </a:blip>
          <a:srcRect/>
          <a:stretch>
            <a:fillRect/>
          </a:stretch>
        </p:blipFill>
        <p:spPr>
          <a:xfrm flipH="1">
            <a:off x="16090121" y="1164818"/>
            <a:ext cx="1525566" cy="1695073"/>
          </a:xfrm>
          <a:prstGeom prst="rect">
            <a:avLst/>
          </a:prstGeom>
        </p:spPr>
      </p:pic>
      <p:pic>
        <p:nvPicPr>
          <p:cNvPr id="19" name="Picture 19"/>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xmlns="" r:embed="rId11"/>
              </a:ext>
            </a:extLst>
          </a:blip>
          <a:srcRect/>
          <a:stretch>
            <a:fillRect/>
          </a:stretch>
        </p:blipFill>
        <p:spPr>
          <a:xfrm rot="8579544">
            <a:off x="12647688" y="100534"/>
            <a:ext cx="1339504" cy="1113006"/>
          </a:xfrm>
          <a:prstGeom prst="rect">
            <a:avLst/>
          </a:prstGeom>
        </p:spPr>
      </p:pic>
      <p:pic>
        <p:nvPicPr>
          <p:cNvPr id="20" name="Picture 20"/>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xmlns="" r:embed="rId13"/>
              </a:ext>
            </a:extLst>
          </a:blip>
          <a:srcRect/>
          <a:stretch>
            <a:fillRect/>
          </a:stretch>
        </p:blipFill>
        <p:spPr>
          <a:xfrm>
            <a:off x="651010" y="8134312"/>
            <a:ext cx="1296768" cy="1869216"/>
          </a:xfrm>
          <a:prstGeom prst="rect">
            <a:avLst/>
          </a:prstGeom>
        </p:spPr>
      </p:pic>
      <p:grpSp>
        <p:nvGrpSpPr>
          <p:cNvPr id="23" name="Group 22">
            <a:extLst>
              <a:ext uri="{FF2B5EF4-FFF2-40B4-BE49-F238E27FC236}">
                <a16:creationId xmlns:a16="http://schemas.microsoft.com/office/drawing/2014/main" xmlns="" id="{C65A7DDC-921C-4A88-83CA-96240DF538F0}"/>
              </a:ext>
            </a:extLst>
          </p:cNvPr>
          <p:cNvGrpSpPr/>
          <p:nvPr/>
        </p:nvGrpSpPr>
        <p:grpSpPr>
          <a:xfrm>
            <a:off x="1947778" y="922893"/>
            <a:ext cx="14142343" cy="8685774"/>
            <a:chOff x="2189153" y="4971716"/>
            <a:chExt cx="6275511" cy="3964201"/>
          </a:xfrm>
        </p:grpSpPr>
        <p:grpSp>
          <p:nvGrpSpPr>
            <p:cNvPr id="4" name="Group 4"/>
            <p:cNvGrpSpPr/>
            <p:nvPr/>
          </p:nvGrpSpPr>
          <p:grpSpPr>
            <a:xfrm>
              <a:off x="2189153" y="4971716"/>
              <a:ext cx="6275511" cy="3964201"/>
              <a:chOff x="0" y="0"/>
              <a:chExt cx="3622362" cy="2288224"/>
            </a:xfrm>
          </p:grpSpPr>
          <p:sp>
            <p:nvSpPr>
              <p:cNvPr id="5" name="Freeform 5"/>
              <p:cNvSpPr/>
              <p:nvPr/>
            </p:nvSpPr>
            <p:spPr>
              <a:xfrm>
                <a:off x="0" y="-4262"/>
                <a:ext cx="3630108" cy="2294710"/>
              </a:xfrm>
              <a:custGeom>
                <a:avLst/>
                <a:gdLst/>
                <a:ahLst/>
                <a:cxnLst/>
                <a:rect l="l" t="t" r="r" b="b"/>
                <a:pathLst>
                  <a:path w="3630108" h="2294710">
                    <a:moveTo>
                      <a:pt x="2691208" y="2283522"/>
                    </a:moveTo>
                    <a:cubicBezTo>
                      <a:pt x="2691208" y="2283522"/>
                      <a:pt x="2271456" y="2294709"/>
                      <a:pt x="1808871" y="2292088"/>
                    </a:cubicBezTo>
                    <a:cubicBezTo>
                      <a:pt x="1635190" y="2289925"/>
                      <a:pt x="1057073" y="2282101"/>
                      <a:pt x="1057073" y="2282101"/>
                    </a:cubicBezTo>
                    <a:cubicBezTo>
                      <a:pt x="812931" y="2273267"/>
                      <a:pt x="565145" y="2256285"/>
                      <a:pt x="398404" y="2198108"/>
                    </a:cubicBezTo>
                    <a:cubicBezTo>
                      <a:pt x="120505" y="2101146"/>
                      <a:pt x="0" y="1923618"/>
                      <a:pt x="0" y="905351"/>
                    </a:cubicBezTo>
                    <a:lnTo>
                      <a:pt x="0" y="905341"/>
                    </a:lnTo>
                    <a:cubicBezTo>
                      <a:pt x="8536" y="440430"/>
                      <a:pt x="34263" y="311302"/>
                      <a:pt x="140291" y="225758"/>
                    </a:cubicBezTo>
                    <a:cubicBezTo>
                      <a:pt x="342602" y="62530"/>
                      <a:pt x="736658" y="7673"/>
                      <a:pt x="1155311" y="7673"/>
                    </a:cubicBezTo>
                    <a:cubicBezTo>
                      <a:pt x="1155311" y="7673"/>
                      <a:pt x="1551711" y="15681"/>
                      <a:pt x="1730715" y="7673"/>
                    </a:cubicBezTo>
                    <a:cubicBezTo>
                      <a:pt x="2052529" y="0"/>
                      <a:pt x="2516456" y="7673"/>
                      <a:pt x="2516456" y="7673"/>
                    </a:cubicBezTo>
                    <a:cubicBezTo>
                      <a:pt x="2884764" y="15152"/>
                      <a:pt x="3248077" y="84484"/>
                      <a:pt x="3445817" y="207066"/>
                    </a:cubicBezTo>
                    <a:cubicBezTo>
                      <a:pt x="3596834" y="300683"/>
                      <a:pt x="3630108" y="425358"/>
                      <a:pt x="3620968" y="905351"/>
                    </a:cubicBezTo>
                    <a:lnTo>
                      <a:pt x="3620968" y="905362"/>
                    </a:lnTo>
                    <a:cubicBezTo>
                      <a:pt x="3620968" y="2041583"/>
                      <a:pt x="3337971" y="2255681"/>
                      <a:pt x="2691208" y="2283522"/>
                    </a:cubicBezTo>
                    <a:close/>
                  </a:path>
                </a:pathLst>
              </a:custGeom>
              <a:solidFill>
                <a:srgbClr val="DF98B6"/>
              </a:solidFill>
            </p:spPr>
          </p:sp>
        </p:grpSp>
        <p:grpSp>
          <p:nvGrpSpPr>
            <p:cNvPr id="6" name="Group 6"/>
            <p:cNvGrpSpPr/>
            <p:nvPr/>
          </p:nvGrpSpPr>
          <p:grpSpPr>
            <a:xfrm>
              <a:off x="2344940" y="5070126"/>
              <a:ext cx="5963937" cy="3767382"/>
              <a:chOff x="0" y="0"/>
              <a:chExt cx="3622362" cy="2288224"/>
            </a:xfrm>
          </p:grpSpPr>
          <p:sp>
            <p:nvSpPr>
              <p:cNvPr id="7" name="Freeform 7"/>
              <p:cNvSpPr/>
              <p:nvPr/>
            </p:nvSpPr>
            <p:spPr>
              <a:xfrm>
                <a:off x="0" y="-4262"/>
                <a:ext cx="3630108" cy="2294710"/>
              </a:xfrm>
              <a:custGeom>
                <a:avLst/>
                <a:gdLst/>
                <a:ahLst/>
                <a:cxnLst/>
                <a:rect l="l" t="t" r="r" b="b"/>
                <a:pathLst>
                  <a:path w="3630108" h="2294710">
                    <a:moveTo>
                      <a:pt x="2691208" y="2283522"/>
                    </a:moveTo>
                    <a:cubicBezTo>
                      <a:pt x="2691208" y="2283522"/>
                      <a:pt x="2271456" y="2294709"/>
                      <a:pt x="1808871" y="2292088"/>
                    </a:cubicBezTo>
                    <a:cubicBezTo>
                      <a:pt x="1635190" y="2289925"/>
                      <a:pt x="1057073" y="2282101"/>
                      <a:pt x="1057073" y="2282101"/>
                    </a:cubicBezTo>
                    <a:cubicBezTo>
                      <a:pt x="812931" y="2273267"/>
                      <a:pt x="565145" y="2256285"/>
                      <a:pt x="398404" y="2198108"/>
                    </a:cubicBezTo>
                    <a:cubicBezTo>
                      <a:pt x="120505" y="2101146"/>
                      <a:pt x="0" y="1923618"/>
                      <a:pt x="0" y="905351"/>
                    </a:cubicBezTo>
                    <a:lnTo>
                      <a:pt x="0" y="905341"/>
                    </a:lnTo>
                    <a:cubicBezTo>
                      <a:pt x="8536" y="440430"/>
                      <a:pt x="34263" y="311302"/>
                      <a:pt x="140291" y="225758"/>
                    </a:cubicBezTo>
                    <a:cubicBezTo>
                      <a:pt x="342602" y="62530"/>
                      <a:pt x="736658" y="7673"/>
                      <a:pt x="1155311" y="7673"/>
                    </a:cubicBezTo>
                    <a:cubicBezTo>
                      <a:pt x="1155311" y="7673"/>
                      <a:pt x="1551711" y="15681"/>
                      <a:pt x="1730715" y="7673"/>
                    </a:cubicBezTo>
                    <a:cubicBezTo>
                      <a:pt x="2052529" y="0"/>
                      <a:pt x="2516456" y="7673"/>
                      <a:pt x="2516456" y="7673"/>
                    </a:cubicBezTo>
                    <a:cubicBezTo>
                      <a:pt x="2884764" y="15152"/>
                      <a:pt x="3248077" y="84484"/>
                      <a:pt x="3445817" y="207066"/>
                    </a:cubicBezTo>
                    <a:cubicBezTo>
                      <a:pt x="3596834" y="300683"/>
                      <a:pt x="3630108" y="425358"/>
                      <a:pt x="3620968" y="905351"/>
                    </a:cubicBezTo>
                    <a:lnTo>
                      <a:pt x="3620968" y="905362"/>
                    </a:lnTo>
                    <a:cubicBezTo>
                      <a:pt x="3620968" y="2041583"/>
                      <a:pt x="3337971" y="2255681"/>
                      <a:pt x="2691208" y="2283522"/>
                    </a:cubicBezTo>
                    <a:close/>
                  </a:path>
                </a:pathLst>
              </a:custGeom>
              <a:solidFill>
                <a:srgbClr val="FFFAF2"/>
              </a:solidFill>
            </p:spPr>
          </p:sp>
        </p:grpSp>
      </p:grpSp>
      <p:pic>
        <p:nvPicPr>
          <p:cNvPr id="8" name="Picture 8"/>
          <p:cNvPicPr>
            <a:picLocks noChangeAspect="1"/>
          </p:cNvPicPr>
          <p:nvPr/>
        </p:nvPicPr>
        <p:blipFill>
          <a:blip r:embed="rId14">
            <a:extLst>
              <a:ext uri="{28A0092B-C50C-407E-A947-70E740481C1C}">
                <a14:useLocalDpi xmlns:a14="http://schemas.microsoft.com/office/drawing/2010/main"/>
              </a:ext>
              <a:ext uri="{96DAC541-7B7A-43D3-8B79-37D633B846F1}">
                <asvg:svgBlip xmlns:asvg="http://schemas.microsoft.com/office/drawing/2016/SVG/main" xmlns="" r:embed="rId17"/>
              </a:ext>
            </a:extLst>
          </a:blip>
          <a:srcRect/>
          <a:stretch>
            <a:fillRect/>
          </a:stretch>
        </p:blipFill>
        <p:spPr>
          <a:xfrm rot="-6479695">
            <a:off x="1695031" y="827122"/>
            <a:ext cx="1944378" cy="2382086"/>
          </a:xfrm>
          <a:prstGeom prst="rect">
            <a:avLst/>
          </a:prstGeom>
        </p:spPr>
      </p:pic>
      <p:sp>
        <p:nvSpPr>
          <p:cNvPr id="25" name="TextBox 24">
            <a:extLst>
              <a:ext uri="{FF2B5EF4-FFF2-40B4-BE49-F238E27FC236}">
                <a16:creationId xmlns:a16="http://schemas.microsoft.com/office/drawing/2014/main" xmlns="" id="{FF3AB018-AB97-4CB7-97C1-DBE3EB0AB346}"/>
              </a:ext>
            </a:extLst>
          </p:cNvPr>
          <p:cNvSpPr txBox="1"/>
          <p:nvPr/>
        </p:nvSpPr>
        <p:spPr>
          <a:xfrm>
            <a:off x="3107092" y="1468644"/>
            <a:ext cx="11853956" cy="7571303"/>
          </a:xfrm>
          <a:prstGeom prst="rect">
            <a:avLst/>
          </a:prstGeom>
          <a:noFill/>
        </p:spPr>
        <p:txBody>
          <a:bodyPr wrap="square">
            <a:spAutoFit/>
          </a:bodyPr>
          <a:lstStyle/>
          <a:p>
            <a:pPr algn="ctr">
              <a:lnSpc>
                <a:spcPct val="150000"/>
              </a:lnSpc>
            </a:pPr>
            <a:r>
              <a:rPr lang="en-US" sz="4400" b="1" dirty="0">
                <a:solidFill>
                  <a:srgbClr val="FF0000"/>
                </a:solidFill>
              </a:rPr>
              <a:t>Kết quả:</a:t>
            </a:r>
          </a:p>
          <a:p>
            <a:pPr algn="ctr">
              <a:lnSpc>
                <a:spcPct val="150000"/>
              </a:lnSpc>
            </a:pPr>
            <a:r>
              <a:rPr lang="en-US" sz="4000" dirty="0"/>
              <a:t>Vì hình đã cho là hình hộp chữ nhật nên ta có:</a:t>
            </a:r>
          </a:p>
          <a:p>
            <a:pPr algn="ctr">
              <a:lnSpc>
                <a:spcPct val="150000"/>
              </a:lnSpc>
            </a:pPr>
            <a:r>
              <a:rPr lang="en-US" sz="4000" dirty="0"/>
              <a:t>AB = DC = EF = HG = 38m;</a:t>
            </a:r>
          </a:p>
          <a:p>
            <a:pPr algn="ctr">
              <a:lnSpc>
                <a:spcPct val="150000"/>
              </a:lnSpc>
            </a:pPr>
            <a:r>
              <a:rPr lang="en-US" sz="4000" dirty="0"/>
              <a:t>AE = CG = DH = BF = 26cm;</a:t>
            </a:r>
          </a:p>
          <a:p>
            <a:pPr algn="ctr">
              <a:lnSpc>
                <a:spcPct val="150000"/>
              </a:lnSpc>
            </a:pPr>
            <a:r>
              <a:rPr lang="en-US" sz="4000" dirty="0"/>
              <a:t>AD = BC = HE = GF.</a:t>
            </a:r>
          </a:p>
          <a:p>
            <a:pPr algn="ctr">
              <a:lnSpc>
                <a:spcPct val="150000"/>
              </a:lnSpc>
            </a:pPr>
            <a:r>
              <a:rPr lang="en-US" sz="4000" dirty="0"/>
              <a:t>Độ dài cạnh AD </a:t>
            </a:r>
            <a:r>
              <a:rPr lang="en-US" sz="4000" dirty="0" smtClean="0"/>
              <a:t>là: 570</a:t>
            </a:r>
            <a:r>
              <a:rPr lang="en-US" sz="4000" dirty="0"/>
              <a:t>: 38 = 15 (cm)</a:t>
            </a:r>
          </a:p>
          <a:p>
            <a:pPr algn="ctr">
              <a:lnSpc>
                <a:spcPct val="150000"/>
              </a:lnSpc>
            </a:pPr>
            <a:r>
              <a:rPr lang="en-US" sz="4000" dirty="0"/>
              <a:t>Diện tích mặt bên DAEH </a:t>
            </a:r>
            <a:r>
              <a:rPr lang="en-US" sz="4000" dirty="0" smtClean="0"/>
              <a:t>là: 26 </a:t>
            </a:r>
            <a:r>
              <a:rPr lang="en-US" sz="4000" dirty="0"/>
              <a:t>× 15 = 390 (cm</a:t>
            </a:r>
            <a:r>
              <a:rPr lang="en-US" sz="4000" baseline="30000" dirty="0"/>
              <a:t>2</a:t>
            </a:r>
            <a:r>
              <a:rPr lang="en-US" sz="4000" dirty="0"/>
              <a:t>)</a:t>
            </a:r>
          </a:p>
          <a:p>
            <a:pPr algn="ctr">
              <a:lnSpc>
                <a:spcPct val="150000"/>
              </a:lnSpc>
            </a:pPr>
            <a:r>
              <a:rPr lang="en-US" sz="4000" i="1" dirty="0">
                <a:solidFill>
                  <a:srgbClr val="FF0000"/>
                </a:solidFill>
              </a:rPr>
              <a:t>Đáp số: 390cm</a:t>
            </a:r>
            <a:r>
              <a:rPr lang="en-US" sz="4000" i="1" baseline="30000" dirty="0">
                <a:solidFill>
                  <a:srgbClr val="FF0000"/>
                </a:solidFill>
              </a:rPr>
              <a:t>2</a:t>
            </a:r>
            <a:r>
              <a:rPr lang="en-US" sz="4000" i="1" dirty="0">
                <a:solidFill>
                  <a:srgbClr val="FF0000"/>
                </a:solidFill>
              </a:rPr>
              <a:t>.</a:t>
            </a:r>
          </a:p>
        </p:txBody>
      </p:sp>
    </p:spTree>
    <p:extLst>
      <p:ext uri="{BB962C8B-B14F-4D97-AF65-F5344CB8AC3E}">
        <p14:creationId xmlns:p14="http://schemas.microsoft.com/office/powerpoint/2010/main" val="19214321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animEffect transition="in" filter="barn(inVertical)">
                                      <p:cBhvr>
                                        <p:cTn id="7" dur="500"/>
                                        <p:tgtEl>
                                          <p:spTgt spid="2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5">
                                            <p:txEl>
                                              <p:pRg st="1" end="1"/>
                                            </p:txEl>
                                          </p:spTgt>
                                        </p:tgtEl>
                                        <p:attrNameLst>
                                          <p:attrName>style.visibility</p:attrName>
                                        </p:attrNameLst>
                                      </p:cBhvr>
                                      <p:to>
                                        <p:strVal val="visible"/>
                                      </p:to>
                                    </p:set>
                                    <p:animEffect transition="in" filter="barn(inVertical)">
                                      <p:cBhvr>
                                        <p:cTn id="12" dur="500"/>
                                        <p:tgtEl>
                                          <p:spTgt spid="2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5">
                                            <p:txEl>
                                              <p:pRg st="2" end="2"/>
                                            </p:txEl>
                                          </p:spTgt>
                                        </p:tgtEl>
                                        <p:attrNameLst>
                                          <p:attrName>style.visibility</p:attrName>
                                        </p:attrNameLst>
                                      </p:cBhvr>
                                      <p:to>
                                        <p:strVal val="visible"/>
                                      </p:to>
                                    </p:set>
                                    <p:animEffect transition="in" filter="barn(inVertical)">
                                      <p:cBhvr>
                                        <p:cTn id="17" dur="500"/>
                                        <p:tgtEl>
                                          <p:spTgt spid="2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5">
                                            <p:txEl>
                                              <p:pRg st="3" end="3"/>
                                            </p:txEl>
                                          </p:spTgt>
                                        </p:tgtEl>
                                        <p:attrNameLst>
                                          <p:attrName>style.visibility</p:attrName>
                                        </p:attrNameLst>
                                      </p:cBhvr>
                                      <p:to>
                                        <p:strVal val="visible"/>
                                      </p:to>
                                    </p:set>
                                    <p:animEffect transition="in" filter="barn(inVertical)">
                                      <p:cBhvr>
                                        <p:cTn id="22" dur="500"/>
                                        <p:tgtEl>
                                          <p:spTgt spid="2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5">
                                            <p:txEl>
                                              <p:pRg st="4" end="4"/>
                                            </p:txEl>
                                          </p:spTgt>
                                        </p:tgtEl>
                                        <p:attrNameLst>
                                          <p:attrName>style.visibility</p:attrName>
                                        </p:attrNameLst>
                                      </p:cBhvr>
                                      <p:to>
                                        <p:strVal val="visible"/>
                                      </p:to>
                                    </p:set>
                                    <p:animEffect transition="in" filter="barn(inVertical)">
                                      <p:cBhvr>
                                        <p:cTn id="27" dur="500"/>
                                        <p:tgtEl>
                                          <p:spTgt spid="2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5">
                                            <p:txEl>
                                              <p:pRg st="5" end="5"/>
                                            </p:txEl>
                                          </p:spTgt>
                                        </p:tgtEl>
                                        <p:attrNameLst>
                                          <p:attrName>style.visibility</p:attrName>
                                        </p:attrNameLst>
                                      </p:cBhvr>
                                      <p:to>
                                        <p:strVal val="visible"/>
                                      </p:to>
                                    </p:set>
                                    <p:animEffect transition="in" filter="barn(inVertical)">
                                      <p:cBhvr>
                                        <p:cTn id="32" dur="500"/>
                                        <p:tgtEl>
                                          <p:spTgt spid="2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5">
                                            <p:txEl>
                                              <p:pRg st="6" end="6"/>
                                            </p:txEl>
                                          </p:spTgt>
                                        </p:tgtEl>
                                        <p:attrNameLst>
                                          <p:attrName>style.visibility</p:attrName>
                                        </p:attrNameLst>
                                      </p:cBhvr>
                                      <p:to>
                                        <p:strVal val="visible"/>
                                      </p:to>
                                    </p:set>
                                    <p:animEffect transition="in" filter="barn(inVertical)">
                                      <p:cBhvr>
                                        <p:cTn id="37" dur="500"/>
                                        <p:tgtEl>
                                          <p:spTgt spid="25">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5">
                                            <p:txEl>
                                              <p:pRg st="7" end="7"/>
                                            </p:txEl>
                                          </p:spTgt>
                                        </p:tgtEl>
                                        <p:attrNameLst>
                                          <p:attrName>style.visibility</p:attrName>
                                        </p:attrNameLst>
                                      </p:cBhvr>
                                      <p:to>
                                        <p:strVal val="visible"/>
                                      </p:to>
                                    </p:set>
                                    <p:animEffect transition="in" filter="barn(inVertical)">
                                      <p:cBhvr>
                                        <p:cTn id="42" dur="500"/>
                                        <p:tgtEl>
                                          <p:spTgt spid="25">
                                            <p:txEl>
                                              <p:pRg st="7" end="7"/>
                                            </p:txEl>
                                          </p:spTgt>
                                        </p:tgtEl>
                                      </p:cBhvr>
                                    </p:animEffect>
                                  </p:childTnLst>
                                </p:cTn>
                              </p:par>
                              <p:par>
                                <p:cTn id="43" presetID="14" presetClass="entr" presetSubtype="10" fill="hold" nodeType="with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randombar(horizontal)">
                                      <p:cBhvr>
                                        <p:cTn id="4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rcRect/>
          <a:stretch>
            <a:fillRect/>
          </a:stretch>
        </p:blipFill>
        <p:spPr>
          <a:xfrm>
            <a:off x="372935" y="513308"/>
            <a:ext cx="926459" cy="1163362"/>
          </a:xfrm>
          <a:prstGeom prst="rect">
            <a:avLst/>
          </a:prstGeom>
        </p:spPr>
      </p:pic>
      <p:pic>
        <p:nvPicPr>
          <p:cNvPr id="17" name="Picture 17"/>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7"/>
              </a:ext>
            </a:extLst>
          </a:blip>
          <a:srcRect/>
          <a:stretch>
            <a:fillRect/>
          </a:stretch>
        </p:blipFill>
        <p:spPr>
          <a:xfrm rot="-4792434">
            <a:off x="16410944" y="8778315"/>
            <a:ext cx="1155324" cy="959969"/>
          </a:xfrm>
          <a:prstGeom prst="rect">
            <a:avLst/>
          </a:prstGeom>
        </p:spPr>
      </p:pic>
      <p:pic>
        <p:nvPicPr>
          <p:cNvPr id="18" name="Picture 18"/>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xmlns="" r:embed="rId9"/>
              </a:ext>
            </a:extLst>
          </a:blip>
          <a:srcRect/>
          <a:stretch>
            <a:fillRect/>
          </a:stretch>
        </p:blipFill>
        <p:spPr>
          <a:xfrm flipH="1">
            <a:off x="16818048" y="746475"/>
            <a:ext cx="882504" cy="980560"/>
          </a:xfrm>
          <a:prstGeom prst="rect">
            <a:avLst/>
          </a:prstGeom>
        </p:spPr>
      </p:pic>
      <p:pic>
        <p:nvPicPr>
          <p:cNvPr id="20" name="Picture 20"/>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xmlns="" r:embed="rId13"/>
              </a:ext>
            </a:extLst>
          </a:blip>
          <a:srcRect/>
          <a:stretch>
            <a:fillRect/>
          </a:stretch>
        </p:blipFill>
        <p:spPr>
          <a:xfrm>
            <a:off x="1507506" y="4305300"/>
            <a:ext cx="1296768" cy="1869216"/>
          </a:xfrm>
          <a:prstGeom prst="rect">
            <a:avLst/>
          </a:prstGeom>
        </p:spPr>
      </p:pic>
      <p:sp>
        <p:nvSpPr>
          <p:cNvPr id="2" name="Rectangle 1"/>
          <p:cNvSpPr/>
          <p:nvPr/>
        </p:nvSpPr>
        <p:spPr>
          <a:xfrm>
            <a:off x="2086869" y="495300"/>
            <a:ext cx="13991331" cy="769441"/>
          </a:xfrm>
          <a:prstGeom prst="rect">
            <a:avLst/>
          </a:prstGeom>
        </p:spPr>
        <p:txBody>
          <a:bodyPr wrap="none">
            <a:spAutoFit/>
          </a:bodyPr>
          <a:lstStyle/>
          <a:p>
            <a:pPr marL="571500" lvl="0" indent="-571500" algn="ctr">
              <a:buFont typeface="Wingdings" pitchFamily="2" charset="2"/>
              <a:buChar char="v"/>
            </a:pPr>
            <a:r>
              <a:rPr lang="en-US" sz="4400" b="1" dirty="0"/>
              <a:t>Thể tích của hình hộp chữ nhật, hình lập phương</a:t>
            </a:r>
            <a:endParaRPr lang="en-US" sz="4400" dirty="0"/>
          </a:p>
        </p:txBody>
      </p:sp>
      <p:pic>
        <p:nvPicPr>
          <p:cNvPr id="14338" name="Picture 2" descr="C:\Users\ADMINI~1\AppData\Local\Temp\Rar$DIa0.782\Hình 10.8.png"/>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4477979" y="1562100"/>
            <a:ext cx="9209110" cy="559587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112321" y="7234178"/>
            <a:ext cx="15940425" cy="2862322"/>
          </a:xfrm>
          <a:prstGeom prst="rect">
            <a:avLst/>
          </a:prstGeom>
        </p:spPr>
        <p:txBody>
          <a:bodyPr wrap="square">
            <a:spAutoFit/>
          </a:bodyPr>
          <a:lstStyle/>
          <a:p>
            <a:pPr algn="just">
              <a:lnSpc>
                <a:spcPct val="150000"/>
              </a:lnSpc>
            </a:pPr>
            <a:r>
              <a:rPr lang="en-US" sz="4000" dirty="0"/>
              <a:t>Ta thấy có 4 lớp hình lập phương, mỗi lớp có  2.5 hình lập phương. Mỗi hình lập phương nhỏ cạnh 1 dm có thể tích là 1 dm</a:t>
            </a:r>
            <a:r>
              <a:rPr lang="en-US" sz="4000" baseline="30000" dirty="0"/>
              <a:t>3</a:t>
            </a:r>
            <a:r>
              <a:rPr lang="en-US" sz="4000" dirty="0"/>
              <a:t> nên thể tích của hình hộp chữ nhật là: 2. 5. 4 = 40 (dm</a:t>
            </a:r>
            <a:r>
              <a:rPr lang="en-US" sz="4000" baseline="30000" dirty="0"/>
              <a:t>3</a:t>
            </a:r>
            <a:r>
              <a:rPr lang="en-US" sz="4000" dirty="0"/>
              <a:t>).</a:t>
            </a:r>
          </a:p>
        </p:txBody>
      </p:sp>
    </p:spTree>
    <p:extLst>
      <p:ext uri="{BB962C8B-B14F-4D97-AF65-F5344CB8AC3E}">
        <p14:creationId xmlns:p14="http://schemas.microsoft.com/office/powerpoint/2010/main" val="216880596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338"/>
                                        </p:tgtEl>
                                        <p:attrNameLst>
                                          <p:attrName>style.visibility</p:attrName>
                                        </p:attrNameLst>
                                      </p:cBhvr>
                                      <p:to>
                                        <p:strVal val="visible"/>
                                      </p:to>
                                    </p:set>
                                    <p:animEffect transition="in" filter="wipe(down)">
                                      <p:cBhvr>
                                        <p:cTn id="7" dur="500"/>
                                        <p:tgtEl>
                                          <p:spTgt spid="1433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rcRect/>
          <a:stretch>
            <a:fillRect/>
          </a:stretch>
        </p:blipFill>
        <p:spPr>
          <a:xfrm>
            <a:off x="2369159" y="532947"/>
            <a:ext cx="926459" cy="1163362"/>
          </a:xfrm>
          <a:prstGeom prst="rect">
            <a:avLst/>
          </a:prstGeom>
        </p:spPr>
      </p:pic>
      <p:pic>
        <p:nvPicPr>
          <p:cNvPr id="18" name="Picture 18"/>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9"/>
              </a:ext>
            </a:extLst>
          </a:blip>
          <a:srcRect/>
          <a:stretch>
            <a:fillRect/>
          </a:stretch>
        </p:blipFill>
        <p:spPr>
          <a:xfrm flipH="1">
            <a:off x="16818048" y="746475"/>
            <a:ext cx="882504" cy="980560"/>
          </a:xfrm>
          <a:prstGeom prst="rect">
            <a:avLst/>
          </a:prstGeom>
        </p:spPr>
      </p:pic>
      <p:pic>
        <p:nvPicPr>
          <p:cNvPr id="19" name="Picture 19"/>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xmlns="" r:embed="rId11"/>
              </a:ext>
            </a:extLst>
          </a:blip>
          <a:srcRect/>
          <a:stretch>
            <a:fillRect/>
          </a:stretch>
        </p:blipFill>
        <p:spPr>
          <a:xfrm rot="8579544">
            <a:off x="13916053" y="189972"/>
            <a:ext cx="1339504" cy="1113006"/>
          </a:xfrm>
          <a:prstGeom prst="rect">
            <a:avLst/>
          </a:prstGeom>
        </p:spPr>
      </p:pic>
      <p:pic>
        <p:nvPicPr>
          <p:cNvPr id="20" name="Picture 20"/>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xmlns="" r:embed="rId13"/>
              </a:ext>
            </a:extLst>
          </a:blip>
          <a:srcRect/>
          <a:stretch>
            <a:fillRect/>
          </a:stretch>
        </p:blipFill>
        <p:spPr>
          <a:xfrm flipH="1">
            <a:off x="119517" y="8323691"/>
            <a:ext cx="1296768" cy="1869216"/>
          </a:xfrm>
          <a:prstGeom prst="rect">
            <a:avLst/>
          </a:prstGeom>
        </p:spPr>
      </p:pic>
      <p:sp>
        <p:nvSpPr>
          <p:cNvPr id="28" name="TextBox 27">
            <a:extLst>
              <a:ext uri="{FF2B5EF4-FFF2-40B4-BE49-F238E27FC236}">
                <a16:creationId xmlns:a16="http://schemas.microsoft.com/office/drawing/2014/main" xmlns="" id="{E83E08AC-4662-420C-B178-F57BA388034A}"/>
              </a:ext>
            </a:extLst>
          </p:cNvPr>
          <p:cNvSpPr txBox="1"/>
          <p:nvPr/>
        </p:nvSpPr>
        <p:spPr>
          <a:xfrm>
            <a:off x="7543800" y="756672"/>
            <a:ext cx="3964168" cy="1338828"/>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en-US" sz="5400" b="1" u="none" strike="noStrike" kern="1200" cap="none" spc="0" normalizeH="0" baseline="0" noProof="0" dirty="0" smtClean="0">
                <a:ln>
                  <a:noFill/>
                </a:ln>
                <a:solidFill>
                  <a:srgbClr val="FF0000"/>
                </a:solidFill>
                <a:effectLst/>
                <a:uLnTx/>
                <a:uFillTx/>
                <a:latin typeface="Arial" panose="020B0604020202020204" pitchFamily="34" charset="0"/>
                <a:ea typeface="Calibri" panose="020F0502020204030204" pitchFamily="34" charset="0"/>
                <a:cs typeface="Times New Roman" panose="02020603050405020304" pitchFamily="18" charset="0"/>
              </a:rPr>
              <a:t>KẾT</a:t>
            </a:r>
            <a:r>
              <a:rPr kumimoji="0" lang="en-US" sz="5400" b="1" u="none" strike="noStrike" kern="1200" cap="none" spc="0" normalizeH="0" noProof="0" dirty="0" smtClean="0">
                <a:ln>
                  <a:noFill/>
                </a:ln>
                <a:solidFill>
                  <a:srgbClr val="FF0000"/>
                </a:solidFill>
                <a:effectLst/>
                <a:uLnTx/>
                <a:uFillTx/>
                <a:latin typeface="Arial" panose="020B0604020202020204" pitchFamily="34" charset="0"/>
                <a:ea typeface="Calibri" panose="020F0502020204030204" pitchFamily="34" charset="0"/>
                <a:cs typeface="Times New Roman" panose="02020603050405020304" pitchFamily="18" charset="0"/>
              </a:rPr>
              <a:t> LUẬN</a:t>
            </a:r>
            <a:endParaRPr kumimoji="0" lang="en-US" sz="5400" b="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10242" name="Picture 2" descr="C:\Users\ADMINI~1\AppData\Local\Temp\Rar$DIa0.738\Kết luận 1 - Hình 1.jpg"/>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1208911" y="2019300"/>
            <a:ext cx="7173089" cy="4675576"/>
          </a:xfrm>
          <a:prstGeom prst="rect">
            <a:avLst/>
          </a:prstGeom>
          <a:noFill/>
          <a:extLst>
            <a:ext uri="{909E8E84-426E-40DD-AFC4-6F175D3DCCD1}">
              <a14:hiddenFill xmlns:a14="http://schemas.microsoft.com/office/drawing/2010/main">
                <a:solidFill>
                  <a:srgbClr val="FFFFFF"/>
                </a:solidFill>
              </a14:hiddenFill>
            </a:ext>
          </a:extLst>
        </p:spPr>
      </p:pic>
      <p:pic>
        <p:nvPicPr>
          <p:cNvPr id="10243" name="Picture 3" descr="C:\Users\ADMINI~1\AppData\Local\Temp\Rar$DIa0.519\Kết luận 1 - Hình 2.jpg"/>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10820400" y="2061921"/>
            <a:ext cx="5263701" cy="475797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512404" y="7319308"/>
            <a:ext cx="6566102" cy="1938992"/>
          </a:xfrm>
          <a:prstGeom prst="rect">
            <a:avLst/>
          </a:prstGeom>
          <a:solidFill>
            <a:schemeClr val="accent2">
              <a:lumMod val="40000"/>
              <a:lumOff val="60000"/>
            </a:schemeClr>
          </a:solidFill>
        </p:spPr>
        <p:txBody>
          <a:bodyPr wrap="square">
            <a:spAutoFit/>
          </a:bodyPr>
          <a:lstStyle/>
          <a:p>
            <a:pPr algn="ctr">
              <a:lnSpc>
                <a:spcPct val="150000"/>
              </a:lnSpc>
            </a:pPr>
            <a:r>
              <a:rPr lang="en-US" sz="4000" dirty="0"/>
              <a:t>Thể tích hình hộp chữ nhật: </a:t>
            </a:r>
            <a:endParaRPr lang="en-US" sz="4000" dirty="0" smtClean="0"/>
          </a:p>
          <a:p>
            <a:pPr algn="ctr">
              <a:lnSpc>
                <a:spcPct val="150000"/>
              </a:lnSpc>
            </a:pPr>
            <a:r>
              <a:rPr lang="en-US" sz="4000" b="1" dirty="0" smtClean="0"/>
              <a:t>V </a:t>
            </a:r>
            <a:r>
              <a:rPr lang="en-US" sz="4000" b="1" dirty="0"/>
              <a:t>= abc</a:t>
            </a:r>
          </a:p>
        </p:txBody>
      </p:sp>
      <p:sp>
        <p:nvSpPr>
          <p:cNvPr id="8" name="Rectangle 7"/>
          <p:cNvSpPr/>
          <p:nvPr/>
        </p:nvSpPr>
        <p:spPr>
          <a:xfrm>
            <a:off x="9829800" y="7319308"/>
            <a:ext cx="7108752" cy="1938992"/>
          </a:xfrm>
          <a:prstGeom prst="rect">
            <a:avLst/>
          </a:prstGeom>
          <a:solidFill>
            <a:schemeClr val="accent5">
              <a:lumMod val="40000"/>
              <a:lumOff val="60000"/>
            </a:schemeClr>
          </a:solidFill>
        </p:spPr>
        <p:txBody>
          <a:bodyPr wrap="square">
            <a:spAutoFit/>
          </a:bodyPr>
          <a:lstStyle/>
          <a:p>
            <a:pPr algn="ctr">
              <a:lnSpc>
                <a:spcPct val="150000"/>
              </a:lnSpc>
            </a:pPr>
            <a:r>
              <a:rPr lang="en-US" sz="4000" dirty="0"/>
              <a:t>Thể tích của hình lập phương</a:t>
            </a:r>
            <a:r>
              <a:rPr lang="en-US" sz="4000" dirty="0" smtClean="0"/>
              <a:t>:</a:t>
            </a:r>
          </a:p>
          <a:p>
            <a:pPr algn="ctr">
              <a:lnSpc>
                <a:spcPct val="150000"/>
              </a:lnSpc>
            </a:pPr>
            <a:r>
              <a:rPr lang="en-US" sz="4000" b="1" dirty="0" smtClean="0"/>
              <a:t>V </a:t>
            </a:r>
            <a:r>
              <a:rPr lang="en-US" sz="4000" b="1" dirty="0"/>
              <a:t>= a</a:t>
            </a:r>
            <a:r>
              <a:rPr lang="en-US" sz="4000" b="1" baseline="30000" dirty="0"/>
              <a:t>3</a:t>
            </a:r>
            <a:r>
              <a:rPr lang="en-US" sz="4000" b="1" dirty="0"/>
              <a:t> </a:t>
            </a:r>
          </a:p>
        </p:txBody>
      </p:sp>
    </p:spTree>
    <p:extLst>
      <p:ext uri="{BB962C8B-B14F-4D97-AF65-F5344CB8AC3E}">
        <p14:creationId xmlns:p14="http://schemas.microsoft.com/office/powerpoint/2010/main" val="92297254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 calcmode="lin" valueType="num">
                                      <p:cBhvr additive="base">
                                        <p:cTn id="7" dur="500" fill="hold"/>
                                        <p:tgtEl>
                                          <p:spTgt spid="10242"/>
                                        </p:tgtEl>
                                        <p:attrNameLst>
                                          <p:attrName>ppt_x</p:attrName>
                                        </p:attrNameLst>
                                      </p:cBhvr>
                                      <p:tavLst>
                                        <p:tav tm="0">
                                          <p:val>
                                            <p:strVal val="#ppt_x"/>
                                          </p:val>
                                        </p:tav>
                                        <p:tav tm="100000">
                                          <p:val>
                                            <p:strVal val="#ppt_x"/>
                                          </p:val>
                                        </p:tav>
                                      </p:tavLst>
                                    </p:anim>
                                    <p:anim calcmode="lin" valueType="num">
                                      <p:cBhvr additive="base">
                                        <p:cTn id="8" dur="500" fill="hold"/>
                                        <p:tgtEl>
                                          <p:spTgt spid="1024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bg/>
                                          </p:spTgt>
                                        </p:tgtEl>
                                        <p:attrNameLst>
                                          <p:attrName>style.visibility</p:attrName>
                                        </p:attrNameLst>
                                      </p:cBhvr>
                                      <p:to>
                                        <p:strVal val="visible"/>
                                      </p:to>
                                    </p:set>
                                    <p:anim calcmode="lin" valueType="num">
                                      <p:cBhvr additive="base">
                                        <p:cTn id="11" dur="500" fill="hold"/>
                                        <p:tgtEl>
                                          <p:spTgt spid="2">
                                            <p:bg/>
                                          </p:spTgt>
                                        </p:tgtEl>
                                        <p:attrNameLst>
                                          <p:attrName>ppt_x</p:attrName>
                                        </p:attrNameLst>
                                      </p:cBhvr>
                                      <p:tavLst>
                                        <p:tav tm="0">
                                          <p:val>
                                            <p:strVal val="#ppt_x"/>
                                          </p:val>
                                        </p:tav>
                                        <p:tav tm="100000">
                                          <p:val>
                                            <p:strVal val="#ppt_x"/>
                                          </p:val>
                                        </p:tav>
                                      </p:tavLst>
                                    </p:anim>
                                    <p:anim calcmode="lin" valueType="num">
                                      <p:cBhvr additive="base">
                                        <p:cTn id="12" dur="500" fill="hold"/>
                                        <p:tgtEl>
                                          <p:spTgt spid="2">
                                            <p:bg/>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 calcmode="lin" valueType="num">
                                      <p:cBhvr additive="base">
                                        <p:cTn id="1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
                                            <p:txEl>
                                              <p:pRg st="1" end="1"/>
                                            </p:txEl>
                                          </p:spTgt>
                                        </p:tgtEl>
                                        <p:attrNameLst>
                                          <p:attrName>style.visibility</p:attrName>
                                        </p:attrNameLst>
                                      </p:cBhvr>
                                      <p:to>
                                        <p:strVal val="visible"/>
                                      </p:to>
                                    </p:set>
                                    <p:anim calcmode="lin" valueType="num">
                                      <p:cBhvr additive="base">
                                        <p:cTn id="2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0243"/>
                                        </p:tgtEl>
                                        <p:attrNameLst>
                                          <p:attrName>style.visibility</p:attrName>
                                        </p:attrNameLst>
                                      </p:cBhvr>
                                      <p:to>
                                        <p:strVal val="visible"/>
                                      </p:to>
                                    </p:set>
                                    <p:animEffect transition="in" filter="wipe(down)">
                                      <p:cBhvr>
                                        <p:cTn id="29" dur="500"/>
                                        <p:tgtEl>
                                          <p:spTgt spid="10243"/>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8">
                                            <p:bg/>
                                          </p:spTgt>
                                        </p:tgtEl>
                                        <p:attrNameLst>
                                          <p:attrName>style.visibility</p:attrName>
                                        </p:attrNameLst>
                                      </p:cBhvr>
                                      <p:to>
                                        <p:strVal val="visible"/>
                                      </p:to>
                                    </p:set>
                                    <p:animEffect transition="in" filter="wipe(down)">
                                      <p:cBhvr>
                                        <p:cTn id="32" dur="500"/>
                                        <p:tgtEl>
                                          <p:spTgt spid="8">
                                            <p:bg/>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8">
                                            <p:txEl>
                                              <p:pRg st="0" end="0"/>
                                            </p:txEl>
                                          </p:spTgt>
                                        </p:tgtEl>
                                        <p:attrNameLst>
                                          <p:attrName>style.visibility</p:attrName>
                                        </p:attrNameLst>
                                      </p:cBhvr>
                                      <p:to>
                                        <p:strVal val="visible"/>
                                      </p:to>
                                    </p:set>
                                    <p:animEffect transition="in" filter="wipe(down)">
                                      <p:cBhvr>
                                        <p:cTn id="37" dur="500"/>
                                        <p:tgtEl>
                                          <p:spTgt spid="8">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8">
                                            <p:txEl>
                                              <p:pRg st="1" end="1"/>
                                            </p:txEl>
                                          </p:spTgt>
                                        </p:tgtEl>
                                        <p:attrNameLst>
                                          <p:attrName>style.visibility</p:attrName>
                                        </p:attrNameLst>
                                      </p:cBhvr>
                                      <p:to>
                                        <p:strVal val="visible"/>
                                      </p:to>
                                    </p:set>
                                    <p:animEffect transition="in" filter="wipe(down)">
                                      <p:cBhvr>
                                        <p:cTn id="42"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bldP spid="8" grpId="0" build="p"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rcRect/>
          <a:stretch>
            <a:fillRect/>
          </a:stretch>
        </p:blipFill>
        <p:spPr>
          <a:xfrm>
            <a:off x="1679207" y="951583"/>
            <a:ext cx="14929585" cy="8383835"/>
          </a:xfrm>
          <a:prstGeom prst="rect">
            <a:avLst/>
          </a:prstGeom>
        </p:spPr>
      </p:pic>
      <p:pic>
        <p:nvPicPr>
          <p:cNvPr id="3" name="Picture 3"/>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rcRect/>
          <a:stretch>
            <a:fillRect/>
          </a:stretch>
        </p:blipFill>
        <p:spPr>
          <a:xfrm>
            <a:off x="1941019" y="1116219"/>
            <a:ext cx="14272134" cy="8014637"/>
          </a:xfrm>
          <a:prstGeom prst="rect">
            <a:avLst/>
          </a:prstGeom>
        </p:spPr>
      </p:pic>
      <p:pic>
        <p:nvPicPr>
          <p:cNvPr id="5" name="Picture 5"/>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xmlns="" r:embed="rId7"/>
              </a:ext>
            </a:extLst>
          </a:blip>
          <a:srcRect/>
          <a:stretch>
            <a:fillRect/>
          </a:stretch>
        </p:blipFill>
        <p:spPr>
          <a:xfrm>
            <a:off x="14027802" y="2067193"/>
            <a:ext cx="629585" cy="790575"/>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xmlns="" r:embed="rId9"/>
              </a:ext>
            </a:extLst>
          </a:blip>
          <a:srcRect/>
          <a:stretch>
            <a:fillRect/>
          </a:stretch>
        </p:blipFill>
        <p:spPr>
          <a:xfrm rot="2996376">
            <a:off x="2087713" y="6320641"/>
            <a:ext cx="1522018" cy="1264659"/>
          </a:xfrm>
          <a:prstGeom prst="rect">
            <a:avLst/>
          </a:prstGeom>
        </p:spPr>
      </p:pic>
      <p:pic>
        <p:nvPicPr>
          <p:cNvPr id="11" name="Picture 11"/>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xmlns="" r:embed="rId11"/>
              </a:ext>
            </a:extLst>
          </a:blip>
          <a:srcRect/>
          <a:stretch>
            <a:fillRect/>
          </a:stretch>
        </p:blipFill>
        <p:spPr>
          <a:xfrm rot="-1888174">
            <a:off x="668948" y="8787554"/>
            <a:ext cx="947338" cy="907722"/>
          </a:xfrm>
          <a:prstGeom prst="rect">
            <a:avLst/>
          </a:prstGeom>
        </p:spPr>
      </p:pic>
      <p:pic>
        <p:nvPicPr>
          <p:cNvPr id="12" name="Picture 12"/>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xmlns="" r:embed="rId13"/>
              </a:ext>
            </a:extLst>
          </a:blip>
          <a:srcRect/>
          <a:stretch>
            <a:fillRect/>
          </a:stretch>
        </p:blipFill>
        <p:spPr>
          <a:xfrm rot="-10800000">
            <a:off x="7251372" y="7648864"/>
            <a:ext cx="3785256" cy="680110"/>
          </a:xfrm>
          <a:prstGeom prst="rect">
            <a:avLst/>
          </a:prstGeom>
        </p:spPr>
      </p:pic>
      <p:pic>
        <p:nvPicPr>
          <p:cNvPr id="13" name="Picture 13"/>
          <p:cNvPicPr>
            <a:picLocks noChangeAspect="1"/>
          </p:cNvPicPr>
          <p:nvPr/>
        </p:nvPicPr>
        <p:blipFill>
          <a:blip r:embed="rId14" cstate="email">
            <a:extLst>
              <a:ext uri="{28A0092B-C50C-407E-A947-70E740481C1C}">
                <a14:useLocalDpi xmlns:a14="http://schemas.microsoft.com/office/drawing/2010/main"/>
              </a:ext>
              <a:ext uri="{96DAC541-7B7A-43D3-8B79-37D633B846F1}">
                <asvg:svgBlip xmlns:asvg="http://schemas.microsoft.com/office/drawing/2016/SVG/main" xmlns="" r:embed="rId15"/>
              </a:ext>
            </a:extLst>
          </a:blip>
          <a:srcRect/>
          <a:stretch>
            <a:fillRect/>
          </a:stretch>
        </p:blipFill>
        <p:spPr>
          <a:xfrm>
            <a:off x="14771975" y="0"/>
            <a:ext cx="3516025" cy="3559975"/>
          </a:xfrm>
          <a:prstGeom prst="rect">
            <a:avLst/>
          </a:prstGeom>
        </p:spPr>
      </p:pic>
      <p:pic>
        <p:nvPicPr>
          <p:cNvPr id="14" name="Picture 14"/>
          <p:cNvPicPr>
            <a:picLocks noChangeAspect="1"/>
          </p:cNvPicPr>
          <p:nvPr/>
        </p:nvPicPr>
        <p:blipFill>
          <a:blip r:embed="rId16" cstate="email">
            <a:extLst>
              <a:ext uri="{28A0092B-C50C-407E-A947-70E740481C1C}">
                <a14:useLocalDpi xmlns:a14="http://schemas.microsoft.com/office/drawing/2010/main"/>
              </a:ext>
              <a:ext uri="{96DAC541-7B7A-43D3-8B79-37D633B846F1}">
                <asvg:svgBlip xmlns:asvg="http://schemas.microsoft.com/office/drawing/2016/SVG/main" xmlns="" r:embed="rId17"/>
              </a:ext>
            </a:extLst>
          </a:blip>
          <a:srcRect/>
          <a:stretch>
            <a:fillRect/>
          </a:stretch>
        </p:blipFill>
        <p:spPr>
          <a:xfrm>
            <a:off x="804677" y="730468"/>
            <a:ext cx="2203859" cy="1944906"/>
          </a:xfrm>
          <a:prstGeom prst="rect">
            <a:avLst/>
          </a:prstGeom>
        </p:spPr>
      </p:pic>
      <p:pic>
        <p:nvPicPr>
          <p:cNvPr id="17" name="Picture 17"/>
          <p:cNvPicPr>
            <a:picLocks noChangeAspect="1"/>
          </p:cNvPicPr>
          <p:nvPr/>
        </p:nvPicPr>
        <p:blipFill>
          <a:blip r:embed="rId18" cstate="email">
            <a:extLst>
              <a:ext uri="{28A0092B-C50C-407E-A947-70E740481C1C}">
                <a14:useLocalDpi xmlns:a14="http://schemas.microsoft.com/office/drawing/2010/main"/>
              </a:ext>
              <a:ext uri="{96DAC541-7B7A-43D3-8B79-37D633B846F1}">
                <asvg:svgBlip xmlns:asvg="http://schemas.microsoft.com/office/drawing/2016/SVG/main" xmlns="" r:embed="rId19"/>
              </a:ext>
            </a:extLst>
          </a:blip>
          <a:srcRect/>
          <a:stretch>
            <a:fillRect/>
          </a:stretch>
        </p:blipFill>
        <p:spPr>
          <a:xfrm rot="1981402">
            <a:off x="12842248" y="9359623"/>
            <a:ext cx="616586" cy="616586"/>
          </a:xfrm>
          <a:prstGeom prst="rect">
            <a:avLst/>
          </a:prstGeom>
        </p:spPr>
      </p:pic>
      <p:sp>
        <p:nvSpPr>
          <p:cNvPr id="19" name="TextBox 18">
            <a:extLst>
              <a:ext uri="{FF2B5EF4-FFF2-40B4-BE49-F238E27FC236}">
                <a16:creationId xmlns:a16="http://schemas.microsoft.com/office/drawing/2014/main" xmlns="" id="{0372A8A2-BD2A-4A84-8BB8-21FE0060C26E}"/>
              </a:ext>
            </a:extLst>
          </p:cNvPr>
          <p:cNvSpPr txBox="1"/>
          <p:nvPr/>
        </p:nvSpPr>
        <p:spPr>
          <a:xfrm>
            <a:off x="3545865" y="2400300"/>
            <a:ext cx="11062442" cy="5078313"/>
          </a:xfrm>
          <a:prstGeom prst="rect">
            <a:avLst/>
          </a:prstGeom>
          <a:noFill/>
        </p:spPr>
        <p:txBody>
          <a:bodyPr wrap="square">
            <a:spAutoFit/>
          </a:bodyPr>
          <a:lstStyle/>
          <a:p>
            <a:pPr algn="ctr">
              <a:lnSpc>
                <a:spcPct val="150000"/>
              </a:lnSpc>
            </a:pPr>
            <a:r>
              <a:rPr lang="en-US" sz="7200" b="1" kern="0" dirty="0">
                <a:solidFill>
                  <a:srgbClr val="60699E"/>
                </a:solidFill>
                <a:effectLst/>
                <a:latin typeface="Arial" panose="020B0604020202020204" pitchFamily="34" charset="0"/>
                <a:ea typeface="Times New Roman" panose="02020603050405020304" pitchFamily="18" charset="0"/>
                <a:cs typeface="Times New Roman" panose="02020603050405020304" pitchFamily="18" charset="0"/>
              </a:rPr>
              <a:t>BÀI </a:t>
            </a:r>
            <a:r>
              <a:rPr lang="en-US" sz="7200" b="1" kern="0" dirty="0" smtClean="0">
                <a:solidFill>
                  <a:srgbClr val="60699E"/>
                </a:solidFill>
                <a:latin typeface="Arial" panose="020B0604020202020204" pitchFamily="34" charset="0"/>
                <a:ea typeface="Times New Roman" panose="02020603050405020304" pitchFamily="18" charset="0"/>
                <a:cs typeface="Times New Roman" panose="02020603050405020304" pitchFamily="18" charset="0"/>
              </a:rPr>
              <a:t>36</a:t>
            </a:r>
            <a:r>
              <a:rPr lang="en-US" sz="7200" b="1" kern="0" dirty="0" smtClean="0">
                <a:solidFill>
                  <a:srgbClr val="60699E"/>
                </a:solidFill>
                <a:effectLst/>
                <a:latin typeface="Arial" panose="020B0604020202020204" pitchFamily="34" charset="0"/>
                <a:ea typeface="Times New Roman" panose="02020603050405020304" pitchFamily="18" charset="0"/>
                <a:cs typeface="Times New Roman" panose="02020603050405020304" pitchFamily="18" charset="0"/>
              </a:rPr>
              <a:t>:</a:t>
            </a:r>
          </a:p>
          <a:p>
            <a:pPr algn="ctr">
              <a:lnSpc>
                <a:spcPct val="150000"/>
              </a:lnSpc>
            </a:pPr>
            <a:r>
              <a:rPr lang="en-US" sz="7200" b="1" kern="0" dirty="0" smtClean="0">
                <a:solidFill>
                  <a:srgbClr val="60699E"/>
                </a:solidFill>
                <a:effectLst/>
                <a:latin typeface="Arial" panose="020B0604020202020204" pitchFamily="34" charset="0"/>
                <a:ea typeface="Times New Roman" panose="02020603050405020304" pitchFamily="18" charset="0"/>
                <a:cs typeface="Times New Roman" panose="02020603050405020304" pitchFamily="18" charset="0"/>
              </a:rPr>
              <a:t>HÌNH HỘP CHỮ NHẬT VÀ HÌNH LẬP PHƯƠNG</a:t>
            </a:r>
          </a:p>
        </p:txBody>
      </p:sp>
      <p:pic>
        <p:nvPicPr>
          <p:cNvPr id="15" name="Picture 8">
            <a:extLst>
              <a:ext uri="{FF2B5EF4-FFF2-40B4-BE49-F238E27FC236}">
                <a16:creationId xmlns:a16="http://schemas.microsoft.com/office/drawing/2014/main" xmlns="" id="{DF4DACFB-23A2-4322-BCFD-00A48B497D1F}"/>
              </a:ext>
            </a:extLst>
          </p:cNvPr>
          <p:cNvPicPr>
            <a:picLocks noChangeAspect="1"/>
          </p:cNvPicPr>
          <p:nvPr/>
        </p:nvPicPr>
        <p:blipFill>
          <a:blip r:embed="rId20" cstate="email">
            <a:extLst>
              <a:ext uri="{28A0092B-C50C-407E-A947-70E740481C1C}">
                <a14:useLocalDpi xmlns:a14="http://schemas.microsoft.com/office/drawing/2010/main"/>
              </a:ext>
              <a:ext uri="{96DAC541-7B7A-43D3-8B79-37D633B846F1}">
                <asvg:svgBlip xmlns:asvg="http://schemas.microsoft.com/office/drawing/2016/SVG/main" xmlns="" r:embed="rId21"/>
              </a:ext>
            </a:extLst>
          </a:blip>
          <a:srcRect/>
          <a:stretch>
            <a:fillRect/>
          </a:stretch>
        </p:blipFill>
        <p:spPr>
          <a:xfrm>
            <a:off x="14312114" y="6216027"/>
            <a:ext cx="3466801" cy="3659771"/>
          </a:xfrm>
          <a:prstGeom prst="rect">
            <a:avLst/>
          </a:prstGeom>
        </p:spPr>
      </p:pic>
    </p:spTree>
    <p:extLst>
      <p:ext uri="{BB962C8B-B14F-4D97-AF65-F5344CB8AC3E}">
        <p14:creationId xmlns:p14="http://schemas.microsoft.com/office/powerpoint/2010/main" val="3045786427"/>
      </p:ext>
    </p:extLst>
  </p:cSld>
  <p:clrMapOvr>
    <a:masterClrMapping/>
  </p:clrMapOvr>
  <p:transition>
    <p:random/>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rcRect/>
          <a:stretch>
            <a:fillRect/>
          </a:stretch>
        </p:blipFill>
        <p:spPr>
          <a:xfrm>
            <a:off x="2369159" y="746484"/>
            <a:ext cx="926459" cy="1163362"/>
          </a:xfrm>
          <a:prstGeom prst="rect">
            <a:avLst/>
          </a:prstGeom>
        </p:spPr>
      </p:pic>
      <p:pic>
        <p:nvPicPr>
          <p:cNvPr id="10" name="Picture 10"/>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rcRect/>
          <a:stretch>
            <a:fillRect/>
          </a:stretch>
        </p:blipFill>
        <p:spPr>
          <a:xfrm>
            <a:off x="12114352" y="7644402"/>
            <a:ext cx="6265503" cy="3249920"/>
          </a:xfrm>
          <a:prstGeom prst="rect">
            <a:avLst/>
          </a:prstGeom>
        </p:spPr>
      </p:pic>
      <p:pic>
        <p:nvPicPr>
          <p:cNvPr id="18" name="Picture 18"/>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xmlns="" r:embed="rId9"/>
              </a:ext>
            </a:extLst>
          </a:blip>
          <a:srcRect/>
          <a:stretch>
            <a:fillRect/>
          </a:stretch>
        </p:blipFill>
        <p:spPr>
          <a:xfrm flipH="1">
            <a:off x="16818048" y="960012"/>
            <a:ext cx="882504" cy="980560"/>
          </a:xfrm>
          <a:prstGeom prst="rect">
            <a:avLst/>
          </a:prstGeom>
        </p:spPr>
      </p:pic>
      <p:pic>
        <p:nvPicPr>
          <p:cNvPr id="19" name="Picture 19"/>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xmlns="" r:embed="rId11"/>
              </a:ext>
            </a:extLst>
          </a:blip>
          <a:srcRect/>
          <a:stretch>
            <a:fillRect/>
          </a:stretch>
        </p:blipFill>
        <p:spPr>
          <a:xfrm rot="8579544">
            <a:off x="13916053" y="403509"/>
            <a:ext cx="1339504" cy="1113006"/>
          </a:xfrm>
          <a:prstGeom prst="rect">
            <a:avLst/>
          </a:prstGeom>
        </p:spPr>
      </p:pic>
      <p:pic>
        <p:nvPicPr>
          <p:cNvPr id="20" name="Picture 20"/>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xmlns="" r:embed="rId13"/>
              </a:ext>
            </a:extLst>
          </a:blip>
          <a:srcRect/>
          <a:stretch>
            <a:fillRect/>
          </a:stretch>
        </p:blipFill>
        <p:spPr>
          <a:xfrm flipH="1">
            <a:off x="119517" y="8323691"/>
            <a:ext cx="1296768" cy="1869216"/>
          </a:xfrm>
          <a:prstGeom prst="rect">
            <a:avLst/>
          </a:prstGeom>
        </p:spPr>
      </p:pic>
      <p:sp>
        <p:nvSpPr>
          <p:cNvPr id="26" name="TextBox 25">
            <a:extLst>
              <a:ext uri="{FF2B5EF4-FFF2-40B4-BE49-F238E27FC236}">
                <a16:creationId xmlns:a16="http://schemas.microsoft.com/office/drawing/2014/main" xmlns:a14="http://schemas.microsoft.com/office/drawing/2010/main" xmlns:mc="http://schemas.openxmlformats.org/markup-compatibility/2006" xmlns="" id="{CA1CDA6C-8F06-42A0-A5B0-0A726522E4E9}"/>
              </a:ext>
            </a:extLst>
          </p:cNvPr>
          <p:cNvSpPr txBox="1"/>
          <p:nvPr/>
        </p:nvSpPr>
        <p:spPr>
          <a:xfrm>
            <a:off x="1676400" y="1866900"/>
            <a:ext cx="14738136" cy="1015663"/>
          </a:xfrm>
          <a:prstGeom prst="rect">
            <a:avLst/>
          </a:prstGeom>
          <a:noFill/>
        </p:spPr>
        <p:txBody>
          <a:bodyPr wrap="square">
            <a:spAutoFit/>
          </a:bodyPr>
          <a:lstStyle/>
          <a:p>
            <a:pPr algn="ctr">
              <a:lnSpc>
                <a:spcPct val="150000"/>
              </a:lnSpc>
            </a:pPr>
            <a:r>
              <a:rPr lang="en-US" sz="4000" dirty="0"/>
              <a:t>Tính thể tích hộp sữa có dạng hình hộp chữ nhật như hình 10.9</a:t>
            </a:r>
          </a:p>
        </p:txBody>
      </p:sp>
      <p:grpSp>
        <p:nvGrpSpPr>
          <p:cNvPr id="29" name="Group 28">
            <a:extLst>
              <a:ext uri="{FF2B5EF4-FFF2-40B4-BE49-F238E27FC236}">
                <a16:creationId xmlns:a16="http://schemas.microsoft.com/office/drawing/2014/main" xmlns="" id="{57CD600D-69DE-4164-AD9C-524426481DE0}"/>
              </a:ext>
            </a:extLst>
          </p:cNvPr>
          <p:cNvGrpSpPr/>
          <p:nvPr/>
        </p:nvGrpSpPr>
        <p:grpSpPr>
          <a:xfrm>
            <a:off x="5581610" y="480237"/>
            <a:ext cx="7307248" cy="1335312"/>
            <a:chOff x="3733800" y="540571"/>
            <a:chExt cx="8869445" cy="1392368"/>
          </a:xfrm>
        </p:grpSpPr>
        <p:grpSp>
          <p:nvGrpSpPr>
            <p:cNvPr id="24" name="Group 23">
              <a:extLst>
                <a:ext uri="{FF2B5EF4-FFF2-40B4-BE49-F238E27FC236}">
                  <a16:creationId xmlns:a16="http://schemas.microsoft.com/office/drawing/2014/main" xmlns="" id="{37340FB1-5BDB-4914-AFE5-0E355649AA50}"/>
                </a:ext>
              </a:extLst>
            </p:cNvPr>
            <p:cNvGrpSpPr/>
            <p:nvPr/>
          </p:nvGrpSpPr>
          <p:grpSpPr>
            <a:xfrm>
              <a:off x="3733800" y="540571"/>
              <a:ext cx="8869445" cy="1392368"/>
              <a:chOff x="3420633" y="334666"/>
              <a:chExt cx="6275511" cy="3964201"/>
            </a:xfrm>
          </p:grpSpPr>
          <p:grpSp>
            <p:nvGrpSpPr>
              <p:cNvPr id="4" name="Group 4"/>
              <p:cNvGrpSpPr/>
              <p:nvPr/>
            </p:nvGrpSpPr>
            <p:grpSpPr>
              <a:xfrm>
                <a:off x="3420633" y="334666"/>
                <a:ext cx="6275511" cy="3964201"/>
                <a:chOff x="0" y="0"/>
                <a:chExt cx="3622362" cy="2288224"/>
              </a:xfrm>
            </p:grpSpPr>
            <p:sp>
              <p:nvSpPr>
                <p:cNvPr id="5" name="Freeform 5"/>
                <p:cNvSpPr/>
                <p:nvPr/>
              </p:nvSpPr>
              <p:spPr>
                <a:xfrm>
                  <a:off x="0" y="-4262"/>
                  <a:ext cx="3630108" cy="2294710"/>
                </a:xfrm>
                <a:custGeom>
                  <a:avLst/>
                  <a:gdLst/>
                  <a:ahLst/>
                  <a:cxnLst/>
                  <a:rect l="l" t="t" r="r" b="b"/>
                  <a:pathLst>
                    <a:path w="3630108" h="2294710">
                      <a:moveTo>
                        <a:pt x="2691208" y="2283522"/>
                      </a:moveTo>
                      <a:cubicBezTo>
                        <a:pt x="2691208" y="2283522"/>
                        <a:pt x="2271456" y="2294709"/>
                        <a:pt x="1808871" y="2292088"/>
                      </a:cubicBezTo>
                      <a:cubicBezTo>
                        <a:pt x="1635190" y="2289925"/>
                        <a:pt x="1057073" y="2282101"/>
                        <a:pt x="1057073" y="2282101"/>
                      </a:cubicBezTo>
                      <a:cubicBezTo>
                        <a:pt x="812931" y="2273267"/>
                        <a:pt x="565145" y="2256285"/>
                        <a:pt x="398404" y="2198108"/>
                      </a:cubicBezTo>
                      <a:cubicBezTo>
                        <a:pt x="120505" y="2101146"/>
                        <a:pt x="0" y="1923618"/>
                        <a:pt x="0" y="905351"/>
                      </a:cubicBezTo>
                      <a:lnTo>
                        <a:pt x="0" y="905341"/>
                      </a:lnTo>
                      <a:cubicBezTo>
                        <a:pt x="8536" y="440430"/>
                        <a:pt x="34263" y="311302"/>
                        <a:pt x="140291" y="225758"/>
                      </a:cubicBezTo>
                      <a:cubicBezTo>
                        <a:pt x="342602" y="62530"/>
                        <a:pt x="736658" y="7673"/>
                        <a:pt x="1155311" y="7673"/>
                      </a:cubicBezTo>
                      <a:cubicBezTo>
                        <a:pt x="1155311" y="7673"/>
                        <a:pt x="1551711" y="15681"/>
                        <a:pt x="1730715" y="7673"/>
                      </a:cubicBezTo>
                      <a:cubicBezTo>
                        <a:pt x="2052529" y="0"/>
                        <a:pt x="2516456" y="7673"/>
                        <a:pt x="2516456" y="7673"/>
                      </a:cubicBezTo>
                      <a:cubicBezTo>
                        <a:pt x="2884764" y="15152"/>
                        <a:pt x="3248077" y="84484"/>
                        <a:pt x="3445817" y="207066"/>
                      </a:cubicBezTo>
                      <a:cubicBezTo>
                        <a:pt x="3596834" y="300683"/>
                        <a:pt x="3630108" y="425358"/>
                        <a:pt x="3620968" y="905351"/>
                      </a:cubicBezTo>
                      <a:lnTo>
                        <a:pt x="3620968" y="905362"/>
                      </a:lnTo>
                      <a:cubicBezTo>
                        <a:pt x="3620968" y="2041583"/>
                        <a:pt x="3337971" y="2255681"/>
                        <a:pt x="2691208" y="2283522"/>
                      </a:cubicBezTo>
                      <a:close/>
                    </a:path>
                  </a:pathLst>
                </a:custGeom>
                <a:solidFill>
                  <a:srgbClr val="DF98B6"/>
                </a:solidFill>
              </p:spPr>
            </p:sp>
          </p:grpSp>
          <p:grpSp>
            <p:nvGrpSpPr>
              <p:cNvPr id="6" name="Group 6"/>
              <p:cNvGrpSpPr/>
              <p:nvPr/>
            </p:nvGrpSpPr>
            <p:grpSpPr>
              <a:xfrm>
                <a:off x="3576420" y="433076"/>
                <a:ext cx="5963937" cy="3767382"/>
                <a:chOff x="0" y="0"/>
                <a:chExt cx="3622362" cy="2288224"/>
              </a:xfrm>
            </p:grpSpPr>
            <p:sp>
              <p:nvSpPr>
                <p:cNvPr id="7" name="Freeform 7"/>
                <p:cNvSpPr/>
                <p:nvPr/>
              </p:nvSpPr>
              <p:spPr>
                <a:xfrm>
                  <a:off x="0" y="-4262"/>
                  <a:ext cx="3630108" cy="2294710"/>
                </a:xfrm>
                <a:custGeom>
                  <a:avLst/>
                  <a:gdLst/>
                  <a:ahLst/>
                  <a:cxnLst/>
                  <a:rect l="l" t="t" r="r" b="b"/>
                  <a:pathLst>
                    <a:path w="3630108" h="2294710">
                      <a:moveTo>
                        <a:pt x="2691208" y="2283522"/>
                      </a:moveTo>
                      <a:cubicBezTo>
                        <a:pt x="2691208" y="2283522"/>
                        <a:pt x="2271456" y="2294709"/>
                        <a:pt x="1808871" y="2292088"/>
                      </a:cubicBezTo>
                      <a:cubicBezTo>
                        <a:pt x="1635190" y="2289925"/>
                        <a:pt x="1057073" y="2282101"/>
                        <a:pt x="1057073" y="2282101"/>
                      </a:cubicBezTo>
                      <a:cubicBezTo>
                        <a:pt x="812931" y="2273267"/>
                        <a:pt x="565145" y="2256285"/>
                        <a:pt x="398404" y="2198108"/>
                      </a:cubicBezTo>
                      <a:cubicBezTo>
                        <a:pt x="120505" y="2101146"/>
                        <a:pt x="0" y="1923618"/>
                        <a:pt x="0" y="905351"/>
                      </a:cubicBezTo>
                      <a:lnTo>
                        <a:pt x="0" y="905341"/>
                      </a:lnTo>
                      <a:cubicBezTo>
                        <a:pt x="8536" y="440430"/>
                        <a:pt x="34263" y="311302"/>
                        <a:pt x="140291" y="225758"/>
                      </a:cubicBezTo>
                      <a:cubicBezTo>
                        <a:pt x="342602" y="62530"/>
                        <a:pt x="736658" y="7673"/>
                        <a:pt x="1155311" y="7673"/>
                      </a:cubicBezTo>
                      <a:cubicBezTo>
                        <a:pt x="1155311" y="7673"/>
                        <a:pt x="1551711" y="15681"/>
                        <a:pt x="1730715" y="7673"/>
                      </a:cubicBezTo>
                      <a:cubicBezTo>
                        <a:pt x="2052529" y="0"/>
                        <a:pt x="2516456" y="7673"/>
                        <a:pt x="2516456" y="7673"/>
                      </a:cubicBezTo>
                      <a:cubicBezTo>
                        <a:pt x="2884764" y="15152"/>
                        <a:pt x="3248077" y="84484"/>
                        <a:pt x="3445817" y="207066"/>
                      </a:cubicBezTo>
                      <a:cubicBezTo>
                        <a:pt x="3596834" y="300683"/>
                        <a:pt x="3630108" y="425358"/>
                        <a:pt x="3620968" y="905351"/>
                      </a:cubicBezTo>
                      <a:lnTo>
                        <a:pt x="3620968" y="905362"/>
                      </a:lnTo>
                      <a:cubicBezTo>
                        <a:pt x="3620968" y="2041583"/>
                        <a:pt x="3337971" y="2255681"/>
                        <a:pt x="2691208" y="2283522"/>
                      </a:cubicBezTo>
                      <a:close/>
                    </a:path>
                  </a:pathLst>
                </a:custGeom>
                <a:solidFill>
                  <a:srgbClr val="FFFAF2"/>
                </a:solidFill>
              </p:spPr>
            </p:sp>
          </p:grpSp>
        </p:grpSp>
        <p:sp>
          <p:nvSpPr>
            <p:cNvPr id="28" name="TextBox 27">
              <a:extLst>
                <a:ext uri="{FF2B5EF4-FFF2-40B4-BE49-F238E27FC236}">
                  <a16:creationId xmlns:a16="http://schemas.microsoft.com/office/drawing/2014/main" xmlns="" id="{E83E08AC-4662-420C-B178-F57BA388034A}"/>
                </a:ext>
              </a:extLst>
            </p:cNvPr>
            <p:cNvSpPr txBox="1"/>
            <p:nvPr/>
          </p:nvSpPr>
          <p:spPr>
            <a:xfrm>
              <a:off x="5208229" y="871452"/>
              <a:ext cx="5939553" cy="783063"/>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4000"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Ví dụ </a:t>
              </a:r>
              <a:r>
                <a:rPr lang="en-US" sz="4000" b="1" dirty="0">
                  <a:solidFill>
                    <a:prstClr val="black"/>
                  </a:solidFill>
                  <a:latin typeface="Arial" panose="020B0604020202020204" pitchFamily="34" charset="0"/>
                  <a:ea typeface="Calibri" panose="020F0502020204030204" pitchFamily="34" charset="0"/>
                  <a:cs typeface="Times New Roman" panose="02020603050405020304" pitchFamily="18" charset="0"/>
                </a:rPr>
                <a:t>2</a:t>
              </a:r>
              <a:r>
                <a:rPr kumimoji="0" lang="en-US" sz="4000" b="1"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SGK </a:t>
              </a:r>
              <a:r>
                <a:rPr kumimoji="0" lang="en-US" sz="4000" b="1"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tr89</a:t>
              </a:r>
              <a:endParaRPr kumimoji="0" lang="en-US" sz="4000" b="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5362" name="Picture 2" descr="C:\Users\ADMINI~1\AppData\Local\Temp\Rar$DIa1.309\Ví dụ 2.png"/>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10515600" y="2857500"/>
            <a:ext cx="5822736" cy="733301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676400" y="6151245"/>
            <a:ext cx="8291256" cy="2954655"/>
          </a:xfrm>
          <a:prstGeom prst="rect">
            <a:avLst/>
          </a:prstGeom>
          <a:solidFill>
            <a:schemeClr val="accent6">
              <a:lumMod val="40000"/>
              <a:lumOff val="60000"/>
            </a:schemeClr>
          </a:solidFill>
        </p:spPr>
        <p:txBody>
          <a:bodyPr wrap="square">
            <a:spAutoFit/>
          </a:bodyPr>
          <a:lstStyle/>
          <a:p>
            <a:pPr algn="ctr">
              <a:lnSpc>
                <a:spcPct val="150000"/>
              </a:lnSpc>
            </a:pPr>
            <a:r>
              <a:rPr lang="en-US" sz="4400" b="1" dirty="0">
                <a:solidFill>
                  <a:srgbClr val="FF0000"/>
                </a:solidFill>
              </a:rPr>
              <a:t>Giải:</a:t>
            </a:r>
          </a:p>
          <a:p>
            <a:pPr algn="ctr">
              <a:lnSpc>
                <a:spcPct val="150000"/>
              </a:lnSpc>
            </a:pPr>
            <a:r>
              <a:rPr lang="en-US" sz="4000" dirty="0"/>
              <a:t>Thể tích hộp sữa hình chữ nhật là:</a:t>
            </a:r>
          </a:p>
          <a:p>
            <a:pPr algn="ctr">
              <a:lnSpc>
                <a:spcPct val="150000"/>
              </a:lnSpc>
            </a:pPr>
            <a:r>
              <a:rPr lang="en-US" sz="4000" dirty="0"/>
              <a:t>V = 10.10.15 = 1500 (cm</a:t>
            </a:r>
            <a:r>
              <a:rPr lang="en-US" sz="4000" baseline="30000" dirty="0"/>
              <a:t>3</a:t>
            </a:r>
            <a:r>
              <a:rPr lang="en-US" sz="4000" dirty="0"/>
              <a:t>)</a:t>
            </a:r>
          </a:p>
        </p:txBody>
      </p:sp>
      <p:pic>
        <p:nvPicPr>
          <p:cNvPr id="22" name="Picture 21">
            <a:extLst>
              <a:ext uri="{FF2B5EF4-FFF2-40B4-BE49-F238E27FC236}">
                <a16:creationId xmlns:a16="http://schemas.microsoft.com/office/drawing/2014/main" xmlns="" id="{8958B539-3930-6922-399A-F556A5F69D63}"/>
              </a:ext>
            </a:extLst>
          </p:cNvPr>
          <p:cNvPicPr>
            <a:picLocks noChangeAspect="1"/>
          </p:cNvPicPr>
          <p:nvPr/>
        </p:nvPicPr>
        <p:blipFill rotWithShape="1">
          <a:blip r:embed="rId15" cstate="email">
            <a:extLst>
              <a:ext uri="{28A0092B-C50C-407E-A947-70E740481C1C}">
                <a14:useLocalDpi xmlns:a14="http://schemas.microsoft.com/office/drawing/2010/main"/>
              </a:ext>
            </a:extLst>
          </a:blip>
          <a:srcRect/>
          <a:stretch/>
        </p:blipFill>
        <p:spPr>
          <a:xfrm>
            <a:off x="3614092" y="3086100"/>
            <a:ext cx="4415872" cy="3384392"/>
          </a:xfrm>
          <a:prstGeom prst="rect">
            <a:avLst/>
          </a:prstGeom>
        </p:spPr>
      </p:pic>
    </p:spTree>
    <p:extLst>
      <p:ext uri="{BB962C8B-B14F-4D97-AF65-F5344CB8AC3E}">
        <p14:creationId xmlns:p14="http://schemas.microsoft.com/office/powerpoint/2010/main" val="3963809471"/>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anim calcmode="lin" valueType="num">
                                      <p:cBhvr>
                                        <p:cTn id="8" dur="500" fill="hold"/>
                                        <p:tgtEl>
                                          <p:spTgt spid="29"/>
                                        </p:tgtEl>
                                        <p:attrNameLst>
                                          <p:attrName>ppt_x</p:attrName>
                                        </p:attrNameLst>
                                      </p:cBhvr>
                                      <p:tavLst>
                                        <p:tav tm="0">
                                          <p:val>
                                            <p:strVal val="#ppt_x"/>
                                          </p:val>
                                        </p:tav>
                                        <p:tav tm="100000">
                                          <p:val>
                                            <p:strVal val="#ppt_x"/>
                                          </p:val>
                                        </p:tav>
                                      </p:tavLst>
                                    </p:anim>
                                    <p:anim calcmode="lin" valueType="num">
                                      <p:cBhvr>
                                        <p:cTn id="9"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6">
                                            <p:txEl>
                                              <p:pRg st="0" end="0"/>
                                            </p:txEl>
                                          </p:spTgt>
                                        </p:tgtEl>
                                        <p:attrNameLst>
                                          <p:attrName>style.visibility</p:attrName>
                                        </p:attrNameLst>
                                      </p:cBhvr>
                                      <p:to>
                                        <p:strVal val="visible"/>
                                      </p:to>
                                    </p:set>
                                    <p:animEffect transition="in" filter="barn(inVertical)">
                                      <p:cBhvr>
                                        <p:cTn id="14" dur="500"/>
                                        <p:tgtEl>
                                          <p:spTgt spid="26">
                                            <p:txEl>
                                              <p:pRg st="0" end="0"/>
                                            </p:txEl>
                                          </p:spTgt>
                                        </p:tgtEl>
                                      </p:cBhvr>
                                    </p:animEffect>
                                  </p:childTnLst>
                                </p:cTn>
                              </p:par>
                              <p:par>
                                <p:cTn id="15" presetID="53" presetClass="entr" presetSubtype="16"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p:cTn id="17" dur="500" fill="hold"/>
                                        <p:tgtEl>
                                          <p:spTgt spid="22"/>
                                        </p:tgtEl>
                                        <p:attrNameLst>
                                          <p:attrName>ppt_w</p:attrName>
                                        </p:attrNameLst>
                                      </p:cBhvr>
                                      <p:tavLst>
                                        <p:tav tm="0">
                                          <p:val>
                                            <p:fltVal val="0"/>
                                          </p:val>
                                        </p:tav>
                                        <p:tav tm="100000">
                                          <p:val>
                                            <p:strVal val="#ppt_w"/>
                                          </p:val>
                                        </p:tav>
                                      </p:tavLst>
                                    </p:anim>
                                    <p:anim calcmode="lin" valueType="num">
                                      <p:cBhvr>
                                        <p:cTn id="18" dur="500" fill="hold"/>
                                        <p:tgtEl>
                                          <p:spTgt spid="22"/>
                                        </p:tgtEl>
                                        <p:attrNameLst>
                                          <p:attrName>ppt_h</p:attrName>
                                        </p:attrNameLst>
                                      </p:cBhvr>
                                      <p:tavLst>
                                        <p:tav tm="0">
                                          <p:val>
                                            <p:fltVal val="0"/>
                                          </p:val>
                                        </p:tav>
                                        <p:tav tm="100000">
                                          <p:val>
                                            <p:strVal val="#ppt_h"/>
                                          </p:val>
                                        </p:tav>
                                      </p:tavLst>
                                    </p:anim>
                                    <p:animEffect transition="in" filter="fade">
                                      <p:cBhvr>
                                        <p:cTn id="19" dur="50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5362"/>
                                        </p:tgtEl>
                                        <p:attrNameLst>
                                          <p:attrName>style.visibility</p:attrName>
                                        </p:attrNameLst>
                                      </p:cBhvr>
                                      <p:to>
                                        <p:strVal val="visible"/>
                                      </p:to>
                                    </p:set>
                                    <p:animEffect transition="in" filter="wipe(down)">
                                      <p:cBhvr>
                                        <p:cTn id="24" dur="500"/>
                                        <p:tgtEl>
                                          <p:spTgt spid="1536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
                                            <p:bg/>
                                          </p:spTgt>
                                        </p:tgtEl>
                                        <p:attrNameLst>
                                          <p:attrName>style.visibility</p:attrName>
                                        </p:attrNameLst>
                                      </p:cBhvr>
                                      <p:to>
                                        <p:strVal val="visible"/>
                                      </p:to>
                                    </p:set>
                                    <p:animEffect transition="in" filter="fade">
                                      <p:cBhvr>
                                        <p:cTn id="29" dur="500"/>
                                        <p:tgtEl>
                                          <p:spTgt spid="2">
                                            <p:bg/>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
                                            <p:txEl>
                                              <p:pRg st="0" end="0"/>
                                            </p:txEl>
                                          </p:spTgt>
                                        </p:tgtEl>
                                        <p:attrNameLst>
                                          <p:attrName>style.visibility</p:attrName>
                                        </p:attrNameLst>
                                      </p:cBhvr>
                                      <p:to>
                                        <p:strVal val="visible"/>
                                      </p:to>
                                    </p:set>
                                    <p:animEffect transition="in" filter="fade">
                                      <p:cBhvr>
                                        <p:cTn id="34" dur="500"/>
                                        <p:tgtEl>
                                          <p:spTgt spid="2">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
                                            <p:txEl>
                                              <p:pRg st="1" end="1"/>
                                            </p:txEl>
                                          </p:spTgt>
                                        </p:tgtEl>
                                        <p:attrNameLst>
                                          <p:attrName>style.visibility</p:attrName>
                                        </p:attrNameLst>
                                      </p:cBhvr>
                                      <p:to>
                                        <p:strVal val="visible"/>
                                      </p:to>
                                    </p:set>
                                    <p:animEffect transition="in" filter="fade">
                                      <p:cBhvr>
                                        <p:cTn id="39" dur="500"/>
                                        <p:tgtEl>
                                          <p:spTgt spid="2">
                                            <p:txEl>
                                              <p:pRg st="1" end="1"/>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
                                            <p:txEl>
                                              <p:pRg st="2" end="2"/>
                                            </p:txEl>
                                          </p:spTgt>
                                        </p:tgtEl>
                                        <p:attrNameLst>
                                          <p:attrName>style.visibility</p:attrName>
                                        </p:attrNameLst>
                                      </p:cBhvr>
                                      <p:to>
                                        <p:strVal val="visible"/>
                                      </p:to>
                                    </p:set>
                                    <p:animEffect transition="in" filter="fade">
                                      <p:cBhvr>
                                        <p:cTn id="44"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uild="p"/>
      <p:bldP spid="2" grpId="0" build="p"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rcRect/>
          <a:stretch>
            <a:fillRect/>
          </a:stretch>
        </p:blipFill>
        <p:spPr>
          <a:xfrm>
            <a:off x="381000" y="865121"/>
            <a:ext cx="17297400" cy="8516051"/>
          </a:xfrm>
          <a:prstGeom prst="rect">
            <a:avLst/>
          </a:prstGeom>
        </p:spPr>
      </p:pic>
      <p:pic>
        <p:nvPicPr>
          <p:cNvPr id="3" name="Picture 3"/>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rcRect/>
          <a:stretch>
            <a:fillRect/>
          </a:stretch>
        </p:blipFill>
        <p:spPr>
          <a:xfrm rot="-10800000">
            <a:off x="6954779" y="495326"/>
            <a:ext cx="4378441" cy="1066747"/>
          </a:xfrm>
          <a:prstGeom prst="rect">
            <a:avLst/>
          </a:prstGeom>
        </p:spPr>
      </p:pic>
      <p:pic>
        <p:nvPicPr>
          <p:cNvPr id="5" name="Picture 5"/>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xmlns="" r:embed="rId7"/>
              </a:ext>
            </a:extLst>
          </a:blip>
          <a:srcRect/>
          <a:stretch>
            <a:fillRect/>
          </a:stretch>
        </p:blipFill>
        <p:spPr>
          <a:xfrm>
            <a:off x="152400" y="190500"/>
            <a:ext cx="951761" cy="1195134"/>
          </a:xfrm>
          <a:prstGeom prst="rect">
            <a:avLst/>
          </a:prstGeom>
        </p:spPr>
      </p:pic>
      <p:pic>
        <p:nvPicPr>
          <p:cNvPr id="6" name="Picture 6"/>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xmlns="" r:embed="rId9"/>
              </a:ext>
            </a:extLst>
          </a:blip>
          <a:srcRect/>
          <a:stretch>
            <a:fillRect/>
          </a:stretch>
        </p:blipFill>
        <p:spPr>
          <a:xfrm>
            <a:off x="0" y="8395171"/>
            <a:ext cx="2486710" cy="1853729"/>
          </a:xfrm>
          <a:prstGeom prst="rect">
            <a:avLst/>
          </a:prstGeom>
        </p:spPr>
      </p:pic>
      <p:pic>
        <p:nvPicPr>
          <p:cNvPr id="9" name="Picture 9"/>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xmlns="" r:embed="rId13"/>
              </a:ext>
            </a:extLst>
          </a:blip>
          <a:srcRect/>
          <a:stretch>
            <a:fillRect/>
          </a:stretch>
        </p:blipFill>
        <p:spPr>
          <a:xfrm>
            <a:off x="15024990" y="1"/>
            <a:ext cx="3263010" cy="3086100"/>
          </a:xfrm>
          <a:prstGeom prst="rect">
            <a:avLst/>
          </a:prstGeom>
        </p:spPr>
      </p:pic>
      <p:sp>
        <p:nvSpPr>
          <p:cNvPr id="13" name="TextBox 12">
            <a:extLst>
              <a:ext uri="{FF2B5EF4-FFF2-40B4-BE49-F238E27FC236}">
                <a16:creationId xmlns:a16="http://schemas.microsoft.com/office/drawing/2014/main" xmlns:a14="http://schemas.microsoft.com/office/drawing/2010/main" xmlns:mc="http://schemas.openxmlformats.org/markup-compatibility/2006" xmlns="" id="{465BCE7B-A09B-4BEF-B9A3-F068909D7632}"/>
              </a:ext>
            </a:extLst>
          </p:cNvPr>
          <p:cNvSpPr txBox="1"/>
          <p:nvPr/>
        </p:nvSpPr>
        <p:spPr>
          <a:xfrm>
            <a:off x="1190439" y="1606039"/>
            <a:ext cx="15907119" cy="1938992"/>
          </a:xfrm>
          <a:prstGeom prst="rect">
            <a:avLst/>
          </a:prstGeom>
          <a:noFill/>
        </p:spPr>
        <p:txBody>
          <a:bodyPr wrap="square">
            <a:spAutoFit/>
          </a:bodyPr>
          <a:lstStyle/>
          <a:p>
            <a:pPr algn="just">
              <a:lnSpc>
                <a:spcPct val="150000"/>
              </a:lnSpc>
            </a:pPr>
            <a:r>
              <a:rPr lang="en-US" sz="4000" dirty="0"/>
              <a:t>Một hình lập phương có cạnh bằng a cm, diện tích xung quanh bằng 100 cm</a:t>
            </a:r>
            <a:r>
              <a:rPr lang="en-US" sz="4000" baseline="30000" dirty="0"/>
              <a:t>2</a:t>
            </a:r>
            <a:r>
              <a:rPr lang="en-US" sz="4000" dirty="0"/>
              <a:t>. Hỏi thể tích của hình lập phương đó bằng bao nhiêu?</a:t>
            </a:r>
          </a:p>
        </p:txBody>
      </p:sp>
      <p:sp>
        <p:nvSpPr>
          <p:cNvPr id="15" name="TextBox 14">
            <a:extLst>
              <a:ext uri="{FF2B5EF4-FFF2-40B4-BE49-F238E27FC236}">
                <a16:creationId xmlns:a16="http://schemas.microsoft.com/office/drawing/2014/main" xmlns="" id="{C98FD2A2-18AB-49C3-8883-40AA5BA38437}"/>
              </a:ext>
            </a:extLst>
          </p:cNvPr>
          <p:cNvSpPr txBox="1"/>
          <p:nvPr/>
        </p:nvSpPr>
        <p:spPr>
          <a:xfrm>
            <a:off x="7315200" y="629358"/>
            <a:ext cx="3713220" cy="780342"/>
          </a:xfrm>
          <a:prstGeom prst="rect">
            <a:avLst/>
          </a:prstGeom>
          <a:noFill/>
        </p:spPr>
        <p:txBody>
          <a:bodyPr wrap="square">
            <a:spAutoFit/>
          </a:bodyPr>
          <a:lstStyle/>
          <a:p>
            <a:pPr marL="0" marR="0" lvl="0" indent="0" algn="ctr" defTabSz="914400" rtl="0" eaLnBrk="1" fontAlgn="base" latinLnBrk="0" hangingPunct="1">
              <a:lnSpc>
                <a:spcPct val="107000"/>
              </a:lnSpc>
              <a:spcBef>
                <a:spcPts val="0"/>
              </a:spcBef>
              <a:spcAft>
                <a:spcPts val="0"/>
              </a:spcAft>
              <a:buClrTx/>
              <a:buSzTx/>
              <a:buFontTx/>
              <a:buNone/>
              <a:tabLst/>
              <a:defRPr/>
            </a:pPr>
            <a:r>
              <a:rPr kumimoji="0" lang="en-US" sz="4400" b="1" u="none" strike="noStrike" kern="1200" cap="none" spc="0" normalizeH="0" baseline="0" noProof="0" dirty="0" smtClean="0">
                <a:ln>
                  <a:noFill/>
                </a:ln>
                <a:solidFill>
                  <a:schemeClr val="bg1"/>
                </a:solidFill>
                <a:effectLst/>
                <a:uLnTx/>
                <a:uFillTx/>
                <a:latin typeface="Arial" panose="020B0604020202020204" pitchFamily="34" charset="0"/>
                <a:ea typeface="Times New Roman" panose="02020603050405020304" pitchFamily="18" charset="0"/>
                <a:cs typeface="Times New Roman" panose="02020603050405020304" pitchFamily="18" charset="0"/>
              </a:rPr>
              <a:t>Luyện</a:t>
            </a:r>
            <a:r>
              <a:rPr kumimoji="0" lang="en-US" sz="4400" b="1" u="none" strike="noStrike" kern="1200" cap="none" spc="0" normalizeH="0" noProof="0" dirty="0" smtClean="0">
                <a:ln>
                  <a:noFill/>
                </a:ln>
                <a:solidFill>
                  <a:schemeClr val="bg1"/>
                </a:solidFill>
                <a:effectLst/>
                <a:uLnTx/>
                <a:uFillTx/>
                <a:latin typeface="Arial" panose="020B0604020202020204" pitchFamily="34" charset="0"/>
                <a:ea typeface="Times New Roman" panose="02020603050405020304" pitchFamily="18" charset="0"/>
                <a:cs typeface="Times New Roman" panose="02020603050405020304" pitchFamily="18" charset="0"/>
              </a:rPr>
              <a:t> tập 2</a:t>
            </a:r>
            <a:endParaRPr kumimoji="0" lang="en-US" sz="4400" b="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7" name="Rectangle 6"/>
              <p:cNvSpPr/>
              <p:nvPr/>
            </p:nvSpPr>
            <p:spPr>
              <a:xfrm>
                <a:off x="2514600" y="3628221"/>
                <a:ext cx="9144000" cy="5401479"/>
              </a:xfrm>
              <a:prstGeom prst="rect">
                <a:avLst/>
              </a:prstGeom>
              <a:solidFill>
                <a:schemeClr val="accent5">
                  <a:lumMod val="40000"/>
                  <a:lumOff val="60000"/>
                </a:schemeClr>
              </a:solidFill>
            </p:spPr>
            <p:txBody>
              <a:bodyPr>
                <a:spAutoFit/>
              </a:bodyPr>
              <a:lstStyle/>
              <a:p>
                <a:pPr algn="ctr">
                  <a:lnSpc>
                    <a:spcPct val="150000"/>
                  </a:lnSpc>
                </a:pPr>
                <a:r>
                  <a:rPr lang="en-US" sz="4000" b="1" dirty="0" smtClean="0">
                    <a:solidFill>
                      <a:srgbClr val="FF0000"/>
                    </a:solidFill>
                  </a:rPr>
                  <a:t>Giải:</a:t>
                </a:r>
              </a:p>
              <a:p>
                <a:pPr algn="ctr">
                  <a:lnSpc>
                    <a:spcPct val="150000"/>
                  </a:lnSpc>
                </a:pPr>
                <a:r>
                  <a:rPr lang="en-US" sz="3800" dirty="0" smtClean="0"/>
                  <a:t>Diện </a:t>
                </a:r>
                <a:r>
                  <a:rPr lang="en-US" sz="3800" dirty="0"/>
                  <a:t>tích xung quanh hình lập phương là:</a:t>
                </a:r>
              </a:p>
              <a:p>
                <a:pPr algn="ctr">
                  <a:lnSpc>
                    <a:spcPct val="150000"/>
                  </a:lnSpc>
                </a:pPr>
                <a:r>
                  <a:rPr lang="en-US" sz="3800" dirty="0"/>
                  <a:t>S= 4a</a:t>
                </a:r>
                <a:r>
                  <a:rPr lang="en-US" sz="3800" baseline="30000" dirty="0"/>
                  <a:t>2</a:t>
                </a:r>
                <a:r>
                  <a:rPr lang="en-US" sz="3800" dirty="0"/>
                  <a:t> </a:t>
                </a:r>
                <a:r>
                  <a:rPr lang="en-US" sz="3800" dirty="0" smtClean="0"/>
                  <a:t> </a:t>
                </a:r>
                <a14:m>
                  <m:oMath xmlns:m="http://schemas.openxmlformats.org/officeDocument/2006/math">
                    <m:r>
                      <a:rPr lang="en-US" sz="3800" i="1">
                        <a:latin typeface="Cambria Math"/>
                      </a:rPr>
                      <m:t>⇒</m:t>
                    </m:r>
                  </m:oMath>
                </a14:m>
                <a:r>
                  <a:rPr lang="en-US" sz="3800" dirty="0"/>
                  <a:t> 100 = 4a</a:t>
                </a:r>
                <a:r>
                  <a:rPr lang="en-US" sz="3800" baseline="30000" dirty="0"/>
                  <a:t>2</a:t>
                </a:r>
                <a:endParaRPr lang="en-US" sz="3800" dirty="0"/>
              </a:p>
              <a:p>
                <a:pPr algn="ctr">
                  <a:lnSpc>
                    <a:spcPct val="150000"/>
                  </a:lnSpc>
                </a:pPr>
                <a14:m>
                  <m:oMath xmlns:m="http://schemas.openxmlformats.org/officeDocument/2006/math">
                    <m:r>
                      <a:rPr lang="en-US" sz="3800" i="1">
                        <a:latin typeface="Cambria Math"/>
                      </a:rPr>
                      <m:t>⇒</m:t>
                    </m:r>
                  </m:oMath>
                </a14:m>
                <a:r>
                  <a:rPr lang="en-US" sz="3800" dirty="0"/>
                  <a:t> a</a:t>
                </a:r>
                <a:r>
                  <a:rPr lang="en-US" sz="3800" baseline="30000" dirty="0"/>
                  <a:t>2 </a:t>
                </a:r>
                <a:r>
                  <a:rPr lang="en-US" sz="3800" dirty="0"/>
                  <a:t>= 100: 4 = 25</a:t>
                </a:r>
                <a:r>
                  <a:rPr lang="en-US" sz="3800" dirty="0" smtClean="0"/>
                  <a:t> </a:t>
                </a:r>
                <a14:m>
                  <m:oMath xmlns:m="http://schemas.openxmlformats.org/officeDocument/2006/math">
                    <m:r>
                      <a:rPr lang="en-US" sz="3800" i="1">
                        <a:latin typeface="Cambria Math"/>
                      </a:rPr>
                      <m:t>⇒</m:t>
                    </m:r>
                  </m:oMath>
                </a14:m>
                <a:r>
                  <a:rPr lang="en-US" sz="3800" dirty="0"/>
                  <a:t> a = 5 (cm)</a:t>
                </a:r>
              </a:p>
              <a:p>
                <a:pPr algn="ctr">
                  <a:lnSpc>
                    <a:spcPct val="150000"/>
                  </a:lnSpc>
                </a:pPr>
                <a:r>
                  <a:rPr lang="en-US" sz="3800" dirty="0"/>
                  <a:t>Thể tích hình lập phương đó là:</a:t>
                </a:r>
              </a:p>
              <a:p>
                <a:pPr algn="ctr">
                  <a:lnSpc>
                    <a:spcPct val="150000"/>
                  </a:lnSpc>
                </a:pPr>
                <a:r>
                  <a:rPr lang="en-US" sz="3800" dirty="0"/>
                  <a:t>V = a</a:t>
                </a:r>
                <a:r>
                  <a:rPr lang="en-US" sz="3800" baseline="30000" dirty="0"/>
                  <a:t>3  </a:t>
                </a:r>
                <a:r>
                  <a:rPr lang="en-US" sz="3800" dirty="0"/>
                  <a:t>= 5</a:t>
                </a:r>
                <a:r>
                  <a:rPr lang="en-US" sz="3800" baseline="30000" dirty="0"/>
                  <a:t>3 </a:t>
                </a:r>
                <a:r>
                  <a:rPr lang="en-US" sz="3800" dirty="0"/>
                  <a:t>= 125 (m</a:t>
                </a:r>
                <a:r>
                  <a:rPr lang="en-US" sz="3800" baseline="30000" dirty="0"/>
                  <a:t>3</a:t>
                </a:r>
                <a:r>
                  <a:rPr lang="en-US" sz="3800" dirty="0"/>
                  <a:t>).</a:t>
                </a:r>
              </a:p>
            </p:txBody>
          </p:sp>
        </mc:Choice>
        <mc:Fallback xmlns="">
          <p:sp>
            <p:nvSpPr>
              <p:cNvPr id="7" name="Rectangle 6"/>
              <p:cNvSpPr>
                <a:spLocks noRot="1" noChangeAspect="1" noMove="1" noResize="1" noEditPoints="1" noAdjustHandles="1" noChangeArrowheads="1" noChangeShapeType="1" noTextEdit="1"/>
              </p:cNvSpPr>
              <p:nvPr/>
            </p:nvSpPr>
            <p:spPr>
              <a:xfrm>
                <a:off x="2514600" y="3628221"/>
                <a:ext cx="9144000" cy="5401479"/>
              </a:xfrm>
              <a:prstGeom prst="rect">
                <a:avLst/>
              </a:prstGeom>
              <a:blipFill rotWithShape="1">
                <a:blip r:embed="rId14"/>
                <a:stretch>
                  <a:fillRect l="-1867" r="-1867" b="-1580"/>
                </a:stretch>
              </a:blipFill>
            </p:spPr>
            <p:txBody>
              <a:bodyPr/>
              <a:lstStyle/>
              <a:p>
                <a:r>
                  <a:rPr lang="en-US">
                    <a:noFill/>
                  </a:rPr>
                  <a:t> </a:t>
                </a:r>
              </a:p>
            </p:txBody>
          </p:sp>
        </mc:Fallback>
      </mc:AlternateContent>
      <p:pic>
        <p:nvPicPr>
          <p:cNvPr id="12" name="Picture 11"/>
          <p:cNvPicPr>
            <a:picLocks noChangeAspect="1"/>
          </p:cNvPicPr>
          <p:nvPr/>
        </p:nvPicPr>
        <p:blipFill>
          <a:blip r:embed="rId15" cstate="email">
            <a:extLst>
              <a:ext uri="{28A0092B-C50C-407E-A947-70E740481C1C}">
                <a14:useLocalDpi xmlns:a14="http://schemas.microsoft.com/office/drawing/2010/main"/>
              </a:ext>
            </a:extLst>
          </a:blip>
          <a:srcRect/>
          <a:stretch>
            <a:fillRect/>
          </a:stretch>
        </p:blipFill>
        <p:spPr>
          <a:xfrm>
            <a:off x="11734800" y="4127455"/>
            <a:ext cx="4800108" cy="4260095"/>
          </a:xfrm>
          <a:prstGeom prst="rect">
            <a:avLst/>
          </a:prstGeom>
        </p:spPr>
      </p:pic>
    </p:spTree>
    <p:extLst>
      <p:ext uri="{BB962C8B-B14F-4D97-AF65-F5344CB8AC3E}">
        <p14:creationId xmlns:p14="http://schemas.microsoft.com/office/powerpoint/2010/main" val="69906092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barn(inVertical)">
                                      <p:cBhvr>
                                        <p:cTn id="12" dur="500"/>
                                        <p:tgtEl>
                                          <p:spTgt spid="1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7">
                                            <p:bg/>
                                          </p:spTgt>
                                        </p:tgtEl>
                                        <p:attrNameLst>
                                          <p:attrName>style.visibility</p:attrName>
                                        </p:attrNameLst>
                                      </p:cBhvr>
                                      <p:to>
                                        <p:strVal val="visible"/>
                                      </p:to>
                                    </p:set>
                                    <p:animEffect transition="in" filter="barn(inVertical)">
                                      <p:cBhvr>
                                        <p:cTn id="20" dur="500"/>
                                        <p:tgtEl>
                                          <p:spTgt spid="7">
                                            <p:bg/>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animEffect transition="in" filter="barn(inVertical)">
                                      <p:cBhvr>
                                        <p:cTn id="25" dur="500"/>
                                        <p:tgtEl>
                                          <p:spTgt spid="7">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7">
                                            <p:txEl>
                                              <p:pRg st="1" end="1"/>
                                            </p:txEl>
                                          </p:spTgt>
                                        </p:tgtEl>
                                        <p:attrNameLst>
                                          <p:attrName>style.visibility</p:attrName>
                                        </p:attrNameLst>
                                      </p:cBhvr>
                                      <p:to>
                                        <p:strVal val="visible"/>
                                      </p:to>
                                    </p:set>
                                    <p:animEffect transition="in" filter="barn(inVertical)">
                                      <p:cBhvr>
                                        <p:cTn id="30" dur="500"/>
                                        <p:tgtEl>
                                          <p:spTgt spid="7">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7">
                                            <p:txEl>
                                              <p:pRg st="2" end="2"/>
                                            </p:txEl>
                                          </p:spTgt>
                                        </p:tgtEl>
                                        <p:attrNameLst>
                                          <p:attrName>style.visibility</p:attrName>
                                        </p:attrNameLst>
                                      </p:cBhvr>
                                      <p:to>
                                        <p:strVal val="visible"/>
                                      </p:to>
                                    </p:set>
                                    <p:animEffect transition="in" filter="barn(inVertical)">
                                      <p:cBhvr>
                                        <p:cTn id="35" dur="500"/>
                                        <p:tgtEl>
                                          <p:spTgt spid="7">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7">
                                            <p:txEl>
                                              <p:pRg st="3" end="3"/>
                                            </p:txEl>
                                          </p:spTgt>
                                        </p:tgtEl>
                                        <p:attrNameLst>
                                          <p:attrName>style.visibility</p:attrName>
                                        </p:attrNameLst>
                                      </p:cBhvr>
                                      <p:to>
                                        <p:strVal val="visible"/>
                                      </p:to>
                                    </p:set>
                                    <p:animEffect transition="in" filter="barn(inVertical)">
                                      <p:cBhvr>
                                        <p:cTn id="40" dur="500"/>
                                        <p:tgtEl>
                                          <p:spTgt spid="7">
                                            <p:txEl>
                                              <p:pRg st="3" end="3"/>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7">
                                            <p:txEl>
                                              <p:pRg st="4" end="4"/>
                                            </p:txEl>
                                          </p:spTgt>
                                        </p:tgtEl>
                                        <p:attrNameLst>
                                          <p:attrName>style.visibility</p:attrName>
                                        </p:attrNameLst>
                                      </p:cBhvr>
                                      <p:to>
                                        <p:strVal val="visible"/>
                                      </p:to>
                                    </p:set>
                                    <p:animEffect transition="in" filter="barn(inVertical)">
                                      <p:cBhvr>
                                        <p:cTn id="45" dur="500"/>
                                        <p:tgtEl>
                                          <p:spTgt spid="7">
                                            <p:txEl>
                                              <p:pRg st="4" end="4"/>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7">
                                            <p:txEl>
                                              <p:pRg st="5" end="5"/>
                                            </p:txEl>
                                          </p:spTgt>
                                        </p:tgtEl>
                                        <p:attrNameLst>
                                          <p:attrName>style.visibility</p:attrName>
                                        </p:attrNameLst>
                                      </p:cBhvr>
                                      <p:to>
                                        <p:strVal val="visible"/>
                                      </p:to>
                                    </p:set>
                                    <p:animEffect transition="in" filter="barn(inVertical)">
                                      <p:cBhvr>
                                        <p:cTn id="50" dur="5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P spid="15" grpId="0"/>
      <p:bldP spid="7" grpId="0" build="p"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pic>
        <p:nvPicPr>
          <p:cNvPr id="14" name="Picture 7">
            <a:extLst>
              <a:ext uri="{FF2B5EF4-FFF2-40B4-BE49-F238E27FC236}">
                <a16:creationId xmlns:a16="http://schemas.microsoft.com/office/drawing/2014/main" xmlns="" id="{7E15F062-6C1E-477E-BD50-A174A3CDE287}"/>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xmlns="" r:embed="rId4"/>
              </a:ext>
            </a:extLst>
          </a:blip>
          <a:srcRect/>
          <a:stretch>
            <a:fillRect/>
          </a:stretch>
        </p:blipFill>
        <p:spPr>
          <a:xfrm>
            <a:off x="609600" y="-419100"/>
            <a:ext cx="17221200" cy="4953000"/>
          </a:xfrm>
          <a:prstGeom prst="rect">
            <a:avLst/>
          </a:prstGeom>
        </p:spPr>
      </p:pic>
      <p:pic>
        <p:nvPicPr>
          <p:cNvPr id="7" name="Picture 7"/>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xmlns="" r:embed="rId8"/>
              </a:ext>
            </a:extLst>
          </a:blip>
          <a:srcRect/>
          <a:stretch>
            <a:fillRect/>
          </a:stretch>
        </p:blipFill>
        <p:spPr>
          <a:xfrm>
            <a:off x="0" y="0"/>
            <a:ext cx="1840083" cy="1638189"/>
          </a:xfrm>
          <a:prstGeom prst="rect">
            <a:avLst/>
          </a:prstGeom>
        </p:spPr>
      </p:pic>
      <p:pic>
        <p:nvPicPr>
          <p:cNvPr id="10" name="Picture 10"/>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xmlns="" r:embed="rId10"/>
              </a:ext>
            </a:extLst>
          </a:blip>
          <a:srcRect/>
          <a:stretch>
            <a:fillRect/>
          </a:stretch>
        </p:blipFill>
        <p:spPr>
          <a:xfrm>
            <a:off x="304800" y="8191500"/>
            <a:ext cx="3124200" cy="1715469"/>
          </a:xfrm>
          <a:prstGeom prst="rect">
            <a:avLst/>
          </a:prstGeom>
        </p:spPr>
      </p:pic>
      <p:sp>
        <p:nvSpPr>
          <p:cNvPr id="13" name="TextBox 12">
            <a:extLst>
              <a:ext uri="{FF2B5EF4-FFF2-40B4-BE49-F238E27FC236}">
                <a16:creationId xmlns:a16="http://schemas.microsoft.com/office/drawing/2014/main" xmlns="" id="{DF3240D3-7084-4A4B-A4B2-5535F5C259CB}"/>
              </a:ext>
            </a:extLst>
          </p:cNvPr>
          <p:cNvSpPr txBox="1"/>
          <p:nvPr/>
        </p:nvSpPr>
        <p:spPr>
          <a:xfrm>
            <a:off x="1145821" y="1257300"/>
            <a:ext cx="16148758" cy="2862322"/>
          </a:xfrm>
          <a:prstGeom prst="rect">
            <a:avLst/>
          </a:prstGeom>
          <a:noFill/>
        </p:spPr>
        <p:txBody>
          <a:bodyPr wrap="square">
            <a:spAutoFit/>
          </a:bodyPr>
          <a:lstStyle/>
          <a:p>
            <a:pPr algn="just">
              <a:lnSpc>
                <a:spcPct val="150000"/>
              </a:lnSpc>
            </a:pPr>
            <a:r>
              <a:rPr lang="en-US" sz="4000" dirty="0"/>
              <a:t>Một chiếc thùng giữ nhiệt ( H.10.10) có lòng trong có dạng một hình hộp chữ nhật với chiều dài 50 cm, chiều rộng 30 cm, chiều cao 30 cm. Tính dung tích của thùng giữ nhiệt đó.</a:t>
            </a:r>
          </a:p>
        </p:txBody>
      </p:sp>
      <p:sp>
        <p:nvSpPr>
          <p:cNvPr id="16" name="TextBox 15">
            <a:extLst>
              <a:ext uri="{FF2B5EF4-FFF2-40B4-BE49-F238E27FC236}">
                <a16:creationId xmlns:a16="http://schemas.microsoft.com/office/drawing/2014/main" xmlns="" id="{BB7BDC05-8D8F-44FD-912A-7A91912318A7}"/>
              </a:ext>
            </a:extLst>
          </p:cNvPr>
          <p:cNvSpPr txBox="1"/>
          <p:nvPr/>
        </p:nvSpPr>
        <p:spPr>
          <a:xfrm>
            <a:off x="7307997" y="73104"/>
            <a:ext cx="3962400" cy="1107996"/>
          </a:xfrm>
          <a:prstGeom prst="rect">
            <a:avLst/>
          </a:prstGeom>
          <a:noFill/>
        </p:spPr>
        <p:txBody>
          <a:bodyPr wrap="square" anchor="ctr">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400" b="1" i="0" u="none" strike="noStrike" kern="1200" cap="none" spc="0" normalizeH="0" baseline="0" noProof="0" dirty="0" smtClean="0">
                <a:ln>
                  <a:noFill/>
                </a:ln>
                <a:solidFill>
                  <a:srgbClr val="60699E"/>
                </a:solidFill>
                <a:effectLst/>
                <a:uLnTx/>
                <a:uFillTx/>
                <a:latin typeface="Arial" panose="020B0604020202020204" pitchFamily="34" charset="0"/>
                <a:ea typeface="Calibri" panose="020F0502020204030204" pitchFamily="34" charset="0"/>
                <a:cs typeface="Times New Roman" panose="02020603050405020304" pitchFamily="18" charset="0"/>
              </a:rPr>
              <a:t>Vận</a:t>
            </a:r>
            <a:r>
              <a:rPr kumimoji="0" lang="en-US" sz="4400" b="1" i="0" u="none" strike="noStrike" kern="1200" cap="none" spc="0" normalizeH="0" noProof="0" dirty="0" smtClean="0">
                <a:ln>
                  <a:noFill/>
                </a:ln>
                <a:solidFill>
                  <a:srgbClr val="60699E"/>
                </a:solidFill>
                <a:effectLst/>
                <a:uLnTx/>
                <a:uFillTx/>
                <a:latin typeface="Arial" panose="020B0604020202020204" pitchFamily="34" charset="0"/>
                <a:ea typeface="Calibri" panose="020F0502020204030204" pitchFamily="34" charset="0"/>
                <a:cs typeface="Times New Roman" panose="02020603050405020304" pitchFamily="18" charset="0"/>
              </a:rPr>
              <a:t> dụng 2</a:t>
            </a:r>
            <a:endParaRPr kumimoji="0" lang="en-US" sz="4400" b="0" i="0" u="none" strike="noStrike" kern="1200" cap="none" spc="0" normalizeH="0" baseline="0" noProof="0" dirty="0">
              <a:ln>
                <a:noFill/>
              </a:ln>
              <a:solidFill>
                <a:srgbClr val="60699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16386" name="Picture 2" descr="C:\Users\ADMINI~1\AppData\Local\Temp\Rar$DIa0.326\Vận dụng 2.png"/>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10210800" y="3467100"/>
            <a:ext cx="6990247" cy="6477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xmlns="" r:embed="rId8"/>
              </a:ext>
            </a:extLst>
          </a:blip>
          <a:srcRect/>
          <a:stretch>
            <a:fillRect/>
          </a:stretch>
        </p:blipFill>
        <p:spPr>
          <a:xfrm flipH="1" flipV="1">
            <a:off x="16447917" y="8648811"/>
            <a:ext cx="1840083" cy="1638189"/>
          </a:xfrm>
          <a:prstGeom prst="rect">
            <a:avLst/>
          </a:prstGeom>
        </p:spPr>
      </p:pic>
      <p:sp>
        <p:nvSpPr>
          <p:cNvPr id="2" name="Rectangle 1"/>
          <p:cNvSpPr/>
          <p:nvPr/>
        </p:nvSpPr>
        <p:spPr>
          <a:xfrm>
            <a:off x="1752600" y="4991100"/>
            <a:ext cx="7391400" cy="2954655"/>
          </a:xfrm>
          <a:prstGeom prst="rect">
            <a:avLst/>
          </a:prstGeom>
          <a:solidFill>
            <a:schemeClr val="accent5">
              <a:lumMod val="40000"/>
              <a:lumOff val="60000"/>
            </a:schemeClr>
          </a:solidFill>
        </p:spPr>
        <p:txBody>
          <a:bodyPr wrap="square">
            <a:spAutoFit/>
          </a:bodyPr>
          <a:lstStyle/>
          <a:p>
            <a:pPr algn="ctr">
              <a:lnSpc>
                <a:spcPct val="150000"/>
              </a:lnSpc>
            </a:pPr>
            <a:r>
              <a:rPr lang="en-US" sz="4400" b="1" dirty="0">
                <a:solidFill>
                  <a:srgbClr val="FF0000"/>
                </a:solidFill>
              </a:rPr>
              <a:t>Giải:</a:t>
            </a:r>
          </a:p>
          <a:p>
            <a:pPr algn="ctr">
              <a:lnSpc>
                <a:spcPct val="150000"/>
              </a:lnSpc>
            </a:pPr>
            <a:r>
              <a:rPr lang="en-US" sz="4000" dirty="0"/>
              <a:t>Thể tích của thùng giữ nhiệt là</a:t>
            </a:r>
          </a:p>
          <a:p>
            <a:pPr algn="ctr">
              <a:lnSpc>
                <a:spcPct val="150000"/>
              </a:lnSpc>
            </a:pPr>
            <a:r>
              <a:rPr lang="en-US" sz="4000" dirty="0"/>
              <a:t>50.30.30 = 45000 ( cm</a:t>
            </a:r>
            <a:r>
              <a:rPr lang="en-US" sz="4000" baseline="30000" dirty="0"/>
              <a:t>3</a:t>
            </a:r>
            <a:r>
              <a:rPr lang="en-US" sz="4000" dirty="0"/>
              <a:t>).</a:t>
            </a:r>
          </a:p>
        </p:txBody>
      </p:sp>
    </p:spTree>
    <p:extLst>
      <p:ext uri="{BB962C8B-B14F-4D97-AF65-F5344CB8AC3E}">
        <p14:creationId xmlns:p14="http://schemas.microsoft.com/office/powerpoint/2010/main" val="163508674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22" presetClass="entr" presetSubtype="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up)">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animEffect transition="in" filter="barn(inVertical)">
                                      <p:cBhvr>
                                        <p:cTn id="15" dur="500"/>
                                        <p:tgtEl>
                                          <p:spTgt spid="1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6386"/>
                                        </p:tgtEl>
                                        <p:attrNameLst>
                                          <p:attrName>style.visibility</p:attrName>
                                        </p:attrNameLst>
                                      </p:cBhvr>
                                      <p:to>
                                        <p:strVal val="visible"/>
                                      </p:to>
                                    </p:set>
                                    <p:animEffect transition="in" filter="barn(inVertical)">
                                      <p:cBhvr>
                                        <p:cTn id="20" dur="500"/>
                                        <p:tgtEl>
                                          <p:spTgt spid="1638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
                                            <p:bg/>
                                          </p:spTgt>
                                        </p:tgtEl>
                                        <p:attrNameLst>
                                          <p:attrName>style.visibility</p:attrName>
                                        </p:attrNameLst>
                                      </p:cBhvr>
                                      <p:to>
                                        <p:strVal val="visible"/>
                                      </p:to>
                                    </p:set>
                                    <p:animEffect transition="in" filter="wipe(down)">
                                      <p:cBhvr>
                                        <p:cTn id="25" dur="500"/>
                                        <p:tgtEl>
                                          <p:spTgt spid="2">
                                            <p:bg/>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2">
                                            <p:txEl>
                                              <p:pRg st="0" end="0"/>
                                            </p:txEl>
                                          </p:spTgt>
                                        </p:tgtEl>
                                        <p:attrNameLst>
                                          <p:attrName>style.visibility</p:attrName>
                                        </p:attrNameLst>
                                      </p:cBhvr>
                                      <p:to>
                                        <p:strVal val="visible"/>
                                      </p:to>
                                    </p:set>
                                    <p:animEffect transition="in" filter="wipe(down)">
                                      <p:cBhvr>
                                        <p:cTn id="30" dur="500"/>
                                        <p:tgtEl>
                                          <p:spTgt spid="2">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2">
                                            <p:txEl>
                                              <p:pRg st="1" end="1"/>
                                            </p:txEl>
                                          </p:spTgt>
                                        </p:tgtEl>
                                        <p:attrNameLst>
                                          <p:attrName>style.visibility</p:attrName>
                                        </p:attrNameLst>
                                      </p:cBhvr>
                                      <p:to>
                                        <p:strVal val="visible"/>
                                      </p:to>
                                    </p:set>
                                    <p:animEffect transition="in" filter="wipe(down)">
                                      <p:cBhvr>
                                        <p:cTn id="35" dur="500"/>
                                        <p:tgtEl>
                                          <p:spTgt spid="2">
                                            <p:txEl>
                                              <p:pRg st="1" end="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2">
                                            <p:txEl>
                                              <p:pRg st="2" end="2"/>
                                            </p:txEl>
                                          </p:spTgt>
                                        </p:tgtEl>
                                        <p:attrNameLst>
                                          <p:attrName>style.visibility</p:attrName>
                                        </p:attrNameLst>
                                      </p:cBhvr>
                                      <p:to>
                                        <p:strVal val="visible"/>
                                      </p:to>
                                    </p:set>
                                    <p:animEffect transition="in" filter="wipe(down)">
                                      <p:cBhvr>
                                        <p:cTn id="40"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P spid="16" grpId="0"/>
      <p:bldP spid="2" grpId="0" build="p"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rcRect/>
          <a:stretch>
            <a:fillRect/>
          </a:stretch>
        </p:blipFill>
        <p:spPr>
          <a:xfrm>
            <a:off x="381000" y="865121"/>
            <a:ext cx="17297400" cy="8516051"/>
          </a:xfrm>
          <a:prstGeom prst="rect">
            <a:avLst/>
          </a:prstGeom>
        </p:spPr>
      </p:pic>
      <p:pic>
        <p:nvPicPr>
          <p:cNvPr id="5" name="Picture 5"/>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7"/>
              </a:ext>
            </a:extLst>
          </a:blip>
          <a:srcRect/>
          <a:stretch>
            <a:fillRect/>
          </a:stretch>
        </p:blipFill>
        <p:spPr>
          <a:xfrm>
            <a:off x="152400" y="190500"/>
            <a:ext cx="951761" cy="1195134"/>
          </a:xfrm>
          <a:prstGeom prst="rect">
            <a:avLst/>
          </a:prstGeom>
        </p:spPr>
      </p:pic>
      <p:pic>
        <p:nvPicPr>
          <p:cNvPr id="6" name="Picture 6"/>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xmlns="" r:embed="rId9"/>
              </a:ext>
            </a:extLst>
          </a:blip>
          <a:srcRect/>
          <a:stretch>
            <a:fillRect/>
          </a:stretch>
        </p:blipFill>
        <p:spPr>
          <a:xfrm>
            <a:off x="0" y="8395171"/>
            <a:ext cx="2486710" cy="1853729"/>
          </a:xfrm>
          <a:prstGeom prst="rect">
            <a:avLst/>
          </a:prstGeom>
        </p:spPr>
      </p:pic>
      <p:pic>
        <p:nvPicPr>
          <p:cNvPr id="9" name="Picture 9"/>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xmlns="" r:embed="rId13"/>
              </a:ext>
            </a:extLst>
          </a:blip>
          <a:srcRect/>
          <a:stretch>
            <a:fillRect/>
          </a:stretch>
        </p:blipFill>
        <p:spPr>
          <a:xfrm>
            <a:off x="16139908" y="1"/>
            <a:ext cx="2148092" cy="2031629"/>
          </a:xfrm>
          <a:prstGeom prst="rect">
            <a:avLst/>
          </a:prstGeom>
        </p:spPr>
      </p:pic>
      <p:sp>
        <p:nvSpPr>
          <p:cNvPr id="13" name="TextBox 12">
            <a:extLst>
              <a:ext uri="{FF2B5EF4-FFF2-40B4-BE49-F238E27FC236}">
                <a16:creationId xmlns:a16="http://schemas.microsoft.com/office/drawing/2014/main" xmlns:a14="http://schemas.microsoft.com/office/drawing/2010/main" xmlns:mc="http://schemas.openxmlformats.org/markup-compatibility/2006" xmlns="" id="{465BCE7B-A09B-4BEF-B9A3-F068909D7632}"/>
              </a:ext>
            </a:extLst>
          </p:cNvPr>
          <p:cNvSpPr txBox="1"/>
          <p:nvPr/>
        </p:nvSpPr>
        <p:spPr>
          <a:xfrm>
            <a:off x="780680" y="647700"/>
            <a:ext cx="16669120" cy="2615460"/>
          </a:xfrm>
          <a:prstGeom prst="rect">
            <a:avLst/>
          </a:prstGeom>
          <a:noFill/>
        </p:spPr>
        <p:txBody>
          <a:bodyPr wrap="square">
            <a:spAutoFit/>
          </a:bodyPr>
          <a:lstStyle/>
          <a:p>
            <a:pPr algn="just">
              <a:lnSpc>
                <a:spcPct val="150000"/>
              </a:lnSpc>
            </a:pPr>
            <a:r>
              <a:rPr lang="en-US" sz="3800" dirty="0"/>
              <a:t>Một chiếc bánh kem có dạng hình hộp chữ nhật với chiều dài 30 cm, chiều rộng 20 cm và chiều cao 15 cm. Người ta cắt đi một miếng bánh có dạng hình lập phương cạnh 5 cm. Tính thể tích phần còn lại của chiếc bánh kem.</a:t>
            </a:r>
          </a:p>
        </p:txBody>
      </p:sp>
      <p:pic>
        <p:nvPicPr>
          <p:cNvPr id="12" name="Picture 8"/>
          <p:cNvPicPr>
            <a:picLocks noChangeAspect="1"/>
          </p:cNvPicPr>
          <p:nvPr/>
        </p:nvPicPr>
        <p:blipFill>
          <a:blip r:embed="rId14" cstate="email">
            <a:extLst>
              <a:ext uri="{28A0092B-C50C-407E-A947-70E740481C1C}">
                <a14:useLocalDpi xmlns:a14="http://schemas.microsoft.com/office/drawing/2010/main"/>
              </a:ext>
            </a:extLst>
          </a:blip>
          <a:srcRect/>
          <a:stretch>
            <a:fillRect/>
          </a:stretch>
        </p:blipFill>
        <p:spPr>
          <a:xfrm>
            <a:off x="3079578" y="3467100"/>
            <a:ext cx="4311822" cy="6763643"/>
          </a:xfrm>
          <a:prstGeom prst="rect">
            <a:avLst/>
          </a:prstGeom>
        </p:spPr>
      </p:pic>
      <p:pic>
        <p:nvPicPr>
          <p:cNvPr id="17410" name="Picture 2" descr="RED VELVET CAKE (CHỮ NHẬT) – Anh Hòa Bakery"/>
          <p:cNvPicPr>
            <a:picLocks noChangeAspect="1" noChangeArrowheads="1"/>
          </p:cNvPicPr>
          <p:nvPr/>
        </p:nvPicPr>
        <p:blipFill rotWithShape="1">
          <a:blip r:embed="rId15" cstate="email">
            <a:extLst>
              <a:ext uri="{28A0092B-C50C-407E-A947-70E740481C1C}">
                <a14:useLocalDpi xmlns:a14="http://schemas.microsoft.com/office/drawing/2010/main"/>
              </a:ext>
            </a:extLst>
          </a:blip>
          <a:srcRect l="-1" r="-267" b="21511"/>
          <a:stretch/>
        </p:blipFill>
        <p:spPr bwMode="auto">
          <a:xfrm>
            <a:off x="7772400" y="3525398"/>
            <a:ext cx="7529308" cy="54281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929351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barn(inVertical)">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7410"/>
                                        </p:tgtEl>
                                        <p:attrNameLst>
                                          <p:attrName>style.visibility</p:attrName>
                                        </p:attrNameLst>
                                      </p:cBhvr>
                                      <p:to>
                                        <p:strVal val="visible"/>
                                      </p:to>
                                    </p:set>
                                    <p:anim calcmode="lin" valueType="num">
                                      <p:cBhvr additive="base">
                                        <p:cTn id="16" dur="500" fill="hold"/>
                                        <p:tgtEl>
                                          <p:spTgt spid="17410"/>
                                        </p:tgtEl>
                                        <p:attrNameLst>
                                          <p:attrName>ppt_x</p:attrName>
                                        </p:attrNameLst>
                                      </p:cBhvr>
                                      <p:tavLst>
                                        <p:tav tm="0">
                                          <p:val>
                                            <p:strVal val="#ppt_x"/>
                                          </p:val>
                                        </p:tav>
                                        <p:tav tm="100000">
                                          <p:val>
                                            <p:strVal val="#ppt_x"/>
                                          </p:val>
                                        </p:tav>
                                      </p:tavLst>
                                    </p:anim>
                                    <p:anim calcmode="lin" valueType="num">
                                      <p:cBhvr additive="base">
                                        <p:cTn id="17" dur="500" fill="hold"/>
                                        <p:tgtEl>
                                          <p:spTgt spid="174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xmlns="" id="{35B9AD92-3D2D-4500-80BD-B0FF2A4299CF}"/>
              </a:ext>
            </a:extLst>
          </p:cNvPr>
          <p:cNvGrpSpPr/>
          <p:nvPr/>
        </p:nvGrpSpPr>
        <p:grpSpPr>
          <a:xfrm>
            <a:off x="7096572" y="538518"/>
            <a:ext cx="9857455" cy="9074258"/>
            <a:chOff x="7096572" y="538518"/>
            <a:chExt cx="9857455" cy="9074258"/>
          </a:xfrm>
        </p:grpSpPr>
        <p:grpSp>
          <p:nvGrpSpPr>
            <p:cNvPr id="24" name="Group 23">
              <a:extLst>
                <a:ext uri="{FF2B5EF4-FFF2-40B4-BE49-F238E27FC236}">
                  <a16:creationId xmlns:a16="http://schemas.microsoft.com/office/drawing/2014/main" xmlns="" id="{FAC340B5-4ACF-4505-912A-415C5AFABACC}"/>
                </a:ext>
              </a:extLst>
            </p:cNvPr>
            <p:cNvGrpSpPr/>
            <p:nvPr/>
          </p:nvGrpSpPr>
          <p:grpSpPr>
            <a:xfrm>
              <a:off x="7096572" y="538518"/>
              <a:ext cx="9857455" cy="9074258"/>
              <a:chOff x="9524661" y="4158686"/>
              <a:chExt cx="7114594" cy="4694294"/>
            </a:xfrm>
          </p:grpSpPr>
          <p:grpSp>
            <p:nvGrpSpPr>
              <p:cNvPr id="8" name="Group 8"/>
              <p:cNvGrpSpPr/>
              <p:nvPr/>
            </p:nvGrpSpPr>
            <p:grpSpPr>
              <a:xfrm>
                <a:off x="9524661" y="4347407"/>
                <a:ext cx="7114594" cy="4494245"/>
                <a:chOff x="0" y="0"/>
                <a:chExt cx="3622362" cy="2288224"/>
              </a:xfrm>
            </p:grpSpPr>
            <p:sp>
              <p:nvSpPr>
                <p:cNvPr id="9" name="Freeform 9"/>
                <p:cNvSpPr/>
                <p:nvPr/>
              </p:nvSpPr>
              <p:spPr>
                <a:xfrm>
                  <a:off x="0" y="-4262"/>
                  <a:ext cx="3630108" cy="2294710"/>
                </a:xfrm>
                <a:custGeom>
                  <a:avLst/>
                  <a:gdLst/>
                  <a:ahLst/>
                  <a:cxnLst/>
                  <a:rect l="l" t="t" r="r" b="b"/>
                  <a:pathLst>
                    <a:path w="3630108" h="2294710">
                      <a:moveTo>
                        <a:pt x="2691208" y="2283522"/>
                      </a:moveTo>
                      <a:cubicBezTo>
                        <a:pt x="2691208" y="2283522"/>
                        <a:pt x="2271456" y="2294709"/>
                        <a:pt x="1808871" y="2292088"/>
                      </a:cubicBezTo>
                      <a:cubicBezTo>
                        <a:pt x="1635190" y="2289925"/>
                        <a:pt x="1057073" y="2282101"/>
                        <a:pt x="1057073" y="2282101"/>
                      </a:cubicBezTo>
                      <a:cubicBezTo>
                        <a:pt x="812931" y="2273267"/>
                        <a:pt x="565145" y="2256285"/>
                        <a:pt x="398404" y="2198108"/>
                      </a:cubicBezTo>
                      <a:cubicBezTo>
                        <a:pt x="120505" y="2101146"/>
                        <a:pt x="0" y="1923618"/>
                        <a:pt x="0" y="905351"/>
                      </a:cubicBezTo>
                      <a:lnTo>
                        <a:pt x="0" y="905341"/>
                      </a:lnTo>
                      <a:cubicBezTo>
                        <a:pt x="8536" y="440430"/>
                        <a:pt x="34263" y="311302"/>
                        <a:pt x="140291" y="225758"/>
                      </a:cubicBezTo>
                      <a:cubicBezTo>
                        <a:pt x="342602" y="62530"/>
                        <a:pt x="736658" y="7673"/>
                        <a:pt x="1155311" y="7673"/>
                      </a:cubicBezTo>
                      <a:cubicBezTo>
                        <a:pt x="1155311" y="7673"/>
                        <a:pt x="1551711" y="15681"/>
                        <a:pt x="1730715" y="7673"/>
                      </a:cubicBezTo>
                      <a:cubicBezTo>
                        <a:pt x="2052529" y="0"/>
                        <a:pt x="2516456" y="7673"/>
                        <a:pt x="2516456" y="7673"/>
                      </a:cubicBezTo>
                      <a:cubicBezTo>
                        <a:pt x="2884764" y="15152"/>
                        <a:pt x="3248077" y="84484"/>
                        <a:pt x="3445817" y="207066"/>
                      </a:cubicBezTo>
                      <a:cubicBezTo>
                        <a:pt x="3596834" y="300683"/>
                        <a:pt x="3630108" y="425358"/>
                        <a:pt x="3620968" y="905351"/>
                      </a:cubicBezTo>
                      <a:lnTo>
                        <a:pt x="3620968" y="905362"/>
                      </a:lnTo>
                      <a:cubicBezTo>
                        <a:pt x="3620968" y="2041583"/>
                        <a:pt x="3337971" y="2255681"/>
                        <a:pt x="2691208" y="2283522"/>
                      </a:cubicBezTo>
                      <a:close/>
                    </a:path>
                  </a:pathLst>
                </a:custGeom>
                <a:solidFill>
                  <a:srgbClr val="A5B2D3"/>
                </a:solidFill>
              </p:spPr>
            </p:sp>
          </p:grpSp>
          <p:grpSp>
            <p:nvGrpSpPr>
              <p:cNvPr id="10" name="Group 10"/>
              <p:cNvGrpSpPr/>
              <p:nvPr/>
            </p:nvGrpSpPr>
            <p:grpSpPr>
              <a:xfrm>
                <a:off x="9716000" y="4468275"/>
                <a:ext cx="6731917" cy="4252510"/>
                <a:chOff x="0" y="0"/>
                <a:chExt cx="3622362" cy="2288224"/>
              </a:xfrm>
            </p:grpSpPr>
            <p:sp>
              <p:nvSpPr>
                <p:cNvPr id="11" name="Freeform 11"/>
                <p:cNvSpPr/>
                <p:nvPr/>
              </p:nvSpPr>
              <p:spPr>
                <a:xfrm>
                  <a:off x="0" y="-4262"/>
                  <a:ext cx="3630108" cy="2294710"/>
                </a:xfrm>
                <a:custGeom>
                  <a:avLst/>
                  <a:gdLst/>
                  <a:ahLst/>
                  <a:cxnLst/>
                  <a:rect l="l" t="t" r="r" b="b"/>
                  <a:pathLst>
                    <a:path w="3630108" h="2294710">
                      <a:moveTo>
                        <a:pt x="2691208" y="2283522"/>
                      </a:moveTo>
                      <a:cubicBezTo>
                        <a:pt x="2691208" y="2283522"/>
                        <a:pt x="2271456" y="2294709"/>
                        <a:pt x="1808871" y="2292088"/>
                      </a:cubicBezTo>
                      <a:cubicBezTo>
                        <a:pt x="1635190" y="2289925"/>
                        <a:pt x="1057073" y="2282101"/>
                        <a:pt x="1057073" y="2282101"/>
                      </a:cubicBezTo>
                      <a:cubicBezTo>
                        <a:pt x="812931" y="2273267"/>
                        <a:pt x="565145" y="2256285"/>
                        <a:pt x="398404" y="2198108"/>
                      </a:cubicBezTo>
                      <a:cubicBezTo>
                        <a:pt x="120505" y="2101146"/>
                        <a:pt x="0" y="1923618"/>
                        <a:pt x="0" y="905351"/>
                      </a:cubicBezTo>
                      <a:lnTo>
                        <a:pt x="0" y="905341"/>
                      </a:lnTo>
                      <a:cubicBezTo>
                        <a:pt x="8536" y="440430"/>
                        <a:pt x="34263" y="311302"/>
                        <a:pt x="140291" y="225758"/>
                      </a:cubicBezTo>
                      <a:cubicBezTo>
                        <a:pt x="342602" y="62530"/>
                        <a:pt x="736658" y="7673"/>
                        <a:pt x="1155311" y="7673"/>
                      </a:cubicBezTo>
                      <a:cubicBezTo>
                        <a:pt x="1155311" y="7673"/>
                        <a:pt x="1551711" y="15681"/>
                        <a:pt x="1730715" y="7673"/>
                      </a:cubicBezTo>
                      <a:cubicBezTo>
                        <a:pt x="2052529" y="0"/>
                        <a:pt x="2516456" y="7673"/>
                        <a:pt x="2516456" y="7673"/>
                      </a:cubicBezTo>
                      <a:cubicBezTo>
                        <a:pt x="2884764" y="15152"/>
                        <a:pt x="3248077" y="84484"/>
                        <a:pt x="3445817" y="207066"/>
                      </a:cubicBezTo>
                      <a:cubicBezTo>
                        <a:pt x="3596834" y="300683"/>
                        <a:pt x="3630108" y="425358"/>
                        <a:pt x="3620968" y="905351"/>
                      </a:cubicBezTo>
                      <a:lnTo>
                        <a:pt x="3620968" y="905362"/>
                      </a:lnTo>
                      <a:cubicBezTo>
                        <a:pt x="3620968" y="2041583"/>
                        <a:pt x="3337971" y="2255681"/>
                        <a:pt x="2691208" y="2283522"/>
                      </a:cubicBezTo>
                      <a:close/>
                    </a:path>
                  </a:pathLst>
                </a:custGeom>
                <a:solidFill>
                  <a:srgbClr val="FFFAF2"/>
                </a:solidFill>
              </p:spPr>
            </p:sp>
          </p:grpSp>
          <p:pic>
            <p:nvPicPr>
              <p:cNvPr id="21" name="Picture 21"/>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rcRect/>
              <a:stretch>
                <a:fillRect/>
              </a:stretch>
            </p:blipFill>
            <p:spPr>
              <a:xfrm rot="-10800000">
                <a:off x="11887768" y="4158686"/>
                <a:ext cx="2541399" cy="619177"/>
              </a:xfrm>
              <a:prstGeom prst="rect">
                <a:avLst/>
              </a:prstGeom>
            </p:spPr>
          </p:pic>
          <p:pic>
            <p:nvPicPr>
              <p:cNvPr id="23" name="Picture 23"/>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xmlns="" r:embed="rId5"/>
                  </a:ext>
                </a:extLst>
              </a:blip>
              <a:srcRect/>
              <a:stretch>
                <a:fillRect/>
              </a:stretch>
            </p:blipFill>
            <p:spPr>
              <a:xfrm rot="19486058">
                <a:off x="14176868" y="8217623"/>
                <a:ext cx="764653" cy="635357"/>
              </a:xfrm>
              <a:prstGeom prst="rect">
                <a:avLst/>
              </a:prstGeom>
            </p:spPr>
          </p:pic>
        </p:grpSp>
        <p:sp>
          <p:nvSpPr>
            <p:cNvPr id="28" name="TextBox 27">
              <a:extLst>
                <a:ext uri="{FF2B5EF4-FFF2-40B4-BE49-F238E27FC236}">
                  <a16:creationId xmlns:a16="http://schemas.microsoft.com/office/drawing/2014/main" xmlns="" id="{ECFF2FAE-E7FB-40E9-A738-31217CC6400B}"/>
                </a:ext>
              </a:extLst>
            </p:cNvPr>
            <p:cNvSpPr txBox="1"/>
            <p:nvPr/>
          </p:nvSpPr>
          <p:spPr>
            <a:xfrm>
              <a:off x="11098268" y="548189"/>
              <a:ext cx="2046129" cy="982513"/>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4400" b="1"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rPr>
                <a:t>Giải</a:t>
              </a:r>
            </a:p>
          </p:txBody>
        </p:sp>
      </p:grpSp>
      <p:pic>
        <p:nvPicPr>
          <p:cNvPr id="12" name="Picture 12"/>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xmlns="" r:embed="rId7"/>
              </a:ext>
            </a:extLst>
          </a:blip>
          <a:srcRect/>
          <a:stretch>
            <a:fillRect/>
          </a:stretch>
        </p:blipFill>
        <p:spPr>
          <a:xfrm>
            <a:off x="16439549" y="7907044"/>
            <a:ext cx="1296768" cy="1869216"/>
          </a:xfrm>
          <a:prstGeom prst="rect">
            <a:avLst/>
          </a:prstGeom>
        </p:spPr>
      </p:pic>
      <p:pic>
        <p:nvPicPr>
          <p:cNvPr id="13" name="Picture 13"/>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xmlns="" r:embed="rId9"/>
              </a:ext>
            </a:extLst>
          </a:blip>
          <a:srcRect/>
          <a:stretch>
            <a:fillRect/>
          </a:stretch>
        </p:blipFill>
        <p:spPr>
          <a:xfrm flipV="1">
            <a:off x="0" y="8630731"/>
            <a:ext cx="1840083" cy="1638189"/>
          </a:xfrm>
          <a:prstGeom prst="rect">
            <a:avLst/>
          </a:prstGeom>
        </p:spPr>
      </p:pic>
      <p:pic>
        <p:nvPicPr>
          <p:cNvPr id="15" name="Picture 15"/>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xmlns="" r:embed="rId11"/>
              </a:ext>
            </a:extLst>
          </a:blip>
          <a:srcRect/>
          <a:stretch>
            <a:fillRect/>
          </a:stretch>
        </p:blipFill>
        <p:spPr>
          <a:xfrm rot="5400000">
            <a:off x="-517976" y="517976"/>
            <a:ext cx="3083571" cy="2047619"/>
          </a:xfrm>
          <a:prstGeom prst="rect">
            <a:avLst/>
          </a:prstGeom>
        </p:spPr>
      </p:pic>
      <p:sp>
        <p:nvSpPr>
          <p:cNvPr id="25" name="TextBox 24">
            <a:extLst>
              <a:ext uri="{FF2B5EF4-FFF2-40B4-BE49-F238E27FC236}">
                <a16:creationId xmlns:a16="http://schemas.microsoft.com/office/drawing/2014/main" xmlns="" id="{4EBB9676-CF4A-45C1-B197-E98BD78F5EF8}"/>
              </a:ext>
            </a:extLst>
          </p:cNvPr>
          <p:cNvSpPr txBox="1"/>
          <p:nvPr/>
        </p:nvSpPr>
        <p:spPr>
          <a:xfrm>
            <a:off x="8089494" y="1992229"/>
            <a:ext cx="7891556" cy="6441572"/>
          </a:xfrm>
          <a:prstGeom prst="rect">
            <a:avLst/>
          </a:prstGeom>
          <a:noFill/>
        </p:spPr>
        <p:txBody>
          <a:bodyPr wrap="square">
            <a:spAutoFit/>
          </a:bodyPr>
          <a:lstStyle/>
          <a:p>
            <a:pPr algn="ctr">
              <a:lnSpc>
                <a:spcPct val="150000"/>
              </a:lnSpc>
            </a:pPr>
            <a:r>
              <a:rPr lang="en-US" sz="4000" dirty="0" smtClean="0"/>
              <a:t>Thể </a:t>
            </a:r>
            <a:r>
              <a:rPr lang="en-US" sz="4000" dirty="0"/>
              <a:t>tích chiếc bánh kem là:</a:t>
            </a:r>
          </a:p>
          <a:p>
            <a:pPr algn="ctr">
              <a:lnSpc>
                <a:spcPct val="150000"/>
              </a:lnSpc>
            </a:pPr>
            <a:r>
              <a:rPr lang="en-US" sz="4000" dirty="0"/>
              <a:t>30 . 20.15 = 9000 (cm</a:t>
            </a:r>
            <a:r>
              <a:rPr lang="en-US" sz="4000" baseline="30000" dirty="0"/>
              <a:t>3</a:t>
            </a:r>
            <a:r>
              <a:rPr lang="en-US" sz="4000" dirty="0"/>
              <a:t>)</a:t>
            </a:r>
          </a:p>
          <a:p>
            <a:pPr algn="ctr">
              <a:lnSpc>
                <a:spcPct val="150000"/>
              </a:lnSpc>
            </a:pPr>
            <a:r>
              <a:rPr lang="en-US" sz="4000" dirty="0"/>
              <a:t>Thể tích phần bánh cắt đi là:</a:t>
            </a:r>
          </a:p>
          <a:p>
            <a:pPr algn="ctr">
              <a:lnSpc>
                <a:spcPct val="150000"/>
              </a:lnSpc>
            </a:pPr>
            <a:r>
              <a:rPr lang="en-US" sz="4000" dirty="0"/>
              <a:t>5</a:t>
            </a:r>
            <a:r>
              <a:rPr lang="en-US" sz="4000" baseline="30000" dirty="0"/>
              <a:t>3</a:t>
            </a:r>
            <a:r>
              <a:rPr lang="en-US" sz="4000" dirty="0"/>
              <a:t> =125 (cm</a:t>
            </a:r>
            <a:r>
              <a:rPr lang="en-US" sz="4000" baseline="30000" dirty="0"/>
              <a:t>3</a:t>
            </a:r>
            <a:r>
              <a:rPr lang="en-US" sz="4000" dirty="0"/>
              <a:t>)</a:t>
            </a:r>
          </a:p>
          <a:p>
            <a:pPr algn="ctr">
              <a:lnSpc>
                <a:spcPct val="150000"/>
              </a:lnSpc>
            </a:pPr>
            <a:r>
              <a:rPr lang="en-US" sz="4000" dirty="0"/>
              <a:t>Thể tích phần còn lại của chiếc bánh kem là:</a:t>
            </a:r>
          </a:p>
          <a:p>
            <a:pPr algn="ctr">
              <a:lnSpc>
                <a:spcPct val="150000"/>
              </a:lnSpc>
            </a:pPr>
            <a:r>
              <a:rPr lang="en-US" sz="4000" dirty="0"/>
              <a:t>9000 – 125 = 8 875 (cm</a:t>
            </a:r>
            <a:r>
              <a:rPr lang="en-US" sz="4000" baseline="30000" dirty="0"/>
              <a:t>3</a:t>
            </a:r>
            <a:r>
              <a:rPr lang="en-US" sz="4000" dirty="0"/>
              <a:t>)</a:t>
            </a:r>
          </a:p>
        </p:txBody>
      </p:sp>
      <p:pic>
        <p:nvPicPr>
          <p:cNvPr id="29" name="Picture 6">
            <a:extLst>
              <a:ext uri="{FF2B5EF4-FFF2-40B4-BE49-F238E27FC236}">
                <a16:creationId xmlns:a16="http://schemas.microsoft.com/office/drawing/2014/main" xmlns="" id="{CB11C4F1-099E-493C-BCAA-09C343C5C23E}"/>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xmlns="" r:embed="rId14"/>
              </a:ext>
            </a:extLst>
          </a:blip>
          <a:srcRect/>
          <a:stretch>
            <a:fillRect/>
          </a:stretch>
        </p:blipFill>
        <p:spPr>
          <a:xfrm>
            <a:off x="3604044" y="538517"/>
            <a:ext cx="3054775" cy="2277196"/>
          </a:xfrm>
          <a:prstGeom prst="rect">
            <a:avLst/>
          </a:prstGeom>
        </p:spPr>
      </p:pic>
      <p:pic>
        <p:nvPicPr>
          <p:cNvPr id="17" name="Picture 2" descr="RED VELVET CAKE (CHỮ NHẬT) – Anh Hòa Bakery"/>
          <p:cNvPicPr>
            <a:picLocks noChangeAspect="1" noChangeArrowheads="1"/>
          </p:cNvPicPr>
          <p:nvPr/>
        </p:nvPicPr>
        <p:blipFill rotWithShape="1">
          <a:blip r:embed="rId15" cstate="email">
            <a:extLst>
              <a:ext uri="{28A0092B-C50C-407E-A947-70E740481C1C}">
                <a14:useLocalDpi xmlns:a14="http://schemas.microsoft.com/office/drawing/2010/main"/>
              </a:ext>
            </a:extLst>
          </a:blip>
          <a:srcRect l="-1" r="-267"/>
          <a:stretch/>
        </p:blipFill>
        <p:spPr bwMode="auto">
          <a:xfrm>
            <a:off x="724229" y="3353412"/>
            <a:ext cx="5759629" cy="4152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83423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strVal val="#ppt_w+.3"/>
                                          </p:val>
                                        </p:tav>
                                        <p:tav tm="100000">
                                          <p:val>
                                            <p:strVal val="#ppt_w"/>
                                          </p:val>
                                        </p:tav>
                                      </p:tavLst>
                                    </p:anim>
                                    <p:anim calcmode="lin" valueType="num">
                                      <p:cBhvr>
                                        <p:cTn id="8" dur="500" fill="hold"/>
                                        <p:tgtEl>
                                          <p:spTgt spid="30"/>
                                        </p:tgtEl>
                                        <p:attrNameLst>
                                          <p:attrName>ppt_h</p:attrName>
                                        </p:attrNameLst>
                                      </p:cBhvr>
                                      <p:tavLst>
                                        <p:tav tm="0">
                                          <p:val>
                                            <p:strVal val="#ppt_h"/>
                                          </p:val>
                                        </p:tav>
                                        <p:tav tm="100000">
                                          <p:val>
                                            <p:strVal val="#ppt_h"/>
                                          </p:val>
                                        </p:tav>
                                      </p:tavLst>
                                    </p:anim>
                                    <p:animEffect transition="in" filter="fade">
                                      <p:cBhvr>
                                        <p:cTn id="9" dur="500"/>
                                        <p:tgtEl>
                                          <p:spTgt spid="30"/>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5">
                                            <p:txEl>
                                              <p:pRg st="0" end="0"/>
                                            </p:txEl>
                                          </p:spTgt>
                                        </p:tgtEl>
                                        <p:attrNameLst>
                                          <p:attrName>style.visibility</p:attrName>
                                        </p:attrNameLst>
                                      </p:cBhvr>
                                      <p:to>
                                        <p:strVal val="visible"/>
                                      </p:to>
                                    </p:set>
                                    <p:animEffect transition="in" filter="barn(inVertical)">
                                      <p:cBhvr>
                                        <p:cTn id="14" dur="500"/>
                                        <p:tgtEl>
                                          <p:spTgt spid="25">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5">
                                            <p:txEl>
                                              <p:pRg st="1" end="1"/>
                                            </p:txEl>
                                          </p:spTgt>
                                        </p:tgtEl>
                                        <p:attrNameLst>
                                          <p:attrName>style.visibility</p:attrName>
                                        </p:attrNameLst>
                                      </p:cBhvr>
                                      <p:to>
                                        <p:strVal val="visible"/>
                                      </p:to>
                                    </p:set>
                                    <p:animEffect transition="in" filter="barn(inVertical)">
                                      <p:cBhvr>
                                        <p:cTn id="19" dur="500"/>
                                        <p:tgtEl>
                                          <p:spTgt spid="25">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5">
                                            <p:txEl>
                                              <p:pRg st="2" end="2"/>
                                            </p:txEl>
                                          </p:spTgt>
                                        </p:tgtEl>
                                        <p:attrNameLst>
                                          <p:attrName>style.visibility</p:attrName>
                                        </p:attrNameLst>
                                      </p:cBhvr>
                                      <p:to>
                                        <p:strVal val="visible"/>
                                      </p:to>
                                    </p:set>
                                    <p:animEffect transition="in" filter="barn(inVertical)">
                                      <p:cBhvr>
                                        <p:cTn id="24" dur="500"/>
                                        <p:tgtEl>
                                          <p:spTgt spid="25">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5">
                                            <p:txEl>
                                              <p:pRg st="3" end="3"/>
                                            </p:txEl>
                                          </p:spTgt>
                                        </p:tgtEl>
                                        <p:attrNameLst>
                                          <p:attrName>style.visibility</p:attrName>
                                        </p:attrNameLst>
                                      </p:cBhvr>
                                      <p:to>
                                        <p:strVal val="visible"/>
                                      </p:to>
                                    </p:set>
                                    <p:animEffect transition="in" filter="barn(inVertical)">
                                      <p:cBhvr>
                                        <p:cTn id="29" dur="500"/>
                                        <p:tgtEl>
                                          <p:spTgt spid="25">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5">
                                            <p:txEl>
                                              <p:pRg st="4" end="4"/>
                                            </p:txEl>
                                          </p:spTgt>
                                        </p:tgtEl>
                                        <p:attrNameLst>
                                          <p:attrName>style.visibility</p:attrName>
                                        </p:attrNameLst>
                                      </p:cBhvr>
                                      <p:to>
                                        <p:strVal val="visible"/>
                                      </p:to>
                                    </p:set>
                                    <p:animEffect transition="in" filter="barn(inVertical)">
                                      <p:cBhvr>
                                        <p:cTn id="34" dur="500"/>
                                        <p:tgtEl>
                                          <p:spTgt spid="25">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25">
                                            <p:txEl>
                                              <p:pRg st="5" end="5"/>
                                            </p:txEl>
                                          </p:spTgt>
                                        </p:tgtEl>
                                        <p:attrNameLst>
                                          <p:attrName>style.visibility</p:attrName>
                                        </p:attrNameLst>
                                      </p:cBhvr>
                                      <p:to>
                                        <p:strVal val="visible"/>
                                      </p:to>
                                    </p:set>
                                    <p:animEffect transition="in" filter="barn(inVertical)">
                                      <p:cBhvr>
                                        <p:cTn id="39" dur="500"/>
                                        <p:tgtEl>
                                          <p:spTgt spid="2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892621" y="1616521"/>
            <a:ext cx="4234557" cy="6019800"/>
            <a:chOff x="0" y="0"/>
            <a:chExt cx="662484" cy="1404901"/>
          </a:xfrm>
        </p:grpSpPr>
        <p:sp>
          <p:nvSpPr>
            <p:cNvPr id="3" name="Freeform 3"/>
            <p:cNvSpPr/>
            <p:nvPr/>
          </p:nvSpPr>
          <p:spPr>
            <a:xfrm>
              <a:off x="0" y="0"/>
              <a:ext cx="662484" cy="1404901"/>
            </a:xfrm>
            <a:custGeom>
              <a:avLst/>
              <a:gdLst/>
              <a:ahLst/>
              <a:cxnLst/>
              <a:rect l="l" t="t" r="r" b="b"/>
              <a:pathLst>
                <a:path w="662484" h="1404901">
                  <a:moveTo>
                    <a:pt x="220947" y="1385832"/>
                  </a:moveTo>
                  <a:cubicBezTo>
                    <a:pt x="254911" y="1397345"/>
                    <a:pt x="293524" y="1404901"/>
                    <a:pt x="331420" y="1404901"/>
                  </a:cubicBezTo>
                  <a:cubicBezTo>
                    <a:pt x="369318" y="1404901"/>
                    <a:pt x="405785" y="1398424"/>
                    <a:pt x="439391" y="1386910"/>
                  </a:cubicBezTo>
                  <a:cubicBezTo>
                    <a:pt x="440107" y="1386550"/>
                    <a:pt x="440822" y="1386550"/>
                    <a:pt x="441537" y="1386191"/>
                  </a:cubicBezTo>
                  <a:cubicBezTo>
                    <a:pt x="567741" y="1340136"/>
                    <a:pt x="660696" y="1218522"/>
                    <a:pt x="662484" y="1063246"/>
                  </a:cubicBezTo>
                  <a:lnTo>
                    <a:pt x="662484" y="0"/>
                  </a:lnTo>
                  <a:lnTo>
                    <a:pt x="0" y="0"/>
                  </a:lnTo>
                  <a:lnTo>
                    <a:pt x="0" y="1062457"/>
                  </a:lnTo>
                  <a:cubicBezTo>
                    <a:pt x="1788" y="1219241"/>
                    <a:pt x="93313" y="1340856"/>
                    <a:pt x="220947" y="1385832"/>
                  </a:cubicBezTo>
                  <a:close/>
                </a:path>
              </a:pathLst>
            </a:custGeom>
            <a:solidFill>
              <a:srgbClr val="60699E"/>
            </a:solidFill>
          </p:spPr>
        </p:sp>
        <p:sp>
          <p:nvSpPr>
            <p:cNvPr id="4" name="TextBox 4"/>
            <p:cNvSpPr txBox="1"/>
            <p:nvPr/>
          </p:nvSpPr>
          <p:spPr>
            <a:xfrm>
              <a:off x="0" y="-38100"/>
              <a:ext cx="660400" cy="723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1" name="Picture 21"/>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rcRect/>
          <a:stretch>
            <a:fillRect/>
          </a:stretch>
        </p:blipFill>
        <p:spPr>
          <a:xfrm rot="6027510">
            <a:off x="6358650" y="1399060"/>
            <a:ext cx="2525211" cy="2424203"/>
          </a:xfrm>
          <a:prstGeom prst="rect">
            <a:avLst/>
          </a:prstGeom>
        </p:spPr>
      </p:pic>
      <p:pic>
        <p:nvPicPr>
          <p:cNvPr id="23" name="Picture 23"/>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rcRect/>
          <a:stretch>
            <a:fillRect/>
          </a:stretch>
        </p:blipFill>
        <p:spPr>
          <a:xfrm>
            <a:off x="15255805" y="353479"/>
            <a:ext cx="1902758" cy="2389309"/>
          </a:xfrm>
          <a:prstGeom prst="rect">
            <a:avLst/>
          </a:prstGeom>
        </p:spPr>
      </p:pic>
      <p:pic>
        <p:nvPicPr>
          <p:cNvPr id="24" name="Picture 24"/>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xmlns="" r:embed="rId7"/>
              </a:ext>
            </a:extLst>
          </a:blip>
          <a:srcRect/>
          <a:stretch>
            <a:fillRect/>
          </a:stretch>
        </p:blipFill>
        <p:spPr>
          <a:xfrm rot="-1524734">
            <a:off x="10784505" y="657257"/>
            <a:ext cx="879808" cy="843016"/>
          </a:xfrm>
          <a:prstGeom prst="rect">
            <a:avLst/>
          </a:prstGeom>
        </p:spPr>
      </p:pic>
      <p:pic>
        <p:nvPicPr>
          <p:cNvPr id="28" name="Picture 28"/>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xmlns="" r:embed="rId9"/>
              </a:ext>
            </a:extLst>
          </a:blip>
          <a:srcRect/>
          <a:stretch>
            <a:fillRect/>
          </a:stretch>
        </p:blipFill>
        <p:spPr>
          <a:xfrm>
            <a:off x="0" y="0"/>
            <a:ext cx="1738930" cy="1548134"/>
          </a:xfrm>
          <a:prstGeom prst="rect">
            <a:avLst/>
          </a:prstGeom>
        </p:spPr>
      </p:pic>
      <p:sp>
        <p:nvSpPr>
          <p:cNvPr id="30" name="TextBox 29">
            <a:extLst>
              <a:ext uri="{FF2B5EF4-FFF2-40B4-BE49-F238E27FC236}">
                <a16:creationId xmlns:a16="http://schemas.microsoft.com/office/drawing/2014/main" xmlns="" id="{ED12EDE6-E2FF-43BF-A60D-7FC29CA4A2B5}"/>
              </a:ext>
            </a:extLst>
          </p:cNvPr>
          <p:cNvSpPr txBox="1"/>
          <p:nvPr/>
        </p:nvSpPr>
        <p:spPr>
          <a:xfrm>
            <a:off x="761999" y="4164756"/>
            <a:ext cx="4495800" cy="923330"/>
          </a:xfrm>
          <a:prstGeom prst="rect">
            <a:avLst/>
          </a:prstGeom>
          <a:noFill/>
        </p:spPr>
        <p:txBody>
          <a:bodyPr wrap="square">
            <a:spAutoFit/>
          </a:bodyPr>
          <a:lstStyle/>
          <a:p>
            <a:r>
              <a:rPr lang="en-US" sz="5400" b="1" dirty="0">
                <a:solidFill>
                  <a:schemeClr val="bg1"/>
                </a:solidFill>
                <a:effectLst/>
                <a:latin typeface="Arial" panose="020B0604020202020204" pitchFamily="34" charset="0"/>
                <a:ea typeface="Calibri" panose="020F0502020204030204" pitchFamily="34" charset="0"/>
              </a:rPr>
              <a:t>LUYỆN TẬP</a:t>
            </a:r>
            <a:endParaRPr lang="en-US" sz="5400" dirty="0">
              <a:solidFill>
                <a:schemeClr val="bg1"/>
              </a:solidFill>
            </a:endParaRPr>
          </a:p>
        </p:txBody>
      </p:sp>
      <p:pic>
        <p:nvPicPr>
          <p:cNvPr id="31" name="Picture 10">
            <a:extLst>
              <a:ext uri="{FF2B5EF4-FFF2-40B4-BE49-F238E27FC236}">
                <a16:creationId xmlns:a16="http://schemas.microsoft.com/office/drawing/2014/main" xmlns="" id="{F8479E88-1D35-4230-8AE1-5ACEE9243E71}"/>
              </a:ext>
            </a:extLst>
          </p:cNvPr>
          <p:cNvPicPr>
            <a:picLocks noChangeAspect="1"/>
          </p:cNvPicPr>
          <p:nvPr/>
        </p:nvPicPr>
        <p:blipFill>
          <a:blip r:embed="rId10"/>
          <a:srcRect/>
          <a:stretch>
            <a:fillRect/>
          </a:stretch>
        </p:blipFill>
        <p:spPr>
          <a:xfrm>
            <a:off x="5727019" y="3406998"/>
            <a:ext cx="12048673" cy="6370736"/>
          </a:xfrm>
          <a:prstGeom prst="rect">
            <a:avLst/>
          </a:prstGeom>
        </p:spPr>
      </p:pic>
      <p:pic>
        <p:nvPicPr>
          <p:cNvPr id="33" name="Picture 24">
            <a:extLst>
              <a:ext uri="{FF2B5EF4-FFF2-40B4-BE49-F238E27FC236}">
                <a16:creationId xmlns:a16="http://schemas.microsoft.com/office/drawing/2014/main" xmlns="" id="{167C05F9-DCD8-4A18-B2B0-4CFF13C08284}"/>
              </a:ext>
            </a:extLst>
          </p:cNvPr>
          <p:cNvPicPr>
            <a:picLocks noChangeAspect="1"/>
          </p:cNvPicPr>
          <p:nvPr/>
        </p:nvPicPr>
        <p:blipFill>
          <a:blip r:embed="rId11" cstate="email">
            <a:extLst>
              <a:ext uri="{28A0092B-C50C-407E-A947-70E740481C1C}">
                <a14:useLocalDpi xmlns:a14="http://schemas.microsoft.com/office/drawing/2010/main"/>
              </a:ext>
              <a:ext uri="{96DAC541-7B7A-43D3-8B79-37D633B846F1}">
                <asvg:svgBlip xmlns:asvg="http://schemas.microsoft.com/office/drawing/2016/SVG/main" xmlns="" r:embed="rId12"/>
              </a:ext>
            </a:extLst>
          </a:blip>
          <a:srcRect/>
          <a:stretch>
            <a:fillRect/>
          </a:stretch>
        </p:blipFill>
        <p:spPr>
          <a:xfrm rot="-446954">
            <a:off x="12694339" y="2724555"/>
            <a:ext cx="1429429" cy="1369653"/>
          </a:xfrm>
          <a:prstGeom prst="rect">
            <a:avLst/>
          </a:prstGeom>
        </p:spPr>
      </p:pic>
    </p:spTree>
    <p:extLst>
      <p:ext uri="{BB962C8B-B14F-4D97-AF65-F5344CB8AC3E}">
        <p14:creationId xmlns:p14="http://schemas.microsoft.com/office/powerpoint/2010/main" val="1603608383"/>
      </p:ext>
    </p:extLst>
  </p:cSld>
  <p:clrMapOvr>
    <a:masterClrMapping/>
  </p:clrMapOvr>
  <p:transition>
    <p:random/>
  </p:transition>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rcRect/>
          <a:stretch>
            <a:fillRect/>
          </a:stretch>
        </p:blipFill>
        <p:spPr>
          <a:xfrm>
            <a:off x="2397098" y="865121"/>
            <a:ext cx="13813991" cy="7375145"/>
          </a:xfrm>
          <a:prstGeom prst="rect">
            <a:avLst/>
          </a:prstGeom>
        </p:spPr>
      </p:pic>
      <p:pic>
        <p:nvPicPr>
          <p:cNvPr id="3" name="Picture 3"/>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rcRect/>
          <a:stretch>
            <a:fillRect/>
          </a:stretch>
        </p:blipFill>
        <p:spPr>
          <a:xfrm rot="-10800000">
            <a:off x="6954779" y="495326"/>
            <a:ext cx="4378441" cy="1066747"/>
          </a:xfrm>
          <a:prstGeom prst="rect">
            <a:avLst/>
          </a:prstGeom>
        </p:spPr>
      </p:pic>
      <p:pic>
        <p:nvPicPr>
          <p:cNvPr id="5" name="Picture 5"/>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xmlns="" r:embed="rId7"/>
              </a:ext>
            </a:extLst>
          </a:blip>
          <a:srcRect/>
          <a:stretch>
            <a:fillRect/>
          </a:stretch>
        </p:blipFill>
        <p:spPr>
          <a:xfrm>
            <a:off x="895937" y="619564"/>
            <a:ext cx="1501161" cy="1885020"/>
          </a:xfrm>
          <a:prstGeom prst="rect">
            <a:avLst/>
          </a:prstGeom>
        </p:spPr>
      </p:pic>
      <p:pic>
        <p:nvPicPr>
          <p:cNvPr id="6" name="Picture 6"/>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xmlns="" r:embed="rId9"/>
              </a:ext>
            </a:extLst>
          </a:blip>
          <a:srcRect/>
          <a:stretch>
            <a:fillRect/>
          </a:stretch>
        </p:blipFill>
        <p:spPr>
          <a:xfrm>
            <a:off x="637490" y="7044021"/>
            <a:ext cx="3519215" cy="2623415"/>
          </a:xfrm>
          <a:prstGeom prst="rect">
            <a:avLst/>
          </a:prstGeom>
        </p:spPr>
      </p:pic>
      <p:pic>
        <p:nvPicPr>
          <p:cNvPr id="8" name="Picture 8"/>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xmlns="" r:embed="rId11"/>
              </a:ext>
            </a:extLst>
          </a:blip>
          <a:srcRect/>
          <a:stretch>
            <a:fillRect/>
          </a:stretch>
        </p:blipFill>
        <p:spPr>
          <a:xfrm rot="-10800000">
            <a:off x="8763000" y="9109112"/>
            <a:ext cx="3028394" cy="544122"/>
          </a:xfrm>
          <a:prstGeom prst="rect">
            <a:avLst/>
          </a:prstGeom>
        </p:spPr>
      </p:pic>
      <p:pic>
        <p:nvPicPr>
          <p:cNvPr id="9" name="Picture 9"/>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xmlns="" r:embed="rId13"/>
              </a:ext>
            </a:extLst>
          </a:blip>
          <a:srcRect/>
          <a:stretch>
            <a:fillRect/>
          </a:stretch>
        </p:blipFill>
        <p:spPr>
          <a:xfrm>
            <a:off x="14450549" y="0"/>
            <a:ext cx="3837451" cy="3629397"/>
          </a:xfrm>
          <a:prstGeom prst="rect">
            <a:avLst/>
          </a:prstGeom>
        </p:spPr>
      </p:pic>
      <p:pic>
        <p:nvPicPr>
          <p:cNvPr id="11" name="Picture 11"/>
          <p:cNvPicPr>
            <a:picLocks noChangeAspect="1"/>
          </p:cNvPicPr>
          <p:nvPr/>
        </p:nvPicPr>
        <p:blipFill>
          <a:blip r:embed="rId14">
            <a:extLst>
              <a:ext uri="{28A0092B-C50C-407E-A947-70E740481C1C}">
                <a14:useLocalDpi xmlns:a14="http://schemas.microsoft.com/office/drawing/2010/main"/>
              </a:ext>
              <a:ext uri="{96DAC541-7B7A-43D3-8B79-37D633B846F1}">
                <asvg:svgBlip xmlns:asvg="http://schemas.microsoft.com/office/drawing/2016/SVG/main" xmlns="" r:embed="rId15"/>
              </a:ext>
            </a:extLst>
          </a:blip>
          <a:srcRect/>
          <a:stretch>
            <a:fillRect/>
          </a:stretch>
        </p:blipFill>
        <p:spPr>
          <a:xfrm rot="-7650384">
            <a:off x="14992736" y="4136109"/>
            <a:ext cx="1521321" cy="1264080"/>
          </a:xfrm>
          <a:prstGeom prst="rect">
            <a:avLst/>
          </a:prstGeom>
        </p:spPr>
      </p:pic>
      <p:sp>
        <p:nvSpPr>
          <p:cNvPr id="13" name="TextBox 12">
            <a:extLst>
              <a:ext uri="{FF2B5EF4-FFF2-40B4-BE49-F238E27FC236}">
                <a16:creationId xmlns:a16="http://schemas.microsoft.com/office/drawing/2014/main" xmlns:a14="http://schemas.microsoft.com/office/drawing/2010/main" xmlns:mc="http://schemas.openxmlformats.org/markup-compatibility/2006" xmlns="" id="{465BCE7B-A09B-4BEF-B9A3-F068909D7632}"/>
              </a:ext>
            </a:extLst>
          </p:cNvPr>
          <p:cNvSpPr txBox="1"/>
          <p:nvPr/>
        </p:nvSpPr>
        <p:spPr>
          <a:xfrm>
            <a:off x="3200400" y="1638300"/>
            <a:ext cx="12408541" cy="916276"/>
          </a:xfrm>
          <a:prstGeom prst="rect">
            <a:avLst/>
          </a:prstGeom>
          <a:noFill/>
        </p:spPr>
        <p:txBody>
          <a:bodyPr wrap="square">
            <a:spAutoFit/>
          </a:bodyPr>
          <a:lstStyle/>
          <a:p>
            <a:pPr algn="ctr" fontAlgn="base">
              <a:lnSpc>
                <a:spcPct val="150000"/>
              </a:lnSpc>
            </a:pPr>
            <a:r>
              <a:rPr lang="en-US" sz="4000" dirty="0"/>
              <a:t>Có bao nhiêu hình lập phương nhỏ trong Hình 10.11?</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TextBox 14">
            <a:extLst>
              <a:ext uri="{FF2B5EF4-FFF2-40B4-BE49-F238E27FC236}">
                <a16:creationId xmlns:a16="http://schemas.microsoft.com/office/drawing/2014/main" xmlns="" id="{C98FD2A2-18AB-49C3-8883-40AA5BA38437}"/>
              </a:ext>
            </a:extLst>
          </p:cNvPr>
          <p:cNvSpPr txBox="1"/>
          <p:nvPr/>
        </p:nvSpPr>
        <p:spPr>
          <a:xfrm>
            <a:off x="7970593" y="629358"/>
            <a:ext cx="2667000" cy="780342"/>
          </a:xfrm>
          <a:prstGeom prst="rect">
            <a:avLst/>
          </a:prstGeom>
          <a:noFill/>
        </p:spPr>
        <p:txBody>
          <a:bodyPr wrap="square">
            <a:spAutoFit/>
          </a:bodyPr>
          <a:lstStyle/>
          <a:p>
            <a:pPr marL="0" marR="0" lvl="0" indent="0" algn="l" defTabSz="914400" rtl="0" eaLnBrk="1" fontAlgn="base" latinLnBrk="0" hangingPunct="1">
              <a:lnSpc>
                <a:spcPct val="107000"/>
              </a:lnSpc>
              <a:spcBef>
                <a:spcPts val="0"/>
              </a:spcBef>
              <a:spcAft>
                <a:spcPts val="0"/>
              </a:spcAft>
              <a:buClrTx/>
              <a:buSzTx/>
              <a:buFontTx/>
              <a:buNone/>
              <a:tabLst/>
              <a:defRPr/>
            </a:pPr>
            <a:r>
              <a:rPr kumimoji="0" lang="en-US" sz="4400" b="1" u="none" strike="noStrike" kern="1200" cap="none" spc="0" normalizeH="0" baseline="0" noProof="0" dirty="0" smtClean="0">
                <a:ln>
                  <a:noFill/>
                </a:ln>
                <a:solidFill>
                  <a:schemeClr val="bg1"/>
                </a:solidFill>
                <a:effectLst/>
                <a:uLnTx/>
                <a:uFillTx/>
                <a:latin typeface="Arial" panose="020B0604020202020204" pitchFamily="34" charset="0"/>
                <a:ea typeface="Times New Roman" panose="02020603050405020304" pitchFamily="18" charset="0"/>
                <a:cs typeface="Times New Roman" panose="02020603050405020304" pitchFamily="18" charset="0"/>
              </a:rPr>
              <a:t>Bài</a:t>
            </a:r>
            <a:r>
              <a:rPr kumimoji="0" lang="en-US" sz="4400" b="1" u="none" strike="noStrike" kern="1200" cap="none" spc="0" normalizeH="0" noProof="0" dirty="0" smtClean="0">
                <a:ln>
                  <a:noFill/>
                </a:ln>
                <a:solidFill>
                  <a:schemeClr val="bg1"/>
                </a:solidFill>
                <a:effectLst/>
                <a:uLnTx/>
                <a:uFillTx/>
                <a:latin typeface="Arial" panose="020B0604020202020204" pitchFamily="34" charset="0"/>
                <a:ea typeface="Times New Roman" panose="02020603050405020304" pitchFamily="18" charset="0"/>
                <a:cs typeface="Times New Roman" panose="02020603050405020304" pitchFamily="18" charset="0"/>
              </a:rPr>
              <a:t> 10.1</a:t>
            </a:r>
            <a:endParaRPr kumimoji="0" lang="en-US" sz="4400" b="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17" name="Picture 5">
            <a:extLst>
              <a:ext uri="{FF2B5EF4-FFF2-40B4-BE49-F238E27FC236}">
                <a16:creationId xmlns:a16="http://schemas.microsoft.com/office/drawing/2014/main" xmlns="" id="{8AEBEE1C-570D-48D2-8972-D510A640E6E9}"/>
              </a:ext>
            </a:extLst>
          </p:cNvPr>
          <p:cNvPicPr>
            <a:picLocks noChangeAspect="1"/>
          </p:cNvPicPr>
          <p:nvPr/>
        </p:nvPicPr>
        <p:blipFill>
          <a:blip r:embed="rId16" cstate="email">
            <a:extLst>
              <a:ext uri="{28A0092B-C50C-407E-A947-70E740481C1C}">
                <a14:useLocalDpi xmlns:a14="http://schemas.microsoft.com/office/drawing/2010/main"/>
              </a:ext>
              <a:ext uri="{96DAC541-7B7A-43D3-8B79-37D633B846F1}">
                <asvg:svgBlip xmlns:asvg="http://schemas.microsoft.com/office/drawing/2016/SVG/main" xmlns="" r:embed="rId18"/>
              </a:ext>
            </a:extLst>
          </a:blip>
          <a:srcRect/>
          <a:stretch>
            <a:fillRect/>
          </a:stretch>
        </p:blipFill>
        <p:spPr>
          <a:xfrm>
            <a:off x="12548684" y="5545394"/>
            <a:ext cx="5336134" cy="4762500"/>
          </a:xfrm>
          <a:prstGeom prst="rect">
            <a:avLst/>
          </a:prstGeom>
        </p:spPr>
      </p:pic>
      <p:pic>
        <p:nvPicPr>
          <p:cNvPr id="22530" name="Picture 2" descr="C:\Users\ADMINI~1\AppData\Local\Temp\Rar$DIa0.329\Bài 10.1.png"/>
          <p:cNvPicPr>
            <a:picLocks noChangeAspect="1" noChangeArrowheads="1"/>
          </p:cNvPicPr>
          <p:nvPr/>
        </p:nvPicPr>
        <p:blipFill>
          <a:blip r:embed="rId19" cstate="email">
            <a:extLst>
              <a:ext uri="{28A0092B-C50C-407E-A947-70E740481C1C}">
                <a14:useLocalDpi xmlns:a14="http://schemas.microsoft.com/office/drawing/2010/main"/>
              </a:ext>
            </a:extLst>
          </a:blip>
          <a:srcRect/>
          <a:stretch>
            <a:fillRect/>
          </a:stretch>
        </p:blipFill>
        <p:spPr bwMode="auto">
          <a:xfrm>
            <a:off x="4251982" y="2705100"/>
            <a:ext cx="4922497" cy="529433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0215605" y="3162300"/>
            <a:ext cx="4567195" cy="2862322"/>
          </a:xfrm>
          <a:prstGeom prst="rect">
            <a:avLst/>
          </a:prstGeom>
          <a:solidFill>
            <a:schemeClr val="accent6">
              <a:lumMod val="40000"/>
              <a:lumOff val="60000"/>
            </a:schemeClr>
          </a:solidFill>
        </p:spPr>
        <p:txBody>
          <a:bodyPr wrap="square">
            <a:spAutoFit/>
          </a:bodyPr>
          <a:lstStyle/>
          <a:p>
            <a:pPr algn="ctr">
              <a:lnSpc>
                <a:spcPct val="150000"/>
              </a:lnSpc>
            </a:pPr>
            <a:r>
              <a:rPr lang="en-US" sz="4000" b="1" dirty="0">
                <a:solidFill>
                  <a:srgbClr val="FF0000"/>
                </a:solidFill>
              </a:rPr>
              <a:t>Kết quả:</a:t>
            </a:r>
          </a:p>
          <a:p>
            <a:pPr algn="ctr">
              <a:lnSpc>
                <a:spcPct val="150000"/>
              </a:lnSpc>
            </a:pPr>
            <a:r>
              <a:rPr lang="en-US" sz="4000" dirty="0"/>
              <a:t>Có tất cả 9 hình lập phương nhỏ.</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barn(inVertical)">
                                      <p:cBhvr>
                                        <p:cTn id="12" dur="500"/>
                                        <p:tgtEl>
                                          <p:spTgt spid="13">
                                            <p:txEl>
                                              <p:pRg st="0" end="0"/>
                                            </p:txEl>
                                          </p:spTgt>
                                        </p:tgtEl>
                                      </p:cBhvr>
                                    </p:animEffect>
                                  </p:childTnLst>
                                </p:cTn>
                              </p:par>
                              <p:par>
                                <p:cTn id="13" presetID="6" presetClass="entr" presetSubtype="16"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circle(in)">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2530"/>
                                        </p:tgtEl>
                                        <p:attrNameLst>
                                          <p:attrName>style.visibility</p:attrName>
                                        </p:attrNameLst>
                                      </p:cBhvr>
                                      <p:to>
                                        <p:strVal val="visible"/>
                                      </p:to>
                                    </p:set>
                                    <p:animEffect transition="in" filter="wipe(down)">
                                      <p:cBhvr>
                                        <p:cTn id="20" dur="500"/>
                                        <p:tgtEl>
                                          <p:spTgt spid="2253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4">
                                            <p:bg/>
                                          </p:spTgt>
                                        </p:tgtEl>
                                        <p:attrNameLst>
                                          <p:attrName>style.visibility</p:attrName>
                                        </p:attrNameLst>
                                      </p:cBhvr>
                                      <p:to>
                                        <p:strVal val="visible"/>
                                      </p:to>
                                    </p:set>
                                    <p:animEffect transition="in" filter="barn(inVertical)">
                                      <p:cBhvr>
                                        <p:cTn id="25" dur="500"/>
                                        <p:tgtEl>
                                          <p:spTgt spid="4">
                                            <p:bg/>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4">
                                            <p:txEl>
                                              <p:pRg st="0" end="0"/>
                                            </p:txEl>
                                          </p:spTgt>
                                        </p:tgtEl>
                                        <p:attrNameLst>
                                          <p:attrName>style.visibility</p:attrName>
                                        </p:attrNameLst>
                                      </p:cBhvr>
                                      <p:to>
                                        <p:strVal val="visible"/>
                                      </p:to>
                                    </p:set>
                                    <p:animEffect transition="in" filter="barn(inVertical)">
                                      <p:cBhvr>
                                        <p:cTn id="30" dur="500"/>
                                        <p:tgtEl>
                                          <p:spTgt spid="4">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4">
                                            <p:txEl>
                                              <p:pRg st="1" end="1"/>
                                            </p:txEl>
                                          </p:spTgt>
                                        </p:tgtEl>
                                        <p:attrNameLst>
                                          <p:attrName>style.visibility</p:attrName>
                                        </p:attrNameLst>
                                      </p:cBhvr>
                                      <p:to>
                                        <p:strVal val="visible"/>
                                      </p:to>
                                    </p:set>
                                    <p:animEffect transition="in" filter="barn(inVertical)">
                                      <p:cBhvr>
                                        <p:cTn id="35"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p:bldP spid="15" grpId="0"/>
      <p:bldP spid="4" grpId="0" build="p"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pic>
        <p:nvPicPr>
          <p:cNvPr id="22" name="Picture 22"/>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rcRect/>
          <a:stretch>
            <a:fillRect/>
          </a:stretch>
        </p:blipFill>
        <p:spPr>
          <a:xfrm>
            <a:off x="0" y="9663579"/>
            <a:ext cx="1426810" cy="661521"/>
          </a:xfrm>
          <a:prstGeom prst="rect">
            <a:avLst/>
          </a:prstGeom>
        </p:spPr>
      </p:pic>
      <p:pic>
        <p:nvPicPr>
          <p:cNvPr id="23" name="Picture 23"/>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rcRect/>
          <a:stretch>
            <a:fillRect/>
          </a:stretch>
        </p:blipFill>
        <p:spPr>
          <a:xfrm>
            <a:off x="16666255" y="509266"/>
            <a:ext cx="827317" cy="1038869"/>
          </a:xfrm>
          <a:prstGeom prst="rect">
            <a:avLst/>
          </a:prstGeom>
        </p:spPr>
      </p:pic>
      <p:pic>
        <p:nvPicPr>
          <p:cNvPr id="24" name="Picture 24"/>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xmlns="" r:embed="rId7"/>
              </a:ext>
            </a:extLst>
          </a:blip>
          <a:srcRect/>
          <a:stretch>
            <a:fillRect/>
          </a:stretch>
        </p:blipFill>
        <p:spPr>
          <a:xfrm rot="-1524734">
            <a:off x="17191767" y="9334092"/>
            <a:ext cx="879808" cy="843016"/>
          </a:xfrm>
          <a:prstGeom prst="rect">
            <a:avLst/>
          </a:prstGeom>
        </p:spPr>
      </p:pic>
      <p:pic>
        <p:nvPicPr>
          <p:cNvPr id="28" name="Picture 28"/>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xmlns="" r:embed="rId9"/>
              </a:ext>
            </a:extLst>
          </a:blip>
          <a:srcRect/>
          <a:stretch>
            <a:fillRect/>
          </a:stretch>
        </p:blipFill>
        <p:spPr>
          <a:xfrm>
            <a:off x="0" y="0"/>
            <a:ext cx="1738930" cy="1548134"/>
          </a:xfrm>
          <a:prstGeom prst="rect">
            <a:avLst/>
          </a:prstGeom>
        </p:spPr>
      </p:pic>
      <p:sp>
        <p:nvSpPr>
          <p:cNvPr id="30" name="TextBox 29">
            <a:extLst>
              <a:ext uri="{FF2B5EF4-FFF2-40B4-BE49-F238E27FC236}">
                <a16:creationId xmlns:a16="http://schemas.microsoft.com/office/drawing/2014/main" xmlns:a14="http://schemas.microsoft.com/office/drawing/2010/main" xmlns:mc="http://schemas.openxmlformats.org/markup-compatibility/2006" xmlns="" id="{0E99F0A8-7CBB-4D76-83BB-D3A5F15DB16C}"/>
              </a:ext>
            </a:extLst>
          </p:cNvPr>
          <p:cNvSpPr txBox="1"/>
          <p:nvPr/>
        </p:nvSpPr>
        <p:spPr>
          <a:xfrm>
            <a:off x="1720543" y="1943100"/>
            <a:ext cx="14662457" cy="1824923"/>
          </a:xfrm>
          <a:prstGeom prst="rect">
            <a:avLst/>
          </a:prstGeom>
          <a:noFill/>
        </p:spPr>
        <p:txBody>
          <a:bodyPr wrap="square">
            <a:spAutoFit/>
          </a:bodyPr>
          <a:lstStyle/>
          <a:p>
            <a:pPr algn="ctr">
              <a:lnSpc>
                <a:spcPct val="150000"/>
              </a:lnSpc>
            </a:pPr>
            <a:r>
              <a:rPr lang="en-US" sz="4000" dirty="0"/>
              <a:t>Gọi tên các đỉnh, cạnh, đường chéo, mặt của hình hộp chữ nhật trong Hình 10.12.</a:t>
            </a:r>
          </a:p>
        </p:txBody>
      </p:sp>
      <p:grpSp>
        <p:nvGrpSpPr>
          <p:cNvPr id="34" name="Group 33">
            <a:extLst>
              <a:ext uri="{FF2B5EF4-FFF2-40B4-BE49-F238E27FC236}">
                <a16:creationId xmlns:a16="http://schemas.microsoft.com/office/drawing/2014/main" xmlns="" id="{0536DAFA-52D5-4D77-AC0F-3617DAD7958A}"/>
              </a:ext>
            </a:extLst>
          </p:cNvPr>
          <p:cNvGrpSpPr/>
          <p:nvPr/>
        </p:nvGrpSpPr>
        <p:grpSpPr>
          <a:xfrm>
            <a:off x="6212387" y="457245"/>
            <a:ext cx="5636712" cy="1552797"/>
            <a:chOff x="6212387" y="457245"/>
            <a:chExt cx="5636712" cy="1552797"/>
          </a:xfrm>
        </p:grpSpPr>
        <p:pic>
          <p:nvPicPr>
            <p:cNvPr id="33" name="Picture 11">
              <a:extLst>
                <a:ext uri="{FF2B5EF4-FFF2-40B4-BE49-F238E27FC236}">
                  <a16:creationId xmlns:a16="http://schemas.microsoft.com/office/drawing/2014/main" xmlns="" id="{84ECAD66-042D-43AB-AF64-A24B6950E4AE}"/>
                </a:ext>
              </a:extLst>
            </p:cNvPr>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xmlns="" r:embed="rId12"/>
                </a:ext>
              </a:extLst>
            </a:blip>
            <a:srcRect/>
            <a:stretch>
              <a:fillRect/>
            </a:stretch>
          </p:blipFill>
          <p:spPr>
            <a:xfrm>
              <a:off x="6212387" y="457245"/>
              <a:ext cx="5636712" cy="1552797"/>
            </a:xfrm>
            <a:prstGeom prst="rect">
              <a:avLst/>
            </a:prstGeom>
          </p:spPr>
        </p:pic>
        <p:sp>
          <p:nvSpPr>
            <p:cNvPr id="32" name="TextBox 31">
              <a:extLst>
                <a:ext uri="{FF2B5EF4-FFF2-40B4-BE49-F238E27FC236}">
                  <a16:creationId xmlns:a16="http://schemas.microsoft.com/office/drawing/2014/main" xmlns="" id="{7AB21F64-9883-4E9F-B7C3-18929445DA66}"/>
                </a:ext>
              </a:extLst>
            </p:cNvPr>
            <p:cNvSpPr txBox="1"/>
            <p:nvPr/>
          </p:nvSpPr>
          <p:spPr>
            <a:xfrm>
              <a:off x="7543800" y="647700"/>
              <a:ext cx="2895600" cy="998671"/>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400" b="1" i="0" u="none" strike="noStrike" kern="1200" cap="none" spc="0" normalizeH="0" baseline="0" noProof="0" dirty="0" smtClean="0">
                  <a:ln>
                    <a:noFill/>
                  </a:ln>
                  <a:solidFill>
                    <a:schemeClr val="bg1"/>
                  </a:solidFill>
                  <a:effectLst/>
                  <a:uLnTx/>
                  <a:uFillTx/>
                  <a:latin typeface="Arial" panose="020B0604020202020204" pitchFamily="34" charset="0"/>
                  <a:ea typeface="Calibri" panose="020F0502020204030204" pitchFamily="34" charset="0"/>
                  <a:cs typeface="Times New Roman" panose="02020603050405020304" pitchFamily="18" charset="0"/>
                </a:rPr>
                <a:t>Bài</a:t>
              </a:r>
              <a:r>
                <a:rPr kumimoji="0" lang="en-US" sz="4400" b="1" i="0" u="none" strike="noStrike" kern="1200" cap="none" spc="0" normalizeH="0" noProof="0" dirty="0" smtClean="0">
                  <a:ln>
                    <a:noFill/>
                  </a:ln>
                  <a:solidFill>
                    <a:schemeClr val="bg1"/>
                  </a:solidFill>
                  <a:effectLst/>
                  <a:uLnTx/>
                  <a:uFillTx/>
                  <a:latin typeface="Arial" panose="020B0604020202020204" pitchFamily="34" charset="0"/>
                  <a:ea typeface="Calibri" panose="020F0502020204030204" pitchFamily="34" charset="0"/>
                  <a:cs typeface="Times New Roman" panose="02020603050405020304" pitchFamily="18" charset="0"/>
                </a:rPr>
                <a:t> 10.2</a:t>
              </a:r>
              <a:endParaRPr kumimoji="0" lang="en-US" sz="4400" b="0"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pic>
        <p:nvPicPr>
          <p:cNvPr id="23554" name="Picture 2" descr="C:\Users\ADMINI~1\AppData\Local\Temp\Rar$DIa0.361\Bài 10.2.png"/>
          <p:cNvPicPr>
            <a:picLocks noChangeAspect="1" noChangeArrowheads="1"/>
          </p:cNvPicPr>
          <p:nvPr/>
        </p:nvPicPr>
        <p:blipFill rotWithShape="1">
          <a:blip r:embed="rId13" cstate="email">
            <a:extLst>
              <a:ext uri="{28A0092B-C50C-407E-A947-70E740481C1C}">
                <a14:useLocalDpi xmlns:a14="http://schemas.microsoft.com/office/drawing/2010/main"/>
              </a:ext>
            </a:extLst>
          </a:blip>
          <a:srcRect/>
          <a:stretch/>
        </p:blipFill>
        <p:spPr bwMode="auto">
          <a:xfrm>
            <a:off x="1374928" y="4061313"/>
            <a:ext cx="7159472" cy="550178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9051771" y="3924300"/>
            <a:ext cx="7467599" cy="6001643"/>
          </a:xfrm>
          <a:prstGeom prst="rect">
            <a:avLst/>
          </a:prstGeom>
          <a:solidFill>
            <a:schemeClr val="accent2">
              <a:lumMod val="40000"/>
              <a:lumOff val="60000"/>
            </a:schemeClr>
          </a:solidFill>
        </p:spPr>
        <p:txBody>
          <a:bodyPr wrap="square">
            <a:spAutoFit/>
          </a:bodyPr>
          <a:lstStyle/>
          <a:p>
            <a:pPr algn="ctr">
              <a:lnSpc>
                <a:spcPct val="150000"/>
              </a:lnSpc>
            </a:pPr>
            <a:r>
              <a:rPr lang="en-US" sz="4000" b="1" dirty="0">
                <a:solidFill>
                  <a:srgbClr val="FF0000"/>
                </a:solidFill>
              </a:rPr>
              <a:t>Kết quả:</a:t>
            </a:r>
          </a:p>
          <a:p>
            <a:pPr marL="571500" indent="-571500" algn="just">
              <a:lnSpc>
                <a:spcPct val="150000"/>
              </a:lnSpc>
              <a:buFont typeface="Arial" pitchFamily="34" charset="0"/>
              <a:buChar char="•"/>
            </a:pPr>
            <a:r>
              <a:rPr lang="en-US" sz="3600" dirty="0" smtClean="0"/>
              <a:t>8 </a:t>
            </a:r>
            <a:r>
              <a:rPr lang="en-US" sz="3600" dirty="0"/>
              <a:t>đỉnh : A, B, C, D, E, F, G, H.</a:t>
            </a:r>
          </a:p>
          <a:p>
            <a:pPr marL="571500" indent="-571500" algn="just">
              <a:lnSpc>
                <a:spcPct val="150000"/>
              </a:lnSpc>
              <a:buFont typeface="Arial" pitchFamily="34" charset="0"/>
              <a:buChar char="•"/>
            </a:pPr>
            <a:r>
              <a:rPr lang="en-US" sz="3600" dirty="0" smtClean="0"/>
              <a:t>12 </a:t>
            </a:r>
            <a:r>
              <a:rPr lang="en-US" sz="3600" dirty="0"/>
              <a:t>cạnh : AB, AD, DC, BC, EF, EH, FG, GH, AE, BF, CG, DH</a:t>
            </a:r>
          </a:p>
          <a:p>
            <a:pPr marL="571500" indent="-571500" algn="just">
              <a:lnSpc>
                <a:spcPct val="150000"/>
              </a:lnSpc>
              <a:buFont typeface="Arial" pitchFamily="34" charset="0"/>
              <a:buChar char="•"/>
            </a:pPr>
            <a:r>
              <a:rPr lang="en-US" sz="3600" dirty="0" smtClean="0"/>
              <a:t>4 </a:t>
            </a:r>
            <a:r>
              <a:rPr lang="en-US" sz="3600" dirty="0"/>
              <a:t>đường chéo : AG, CE, BH, DF</a:t>
            </a:r>
          </a:p>
          <a:p>
            <a:pPr marL="571500" indent="-571500" algn="just">
              <a:lnSpc>
                <a:spcPct val="150000"/>
              </a:lnSpc>
              <a:buFont typeface="Arial" pitchFamily="34" charset="0"/>
              <a:buChar char="•"/>
            </a:pPr>
            <a:r>
              <a:rPr lang="en-US" sz="3600" dirty="0" smtClean="0"/>
              <a:t>8 </a:t>
            </a:r>
            <a:r>
              <a:rPr lang="en-US" sz="3600" dirty="0"/>
              <a:t>mặt: ABFE, DCGH, BCGF, ADHE, ABCD, EFGH.</a:t>
            </a:r>
          </a:p>
        </p:txBody>
      </p:sp>
    </p:spTree>
    <p:extLst>
      <p:ext uri="{BB962C8B-B14F-4D97-AF65-F5344CB8AC3E}">
        <p14:creationId xmlns:p14="http://schemas.microsoft.com/office/powerpoint/2010/main" val="3267702561"/>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0">
                                            <p:txEl>
                                              <p:pRg st="0" end="0"/>
                                            </p:txEl>
                                          </p:spTgt>
                                        </p:tgtEl>
                                        <p:attrNameLst>
                                          <p:attrName>style.visibility</p:attrName>
                                        </p:attrNameLst>
                                      </p:cBhvr>
                                      <p:to>
                                        <p:strVal val="visible"/>
                                      </p:to>
                                    </p:set>
                                    <p:animEffect transition="in" filter="wipe(left)">
                                      <p:cBhvr>
                                        <p:cTn id="12" dur="500"/>
                                        <p:tgtEl>
                                          <p:spTgt spid="3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3554"/>
                                        </p:tgtEl>
                                        <p:attrNameLst>
                                          <p:attrName>style.visibility</p:attrName>
                                        </p:attrNameLst>
                                      </p:cBhvr>
                                      <p:to>
                                        <p:strVal val="visible"/>
                                      </p:to>
                                    </p:set>
                                    <p:anim calcmode="lin" valueType="num">
                                      <p:cBhvr additive="base">
                                        <p:cTn id="17" dur="500" fill="hold"/>
                                        <p:tgtEl>
                                          <p:spTgt spid="23554"/>
                                        </p:tgtEl>
                                        <p:attrNameLst>
                                          <p:attrName>ppt_x</p:attrName>
                                        </p:attrNameLst>
                                      </p:cBhvr>
                                      <p:tavLst>
                                        <p:tav tm="0">
                                          <p:val>
                                            <p:strVal val="#ppt_x"/>
                                          </p:val>
                                        </p:tav>
                                        <p:tav tm="100000">
                                          <p:val>
                                            <p:strVal val="#ppt_x"/>
                                          </p:val>
                                        </p:tav>
                                      </p:tavLst>
                                    </p:anim>
                                    <p:anim calcmode="lin" valueType="num">
                                      <p:cBhvr additive="base">
                                        <p:cTn id="18" dur="500" fill="hold"/>
                                        <p:tgtEl>
                                          <p:spTgt spid="2355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
                                            <p:bg/>
                                          </p:spTgt>
                                        </p:tgtEl>
                                        <p:attrNameLst>
                                          <p:attrName>style.visibility</p:attrName>
                                        </p:attrNameLst>
                                      </p:cBhvr>
                                      <p:to>
                                        <p:strVal val="visible"/>
                                      </p:to>
                                    </p:set>
                                    <p:animEffect transition="in" filter="fade">
                                      <p:cBhvr>
                                        <p:cTn id="23" dur="500"/>
                                        <p:tgtEl>
                                          <p:spTgt spid="2">
                                            <p:bg/>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
                                            <p:txEl>
                                              <p:pRg st="0" end="0"/>
                                            </p:txEl>
                                          </p:spTgt>
                                        </p:tgtEl>
                                        <p:attrNameLst>
                                          <p:attrName>style.visibility</p:attrName>
                                        </p:attrNameLst>
                                      </p:cBhvr>
                                      <p:to>
                                        <p:strVal val="visible"/>
                                      </p:to>
                                    </p:set>
                                    <p:animEffect transition="in" filter="fade">
                                      <p:cBhvr>
                                        <p:cTn id="28" dur="500"/>
                                        <p:tgtEl>
                                          <p:spTgt spid="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
                                            <p:txEl>
                                              <p:pRg st="1" end="1"/>
                                            </p:txEl>
                                          </p:spTgt>
                                        </p:tgtEl>
                                        <p:attrNameLst>
                                          <p:attrName>style.visibility</p:attrName>
                                        </p:attrNameLst>
                                      </p:cBhvr>
                                      <p:to>
                                        <p:strVal val="visible"/>
                                      </p:to>
                                    </p:set>
                                    <p:animEffect transition="in" filter="fade">
                                      <p:cBhvr>
                                        <p:cTn id="33" dur="500"/>
                                        <p:tgtEl>
                                          <p:spTgt spid="2">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
                                            <p:txEl>
                                              <p:pRg st="2" end="2"/>
                                            </p:txEl>
                                          </p:spTgt>
                                        </p:tgtEl>
                                        <p:attrNameLst>
                                          <p:attrName>style.visibility</p:attrName>
                                        </p:attrNameLst>
                                      </p:cBhvr>
                                      <p:to>
                                        <p:strVal val="visible"/>
                                      </p:to>
                                    </p:set>
                                    <p:animEffect transition="in" filter="fade">
                                      <p:cBhvr>
                                        <p:cTn id="38" dur="500"/>
                                        <p:tgtEl>
                                          <p:spTgt spid="2">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
                                            <p:txEl>
                                              <p:pRg st="3" end="3"/>
                                            </p:txEl>
                                          </p:spTgt>
                                        </p:tgtEl>
                                        <p:attrNameLst>
                                          <p:attrName>style.visibility</p:attrName>
                                        </p:attrNameLst>
                                      </p:cBhvr>
                                      <p:to>
                                        <p:strVal val="visible"/>
                                      </p:to>
                                    </p:set>
                                    <p:animEffect transition="in" filter="fade">
                                      <p:cBhvr>
                                        <p:cTn id="43" dur="500"/>
                                        <p:tgtEl>
                                          <p:spTgt spid="2">
                                            <p:txEl>
                                              <p:pRg st="3" end="3"/>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
                                            <p:txEl>
                                              <p:pRg st="4" end="4"/>
                                            </p:txEl>
                                          </p:spTgt>
                                        </p:tgtEl>
                                        <p:attrNameLst>
                                          <p:attrName>style.visibility</p:attrName>
                                        </p:attrNameLst>
                                      </p:cBhvr>
                                      <p:to>
                                        <p:strVal val="visible"/>
                                      </p:to>
                                    </p:set>
                                    <p:animEffect transition="in" filter="fade">
                                      <p:cBhvr>
                                        <p:cTn id="48"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build="p"/>
      <p:bldP spid="2" grpId="0" build="p"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pic>
        <p:nvPicPr>
          <p:cNvPr id="27" name="Picture 9">
            <a:extLst>
              <a:ext uri="{FF2B5EF4-FFF2-40B4-BE49-F238E27FC236}">
                <a16:creationId xmlns:a16="http://schemas.microsoft.com/office/drawing/2014/main" xmlns="" id="{93F10852-810A-4241-9697-DC3EFCFF0B70}"/>
              </a:ext>
            </a:extLst>
          </p:cNvPr>
          <p:cNvPicPr>
            <a:picLocks noChangeAspect="1"/>
          </p:cNvPicPr>
          <p:nvPr/>
        </p:nvPicPr>
        <p:blipFill>
          <a:blip r:embed="rId2">
            <a:duotone>
              <a:schemeClr val="accent6">
                <a:shade val="45000"/>
                <a:satMod val="135000"/>
              </a:schemeClr>
              <a:prstClr val="white"/>
            </a:duotone>
          </a:blip>
          <a:srcRect/>
          <a:stretch>
            <a:fillRect/>
          </a:stretch>
        </p:blipFill>
        <p:spPr>
          <a:xfrm>
            <a:off x="838200" y="1333210"/>
            <a:ext cx="9067799" cy="7508442"/>
          </a:xfrm>
          <a:prstGeom prst="rect">
            <a:avLst/>
          </a:prstGeom>
        </p:spPr>
      </p:pic>
      <p:pic>
        <p:nvPicPr>
          <p:cNvPr id="13" name="Picture 13"/>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xmlns="" r:embed="rId6"/>
              </a:ext>
            </a:extLst>
          </a:blip>
          <a:srcRect/>
          <a:stretch>
            <a:fillRect/>
          </a:stretch>
        </p:blipFill>
        <p:spPr>
          <a:xfrm flipV="1">
            <a:off x="0" y="8630731"/>
            <a:ext cx="1840083" cy="1638189"/>
          </a:xfrm>
          <a:prstGeom prst="rect">
            <a:avLst/>
          </a:prstGeom>
        </p:spPr>
      </p:pic>
      <p:pic>
        <p:nvPicPr>
          <p:cNvPr id="15" name="Picture 15"/>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xmlns="" r:embed="rId8"/>
              </a:ext>
            </a:extLst>
          </a:blip>
          <a:srcRect/>
          <a:stretch>
            <a:fillRect/>
          </a:stretch>
        </p:blipFill>
        <p:spPr>
          <a:xfrm rot="5400000">
            <a:off x="-517976" y="517976"/>
            <a:ext cx="3083571" cy="2047619"/>
          </a:xfrm>
          <a:prstGeom prst="rect">
            <a:avLst/>
          </a:prstGeom>
        </p:spPr>
      </p:pic>
      <p:sp>
        <p:nvSpPr>
          <p:cNvPr id="26" name="TextBox 25">
            <a:extLst>
              <a:ext uri="{FF2B5EF4-FFF2-40B4-BE49-F238E27FC236}">
                <a16:creationId xmlns:a16="http://schemas.microsoft.com/office/drawing/2014/main" xmlns:a14="http://schemas.microsoft.com/office/drawing/2010/main" xmlns:mc="http://schemas.openxmlformats.org/markup-compatibility/2006" xmlns="" id="{8FA9A9F1-AA82-4A5F-B638-00CE0A12A73A}"/>
              </a:ext>
            </a:extLst>
          </p:cNvPr>
          <p:cNvSpPr txBox="1"/>
          <p:nvPr/>
        </p:nvSpPr>
        <p:spPr>
          <a:xfrm>
            <a:off x="1500673" y="2274733"/>
            <a:ext cx="7742851" cy="5632311"/>
          </a:xfrm>
          <a:prstGeom prst="rect">
            <a:avLst/>
          </a:prstGeom>
          <a:noFill/>
        </p:spPr>
        <p:txBody>
          <a:bodyPr wrap="square">
            <a:spAutoFit/>
          </a:bodyPr>
          <a:lstStyle/>
          <a:p>
            <a:pPr algn="just">
              <a:lnSpc>
                <a:spcPct val="150000"/>
              </a:lnSpc>
            </a:pPr>
            <a:r>
              <a:rPr lang="en-US" sz="4000" b="1" dirty="0">
                <a:solidFill>
                  <a:srgbClr val="FF0000"/>
                </a:solidFill>
              </a:rPr>
              <a:t>Bài 10.3. </a:t>
            </a:r>
            <a:r>
              <a:rPr lang="en-US" sz="4000" dirty="0"/>
              <a:t>Vẽ lên một miếng bìa hình khai triển của hình hộp chữ nhật (tương tự hình bên) với kích thước tuỳ chọn. Cắt rời hình đã vẽ rồi gấp theo đường nét đứt để được một hình hộp chữ nhật.</a:t>
            </a:r>
          </a:p>
        </p:txBody>
      </p:sp>
      <p:pic>
        <p:nvPicPr>
          <p:cNvPr id="24578" name="Picture 2" descr="C:\Users\ADMINI~1\AppData\Local\Temp\Rar$DIa0.542\Bài 10.3.pn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10023354" y="1090397"/>
            <a:ext cx="7350246" cy="799406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2"/>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xmlns="" r:embed="rId4"/>
              </a:ext>
            </a:extLst>
          </a:blip>
          <a:srcRect/>
          <a:stretch>
            <a:fillRect/>
          </a:stretch>
        </p:blipFill>
        <p:spPr>
          <a:xfrm>
            <a:off x="16439549" y="7907044"/>
            <a:ext cx="1296768" cy="1869216"/>
          </a:xfrm>
          <a:prstGeom prst="rect">
            <a:avLst/>
          </a:prstGeom>
        </p:spPr>
      </p:pic>
    </p:spTree>
    <p:extLst>
      <p:ext uri="{BB962C8B-B14F-4D97-AF65-F5344CB8AC3E}">
        <p14:creationId xmlns:p14="http://schemas.microsoft.com/office/powerpoint/2010/main" val="37763288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up)">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6">
                                            <p:txEl>
                                              <p:pRg st="0" end="0"/>
                                            </p:txEl>
                                          </p:spTgt>
                                        </p:tgtEl>
                                        <p:attrNameLst>
                                          <p:attrName>style.visibility</p:attrName>
                                        </p:attrNameLst>
                                      </p:cBhvr>
                                      <p:to>
                                        <p:strVal val="visible"/>
                                      </p:to>
                                    </p:set>
                                    <p:animEffect transition="in" filter="barn(inVertical)">
                                      <p:cBhvr>
                                        <p:cTn id="12" dur="500"/>
                                        <p:tgtEl>
                                          <p:spTgt spid="2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4578"/>
                                        </p:tgtEl>
                                        <p:attrNameLst>
                                          <p:attrName>style.visibility</p:attrName>
                                        </p:attrNameLst>
                                      </p:cBhvr>
                                      <p:to>
                                        <p:strVal val="visible"/>
                                      </p:to>
                                    </p:set>
                                    <p:animEffect transition="in" filter="barn(inVertical)">
                                      <p:cBhvr>
                                        <p:cTn id="17" dur="500"/>
                                        <p:tgtEl>
                                          <p:spTgt spid="245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F3DD"/>
        </a:solidFill>
        <a:effectLst/>
      </p:bgPr>
    </p:bg>
    <p:spTree>
      <p:nvGrpSpPr>
        <p:cNvPr id="1" name=""/>
        <p:cNvGrpSpPr/>
        <p:nvPr/>
      </p:nvGrpSpPr>
      <p:grpSpPr>
        <a:xfrm>
          <a:off x="0" y="0"/>
          <a:ext cx="0" cy="0"/>
          <a:chOff x="0" y="0"/>
          <a:chExt cx="0" cy="0"/>
        </a:xfrm>
      </p:grpSpPr>
      <p:pic>
        <p:nvPicPr>
          <p:cNvPr id="89" name="Picture 88">
            <a:extLst>
              <a:ext uri="{FF2B5EF4-FFF2-40B4-BE49-F238E27FC236}">
                <a16:creationId xmlns:a16="http://schemas.microsoft.com/office/drawing/2014/main" xmlns="" id="{3A093204-F94C-EF28-B83D-5535534EFC9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038570" y="595368"/>
            <a:ext cx="8936016" cy="5625436"/>
          </a:xfrm>
          <a:prstGeom prst="rect">
            <a:avLst/>
          </a:prstGeom>
        </p:spPr>
      </p:pic>
      <p:sp>
        <p:nvSpPr>
          <p:cNvPr id="2" name="AutoShape 2"/>
          <p:cNvSpPr/>
          <p:nvPr/>
        </p:nvSpPr>
        <p:spPr>
          <a:xfrm>
            <a:off x="-204072" y="9113000"/>
            <a:ext cx="18696144" cy="1174000"/>
          </a:xfrm>
          <a:prstGeom prst="rect">
            <a:avLst/>
          </a:prstGeom>
          <a:solidFill>
            <a:srgbClr val="FFD68B">
              <a:alpha val="52157"/>
            </a:srgbClr>
          </a:solidFill>
        </p:spPr>
        <p:txBody>
          <a:bodyPr/>
          <a:lstStyle/>
          <a:p>
            <a:pPr defTabSz="1371600"/>
            <a:endParaRPr lang="en-US" sz="2700" dirty="0">
              <a:solidFill>
                <a:prstClr val="black"/>
              </a:solidFill>
              <a:latin typeface="Calibri"/>
              <a:cs typeface="Arial"/>
              <a:sym typeface="Arial"/>
            </a:endParaRPr>
          </a:p>
        </p:txBody>
      </p:sp>
      <p:pic>
        <p:nvPicPr>
          <p:cNvPr id="49" name="Picture 3">
            <a:extLst>
              <a:ext uri="{FF2B5EF4-FFF2-40B4-BE49-F238E27FC236}">
                <a16:creationId xmlns:a16="http://schemas.microsoft.com/office/drawing/2014/main" xmlns="" id="{19C5C679-C4C3-34B9-4478-B81153F637CF}"/>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xmlns="" r:embed="rId4"/>
              </a:ext>
            </a:extLst>
          </a:blip>
          <a:srcRect/>
          <a:stretch>
            <a:fillRect/>
          </a:stretch>
        </p:blipFill>
        <p:spPr>
          <a:xfrm>
            <a:off x="7106250" y="8331423"/>
            <a:ext cx="5514080" cy="1782886"/>
          </a:xfrm>
          <a:prstGeom prst="rect">
            <a:avLst/>
          </a:prstGeom>
        </p:spPr>
      </p:pic>
      <p:pic>
        <p:nvPicPr>
          <p:cNvPr id="50" name="Picture 2">
            <a:extLst>
              <a:ext uri="{FF2B5EF4-FFF2-40B4-BE49-F238E27FC236}">
                <a16:creationId xmlns:a16="http://schemas.microsoft.com/office/drawing/2014/main" xmlns="" id="{834EEA5A-064A-2F6A-6412-4294389B6D9A}"/>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xmlns="" r:embed="rId6"/>
              </a:ext>
            </a:extLst>
          </a:blip>
          <a:srcRect/>
          <a:stretch>
            <a:fillRect/>
          </a:stretch>
        </p:blipFill>
        <p:spPr>
          <a:xfrm>
            <a:off x="12538425" y="4286704"/>
            <a:ext cx="3611998" cy="5625436"/>
          </a:xfrm>
          <a:prstGeom prst="rect">
            <a:avLst/>
          </a:prstGeom>
        </p:spPr>
      </p:pic>
      <p:pic>
        <p:nvPicPr>
          <p:cNvPr id="52" name="Picture 12">
            <a:extLst>
              <a:ext uri="{FF2B5EF4-FFF2-40B4-BE49-F238E27FC236}">
                <a16:creationId xmlns:a16="http://schemas.microsoft.com/office/drawing/2014/main" xmlns="" id="{DA6028BD-894C-6C77-1837-8401FA0C78F9}"/>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xmlns="" r:embed="rId8"/>
              </a:ext>
            </a:extLst>
          </a:blip>
          <a:srcRect/>
          <a:stretch>
            <a:fillRect/>
          </a:stretch>
        </p:blipFill>
        <p:spPr>
          <a:xfrm>
            <a:off x="4216713" y="3553763"/>
            <a:ext cx="877738" cy="2366934"/>
          </a:xfrm>
          <a:prstGeom prst="rect">
            <a:avLst/>
          </a:prstGeom>
        </p:spPr>
      </p:pic>
      <p:pic>
        <p:nvPicPr>
          <p:cNvPr id="53" name="Picture 16">
            <a:extLst>
              <a:ext uri="{FF2B5EF4-FFF2-40B4-BE49-F238E27FC236}">
                <a16:creationId xmlns:a16="http://schemas.microsoft.com/office/drawing/2014/main" xmlns="" id="{317E086C-52E1-A825-FEB4-6821D86543DF}"/>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xmlns="" r:embed="rId10"/>
              </a:ext>
            </a:extLst>
          </a:blip>
          <a:srcRect/>
          <a:stretch>
            <a:fillRect/>
          </a:stretch>
        </p:blipFill>
        <p:spPr>
          <a:xfrm>
            <a:off x="11939922" y="3842982"/>
            <a:ext cx="911528" cy="2075584"/>
          </a:xfrm>
          <a:prstGeom prst="rect">
            <a:avLst/>
          </a:prstGeom>
        </p:spPr>
      </p:pic>
      <p:pic>
        <p:nvPicPr>
          <p:cNvPr id="54" name="Picture 5">
            <a:extLst>
              <a:ext uri="{FF2B5EF4-FFF2-40B4-BE49-F238E27FC236}">
                <a16:creationId xmlns:a16="http://schemas.microsoft.com/office/drawing/2014/main" xmlns="" id="{1904011A-7D06-6519-4797-97222C4CA2D1}"/>
              </a:ext>
            </a:extLst>
          </p:cNvPr>
          <p:cNvPicPr>
            <a:picLocks noChangeAspect="1"/>
          </p:cNvPicPr>
          <p:nvPr/>
        </p:nvPicPr>
        <p:blipFill>
          <a:blip r:embed="rId11" cstate="email">
            <a:extLst>
              <a:ext uri="{28A0092B-C50C-407E-A947-70E740481C1C}">
                <a14:useLocalDpi xmlns:a14="http://schemas.microsoft.com/office/drawing/2010/main"/>
              </a:ext>
              <a:ext uri="{96DAC541-7B7A-43D3-8B79-37D633B846F1}">
                <asvg:svgBlip xmlns:asvg="http://schemas.microsoft.com/office/drawing/2016/SVG/main" xmlns="" r:embed="rId12"/>
              </a:ext>
            </a:extLst>
          </a:blip>
          <a:srcRect/>
          <a:stretch>
            <a:fillRect/>
          </a:stretch>
        </p:blipFill>
        <p:spPr>
          <a:xfrm>
            <a:off x="15932353" y="6324716"/>
            <a:ext cx="2245130" cy="3587424"/>
          </a:xfrm>
          <a:prstGeom prst="rect">
            <a:avLst/>
          </a:prstGeom>
        </p:spPr>
      </p:pic>
      <p:pic>
        <p:nvPicPr>
          <p:cNvPr id="56" name="Picture 6">
            <a:extLst>
              <a:ext uri="{FF2B5EF4-FFF2-40B4-BE49-F238E27FC236}">
                <a16:creationId xmlns:a16="http://schemas.microsoft.com/office/drawing/2014/main" xmlns="" id="{BB899D72-AE39-043F-43CD-8ED53744A2C1}"/>
              </a:ext>
            </a:extLst>
          </p:cNvPr>
          <p:cNvPicPr>
            <a:picLocks noChangeAspect="1"/>
          </p:cNvPicPr>
          <p:nvPr/>
        </p:nvPicPr>
        <p:blipFill>
          <a:blip r:embed="rId13" cstate="email">
            <a:extLst>
              <a:ext uri="{28A0092B-C50C-407E-A947-70E740481C1C}">
                <a14:useLocalDpi xmlns:a14="http://schemas.microsoft.com/office/drawing/2010/main"/>
              </a:ext>
              <a:ext uri="{96DAC541-7B7A-43D3-8B79-37D633B846F1}">
                <asvg:svgBlip xmlns:asvg="http://schemas.microsoft.com/office/drawing/2016/SVG/main" xmlns="" r:embed="rId14"/>
              </a:ext>
            </a:extLst>
          </a:blip>
          <a:srcRect/>
          <a:stretch>
            <a:fillRect/>
          </a:stretch>
        </p:blipFill>
        <p:spPr>
          <a:xfrm>
            <a:off x="3820387" y="6016212"/>
            <a:ext cx="3707986" cy="4174092"/>
          </a:xfrm>
          <a:prstGeom prst="rect">
            <a:avLst/>
          </a:prstGeom>
        </p:spPr>
      </p:pic>
      <p:sp>
        <p:nvSpPr>
          <p:cNvPr id="58" name="Title 1">
            <a:extLst>
              <a:ext uri="{FF2B5EF4-FFF2-40B4-BE49-F238E27FC236}">
                <a16:creationId xmlns:a16="http://schemas.microsoft.com/office/drawing/2014/main" xmlns="" id="{C06FE0F7-9821-FAE8-347D-753E1257D69F}"/>
              </a:ext>
            </a:extLst>
          </p:cNvPr>
          <p:cNvSpPr txBox="1">
            <a:spLocks/>
          </p:cNvSpPr>
          <p:nvPr/>
        </p:nvSpPr>
        <p:spPr>
          <a:xfrm>
            <a:off x="5444390" y="947330"/>
            <a:ext cx="2011756" cy="1988344"/>
          </a:xfrm>
          <a:prstGeom prst="rect">
            <a:avLst/>
          </a:prstGeom>
        </p:spPr>
        <p:txBody>
          <a:bodyPr vert="horz" lIns="137160" tIns="68580" rIns="137160" bIns="6858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1371600"/>
            <a:r>
              <a:rPr lang="en-US" sz="9900" b="1" dirty="0">
                <a:solidFill>
                  <a:prstClr val="black"/>
                </a:solidFill>
                <a:latin typeface="Arial" panose="020B0604020202020204" pitchFamily="34" charset="0"/>
                <a:cs typeface="Arial" panose="020B0604020202020204" pitchFamily="34" charset="0"/>
                <a:sym typeface="Arial"/>
              </a:rPr>
              <a:t>Ô</a:t>
            </a:r>
          </a:p>
        </p:txBody>
      </p:sp>
      <p:sp>
        <p:nvSpPr>
          <p:cNvPr id="59" name="Title 1">
            <a:extLst>
              <a:ext uri="{FF2B5EF4-FFF2-40B4-BE49-F238E27FC236}">
                <a16:creationId xmlns:a16="http://schemas.microsoft.com/office/drawing/2014/main" xmlns="" id="{6990B74C-05D6-F1FA-A9EE-557EE9AA89EB}"/>
              </a:ext>
            </a:extLst>
          </p:cNvPr>
          <p:cNvSpPr txBox="1">
            <a:spLocks/>
          </p:cNvSpPr>
          <p:nvPr/>
        </p:nvSpPr>
        <p:spPr>
          <a:xfrm>
            <a:off x="8121399" y="947330"/>
            <a:ext cx="4390594" cy="1988344"/>
          </a:xfrm>
          <a:prstGeom prst="rect">
            <a:avLst/>
          </a:prstGeom>
        </p:spPr>
        <p:txBody>
          <a:bodyPr vert="horz" lIns="137160" tIns="68580" rIns="137160" bIns="6858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1371600"/>
            <a:r>
              <a:rPr lang="en-US" sz="9900" b="1" dirty="0">
                <a:solidFill>
                  <a:prstClr val="black"/>
                </a:solidFill>
                <a:latin typeface="Arial" panose="020B0604020202020204" pitchFamily="34" charset="0"/>
                <a:cs typeface="Arial" panose="020B0604020202020204" pitchFamily="34" charset="0"/>
                <a:sym typeface="Arial"/>
              </a:rPr>
              <a:t>CỬA</a:t>
            </a:r>
          </a:p>
        </p:txBody>
      </p:sp>
      <p:sp>
        <p:nvSpPr>
          <p:cNvPr id="60" name="Title 1">
            <a:extLst>
              <a:ext uri="{FF2B5EF4-FFF2-40B4-BE49-F238E27FC236}">
                <a16:creationId xmlns:a16="http://schemas.microsoft.com/office/drawing/2014/main" xmlns="" id="{891492C5-7E67-F937-9BDE-3ABE29F9D80C}"/>
              </a:ext>
            </a:extLst>
          </p:cNvPr>
          <p:cNvSpPr txBox="1">
            <a:spLocks/>
          </p:cNvSpPr>
          <p:nvPr/>
        </p:nvSpPr>
        <p:spPr>
          <a:xfrm>
            <a:off x="5444390" y="3240238"/>
            <a:ext cx="2011756" cy="1988344"/>
          </a:xfrm>
          <a:prstGeom prst="rect">
            <a:avLst/>
          </a:prstGeom>
        </p:spPr>
        <p:txBody>
          <a:bodyPr vert="horz" lIns="137160" tIns="68580" rIns="137160" bIns="6858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1371600"/>
            <a:r>
              <a:rPr lang="en-US" sz="9900" b="1" dirty="0">
                <a:solidFill>
                  <a:prstClr val="black"/>
                </a:solidFill>
                <a:latin typeface="Arial" panose="020B0604020202020204" pitchFamily="34" charset="0"/>
                <a:cs typeface="Arial" panose="020B0604020202020204" pitchFamily="34" charset="0"/>
                <a:sym typeface="Arial"/>
              </a:rPr>
              <a:t>BÍ</a:t>
            </a:r>
          </a:p>
        </p:txBody>
      </p:sp>
      <p:sp>
        <p:nvSpPr>
          <p:cNvPr id="61" name="Title 1">
            <a:extLst>
              <a:ext uri="{FF2B5EF4-FFF2-40B4-BE49-F238E27FC236}">
                <a16:creationId xmlns:a16="http://schemas.microsoft.com/office/drawing/2014/main" xmlns="" id="{73745EEC-4140-F897-20C0-95FCBE08E1F2}"/>
              </a:ext>
            </a:extLst>
          </p:cNvPr>
          <p:cNvSpPr txBox="1">
            <a:spLocks/>
          </p:cNvSpPr>
          <p:nvPr/>
        </p:nvSpPr>
        <p:spPr>
          <a:xfrm>
            <a:off x="8121399" y="3240238"/>
            <a:ext cx="4390594" cy="1988344"/>
          </a:xfrm>
          <a:prstGeom prst="rect">
            <a:avLst/>
          </a:prstGeom>
        </p:spPr>
        <p:txBody>
          <a:bodyPr vert="horz" lIns="137160" tIns="68580" rIns="137160" bIns="6858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1371600"/>
            <a:r>
              <a:rPr lang="en-US" sz="9900" b="1" dirty="0">
                <a:solidFill>
                  <a:prstClr val="black"/>
                </a:solidFill>
                <a:latin typeface="Arial" panose="020B0604020202020204" pitchFamily="34" charset="0"/>
                <a:cs typeface="Arial" panose="020B0604020202020204" pitchFamily="34" charset="0"/>
                <a:sym typeface="Arial"/>
              </a:rPr>
              <a:t>MẬT</a:t>
            </a:r>
          </a:p>
        </p:txBody>
      </p:sp>
      <p:pic>
        <p:nvPicPr>
          <p:cNvPr id="90" name="Picture 7">
            <a:extLst>
              <a:ext uri="{FF2B5EF4-FFF2-40B4-BE49-F238E27FC236}">
                <a16:creationId xmlns:a16="http://schemas.microsoft.com/office/drawing/2014/main" xmlns="" id="{8DAB8E47-41E9-F786-8972-F8B83EC5A4F6}"/>
              </a:ext>
            </a:extLst>
          </p:cNvPr>
          <p:cNvPicPr>
            <a:picLocks noChangeAspect="1"/>
          </p:cNvPicPr>
          <p:nvPr/>
        </p:nvPicPr>
        <p:blipFill>
          <a:blip r:embed="rId15" cstate="email">
            <a:extLst>
              <a:ext uri="{28A0092B-C50C-407E-A947-70E740481C1C}">
                <a14:useLocalDpi xmlns:a14="http://schemas.microsoft.com/office/drawing/2010/main"/>
              </a:ext>
              <a:ext uri="{96DAC541-7B7A-43D3-8B79-37D633B846F1}">
                <asvg:svgBlip xmlns:asvg="http://schemas.microsoft.com/office/drawing/2016/SVG/main" xmlns="" r:embed="rId16"/>
              </a:ext>
            </a:extLst>
          </a:blip>
          <a:srcRect/>
          <a:stretch>
            <a:fillRect/>
          </a:stretch>
        </p:blipFill>
        <p:spPr>
          <a:xfrm>
            <a:off x="2132205" y="0"/>
            <a:ext cx="1523762" cy="3086100"/>
          </a:xfrm>
          <a:prstGeom prst="rect">
            <a:avLst/>
          </a:prstGeom>
        </p:spPr>
      </p:pic>
      <p:pic>
        <p:nvPicPr>
          <p:cNvPr id="91" name="Picture 13">
            <a:extLst>
              <a:ext uri="{FF2B5EF4-FFF2-40B4-BE49-F238E27FC236}">
                <a16:creationId xmlns:a16="http://schemas.microsoft.com/office/drawing/2014/main" xmlns="" id="{BA892D2E-1107-145C-DAE8-075DA5B36647}"/>
              </a:ext>
            </a:extLst>
          </p:cNvPr>
          <p:cNvPicPr>
            <a:picLocks noChangeAspect="1"/>
          </p:cNvPicPr>
          <p:nvPr/>
        </p:nvPicPr>
        <p:blipFill>
          <a:blip r:embed="rId17" cstate="email">
            <a:extLst>
              <a:ext uri="{28A0092B-C50C-407E-A947-70E740481C1C}">
                <a14:useLocalDpi xmlns:a14="http://schemas.microsoft.com/office/drawing/2010/main"/>
              </a:ext>
              <a:ext uri="{96DAC541-7B7A-43D3-8B79-37D633B846F1}">
                <asvg:svgBlip xmlns:asvg="http://schemas.microsoft.com/office/drawing/2016/SVG/main" xmlns="" r:embed="rId18"/>
              </a:ext>
            </a:extLst>
          </a:blip>
          <a:srcRect/>
          <a:stretch>
            <a:fillRect/>
          </a:stretch>
        </p:blipFill>
        <p:spPr>
          <a:xfrm>
            <a:off x="15804071" y="2230585"/>
            <a:ext cx="1654294" cy="2912918"/>
          </a:xfrm>
          <a:prstGeom prst="rect">
            <a:avLst/>
          </a:prstGeom>
        </p:spPr>
      </p:pic>
      <p:pic>
        <p:nvPicPr>
          <p:cNvPr id="92" name="Picture 14">
            <a:extLst>
              <a:ext uri="{FF2B5EF4-FFF2-40B4-BE49-F238E27FC236}">
                <a16:creationId xmlns:a16="http://schemas.microsoft.com/office/drawing/2014/main" xmlns="" id="{383207CA-FE7D-01BF-6E0A-71246034E63B}"/>
              </a:ext>
            </a:extLst>
          </p:cNvPr>
          <p:cNvPicPr>
            <a:picLocks noChangeAspect="1"/>
          </p:cNvPicPr>
          <p:nvPr/>
        </p:nvPicPr>
        <p:blipFill>
          <a:blip r:embed="rId19" cstate="email">
            <a:extLst>
              <a:ext uri="{28A0092B-C50C-407E-A947-70E740481C1C}">
                <a14:useLocalDpi xmlns:a14="http://schemas.microsoft.com/office/drawing/2010/main"/>
              </a:ext>
              <a:ext uri="{96DAC541-7B7A-43D3-8B79-37D633B846F1}">
                <asvg:svgBlip xmlns:asvg="http://schemas.microsoft.com/office/drawing/2016/SVG/main" xmlns="" r:embed="rId20"/>
              </a:ext>
            </a:extLst>
          </a:blip>
          <a:srcRect/>
          <a:stretch>
            <a:fillRect/>
          </a:stretch>
        </p:blipFill>
        <p:spPr>
          <a:xfrm>
            <a:off x="13934104" y="933161"/>
            <a:ext cx="1298688" cy="2213674"/>
          </a:xfrm>
          <a:prstGeom prst="rect">
            <a:avLst/>
          </a:prstGeom>
        </p:spPr>
      </p:pic>
      <p:pic>
        <p:nvPicPr>
          <p:cNvPr id="93" name="Picture 17">
            <a:extLst>
              <a:ext uri="{FF2B5EF4-FFF2-40B4-BE49-F238E27FC236}">
                <a16:creationId xmlns:a16="http://schemas.microsoft.com/office/drawing/2014/main" xmlns="" id="{904495D8-0E5C-8B09-0C98-84ED69D8FFF2}"/>
              </a:ext>
            </a:extLst>
          </p:cNvPr>
          <p:cNvPicPr>
            <a:picLocks noChangeAspect="1"/>
          </p:cNvPicPr>
          <p:nvPr/>
        </p:nvPicPr>
        <p:blipFill>
          <a:blip r:embed="rId21" cstate="email">
            <a:extLst>
              <a:ext uri="{28A0092B-C50C-407E-A947-70E740481C1C}">
                <a14:useLocalDpi xmlns:a14="http://schemas.microsoft.com/office/drawing/2010/main"/>
              </a:ext>
              <a:ext uri="{96DAC541-7B7A-43D3-8B79-37D633B846F1}">
                <asvg:svgBlip xmlns:asvg="http://schemas.microsoft.com/office/drawing/2016/SVG/main" xmlns="" r:embed="rId22"/>
              </a:ext>
            </a:extLst>
          </a:blip>
          <a:srcRect/>
          <a:stretch>
            <a:fillRect/>
          </a:stretch>
        </p:blipFill>
        <p:spPr>
          <a:xfrm>
            <a:off x="487723" y="1818489"/>
            <a:ext cx="1521346" cy="3228318"/>
          </a:xfrm>
          <a:prstGeom prst="rect">
            <a:avLst/>
          </a:prstGeom>
        </p:spPr>
      </p:pic>
      <p:pic>
        <p:nvPicPr>
          <p:cNvPr id="57" name="Picture 10">
            <a:extLst>
              <a:ext uri="{FF2B5EF4-FFF2-40B4-BE49-F238E27FC236}">
                <a16:creationId xmlns:a16="http://schemas.microsoft.com/office/drawing/2014/main" xmlns="" id="{59482EC7-20F2-226A-F81A-3B77FA662896}"/>
              </a:ext>
            </a:extLst>
          </p:cNvPr>
          <p:cNvPicPr>
            <a:picLocks noChangeAspect="1"/>
          </p:cNvPicPr>
          <p:nvPr/>
        </p:nvPicPr>
        <p:blipFill rotWithShape="1">
          <a:blip r:embed="rId23" cstate="email">
            <a:extLst>
              <a:ext uri="{28A0092B-C50C-407E-A947-70E740481C1C}">
                <a14:useLocalDpi xmlns:a14="http://schemas.microsoft.com/office/drawing/2010/main"/>
              </a:ext>
              <a:ext uri="{96DAC541-7B7A-43D3-8B79-37D633B846F1}">
                <asvg:svgBlip xmlns:asvg="http://schemas.microsoft.com/office/drawing/2016/SVG/main" xmlns="" r:embed="rId24"/>
              </a:ext>
            </a:extLst>
          </a:blip>
          <a:srcRect/>
          <a:stretch/>
        </p:blipFill>
        <p:spPr>
          <a:xfrm>
            <a:off x="8572089" y="6422972"/>
            <a:ext cx="2904238" cy="3187792"/>
          </a:xfrm>
          <a:prstGeom prst="rect">
            <a:avLst/>
          </a:prstGeom>
        </p:spPr>
      </p:pic>
      <p:pic>
        <p:nvPicPr>
          <p:cNvPr id="101" name="Picture 19">
            <a:extLst>
              <a:ext uri="{FF2B5EF4-FFF2-40B4-BE49-F238E27FC236}">
                <a16:creationId xmlns:a16="http://schemas.microsoft.com/office/drawing/2014/main" xmlns="" id="{C3F34072-909C-F99A-A007-3E7D203E4E39}"/>
              </a:ext>
            </a:extLst>
          </p:cNvPr>
          <p:cNvPicPr>
            <a:picLocks noChangeAspect="1"/>
          </p:cNvPicPr>
          <p:nvPr/>
        </p:nvPicPr>
        <p:blipFill>
          <a:blip r:embed="rId25" cstate="email">
            <a:extLst>
              <a:ext uri="{28A0092B-C50C-407E-A947-70E740481C1C}">
                <a14:useLocalDpi xmlns:a14="http://schemas.microsoft.com/office/drawing/2010/main"/>
              </a:ext>
              <a:ext uri="{96DAC541-7B7A-43D3-8B79-37D633B846F1}">
                <asvg:svgBlip xmlns:asvg="http://schemas.microsoft.com/office/drawing/2016/SVG/main" xmlns="" r:embed="rId26"/>
              </a:ext>
            </a:extLst>
          </a:blip>
          <a:srcRect/>
          <a:stretch>
            <a:fillRect/>
          </a:stretch>
        </p:blipFill>
        <p:spPr>
          <a:xfrm>
            <a:off x="688537" y="5731963"/>
            <a:ext cx="2421046" cy="4054786"/>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4000" fill="hold" grpId="0" nodeType="withEffect">
                                  <p:stCondLst>
                                    <p:cond delay="0"/>
                                  </p:stCondLst>
                                  <p:childTnLst>
                                    <p:animRot by="120000">
                                      <p:cBhvr>
                                        <p:cTn id="6" dur="100" fill="hold">
                                          <p:stCondLst>
                                            <p:cond delay="0"/>
                                          </p:stCondLst>
                                        </p:cTn>
                                        <p:tgtEl>
                                          <p:spTgt spid="58"/>
                                        </p:tgtEl>
                                        <p:attrNameLst>
                                          <p:attrName>r</p:attrName>
                                        </p:attrNameLst>
                                      </p:cBhvr>
                                    </p:animRot>
                                    <p:animRot by="-240000">
                                      <p:cBhvr>
                                        <p:cTn id="7" dur="200" fill="hold">
                                          <p:stCondLst>
                                            <p:cond delay="200"/>
                                          </p:stCondLst>
                                        </p:cTn>
                                        <p:tgtEl>
                                          <p:spTgt spid="58"/>
                                        </p:tgtEl>
                                        <p:attrNameLst>
                                          <p:attrName>r</p:attrName>
                                        </p:attrNameLst>
                                      </p:cBhvr>
                                    </p:animRot>
                                    <p:animRot by="240000">
                                      <p:cBhvr>
                                        <p:cTn id="8" dur="200" fill="hold">
                                          <p:stCondLst>
                                            <p:cond delay="400"/>
                                          </p:stCondLst>
                                        </p:cTn>
                                        <p:tgtEl>
                                          <p:spTgt spid="58"/>
                                        </p:tgtEl>
                                        <p:attrNameLst>
                                          <p:attrName>r</p:attrName>
                                        </p:attrNameLst>
                                      </p:cBhvr>
                                    </p:animRot>
                                    <p:animRot by="-240000">
                                      <p:cBhvr>
                                        <p:cTn id="9" dur="200" fill="hold">
                                          <p:stCondLst>
                                            <p:cond delay="600"/>
                                          </p:stCondLst>
                                        </p:cTn>
                                        <p:tgtEl>
                                          <p:spTgt spid="58"/>
                                        </p:tgtEl>
                                        <p:attrNameLst>
                                          <p:attrName>r</p:attrName>
                                        </p:attrNameLst>
                                      </p:cBhvr>
                                    </p:animRot>
                                    <p:animRot by="120000">
                                      <p:cBhvr>
                                        <p:cTn id="10" dur="200" fill="hold">
                                          <p:stCondLst>
                                            <p:cond delay="800"/>
                                          </p:stCondLst>
                                        </p:cTn>
                                        <p:tgtEl>
                                          <p:spTgt spid="58"/>
                                        </p:tgtEl>
                                        <p:attrNameLst>
                                          <p:attrName>r</p:attrName>
                                        </p:attrNameLst>
                                      </p:cBhvr>
                                    </p:animRot>
                                  </p:childTnLst>
                                </p:cTn>
                              </p:par>
                              <p:par>
                                <p:cTn id="11" presetID="32" presetClass="emph" presetSubtype="0" repeatCount="4000" fill="hold" grpId="0" nodeType="withEffect">
                                  <p:stCondLst>
                                    <p:cond delay="0"/>
                                  </p:stCondLst>
                                  <p:childTnLst>
                                    <p:animRot by="120000">
                                      <p:cBhvr>
                                        <p:cTn id="12" dur="100" fill="hold">
                                          <p:stCondLst>
                                            <p:cond delay="0"/>
                                          </p:stCondLst>
                                        </p:cTn>
                                        <p:tgtEl>
                                          <p:spTgt spid="60"/>
                                        </p:tgtEl>
                                        <p:attrNameLst>
                                          <p:attrName>r</p:attrName>
                                        </p:attrNameLst>
                                      </p:cBhvr>
                                    </p:animRot>
                                    <p:animRot by="-240000">
                                      <p:cBhvr>
                                        <p:cTn id="13" dur="200" fill="hold">
                                          <p:stCondLst>
                                            <p:cond delay="200"/>
                                          </p:stCondLst>
                                        </p:cTn>
                                        <p:tgtEl>
                                          <p:spTgt spid="60"/>
                                        </p:tgtEl>
                                        <p:attrNameLst>
                                          <p:attrName>r</p:attrName>
                                        </p:attrNameLst>
                                      </p:cBhvr>
                                    </p:animRot>
                                    <p:animRot by="240000">
                                      <p:cBhvr>
                                        <p:cTn id="14" dur="200" fill="hold">
                                          <p:stCondLst>
                                            <p:cond delay="400"/>
                                          </p:stCondLst>
                                        </p:cTn>
                                        <p:tgtEl>
                                          <p:spTgt spid="60"/>
                                        </p:tgtEl>
                                        <p:attrNameLst>
                                          <p:attrName>r</p:attrName>
                                        </p:attrNameLst>
                                      </p:cBhvr>
                                    </p:animRot>
                                    <p:animRot by="-240000">
                                      <p:cBhvr>
                                        <p:cTn id="15" dur="200" fill="hold">
                                          <p:stCondLst>
                                            <p:cond delay="600"/>
                                          </p:stCondLst>
                                        </p:cTn>
                                        <p:tgtEl>
                                          <p:spTgt spid="60"/>
                                        </p:tgtEl>
                                        <p:attrNameLst>
                                          <p:attrName>r</p:attrName>
                                        </p:attrNameLst>
                                      </p:cBhvr>
                                    </p:animRot>
                                    <p:animRot by="120000">
                                      <p:cBhvr>
                                        <p:cTn id="16" dur="200" fill="hold">
                                          <p:stCondLst>
                                            <p:cond delay="800"/>
                                          </p:stCondLst>
                                        </p:cTn>
                                        <p:tgtEl>
                                          <p:spTgt spid="60"/>
                                        </p:tgtEl>
                                        <p:attrNameLst>
                                          <p:attrName>r</p:attrName>
                                        </p:attrNameLst>
                                      </p:cBhvr>
                                    </p:animRot>
                                  </p:childTnLst>
                                </p:cTn>
                              </p:par>
                              <p:par>
                                <p:cTn id="17" presetID="32" presetClass="emph" presetSubtype="0" repeatCount="4000" fill="hold" grpId="0" nodeType="withEffect">
                                  <p:stCondLst>
                                    <p:cond delay="0"/>
                                  </p:stCondLst>
                                  <p:childTnLst>
                                    <p:animRot by="120000">
                                      <p:cBhvr>
                                        <p:cTn id="18" dur="100" fill="hold">
                                          <p:stCondLst>
                                            <p:cond delay="0"/>
                                          </p:stCondLst>
                                        </p:cTn>
                                        <p:tgtEl>
                                          <p:spTgt spid="61"/>
                                        </p:tgtEl>
                                        <p:attrNameLst>
                                          <p:attrName>r</p:attrName>
                                        </p:attrNameLst>
                                      </p:cBhvr>
                                    </p:animRot>
                                    <p:animRot by="-240000">
                                      <p:cBhvr>
                                        <p:cTn id="19" dur="200" fill="hold">
                                          <p:stCondLst>
                                            <p:cond delay="200"/>
                                          </p:stCondLst>
                                        </p:cTn>
                                        <p:tgtEl>
                                          <p:spTgt spid="61"/>
                                        </p:tgtEl>
                                        <p:attrNameLst>
                                          <p:attrName>r</p:attrName>
                                        </p:attrNameLst>
                                      </p:cBhvr>
                                    </p:animRot>
                                    <p:animRot by="240000">
                                      <p:cBhvr>
                                        <p:cTn id="20" dur="200" fill="hold">
                                          <p:stCondLst>
                                            <p:cond delay="400"/>
                                          </p:stCondLst>
                                        </p:cTn>
                                        <p:tgtEl>
                                          <p:spTgt spid="61"/>
                                        </p:tgtEl>
                                        <p:attrNameLst>
                                          <p:attrName>r</p:attrName>
                                        </p:attrNameLst>
                                      </p:cBhvr>
                                    </p:animRot>
                                    <p:animRot by="-240000">
                                      <p:cBhvr>
                                        <p:cTn id="21" dur="200" fill="hold">
                                          <p:stCondLst>
                                            <p:cond delay="600"/>
                                          </p:stCondLst>
                                        </p:cTn>
                                        <p:tgtEl>
                                          <p:spTgt spid="61"/>
                                        </p:tgtEl>
                                        <p:attrNameLst>
                                          <p:attrName>r</p:attrName>
                                        </p:attrNameLst>
                                      </p:cBhvr>
                                    </p:animRot>
                                    <p:animRot by="120000">
                                      <p:cBhvr>
                                        <p:cTn id="22" dur="200" fill="hold">
                                          <p:stCondLst>
                                            <p:cond delay="800"/>
                                          </p:stCondLst>
                                        </p:cTn>
                                        <p:tgtEl>
                                          <p:spTgt spid="61"/>
                                        </p:tgtEl>
                                        <p:attrNameLst>
                                          <p:attrName>r</p:attrName>
                                        </p:attrNameLst>
                                      </p:cBhvr>
                                    </p:animRot>
                                  </p:childTnLst>
                                </p:cTn>
                              </p:par>
                              <p:par>
                                <p:cTn id="23" presetID="32" presetClass="emph" presetSubtype="0" repeatCount="4000" fill="hold" grpId="0" nodeType="withEffect">
                                  <p:stCondLst>
                                    <p:cond delay="0"/>
                                  </p:stCondLst>
                                  <p:childTnLst>
                                    <p:animRot by="120000">
                                      <p:cBhvr>
                                        <p:cTn id="24" dur="100" fill="hold">
                                          <p:stCondLst>
                                            <p:cond delay="0"/>
                                          </p:stCondLst>
                                        </p:cTn>
                                        <p:tgtEl>
                                          <p:spTgt spid="59"/>
                                        </p:tgtEl>
                                        <p:attrNameLst>
                                          <p:attrName>r</p:attrName>
                                        </p:attrNameLst>
                                      </p:cBhvr>
                                    </p:animRot>
                                    <p:animRot by="-240000">
                                      <p:cBhvr>
                                        <p:cTn id="25" dur="200" fill="hold">
                                          <p:stCondLst>
                                            <p:cond delay="200"/>
                                          </p:stCondLst>
                                        </p:cTn>
                                        <p:tgtEl>
                                          <p:spTgt spid="59"/>
                                        </p:tgtEl>
                                        <p:attrNameLst>
                                          <p:attrName>r</p:attrName>
                                        </p:attrNameLst>
                                      </p:cBhvr>
                                    </p:animRot>
                                    <p:animRot by="240000">
                                      <p:cBhvr>
                                        <p:cTn id="26" dur="200" fill="hold">
                                          <p:stCondLst>
                                            <p:cond delay="400"/>
                                          </p:stCondLst>
                                        </p:cTn>
                                        <p:tgtEl>
                                          <p:spTgt spid="59"/>
                                        </p:tgtEl>
                                        <p:attrNameLst>
                                          <p:attrName>r</p:attrName>
                                        </p:attrNameLst>
                                      </p:cBhvr>
                                    </p:animRot>
                                    <p:animRot by="-240000">
                                      <p:cBhvr>
                                        <p:cTn id="27" dur="200" fill="hold">
                                          <p:stCondLst>
                                            <p:cond delay="600"/>
                                          </p:stCondLst>
                                        </p:cTn>
                                        <p:tgtEl>
                                          <p:spTgt spid="59"/>
                                        </p:tgtEl>
                                        <p:attrNameLst>
                                          <p:attrName>r</p:attrName>
                                        </p:attrNameLst>
                                      </p:cBhvr>
                                    </p:animRot>
                                    <p:animRot by="120000">
                                      <p:cBhvr>
                                        <p:cTn id="28" dur="200" fill="hold">
                                          <p:stCondLst>
                                            <p:cond delay="800"/>
                                          </p:stCondLst>
                                        </p:cTn>
                                        <p:tgtEl>
                                          <p:spTgt spid="5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59" grpId="0"/>
      <p:bldP spid="60" grpId="0"/>
      <p:bldP spid="6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rcRect/>
          <a:stretch>
            <a:fillRect/>
          </a:stretch>
        </p:blipFill>
        <p:spPr>
          <a:xfrm rot="-10800000">
            <a:off x="15627505" y="7784091"/>
            <a:ext cx="2660495" cy="2502909"/>
          </a:xfrm>
          <a:prstGeom prst="rect">
            <a:avLst/>
          </a:prstGeom>
        </p:spPr>
      </p:pic>
      <p:pic>
        <p:nvPicPr>
          <p:cNvPr id="4" name="Picture 4"/>
          <p:cNvPicPr>
            <a:picLocks noChangeAspect="1"/>
          </p:cNvPicPr>
          <p:nvPr/>
        </p:nvPicPr>
        <p:blipFill rotWithShape="1">
          <a:blip r:embed="rId4"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rcRect/>
          <a:stretch/>
        </p:blipFill>
        <p:spPr>
          <a:xfrm rot="7727625">
            <a:off x="3229291" y="435129"/>
            <a:ext cx="1191487" cy="1271912"/>
          </a:xfrm>
          <a:prstGeom prst="rect">
            <a:avLst/>
          </a:prstGeom>
        </p:spPr>
      </p:pic>
      <p:pic>
        <p:nvPicPr>
          <p:cNvPr id="5" name="Picture 5"/>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xmlns="" r:embed="rId7"/>
              </a:ext>
            </a:extLst>
          </a:blip>
          <a:srcRect/>
          <a:stretch>
            <a:fillRect/>
          </a:stretch>
        </p:blipFill>
        <p:spPr>
          <a:xfrm>
            <a:off x="0" y="8539433"/>
            <a:ext cx="1095507" cy="1747567"/>
          </a:xfrm>
          <a:prstGeom prst="rect">
            <a:avLst/>
          </a:prstGeom>
        </p:spPr>
      </p:pic>
      <p:pic>
        <p:nvPicPr>
          <p:cNvPr id="6" name="Picture 6"/>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xmlns="" r:embed="rId9"/>
              </a:ext>
            </a:extLst>
          </a:blip>
          <a:srcRect/>
          <a:stretch>
            <a:fillRect/>
          </a:stretch>
        </p:blipFill>
        <p:spPr>
          <a:xfrm>
            <a:off x="13882834" y="13748"/>
            <a:ext cx="4417625" cy="2668046"/>
          </a:xfrm>
          <a:prstGeom prst="rect">
            <a:avLst/>
          </a:prstGeom>
        </p:spPr>
      </p:pic>
      <p:sp>
        <p:nvSpPr>
          <p:cNvPr id="7" name="AutoShape 7"/>
          <p:cNvSpPr/>
          <p:nvPr/>
        </p:nvSpPr>
        <p:spPr>
          <a:xfrm>
            <a:off x="-76200" y="6041442"/>
            <a:ext cx="18221922" cy="0"/>
          </a:xfrm>
          <a:prstGeom prst="line">
            <a:avLst/>
          </a:prstGeom>
          <a:ln w="47625" cap="flat">
            <a:solidFill>
              <a:srgbClr val="60699E"/>
            </a:solidFill>
            <a:prstDash val="solid"/>
            <a:headEnd type="none" w="sm" len="sm"/>
            <a:tailEnd type="none" w="sm" len="sm"/>
          </a:ln>
        </p:spPr>
      </p:sp>
      <p:pic>
        <p:nvPicPr>
          <p:cNvPr id="14" name="Picture 14"/>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xmlns="" r:embed="rId11"/>
              </a:ext>
            </a:extLst>
          </a:blip>
          <a:srcRect/>
          <a:stretch>
            <a:fillRect/>
          </a:stretch>
        </p:blipFill>
        <p:spPr>
          <a:xfrm>
            <a:off x="643628" y="766090"/>
            <a:ext cx="926459" cy="1163362"/>
          </a:xfrm>
          <a:prstGeom prst="rect">
            <a:avLst/>
          </a:prstGeom>
        </p:spPr>
      </p:pic>
      <p:pic>
        <p:nvPicPr>
          <p:cNvPr id="15" name="Picture 15"/>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xmlns="" r:embed="rId13"/>
              </a:ext>
            </a:extLst>
          </a:blip>
          <a:srcRect/>
          <a:stretch>
            <a:fillRect/>
          </a:stretch>
        </p:blipFill>
        <p:spPr>
          <a:xfrm rot="-10800000">
            <a:off x="2727168" y="8691996"/>
            <a:ext cx="3028394" cy="544122"/>
          </a:xfrm>
          <a:prstGeom prst="rect">
            <a:avLst/>
          </a:prstGeom>
        </p:spPr>
      </p:pic>
      <p:pic>
        <p:nvPicPr>
          <p:cNvPr id="16" name="Picture 16"/>
          <p:cNvPicPr>
            <a:picLocks noChangeAspect="1"/>
          </p:cNvPicPr>
          <p:nvPr/>
        </p:nvPicPr>
        <p:blipFill>
          <a:blip r:embed="rId14" cstate="email">
            <a:extLst>
              <a:ext uri="{28A0092B-C50C-407E-A947-70E740481C1C}">
                <a14:useLocalDpi xmlns:a14="http://schemas.microsoft.com/office/drawing/2010/main"/>
              </a:ext>
              <a:ext uri="{96DAC541-7B7A-43D3-8B79-37D633B846F1}">
                <asvg:svgBlip xmlns:asvg="http://schemas.microsoft.com/office/drawing/2016/SVG/main" xmlns="" r:embed="rId15"/>
              </a:ext>
            </a:extLst>
          </a:blip>
          <a:srcRect/>
          <a:stretch>
            <a:fillRect/>
          </a:stretch>
        </p:blipFill>
        <p:spPr>
          <a:xfrm rot="-7650384">
            <a:off x="15732854" y="7254841"/>
            <a:ext cx="1080159" cy="897514"/>
          </a:xfrm>
          <a:prstGeom prst="rect">
            <a:avLst/>
          </a:prstGeom>
        </p:spPr>
      </p:pic>
      <p:sp>
        <p:nvSpPr>
          <p:cNvPr id="17" name="TextBox 16">
            <a:extLst>
              <a:ext uri="{FF2B5EF4-FFF2-40B4-BE49-F238E27FC236}">
                <a16:creationId xmlns:a16="http://schemas.microsoft.com/office/drawing/2014/main" xmlns="" id="{9C42A729-A4B2-4C7F-B46C-97B090BE09FA}"/>
              </a:ext>
            </a:extLst>
          </p:cNvPr>
          <p:cNvSpPr txBox="1"/>
          <p:nvPr/>
        </p:nvSpPr>
        <p:spPr>
          <a:xfrm>
            <a:off x="4241365" y="451452"/>
            <a:ext cx="9151374" cy="1451808"/>
          </a:xfrm>
          <a:prstGeom prst="rect">
            <a:avLst/>
          </a:prstGeom>
          <a:noFill/>
        </p:spPr>
        <p:txBody>
          <a:bodyPr wrap="square">
            <a:spAutoFit/>
          </a:bodyPr>
          <a:lstStyle/>
          <a:p>
            <a:pPr algn="ctr">
              <a:lnSpc>
                <a:spcPct val="150000"/>
              </a:lnSpc>
              <a:spcBef>
                <a:spcPts val="1200"/>
              </a:spcBef>
            </a:pPr>
            <a:r>
              <a:rPr lang="vi-VN" sz="6600" b="1" kern="0" dirty="0">
                <a:solidFill>
                  <a:srgbClr val="DF98B6"/>
                </a:solidFill>
                <a:effectLst/>
                <a:latin typeface="Arial" panose="020B0604020202020204" pitchFamily="34" charset="0"/>
                <a:ea typeface="Times New Roman" panose="02020603050405020304" pitchFamily="18" charset="0"/>
                <a:cs typeface="Times New Roman" panose="02020603050405020304" pitchFamily="18" charset="0"/>
              </a:rPr>
              <a:t>NỘI DUNG BÀI HỌC</a:t>
            </a:r>
            <a:endParaRPr lang="en-US" sz="6600" b="1" kern="0" dirty="0">
              <a:solidFill>
                <a:srgbClr val="DF98B6"/>
              </a:solidFill>
              <a:effectLst/>
              <a:latin typeface="Calibri Light" panose="020F0302020204030204" pitchFamily="34" charset="0"/>
              <a:ea typeface="Times New Roman" panose="02020603050405020304" pitchFamily="18" charset="0"/>
              <a:cs typeface="Times New Roman" panose="02020603050405020304" pitchFamily="18" charset="0"/>
            </a:endParaRPr>
          </a:p>
        </p:txBody>
      </p:sp>
      <p:grpSp>
        <p:nvGrpSpPr>
          <p:cNvPr id="26" name="Group 25">
            <a:extLst>
              <a:ext uri="{FF2B5EF4-FFF2-40B4-BE49-F238E27FC236}">
                <a16:creationId xmlns:a16="http://schemas.microsoft.com/office/drawing/2014/main" xmlns="" id="{2E9F0E5A-1378-47C1-B8C8-1366A87136F8}"/>
              </a:ext>
            </a:extLst>
          </p:cNvPr>
          <p:cNvGrpSpPr/>
          <p:nvPr/>
        </p:nvGrpSpPr>
        <p:grpSpPr>
          <a:xfrm>
            <a:off x="3621240" y="4862135"/>
            <a:ext cx="2166825" cy="2156205"/>
            <a:chOff x="2355988" y="4438219"/>
            <a:chExt cx="2889216" cy="2778455"/>
          </a:xfrm>
        </p:grpSpPr>
        <p:grpSp>
          <p:nvGrpSpPr>
            <p:cNvPr id="27" name="Google Shape;3164;p59">
              <a:extLst>
                <a:ext uri="{FF2B5EF4-FFF2-40B4-BE49-F238E27FC236}">
                  <a16:creationId xmlns:a16="http://schemas.microsoft.com/office/drawing/2014/main" xmlns="" id="{2A329EE0-B781-4283-8F0E-12CC3FC03421}"/>
                </a:ext>
              </a:extLst>
            </p:cNvPr>
            <p:cNvGrpSpPr/>
            <p:nvPr/>
          </p:nvGrpSpPr>
          <p:grpSpPr>
            <a:xfrm>
              <a:off x="2355988" y="4438219"/>
              <a:ext cx="2889216" cy="2778455"/>
              <a:chOff x="5472222" y="4596114"/>
              <a:chExt cx="651699" cy="651509"/>
            </a:xfrm>
          </p:grpSpPr>
          <p:sp>
            <p:nvSpPr>
              <p:cNvPr id="29" name="Google Shape;3165;p59">
                <a:extLst>
                  <a:ext uri="{FF2B5EF4-FFF2-40B4-BE49-F238E27FC236}">
                    <a16:creationId xmlns:a16="http://schemas.microsoft.com/office/drawing/2014/main" xmlns="" id="{3087882F-3CBF-4397-A521-22BFAD27B509}"/>
                  </a:ext>
                </a:extLst>
              </p:cNvPr>
              <p:cNvSpPr/>
              <p:nvPr/>
            </p:nvSpPr>
            <p:spPr>
              <a:xfrm rot="-1759126">
                <a:off x="5558665" y="4682710"/>
                <a:ext cx="478813" cy="478318"/>
              </a:xfrm>
              <a:custGeom>
                <a:avLst/>
                <a:gdLst/>
                <a:ahLst/>
                <a:cxnLst/>
                <a:rect l="l" t="t" r="r" b="b"/>
                <a:pathLst>
                  <a:path w="478489" h="477994" extrusionOk="0">
                    <a:moveTo>
                      <a:pt x="478490" y="238997"/>
                    </a:moveTo>
                    <a:cubicBezTo>
                      <a:pt x="478490" y="370992"/>
                      <a:pt x="371376" y="477994"/>
                      <a:pt x="239245" y="477994"/>
                    </a:cubicBezTo>
                    <a:cubicBezTo>
                      <a:pt x="107114" y="477994"/>
                      <a:pt x="0" y="370992"/>
                      <a:pt x="0" y="238997"/>
                    </a:cubicBezTo>
                    <a:cubicBezTo>
                      <a:pt x="0" y="107003"/>
                      <a:pt x="107114" y="0"/>
                      <a:pt x="239245" y="0"/>
                    </a:cubicBezTo>
                    <a:cubicBezTo>
                      <a:pt x="371376" y="0"/>
                      <a:pt x="478490" y="107003"/>
                      <a:pt x="478490" y="238997"/>
                    </a:cubicBezTo>
                    <a:close/>
                  </a:path>
                </a:pathLst>
              </a:custGeom>
              <a:solidFill>
                <a:schemeClr val="bg1"/>
              </a:solidFill>
              <a:ln w="28575" cap="rnd" cmpd="sng">
                <a:solidFill>
                  <a:srgbClr val="24598B"/>
                </a:solidFill>
                <a:prstDash val="dashDot"/>
                <a:round/>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ea typeface="Calibri"/>
                  <a:cs typeface="Calibri"/>
                  <a:sym typeface="Calibri"/>
                </a:endParaRPr>
              </a:p>
            </p:txBody>
          </p:sp>
          <p:sp>
            <p:nvSpPr>
              <p:cNvPr id="30" name="Google Shape;3166;p59">
                <a:extLst>
                  <a:ext uri="{FF2B5EF4-FFF2-40B4-BE49-F238E27FC236}">
                    <a16:creationId xmlns:a16="http://schemas.microsoft.com/office/drawing/2014/main" xmlns="" id="{65275B37-D081-4CD4-8432-961F7909F8EA}"/>
                  </a:ext>
                </a:extLst>
              </p:cNvPr>
              <p:cNvSpPr/>
              <p:nvPr/>
            </p:nvSpPr>
            <p:spPr>
              <a:xfrm>
                <a:off x="5525531" y="4777262"/>
                <a:ext cx="536920" cy="408720"/>
              </a:xfrm>
              <a:custGeom>
                <a:avLst/>
                <a:gdLst/>
                <a:ahLst/>
                <a:cxnLst/>
                <a:rect l="l" t="t" r="r" b="b"/>
                <a:pathLst>
                  <a:path w="536920" h="408720" extrusionOk="0">
                    <a:moveTo>
                      <a:pt x="78930" y="330394"/>
                    </a:moveTo>
                    <a:cubicBezTo>
                      <a:pt x="-4972" y="246579"/>
                      <a:pt x="-23997" y="120002"/>
                      <a:pt x="31557" y="15376"/>
                    </a:cubicBezTo>
                    <a:cubicBezTo>
                      <a:pt x="39072" y="1217"/>
                      <a:pt x="56575" y="-4105"/>
                      <a:pt x="70749" y="3402"/>
                    </a:cubicBezTo>
                    <a:cubicBezTo>
                      <a:pt x="84923" y="10910"/>
                      <a:pt x="90250" y="28395"/>
                      <a:pt x="82735" y="42554"/>
                    </a:cubicBezTo>
                    <a:cubicBezTo>
                      <a:pt x="39167" y="124563"/>
                      <a:pt x="54102" y="223772"/>
                      <a:pt x="119929" y="289437"/>
                    </a:cubicBezTo>
                    <a:cubicBezTo>
                      <a:pt x="201928" y="371351"/>
                      <a:pt x="335296" y="371351"/>
                      <a:pt x="417295" y="289437"/>
                    </a:cubicBezTo>
                    <a:cubicBezTo>
                      <a:pt x="458104" y="248670"/>
                      <a:pt x="479983" y="194409"/>
                      <a:pt x="478842" y="136727"/>
                    </a:cubicBezTo>
                    <a:cubicBezTo>
                      <a:pt x="478556" y="120762"/>
                      <a:pt x="491208" y="107553"/>
                      <a:pt x="507284" y="107173"/>
                    </a:cubicBezTo>
                    <a:cubicBezTo>
                      <a:pt x="523266" y="106888"/>
                      <a:pt x="536583" y="119527"/>
                      <a:pt x="536869" y="135586"/>
                    </a:cubicBezTo>
                    <a:cubicBezTo>
                      <a:pt x="538296" y="209138"/>
                      <a:pt x="510424" y="278318"/>
                      <a:pt x="458389" y="330394"/>
                    </a:cubicBezTo>
                    <a:cubicBezTo>
                      <a:pt x="353655" y="434829"/>
                      <a:pt x="183474" y="434829"/>
                      <a:pt x="78930" y="330394"/>
                    </a:cubicBezTo>
                    <a:close/>
                  </a:path>
                </a:pathLst>
              </a:custGeom>
              <a:solidFill>
                <a:srgbClr val="FFBB98"/>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000000"/>
                  </a:solidFill>
                  <a:effectLst/>
                  <a:uLnTx/>
                  <a:uFillTx/>
                  <a:ea typeface="Calibri"/>
                  <a:cs typeface="Calibri"/>
                  <a:sym typeface="Calibri"/>
                </a:endParaRPr>
              </a:p>
            </p:txBody>
          </p:sp>
        </p:grpSp>
        <p:sp>
          <p:nvSpPr>
            <p:cNvPr id="28" name="Google Shape;3180;p59">
              <a:extLst>
                <a:ext uri="{FF2B5EF4-FFF2-40B4-BE49-F238E27FC236}">
                  <a16:creationId xmlns:a16="http://schemas.microsoft.com/office/drawing/2014/main" xmlns="" id="{153F9EF2-9D68-4056-947F-00C934BCC480}"/>
                </a:ext>
              </a:extLst>
            </p:cNvPr>
            <p:cNvSpPr txBox="1"/>
            <p:nvPr/>
          </p:nvSpPr>
          <p:spPr>
            <a:xfrm>
              <a:off x="2916903" y="5370705"/>
              <a:ext cx="1656624" cy="732268"/>
            </a:xfrm>
            <a:prstGeom prst="rect">
              <a:avLst/>
            </a:prstGeom>
            <a:noFill/>
            <a:ln>
              <a:noFill/>
            </a:ln>
          </p:spPr>
          <p:txBody>
            <a:bodyPr spcFirstLastPara="1" wrap="square" lIns="91425" tIns="91425" rIns="91425" bIns="91425" anchor="ctr" anchorCtr="0">
              <a:noAutofit/>
            </a:bodyPr>
            <a:lstStyle/>
            <a:p>
              <a:pPr algn="ctr">
                <a:buClr>
                  <a:srgbClr val="000000"/>
                </a:buClr>
                <a:buFont typeface="Arial"/>
                <a:buNone/>
              </a:pPr>
              <a:r>
                <a:rPr lang="vi-VN" sz="10000" b="1" kern="0" dirty="0">
                  <a:solidFill>
                    <a:srgbClr val="FFBB98"/>
                  </a:solidFill>
                  <a:ea typeface="Overpass Black"/>
                  <a:cs typeface="Overpass Black"/>
                  <a:sym typeface="Overpass Black"/>
                </a:rPr>
                <a:t>1</a:t>
              </a:r>
              <a:endParaRPr sz="10000" b="1" kern="0" dirty="0">
                <a:solidFill>
                  <a:srgbClr val="FFBB98"/>
                </a:solidFill>
                <a:latin typeface="Arial"/>
                <a:ea typeface="Overpass Black"/>
                <a:cs typeface="Overpass Black"/>
                <a:sym typeface="Overpass Black"/>
              </a:endParaRPr>
            </a:p>
          </p:txBody>
        </p:sp>
      </p:grpSp>
      <p:grpSp>
        <p:nvGrpSpPr>
          <p:cNvPr id="41" name="Group 40">
            <a:extLst>
              <a:ext uri="{FF2B5EF4-FFF2-40B4-BE49-F238E27FC236}">
                <a16:creationId xmlns:a16="http://schemas.microsoft.com/office/drawing/2014/main" xmlns="" id="{D3FC8DF3-967F-4A42-A2A4-C6F137227C83}"/>
              </a:ext>
            </a:extLst>
          </p:cNvPr>
          <p:cNvGrpSpPr/>
          <p:nvPr/>
        </p:nvGrpSpPr>
        <p:grpSpPr>
          <a:xfrm>
            <a:off x="10983047" y="4686300"/>
            <a:ext cx="2400760" cy="2367243"/>
            <a:chOff x="2355988" y="4438219"/>
            <a:chExt cx="2889216" cy="2778455"/>
          </a:xfrm>
        </p:grpSpPr>
        <p:grpSp>
          <p:nvGrpSpPr>
            <p:cNvPr id="42" name="Google Shape;3164;p59">
              <a:extLst>
                <a:ext uri="{FF2B5EF4-FFF2-40B4-BE49-F238E27FC236}">
                  <a16:creationId xmlns:a16="http://schemas.microsoft.com/office/drawing/2014/main" xmlns="" id="{A53C3639-4326-4197-A4EC-E2109B3B06DB}"/>
                </a:ext>
              </a:extLst>
            </p:cNvPr>
            <p:cNvGrpSpPr/>
            <p:nvPr/>
          </p:nvGrpSpPr>
          <p:grpSpPr>
            <a:xfrm>
              <a:off x="2355988" y="4438219"/>
              <a:ext cx="2889216" cy="2778455"/>
              <a:chOff x="5472222" y="4596114"/>
              <a:chExt cx="651699" cy="651509"/>
            </a:xfrm>
          </p:grpSpPr>
          <p:sp>
            <p:nvSpPr>
              <p:cNvPr id="44" name="Google Shape;3165;p59">
                <a:extLst>
                  <a:ext uri="{FF2B5EF4-FFF2-40B4-BE49-F238E27FC236}">
                    <a16:creationId xmlns:a16="http://schemas.microsoft.com/office/drawing/2014/main" xmlns="" id="{7E3A5498-72D1-4FDB-B6A7-E689DE2C65A1}"/>
                  </a:ext>
                </a:extLst>
              </p:cNvPr>
              <p:cNvSpPr/>
              <p:nvPr/>
            </p:nvSpPr>
            <p:spPr>
              <a:xfrm rot="-1759126">
                <a:off x="5558665" y="4682710"/>
                <a:ext cx="478813" cy="478318"/>
              </a:xfrm>
              <a:custGeom>
                <a:avLst/>
                <a:gdLst/>
                <a:ahLst/>
                <a:cxnLst/>
                <a:rect l="l" t="t" r="r" b="b"/>
                <a:pathLst>
                  <a:path w="478489" h="477994" extrusionOk="0">
                    <a:moveTo>
                      <a:pt x="478490" y="238997"/>
                    </a:moveTo>
                    <a:cubicBezTo>
                      <a:pt x="478490" y="370992"/>
                      <a:pt x="371376" y="477994"/>
                      <a:pt x="239245" y="477994"/>
                    </a:cubicBezTo>
                    <a:cubicBezTo>
                      <a:pt x="107114" y="477994"/>
                      <a:pt x="0" y="370992"/>
                      <a:pt x="0" y="238997"/>
                    </a:cubicBezTo>
                    <a:cubicBezTo>
                      <a:pt x="0" y="107003"/>
                      <a:pt x="107114" y="0"/>
                      <a:pt x="239245" y="0"/>
                    </a:cubicBezTo>
                    <a:cubicBezTo>
                      <a:pt x="371376" y="0"/>
                      <a:pt x="478490" y="107003"/>
                      <a:pt x="478490" y="238997"/>
                    </a:cubicBezTo>
                    <a:close/>
                  </a:path>
                </a:pathLst>
              </a:custGeom>
              <a:solidFill>
                <a:schemeClr val="bg1"/>
              </a:solidFill>
              <a:ln w="28575" cap="rnd" cmpd="sng">
                <a:solidFill>
                  <a:srgbClr val="24598B"/>
                </a:solidFill>
                <a:prstDash val="dashDot"/>
                <a:round/>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ea typeface="Calibri"/>
                  <a:cs typeface="Calibri"/>
                  <a:sym typeface="Calibri"/>
                </a:endParaRPr>
              </a:p>
            </p:txBody>
          </p:sp>
          <p:sp>
            <p:nvSpPr>
              <p:cNvPr id="45" name="Google Shape;3166;p59">
                <a:extLst>
                  <a:ext uri="{FF2B5EF4-FFF2-40B4-BE49-F238E27FC236}">
                    <a16:creationId xmlns:a16="http://schemas.microsoft.com/office/drawing/2014/main" xmlns="" id="{2681E35A-6B4A-4B2B-B8AB-8941959EBCF8}"/>
                  </a:ext>
                </a:extLst>
              </p:cNvPr>
              <p:cNvSpPr/>
              <p:nvPr/>
            </p:nvSpPr>
            <p:spPr>
              <a:xfrm>
                <a:off x="5525531" y="4777262"/>
                <a:ext cx="536920" cy="408720"/>
              </a:xfrm>
              <a:custGeom>
                <a:avLst/>
                <a:gdLst/>
                <a:ahLst/>
                <a:cxnLst/>
                <a:rect l="l" t="t" r="r" b="b"/>
                <a:pathLst>
                  <a:path w="536920" h="408720" extrusionOk="0">
                    <a:moveTo>
                      <a:pt x="78930" y="330394"/>
                    </a:moveTo>
                    <a:cubicBezTo>
                      <a:pt x="-4972" y="246579"/>
                      <a:pt x="-23997" y="120002"/>
                      <a:pt x="31557" y="15376"/>
                    </a:cubicBezTo>
                    <a:cubicBezTo>
                      <a:pt x="39072" y="1217"/>
                      <a:pt x="56575" y="-4105"/>
                      <a:pt x="70749" y="3402"/>
                    </a:cubicBezTo>
                    <a:cubicBezTo>
                      <a:pt x="84923" y="10910"/>
                      <a:pt x="90250" y="28395"/>
                      <a:pt x="82735" y="42554"/>
                    </a:cubicBezTo>
                    <a:cubicBezTo>
                      <a:pt x="39167" y="124563"/>
                      <a:pt x="54102" y="223772"/>
                      <a:pt x="119929" y="289437"/>
                    </a:cubicBezTo>
                    <a:cubicBezTo>
                      <a:pt x="201928" y="371351"/>
                      <a:pt x="335296" y="371351"/>
                      <a:pt x="417295" y="289437"/>
                    </a:cubicBezTo>
                    <a:cubicBezTo>
                      <a:pt x="458104" y="248670"/>
                      <a:pt x="479983" y="194409"/>
                      <a:pt x="478842" y="136727"/>
                    </a:cubicBezTo>
                    <a:cubicBezTo>
                      <a:pt x="478556" y="120762"/>
                      <a:pt x="491208" y="107553"/>
                      <a:pt x="507284" y="107173"/>
                    </a:cubicBezTo>
                    <a:cubicBezTo>
                      <a:pt x="523266" y="106888"/>
                      <a:pt x="536583" y="119527"/>
                      <a:pt x="536869" y="135586"/>
                    </a:cubicBezTo>
                    <a:cubicBezTo>
                      <a:pt x="538296" y="209138"/>
                      <a:pt x="510424" y="278318"/>
                      <a:pt x="458389" y="330394"/>
                    </a:cubicBezTo>
                    <a:cubicBezTo>
                      <a:pt x="353655" y="434829"/>
                      <a:pt x="183474" y="434829"/>
                      <a:pt x="78930" y="330394"/>
                    </a:cubicBezTo>
                    <a:close/>
                  </a:path>
                </a:pathLst>
              </a:custGeom>
              <a:solidFill>
                <a:srgbClr val="A5B2D3"/>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000000"/>
                  </a:solidFill>
                  <a:effectLst/>
                  <a:uLnTx/>
                  <a:uFillTx/>
                  <a:ea typeface="Calibri"/>
                  <a:cs typeface="Calibri"/>
                  <a:sym typeface="Calibri"/>
                </a:endParaRPr>
              </a:p>
            </p:txBody>
          </p:sp>
        </p:grpSp>
        <p:sp>
          <p:nvSpPr>
            <p:cNvPr id="43" name="Google Shape;3180;p59">
              <a:extLst>
                <a:ext uri="{FF2B5EF4-FFF2-40B4-BE49-F238E27FC236}">
                  <a16:creationId xmlns:a16="http://schemas.microsoft.com/office/drawing/2014/main" xmlns="" id="{7D580E55-E12D-40C8-AEBC-611DA099E981}"/>
                </a:ext>
              </a:extLst>
            </p:cNvPr>
            <p:cNvSpPr txBox="1"/>
            <p:nvPr/>
          </p:nvSpPr>
          <p:spPr>
            <a:xfrm>
              <a:off x="2916903" y="5370705"/>
              <a:ext cx="1656624" cy="732268"/>
            </a:xfrm>
            <a:prstGeom prst="rect">
              <a:avLst/>
            </a:prstGeom>
            <a:noFill/>
            <a:ln>
              <a:noFill/>
            </a:ln>
          </p:spPr>
          <p:txBody>
            <a:bodyPr spcFirstLastPara="1" wrap="square" lIns="91425" tIns="91425" rIns="91425" bIns="91425" anchor="ctr" anchorCtr="0">
              <a:noAutofit/>
            </a:bodyPr>
            <a:lstStyle/>
            <a:p>
              <a:pPr algn="ctr">
                <a:buClr>
                  <a:srgbClr val="000000"/>
                </a:buClr>
                <a:buFont typeface="Arial"/>
                <a:buNone/>
              </a:pPr>
              <a:r>
                <a:rPr lang="en-US" sz="10000" b="1" kern="0" dirty="0">
                  <a:solidFill>
                    <a:srgbClr val="A5B2D3"/>
                  </a:solidFill>
                  <a:ea typeface="Overpass Black"/>
                  <a:cs typeface="Overpass Black"/>
                  <a:sym typeface="Overpass Black"/>
                </a:rPr>
                <a:t>2</a:t>
              </a:r>
              <a:endParaRPr sz="10000" b="1" kern="0" dirty="0">
                <a:solidFill>
                  <a:srgbClr val="A5B2D3"/>
                </a:solidFill>
                <a:latin typeface="Arial"/>
                <a:ea typeface="Overpass Black"/>
                <a:cs typeface="Overpass Black"/>
                <a:sym typeface="Overpass Black"/>
              </a:endParaRPr>
            </a:p>
          </p:txBody>
        </p:sp>
      </p:grpSp>
      <p:sp>
        <p:nvSpPr>
          <p:cNvPr id="47" name="TextBox 46">
            <a:extLst>
              <a:ext uri="{FF2B5EF4-FFF2-40B4-BE49-F238E27FC236}">
                <a16:creationId xmlns:a16="http://schemas.microsoft.com/office/drawing/2014/main" xmlns="" id="{738D1363-4E1F-4828-9AFC-E687AC002C59}"/>
              </a:ext>
            </a:extLst>
          </p:cNvPr>
          <p:cNvSpPr txBox="1"/>
          <p:nvPr/>
        </p:nvSpPr>
        <p:spPr>
          <a:xfrm>
            <a:off x="8517253" y="7020140"/>
            <a:ext cx="7332347" cy="2631490"/>
          </a:xfrm>
          <a:prstGeom prst="rect">
            <a:avLst/>
          </a:prstGeom>
          <a:noFill/>
        </p:spPr>
        <p:txBody>
          <a:bodyPr wrap="square">
            <a:spAutoFit/>
          </a:bodyPr>
          <a:lstStyle/>
          <a:p>
            <a:pPr algn="ctr">
              <a:lnSpc>
                <a:spcPct val="125000"/>
              </a:lnSpc>
              <a:spcAft>
                <a:spcPts val="800"/>
              </a:spcAft>
            </a:pPr>
            <a:r>
              <a:rPr lang="en-US" sz="4400" b="1" dirty="0" smtClean="0">
                <a:solidFill>
                  <a:schemeClr val="tx2"/>
                </a:solidFill>
                <a:effectLst/>
                <a:latin typeface="Arial" panose="020B0604020202020204" pitchFamily="34" charset="0"/>
                <a:ea typeface="Calibri" panose="020F0502020204030204" pitchFamily="34" charset="0"/>
                <a:cs typeface="Times New Roman" panose="02020603050405020304" pitchFamily="18" charset="0"/>
              </a:rPr>
              <a:t>Diện tích xung quanh và thể tích hình hộp chữ nhật, hình lập phương</a:t>
            </a:r>
            <a:endParaRPr lang="en-US" sz="44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9" name="TextBox 48">
            <a:extLst>
              <a:ext uri="{FF2B5EF4-FFF2-40B4-BE49-F238E27FC236}">
                <a16:creationId xmlns:a16="http://schemas.microsoft.com/office/drawing/2014/main" xmlns="" id="{DCBB8B29-D677-404A-9553-8E90753D9275}"/>
              </a:ext>
            </a:extLst>
          </p:cNvPr>
          <p:cNvSpPr txBox="1"/>
          <p:nvPr/>
        </p:nvSpPr>
        <p:spPr>
          <a:xfrm>
            <a:off x="1646287" y="3053596"/>
            <a:ext cx="5821313" cy="1785104"/>
          </a:xfrm>
          <a:prstGeom prst="rect">
            <a:avLst/>
          </a:prstGeom>
          <a:noFill/>
        </p:spPr>
        <p:txBody>
          <a:bodyPr wrap="square">
            <a:spAutoFit/>
          </a:bodyPr>
          <a:lstStyle/>
          <a:p>
            <a:pPr marL="0" marR="0" lvl="0" indent="0" algn="ctr" defTabSz="914400" rtl="0" eaLnBrk="1" fontAlgn="auto" latinLnBrk="0" hangingPunct="1">
              <a:lnSpc>
                <a:spcPct val="125000"/>
              </a:lnSpc>
              <a:spcBef>
                <a:spcPts val="0"/>
              </a:spcBef>
              <a:spcAft>
                <a:spcPts val="800"/>
              </a:spcAft>
              <a:buClrTx/>
              <a:buSzTx/>
              <a:buFontTx/>
              <a:buNone/>
              <a:tabLst/>
              <a:defRPr/>
            </a:pPr>
            <a:r>
              <a:rPr kumimoji="0" lang="en-US" sz="4400" b="1" i="0" u="none" strike="noStrike" kern="1200" cap="none" spc="0" normalizeH="0" baseline="0" noProof="0" dirty="0" smtClean="0">
                <a:ln>
                  <a:noFill/>
                </a:ln>
                <a:solidFill>
                  <a:schemeClr val="tx2"/>
                </a:solidFill>
                <a:effectLst/>
                <a:uLnTx/>
                <a:uFillTx/>
                <a:latin typeface="Arial" panose="020B0604020202020204" pitchFamily="34" charset="0"/>
                <a:ea typeface="Calibri" panose="020F0502020204030204" pitchFamily="34" charset="0"/>
                <a:cs typeface="Times New Roman" panose="02020603050405020304" pitchFamily="18" charset="0"/>
              </a:rPr>
              <a:t>Hình</a:t>
            </a:r>
            <a:r>
              <a:rPr kumimoji="0" lang="en-US" sz="4400" b="1" i="0" u="none" strike="noStrike" kern="1200" cap="none" spc="0" normalizeH="0" noProof="0" dirty="0" smtClean="0">
                <a:ln>
                  <a:noFill/>
                </a:ln>
                <a:solidFill>
                  <a:schemeClr val="tx2"/>
                </a:solidFill>
                <a:effectLst/>
                <a:uLnTx/>
                <a:uFillTx/>
                <a:latin typeface="Arial" panose="020B0604020202020204" pitchFamily="34" charset="0"/>
                <a:ea typeface="Calibri" panose="020F0502020204030204" pitchFamily="34" charset="0"/>
                <a:cs typeface="Times New Roman" panose="02020603050405020304" pitchFamily="18" charset="0"/>
              </a:rPr>
              <a:t> hộp chữ nhật, hình lập phương</a:t>
            </a:r>
            <a:endParaRPr kumimoji="0" lang="en-US" sz="4400" b="0" i="0" u="none" strike="noStrike" kern="1200" cap="none" spc="0" normalizeH="0" baseline="0" noProof="0" dirty="0">
              <a:ln>
                <a:noFill/>
              </a:ln>
              <a:solidFill>
                <a:schemeClr val="tx2"/>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7493483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22" presetClass="entr" presetSubtype="8"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randombar(horizontal)">
                                      <p:cBhvr>
                                        <p:cTn id="15" dur="500"/>
                                        <p:tgtEl>
                                          <p:spTgt spid="26"/>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49"/>
                                        </p:tgtEl>
                                        <p:attrNameLst>
                                          <p:attrName>style.visibility</p:attrName>
                                        </p:attrNameLst>
                                      </p:cBhvr>
                                      <p:to>
                                        <p:strVal val="visible"/>
                                      </p:to>
                                    </p:set>
                                    <p:animEffect transition="in" filter="randombar(horizontal)">
                                      <p:cBhvr>
                                        <p:cTn id="18" dur="500"/>
                                        <p:tgtEl>
                                          <p:spTgt spid="49"/>
                                        </p:tgtEl>
                                      </p:cBhvr>
                                    </p:animEffect>
                                  </p:childTnLst>
                                </p:cTn>
                              </p:par>
                            </p:childTnLst>
                          </p:cTn>
                        </p:par>
                      </p:childTnLst>
                    </p:cTn>
                  </p:par>
                  <p:par>
                    <p:cTn id="19" fill="hold">
                      <p:stCondLst>
                        <p:cond delay="indefinite"/>
                      </p:stCondLst>
                      <p:childTnLst>
                        <p:par>
                          <p:cTn id="20" fill="hold">
                            <p:stCondLst>
                              <p:cond delay="0"/>
                            </p:stCondLst>
                            <p:childTnLst>
                              <p:par>
                                <p:cTn id="21" presetID="17" presetClass="entr" presetSubtype="10" fill="hold" nodeType="clickEffect">
                                  <p:stCondLst>
                                    <p:cond delay="0"/>
                                  </p:stCondLst>
                                  <p:childTnLst>
                                    <p:set>
                                      <p:cBhvr>
                                        <p:cTn id="22" dur="1" fill="hold">
                                          <p:stCondLst>
                                            <p:cond delay="0"/>
                                          </p:stCondLst>
                                        </p:cTn>
                                        <p:tgtEl>
                                          <p:spTgt spid="41"/>
                                        </p:tgtEl>
                                        <p:attrNameLst>
                                          <p:attrName>style.visibility</p:attrName>
                                        </p:attrNameLst>
                                      </p:cBhvr>
                                      <p:to>
                                        <p:strVal val="visible"/>
                                      </p:to>
                                    </p:set>
                                    <p:anim calcmode="lin" valueType="num">
                                      <p:cBhvr>
                                        <p:cTn id="23" dur="500" fill="hold"/>
                                        <p:tgtEl>
                                          <p:spTgt spid="41"/>
                                        </p:tgtEl>
                                        <p:attrNameLst>
                                          <p:attrName>ppt_w</p:attrName>
                                        </p:attrNameLst>
                                      </p:cBhvr>
                                      <p:tavLst>
                                        <p:tav tm="0">
                                          <p:val>
                                            <p:fltVal val="0"/>
                                          </p:val>
                                        </p:tav>
                                        <p:tav tm="100000">
                                          <p:val>
                                            <p:strVal val="#ppt_w"/>
                                          </p:val>
                                        </p:tav>
                                      </p:tavLst>
                                    </p:anim>
                                    <p:anim calcmode="lin" valueType="num">
                                      <p:cBhvr>
                                        <p:cTn id="24" dur="500" fill="hold"/>
                                        <p:tgtEl>
                                          <p:spTgt spid="41"/>
                                        </p:tgtEl>
                                        <p:attrNameLst>
                                          <p:attrName>ppt_h</p:attrName>
                                        </p:attrNameLst>
                                      </p:cBhvr>
                                      <p:tavLst>
                                        <p:tav tm="0">
                                          <p:val>
                                            <p:strVal val="#ppt_h"/>
                                          </p:val>
                                        </p:tav>
                                        <p:tav tm="100000">
                                          <p:val>
                                            <p:strVal val="#ppt_h"/>
                                          </p:val>
                                        </p:tav>
                                      </p:tavLst>
                                    </p:anim>
                                  </p:childTnLst>
                                </p:cTn>
                              </p:par>
                              <p:par>
                                <p:cTn id="25" presetID="17" presetClass="entr" presetSubtype="10" fill="hold" grpId="0" nodeType="withEffect">
                                  <p:stCondLst>
                                    <p:cond delay="0"/>
                                  </p:stCondLst>
                                  <p:childTnLst>
                                    <p:set>
                                      <p:cBhvr>
                                        <p:cTn id="26" dur="1" fill="hold">
                                          <p:stCondLst>
                                            <p:cond delay="0"/>
                                          </p:stCondLst>
                                        </p:cTn>
                                        <p:tgtEl>
                                          <p:spTgt spid="47"/>
                                        </p:tgtEl>
                                        <p:attrNameLst>
                                          <p:attrName>style.visibility</p:attrName>
                                        </p:attrNameLst>
                                      </p:cBhvr>
                                      <p:to>
                                        <p:strVal val="visible"/>
                                      </p:to>
                                    </p:set>
                                    <p:anim calcmode="lin" valueType="num">
                                      <p:cBhvr>
                                        <p:cTn id="27" dur="500" fill="hold"/>
                                        <p:tgtEl>
                                          <p:spTgt spid="47"/>
                                        </p:tgtEl>
                                        <p:attrNameLst>
                                          <p:attrName>ppt_w</p:attrName>
                                        </p:attrNameLst>
                                      </p:cBhvr>
                                      <p:tavLst>
                                        <p:tav tm="0">
                                          <p:val>
                                            <p:fltVal val="0"/>
                                          </p:val>
                                        </p:tav>
                                        <p:tav tm="100000">
                                          <p:val>
                                            <p:strVal val="#ppt_w"/>
                                          </p:val>
                                        </p:tav>
                                      </p:tavLst>
                                    </p:anim>
                                    <p:anim calcmode="lin" valueType="num">
                                      <p:cBhvr>
                                        <p:cTn id="28" dur="500" fill="hold"/>
                                        <p:tgtEl>
                                          <p:spTgt spid="4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47" grpId="0"/>
      <p:bldP spid="49"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FF3DD"/>
        </a:solid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xmlns="" id="{F85351B9-9DBD-E218-A5A3-543328FE4141}"/>
              </a:ext>
            </a:extLst>
          </p:cNvPr>
          <p:cNvPicPr>
            <a:picLocks noChangeAspect="1"/>
          </p:cNvPicPr>
          <p:nvPr/>
        </p:nvPicPr>
        <p:blipFill>
          <a:blip r:embed="rId2"/>
          <a:stretch>
            <a:fillRect/>
          </a:stretch>
        </p:blipFill>
        <p:spPr>
          <a:xfrm>
            <a:off x="4445661" y="508231"/>
            <a:ext cx="9246410" cy="7617290"/>
          </a:xfrm>
          <a:prstGeom prst="rect">
            <a:avLst/>
          </a:prstGeom>
        </p:spPr>
      </p:pic>
      <p:pic>
        <p:nvPicPr>
          <p:cNvPr id="2050" name="Picture 2" descr="Phép thử, biến cố, không gian mẫu, xác suất của biến cố">
            <a:extLst>
              <a:ext uri="{FF2B5EF4-FFF2-40B4-BE49-F238E27FC236}">
                <a16:creationId xmlns:a16="http://schemas.microsoft.com/office/drawing/2014/main" xmlns="" id="{10846486-0896-4261-AD66-76902A47678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174606" y="854078"/>
            <a:ext cx="7715135" cy="6575422"/>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2"/>
          <p:cNvSpPr/>
          <p:nvPr/>
        </p:nvSpPr>
        <p:spPr>
          <a:xfrm>
            <a:off x="-204072" y="9113000"/>
            <a:ext cx="18696144" cy="1174000"/>
          </a:xfrm>
          <a:prstGeom prst="rect">
            <a:avLst/>
          </a:prstGeom>
          <a:solidFill>
            <a:srgbClr val="FFD68B">
              <a:alpha val="52157"/>
            </a:srgbClr>
          </a:solidFill>
        </p:spPr>
        <p:txBody>
          <a:bodyPr/>
          <a:lstStyle/>
          <a:p>
            <a:pPr defTabSz="1371600"/>
            <a:endParaRPr lang="en-US" sz="2700" dirty="0">
              <a:solidFill>
                <a:prstClr val="black"/>
              </a:solidFill>
              <a:latin typeface="Calibri"/>
              <a:cs typeface="Arial"/>
              <a:sym typeface="Arial"/>
            </a:endParaRPr>
          </a:p>
        </p:txBody>
      </p:sp>
      <p:pic>
        <p:nvPicPr>
          <p:cNvPr id="20" name="Picture 19">
            <a:hlinkClick r:id="rId4" action="ppaction://hlinksldjump"/>
            <a:extLst>
              <a:ext uri="{FF2B5EF4-FFF2-40B4-BE49-F238E27FC236}">
                <a16:creationId xmlns:a16="http://schemas.microsoft.com/office/drawing/2014/main" xmlns="" id="{BB99C76D-78B8-D673-7276-556DCF8B2C0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177789" y="2734521"/>
            <a:ext cx="3807422" cy="2597102"/>
          </a:xfrm>
          <a:prstGeom prst="rect">
            <a:avLst/>
          </a:prstGeom>
        </p:spPr>
      </p:pic>
      <p:pic>
        <p:nvPicPr>
          <p:cNvPr id="21" name="Picture 20">
            <a:hlinkClick r:id="rId6" action="ppaction://hlinksldjump"/>
            <a:extLst>
              <a:ext uri="{FF2B5EF4-FFF2-40B4-BE49-F238E27FC236}">
                <a16:creationId xmlns:a16="http://schemas.microsoft.com/office/drawing/2014/main" xmlns="" id="{1465AC6E-7E5F-06B3-93F9-A3E6CD1B26C9}"/>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968563" y="2690677"/>
            <a:ext cx="3921178" cy="2640946"/>
          </a:xfrm>
          <a:prstGeom prst="rect">
            <a:avLst/>
          </a:prstGeom>
        </p:spPr>
      </p:pic>
      <p:pic>
        <p:nvPicPr>
          <p:cNvPr id="22" name="Picture 21">
            <a:hlinkClick r:id="rId8" action="ppaction://hlinksldjump"/>
            <a:extLst>
              <a:ext uri="{FF2B5EF4-FFF2-40B4-BE49-F238E27FC236}">
                <a16:creationId xmlns:a16="http://schemas.microsoft.com/office/drawing/2014/main" xmlns="" id="{B0496900-AE1F-DDE6-3A53-50AD67963052}"/>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968563" y="5091035"/>
            <a:ext cx="3921178" cy="2772650"/>
          </a:xfrm>
          <a:prstGeom prst="rect">
            <a:avLst/>
          </a:prstGeom>
        </p:spPr>
      </p:pic>
      <p:pic>
        <p:nvPicPr>
          <p:cNvPr id="23" name="Picture 22">
            <a:hlinkClick r:id="rId10" action="ppaction://hlinksldjump"/>
            <a:extLst>
              <a:ext uri="{FF2B5EF4-FFF2-40B4-BE49-F238E27FC236}">
                <a16:creationId xmlns:a16="http://schemas.microsoft.com/office/drawing/2014/main" xmlns="" id="{2394773A-D5A5-625E-5E6D-D86EF0DE7139}"/>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177790" y="5091037"/>
            <a:ext cx="3790772" cy="2734734"/>
          </a:xfrm>
          <a:prstGeom prst="rect">
            <a:avLst/>
          </a:prstGeom>
        </p:spPr>
      </p:pic>
      <p:pic>
        <p:nvPicPr>
          <p:cNvPr id="25" name="Picture 5">
            <a:extLst>
              <a:ext uri="{FF2B5EF4-FFF2-40B4-BE49-F238E27FC236}">
                <a16:creationId xmlns:a16="http://schemas.microsoft.com/office/drawing/2014/main" xmlns="" id="{7A2612C6-5024-B4FF-D422-2B8CD28E076F}"/>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xmlns="" r:embed="rId13"/>
              </a:ext>
            </a:extLst>
          </a:blip>
          <a:srcRect/>
          <a:stretch>
            <a:fillRect/>
          </a:stretch>
        </p:blipFill>
        <p:spPr>
          <a:xfrm>
            <a:off x="14756889" y="5331622"/>
            <a:ext cx="3081842" cy="4924380"/>
          </a:xfrm>
          <a:prstGeom prst="rect">
            <a:avLst/>
          </a:prstGeom>
        </p:spPr>
      </p:pic>
      <p:pic>
        <p:nvPicPr>
          <p:cNvPr id="26" name="Picture 13">
            <a:extLst>
              <a:ext uri="{FF2B5EF4-FFF2-40B4-BE49-F238E27FC236}">
                <a16:creationId xmlns:a16="http://schemas.microsoft.com/office/drawing/2014/main" xmlns="" id="{74D378CF-A602-DF8B-3EB1-6D74BA8189AE}"/>
              </a:ext>
            </a:extLst>
          </p:cNvPr>
          <p:cNvPicPr>
            <a:picLocks noChangeAspect="1"/>
          </p:cNvPicPr>
          <p:nvPr/>
        </p:nvPicPr>
        <p:blipFill>
          <a:blip r:embed="rId14" cstate="email">
            <a:extLst>
              <a:ext uri="{28A0092B-C50C-407E-A947-70E740481C1C}">
                <a14:useLocalDpi xmlns:a14="http://schemas.microsoft.com/office/drawing/2010/main"/>
              </a:ext>
              <a:ext uri="{96DAC541-7B7A-43D3-8B79-37D633B846F1}">
                <asvg:svgBlip xmlns:asvg="http://schemas.microsoft.com/office/drawing/2016/SVG/main" xmlns="" r:embed="rId15"/>
              </a:ext>
            </a:extLst>
          </a:blip>
          <a:srcRect/>
          <a:stretch>
            <a:fillRect/>
          </a:stretch>
        </p:blipFill>
        <p:spPr>
          <a:xfrm>
            <a:off x="16241587" y="1422231"/>
            <a:ext cx="1654294" cy="2912918"/>
          </a:xfrm>
          <a:prstGeom prst="rect">
            <a:avLst/>
          </a:prstGeom>
        </p:spPr>
      </p:pic>
      <p:pic>
        <p:nvPicPr>
          <p:cNvPr id="27" name="Picture 14">
            <a:extLst>
              <a:ext uri="{FF2B5EF4-FFF2-40B4-BE49-F238E27FC236}">
                <a16:creationId xmlns:a16="http://schemas.microsoft.com/office/drawing/2014/main" xmlns="" id="{C35E816D-6777-E7D2-ABDA-BF26527F0BF1}"/>
              </a:ext>
            </a:extLst>
          </p:cNvPr>
          <p:cNvPicPr>
            <a:picLocks noChangeAspect="1"/>
          </p:cNvPicPr>
          <p:nvPr/>
        </p:nvPicPr>
        <p:blipFill>
          <a:blip r:embed="rId16" cstate="email">
            <a:extLst>
              <a:ext uri="{28A0092B-C50C-407E-A947-70E740481C1C}">
                <a14:useLocalDpi xmlns:a14="http://schemas.microsoft.com/office/drawing/2010/main"/>
              </a:ext>
              <a:ext uri="{96DAC541-7B7A-43D3-8B79-37D633B846F1}">
                <asvg:svgBlip xmlns:asvg="http://schemas.microsoft.com/office/drawing/2016/SVG/main" xmlns="" r:embed="rId17"/>
              </a:ext>
            </a:extLst>
          </a:blip>
          <a:srcRect/>
          <a:stretch>
            <a:fillRect/>
          </a:stretch>
        </p:blipFill>
        <p:spPr>
          <a:xfrm>
            <a:off x="14630400" y="508231"/>
            <a:ext cx="1298688" cy="2213674"/>
          </a:xfrm>
          <a:prstGeom prst="rect">
            <a:avLst/>
          </a:prstGeom>
        </p:spPr>
      </p:pic>
      <p:pic>
        <p:nvPicPr>
          <p:cNvPr id="28" name="Picture 17">
            <a:extLst>
              <a:ext uri="{FF2B5EF4-FFF2-40B4-BE49-F238E27FC236}">
                <a16:creationId xmlns:a16="http://schemas.microsoft.com/office/drawing/2014/main" xmlns="" id="{7D4D5F9A-1655-DFB2-26E6-9A1D88D3B83C}"/>
              </a:ext>
            </a:extLst>
          </p:cNvPr>
          <p:cNvPicPr>
            <a:picLocks noChangeAspect="1"/>
          </p:cNvPicPr>
          <p:nvPr/>
        </p:nvPicPr>
        <p:blipFill>
          <a:blip r:embed="rId18" cstate="email">
            <a:extLst>
              <a:ext uri="{28A0092B-C50C-407E-A947-70E740481C1C}">
                <a14:useLocalDpi xmlns:a14="http://schemas.microsoft.com/office/drawing/2010/main"/>
              </a:ext>
              <a:ext uri="{96DAC541-7B7A-43D3-8B79-37D633B846F1}">
                <asvg:svgBlip xmlns:asvg="http://schemas.microsoft.com/office/drawing/2016/SVG/main" xmlns="" r:embed="rId19"/>
              </a:ext>
            </a:extLst>
          </a:blip>
          <a:srcRect/>
          <a:stretch>
            <a:fillRect/>
          </a:stretch>
        </p:blipFill>
        <p:spPr>
          <a:xfrm>
            <a:off x="678663" y="2610847"/>
            <a:ext cx="1521346" cy="3228318"/>
          </a:xfrm>
          <a:prstGeom prst="rect">
            <a:avLst/>
          </a:prstGeom>
        </p:spPr>
      </p:pic>
      <p:pic>
        <p:nvPicPr>
          <p:cNvPr id="29" name="Picture 7">
            <a:extLst>
              <a:ext uri="{FF2B5EF4-FFF2-40B4-BE49-F238E27FC236}">
                <a16:creationId xmlns:a16="http://schemas.microsoft.com/office/drawing/2014/main" xmlns="" id="{B55A687A-4CE6-8417-91E7-550FB254694A}"/>
              </a:ext>
            </a:extLst>
          </p:cNvPr>
          <p:cNvPicPr>
            <a:picLocks noChangeAspect="1"/>
          </p:cNvPicPr>
          <p:nvPr/>
        </p:nvPicPr>
        <p:blipFill>
          <a:blip r:embed="rId20" cstate="email">
            <a:extLst>
              <a:ext uri="{28A0092B-C50C-407E-A947-70E740481C1C}">
                <a14:useLocalDpi xmlns:a14="http://schemas.microsoft.com/office/drawing/2010/main"/>
              </a:ext>
              <a:ext uri="{96DAC541-7B7A-43D3-8B79-37D633B846F1}">
                <asvg:svgBlip xmlns:asvg="http://schemas.microsoft.com/office/drawing/2016/SVG/main" xmlns="" r:embed="rId21"/>
              </a:ext>
            </a:extLst>
          </a:blip>
          <a:srcRect/>
          <a:stretch>
            <a:fillRect/>
          </a:stretch>
        </p:blipFill>
        <p:spPr>
          <a:xfrm>
            <a:off x="2229877" y="-23580"/>
            <a:ext cx="1523762" cy="3086100"/>
          </a:xfrm>
          <a:prstGeom prst="rect">
            <a:avLst/>
          </a:prstGeom>
        </p:spPr>
      </p:pic>
      <p:pic>
        <p:nvPicPr>
          <p:cNvPr id="32" name="Picture 19">
            <a:extLst>
              <a:ext uri="{FF2B5EF4-FFF2-40B4-BE49-F238E27FC236}">
                <a16:creationId xmlns:a16="http://schemas.microsoft.com/office/drawing/2014/main" xmlns="" id="{7BF6A61B-578B-5CCB-004E-BA23C7A6AF57}"/>
              </a:ext>
            </a:extLst>
          </p:cNvPr>
          <p:cNvPicPr>
            <a:picLocks noChangeAspect="1"/>
          </p:cNvPicPr>
          <p:nvPr/>
        </p:nvPicPr>
        <p:blipFill>
          <a:blip r:embed="rId22" cstate="email">
            <a:extLst>
              <a:ext uri="{28A0092B-C50C-407E-A947-70E740481C1C}">
                <a14:useLocalDpi xmlns:a14="http://schemas.microsoft.com/office/drawing/2010/main"/>
              </a:ext>
              <a:ext uri="{96DAC541-7B7A-43D3-8B79-37D633B846F1}">
                <asvg:svgBlip xmlns:asvg="http://schemas.microsoft.com/office/drawing/2016/SVG/main" xmlns="" r:embed="rId23"/>
              </a:ext>
            </a:extLst>
          </a:blip>
          <a:srcRect/>
          <a:stretch>
            <a:fillRect/>
          </a:stretch>
        </p:blipFill>
        <p:spPr>
          <a:xfrm>
            <a:off x="924463" y="5839167"/>
            <a:ext cx="2421046" cy="4054786"/>
          </a:xfrm>
          <a:prstGeom prst="rect">
            <a:avLst/>
          </a:prstGeom>
        </p:spPr>
      </p:pic>
      <p:pic>
        <p:nvPicPr>
          <p:cNvPr id="11" name="Picture 10">
            <a:hlinkClick r:id="rId8" action="ppaction://hlinksldjump"/>
            <a:extLst>
              <a:ext uri="{FF2B5EF4-FFF2-40B4-BE49-F238E27FC236}">
                <a16:creationId xmlns:a16="http://schemas.microsoft.com/office/drawing/2014/main" xmlns="" id="{1AD5944E-89F6-D560-3A5A-27D960098AB8}"/>
              </a:ext>
            </a:extLst>
          </p:cNvPr>
          <p:cNvPicPr>
            <a:picLocks noChangeAspect="1"/>
          </p:cNvPicPr>
          <p:nvPr/>
        </p:nvPicPr>
        <p:blipFill>
          <a:blip r:embed="rId24" cstate="email">
            <a:extLst>
              <a:ext uri="{28A0092B-C50C-407E-A947-70E740481C1C}">
                <a14:useLocalDpi xmlns:a14="http://schemas.microsoft.com/office/drawing/2010/main"/>
              </a:ext>
            </a:extLst>
          </a:blip>
          <a:stretch>
            <a:fillRect/>
          </a:stretch>
        </p:blipFill>
        <p:spPr>
          <a:xfrm>
            <a:off x="8268855" y="8231168"/>
            <a:ext cx="2141598" cy="1763668"/>
          </a:xfrm>
          <a:prstGeom prst="rect">
            <a:avLst/>
          </a:prstGeom>
        </p:spPr>
      </p:pic>
      <p:pic>
        <p:nvPicPr>
          <p:cNvPr id="9" name="Picture 8">
            <a:hlinkClick r:id="rId25" action="ppaction://hlinksldjump"/>
            <a:extLst>
              <a:ext uri="{FF2B5EF4-FFF2-40B4-BE49-F238E27FC236}">
                <a16:creationId xmlns:a16="http://schemas.microsoft.com/office/drawing/2014/main" xmlns="" id="{07DD4674-BED4-494F-8F99-66D421A8FE0B}"/>
              </a:ext>
            </a:extLst>
          </p:cNvPr>
          <p:cNvPicPr>
            <a:picLocks noChangeAspect="1"/>
          </p:cNvPicPr>
          <p:nvPr/>
        </p:nvPicPr>
        <p:blipFill>
          <a:blip r:embed="rId26"/>
          <a:stretch>
            <a:fillRect/>
          </a:stretch>
        </p:blipFill>
        <p:spPr>
          <a:xfrm>
            <a:off x="5175550" y="625825"/>
            <a:ext cx="7714192" cy="2600490"/>
          </a:xfrm>
          <a:prstGeom prst="rect">
            <a:avLst/>
          </a:prstGeom>
        </p:spPr>
      </p:pic>
    </p:spTree>
    <p:extLst>
      <p:ext uri="{BB962C8B-B14F-4D97-AF65-F5344CB8AC3E}">
        <p14:creationId xmlns:p14="http://schemas.microsoft.com/office/powerpoint/2010/main" val="3038029170"/>
      </p:ext>
    </p:extLst>
  </p:cSld>
  <p:clrMapOvr>
    <a:masterClrMapping/>
  </p:clrMapOvr>
  <p:transition>
    <p:random/>
  </p:transition>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6" presetClass="exit" presetSubtype="37" fill="hold" nodeType="clickEffect">
                                  <p:stCondLst>
                                    <p:cond delay="0"/>
                                  </p:stCondLst>
                                  <p:childTnLst>
                                    <p:animEffect transition="out" filter="barn(outVertical)">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8" restart="whenNotActive" fill="hold" evtFilter="cancelBubble" nodeType="interactiveSeq">
                <p:stCondLst>
                  <p:cond evt="onClick" delay="0">
                    <p:tgtEl>
                      <p:spTgt spid="21"/>
                    </p:tgtEl>
                  </p:cond>
                </p:stCondLst>
                <p:endSync evt="end" delay="0">
                  <p:rtn val="all"/>
                </p:endSync>
                <p:childTnLst>
                  <p:par>
                    <p:cTn id="9" fill="hold">
                      <p:stCondLst>
                        <p:cond delay="0"/>
                      </p:stCondLst>
                      <p:childTnLst>
                        <p:par>
                          <p:cTn id="10" fill="hold">
                            <p:stCondLst>
                              <p:cond delay="0"/>
                            </p:stCondLst>
                            <p:childTnLst>
                              <p:par>
                                <p:cTn id="11" presetID="16" presetClass="exit" presetSubtype="37" fill="hold" nodeType="clickEffect">
                                  <p:stCondLst>
                                    <p:cond delay="0"/>
                                  </p:stCondLst>
                                  <p:childTnLst>
                                    <p:animEffect transition="out" filter="barn(outVertical)">
                                      <p:cBhvr>
                                        <p:cTn id="12" dur="500"/>
                                        <p:tgtEl>
                                          <p:spTgt spid="21"/>
                                        </p:tgtEl>
                                      </p:cBhvr>
                                    </p:animEffect>
                                    <p:set>
                                      <p:cBhvr>
                                        <p:cTn id="1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4" restart="whenNotActive" fill="hold" evtFilter="cancelBubble" nodeType="interactiveSeq">
                <p:stCondLst>
                  <p:cond evt="onClick" delay="0">
                    <p:tgtEl>
                      <p:spTgt spid="22"/>
                    </p:tgtEl>
                  </p:cond>
                </p:stCondLst>
                <p:endSync evt="end" delay="0">
                  <p:rtn val="all"/>
                </p:endSync>
                <p:childTnLst>
                  <p:par>
                    <p:cTn id="15" fill="hold">
                      <p:stCondLst>
                        <p:cond delay="0"/>
                      </p:stCondLst>
                      <p:childTnLst>
                        <p:par>
                          <p:cTn id="16" fill="hold">
                            <p:stCondLst>
                              <p:cond delay="0"/>
                            </p:stCondLst>
                            <p:childTnLst>
                              <p:par>
                                <p:cTn id="17" presetID="16" presetClass="exit" presetSubtype="37" fill="hold" nodeType="clickEffect">
                                  <p:stCondLst>
                                    <p:cond delay="0"/>
                                  </p:stCondLst>
                                  <p:childTnLst>
                                    <p:animEffect transition="out" filter="barn(outVertical)">
                                      <p:cBhvr>
                                        <p:cTn id="18" dur="500"/>
                                        <p:tgtEl>
                                          <p:spTgt spid="22"/>
                                        </p:tgtEl>
                                      </p:cBhvr>
                                    </p:animEffect>
                                    <p:set>
                                      <p:cBhvr>
                                        <p:cTn id="19"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20" restart="whenNotActive" fill="hold" evtFilter="cancelBubble" nodeType="interactiveSeq">
                <p:stCondLst>
                  <p:cond evt="onClick" delay="0">
                    <p:tgtEl>
                      <p:spTgt spid="20"/>
                    </p:tgtEl>
                  </p:cond>
                </p:stCondLst>
                <p:endSync evt="end" delay="0">
                  <p:rtn val="all"/>
                </p:endSync>
                <p:childTnLst>
                  <p:par>
                    <p:cTn id="21" fill="hold">
                      <p:stCondLst>
                        <p:cond delay="0"/>
                      </p:stCondLst>
                      <p:childTnLst>
                        <p:par>
                          <p:cTn id="22" fill="hold">
                            <p:stCondLst>
                              <p:cond delay="0"/>
                            </p:stCondLst>
                            <p:childTnLst>
                              <p:par>
                                <p:cTn id="23" presetID="16" presetClass="exit" presetSubtype="37" fill="hold" nodeType="clickEffect">
                                  <p:stCondLst>
                                    <p:cond delay="0"/>
                                  </p:stCondLst>
                                  <p:childTnLst>
                                    <p:animEffect transition="out" filter="barn(outVertical)">
                                      <p:cBhvr>
                                        <p:cTn id="24" dur="500"/>
                                        <p:tgtEl>
                                          <p:spTgt spid="20"/>
                                        </p:tgtEl>
                                      </p:cBhvr>
                                    </p:animEffect>
                                    <p:set>
                                      <p:cBhvr>
                                        <p:cTn id="25"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6" restart="whenNotActive" fill="hold" evtFilter="cancelBubble" nodeType="interactiveSeq">
                <p:stCondLst>
                  <p:cond evt="onClick" delay="0">
                    <p:tgtEl>
                      <p:spTgt spid="9"/>
                    </p:tgtEl>
                  </p:cond>
                </p:stCondLst>
                <p:endSync evt="end" delay="0">
                  <p:rtn val="all"/>
                </p:endSync>
                <p:childTnLst>
                  <p:par>
                    <p:cTn id="27" fill="hold">
                      <p:stCondLst>
                        <p:cond delay="0"/>
                      </p:stCondLst>
                      <p:childTnLst>
                        <p:par>
                          <p:cTn id="28" fill="hold">
                            <p:stCondLst>
                              <p:cond delay="0"/>
                            </p:stCondLst>
                            <p:childTnLst>
                              <p:par>
                                <p:cTn id="29" presetID="16" presetClass="exit" presetSubtype="21" fill="hold" nodeType="clickEffect">
                                  <p:stCondLst>
                                    <p:cond delay="0"/>
                                  </p:stCondLst>
                                  <p:childTnLst>
                                    <p:animEffect transition="out" filter="barn(inVertical)">
                                      <p:cBhvr>
                                        <p:cTn id="30" dur="500"/>
                                        <p:tgtEl>
                                          <p:spTgt spid="9"/>
                                        </p:tgtEl>
                                      </p:cBhvr>
                                    </p:animEffect>
                                    <p:set>
                                      <p:cBhvr>
                                        <p:cTn id="31"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FF3DD"/>
        </a:solidFill>
        <a:effectLst/>
      </p:bgPr>
    </p:bg>
    <p:spTree>
      <p:nvGrpSpPr>
        <p:cNvPr id="1" name=""/>
        <p:cNvGrpSpPr/>
        <p:nvPr/>
      </p:nvGrpSpPr>
      <p:grpSpPr>
        <a:xfrm>
          <a:off x="0" y="0"/>
          <a:ext cx="0" cy="0"/>
          <a:chOff x="0" y="0"/>
          <a:chExt cx="0" cy="0"/>
        </a:xfrm>
      </p:grpSpPr>
      <p:sp>
        <p:nvSpPr>
          <p:cNvPr id="2" name="AutoShape 2"/>
          <p:cNvSpPr/>
          <p:nvPr/>
        </p:nvSpPr>
        <p:spPr>
          <a:xfrm>
            <a:off x="-204072" y="9113000"/>
            <a:ext cx="18696144" cy="1174000"/>
          </a:xfrm>
          <a:prstGeom prst="rect">
            <a:avLst/>
          </a:prstGeom>
          <a:solidFill>
            <a:srgbClr val="FFD68B">
              <a:alpha val="52157"/>
            </a:srgbClr>
          </a:solidFill>
        </p:spPr>
        <p:txBody>
          <a:bodyPr/>
          <a:lstStyle/>
          <a:p>
            <a:pPr defTabSz="1371600"/>
            <a:endParaRPr lang="en-US" sz="2700" dirty="0">
              <a:solidFill>
                <a:prstClr val="black"/>
              </a:solidFill>
              <a:latin typeface="Calibri"/>
              <a:cs typeface="Arial"/>
              <a:sym typeface="Arial"/>
            </a:endParaRPr>
          </a:p>
        </p:txBody>
      </p:sp>
      <p:sp>
        <p:nvSpPr>
          <p:cNvPr id="15" name="Rectangle: Rounded Corners 14">
            <a:extLst>
              <a:ext uri="{FF2B5EF4-FFF2-40B4-BE49-F238E27FC236}">
                <a16:creationId xmlns:a16="http://schemas.microsoft.com/office/drawing/2014/main" xmlns="" id="{03FCCD2C-58F9-46BF-BD1B-0B8172727C26}"/>
              </a:ext>
            </a:extLst>
          </p:cNvPr>
          <p:cNvSpPr/>
          <p:nvPr/>
        </p:nvSpPr>
        <p:spPr>
          <a:xfrm>
            <a:off x="1741749" y="942799"/>
            <a:ext cx="14771429" cy="191470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tx1"/>
                </a:solidFill>
              </a:rPr>
              <a:t>Câu 1. </a:t>
            </a:r>
            <a:r>
              <a:rPr lang="en-US" sz="4800" dirty="0">
                <a:solidFill>
                  <a:schemeClr val="tx1"/>
                </a:solidFill>
              </a:rPr>
              <a:t>Số mặt của hình hộp chữ nhật là:</a:t>
            </a:r>
          </a:p>
        </p:txBody>
      </p:sp>
      <p:pic>
        <p:nvPicPr>
          <p:cNvPr id="32" name="Picture 19">
            <a:extLst>
              <a:ext uri="{FF2B5EF4-FFF2-40B4-BE49-F238E27FC236}">
                <a16:creationId xmlns:a16="http://schemas.microsoft.com/office/drawing/2014/main" xmlns="" id="{BF7392E9-02EC-97FE-4851-03B74B83680D}"/>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xmlns="" r:embed="rId7"/>
              </a:ext>
            </a:extLst>
          </a:blip>
          <a:srcRect/>
          <a:stretch>
            <a:fillRect/>
          </a:stretch>
        </p:blipFill>
        <p:spPr>
          <a:xfrm>
            <a:off x="100208" y="6906397"/>
            <a:ext cx="1803424" cy="3020390"/>
          </a:xfrm>
          <a:prstGeom prst="rect">
            <a:avLst/>
          </a:prstGeom>
        </p:spPr>
      </p:pic>
      <p:pic>
        <p:nvPicPr>
          <p:cNvPr id="33" name="Picture 32">
            <a:hlinkClick r:id="rId8" action="ppaction://hlinksldjump"/>
            <a:extLst>
              <a:ext uri="{FF2B5EF4-FFF2-40B4-BE49-F238E27FC236}">
                <a16:creationId xmlns:a16="http://schemas.microsoft.com/office/drawing/2014/main" xmlns="" id="{3F149312-3F01-3BAF-6C82-FC078A0073BE}"/>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6386002" y="7974070"/>
            <a:ext cx="1791004" cy="1783080"/>
          </a:xfrm>
          <a:prstGeom prst="rect">
            <a:avLst/>
          </a:prstGeom>
        </p:spPr>
      </p:pic>
      <p:sp>
        <p:nvSpPr>
          <p:cNvPr id="8" name="Đáp án đúng">
            <a:extLst>
              <a:ext uri="{FF2B5EF4-FFF2-40B4-BE49-F238E27FC236}">
                <a16:creationId xmlns:a16="http://schemas.microsoft.com/office/drawing/2014/main" xmlns="" id="{589A7834-6411-46DF-9D58-61CCE3D1B0BE}"/>
              </a:ext>
            </a:extLst>
          </p:cNvPr>
          <p:cNvSpPr/>
          <p:nvPr/>
        </p:nvSpPr>
        <p:spPr>
          <a:xfrm>
            <a:off x="9583419" y="3677772"/>
            <a:ext cx="6802582" cy="199505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800" dirty="0">
                <a:solidFill>
                  <a:schemeClr val="tx1"/>
                </a:solidFill>
              </a:rPr>
              <a:t>B. 8 mặt</a:t>
            </a:r>
            <a:endParaRPr lang="en-US" sz="4800" noProof="1">
              <a:solidFill>
                <a:schemeClr val="tx1"/>
              </a:solidFill>
              <a:latin typeface="Arial" panose="020B0604020202020204" pitchFamily="34" charset="0"/>
              <a:cs typeface="Arial" panose="020B0604020202020204" pitchFamily="34" charset="0"/>
              <a:sym typeface="Arial"/>
            </a:endParaRPr>
          </a:p>
        </p:txBody>
      </p:sp>
      <p:sp>
        <p:nvSpPr>
          <p:cNvPr id="9" name="Đáp án sai 1">
            <a:extLst>
              <a:ext uri="{FF2B5EF4-FFF2-40B4-BE49-F238E27FC236}">
                <a16:creationId xmlns:a16="http://schemas.microsoft.com/office/drawing/2014/main" xmlns:a14="http://schemas.microsoft.com/office/drawing/2010/main" xmlns:mc="http://schemas.openxmlformats.org/markup-compatibility/2006" xmlns="" id="{5CAB6960-A0E6-45CA-B962-3C19B2974205}"/>
              </a:ext>
            </a:extLst>
          </p:cNvPr>
          <p:cNvSpPr/>
          <p:nvPr/>
        </p:nvSpPr>
        <p:spPr>
          <a:xfrm>
            <a:off x="1741749" y="6116170"/>
            <a:ext cx="6802582" cy="199505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800" dirty="0">
                <a:solidFill>
                  <a:schemeClr val="tx1"/>
                </a:solidFill>
              </a:rPr>
              <a:t>C. 12 mặt</a:t>
            </a:r>
            <a:endParaRPr lang="en-US" sz="48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0" name="Đáp án sai 2">
            <a:extLst>
              <a:ext uri="{FF2B5EF4-FFF2-40B4-BE49-F238E27FC236}">
                <a16:creationId xmlns:a16="http://schemas.microsoft.com/office/drawing/2014/main" xmlns="" id="{0CDB1E71-8D1D-4E61-A4BA-C86CA750B041}"/>
              </a:ext>
            </a:extLst>
          </p:cNvPr>
          <p:cNvSpPr/>
          <p:nvPr/>
        </p:nvSpPr>
        <p:spPr>
          <a:xfrm>
            <a:off x="1741749" y="3619500"/>
            <a:ext cx="6802582" cy="199505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tx1"/>
                </a:solidFill>
              </a:rPr>
              <a:t>A. 6 </a:t>
            </a:r>
            <a:r>
              <a:rPr lang="en-US" sz="4800" dirty="0" smtClean="0">
                <a:solidFill>
                  <a:schemeClr val="tx1"/>
                </a:solidFill>
              </a:rPr>
              <a:t>mặt</a:t>
            </a:r>
            <a:endParaRPr lang="en-US" sz="4800" dirty="0">
              <a:solidFill>
                <a:schemeClr val="tx1"/>
              </a:solidFill>
            </a:endParaRPr>
          </a:p>
        </p:txBody>
      </p:sp>
      <p:sp>
        <p:nvSpPr>
          <p:cNvPr id="11" name="Đáp án sai 3">
            <a:extLst>
              <a:ext uri="{FF2B5EF4-FFF2-40B4-BE49-F238E27FC236}">
                <a16:creationId xmlns:a16="http://schemas.microsoft.com/office/drawing/2014/main" xmlns="" id="{A9A33A21-13CF-41FF-A705-09886970C195}"/>
              </a:ext>
            </a:extLst>
          </p:cNvPr>
          <p:cNvSpPr/>
          <p:nvPr/>
        </p:nvSpPr>
        <p:spPr>
          <a:xfrm>
            <a:off x="9583419" y="6116170"/>
            <a:ext cx="6802582" cy="199505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800" dirty="0">
                <a:solidFill>
                  <a:schemeClr val="tx1"/>
                </a:solidFill>
              </a:rPr>
              <a:t>D. 4 mặt</a:t>
            </a:r>
            <a:endParaRPr lang="vi-VN" sz="4800" noProof="1">
              <a:solidFill>
                <a:schemeClr val="tx1"/>
              </a:solidFill>
              <a:latin typeface="Arial" panose="020B0604020202020204" pitchFamily="34" charset="0"/>
              <a:cs typeface="Arial" panose="020B0604020202020204" pitchFamily="34" charset="0"/>
              <a:sym typeface="Arial"/>
            </a:endParaRPr>
          </a:p>
        </p:txBody>
      </p:sp>
      <p:pic>
        <p:nvPicPr>
          <p:cNvPr id="12" name="Picture 5">
            <a:extLst>
              <a:ext uri="{FF2B5EF4-FFF2-40B4-BE49-F238E27FC236}">
                <a16:creationId xmlns:a16="http://schemas.microsoft.com/office/drawing/2014/main" xmlns="" id="{726E6FBC-63CF-40AE-9192-7BF859796378}"/>
              </a:ext>
            </a:extLst>
          </p:cNvPr>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xmlns="" r:embed="rId12"/>
              </a:ext>
            </a:extLst>
          </a:blip>
          <a:srcRect/>
          <a:stretch>
            <a:fillRect/>
          </a:stretch>
        </p:blipFill>
        <p:spPr>
          <a:xfrm>
            <a:off x="14986191" y="4118425"/>
            <a:ext cx="1279570" cy="1113742"/>
          </a:xfrm>
          <a:prstGeom prst="rect">
            <a:avLst/>
          </a:prstGeom>
        </p:spPr>
      </p:pic>
      <p:pic>
        <p:nvPicPr>
          <p:cNvPr id="13" name="Picture 10">
            <a:extLst>
              <a:ext uri="{FF2B5EF4-FFF2-40B4-BE49-F238E27FC236}">
                <a16:creationId xmlns:a16="http://schemas.microsoft.com/office/drawing/2014/main" xmlns="" id="{F666F591-BC4A-42B9-AA09-EF07688B97DC}"/>
              </a:ext>
            </a:extLst>
          </p:cNvPr>
          <p:cNvPicPr>
            <a:picLocks noChangeAspect="1"/>
          </p:cNvPicPr>
          <p:nvPr/>
        </p:nvPicPr>
        <p:blipFill>
          <a:blip r:embed="rId13" cstate="email">
            <a:extLst>
              <a:ext uri="{28A0092B-C50C-407E-A947-70E740481C1C}">
                <a14:useLocalDpi xmlns:a14="http://schemas.microsoft.com/office/drawing/2010/main"/>
              </a:ext>
              <a:ext uri="{96DAC541-7B7A-43D3-8B79-37D633B846F1}">
                <asvg:svgBlip xmlns:asvg="http://schemas.microsoft.com/office/drawing/2016/SVG/main" xmlns="" r:embed="rId14"/>
              </a:ext>
            </a:extLst>
          </a:blip>
          <a:srcRect/>
          <a:stretch>
            <a:fillRect/>
          </a:stretch>
        </p:blipFill>
        <p:spPr>
          <a:xfrm>
            <a:off x="7269144" y="4026474"/>
            <a:ext cx="1275184" cy="1136072"/>
          </a:xfrm>
          <a:prstGeom prst="rect">
            <a:avLst/>
          </a:prstGeom>
        </p:spPr>
      </p:pic>
      <p:pic>
        <p:nvPicPr>
          <p:cNvPr id="16" name="Picture 10">
            <a:extLst>
              <a:ext uri="{FF2B5EF4-FFF2-40B4-BE49-F238E27FC236}">
                <a16:creationId xmlns:a16="http://schemas.microsoft.com/office/drawing/2014/main" xmlns="" id="{85335A28-563A-413B-8E59-A01B9FC44D82}"/>
              </a:ext>
            </a:extLst>
          </p:cNvPr>
          <p:cNvPicPr>
            <a:picLocks noChangeAspect="1"/>
          </p:cNvPicPr>
          <p:nvPr/>
        </p:nvPicPr>
        <p:blipFill>
          <a:blip r:embed="rId13" cstate="email">
            <a:extLst>
              <a:ext uri="{28A0092B-C50C-407E-A947-70E740481C1C}">
                <a14:useLocalDpi xmlns:a14="http://schemas.microsoft.com/office/drawing/2010/main"/>
              </a:ext>
              <a:ext uri="{96DAC541-7B7A-43D3-8B79-37D633B846F1}">
                <asvg:svgBlip xmlns:asvg="http://schemas.microsoft.com/office/drawing/2016/SVG/main" xmlns="" r:embed="rId14"/>
              </a:ext>
            </a:extLst>
          </a:blip>
          <a:srcRect/>
          <a:stretch>
            <a:fillRect/>
          </a:stretch>
        </p:blipFill>
        <p:spPr>
          <a:xfrm>
            <a:off x="15110816" y="6545658"/>
            <a:ext cx="1275184" cy="1136072"/>
          </a:xfrm>
          <a:prstGeom prst="rect">
            <a:avLst/>
          </a:prstGeom>
        </p:spPr>
      </p:pic>
      <p:pic>
        <p:nvPicPr>
          <p:cNvPr id="17" name="Picture 10">
            <a:extLst>
              <a:ext uri="{FF2B5EF4-FFF2-40B4-BE49-F238E27FC236}">
                <a16:creationId xmlns:a16="http://schemas.microsoft.com/office/drawing/2014/main" xmlns="" id="{F03779FC-086E-48DD-8AA5-B23BE2C9CFD1}"/>
              </a:ext>
            </a:extLst>
          </p:cNvPr>
          <p:cNvPicPr>
            <a:picLocks noChangeAspect="1"/>
          </p:cNvPicPr>
          <p:nvPr/>
        </p:nvPicPr>
        <p:blipFill>
          <a:blip r:embed="rId13" cstate="email">
            <a:extLst>
              <a:ext uri="{28A0092B-C50C-407E-A947-70E740481C1C}">
                <a14:useLocalDpi xmlns:a14="http://schemas.microsoft.com/office/drawing/2010/main"/>
              </a:ext>
              <a:ext uri="{96DAC541-7B7A-43D3-8B79-37D633B846F1}">
                <asvg:svgBlip xmlns:asvg="http://schemas.microsoft.com/office/drawing/2016/SVG/main" xmlns="" r:embed="rId14"/>
              </a:ext>
            </a:extLst>
          </a:blip>
          <a:srcRect/>
          <a:stretch>
            <a:fillRect/>
          </a:stretch>
        </p:blipFill>
        <p:spPr>
          <a:xfrm>
            <a:off x="7148906" y="6545658"/>
            <a:ext cx="1275184" cy="1136072"/>
          </a:xfrm>
          <a:prstGeom prst="rect">
            <a:avLst/>
          </a:prstGeom>
        </p:spPr>
      </p:pic>
      <p:pic>
        <p:nvPicPr>
          <p:cNvPr id="14" name="Correct sound effect and wrong sound effect (mp3cut.net)">
            <a:hlinkClick r:id="" action="ppaction://media"/>
            <a:extLst>
              <a:ext uri="{FF2B5EF4-FFF2-40B4-BE49-F238E27FC236}">
                <a16:creationId xmlns:a16="http://schemas.microsoft.com/office/drawing/2014/main" xmlns="" id="{89CF09AC-ED4A-424E-901F-6B1F91B52FB8}"/>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884725" y="-1274532"/>
            <a:ext cx="974726" cy="974726"/>
          </a:xfrm>
          <a:prstGeom prst="rect">
            <a:avLst/>
          </a:prstGeom>
        </p:spPr>
      </p:pic>
      <p:pic>
        <p:nvPicPr>
          <p:cNvPr id="18" name="Correct sound effect and wrong sound effect (mp3cut.net) (1)">
            <a:hlinkClick r:id="" action="ppaction://media"/>
            <a:extLst>
              <a:ext uri="{FF2B5EF4-FFF2-40B4-BE49-F238E27FC236}">
                <a16:creationId xmlns:a16="http://schemas.microsoft.com/office/drawing/2014/main" xmlns="" id="{EDC5E016-8515-4B3F-BC8A-606F49236B07}"/>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5538451" y="-1274532"/>
            <a:ext cx="974726" cy="974726"/>
          </a:xfrm>
          <a:prstGeom prst="rect">
            <a:avLst/>
          </a:prstGeom>
        </p:spPr>
      </p:pic>
    </p:spTree>
    <p:extLst>
      <p:ext uri="{BB962C8B-B14F-4D97-AF65-F5344CB8AC3E}">
        <p14:creationId xmlns:p14="http://schemas.microsoft.com/office/powerpoint/2010/main" val="1200932061"/>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strips(downLeft)">
                                      <p:cBhvr>
                                        <p:cTn id="12" dur="500"/>
                                        <p:tgtEl>
                                          <p:spTgt spid="8"/>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strips(downLeft)">
                                      <p:cBhvr>
                                        <p:cTn id="15" dur="500"/>
                                        <p:tgtEl>
                                          <p:spTgt spid="9"/>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strips(downLeft)">
                                      <p:cBhvr>
                                        <p:cTn id="18" dur="500"/>
                                        <p:tgtEl>
                                          <p:spTgt spid="10"/>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strips(downLeft)">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8"/>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8"/>
                                        </p:tgtEl>
                                        <p:attrNameLst>
                                          <p:attrName>fillcolor</p:attrName>
                                        </p:attrNameLst>
                                      </p:cBhvr>
                                      <p:to>
                                        <a:srgbClr val="92D050"/>
                                      </p:to>
                                    </p:animClr>
                                    <p:set>
                                      <p:cBhvr>
                                        <p:cTn id="27" dur="500" fill="hold"/>
                                        <p:tgtEl>
                                          <p:spTgt spid="8"/>
                                        </p:tgtEl>
                                        <p:attrNameLst>
                                          <p:attrName>fill.type</p:attrName>
                                        </p:attrNameLst>
                                      </p:cBhvr>
                                      <p:to>
                                        <p:strVal val="solid"/>
                                      </p:to>
                                    </p:set>
                                    <p:set>
                                      <p:cBhvr>
                                        <p:cTn id="28" dur="500" fill="hold"/>
                                        <p:tgtEl>
                                          <p:spTgt spid="8"/>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8" fill="hold"/>
                                        <p:tgtEl>
                                          <p:spTgt spid="14"/>
                                        </p:tgtEl>
                                      </p:cBhvr>
                                    </p:cmd>
                                  </p:childTnLst>
                                </p:cTn>
                              </p:par>
                              <p:par>
                                <p:cTn id="31" presetID="1" presetClass="entr" presetSubtype="0" fill="hold" nodeType="withEffect">
                                  <p:stCondLst>
                                    <p:cond delay="0"/>
                                  </p:stCondLst>
                                  <p:childTnLst>
                                    <p:set>
                                      <p:cBhvr>
                                        <p:cTn id="32" dur="1" fill="hold">
                                          <p:stCondLst>
                                            <p:cond delay="9"/>
                                          </p:stCondLst>
                                        </p:cTn>
                                        <p:tgtEl>
                                          <p:spTgt spid="12"/>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8"/>
                                        </p:tgtEl>
                                      </p:cBhvr>
                                    </p:animEffect>
                                    <p:animScale>
                                      <p:cBhvr>
                                        <p:cTn id="35" dur="250" autoRev="1" fill="hold"/>
                                        <p:tgtEl>
                                          <p:spTgt spid="8"/>
                                        </p:tgtEl>
                                      </p:cBhvr>
                                      <p:by x="105000" y="105000"/>
                                    </p:animScale>
                                  </p:childTnLst>
                                </p:cTn>
                              </p:par>
                            </p:childTnLst>
                          </p:cTn>
                        </p:par>
                      </p:childTnLst>
                    </p:cTn>
                  </p:par>
                </p:childTnLst>
              </p:cTn>
              <p:nextCondLst>
                <p:cond evt="onClick" delay="0">
                  <p:tgtEl>
                    <p:spTgt spid="8"/>
                  </p:tgtEl>
                </p:cond>
              </p:nextCondLst>
            </p:seq>
            <p:seq concurrent="1" nextAc="seek">
              <p:cTn id="36" restart="whenNotActive" fill="hold" evtFilter="cancelBubble" nodeType="interactiveSeq">
                <p:stCondLst>
                  <p:cond evt="onClick" delay="0">
                    <p:tgtEl>
                      <p:spTgt spid="9"/>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9"/>
                                        </p:tgtEl>
                                        <p:attrNameLst>
                                          <p:attrName>fillcolor</p:attrName>
                                        </p:attrNameLst>
                                      </p:cBhvr>
                                      <p:to>
                                        <a:srgbClr val="D99694"/>
                                      </p:to>
                                    </p:animClr>
                                    <p:set>
                                      <p:cBhvr>
                                        <p:cTn id="41" dur="500" fill="hold"/>
                                        <p:tgtEl>
                                          <p:spTgt spid="9"/>
                                        </p:tgtEl>
                                        <p:attrNameLst>
                                          <p:attrName>fill.type</p:attrName>
                                        </p:attrNameLst>
                                      </p:cBhvr>
                                      <p:to>
                                        <p:strVal val="solid"/>
                                      </p:to>
                                    </p:set>
                                    <p:set>
                                      <p:cBhvr>
                                        <p:cTn id="42" dur="500" fill="hold"/>
                                        <p:tgtEl>
                                          <p:spTgt spid="9"/>
                                        </p:tgtEl>
                                        <p:attrNameLst>
                                          <p:attrName>fill.on</p:attrName>
                                        </p:attrNameLst>
                                      </p:cBhvr>
                                      <p:to>
                                        <p:strVal val="true"/>
                                      </p:to>
                                    </p:set>
                                  </p:childTnLst>
                                </p:cTn>
                              </p:par>
                              <p:par>
                                <p:cTn id="43" presetID="1" presetClass="mediacall" presetSubtype="0" fill="hold" nodeType="withEffect">
                                  <p:stCondLst>
                                    <p:cond delay="0"/>
                                  </p:stCondLst>
                                  <p:childTnLst>
                                    <p:cmd type="call" cmd="playFrom(0.0)">
                                      <p:cBhvr>
                                        <p:cTn id="44" dur="862" fill="hold"/>
                                        <p:tgtEl>
                                          <p:spTgt spid="18"/>
                                        </p:tgtEl>
                                      </p:cBhvr>
                                    </p:cmd>
                                  </p:childTnLst>
                                </p:cTn>
                              </p:par>
                              <p:par>
                                <p:cTn id="45" presetID="1" presetClass="entr" presetSubtype="0" fill="hold" nodeType="with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par>
                                <p:cTn id="47" presetID="26" presetClass="emph" presetSubtype="0" repeatCount="2000" fill="hold" grpId="1" nodeType="withEffect">
                                  <p:stCondLst>
                                    <p:cond delay="0"/>
                                  </p:stCondLst>
                                  <p:childTnLst>
                                    <p:animEffect transition="out" filter="fade">
                                      <p:cBhvr>
                                        <p:cTn id="48" dur="500" tmFilter="0, 0; .2, .5; .8, .5; 1, 0"/>
                                        <p:tgtEl>
                                          <p:spTgt spid="9"/>
                                        </p:tgtEl>
                                      </p:cBhvr>
                                    </p:animEffect>
                                    <p:animScale>
                                      <p:cBhvr>
                                        <p:cTn id="49" dur="250" autoRev="1" fill="hold"/>
                                        <p:tgtEl>
                                          <p:spTgt spid="9"/>
                                        </p:tgtEl>
                                      </p:cBhvr>
                                      <p:by x="105000" y="105000"/>
                                    </p:animScale>
                                  </p:childTnLst>
                                </p:cTn>
                              </p:par>
                            </p:childTnLst>
                          </p:cTn>
                        </p:par>
                      </p:childTnLst>
                    </p:cTn>
                  </p:par>
                </p:childTnLst>
              </p:cTn>
              <p:nextCondLst>
                <p:cond evt="onClick" delay="0">
                  <p:tgtEl>
                    <p:spTgt spid="9"/>
                  </p:tgtEl>
                </p:cond>
              </p:nextCondLst>
            </p:seq>
            <p:seq concurrent="1" nextAc="seek">
              <p:cTn id="50" restart="whenNotActive" fill="hold" evtFilter="cancelBubble" nodeType="interactiveSeq">
                <p:stCondLst>
                  <p:cond evt="onClick" delay="0">
                    <p:tgtEl>
                      <p:spTgt spid="10"/>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500" fill="hold"/>
                                        <p:tgtEl>
                                          <p:spTgt spid="10"/>
                                        </p:tgtEl>
                                        <p:attrNameLst>
                                          <p:attrName>fillcolor</p:attrName>
                                        </p:attrNameLst>
                                      </p:cBhvr>
                                      <p:to>
                                        <a:srgbClr val="D99694"/>
                                      </p:to>
                                    </p:animClr>
                                    <p:set>
                                      <p:cBhvr>
                                        <p:cTn id="55" dur="500" fill="hold"/>
                                        <p:tgtEl>
                                          <p:spTgt spid="10"/>
                                        </p:tgtEl>
                                        <p:attrNameLst>
                                          <p:attrName>fill.type</p:attrName>
                                        </p:attrNameLst>
                                      </p:cBhvr>
                                      <p:to>
                                        <p:strVal val="solid"/>
                                      </p:to>
                                    </p:set>
                                    <p:set>
                                      <p:cBhvr>
                                        <p:cTn id="56" dur="500" fill="hold"/>
                                        <p:tgtEl>
                                          <p:spTgt spid="10"/>
                                        </p:tgtEl>
                                        <p:attrNameLst>
                                          <p:attrName>fill.on</p:attrName>
                                        </p:attrNameLst>
                                      </p:cBhvr>
                                      <p:to>
                                        <p:strVal val="true"/>
                                      </p:to>
                                    </p:set>
                                  </p:childTnLst>
                                </p:cTn>
                              </p:par>
                              <p:par>
                                <p:cTn id="57" presetID="1" presetClass="mediacall" presetSubtype="0" fill="hold" nodeType="withEffect">
                                  <p:stCondLst>
                                    <p:cond delay="0"/>
                                  </p:stCondLst>
                                  <p:childTnLst>
                                    <p:cmd type="call" cmd="playFrom(0.0)">
                                      <p:cBhvr>
                                        <p:cTn id="58" dur="862" fill="hold"/>
                                        <p:tgtEl>
                                          <p:spTgt spid="18"/>
                                        </p:tgtEl>
                                      </p:cBhvr>
                                    </p:cmd>
                                  </p:childTnLst>
                                </p:cTn>
                              </p:par>
                              <p:par>
                                <p:cTn id="59" presetID="1" presetClass="entr" presetSubtype="0" fill="hold" nodeType="withEffect">
                                  <p:stCondLst>
                                    <p:cond delay="0"/>
                                  </p:stCondLst>
                                  <p:childTnLst>
                                    <p:set>
                                      <p:cBhvr>
                                        <p:cTn id="60" dur="1" fill="hold">
                                          <p:stCondLst>
                                            <p:cond delay="9"/>
                                          </p:stCondLst>
                                        </p:cTn>
                                        <p:tgtEl>
                                          <p:spTgt spid="13"/>
                                        </p:tgtEl>
                                        <p:attrNameLst>
                                          <p:attrName>style.visibility</p:attrName>
                                        </p:attrNameLst>
                                      </p:cBhvr>
                                      <p:to>
                                        <p:strVal val="visible"/>
                                      </p:to>
                                    </p:set>
                                  </p:childTnLst>
                                </p:cTn>
                              </p:par>
                              <p:par>
                                <p:cTn id="61" presetID="26" presetClass="emph" presetSubtype="0" repeatCount="2000" fill="hold" grpId="1" nodeType="withEffect">
                                  <p:stCondLst>
                                    <p:cond delay="0"/>
                                  </p:stCondLst>
                                  <p:childTnLst>
                                    <p:animEffect transition="out" filter="fade">
                                      <p:cBhvr>
                                        <p:cTn id="62" dur="500" tmFilter="0, 0; .2, .5; .8, .5; 1, 0"/>
                                        <p:tgtEl>
                                          <p:spTgt spid="10"/>
                                        </p:tgtEl>
                                      </p:cBhvr>
                                    </p:animEffect>
                                    <p:animScale>
                                      <p:cBhvr>
                                        <p:cTn id="63" dur="250" autoRev="1" fill="hold"/>
                                        <p:tgtEl>
                                          <p:spTgt spid="10"/>
                                        </p:tgtEl>
                                      </p:cBhvr>
                                      <p:by x="105000" y="105000"/>
                                    </p:animScale>
                                  </p:childTnLst>
                                </p:cTn>
                              </p:par>
                            </p:childTnLst>
                          </p:cTn>
                        </p:par>
                      </p:childTnLst>
                    </p:cTn>
                  </p:par>
                </p:childTnLst>
              </p:cTn>
              <p:nextCondLst>
                <p:cond evt="onClick" delay="0">
                  <p:tgtEl>
                    <p:spTgt spid="10"/>
                  </p:tgtEl>
                </p:cond>
              </p:nextCondLst>
            </p:seq>
            <p:seq concurrent="1" nextAc="seek">
              <p:cTn id="64" restart="whenNotActive" fill="hold" evtFilter="cancelBubble" nodeType="interactiveSeq">
                <p:stCondLst>
                  <p:cond evt="onClick" delay="0">
                    <p:tgtEl>
                      <p:spTgt spid="11"/>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500" fill="hold"/>
                                        <p:tgtEl>
                                          <p:spTgt spid="11"/>
                                        </p:tgtEl>
                                        <p:attrNameLst>
                                          <p:attrName>fillcolor</p:attrName>
                                        </p:attrNameLst>
                                      </p:cBhvr>
                                      <p:to>
                                        <a:srgbClr val="D99694"/>
                                      </p:to>
                                    </p:animClr>
                                    <p:set>
                                      <p:cBhvr>
                                        <p:cTn id="69" dur="500" fill="hold"/>
                                        <p:tgtEl>
                                          <p:spTgt spid="11"/>
                                        </p:tgtEl>
                                        <p:attrNameLst>
                                          <p:attrName>fill.type</p:attrName>
                                        </p:attrNameLst>
                                      </p:cBhvr>
                                      <p:to>
                                        <p:strVal val="solid"/>
                                      </p:to>
                                    </p:set>
                                    <p:set>
                                      <p:cBhvr>
                                        <p:cTn id="70" dur="500" fill="hold"/>
                                        <p:tgtEl>
                                          <p:spTgt spid="11"/>
                                        </p:tgtEl>
                                        <p:attrNameLst>
                                          <p:attrName>fill.on</p:attrName>
                                        </p:attrNameLst>
                                      </p:cBhvr>
                                      <p:to>
                                        <p:strVal val="true"/>
                                      </p:to>
                                    </p:set>
                                  </p:childTnLst>
                                </p:cTn>
                              </p:par>
                              <p:par>
                                <p:cTn id="71" presetID="1" presetClass="mediacall" presetSubtype="0" fill="hold" nodeType="withEffect">
                                  <p:stCondLst>
                                    <p:cond delay="0"/>
                                  </p:stCondLst>
                                  <p:childTnLst>
                                    <p:cmd type="call" cmd="playFrom(0.0)">
                                      <p:cBhvr>
                                        <p:cTn id="72" dur="862" fill="hold"/>
                                        <p:tgtEl>
                                          <p:spTgt spid="18"/>
                                        </p:tgtEl>
                                      </p:cBhvr>
                                    </p:cmd>
                                  </p:childTnLst>
                                </p:cTn>
                              </p:par>
                              <p:par>
                                <p:cTn id="73" presetID="1" presetClass="entr" presetSubtype="0" fill="hold" nodeType="withEffect">
                                  <p:stCondLst>
                                    <p:cond delay="0"/>
                                  </p:stCondLst>
                                  <p:childTnLst>
                                    <p:set>
                                      <p:cBhvr>
                                        <p:cTn id="74" dur="1" fill="hold">
                                          <p:stCondLst>
                                            <p:cond delay="9"/>
                                          </p:stCondLst>
                                        </p:cTn>
                                        <p:tgtEl>
                                          <p:spTgt spid="16"/>
                                        </p:tgtEl>
                                        <p:attrNameLst>
                                          <p:attrName>style.visibility</p:attrName>
                                        </p:attrNameLst>
                                      </p:cBhvr>
                                      <p:to>
                                        <p:strVal val="visible"/>
                                      </p:to>
                                    </p:set>
                                  </p:childTnLst>
                                </p:cTn>
                              </p:par>
                              <p:par>
                                <p:cTn id="75" presetID="26" presetClass="emph" presetSubtype="0" repeatCount="2000" fill="hold" grpId="1" nodeType="withEffect">
                                  <p:stCondLst>
                                    <p:cond delay="0"/>
                                  </p:stCondLst>
                                  <p:childTnLst>
                                    <p:animEffect transition="out" filter="fade">
                                      <p:cBhvr>
                                        <p:cTn id="76" dur="500" tmFilter="0, 0; .2, .5; .8, .5; 1, 0"/>
                                        <p:tgtEl>
                                          <p:spTgt spid="11"/>
                                        </p:tgtEl>
                                      </p:cBhvr>
                                    </p:animEffect>
                                    <p:animScale>
                                      <p:cBhvr>
                                        <p:cTn id="77" dur="250" autoRev="1" fill="hold"/>
                                        <p:tgtEl>
                                          <p:spTgt spid="11"/>
                                        </p:tgtEl>
                                      </p:cBhvr>
                                      <p:by x="105000" y="105000"/>
                                    </p:animScale>
                                  </p:childTnLst>
                                </p:cTn>
                              </p:par>
                            </p:childTnLst>
                          </p:cTn>
                        </p:par>
                      </p:childTnLst>
                    </p:cTn>
                  </p:par>
                </p:childTnLst>
              </p:cTn>
              <p:nextCondLst>
                <p:cond evt="onClick" delay="0">
                  <p:tgtEl>
                    <p:spTgt spid="11"/>
                  </p:tgtEl>
                </p:cond>
              </p:nextCondLst>
            </p:seq>
            <p:audio>
              <p:cMediaNode vol="80000">
                <p:cTn id="78" fill="hold" display="0">
                  <p:stCondLst>
                    <p:cond delay="indefinite"/>
                  </p:stCondLst>
                  <p:endCondLst>
                    <p:cond evt="onStopAudio" delay="0">
                      <p:tgtEl>
                        <p:sldTgt/>
                      </p:tgtEl>
                    </p:cond>
                  </p:endCondLst>
                </p:cTn>
                <p:tgtEl>
                  <p:spTgt spid="14"/>
                </p:tgtEl>
              </p:cMediaNode>
            </p:audio>
            <p:audio>
              <p:cMediaNode vol="80000">
                <p:cTn id="79" fill="hold" display="0">
                  <p:stCondLst>
                    <p:cond delay="indefinite"/>
                  </p:stCondLst>
                  <p:endCondLst>
                    <p:cond evt="onStopAudio" delay="0">
                      <p:tgtEl>
                        <p:sldTgt/>
                      </p:tgtEl>
                    </p:cond>
                  </p:endCondLst>
                </p:cTn>
                <p:tgtEl>
                  <p:spTgt spid="18"/>
                </p:tgtEl>
              </p:cMediaNode>
            </p:audio>
          </p:childTnLst>
        </p:cTn>
      </p:par>
    </p:tnLst>
    <p:bldLst>
      <p:bldP spid="15" grpId="0" animBg="1"/>
      <p:bldP spid="8" grpId="0" animBg="1"/>
      <p:bldP spid="8" grpId="1" animBg="1"/>
      <p:bldP spid="9" grpId="0" animBg="1"/>
      <p:bldP spid="9" grpId="1" animBg="1"/>
      <p:bldP spid="10" grpId="0" animBg="1"/>
      <p:bldP spid="10" grpId="1" animBg="1"/>
      <p:bldP spid="11" grpId="0" animBg="1"/>
      <p:bldP spid="11" grpId="1"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FF3DD"/>
        </a:solidFill>
        <a:effectLst/>
      </p:bgPr>
    </p:bg>
    <p:spTree>
      <p:nvGrpSpPr>
        <p:cNvPr id="1" name=""/>
        <p:cNvGrpSpPr/>
        <p:nvPr/>
      </p:nvGrpSpPr>
      <p:grpSpPr>
        <a:xfrm>
          <a:off x="0" y="0"/>
          <a:ext cx="0" cy="0"/>
          <a:chOff x="0" y="0"/>
          <a:chExt cx="0" cy="0"/>
        </a:xfrm>
      </p:grpSpPr>
      <p:sp>
        <p:nvSpPr>
          <p:cNvPr id="2" name="AutoShape 2"/>
          <p:cNvSpPr/>
          <p:nvPr/>
        </p:nvSpPr>
        <p:spPr>
          <a:xfrm>
            <a:off x="-204072" y="9113000"/>
            <a:ext cx="18696144" cy="1174000"/>
          </a:xfrm>
          <a:prstGeom prst="rect">
            <a:avLst/>
          </a:prstGeom>
          <a:solidFill>
            <a:srgbClr val="FFD68B">
              <a:alpha val="52157"/>
            </a:srgbClr>
          </a:solidFill>
        </p:spPr>
        <p:txBody>
          <a:bodyPr/>
          <a:lstStyle/>
          <a:p>
            <a:pPr defTabSz="1371600"/>
            <a:endParaRPr lang="en-US" sz="2700" dirty="0">
              <a:solidFill>
                <a:prstClr val="black"/>
              </a:solidFill>
              <a:latin typeface="Calibri"/>
              <a:cs typeface="Arial"/>
              <a:sym typeface="Arial"/>
            </a:endParaRPr>
          </a:p>
        </p:txBody>
      </p:sp>
      <p:sp>
        <p:nvSpPr>
          <p:cNvPr id="15" name="Rectangle: Rounded Corners 14">
            <a:extLst>
              <a:ext uri="{FF2B5EF4-FFF2-40B4-BE49-F238E27FC236}">
                <a16:creationId xmlns:a16="http://schemas.microsoft.com/office/drawing/2014/main" xmlns="" id="{03FCCD2C-58F9-46BF-BD1B-0B8172727C26}"/>
              </a:ext>
            </a:extLst>
          </p:cNvPr>
          <p:cNvSpPr/>
          <p:nvPr/>
        </p:nvSpPr>
        <p:spPr>
          <a:xfrm>
            <a:off x="1004209" y="714199"/>
            <a:ext cx="16279586" cy="302039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4800" b="1" dirty="0">
                <a:solidFill>
                  <a:schemeClr val="tx1"/>
                </a:solidFill>
              </a:rPr>
              <a:t>Câu 2. </a:t>
            </a:r>
            <a:r>
              <a:rPr lang="en-US" sz="4800" dirty="0">
                <a:solidFill>
                  <a:schemeClr val="tx1"/>
                </a:solidFill>
              </a:rPr>
              <a:t>Trong các câu trả lời dưới đây câu nào nói về hình lập phương là không đúng</a:t>
            </a:r>
          </a:p>
        </p:txBody>
      </p:sp>
      <p:pic>
        <p:nvPicPr>
          <p:cNvPr id="32" name="Picture 19">
            <a:extLst>
              <a:ext uri="{FF2B5EF4-FFF2-40B4-BE49-F238E27FC236}">
                <a16:creationId xmlns:a16="http://schemas.microsoft.com/office/drawing/2014/main" xmlns="" id="{BF7392E9-02EC-97FE-4851-03B74B83680D}"/>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xmlns="" r:embed="rId7"/>
              </a:ext>
            </a:extLst>
          </a:blip>
          <a:srcRect/>
          <a:stretch>
            <a:fillRect/>
          </a:stretch>
        </p:blipFill>
        <p:spPr>
          <a:xfrm>
            <a:off x="100208" y="6906397"/>
            <a:ext cx="1803424" cy="3020390"/>
          </a:xfrm>
          <a:prstGeom prst="rect">
            <a:avLst/>
          </a:prstGeom>
        </p:spPr>
      </p:pic>
      <p:pic>
        <p:nvPicPr>
          <p:cNvPr id="33" name="Picture 32">
            <a:hlinkClick r:id="rId8" action="ppaction://hlinksldjump"/>
            <a:extLst>
              <a:ext uri="{FF2B5EF4-FFF2-40B4-BE49-F238E27FC236}">
                <a16:creationId xmlns:a16="http://schemas.microsoft.com/office/drawing/2014/main" xmlns="" id="{3F149312-3F01-3BAF-6C82-FC078A0073BE}"/>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6386002" y="7974070"/>
            <a:ext cx="1791004" cy="1783080"/>
          </a:xfrm>
          <a:prstGeom prst="rect">
            <a:avLst/>
          </a:prstGeom>
        </p:spPr>
      </p:pic>
      <p:sp>
        <p:nvSpPr>
          <p:cNvPr id="8" name="Đáp án đúng">
            <a:extLst>
              <a:ext uri="{FF2B5EF4-FFF2-40B4-BE49-F238E27FC236}">
                <a16:creationId xmlns:a16="http://schemas.microsoft.com/office/drawing/2014/main" xmlns:a14="http://schemas.microsoft.com/office/drawing/2010/main" xmlns:mc="http://schemas.openxmlformats.org/markup-compatibility/2006" xmlns="" id="{589A7834-6411-46DF-9D58-61CCE3D1B0BE}"/>
              </a:ext>
            </a:extLst>
          </p:cNvPr>
          <p:cNvSpPr/>
          <p:nvPr/>
        </p:nvSpPr>
        <p:spPr>
          <a:xfrm>
            <a:off x="9483434" y="6616330"/>
            <a:ext cx="6802582" cy="199505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800" dirty="0">
                <a:solidFill>
                  <a:schemeClr val="tx1"/>
                </a:solidFill>
              </a:rPr>
              <a:t>D. 14 cạnh</a:t>
            </a:r>
            <a:endParaRPr lang="en-US" sz="4800" noProof="1">
              <a:solidFill>
                <a:schemeClr val="tx1"/>
              </a:solidFill>
              <a:latin typeface="Arial" panose="020B0604020202020204" pitchFamily="34" charset="0"/>
              <a:cs typeface="Arial" panose="020B0604020202020204" pitchFamily="34" charset="0"/>
              <a:sym typeface="Arial"/>
            </a:endParaRPr>
          </a:p>
        </p:txBody>
      </p:sp>
      <p:sp>
        <p:nvSpPr>
          <p:cNvPr id="9" name="Đáp án sai 1">
            <a:extLst>
              <a:ext uri="{FF2B5EF4-FFF2-40B4-BE49-F238E27FC236}">
                <a16:creationId xmlns:a16="http://schemas.microsoft.com/office/drawing/2014/main" xmlns:a14="http://schemas.microsoft.com/office/drawing/2010/main" xmlns:mc="http://schemas.openxmlformats.org/markup-compatibility/2006" xmlns="" id="{5CAB6960-A0E6-45CA-B962-3C19B2974205}"/>
              </a:ext>
            </a:extLst>
          </p:cNvPr>
          <p:cNvSpPr/>
          <p:nvPr/>
        </p:nvSpPr>
        <p:spPr>
          <a:xfrm>
            <a:off x="1741749" y="6616330"/>
            <a:ext cx="6802582" cy="199505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800" dirty="0">
                <a:solidFill>
                  <a:schemeClr val="tx1"/>
                </a:solidFill>
              </a:rPr>
              <a:t>C. 6 mặt</a:t>
            </a:r>
            <a:endParaRPr lang="en-US" sz="4800" noProof="1">
              <a:solidFill>
                <a:schemeClr val="tx1"/>
              </a:solidFill>
              <a:latin typeface="Arial" panose="020B0604020202020204" pitchFamily="34" charset="0"/>
              <a:cs typeface="Arial" panose="020B0604020202020204" pitchFamily="34" charset="0"/>
              <a:sym typeface="Arial"/>
            </a:endParaRPr>
          </a:p>
        </p:txBody>
      </p:sp>
      <p:sp>
        <p:nvSpPr>
          <p:cNvPr id="10" name="Đáp án sai 2">
            <a:extLst>
              <a:ext uri="{FF2B5EF4-FFF2-40B4-BE49-F238E27FC236}">
                <a16:creationId xmlns:a16="http://schemas.microsoft.com/office/drawing/2014/main" xmlns:a14="http://schemas.microsoft.com/office/drawing/2010/main" xmlns:mc="http://schemas.openxmlformats.org/markup-compatibility/2006" xmlns="" id="{0CDB1E71-8D1D-4E61-A4BA-C86CA750B041}"/>
              </a:ext>
            </a:extLst>
          </p:cNvPr>
          <p:cNvSpPr/>
          <p:nvPr/>
        </p:nvSpPr>
        <p:spPr>
          <a:xfrm>
            <a:off x="9583421" y="4164080"/>
            <a:ext cx="6802582" cy="199505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800" dirty="0">
                <a:solidFill>
                  <a:schemeClr val="tx1"/>
                </a:solidFill>
              </a:rPr>
              <a:t>B. 8 đỉnh</a:t>
            </a:r>
            <a:endParaRPr lang="en-US" sz="8000" noProof="1">
              <a:solidFill>
                <a:schemeClr val="tx1"/>
              </a:solidFill>
              <a:latin typeface="Arial" panose="020B0604020202020204" pitchFamily="34" charset="0"/>
              <a:cs typeface="Arial" panose="020B0604020202020204" pitchFamily="34" charset="0"/>
              <a:sym typeface="Arial"/>
            </a:endParaRPr>
          </a:p>
        </p:txBody>
      </p:sp>
      <p:sp>
        <p:nvSpPr>
          <p:cNvPr id="11" name="Đáp án sai 3">
            <a:extLst>
              <a:ext uri="{FF2B5EF4-FFF2-40B4-BE49-F238E27FC236}">
                <a16:creationId xmlns:a16="http://schemas.microsoft.com/office/drawing/2014/main" xmlns="" id="{A9A33A21-13CF-41FF-A705-09886970C195}"/>
              </a:ext>
            </a:extLst>
          </p:cNvPr>
          <p:cNvSpPr/>
          <p:nvPr/>
        </p:nvSpPr>
        <p:spPr>
          <a:xfrm>
            <a:off x="1903632" y="4141564"/>
            <a:ext cx="6802582" cy="199505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800" dirty="0">
                <a:solidFill>
                  <a:schemeClr val="tx1"/>
                </a:solidFill>
              </a:rPr>
              <a:t>A. 4 đường chéo</a:t>
            </a:r>
            <a:endParaRPr lang="vi-VN" sz="4800" noProof="1">
              <a:solidFill>
                <a:schemeClr val="tx1"/>
              </a:solidFill>
              <a:latin typeface="Arial" panose="020B0604020202020204" pitchFamily="34" charset="0"/>
              <a:cs typeface="Arial" panose="020B0604020202020204" pitchFamily="34" charset="0"/>
              <a:sym typeface="Arial"/>
            </a:endParaRPr>
          </a:p>
        </p:txBody>
      </p:sp>
      <p:pic>
        <p:nvPicPr>
          <p:cNvPr id="12" name="Picture 5">
            <a:extLst>
              <a:ext uri="{FF2B5EF4-FFF2-40B4-BE49-F238E27FC236}">
                <a16:creationId xmlns:a16="http://schemas.microsoft.com/office/drawing/2014/main" xmlns="" id="{726E6FBC-63CF-40AE-9192-7BF859796378}"/>
              </a:ext>
            </a:extLst>
          </p:cNvPr>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xmlns="" r:embed="rId14"/>
              </a:ext>
            </a:extLst>
          </a:blip>
          <a:srcRect/>
          <a:stretch>
            <a:fillRect/>
          </a:stretch>
        </p:blipFill>
        <p:spPr>
          <a:xfrm>
            <a:off x="14886206" y="7056983"/>
            <a:ext cx="1279570" cy="1113742"/>
          </a:xfrm>
          <a:prstGeom prst="rect">
            <a:avLst/>
          </a:prstGeom>
        </p:spPr>
      </p:pic>
      <p:pic>
        <p:nvPicPr>
          <p:cNvPr id="13" name="Picture 10">
            <a:extLst>
              <a:ext uri="{FF2B5EF4-FFF2-40B4-BE49-F238E27FC236}">
                <a16:creationId xmlns:a16="http://schemas.microsoft.com/office/drawing/2014/main" xmlns="" id="{F666F591-BC4A-42B9-AA09-EF07688B97DC}"/>
              </a:ext>
            </a:extLst>
          </p:cNvPr>
          <p:cNvPicPr>
            <a:picLocks noChangeAspect="1"/>
          </p:cNvPicPr>
          <p:nvPr/>
        </p:nvPicPr>
        <p:blipFill>
          <a:blip r:embed="rId15" cstate="email">
            <a:extLst>
              <a:ext uri="{28A0092B-C50C-407E-A947-70E740481C1C}">
                <a14:useLocalDpi xmlns:a14="http://schemas.microsoft.com/office/drawing/2010/main"/>
              </a:ext>
              <a:ext uri="{96DAC541-7B7A-43D3-8B79-37D633B846F1}">
                <asvg:svgBlip xmlns:asvg="http://schemas.microsoft.com/office/drawing/2016/SVG/main" xmlns="" r:embed="rId16"/>
              </a:ext>
            </a:extLst>
          </a:blip>
          <a:srcRect/>
          <a:stretch>
            <a:fillRect/>
          </a:stretch>
        </p:blipFill>
        <p:spPr>
          <a:xfrm>
            <a:off x="15110816" y="4571054"/>
            <a:ext cx="1275184" cy="1136072"/>
          </a:xfrm>
          <a:prstGeom prst="rect">
            <a:avLst/>
          </a:prstGeom>
        </p:spPr>
      </p:pic>
      <p:pic>
        <p:nvPicPr>
          <p:cNvPr id="16" name="Picture 10">
            <a:extLst>
              <a:ext uri="{FF2B5EF4-FFF2-40B4-BE49-F238E27FC236}">
                <a16:creationId xmlns:a16="http://schemas.microsoft.com/office/drawing/2014/main" xmlns="" id="{85335A28-563A-413B-8E59-A01B9FC44D82}"/>
              </a:ext>
            </a:extLst>
          </p:cNvPr>
          <p:cNvPicPr>
            <a:picLocks noChangeAspect="1"/>
          </p:cNvPicPr>
          <p:nvPr/>
        </p:nvPicPr>
        <p:blipFill>
          <a:blip r:embed="rId15" cstate="email">
            <a:extLst>
              <a:ext uri="{28A0092B-C50C-407E-A947-70E740481C1C}">
                <a14:useLocalDpi xmlns:a14="http://schemas.microsoft.com/office/drawing/2010/main"/>
              </a:ext>
              <a:ext uri="{96DAC541-7B7A-43D3-8B79-37D633B846F1}">
                <asvg:svgBlip xmlns:asvg="http://schemas.microsoft.com/office/drawing/2016/SVG/main" xmlns="" r:embed="rId16"/>
              </a:ext>
            </a:extLst>
          </a:blip>
          <a:srcRect/>
          <a:stretch>
            <a:fillRect/>
          </a:stretch>
        </p:blipFill>
        <p:spPr>
          <a:xfrm>
            <a:off x="7431029" y="4571052"/>
            <a:ext cx="1275184" cy="1136072"/>
          </a:xfrm>
          <a:prstGeom prst="rect">
            <a:avLst/>
          </a:prstGeom>
        </p:spPr>
      </p:pic>
      <p:pic>
        <p:nvPicPr>
          <p:cNvPr id="17" name="Picture 10">
            <a:extLst>
              <a:ext uri="{FF2B5EF4-FFF2-40B4-BE49-F238E27FC236}">
                <a16:creationId xmlns:a16="http://schemas.microsoft.com/office/drawing/2014/main" xmlns="" id="{F03779FC-086E-48DD-8AA5-B23BE2C9CFD1}"/>
              </a:ext>
            </a:extLst>
          </p:cNvPr>
          <p:cNvPicPr>
            <a:picLocks noChangeAspect="1"/>
          </p:cNvPicPr>
          <p:nvPr/>
        </p:nvPicPr>
        <p:blipFill>
          <a:blip r:embed="rId15" cstate="email">
            <a:extLst>
              <a:ext uri="{28A0092B-C50C-407E-A947-70E740481C1C}">
                <a14:useLocalDpi xmlns:a14="http://schemas.microsoft.com/office/drawing/2010/main"/>
              </a:ext>
              <a:ext uri="{96DAC541-7B7A-43D3-8B79-37D633B846F1}">
                <asvg:svgBlip xmlns:asvg="http://schemas.microsoft.com/office/drawing/2016/SVG/main" xmlns="" r:embed="rId16"/>
              </a:ext>
            </a:extLst>
          </a:blip>
          <a:srcRect/>
          <a:stretch>
            <a:fillRect/>
          </a:stretch>
        </p:blipFill>
        <p:spPr>
          <a:xfrm>
            <a:off x="7148906" y="7045818"/>
            <a:ext cx="1275184" cy="1136072"/>
          </a:xfrm>
          <a:prstGeom prst="rect">
            <a:avLst/>
          </a:prstGeom>
        </p:spPr>
      </p:pic>
      <p:pic>
        <p:nvPicPr>
          <p:cNvPr id="14" name="Correct sound effect and wrong sound effect (mp3cut.net)">
            <a:hlinkClick r:id="" action="ppaction://media"/>
            <a:extLst>
              <a:ext uri="{FF2B5EF4-FFF2-40B4-BE49-F238E27FC236}">
                <a16:creationId xmlns:a16="http://schemas.microsoft.com/office/drawing/2014/main" xmlns="" id="{BB1628C5-8DD1-45DA-865E-E21C08BB74F2}"/>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2884725" y="-1274532"/>
            <a:ext cx="974726" cy="974726"/>
          </a:xfrm>
          <a:prstGeom prst="rect">
            <a:avLst/>
          </a:prstGeom>
        </p:spPr>
      </p:pic>
      <p:pic>
        <p:nvPicPr>
          <p:cNvPr id="18" name="Correct sound effect and wrong sound effect (mp3cut.net) (1)">
            <a:hlinkClick r:id="" action="ppaction://media"/>
            <a:extLst>
              <a:ext uri="{FF2B5EF4-FFF2-40B4-BE49-F238E27FC236}">
                <a16:creationId xmlns:a16="http://schemas.microsoft.com/office/drawing/2014/main" xmlns="" id="{97CCCCED-76F0-4059-A783-F937521D222B}"/>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5538451" y="-1274532"/>
            <a:ext cx="974726" cy="974726"/>
          </a:xfrm>
          <a:prstGeom prst="rect">
            <a:avLst/>
          </a:prstGeom>
        </p:spPr>
      </p:pic>
    </p:spTree>
    <p:extLst>
      <p:ext uri="{BB962C8B-B14F-4D97-AF65-F5344CB8AC3E}">
        <p14:creationId xmlns:p14="http://schemas.microsoft.com/office/powerpoint/2010/main" val="298493008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strips(downLeft)">
                                      <p:cBhvr>
                                        <p:cTn id="12" dur="500"/>
                                        <p:tgtEl>
                                          <p:spTgt spid="8"/>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strips(downLeft)">
                                      <p:cBhvr>
                                        <p:cTn id="15" dur="500"/>
                                        <p:tgtEl>
                                          <p:spTgt spid="9"/>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strips(downLeft)">
                                      <p:cBhvr>
                                        <p:cTn id="18" dur="500"/>
                                        <p:tgtEl>
                                          <p:spTgt spid="10"/>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strips(downLeft)">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8"/>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8"/>
                                        </p:tgtEl>
                                        <p:attrNameLst>
                                          <p:attrName>fillcolor</p:attrName>
                                        </p:attrNameLst>
                                      </p:cBhvr>
                                      <p:to>
                                        <a:srgbClr val="92D050"/>
                                      </p:to>
                                    </p:animClr>
                                    <p:set>
                                      <p:cBhvr>
                                        <p:cTn id="27" dur="500" fill="hold"/>
                                        <p:tgtEl>
                                          <p:spTgt spid="8"/>
                                        </p:tgtEl>
                                        <p:attrNameLst>
                                          <p:attrName>fill.type</p:attrName>
                                        </p:attrNameLst>
                                      </p:cBhvr>
                                      <p:to>
                                        <p:strVal val="solid"/>
                                      </p:to>
                                    </p:set>
                                    <p:set>
                                      <p:cBhvr>
                                        <p:cTn id="28" dur="500" fill="hold"/>
                                        <p:tgtEl>
                                          <p:spTgt spid="8"/>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5" fill="hold"/>
                                        <p:tgtEl>
                                          <p:spTgt spid="14"/>
                                        </p:tgtEl>
                                      </p:cBhvr>
                                    </p:cmd>
                                  </p:childTnLst>
                                </p:cTn>
                              </p:par>
                              <p:par>
                                <p:cTn id="31" presetID="1" presetClass="entr" presetSubtype="0" fill="hold" nodeType="withEffect">
                                  <p:stCondLst>
                                    <p:cond delay="0"/>
                                  </p:stCondLst>
                                  <p:childTnLst>
                                    <p:set>
                                      <p:cBhvr>
                                        <p:cTn id="32" dur="1" fill="hold">
                                          <p:stCondLst>
                                            <p:cond delay="9"/>
                                          </p:stCondLst>
                                        </p:cTn>
                                        <p:tgtEl>
                                          <p:spTgt spid="12"/>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8"/>
                                        </p:tgtEl>
                                      </p:cBhvr>
                                    </p:animEffect>
                                    <p:animScale>
                                      <p:cBhvr>
                                        <p:cTn id="35" dur="250" autoRev="1" fill="hold"/>
                                        <p:tgtEl>
                                          <p:spTgt spid="8"/>
                                        </p:tgtEl>
                                      </p:cBhvr>
                                      <p:by x="105000" y="105000"/>
                                    </p:animScale>
                                  </p:childTnLst>
                                </p:cTn>
                              </p:par>
                            </p:childTnLst>
                          </p:cTn>
                        </p:par>
                      </p:childTnLst>
                    </p:cTn>
                  </p:par>
                </p:childTnLst>
              </p:cTn>
              <p:nextCondLst>
                <p:cond evt="onClick" delay="0">
                  <p:tgtEl>
                    <p:spTgt spid="8"/>
                  </p:tgtEl>
                </p:cond>
              </p:nextCondLst>
            </p:seq>
            <p:seq concurrent="1" nextAc="seek">
              <p:cTn id="36" restart="whenNotActive" fill="hold" evtFilter="cancelBubble" nodeType="interactiveSeq">
                <p:stCondLst>
                  <p:cond evt="onClick" delay="0">
                    <p:tgtEl>
                      <p:spTgt spid="9"/>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9"/>
                                        </p:tgtEl>
                                        <p:attrNameLst>
                                          <p:attrName>fillcolor</p:attrName>
                                        </p:attrNameLst>
                                      </p:cBhvr>
                                      <p:to>
                                        <a:srgbClr val="D99694"/>
                                      </p:to>
                                    </p:animClr>
                                    <p:set>
                                      <p:cBhvr>
                                        <p:cTn id="41" dur="500" fill="hold"/>
                                        <p:tgtEl>
                                          <p:spTgt spid="9"/>
                                        </p:tgtEl>
                                        <p:attrNameLst>
                                          <p:attrName>fill.type</p:attrName>
                                        </p:attrNameLst>
                                      </p:cBhvr>
                                      <p:to>
                                        <p:strVal val="solid"/>
                                      </p:to>
                                    </p:set>
                                    <p:set>
                                      <p:cBhvr>
                                        <p:cTn id="42" dur="500" fill="hold"/>
                                        <p:tgtEl>
                                          <p:spTgt spid="9"/>
                                        </p:tgtEl>
                                        <p:attrNameLst>
                                          <p:attrName>fill.on</p:attrName>
                                        </p:attrNameLst>
                                      </p:cBhvr>
                                      <p:to>
                                        <p:strVal val="true"/>
                                      </p:to>
                                    </p:set>
                                  </p:childTnLst>
                                </p:cTn>
                              </p:par>
                              <p:par>
                                <p:cTn id="43" presetID="1" presetClass="mediacall" presetSubtype="0" fill="hold" nodeType="withEffect">
                                  <p:stCondLst>
                                    <p:cond delay="0"/>
                                  </p:stCondLst>
                                  <p:childTnLst>
                                    <p:cmd type="call" cmd="playFrom(0.0)">
                                      <p:cBhvr>
                                        <p:cTn id="44" dur="862" fill="hold"/>
                                        <p:tgtEl>
                                          <p:spTgt spid="18"/>
                                        </p:tgtEl>
                                      </p:cBhvr>
                                    </p:cmd>
                                  </p:childTnLst>
                                </p:cTn>
                              </p:par>
                              <p:par>
                                <p:cTn id="45" presetID="1" presetClass="entr" presetSubtype="0" fill="hold" nodeType="with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par>
                                <p:cTn id="47" presetID="26" presetClass="emph" presetSubtype="0" repeatCount="2000" fill="hold" grpId="1" nodeType="withEffect">
                                  <p:stCondLst>
                                    <p:cond delay="0"/>
                                  </p:stCondLst>
                                  <p:childTnLst>
                                    <p:animEffect transition="out" filter="fade">
                                      <p:cBhvr>
                                        <p:cTn id="48" dur="500" tmFilter="0, 0; .2, .5; .8, .5; 1, 0"/>
                                        <p:tgtEl>
                                          <p:spTgt spid="9"/>
                                        </p:tgtEl>
                                      </p:cBhvr>
                                    </p:animEffect>
                                    <p:animScale>
                                      <p:cBhvr>
                                        <p:cTn id="49" dur="250" autoRev="1" fill="hold"/>
                                        <p:tgtEl>
                                          <p:spTgt spid="9"/>
                                        </p:tgtEl>
                                      </p:cBhvr>
                                      <p:by x="105000" y="105000"/>
                                    </p:animScale>
                                  </p:childTnLst>
                                </p:cTn>
                              </p:par>
                            </p:childTnLst>
                          </p:cTn>
                        </p:par>
                      </p:childTnLst>
                    </p:cTn>
                  </p:par>
                </p:childTnLst>
              </p:cTn>
              <p:nextCondLst>
                <p:cond evt="onClick" delay="0">
                  <p:tgtEl>
                    <p:spTgt spid="9"/>
                  </p:tgtEl>
                </p:cond>
              </p:nextCondLst>
            </p:seq>
            <p:seq concurrent="1" nextAc="seek">
              <p:cTn id="50" restart="whenNotActive" fill="hold" evtFilter="cancelBubble" nodeType="interactiveSeq">
                <p:stCondLst>
                  <p:cond evt="onClick" delay="0">
                    <p:tgtEl>
                      <p:spTgt spid="10"/>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500" fill="hold"/>
                                        <p:tgtEl>
                                          <p:spTgt spid="10"/>
                                        </p:tgtEl>
                                        <p:attrNameLst>
                                          <p:attrName>fillcolor</p:attrName>
                                        </p:attrNameLst>
                                      </p:cBhvr>
                                      <p:to>
                                        <a:srgbClr val="D99694"/>
                                      </p:to>
                                    </p:animClr>
                                    <p:set>
                                      <p:cBhvr>
                                        <p:cTn id="55" dur="500" fill="hold"/>
                                        <p:tgtEl>
                                          <p:spTgt spid="10"/>
                                        </p:tgtEl>
                                        <p:attrNameLst>
                                          <p:attrName>fill.type</p:attrName>
                                        </p:attrNameLst>
                                      </p:cBhvr>
                                      <p:to>
                                        <p:strVal val="solid"/>
                                      </p:to>
                                    </p:set>
                                    <p:set>
                                      <p:cBhvr>
                                        <p:cTn id="56" dur="500" fill="hold"/>
                                        <p:tgtEl>
                                          <p:spTgt spid="10"/>
                                        </p:tgtEl>
                                        <p:attrNameLst>
                                          <p:attrName>fill.on</p:attrName>
                                        </p:attrNameLst>
                                      </p:cBhvr>
                                      <p:to>
                                        <p:strVal val="true"/>
                                      </p:to>
                                    </p:set>
                                  </p:childTnLst>
                                </p:cTn>
                              </p:par>
                              <p:par>
                                <p:cTn id="57" presetID="1" presetClass="mediacall" presetSubtype="0" fill="hold" nodeType="withEffect">
                                  <p:stCondLst>
                                    <p:cond delay="0"/>
                                  </p:stCondLst>
                                  <p:childTnLst>
                                    <p:cmd type="call" cmd="playFrom(0.0)">
                                      <p:cBhvr>
                                        <p:cTn id="58" dur="862" fill="hold"/>
                                        <p:tgtEl>
                                          <p:spTgt spid="18"/>
                                        </p:tgtEl>
                                      </p:cBhvr>
                                    </p:cmd>
                                  </p:childTnLst>
                                </p:cTn>
                              </p:par>
                              <p:par>
                                <p:cTn id="59" presetID="1" presetClass="entr" presetSubtype="0" fill="hold" nodeType="withEffect">
                                  <p:stCondLst>
                                    <p:cond delay="0"/>
                                  </p:stCondLst>
                                  <p:childTnLst>
                                    <p:set>
                                      <p:cBhvr>
                                        <p:cTn id="60" dur="1" fill="hold">
                                          <p:stCondLst>
                                            <p:cond delay="9"/>
                                          </p:stCondLst>
                                        </p:cTn>
                                        <p:tgtEl>
                                          <p:spTgt spid="13"/>
                                        </p:tgtEl>
                                        <p:attrNameLst>
                                          <p:attrName>style.visibility</p:attrName>
                                        </p:attrNameLst>
                                      </p:cBhvr>
                                      <p:to>
                                        <p:strVal val="visible"/>
                                      </p:to>
                                    </p:set>
                                  </p:childTnLst>
                                </p:cTn>
                              </p:par>
                              <p:par>
                                <p:cTn id="61" presetID="26" presetClass="emph" presetSubtype="0" repeatCount="2000" fill="hold" grpId="1" nodeType="withEffect">
                                  <p:stCondLst>
                                    <p:cond delay="0"/>
                                  </p:stCondLst>
                                  <p:childTnLst>
                                    <p:animEffect transition="out" filter="fade">
                                      <p:cBhvr>
                                        <p:cTn id="62" dur="500" tmFilter="0, 0; .2, .5; .8, .5; 1, 0"/>
                                        <p:tgtEl>
                                          <p:spTgt spid="10"/>
                                        </p:tgtEl>
                                      </p:cBhvr>
                                    </p:animEffect>
                                    <p:animScale>
                                      <p:cBhvr>
                                        <p:cTn id="63" dur="250" autoRev="1" fill="hold"/>
                                        <p:tgtEl>
                                          <p:spTgt spid="10"/>
                                        </p:tgtEl>
                                      </p:cBhvr>
                                      <p:by x="105000" y="105000"/>
                                    </p:animScale>
                                  </p:childTnLst>
                                </p:cTn>
                              </p:par>
                            </p:childTnLst>
                          </p:cTn>
                        </p:par>
                      </p:childTnLst>
                    </p:cTn>
                  </p:par>
                </p:childTnLst>
              </p:cTn>
              <p:nextCondLst>
                <p:cond evt="onClick" delay="0">
                  <p:tgtEl>
                    <p:spTgt spid="10"/>
                  </p:tgtEl>
                </p:cond>
              </p:nextCondLst>
            </p:seq>
            <p:seq concurrent="1" nextAc="seek">
              <p:cTn id="64" restart="whenNotActive" fill="hold" evtFilter="cancelBubble" nodeType="interactiveSeq">
                <p:stCondLst>
                  <p:cond evt="onClick" delay="0">
                    <p:tgtEl>
                      <p:spTgt spid="11"/>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500" fill="hold"/>
                                        <p:tgtEl>
                                          <p:spTgt spid="11"/>
                                        </p:tgtEl>
                                        <p:attrNameLst>
                                          <p:attrName>fillcolor</p:attrName>
                                        </p:attrNameLst>
                                      </p:cBhvr>
                                      <p:to>
                                        <a:srgbClr val="D99694"/>
                                      </p:to>
                                    </p:animClr>
                                    <p:set>
                                      <p:cBhvr>
                                        <p:cTn id="69" dur="500" fill="hold"/>
                                        <p:tgtEl>
                                          <p:spTgt spid="11"/>
                                        </p:tgtEl>
                                        <p:attrNameLst>
                                          <p:attrName>fill.type</p:attrName>
                                        </p:attrNameLst>
                                      </p:cBhvr>
                                      <p:to>
                                        <p:strVal val="solid"/>
                                      </p:to>
                                    </p:set>
                                    <p:set>
                                      <p:cBhvr>
                                        <p:cTn id="70" dur="500" fill="hold"/>
                                        <p:tgtEl>
                                          <p:spTgt spid="11"/>
                                        </p:tgtEl>
                                        <p:attrNameLst>
                                          <p:attrName>fill.on</p:attrName>
                                        </p:attrNameLst>
                                      </p:cBhvr>
                                      <p:to>
                                        <p:strVal val="true"/>
                                      </p:to>
                                    </p:set>
                                  </p:childTnLst>
                                </p:cTn>
                              </p:par>
                              <p:par>
                                <p:cTn id="71" presetID="1" presetClass="mediacall" presetSubtype="0" fill="hold" nodeType="withEffect">
                                  <p:stCondLst>
                                    <p:cond delay="0"/>
                                  </p:stCondLst>
                                  <p:childTnLst>
                                    <p:cmd type="call" cmd="playFrom(0.0)">
                                      <p:cBhvr>
                                        <p:cTn id="72" dur="862" fill="hold"/>
                                        <p:tgtEl>
                                          <p:spTgt spid="18"/>
                                        </p:tgtEl>
                                      </p:cBhvr>
                                    </p:cmd>
                                  </p:childTnLst>
                                </p:cTn>
                              </p:par>
                              <p:par>
                                <p:cTn id="73" presetID="1" presetClass="entr" presetSubtype="0" fill="hold" nodeType="withEffect">
                                  <p:stCondLst>
                                    <p:cond delay="0"/>
                                  </p:stCondLst>
                                  <p:childTnLst>
                                    <p:set>
                                      <p:cBhvr>
                                        <p:cTn id="74" dur="1" fill="hold">
                                          <p:stCondLst>
                                            <p:cond delay="9"/>
                                          </p:stCondLst>
                                        </p:cTn>
                                        <p:tgtEl>
                                          <p:spTgt spid="16"/>
                                        </p:tgtEl>
                                        <p:attrNameLst>
                                          <p:attrName>style.visibility</p:attrName>
                                        </p:attrNameLst>
                                      </p:cBhvr>
                                      <p:to>
                                        <p:strVal val="visible"/>
                                      </p:to>
                                    </p:set>
                                  </p:childTnLst>
                                </p:cTn>
                              </p:par>
                              <p:par>
                                <p:cTn id="75" presetID="26" presetClass="emph" presetSubtype="0" repeatCount="2000" fill="hold" grpId="1" nodeType="withEffect">
                                  <p:stCondLst>
                                    <p:cond delay="0"/>
                                  </p:stCondLst>
                                  <p:childTnLst>
                                    <p:animEffect transition="out" filter="fade">
                                      <p:cBhvr>
                                        <p:cTn id="76" dur="500" tmFilter="0, 0; .2, .5; .8, .5; 1, 0"/>
                                        <p:tgtEl>
                                          <p:spTgt spid="11"/>
                                        </p:tgtEl>
                                      </p:cBhvr>
                                    </p:animEffect>
                                    <p:animScale>
                                      <p:cBhvr>
                                        <p:cTn id="77" dur="250" autoRev="1" fill="hold"/>
                                        <p:tgtEl>
                                          <p:spTgt spid="11"/>
                                        </p:tgtEl>
                                      </p:cBhvr>
                                      <p:by x="105000" y="105000"/>
                                    </p:animScale>
                                  </p:childTnLst>
                                </p:cTn>
                              </p:par>
                            </p:childTnLst>
                          </p:cTn>
                        </p:par>
                      </p:childTnLst>
                    </p:cTn>
                  </p:par>
                </p:childTnLst>
              </p:cTn>
              <p:nextCondLst>
                <p:cond evt="onClick" delay="0">
                  <p:tgtEl>
                    <p:spTgt spid="11"/>
                  </p:tgtEl>
                </p:cond>
              </p:nextCondLst>
            </p:seq>
            <p:audio>
              <p:cMediaNode vol="80000">
                <p:cTn id="78" fill="hold" display="0">
                  <p:stCondLst>
                    <p:cond delay="indefinite"/>
                  </p:stCondLst>
                  <p:endCondLst>
                    <p:cond evt="onStopAudio" delay="0">
                      <p:tgtEl>
                        <p:sldTgt/>
                      </p:tgtEl>
                    </p:cond>
                  </p:endCondLst>
                </p:cTn>
                <p:tgtEl>
                  <p:spTgt spid="14"/>
                </p:tgtEl>
              </p:cMediaNode>
            </p:audio>
            <p:audio>
              <p:cMediaNode vol="80000">
                <p:cTn id="79" fill="hold" display="0">
                  <p:stCondLst>
                    <p:cond delay="indefinite"/>
                  </p:stCondLst>
                  <p:endCondLst>
                    <p:cond evt="onStopAudio" delay="0">
                      <p:tgtEl>
                        <p:sldTgt/>
                      </p:tgtEl>
                    </p:cond>
                  </p:endCondLst>
                </p:cTn>
                <p:tgtEl>
                  <p:spTgt spid="18"/>
                </p:tgtEl>
              </p:cMediaNode>
            </p:audio>
          </p:childTnLst>
        </p:cTn>
      </p:par>
    </p:tnLst>
    <p:bldLst>
      <p:bldP spid="15" grpId="0" animBg="1"/>
      <p:bldP spid="8" grpId="0" animBg="1"/>
      <p:bldP spid="8" grpId="1" animBg="1"/>
      <p:bldP spid="9" grpId="0" animBg="1"/>
      <p:bldP spid="9" grpId="1" animBg="1"/>
      <p:bldP spid="10" grpId="0" animBg="1"/>
      <p:bldP spid="10" grpId="1" animBg="1"/>
      <p:bldP spid="11" grpId="0" animBg="1"/>
      <p:bldP spid="11" grpId="1"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FF3DD"/>
        </a:solidFill>
        <a:effectLst/>
      </p:bgPr>
    </p:bg>
    <p:spTree>
      <p:nvGrpSpPr>
        <p:cNvPr id="1" name=""/>
        <p:cNvGrpSpPr/>
        <p:nvPr/>
      </p:nvGrpSpPr>
      <p:grpSpPr>
        <a:xfrm>
          <a:off x="0" y="0"/>
          <a:ext cx="0" cy="0"/>
          <a:chOff x="0" y="0"/>
          <a:chExt cx="0" cy="0"/>
        </a:xfrm>
      </p:grpSpPr>
      <p:sp>
        <p:nvSpPr>
          <p:cNvPr id="2" name="AutoShape 2"/>
          <p:cNvSpPr/>
          <p:nvPr/>
        </p:nvSpPr>
        <p:spPr>
          <a:xfrm>
            <a:off x="-204072" y="9113000"/>
            <a:ext cx="18696144" cy="1174000"/>
          </a:xfrm>
          <a:prstGeom prst="rect">
            <a:avLst/>
          </a:prstGeom>
          <a:solidFill>
            <a:srgbClr val="FFD68B">
              <a:alpha val="52157"/>
            </a:srgbClr>
          </a:solidFill>
        </p:spPr>
        <p:txBody>
          <a:bodyPr/>
          <a:lstStyle/>
          <a:p>
            <a:pPr defTabSz="1371600"/>
            <a:endParaRPr lang="en-US" sz="2700" dirty="0">
              <a:solidFill>
                <a:prstClr val="black"/>
              </a:solidFill>
              <a:latin typeface="Calibri"/>
              <a:cs typeface="Arial"/>
              <a:sym typeface="Arial"/>
            </a:endParaRPr>
          </a:p>
        </p:txBody>
      </p:sp>
      <p:pic>
        <p:nvPicPr>
          <p:cNvPr id="32" name="Picture 19">
            <a:extLst>
              <a:ext uri="{FF2B5EF4-FFF2-40B4-BE49-F238E27FC236}">
                <a16:creationId xmlns:a16="http://schemas.microsoft.com/office/drawing/2014/main" xmlns="" id="{BF7392E9-02EC-97FE-4851-03B74B83680D}"/>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xmlns="" r:embed="rId7"/>
              </a:ext>
            </a:extLst>
          </a:blip>
          <a:srcRect/>
          <a:stretch>
            <a:fillRect/>
          </a:stretch>
        </p:blipFill>
        <p:spPr>
          <a:xfrm>
            <a:off x="100208" y="6906397"/>
            <a:ext cx="1803424" cy="3020390"/>
          </a:xfrm>
          <a:prstGeom prst="rect">
            <a:avLst/>
          </a:prstGeom>
        </p:spPr>
      </p:pic>
      <p:pic>
        <p:nvPicPr>
          <p:cNvPr id="33" name="Picture 32">
            <a:hlinkClick r:id="rId8" action="ppaction://hlinksldjump"/>
            <a:extLst>
              <a:ext uri="{FF2B5EF4-FFF2-40B4-BE49-F238E27FC236}">
                <a16:creationId xmlns:a16="http://schemas.microsoft.com/office/drawing/2014/main" xmlns="" id="{3F149312-3F01-3BAF-6C82-FC078A0073BE}"/>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6386002" y="7974070"/>
            <a:ext cx="1791004" cy="1783080"/>
          </a:xfrm>
          <a:prstGeom prst="rect">
            <a:avLst/>
          </a:prstGeom>
        </p:spPr>
      </p:pic>
      <p:sp>
        <p:nvSpPr>
          <p:cNvPr id="8" name="Đáp án đúng">
            <a:extLst>
              <a:ext uri="{FF2B5EF4-FFF2-40B4-BE49-F238E27FC236}">
                <a16:creationId xmlns:a16="http://schemas.microsoft.com/office/drawing/2014/main" xmlns:a14="http://schemas.microsoft.com/office/drawing/2010/main" xmlns:mc="http://schemas.openxmlformats.org/markup-compatibility/2006" xmlns="" id="{589A7834-6411-46DF-9D58-61CCE3D1B0BE}"/>
              </a:ext>
            </a:extLst>
          </p:cNvPr>
          <p:cNvSpPr/>
          <p:nvPr/>
        </p:nvSpPr>
        <p:spPr>
          <a:xfrm>
            <a:off x="2170555" y="7327915"/>
            <a:ext cx="6106851" cy="155439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800" dirty="0">
                <a:solidFill>
                  <a:schemeClr val="tx1"/>
                </a:solidFill>
              </a:rPr>
              <a:t>C. 7,5 m</a:t>
            </a:r>
            <a:r>
              <a:rPr lang="en-US" sz="4800" baseline="30000" dirty="0">
                <a:solidFill>
                  <a:schemeClr val="tx1"/>
                </a:solidFill>
              </a:rPr>
              <a:t>3</a:t>
            </a:r>
            <a:endParaRPr lang="en-US" sz="48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9" name="Đáp án sai 1">
            <a:extLst>
              <a:ext uri="{FF2B5EF4-FFF2-40B4-BE49-F238E27FC236}">
                <a16:creationId xmlns:a16="http://schemas.microsoft.com/office/drawing/2014/main" xmlns:a14="http://schemas.microsoft.com/office/drawing/2010/main" xmlns:mc="http://schemas.openxmlformats.org/markup-compatibility/2006" xmlns="" id="{5CAB6960-A0E6-45CA-B962-3C19B2974205}"/>
              </a:ext>
            </a:extLst>
          </p:cNvPr>
          <p:cNvSpPr/>
          <p:nvPr/>
        </p:nvSpPr>
        <p:spPr>
          <a:xfrm>
            <a:off x="2272332" y="5505126"/>
            <a:ext cx="6106851" cy="155439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800" dirty="0">
                <a:solidFill>
                  <a:schemeClr val="tx1"/>
                </a:solidFill>
              </a:rPr>
              <a:t>A. 30 m</a:t>
            </a:r>
            <a:r>
              <a:rPr lang="en-US" sz="4800" baseline="30000" dirty="0">
                <a:solidFill>
                  <a:schemeClr val="tx1"/>
                </a:solidFill>
              </a:rPr>
              <a:t>3</a:t>
            </a:r>
            <a:endParaRPr lang="vi-VN" sz="4800" noProof="1">
              <a:solidFill>
                <a:schemeClr val="tx1"/>
              </a:solidFill>
              <a:latin typeface="Arial" panose="020B0604020202020204" pitchFamily="34" charset="0"/>
              <a:cs typeface="Arial" panose="020B0604020202020204" pitchFamily="34" charset="0"/>
              <a:sym typeface="Arial"/>
            </a:endParaRPr>
          </a:p>
        </p:txBody>
      </p:sp>
      <p:sp>
        <p:nvSpPr>
          <p:cNvPr id="10" name="Đáp án sai 2">
            <a:extLst>
              <a:ext uri="{FF2B5EF4-FFF2-40B4-BE49-F238E27FC236}">
                <a16:creationId xmlns:a16="http://schemas.microsoft.com/office/drawing/2014/main" xmlns="" id="{0CDB1E71-8D1D-4E61-A4BA-C86CA750B041}"/>
              </a:ext>
            </a:extLst>
          </p:cNvPr>
          <p:cNvSpPr/>
          <p:nvPr/>
        </p:nvSpPr>
        <p:spPr>
          <a:xfrm>
            <a:off x="10114004" y="5578940"/>
            <a:ext cx="6106851" cy="155439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800" dirty="0">
                <a:solidFill>
                  <a:schemeClr val="tx1"/>
                </a:solidFill>
              </a:rPr>
              <a:t>B. 22,5 m</a:t>
            </a:r>
            <a:r>
              <a:rPr lang="en-US" sz="4800" baseline="30000" dirty="0">
                <a:solidFill>
                  <a:schemeClr val="tx1"/>
                </a:solidFill>
              </a:rPr>
              <a:t>3</a:t>
            </a:r>
            <a:endParaRPr lang="vi-VN" sz="4800" noProof="1">
              <a:solidFill>
                <a:schemeClr val="tx1"/>
              </a:solidFill>
              <a:latin typeface="Arial" panose="020B0604020202020204" pitchFamily="34" charset="0"/>
              <a:cs typeface="Arial" panose="020B0604020202020204" pitchFamily="34" charset="0"/>
              <a:sym typeface="Arial"/>
            </a:endParaRPr>
          </a:p>
        </p:txBody>
      </p:sp>
      <p:sp>
        <p:nvSpPr>
          <p:cNvPr id="11" name="Đáp án sai 3">
            <a:extLst>
              <a:ext uri="{FF2B5EF4-FFF2-40B4-BE49-F238E27FC236}">
                <a16:creationId xmlns:a16="http://schemas.microsoft.com/office/drawing/2014/main" xmlns:a14="http://schemas.microsoft.com/office/drawing/2010/main" xmlns:mc="http://schemas.openxmlformats.org/markup-compatibility/2006" xmlns="" id="{A9A33A21-13CF-41FF-A705-09886970C195}"/>
              </a:ext>
            </a:extLst>
          </p:cNvPr>
          <p:cNvSpPr/>
          <p:nvPr/>
        </p:nvSpPr>
        <p:spPr>
          <a:xfrm>
            <a:off x="10012225" y="7393527"/>
            <a:ext cx="6106851" cy="155439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800" dirty="0">
                <a:solidFill>
                  <a:schemeClr val="tx1"/>
                </a:solidFill>
              </a:rPr>
              <a:t>D. 5,7 m</a:t>
            </a:r>
            <a:r>
              <a:rPr lang="en-US" sz="4800" baseline="30000" dirty="0">
                <a:solidFill>
                  <a:schemeClr val="tx1"/>
                </a:solidFill>
              </a:rPr>
              <a:t>3</a:t>
            </a:r>
            <a:endParaRPr lang="vi-VN" sz="4800" noProof="1">
              <a:solidFill>
                <a:schemeClr val="tx1"/>
              </a:solidFill>
              <a:latin typeface="Arial" panose="020B0604020202020204" pitchFamily="34" charset="0"/>
              <a:cs typeface="Arial" panose="020B0604020202020204" pitchFamily="34" charset="0"/>
              <a:sym typeface="Arial"/>
            </a:endParaRPr>
          </a:p>
        </p:txBody>
      </p:sp>
      <p:pic>
        <p:nvPicPr>
          <p:cNvPr id="12" name="Picture 5">
            <a:extLst>
              <a:ext uri="{FF2B5EF4-FFF2-40B4-BE49-F238E27FC236}">
                <a16:creationId xmlns:a16="http://schemas.microsoft.com/office/drawing/2014/main" xmlns="" id="{726E6FBC-63CF-40AE-9192-7BF859796378}"/>
              </a:ext>
            </a:extLst>
          </p:cNvPr>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xmlns="" r:embed="rId14"/>
              </a:ext>
            </a:extLst>
          </a:blip>
          <a:srcRect/>
          <a:stretch>
            <a:fillRect/>
          </a:stretch>
        </p:blipFill>
        <p:spPr>
          <a:xfrm>
            <a:off x="7144521" y="7534958"/>
            <a:ext cx="1279570" cy="1113742"/>
          </a:xfrm>
          <a:prstGeom prst="rect">
            <a:avLst/>
          </a:prstGeom>
        </p:spPr>
      </p:pic>
      <p:pic>
        <p:nvPicPr>
          <p:cNvPr id="13" name="Picture 10">
            <a:extLst>
              <a:ext uri="{FF2B5EF4-FFF2-40B4-BE49-F238E27FC236}">
                <a16:creationId xmlns:a16="http://schemas.microsoft.com/office/drawing/2014/main" xmlns="" id="{F666F591-BC4A-42B9-AA09-EF07688B97DC}"/>
              </a:ext>
            </a:extLst>
          </p:cNvPr>
          <p:cNvPicPr>
            <a:picLocks noChangeAspect="1"/>
          </p:cNvPicPr>
          <p:nvPr/>
        </p:nvPicPr>
        <p:blipFill>
          <a:blip r:embed="rId15" cstate="email">
            <a:extLst>
              <a:ext uri="{28A0092B-C50C-407E-A947-70E740481C1C}">
                <a14:useLocalDpi xmlns:a14="http://schemas.microsoft.com/office/drawing/2010/main"/>
              </a:ext>
              <a:ext uri="{96DAC541-7B7A-43D3-8B79-37D633B846F1}">
                <asvg:svgBlip xmlns:asvg="http://schemas.microsoft.com/office/drawing/2016/SVG/main" xmlns="" r:embed="rId16"/>
              </a:ext>
            </a:extLst>
          </a:blip>
          <a:srcRect/>
          <a:stretch>
            <a:fillRect/>
          </a:stretch>
        </p:blipFill>
        <p:spPr>
          <a:xfrm>
            <a:off x="15212593" y="5607628"/>
            <a:ext cx="1275184" cy="1136072"/>
          </a:xfrm>
          <a:prstGeom prst="rect">
            <a:avLst/>
          </a:prstGeom>
        </p:spPr>
      </p:pic>
      <p:pic>
        <p:nvPicPr>
          <p:cNvPr id="16" name="Picture 10">
            <a:extLst>
              <a:ext uri="{FF2B5EF4-FFF2-40B4-BE49-F238E27FC236}">
                <a16:creationId xmlns:a16="http://schemas.microsoft.com/office/drawing/2014/main" xmlns="" id="{85335A28-563A-413B-8E59-A01B9FC44D82}"/>
              </a:ext>
            </a:extLst>
          </p:cNvPr>
          <p:cNvPicPr>
            <a:picLocks noChangeAspect="1"/>
          </p:cNvPicPr>
          <p:nvPr/>
        </p:nvPicPr>
        <p:blipFill>
          <a:blip r:embed="rId15" cstate="email">
            <a:extLst>
              <a:ext uri="{28A0092B-C50C-407E-A947-70E740481C1C}">
                <a14:useLocalDpi xmlns:a14="http://schemas.microsoft.com/office/drawing/2010/main"/>
              </a:ext>
              <a:ext uri="{96DAC541-7B7A-43D3-8B79-37D633B846F1}">
                <asvg:svgBlip xmlns:asvg="http://schemas.microsoft.com/office/drawing/2016/SVG/main" xmlns="" r:embed="rId16"/>
              </a:ext>
            </a:extLst>
          </a:blip>
          <a:srcRect/>
          <a:stretch>
            <a:fillRect/>
          </a:stretch>
        </p:blipFill>
        <p:spPr>
          <a:xfrm>
            <a:off x="15110816" y="7512628"/>
            <a:ext cx="1275184" cy="1136072"/>
          </a:xfrm>
          <a:prstGeom prst="rect">
            <a:avLst/>
          </a:prstGeom>
        </p:spPr>
      </p:pic>
      <p:pic>
        <p:nvPicPr>
          <p:cNvPr id="17" name="Picture 10">
            <a:extLst>
              <a:ext uri="{FF2B5EF4-FFF2-40B4-BE49-F238E27FC236}">
                <a16:creationId xmlns:a16="http://schemas.microsoft.com/office/drawing/2014/main" xmlns="" id="{F03779FC-086E-48DD-8AA5-B23BE2C9CFD1}"/>
              </a:ext>
            </a:extLst>
          </p:cNvPr>
          <p:cNvPicPr>
            <a:picLocks noChangeAspect="1"/>
          </p:cNvPicPr>
          <p:nvPr/>
        </p:nvPicPr>
        <p:blipFill>
          <a:blip r:embed="rId15" cstate="email">
            <a:extLst>
              <a:ext uri="{28A0092B-C50C-407E-A947-70E740481C1C}">
                <a14:useLocalDpi xmlns:a14="http://schemas.microsoft.com/office/drawing/2010/main"/>
              </a:ext>
              <a:ext uri="{96DAC541-7B7A-43D3-8B79-37D633B846F1}">
                <asvg:svgBlip xmlns:asvg="http://schemas.microsoft.com/office/drawing/2016/SVG/main" xmlns="" r:embed="rId16"/>
              </a:ext>
            </a:extLst>
          </a:blip>
          <a:srcRect/>
          <a:stretch>
            <a:fillRect/>
          </a:stretch>
        </p:blipFill>
        <p:spPr>
          <a:xfrm>
            <a:off x="7250683" y="5531428"/>
            <a:ext cx="1275184" cy="1136072"/>
          </a:xfrm>
          <a:prstGeom prst="rect">
            <a:avLst/>
          </a:prstGeom>
        </p:spPr>
      </p:pic>
      <p:pic>
        <p:nvPicPr>
          <p:cNvPr id="14" name="Correct sound effect and wrong sound effect (mp3cut.net)">
            <a:hlinkClick r:id="" action="ppaction://media"/>
            <a:extLst>
              <a:ext uri="{FF2B5EF4-FFF2-40B4-BE49-F238E27FC236}">
                <a16:creationId xmlns:a16="http://schemas.microsoft.com/office/drawing/2014/main" xmlns="" id="{DFA365D2-51AE-4822-9990-652997C28A82}"/>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2884725" y="-1274532"/>
            <a:ext cx="974726" cy="974726"/>
          </a:xfrm>
          <a:prstGeom prst="rect">
            <a:avLst/>
          </a:prstGeom>
        </p:spPr>
      </p:pic>
      <p:pic>
        <p:nvPicPr>
          <p:cNvPr id="18" name="Correct sound effect and wrong sound effect (mp3cut.net) (1)">
            <a:hlinkClick r:id="" action="ppaction://media"/>
            <a:extLst>
              <a:ext uri="{FF2B5EF4-FFF2-40B4-BE49-F238E27FC236}">
                <a16:creationId xmlns:a16="http://schemas.microsoft.com/office/drawing/2014/main" xmlns="" id="{FD24B337-4092-40AB-BCDC-BCD0E2A9160A}"/>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5538451" y="-1274532"/>
            <a:ext cx="974726" cy="974726"/>
          </a:xfrm>
          <a:prstGeom prst="rect">
            <a:avLst/>
          </a:prstGeom>
        </p:spPr>
      </p:pic>
      <mc:AlternateContent xmlns:mc="http://schemas.openxmlformats.org/markup-compatibility/2006" xmlns:a14="http://schemas.microsoft.com/office/drawing/2010/main">
        <mc:Choice Requires="a14">
          <p:sp>
            <p:nvSpPr>
              <p:cNvPr id="5" name="Rectangle: Rounded Corners 4">
                <a:extLst>
                  <a:ext uri="{FF2B5EF4-FFF2-40B4-BE49-F238E27FC236}">
                    <a16:creationId xmlns:a16="http://schemas.microsoft.com/office/drawing/2014/main" xmlns="" id="{75E4A086-F4B6-42C8-8E88-21096A19498B}"/>
                  </a:ext>
                </a:extLst>
              </p:cNvPr>
              <p:cNvSpPr/>
              <p:nvPr/>
            </p:nvSpPr>
            <p:spPr>
              <a:xfrm>
                <a:off x="691460" y="380588"/>
                <a:ext cx="16905080" cy="482812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600" b="1" dirty="0" smtClean="0">
                    <a:solidFill>
                      <a:schemeClr val="tx1"/>
                    </a:solidFill>
                  </a:rPr>
                  <a:t>Câu 3</a:t>
                </a:r>
                <a:r>
                  <a:rPr lang="en-US" sz="4600" dirty="0">
                    <a:solidFill>
                      <a:schemeClr val="tx1"/>
                    </a:solidFill>
                  </a:rPr>
                  <a:t>.  Một bể nước dạng hình hộp chữ nhật có kích thước các số đo trong lòng bể là: chiều dài 4 m, chiều rộng 3 m, chiều cao 2,5 m. Biết </a:t>
                </a:r>
                <a14:m>
                  <m:oMath xmlns:m="http://schemas.openxmlformats.org/officeDocument/2006/math">
                    <m:f>
                      <m:fPr>
                        <m:ctrlPr>
                          <a:rPr lang="en-US" sz="4600" i="1">
                            <a:solidFill>
                              <a:schemeClr val="tx1"/>
                            </a:solidFill>
                            <a:latin typeface="Cambria Math"/>
                          </a:rPr>
                        </m:ctrlPr>
                      </m:fPr>
                      <m:num>
                        <m:r>
                          <a:rPr lang="en-US" sz="4600" i="1">
                            <a:solidFill>
                              <a:schemeClr val="tx1"/>
                            </a:solidFill>
                            <a:latin typeface="Cambria Math"/>
                          </a:rPr>
                          <m:t>3</m:t>
                        </m:r>
                      </m:num>
                      <m:den>
                        <m:r>
                          <a:rPr lang="en-US" sz="4600" i="1">
                            <a:solidFill>
                              <a:schemeClr val="tx1"/>
                            </a:solidFill>
                            <a:latin typeface="Cambria Math"/>
                          </a:rPr>
                          <m:t>4</m:t>
                        </m:r>
                      </m:den>
                    </m:f>
                    <m:r>
                      <a:rPr lang="en-US" sz="4600" i="1">
                        <a:solidFill>
                          <a:schemeClr val="tx1"/>
                        </a:solidFill>
                        <a:latin typeface="Cambria Math"/>
                      </a:rPr>
                      <m:t> </m:t>
                    </m:r>
                  </m:oMath>
                </a14:m>
                <a:r>
                  <a:rPr lang="en-US" sz="4600" dirty="0">
                    <a:solidFill>
                      <a:schemeClr val="tx1"/>
                    </a:solidFill>
                  </a:rPr>
                  <a:t>bể đang chứa nước. Hỏi thể tích phần bể không chứa nước là bao nhiêu?</a:t>
                </a:r>
              </a:p>
            </p:txBody>
          </p:sp>
        </mc:Choice>
        <mc:Fallback xmlns="">
          <p:sp>
            <p:nvSpPr>
              <p:cNvPr id="5" name="Rectangle: Rounded Corners 4">
                <a:extLst>
                  <a:ext uri="{FF2B5EF4-FFF2-40B4-BE49-F238E27FC236}">
                    <a16:creationId xmlns:a16="http://schemas.microsoft.com/office/drawing/2014/main" xmlns="" id="{75E4A086-F4B6-42C8-8E88-21096A19498B}"/>
                  </a:ext>
                </a:extLst>
              </p:cNvPr>
              <p:cNvSpPr>
                <a:spLocks noRot="1" noChangeAspect="1" noMove="1" noResize="1" noEditPoints="1" noAdjustHandles="1" noChangeArrowheads="1" noChangeShapeType="1" noTextEdit="1"/>
              </p:cNvSpPr>
              <p:nvPr/>
            </p:nvSpPr>
            <p:spPr>
              <a:xfrm>
                <a:off x="691460" y="380588"/>
                <a:ext cx="16905080" cy="4828129"/>
              </a:xfrm>
              <a:prstGeom prst="roundRect">
                <a:avLst/>
              </a:prstGeom>
              <a:blipFill rotWithShape="1">
                <a:blip r:embed="rId18"/>
                <a:stretch>
                  <a:fillRect l="-108" r="-180" b="-2525"/>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100727959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trips(downLeft)">
                                      <p:cBhvr>
                                        <p:cTn id="7" dur="500"/>
                                        <p:tgtEl>
                                          <p:spTgt spid="8"/>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strips(downLeft)">
                                      <p:cBhvr>
                                        <p:cTn id="10" dur="500"/>
                                        <p:tgtEl>
                                          <p:spTgt spid="9"/>
                                        </p:tgtEl>
                                      </p:cBhvr>
                                    </p:animEffect>
                                  </p:childTnLst>
                                </p:cTn>
                              </p:par>
                              <p:par>
                                <p:cTn id="11" presetID="18" presetClass="entr" presetSubtype="12"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strips(downLeft)">
                                      <p:cBhvr>
                                        <p:cTn id="13" dur="500"/>
                                        <p:tgtEl>
                                          <p:spTgt spid="10"/>
                                        </p:tgtEl>
                                      </p:cBhvr>
                                    </p:animEffect>
                                  </p:childTnLst>
                                </p:cTn>
                              </p:par>
                              <p:par>
                                <p:cTn id="14" presetID="18" presetClass="entr" presetSubtype="12"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strips(downLeft)">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8"/>
                    </p:tgtEl>
                  </p:cond>
                </p:stCondLst>
                <p:endSync evt="end" delay="0">
                  <p:rtn val="all"/>
                </p:endSync>
                <p:childTnLst>
                  <p:par>
                    <p:cTn id="18" fill="hold">
                      <p:stCondLst>
                        <p:cond delay="0"/>
                      </p:stCondLst>
                      <p:childTnLst>
                        <p:par>
                          <p:cTn id="19" fill="hold">
                            <p:stCondLst>
                              <p:cond delay="0"/>
                            </p:stCondLst>
                            <p:childTnLst>
                              <p:par>
                                <p:cTn id="20" presetID="1" presetClass="emph" presetSubtype="2" fill="hold" nodeType="clickEffect">
                                  <p:stCondLst>
                                    <p:cond delay="0"/>
                                  </p:stCondLst>
                                  <p:childTnLst>
                                    <p:animClr clrSpc="rgb" dir="cw">
                                      <p:cBhvr>
                                        <p:cTn id="21" dur="500" fill="hold"/>
                                        <p:tgtEl>
                                          <p:spTgt spid="8"/>
                                        </p:tgtEl>
                                        <p:attrNameLst>
                                          <p:attrName>fillcolor</p:attrName>
                                        </p:attrNameLst>
                                      </p:cBhvr>
                                      <p:to>
                                        <a:srgbClr val="92D050"/>
                                      </p:to>
                                    </p:animClr>
                                    <p:set>
                                      <p:cBhvr>
                                        <p:cTn id="22" dur="500" fill="hold"/>
                                        <p:tgtEl>
                                          <p:spTgt spid="8"/>
                                        </p:tgtEl>
                                        <p:attrNameLst>
                                          <p:attrName>fill.type</p:attrName>
                                        </p:attrNameLst>
                                      </p:cBhvr>
                                      <p:to>
                                        <p:strVal val="solid"/>
                                      </p:to>
                                    </p:set>
                                    <p:set>
                                      <p:cBhvr>
                                        <p:cTn id="23" dur="500" fill="hold"/>
                                        <p:tgtEl>
                                          <p:spTgt spid="8"/>
                                        </p:tgtEl>
                                        <p:attrNameLst>
                                          <p:attrName>fill.on</p:attrName>
                                        </p:attrNameLst>
                                      </p:cBhvr>
                                      <p:to>
                                        <p:strVal val="true"/>
                                      </p:to>
                                    </p:set>
                                  </p:childTnLst>
                                </p:cTn>
                              </p:par>
                              <p:par>
                                <p:cTn id="24" presetID="1" presetClass="mediacall" presetSubtype="0" fill="hold" nodeType="withEffect">
                                  <p:stCondLst>
                                    <p:cond delay="0"/>
                                  </p:stCondLst>
                                  <p:childTnLst>
                                    <p:cmd type="call" cmd="playFrom(0.0)">
                                      <p:cBhvr>
                                        <p:cTn id="25" dur="838" fill="hold"/>
                                        <p:tgtEl>
                                          <p:spTgt spid="14"/>
                                        </p:tgtEl>
                                      </p:cBhvr>
                                    </p:cmd>
                                  </p:childTnLst>
                                </p:cTn>
                              </p:par>
                              <p:par>
                                <p:cTn id="26" presetID="1" presetClass="entr" presetSubtype="0" fill="hold" nodeType="withEffect">
                                  <p:stCondLst>
                                    <p:cond delay="0"/>
                                  </p:stCondLst>
                                  <p:childTnLst>
                                    <p:set>
                                      <p:cBhvr>
                                        <p:cTn id="27" dur="1" fill="hold">
                                          <p:stCondLst>
                                            <p:cond delay="9"/>
                                          </p:stCondLst>
                                        </p:cTn>
                                        <p:tgtEl>
                                          <p:spTgt spid="12"/>
                                        </p:tgtEl>
                                        <p:attrNameLst>
                                          <p:attrName>style.visibility</p:attrName>
                                        </p:attrNameLst>
                                      </p:cBhvr>
                                      <p:to>
                                        <p:strVal val="visible"/>
                                      </p:to>
                                    </p:set>
                                  </p:childTnLst>
                                </p:cTn>
                              </p:par>
                              <p:par>
                                <p:cTn id="28" presetID="26" presetClass="emph" presetSubtype="0" repeatCount="2000" fill="hold" grpId="1" nodeType="withEffect">
                                  <p:stCondLst>
                                    <p:cond delay="0"/>
                                  </p:stCondLst>
                                  <p:childTnLst>
                                    <p:animEffect transition="out" filter="fade">
                                      <p:cBhvr>
                                        <p:cTn id="29" dur="500" tmFilter="0, 0; .2, .5; .8, .5; 1, 0"/>
                                        <p:tgtEl>
                                          <p:spTgt spid="8"/>
                                        </p:tgtEl>
                                      </p:cBhvr>
                                    </p:animEffect>
                                    <p:animScale>
                                      <p:cBhvr>
                                        <p:cTn id="30" dur="250" autoRev="1" fill="hold"/>
                                        <p:tgtEl>
                                          <p:spTgt spid="8"/>
                                        </p:tgtEl>
                                      </p:cBhvr>
                                      <p:by x="105000" y="105000"/>
                                    </p:animScale>
                                  </p:childTnLst>
                                </p:cTn>
                              </p:par>
                            </p:childTnLst>
                          </p:cTn>
                        </p:par>
                      </p:childTnLst>
                    </p:cTn>
                  </p:par>
                </p:childTnLst>
              </p:cTn>
              <p:nextCondLst>
                <p:cond evt="onClick" delay="0">
                  <p:tgtEl>
                    <p:spTgt spid="8"/>
                  </p:tgtEl>
                </p:cond>
              </p:nextCondLst>
            </p:seq>
            <p:seq concurrent="1" nextAc="seek">
              <p:cTn id="31" restart="whenNotActive" fill="hold" evtFilter="cancelBubble" nodeType="interactiveSeq">
                <p:stCondLst>
                  <p:cond evt="onClick" delay="0">
                    <p:tgtEl>
                      <p:spTgt spid="9"/>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500" fill="hold"/>
                                        <p:tgtEl>
                                          <p:spTgt spid="9"/>
                                        </p:tgtEl>
                                        <p:attrNameLst>
                                          <p:attrName>fillcolor</p:attrName>
                                        </p:attrNameLst>
                                      </p:cBhvr>
                                      <p:to>
                                        <a:srgbClr val="D99694"/>
                                      </p:to>
                                    </p:animClr>
                                    <p:set>
                                      <p:cBhvr>
                                        <p:cTn id="36" dur="500" fill="hold"/>
                                        <p:tgtEl>
                                          <p:spTgt spid="9"/>
                                        </p:tgtEl>
                                        <p:attrNameLst>
                                          <p:attrName>fill.type</p:attrName>
                                        </p:attrNameLst>
                                      </p:cBhvr>
                                      <p:to>
                                        <p:strVal val="solid"/>
                                      </p:to>
                                    </p:set>
                                    <p:set>
                                      <p:cBhvr>
                                        <p:cTn id="37" dur="500" fill="hold"/>
                                        <p:tgtEl>
                                          <p:spTgt spid="9"/>
                                        </p:tgtEl>
                                        <p:attrNameLst>
                                          <p:attrName>fill.on</p:attrName>
                                        </p:attrNameLst>
                                      </p:cBhvr>
                                      <p:to>
                                        <p:strVal val="true"/>
                                      </p:to>
                                    </p:set>
                                  </p:childTnLst>
                                </p:cTn>
                              </p:par>
                              <p:par>
                                <p:cTn id="38" presetID="1" presetClass="mediacall" presetSubtype="0" fill="hold" nodeType="withEffect">
                                  <p:stCondLst>
                                    <p:cond delay="0"/>
                                  </p:stCondLst>
                                  <p:childTnLst>
                                    <p:cmd type="call" cmd="playFrom(0.0)">
                                      <p:cBhvr>
                                        <p:cTn id="39" dur="864" fill="hold"/>
                                        <p:tgtEl>
                                          <p:spTgt spid="18"/>
                                        </p:tgtEl>
                                      </p:cBhvr>
                                    </p:cmd>
                                  </p:childTnLst>
                                </p:cTn>
                              </p:par>
                              <p:par>
                                <p:cTn id="40" presetID="1" presetClass="entr" presetSubtype="0" fill="hold" nodeType="withEffect">
                                  <p:stCondLst>
                                    <p:cond delay="0"/>
                                  </p:stCondLst>
                                  <p:childTnLst>
                                    <p:set>
                                      <p:cBhvr>
                                        <p:cTn id="41" dur="1" fill="hold">
                                          <p:stCondLst>
                                            <p:cond delay="0"/>
                                          </p:stCondLst>
                                        </p:cTn>
                                        <p:tgtEl>
                                          <p:spTgt spid="17"/>
                                        </p:tgtEl>
                                        <p:attrNameLst>
                                          <p:attrName>style.visibility</p:attrName>
                                        </p:attrNameLst>
                                      </p:cBhvr>
                                      <p:to>
                                        <p:strVal val="visible"/>
                                      </p:to>
                                    </p:set>
                                  </p:childTnLst>
                                </p:cTn>
                              </p:par>
                              <p:par>
                                <p:cTn id="42" presetID="26" presetClass="emph" presetSubtype="0" repeatCount="2000" fill="hold" grpId="1" nodeType="withEffect">
                                  <p:stCondLst>
                                    <p:cond delay="0"/>
                                  </p:stCondLst>
                                  <p:childTnLst>
                                    <p:animEffect transition="out" filter="fade">
                                      <p:cBhvr>
                                        <p:cTn id="43" dur="500" tmFilter="0, 0; .2, .5; .8, .5; 1, 0"/>
                                        <p:tgtEl>
                                          <p:spTgt spid="9"/>
                                        </p:tgtEl>
                                      </p:cBhvr>
                                    </p:animEffect>
                                    <p:animScale>
                                      <p:cBhvr>
                                        <p:cTn id="44" dur="250" autoRev="1" fill="hold"/>
                                        <p:tgtEl>
                                          <p:spTgt spid="9"/>
                                        </p:tgtEl>
                                      </p:cBhvr>
                                      <p:by x="105000" y="105000"/>
                                    </p:animScale>
                                  </p:childTnLst>
                                </p:cTn>
                              </p:par>
                            </p:childTnLst>
                          </p:cTn>
                        </p:par>
                      </p:childTnLst>
                    </p:cTn>
                  </p:par>
                </p:childTnLst>
              </p:cTn>
              <p:nextCondLst>
                <p:cond evt="onClick" delay="0">
                  <p:tgtEl>
                    <p:spTgt spid="9"/>
                  </p:tgtEl>
                </p:cond>
              </p:nextCondLst>
            </p:seq>
            <p:seq concurrent="1" nextAc="seek">
              <p:cTn id="45" restart="whenNotActive" fill="hold" evtFilter="cancelBubble" nodeType="interactiveSeq">
                <p:stCondLst>
                  <p:cond evt="onClick" delay="0">
                    <p:tgtEl>
                      <p:spTgt spid="10"/>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500" fill="hold"/>
                                        <p:tgtEl>
                                          <p:spTgt spid="10"/>
                                        </p:tgtEl>
                                        <p:attrNameLst>
                                          <p:attrName>fillcolor</p:attrName>
                                        </p:attrNameLst>
                                      </p:cBhvr>
                                      <p:to>
                                        <a:srgbClr val="D99694"/>
                                      </p:to>
                                    </p:animClr>
                                    <p:set>
                                      <p:cBhvr>
                                        <p:cTn id="50" dur="500" fill="hold"/>
                                        <p:tgtEl>
                                          <p:spTgt spid="10"/>
                                        </p:tgtEl>
                                        <p:attrNameLst>
                                          <p:attrName>fill.type</p:attrName>
                                        </p:attrNameLst>
                                      </p:cBhvr>
                                      <p:to>
                                        <p:strVal val="solid"/>
                                      </p:to>
                                    </p:set>
                                    <p:set>
                                      <p:cBhvr>
                                        <p:cTn id="51" dur="500" fill="hold"/>
                                        <p:tgtEl>
                                          <p:spTgt spid="10"/>
                                        </p:tgtEl>
                                        <p:attrNameLst>
                                          <p:attrName>fill.on</p:attrName>
                                        </p:attrNameLst>
                                      </p:cBhvr>
                                      <p:to>
                                        <p:strVal val="true"/>
                                      </p:to>
                                    </p:set>
                                  </p:childTnLst>
                                </p:cTn>
                              </p:par>
                              <p:par>
                                <p:cTn id="52" presetID="1" presetClass="mediacall" presetSubtype="0" fill="hold" nodeType="withEffect">
                                  <p:stCondLst>
                                    <p:cond delay="0"/>
                                  </p:stCondLst>
                                  <p:childTnLst>
                                    <p:cmd type="call" cmd="playFrom(0.0)">
                                      <p:cBhvr>
                                        <p:cTn id="53" dur="864" fill="hold"/>
                                        <p:tgtEl>
                                          <p:spTgt spid="18"/>
                                        </p:tgtEl>
                                      </p:cBhvr>
                                    </p:cmd>
                                  </p:childTnLst>
                                </p:cTn>
                              </p:par>
                              <p:par>
                                <p:cTn id="54" presetID="1" presetClass="entr" presetSubtype="0" fill="hold" nodeType="withEffect">
                                  <p:stCondLst>
                                    <p:cond delay="0"/>
                                  </p:stCondLst>
                                  <p:childTnLst>
                                    <p:set>
                                      <p:cBhvr>
                                        <p:cTn id="55" dur="1" fill="hold">
                                          <p:stCondLst>
                                            <p:cond delay="9"/>
                                          </p:stCondLst>
                                        </p:cTn>
                                        <p:tgtEl>
                                          <p:spTgt spid="13"/>
                                        </p:tgtEl>
                                        <p:attrNameLst>
                                          <p:attrName>style.visibility</p:attrName>
                                        </p:attrNameLst>
                                      </p:cBhvr>
                                      <p:to>
                                        <p:strVal val="visible"/>
                                      </p:to>
                                    </p:set>
                                  </p:childTnLst>
                                </p:cTn>
                              </p:par>
                              <p:par>
                                <p:cTn id="56" presetID="26" presetClass="emph" presetSubtype="0" repeatCount="2000" fill="hold" grpId="1" nodeType="withEffect">
                                  <p:stCondLst>
                                    <p:cond delay="0"/>
                                  </p:stCondLst>
                                  <p:childTnLst>
                                    <p:animEffect transition="out" filter="fade">
                                      <p:cBhvr>
                                        <p:cTn id="57" dur="500" tmFilter="0, 0; .2, .5; .8, .5; 1, 0"/>
                                        <p:tgtEl>
                                          <p:spTgt spid="10"/>
                                        </p:tgtEl>
                                      </p:cBhvr>
                                    </p:animEffect>
                                    <p:animScale>
                                      <p:cBhvr>
                                        <p:cTn id="58" dur="250" autoRev="1" fill="hold"/>
                                        <p:tgtEl>
                                          <p:spTgt spid="10"/>
                                        </p:tgtEl>
                                      </p:cBhvr>
                                      <p:by x="105000" y="105000"/>
                                    </p:animScale>
                                  </p:childTnLst>
                                </p:cTn>
                              </p:par>
                            </p:childTnLst>
                          </p:cTn>
                        </p:par>
                      </p:childTnLst>
                    </p:cTn>
                  </p:par>
                </p:childTnLst>
              </p:cTn>
              <p:nextCondLst>
                <p:cond evt="onClick" delay="0">
                  <p:tgtEl>
                    <p:spTgt spid="10"/>
                  </p:tgtEl>
                </p:cond>
              </p:nextCondLst>
            </p:seq>
            <p:seq concurrent="1" nextAc="seek">
              <p:cTn id="59" restart="whenNotActive" fill="hold" evtFilter="cancelBubble" nodeType="interactiveSeq">
                <p:stCondLst>
                  <p:cond evt="onClick" delay="0">
                    <p:tgtEl>
                      <p:spTgt spid="11"/>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500" fill="hold"/>
                                        <p:tgtEl>
                                          <p:spTgt spid="11"/>
                                        </p:tgtEl>
                                        <p:attrNameLst>
                                          <p:attrName>fillcolor</p:attrName>
                                        </p:attrNameLst>
                                      </p:cBhvr>
                                      <p:to>
                                        <a:srgbClr val="D99694"/>
                                      </p:to>
                                    </p:animClr>
                                    <p:set>
                                      <p:cBhvr>
                                        <p:cTn id="64" dur="500" fill="hold"/>
                                        <p:tgtEl>
                                          <p:spTgt spid="11"/>
                                        </p:tgtEl>
                                        <p:attrNameLst>
                                          <p:attrName>fill.type</p:attrName>
                                        </p:attrNameLst>
                                      </p:cBhvr>
                                      <p:to>
                                        <p:strVal val="solid"/>
                                      </p:to>
                                    </p:set>
                                    <p:set>
                                      <p:cBhvr>
                                        <p:cTn id="65" dur="500" fill="hold"/>
                                        <p:tgtEl>
                                          <p:spTgt spid="11"/>
                                        </p:tgtEl>
                                        <p:attrNameLst>
                                          <p:attrName>fill.on</p:attrName>
                                        </p:attrNameLst>
                                      </p:cBhvr>
                                      <p:to>
                                        <p:strVal val="true"/>
                                      </p:to>
                                    </p:set>
                                  </p:childTnLst>
                                </p:cTn>
                              </p:par>
                              <p:par>
                                <p:cTn id="66" presetID="1" presetClass="mediacall" presetSubtype="0" fill="hold" nodeType="withEffect">
                                  <p:stCondLst>
                                    <p:cond delay="0"/>
                                  </p:stCondLst>
                                  <p:childTnLst>
                                    <p:cmd type="call" cmd="playFrom(0.0)">
                                      <p:cBhvr>
                                        <p:cTn id="67" dur="864" fill="hold"/>
                                        <p:tgtEl>
                                          <p:spTgt spid="18"/>
                                        </p:tgtEl>
                                      </p:cBhvr>
                                    </p:cmd>
                                  </p:childTnLst>
                                </p:cTn>
                              </p:par>
                              <p:par>
                                <p:cTn id="68" presetID="1" presetClass="entr" presetSubtype="0" fill="hold" nodeType="withEffect">
                                  <p:stCondLst>
                                    <p:cond delay="0"/>
                                  </p:stCondLst>
                                  <p:childTnLst>
                                    <p:set>
                                      <p:cBhvr>
                                        <p:cTn id="69" dur="1" fill="hold">
                                          <p:stCondLst>
                                            <p:cond delay="9"/>
                                          </p:stCondLst>
                                        </p:cTn>
                                        <p:tgtEl>
                                          <p:spTgt spid="16"/>
                                        </p:tgtEl>
                                        <p:attrNameLst>
                                          <p:attrName>style.visibility</p:attrName>
                                        </p:attrNameLst>
                                      </p:cBhvr>
                                      <p:to>
                                        <p:strVal val="visible"/>
                                      </p:to>
                                    </p:set>
                                  </p:childTnLst>
                                </p:cTn>
                              </p:par>
                              <p:par>
                                <p:cTn id="70" presetID="26" presetClass="emph" presetSubtype="0" repeatCount="2000" fill="hold" grpId="1" nodeType="withEffect">
                                  <p:stCondLst>
                                    <p:cond delay="0"/>
                                  </p:stCondLst>
                                  <p:childTnLst>
                                    <p:animEffect transition="out" filter="fade">
                                      <p:cBhvr>
                                        <p:cTn id="71" dur="500" tmFilter="0, 0; .2, .5; .8, .5; 1, 0"/>
                                        <p:tgtEl>
                                          <p:spTgt spid="11"/>
                                        </p:tgtEl>
                                      </p:cBhvr>
                                    </p:animEffect>
                                    <p:animScale>
                                      <p:cBhvr>
                                        <p:cTn id="72" dur="250" autoRev="1" fill="hold"/>
                                        <p:tgtEl>
                                          <p:spTgt spid="11"/>
                                        </p:tgtEl>
                                      </p:cBhvr>
                                      <p:by x="105000" y="105000"/>
                                    </p:animScale>
                                  </p:childTnLst>
                                </p:cTn>
                              </p:par>
                            </p:childTnLst>
                          </p:cTn>
                        </p:par>
                      </p:childTnLst>
                    </p:cTn>
                  </p:par>
                </p:childTnLst>
              </p:cTn>
              <p:nextCondLst>
                <p:cond evt="onClick" delay="0">
                  <p:tgtEl>
                    <p:spTgt spid="11"/>
                  </p:tgtEl>
                </p:cond>
              </p:nextCondLst>
            </p:seq>
            <p:audio>
              <p:cMediaNode vol="80000">
                <p:cTn id="73" fill="hold" display="0">
                  <p:stCondLst>
                    <p:cond delay="indefinite"/>
                  </p:stCondLst>
                  <p:endCondLst>
                    <p:cond evt="onStopAudio" delay="0">
                      <p:tgtEl>
                        <p:sldTgt/>
                      </p:tgtEl>
                    </p:cond>
                  </p:endCondLst>
                </p:cTn>
                <p:tgtEl>
                  <p:spTgt spid="14"/>
                </p:tgtEl>
              </p:cMediaNode>
            </p:audio>
            <p:audio>
              <p:cMediaNode vol="80000">
                <p:cTn id="74" fill="hold" display="0">
                  <p:stCondLst>
                    <p:cond delay="indefinite"/>
                  </p:stCondLst>
                  <p:endCondLst>
                    <p:cond evt="onStopAudio" delay="0">
                      <p:tgtEl>
                        <p:sldTgt/>
                      </p:tgtEl>
                    </p:cond>
                  </p:endCondLst>
                </p:cTn>
                <p:tgtEl>
                  <p:spTgt spid="18"/>
                </p:tgtEl>
              </p:cMediaNode>
            </p:audio>
          </p:childTnLst>
        </p:cTn>
      </p:par>
    </p:tnLst>
    <p:bldLst>
      <p:bldP spid="8" grpId="0" animBg="1"/>
      <p:bldP spid="8" grpId="1" animBg="1"/>
      <p:bldP spid="9" grpId="0" animBg="1"/>
      <p:bldP spid="9" grpId="1" animBg="1"/>
      <p:bldP spid="10" grpId="0" animBg="1"/>
      <p:bldP spid="10" grpId="1" animBg="1"/>
      <p:bldP spid="11" grpId="0" animBg="1"/>
      <p:bldP spid="11" grpId="1"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FF3DD"/>
        </a:solidFill>
        <a:effectLst/>
      </p:bgPr>
    </p:bg>
    <p:spTree>
      <p:nvGrpSpPr>
        <p:cNvPr id="1" name=""/>
        <p:cNvGrpSpPr/>
        <p:nvPr/>
      </p:nvGrpSpPr>
      <p:grpSpPr>
        <a:xfrm>
          <a:off x="0" y="0"/>
          <a:ext cx="0" cy="0"/>
          <a:chOff x="0" y="0"/>
          <a:chExt cx="0" cy="0"/>
        </a:xfrm>
      </p:grpSpPr>
      <p:sp>
        <p:nvSpPr>
          <p:cNvPr id="2" name="AutoShape 2"/>
          <p:cNvSpPr/>
          <p:nvPr/>
        </p:nvSpPr>
        <p:spPr>
          <a:xfrm>
            <a:off x="-204072" y="9113000"/>
            <a:ext cx="18696144" cy="1174000"/>
          </a:xfrm>
          <a:prstGeom prst="rect">
            <a:avLst/>
          </a:prstGeom>
          <a:solidFill>
            <a:srgbClr val="FFD68B">
              <a:alpha val="52157"/>
            </a:srgbClr>
          </a:solidFill>
        </p:spPr>
        <p:txBody>
          <a:bodyPr/>
          <a:lstStyle/>
          <a:p>
            <a:pPr defTabSz="1371600"/>
            <a:endParaRPr lang="en-US" sz="2700" dirty="0">
              <a:solidFill>
                <a:prstClr val="black"/>
              </a:solidFill>
              <a:latin typeface="Calibri"/>
              <a:cs typeface="Arial"/>
              <a:sym typeface="Arial"/>
            </a:endParaRPr>
          </a:p>
        </p:txBody>
      </p:sp>
      <mc:AlternateContent xmlns:mc="http://schemas.openxmlformats.org/markup-compatibility/2006" xmlns:a14="http://schemas.microsoft.com/office/drawing/2010/main">
        <mc:Choice Requires="a14">
          <p:sp>
            <p:nvSpPr>
              <p:cNvPr id="15" name="Rectangle: Rounded Corners 14">
                <a:extLst>
                  <a:ext uri="{FF2B5EF4-FFF2-40B4-BE49-F238E27FC236}">
                    <a16:creationId xmlns:a16="http://schemas.microsoft.com/office/drawing/2014/main" xmlns="" id="{03FCCD2C-58F9-46BF-BD1B-0B8172727C26}"/>
                  </a:ext>
                </a:extLst>
              </p:cNvPr>
              <p:cNvSpPr/>
              <p:nvPr/>
            </p:nvSpPr>
            <p:spPr>
              <a:xfrm>
                <a:off x="1004207" y="532635"/>
                <a:ext cx="16279586" cy="375898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600" b="1" dirty="0" smtClean="0">
                    <a:solidFill>
                      <a:schemeClr val="tx1"/>
                    </a:solidFill>
                  </a:rPr>
                  <a:t>Câu 4. </a:t>
                </a:r>
                <a:r>
                  <a:rPr lang="en-US" sz="4600" dirty="0">
                    <a:solidFill>
                      <a:schemeClr val="tx1"/>
                    </a:solidFill>
                  </a:rPr>
                  <a:t>Hình lập phương A có độ dài cạnh bằng </a:t>
                </a:r>
                <a14:m>
                  <m:oMath xmlns:m="http://schemas.openxmlformats.org/officeDocument/2006/math">
                    <m:f>
                      <m:fPr>
                        <m:ctrlPr>
                          <a:rPr lang="en-US" sz="4600" i="1">
                            <a:solidFill>
                              <a:schemeClr val="tx1"/>
                            </a:solidFill>
                            <a:latin typeface="Cambria Math"/>
                          </a:rPr>
                        </m:ctrlPr>
                      </m:fPr>
                      <m:num>
                        <m:r>
                          <a:rPr lang="en-US" sz="4600" i="1">
                            <a:solidFill>
                              <a:schemeClr val="tx1"/>
                            </a:solidFill>
                            <a:latin typeface="Cambria Math"/>
                          </a:rPr>
                          <m:t>1</m:t>
                        </m:r>
                      </m:num>
                      <m:den>
                        <m:r>
                          <a:rPr lang="en-US" sz="4600" i="1">
                            <a:solidFill>
                              <a:schemeClr val="tx1"/>
                            </a:solidFill>
                            <a:latin typeface="Cambria Math"/>
                          </a:rPr>
                          <m:t>3</m:t>
                        </m:r>
                      </m:den>
                    </m:f>
                  </m:oMath>
                </a14:m>
                <a:r>
                  <a:rPr lang="en-US" sz="4600" dirty="0">
                    <a:solidFill>
                      <a:schemeClr val="tx1"/>
                    </a:solidFill>
                  </a:rPr>
                  <a:t> độ dài cạnh của hình lập phương B. Hỏi thể tích hình lập phương A bằng bao nhiêu phần thể tích hình lập phương B?</a:t>
                </a:r>
              </a:p>
            </p:txBody>
          </p:sp>
        </mc:Choice>
        <mc:Fallback xmlns="">
          <p:sp>
            <p:nvSpPr>
              <p:cNvPr id="15" name="Rectangle: Rounded Corners 14">
                <a:extLst>
                  <a:ext uri="{FF2B5EF4-FFF2-40B4-BE49-F238E27FC236}">
                    <a16:creationId xmlns:a16="http://schemas.microsoft.com/office/drawing/2014/main" xmlns="" id="{03FCCD2C-58F9-46BF-BD1B-0B8172727C26}"/>
                  </a:ext>
                </a:extLst>
              </p:cNvPr>
              <p:cNvSpPr>
                <a:spLocks noRot="1" noChangeAspect="1" noMove="1" noResize="1" noEditPoints="1" noAdjustHandles="1" noChangeArrowheads="1" noChangeShapeType="1" noTextEdit="1"/>
              </p:cNvSpPr>
              <p:nvPr/>
            </p:nvSpPr>
            <p:spPr>
              <a:xfrm>
                <a:off x="1004207" y="532635"/>
                <a:ext cx="16279586" cy="3758986"/>
              </a:xfrm>
              <a:prstGeom prst="roundRect">
                <a:avLst/>
              </a:prstGeom>
              <a:blipFill rotWithShape="1">
                <a:blip r:embed="rId6"/>
                <a:stretch>
                  <a:fillRect l="-487" r="-487" b="-3404"/>
                </a:stretch>
              </a:blipFill>
              <a:ln>
                <a:noFill/>
              </a:ln>
            </p:spPr>
            <p:txBody>
              <a:bodyPr/>
              <a:lstStyle/>
              <a:p>
                <a:r>
                  <a:rPr lang="en-US">
                    <a:noFill/>
                  </a:rPr>
                  <a:t> </a:t>
                </a:r>
              </a:p>
            </p:txBody>
          </p:sp>
        </mc:Fallback>
      </mc:AlternateContent>
      <p:pic>
        <p:nvPicPr>
          <p:cNvPr id="32" name="Picture 19">
            <a:extLst>
              <a:ext uri="{FF2B5EF4-FFF2-40B4-BE49-F238E27FC236}">
                <a16:creationId xmlns:a16="http://schemas.microsoft.com/office/drawing/2014/main" xmlns="" id="{BF7392E9-02EC-97FE-4851-03B74B83680D}"/>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xmlns="" r:embed="rId8"/>
              </a:ext>
            </a:extLst>
          </a:blip>
          <a:srcRect/>
          <a:stretch>
            <a:fillRect/>
          </a:stretch>
        </p:blipFill>
        <p:spPr>
          <a:xfrm>
            <a:off x="100208" y="6906397"/>
            <a:ext cx="1803424" cy="3020390"/>
          </a:xfrm>
          <a:prstGeom prst="rect">
            <a:avLst/>
          </a:prstGeom>
        </p:spPr>
      </p:pic>
      <p:pic>
        <p:nvPicPr>
          <p:cNvPr id="33" name="Picture 32">
            <a:hlinkClick r:id="rId9" action="ppaction://hlinksldjump"/>
            <a:extLst>
              <a:ext uri="{FF2B5EF4-FFF2-40B4-BE49-F238E27FC236}">
                <a16:creationId xmlns:a16="http://schemas.microsoft.com/office/drawing/2014/main" xmlns="" id="{3F149312-3F01-3BAF-6C82-FC078A0073BE}"/>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6386002" y="7974070"/>
            <a:ext cx="1791004" cy="1783080"/>
          </a:xfrm>
          <a:prstGeom prst="rect">
            <a:avLst/>
          </a:prstGeom>
        </p:spPr>
      </p:pic>
      <mc:AlternateContent xmlns:mc="http://schemas.openxmlformats.org/markup-compatibility/2006" xmlns:a14="http://schemas.microsoft.com/office/drawing/2010/main">
        <mc:Choice Requires="a14">
          <p:sp>
            <p:nvSpPr>
              <p:cNvPr id="8" name="Đáp án đúng">
                <a:extLst>
                  <a:ext uri="{FF2B5EF4-FFF2-40B4-BE49-F238E27FC236}">
                    <a16:creationId xmlns:a16="http://schemas.microsoft.com/office/drawing/2014/main" xmlns="" id="{589A7834-6411-46DF-9D58-61CCE3D1B0BE}"/>
                  </a:ext>
                </a:extLst>
              </p:cNvPr>
              <p:cNvSpPr/>
              <p:nvPr/>
            </p:nvSpPr>
            <p:spPr>
              <a:xfrm>
                <a:off x="9664361" y="4938143"/>
                <a:ext cx="6802582" cy="172935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smtClean="0">
                    <a:solidFill>
                      <a:schemeClr val="tx1"/>
                    </a:solidFill>
                  </a:rPr>
                  <a:t>C. </a:t>
                </a:r>
                <a14:m>
                  <m:oMath xmlns:m="http://schemas.openxmlformats.org/officeDocument/2006/math">
                    <m:f>
                      <m:fPr>
                        <m:ctrlPr>
                          <a:rPr lang="en-US" sz="4800" i="1">
                            <a:solidFill>
                              <a:schemeClr val="tx1"/>
                            </a:solidFill>
                            <a:latin typeface="Cambria Math"/>
                          </a:rPr>
                        </m:ctrlPr>
                      </m:fPr>
                      <m:num>
                        <m:r>
                          <a:rPr lang="en-US" sz="4800" i="1">
                            <a:solidFill>
                              <a:schemeClr val="tx1"/>
                            </a:solidFill>
                            <a:latin typeface="Cambria Math"/>
                          </a:rPr>
                          <m:t>1</m:t>
                        </m:r>
                      </m:num>
                      <m:den>
                        <m:r>
                          <a:rPr lang="en-US" sz="4800" i="1">
                            <a:solidFill>
                              <a:schemeClr val="tx1"/>
                            </a:solidFill>
                            <a:latin typeface="Cambria Math"/>
                          </a:rPr>
                          <m:t>27</m:t>
                        </m:r>
                      </m:den>
                    </m:f>
                  </m:oMath>
                </a14:m>
                <a:endParaRPr lang="en-US" sz="4800" dirty="0">
                  <a:solidFill>
                    <a:schemeClr val="tx1"/>
                  </a:solidFill>
                </a:endParaRPr>
              </a:p>
            </p:txBody>
          </p:sp>
        </mc:Choice>
        <mc:Fallback xmlns="">
          <p:sp>
            <p:nvSpPr>
              <p:cNvPr id="8" name="Đáp án đúng">
                <a:extLst>
                  <a:ext uri="{FF2B5EF4-FFF2-40B4-BE49-F238E27FC236}">
                    <a16:creationId xmlns:a16="http://schemas.microsoft.com/office/drawing/2014/main" xmlns="" id="{589A7834-6411-46DF-9D58-61CCE3D1B0BE}"/>
                  </a:ext>
                </a:extLst>
              </p:cNvPr>
              <p:cNvSpPr>
                <a:spLocks noRot="1" noChangeAspect="1" noMove="1" noResize="1" noEditPoints="1" noAdjustHandles="1" noChangeArrowheads="1" noChangeShapeType="1" noTextEdit="1"/>
              </p:cNvSpPr>
              <p:nvPr/>
            </p:nvSpPr>
            <p:spPr>
              <a:xfrm>
                <a:off x="9664361" y="4938143"/>
                <a:ext cx="6802582" cy="1729357"/>
              </a:xfrm>
              <a:prstGeom prst="roundRect">
                <a:avLst/>
              </a:prstGeom>
              <a:blipFill rotWithShape="1">
                <a:blip r:embed="rId11"/>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Đáp án sai 1">
                <a:extLst>
                  <a:ext uri="{FF2B5EF4-FFF2-40B4-BE49-F238E27FC236}">
                    <a16:creationId xmlns:a16="http://schemas.microsoft.com/office/drawing/2014/main" xmlns="" id="{5CAB6960-A0E6-45CA-B962-3C19B2974205}"/>
                  </a:ext>
                </a:extLst>
              </p:cNvPr>
              <p:cNvSpPr/>
              <p:nvPr/>
            </p:nvSpPr>
            <p:spPr>
              <a:xfrm>
                <a:off x="1822691" y="7080455"/>
                <a:ext cx="6802582" cy="172935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smtClean="0">
                    <a:solidFill>
                      <a:schemeClr val="tx1"/>
                    </a:solidFill>
                  </a:rPr>
                  <a:t>B. </a:t>
                </a:r>
                <a14:m>
                  <m:oMath xmlns:m="http://schemas.openxmlformats.org/officeDocument/2006/math">
                    <m:f>
                      <m:fPr>
                        <m:ctrlPr>
                          <a:rPr lang="en-US" sz="4800" i="1">
                            <a:solidFill>
                              <a:schemeClr val="tx1"/>
                            </a:solidFill>
                            <a:latin typeface="Cambria Math"/>
                          </a:rPr>
                        </m:ctrlPr>
                      </m:fPr>
                      <m:num>
                        <m:r>
                          <a:rPr lang="en-US" sz="4800" i="1">
                            <a:solidFill>
                              <a:schemeClr val="tx1"/>
                            </a:solidFill>
                            <a:latin typeface="Cambria Math"/>
                          </a:rPr>
                          <m:t>1</m:t>
                        </m:r>
                      </m:num>
                      <m:den>
                        <m:r>
                          <a:rPr lang="en-US" sz="4800" i="1">
                            <a:solidFill>
                              <a:schemeClr val="tx1"/>
                            </a:solidFill>
                            <a:latin typeface="Cambria Math"/>
                          </a:rPr>
                          <m:t>9</m:t>
                        </m:r>
                      </m:den>
                    </m:f>
                  </m:oMath>
                </a14:m>
                <a:endParaRPr lang="en-US" sz="4800" dirty="0">
                  <a:solidFill>
                    <a:schemeClr val="tx1"/>
                  </a:solidFill>
                </a:endParaRPr>
              </a:p>
            </p:txBody>
          </p:sp>
        </mc:Choice>
        <mc:Fallback xmlns="">
          <p:sp>
            <p:nvSpPr>
              <p:cNvPr id="9" name="Đáp án sai 1">
                <a:extLst>
                  <a:ext uri="{FF2B5EF4-FFF2-40B4-BE49-F238E27FC236}">
                    <a16:creationId xmlns:a16="http://schemas.microsoft.com/office/drawing/2014/main" xmlns:a14="http://schemas.microsoft.com/office/drawing/2010/main" xmlns="" id="{5CAB6960-A0E6-45CA-B962-3C19B2974205}"/>
                  </a:ext>
                </a:extLst>
              </p:cNvPr>
              <p:cNvSpPr>
                <a:spLocks noRot="1" noChangeAspect="1" noMove="1" noResize="1" noEditPoints="1" noAdjustHandles="1" noChangeArrowheads="1" noChangeShapeType="1" noTextEdit="1"/>
              </p:cNvSpPr>
              <p:nvPr/>
            </p:nvSpPr>
            <p:spPr>
              <a:xfrm>
                <a:off x="1822691" y="7080455"/>
                <a:ext cx="6802582" cy="1729357"/>
              </a:xfrm>
              <a:prstGeom prst="roundRect">
                <a:avLst/>
              </a:prstGeom>
              <a:blipFill rotWithShape="1">
                <a:blip r:embed="rId12"/>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Đáp án sai 2">
                <a:extLst>
                  <a:ext uri="{FF2B5EF4-FFF2-40B4-BE49-F238E27FC236}">
                    <a16:creationId xmlns:a16="http://schemas.microsoft.com/office/drawing/2014/main" xmlns="" id="{0CDB1E71-8D1D-4E61-A4BA-C86CA750B041}"/>
                  </a:ext>
                </a:extLst>
              </p:cNvPr>
              <p:cNvSpPr/>
              <p:nvPr/>
            </p:nvSpPr>
            <p:spPr>
              <a:xfrm>
                <a:off x="1822691" y="4927903"/>
                <a:ext cx="6802582" cy="172935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smtClean="0">
                    <a:solidFill>
                      <a:schemeClr val="tx1"/>
                    </a:solidFill>
                  </a:rPr>
                  <a:t>A. </a:t>
                </a:r>
                <a14:m>
                  <m:oMath xmlns:m="http://schemas.openxmlformats.org/officeDocument/2006/math">
                    <m:f>
                      <m:fPr>
                        <m:ctrlPr>
                          <a:rPr lang="en-US" sz="4800" i="1">
                            <a:solidFill>
                              <a:schemeClr val="tx1"/>
                            </a:solidFill>
                            <a:latin typeface="Cambria Math"/>
                          </a:rPr>
                        </m:ctrlPr>
                      </m:fPr>
                      <m:num>
                        <m:r>
                          <a:rPr lang="en-US" sz="4800" i="1">
                            <a:solidFill>
                              <a:schemeClr val="tx1"/>
                            </a:solidFill>
                            <a:latin typeface="Cambria Math"/>
                          </a:rPr>
                          <m:t>3</m:t>
                        </m:r>
                      </m:num>
                      <m:den>
                        <m:r>
                          <a:rPr lang="en-US" sz="4800" i="1">
                            <a:solidFill>
                              <a:schemeClr val="tx1"/>
                            </a:solidFill>
                            <a:latin typeface="Cambria Math"/>
                          </a:rPr>
                          <m:t>27</m:t>
                        </m:r>
                      </m:den>
                    </m:f>
                  </m:oMath>
                </a14:m>
                <a:endParaRPr lang="en-US" sz="4800" dirty="0">
                  <a:solidFill>
                    <a:schemeClr val="tx1"/>
                  </a:solidFill>
                </a:endParaRPr>
              </a:p>
            </p:txBody>
          </p:sp>
        </mc:Choice>
        <mc:Fallback xmlns="">
          <p:sp>
            <p:nvSpPr>
              <p:cNvPr id="10" name="Đáp án sai 2">
                <a:extLst>
                  <a:ext uri="{FF2B5EF4-FFF2-40B4-BE49-F238E27FC236}">
                    <a16:creationId xmlns:a16="http://schemas.microsoft.com/office/drawing/2014/main" xmlns:a14="http://schemas.microsoft.com/office/drawing/2010/main" xmlns="" id="{0CDB1E71-8D1D-4E61-A4BA-C86CA750B041}"/>
                  </a:ext>
                </a:extLst>
              </p:cNvPr>
              <p:cNvSpPr>
                <a:spLocks noRot="1" noChangeAspect="1" noMove="1" noResize="1" noEditPoints="1" noAdjustHandles="1" noChangeArrowheads="1" noChangeShapeType="1" noTextEdit="1"/>
              </p:cNvSpPr>
              <p:nvPr/>
            </p:nvSpPr>
            <p:spPr>
              <a:xfrm>
                <a:off x="1822691" y="4927903"/>
                <a:ext cx="6802582" cy="1729357"/>
              </a:xfrm>
              <a:prstGeom prst="roundRect">
                <a:avLst/>
              </a:prstGeom>
              <a:blipFill rotWithShape="1">
                <a:blip r:embed="rId13"/>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Đáp án sai 3">
                <a:extLst>
                  <a:ext uri="{FF2B5EF4-FFF2-40B4-BE49-F238E27FC236}">
                    <a16:creationId xmlns:a16="http://schemas.microsoft.com/office/drawing/2014/main" xmlns="" id="{A9A33A21-13CF-41FF-A705-09886970C195}"/>
                  </a:ext>
                </a:extLst>
              </p:cNvPr>
              <p:cNvSpPr/>
              <p:nvPr/>
            </p:nvSpPr>
            <p:spPr>
              <a:xfrm>
                <a:off x="9664361" y="7080455"/>
                <a:ext cx="6802582" cy="172935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smtClean="0">
                    <a:solidFill>
                      <a:schemeClr val="tx1"/>
                    </a:solidFill>
                  </a:rPr>
                  <a:t>D. </a:t>
                </a:r>
                <a14:m>
                  <m:oMath xmlns:m="http://schemas.openxmlformats.org/officeDocument/2006/math">
                    <m:f>
                      <m:fPr>
                        <m:ctrlPr>
                          <a:rPr lang="en-US" sz="4800" i="1">
                            <a:solidFill>
                              <a:schemeClr val="tx1"/>
                            </a:solidFill>
                            <a:latin typeface="Cambria Math"/>
                          </a:rPr>
                        </m:ctrlPr>
                      </m:fPr>
                      <m:num>
                        <m:r>
                          <a:rPr lang="en-US" sz="4800" i="1">
                            <a:solidFill>
                              <a:schemeClr val="tx1"/>
                            </a:solidFill>
                            <a:latin typeface="Cambria Math"/>
                          </a:rPr>
                          <m:t>2</m:t>
                        </m:r>
                      </m:num>
                      <m:den>
                        <m:r>
                          <a:rPr lang="en-US" sz="4800" i="1">
                            <a:solidFill>
                              <a:schemeClr val="tx1"/>
                            </a:solidFill>
                            <a:latin typeface="Cambria Math"/>
                          </a:rPr>
                          <m:t>27</m:t>
                        </m:r>
                      </m:den>
                    </m:f>
                  </m:oMath>
                </a14:m>
                <a:endParaRPr lang="en-US" sz="4800" dirty="0">
                  <a:solidFill>
                    <a:schemeClr val="tx1"/>
                  </a:solidFill>
                </a:endParaRPr>
              </a:p>
            </p:txBody>
          </p:sp>
        </mc:Choice>
        <mc:Fallback xmlns="">
          <p:sp>
            <p:nvSpPr>
              <p:cNvPr id="11" name="Đáp án sai 3">
                <a:extLst>
                  <a:ext uri="{FF2B5EF4-FFF2-40B4-BE49-F238E27FC236}">
                    <a16:creationId xmlns:a16="http://schemas.microsoft.com/office/drawing/2014/main" xmlns:a14="http://schemas.microsoft.com/office/drawing/2010/main" xmlns="" id="{A9A33A21-13CF-41FF-A705-09886970C195}"/>
                  </a:ext>
                </a:extLst>
              </p:cNvPr>
              <p:cNvSpPr>
                <a:spLocks noRot="1" noChangeAspect="1" noMove="1" noResize="1" noEditPoints="1" noAdjustHandles="1" noChangeArrowheads="1" noChangeShapeType="1" noTextEdit="1"/>
              </p:cNvSpPr>
              <p:nvPr/>
            </p:nvSpPr>
            <p:spPr>
              <a:xfrm>
                <a:off x="9664361" y="7080455"/>
                <a:ext cx="6802582" cy="1729357"/>
              </a:xfrm>
              <a:prstGeom prst="roundRect">
                <a:avLst/>
              </a:prstGeom>
              <a:blipFill rotWithShape="1">
                <a:blip r:embed="rId14"/>
                <a:stretch>
                  <a:fillRect/>
                </a:stretch>
              </a:blipFill>
              <a:ln>
                <a:noFill/>
              </a:ln>
            </p:spPr>
            <p:txBody>
              <a:bodyPr/>
              <a:lstStyle/>
              <a:p>
                <a:r>
                  <a:rPr lang="en-US">
                    <a:noFill/>
                  </a:rPr>
                  <a:t> </a:t>
                </a:r>
              </a:p>
            </p:txBody>
          </p:sp>
        </mc:Fallback>
      </mc:AlternateContent>
      <p:pic>
        <p:nvPicPr>
          <p:cNvPr id="12" name="Picture 5">
            <a:extLst>
              <a:ext uri="{FF2B5EF4-FFF2-40B4-BE49-F238E27FC236}">
                <a16:creationId xmlns:a16="http://schemas.microsoft.com/office/drawing/2014/main" xmlns="" id="{726E6FBC-63CF-40AE-9192-7BF859796378}"/>
              </a:ext>
            </a:extLst>
          </p:cNvPr>
          <p:cNvPicPr>
            <a:picLocks noChangeAspect="1"/>
          </p:cNvPicPr>
          <p:nvPr/>
        </p:nvPicPr>
        <p:blipFill>
          <a:blip r:embed="rId15" cstate="email">
            <a:extLst>
              <a:ext uri="{28A0092B-C50C-407E-A947-70E740481C1C}">
                <a14:useLocalDpi xmlns:a14="http://schemas.microsoft.com/office/drawing/2010/main"/>
              </a:ext>
              <a:ext uri="{96DAC541-7B7A-43D3-8B79-37D633B846F1}">
                <asvg:svgBlip xmlns:asvg="http://schemas.microsoft.com/office/drawing/2016/SVG/main" xmlns="" r:embed="rId16"/>
              </a:ext>
            </a:extLst>
          </a:blip>
          <a:srcRect/>
          <a:stretch>
            <a:fillRect/>
          </a:stretch>
        </p:blipFill>
        <p:spPr>
          <a:xfrm>
            <a:off x="15067133" y="5261426"/>
            <a:ext cx="1279570" cy="965417"/>
          </a:xfrm>
          <a:prstGeom prst="rect">
            <a:avLst/>
          </a:prstGeom>
        </p:spPr>
      </p:pic>
      <p:pic>
        <p:nvPicPr>
          <p:cNvPr id="13" name="Picture 10">
            <a:extLst>
              <a:ext uri="{FF2B5EF4-FFF2-40B4-BE49-F238E27FC236}">
                <a16:creationId xmlns:a16="http://schemas.microsoft.com/office/drawing/2014/main" xmlns="" id="{F666F591-BC4A-42B9-AA09-EF07688B97DC}"/>
              </a:ext>
            </a:extLst>
          </p:cNvPr>
          <p:cNvPicPr>
            <a:picLocks noChangeAspect="1"/>
          </p:cNvPicPr>
          <p:nvPr/>
        </p:nvPicPr>
        <p:blipFill>
          <a:blip r:embed="rId17" cstate="email">
            <a:extLst>
              <a:ext uri="{28A0092B-C50C-407E-A947-70E740481C1C}">
                <a14:useLocalDpi xmlns:a14="http://schemas.microsoft.com/office/drawing/2010/main"/>
              </a:ext>
              <a:ext uri="{96DAC541-7B7A-43D3-8B79-37D633B846F1}">
                <asvg:svgBlip xmlns:asvg="http://schemas.microsoft.com/office/drawing/2016/SVG/main" xmlns="" r:embed="rId18"/>
              </a:ext>
            </a:extLst>
          </a:blip>
          <a:srcRect/>
          <a:stretch>
            <a:fillRect/>
          </a:stretch>
        </p:blipFill>
        <p:spPr>
          <a:xfrm>
            <a:off x="7350086" y="5220481"/>
            <a:ext cx="1275184" cy="984773"/>
          </a:xfrm>
          <a:prstGeom prst="rect">
            <a:avLst/>
          </a:prstGeom>
        </p:spPr>
      </p:pic>
      <p:pic>
        <p:nvPicPr>
          <p:cNvPr id="16" name="Picture 10">
            <a:extLst>
              <a:ext uri="{FF2B5EF4-FFF2-40B4-BE49-F238E27FC236}">
                <a16:creationId xmlns:a16="http://schemas.microsoft.com/office/drawing/2014/main" xmlns="" id="{85335A28-563A-413B-8E59-A01B9FC44D82}"/>
              </a:ext>
            </a:extLst>
          </p:cNvPr>
          <p:cNvPicPr>
            <a:picLocks noChangeAspect="1"/>
          </p:cNvPicPr>
          <p:nvPr/>
        </p:nvPicPr>
        <p:blipFill>
          <a:blip r:embed="rId17" cstate="email">
            <a:extLst>
              <a:ext uri="{28A0092B-C50C-407E-A947-70E740481C1C}">
                <a14:useLocalDpi xmlns:a14="http://schemas.microsoft.com/office/drawing/2010/main"/>
              </a:ext>
              <a:ext uri="{96DAC541-7B7A-43D3-8B79-37D633B846F1}">
                <asvg:svgBlip xmlns:asvg="http://schemas.microsoft.com/office/drawing/2016/SVG/main" xmlns="" r:embed="rId18"/>
              </a:ext>
            </a:extLst>
          </a:blip>
          <a:srcRect/>
          <a:stretch>
            <a:fillRect/>
          </a:stretch>
        </p:blipFill>
        <p:spPr>
          <a:xfrm>
            <a:off x="15191758" y="7395547"/>
            <a:ext cx="1275184" cy="984773"/>
          </a:xfrm>
          <a:prstGeom prst="rect">
            <a:avLst/>
          </a:prstGeom>
        </p:spPr>
      </p:pic>
      <p:pic>
        <p:nvPicPr>
          <p:cNvPr id="17" name="Picture 10">
            <a:extLst>
              <a:ext uri="{FF2B5EF4-FFF2-40B4-BE49-F238E27FC236}">
                <a16:creationId xmlns:a16="http://schemas.microsoft.com/office/drawing/2014/main" xmlns="" id="{F03779FC-086E-48DD-8AA5-B23BE2C9CFD1}"/>
              </a:ext>
            </a:extLst>
          </p:cNvPr>
          <p:cNvPicPr>
            <a:picLocks noChangeAspect="1"/>
          </p:cNvPicPr>
          <p:nvPr/>
        </p:nvPicPr>
        <p:blipFill>
          <a:blip r:embed="rId17" cstate="email">
            <a:extLst>
              <a:ext uri="{28A0092B-C50C-407E-A947-70E740481C1C}">
                <a14:useLocalDpi xmlns:a14="http://schemas.microsoft.com/office/drawing/2010/main"/>
              </a:ext>
              <a:ext uri="{96DAC541-7B7A-43D3-8B79-37D633B846F1}">
                <asvg:svgBlip xmlns:asvg="http://schemas.microsoft.com/office/drawing/2016/SVG/main" xmlns="" r:embed="rId18"/>
              </a:ext>
            </a:extLst>
          </a:blip>
          <a:srcRect/>
          <a:stretch>
            <a:fillRect/>
          </a:stretch>
        </p:blipFill>
        <p:spPr>
          <a:xfrm>
            <a:off x="7229848" y="7395547"/>
            <a:ext cx="1275184" cy="984773"/>
          </a:xfrm>
          <a:prstGeom prst="rect">
            <a:avLst/>
          </a:prstGeom>
        </p:spPr>
      </p:pic>
      <p:pic>
        <p:nvPicPr>
          <p:cNvPr id="14" name="Correct sound effect and wrong sound effect (mp3cut.net)">
            <a:hlinkClick r:id="" action="ppaction://media"/>
            <a:extLst>
              <a:ext uri="{FF2B5EF4-FFF2-40B4-BE49-F238E27FC236}">
                <a16:creationId xmlns:a16="http://schemas.microsoft.com/office/drawing/2014/main" xmlns="" id="{9A082076-F14F-4F7B-BB5E-4109C08DF1DE}"/>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2884725" y="-1274532"/>
            <a:ext cx="974726" cy="974726"/>
          </a:xfrm>
          <a:prstGeom prst="rect">
            <a:avLst/>
          </a:prstGeom>
        </p:spPr>
      </p:pic>
      <p:pic>
        <p:nvPicPr>
          <p:cNvPr id="18" name="Correct sound effect and wrong sound effect (mp3cut.net) (1)">
            <a:hlinkClick r:id="" action="ppaction://media"/>
            <a:extLst>
              <a:ext uri="{FF2B5EF4-FFF2-40B4-BE49-F238E27FC236}">
                <a16:creationId xmlns:a16="http://schemas.microsoft.com/office/drawing/2014/main" xmlns="" id="{E192E162-37C7-48A2-8883-B95FDD58FCF0}"/>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15538451" y="-1274532"/>
            <a:ext cx="974726" cy="974726"/>
          </a:xfrm>
          <a:prstGeom prst="rect">
            <a:avLst/>
          </a:prstGeom>
        </p:spPr>
      </p:pic>
    </p:spTree>
    <p:extLst>
      <p:ext uri="{BB962C8B-B14F-4D97-AF65-F5344CB8AC3E}">
        <p14:creationId xmlns:p14="http://schemas.microsoft.com/office/powerpoint/2010/main" val="185276709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strips(downLeft)">
                                      <p:cBhvr>
                                        <p:cTn id="12" dur="500"/>
                                        <p:tgtEl>
                                          <p:spTgt spid="8"/>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strips(downLeft)">
                                      <p:cBhvr>
                                        <p:cTn id="15" dur="500"/>
                                        <p:tgtEl>
                                          <p:spTgt spid="9"/>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strips(downLeft)">
                                      <p:cBhvr>
                                        <p:cTn id="18" dur="500"/>
                                        <p:tgtEl>
                                          <p:spTgt spid="10"/>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strips(downLeft)">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8"/>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8"/>
                                        </p:tgtEl>
                                        <p:attrNameLst>
                                          <p:attrName>fillcolor</p:attrName>
                                        </p:attrNameLst>
                                      </p:cBhvr>
                                      <p:to>
                                        <a:srgbClr val="92D050"/>
                                      </p:to>
                                    </p:animClr>
                                    <p:set>
                                      <p:cBhvr>
                                        <p:cTn id="27" dur="500" fill="hold"/>
                                        <p:tgtEl>
                                          <p:spTgt spid="8"/>
                                        </p:tgtEl>
                                        <p:attrNameLst>
                                          <p:attrName>fill.type</p:attrName>
                                        </p:attrNameLst>
                                      </p:cBhvr>
                                      <p:to>
                                        <p:strVal val="solid"/>
                                      </p:to>
                                    </p:set>
                                    <p:set>
                                      <p:cBhvr>
                                        <p:cTn id="28" dur="500" fill="hold"/>
                                        <p:tgtEl>
                                          <p:spTgt spid="8"/>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5" fill="hold"/>
                                        <p:tgtEl>
                                          <p:spTgt spid="14"/>
                                        </p:tgtEl>
                                      </p:cBhvr>
                                    </p:cmd>
                                  </p:childTnLst>
                                </p:cTn>
                              </p:par>
                              <p:par>
                                <p:cTn id="31" presetID="1" presetClass="entr" presetSubtype="0" fill="hold" nodeType="withEffect">
                                  <p:stCondLst>
                                    <p:cond delay="0"/>
                                  </p:stCondLst>
                                  <p:childTnLst>
                                    <p:set>
                                      <p:cBhvr>
                                        <p:cTn id="32" dur="1" fill="hold">
                                          <p:stCondLst>
                                            <p:cond delay="9"/>
                                          </p:stCondLst>
                                        </p:cTn>
                                        <p:tgtEl>
                                          <p:spTgt spid="12"/>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8"/>
                                        </p:tgtEl>
                                      </p:cBhvr>
                                    </p:animEffect>
                                    <p:animScale>
                                      <p:cBhvr>
                                        <p:cTn id="35" dur="250" autoRev="1" fill="hold"/>
                                        <p:tgtEl>
                                          <p:spTgt spid="8"/>
                                        </p:tgtEl>
                                      </p:cBhvr>
                                      <p:by x="105000" y="105000"/>
                                    </p:animScale>
                                  </p:childTnLst>
                                </p:cTn>
                              </p:par>
                            </p:childTnLst>
                          </p:cTn>
                        </p:par>
                      </p:childTnLst>
                    </p:cTn>
                  </p:par>
                </p:childTnLst>
              </p:cTn>
              <p:nextCondLst>
                <p:cond evt="onClick" delay="0">
                  <p:tgtEl>
                    <p:spTgt spid="8"/>
                  </p:tgtEl>
                </p:cond>
              </p:nextCondLst>
            </p:seq>
            <p:seq concurrent="1" nextAc="seek">
              <p:cTn id="36" restart="whenNotActive" fill="hold" evtFilter="cancelBubble" nodeType="interactiveSeq">
                <p:stCondLst>
                  <p:cond evt="onClick" delay="0">
                    <p:tgtEl>
                      <p:spTgt spid="9"/>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9"/>
                                        </p:tgtEl>
                                        <p:attrNameLst>
                                          <p:attrName>fillcolor</p:attrName>
                                        </p:attrNameLst>
                                      </p:cBhvr>
                                      <p:to>
                                        <a:srgbClr val="D99694"/>
                                      </p:to>
                                    </p:animClr>
                                    <p:set>
                                      <p:cBhvr>
                                        <p:cTn id="41" dur="500" fill="hold"/>
                                        <p:tgtEl>
                                          <p:spTgt spid="9"/>
                                        </p:tgtEl>
                                        <p:attrNameLst>
                                          <p:attrName>fill.type</p:attrName>
                                        </p:attrNameLst>
                                      </p:cBhvr>
                                      <p:to>
                                        <p:strVal val="solid"/>
                                      </p:to>
                                    </p:set>
                                    <p:set>
                                      <p:cBhvr>
                                        <p:cTn id="42" dur="500" fill="hold"/>
                                        <p:tgtEl>
                                          <p:spTgt spid="9"/>
                                        </p:tgtEl>
                                        <p:attrNameLst>
                                          <p:attrName>fill.on</p:attrName>
                                        </p:attrNameLst>
                                      </p:cBhvr>
                                      <p:to>
                                        <p:strVal val="true"/>
                                      </p:to>
                                    </p:set>
                                  </p:childTnLst>
                                </p:cTn>
                              </p:par>
                              <p:par>
                                <p:cTn id="43" presetID="1" presetClass="mediacall" presetSubtype="0" fill="hold" nodeType="withEffect">
                                  <p:stCondLst>
                                    <p:cond delay="0"/>
                                  </p:stCondLst>
                                  <p:childTnLst>
                                    <p:cmd type="call" cmd="playFrom(0.0)">
                                      <p:cBhvr>
                                        <p:cTn id="44" dur="862" fill="hold"/>
                                        <p:tgtEl>
                                          <p:spTgt spid="18"/>
                                        </p:tgtEl>
                                      </p:cBhvr>
                                    </p:cmd>
                                  </p:childTnLst>
                                </p:cTn>
                              </p:par>
                              <p:par>
                                <p:cTn id="45" presetID="1" presetClass="entr" presetSubtype="0" fill="hold" nodeType="with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par>
                                <p:cTn id="47" presetID="26" presetClass="emph" presetSubtype="0" repeatCount="2000" fill="hold" grpId="1" nodeType="withEffect">
                                  <p:stCondLst>
                                    <p:cond delay="0"/>
                                  </p:stCondLst>
                                  <p:childTnLst>
                                    <p:animEffect transition="out" filter="fade">
                                      <p:cBhvr>
                                        <p:cTn id="48" dur="500" tmFilter="0, 0; .2, .5; .8, .5; 1, 0"/>
                                        <p:tgtEl>
                                          <p:spTgt spid="9"/>
                                        </p:tgtEl>
                                      </p:cBhvr>
                                    </p:animEffect>
                                    <p:animScale>
                                      <p:cBhvr>
                                        <p:cTn id="49" dur="250" autoRev="1" fill="hold"/>
                                        <p:tgtEl>
                                          <p:spTgt spid="9"/>
                                        </p:tgtEl>
                                      </p:cBhvr>
                                      <p:by x="105000" y="105000"/>
                                    </p:animScale>
                                  </p:childTnLst>
                                </p:cTn>
                              </p:par>
                            </p:childTnLst>
                          </p:cTn>
                        </p:par>
                      </p:childTnLst>
                    </p:cTn>
                  </p:par>
                </p:childTnLst>
              </p:cTn>
              <p:nextCondLst>
                <p:cond evt="onClick" delay="0">
                  <p:tgtEl>
                    <p:spTgt spid="9"/>
                  </p:tgtEl>
                </p:cond>
              </p:nextCondLst>
            </p:seq>
            <p:seq concurrent="1" nextAc="seek">
              <p:cTn id="50" restart="whenNotActive" fill="hold" evtFilter="cancelBubble" nodeType="interactiveSeq">
                <p:stCondLst>
                  <p:cond evt="onClick" delay="0">
                    <p:tgtEl>
                      <p:spTgt spid="10"/>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500" fill="hold"/>
                                        <p:tgtEl>
                                          <p:spTgt spid="10"/>
                                        </p:tgtEl>
                                        <p:attrNameLst>
                                          <p:attrName>fillcolor</p:attrName>
                                        </p:attrNameLst>
                                      </p:cBhvr>
                                      <p:to>
                                        <a:srgbClr val="D99694"/>
                                      </p:to>
                                    </p:animClr>
                                    <p:set>
                                      <p:cBhvr>
                                        <p:cTn id="55" dur="500" fill="hold"/>
                                        <p:tgtEl>
                                          <p:spTgt spid="10"/>
                                        </p:tgtEl>
                                        <p:attrNameLst>
                                          <p:attrName>fill.type</p:attrName>
                                        </p:attrNameLst>
                                      </p:cBhvr>
                                      <p:to>
                                        <p:strVal val="solid"/>
                                      </p:to>
                                    </p:set>
                                    <p:set>
                                      <p:cBhvr>
                                        <p:cTn id="56" dur="500" fill="hold"/>
                                        <p:tgtEl>
                                          <p:spTgt spid="10"/>
                                        </p:tgtEl>
                                        <p:attrNameLst>
                                          <p:attrName>fill.on</p:attrName>
                                        </p:attrNameLst>
                                      </p:cBhvr>
                                      <p:to>
                                        <p:strVal val="true"/>
                                      </p:to>
                                    </p:set>
                                  </p:childTnLst>
                                </p:cTn>
                              </p:par>
                              <p:par>
                                <p:cTn id="57" presetID="1" presetClass="entr" presetSubtype="0" fill="hold" nodeType="withEffect">
                                  <p:stCondLst>
                                    <p:cond delay="0"/>
                                  </p:stCondLst>
                                  <p:childTnLst>
                                    <p:set>
                                      <p:cBhvr>
                                        <p:cTn id="58" dur="1" fill="hold">
                                          <p:stCondLst>
                                            <p:cond delay="9"/>
                                          </p:stCondLst>
                                        </p:cTn>
                                        <p:tgtEl>
                                          <p:spTgt spid="13"/>
                                        </p:tgtEl>
                                        <p:attrNameLst>
                                          <p:attrName>style.visibility</p:attrName>
                                        </p:attrNameLst>
                                      </p:cBhvr>
                                      <p:to>
                                        <p:strVal val="visible"/>
                                      </p:to>
                                    </p:set>
                                  </p:childTnLst>
                                </p:cTn>
                              </p:par>
                              <p:par>
                                <p:cTn id="59" presetID="1" presetClass="mediacall" presetSubtype="0" fill="hold" nodeType="withEffect">
                                  <p:stCondLst>
                                    <p:cond delay="0"/>
                                  </p:stCondLst>
                                  <p:childTnLst>
                                    <p:cmd type="call" cmd="playFrom(0.0)">
                                      <p:cBhvr>
                                        <p:cTn id="60" dur="862" fill="hold"/>
                                        <p:tgtEl>
                                          <p:spTgt spid="18"/>
                                        </p:tgtEl>
                                      </p:cBhvr>
                                    </p:cmd>
                                  </p:childTnLst>
                                </p:cTn>
                              </p:par>
                              <p:par>
                                <p:cTn id="61" presetID="26" presetClass="emph" presetSubtype="0" repeatCount="2000" fill="hold" grpId="1" nodeType="withEffect">
                                  <p:stCondLst>
                                    <p:cond delay="0"/>
                                  </p:stCondLst>
                                  <p:childTnLst>
                                    <p:animEffect transition="out" filter="fade">
                                      <p:cBhvr>
                                        <p:cTn id="62" dur="500" tmFilter="0, 0; .2, .5; .8, .5; 1, 0"/>
                                        <p:tgtEl>
                                          <p:spTgt spid="10"/>
                                        </p:tgtEl>
                                      </p:cBhvr>
                                    </p:animEffect>
                                    <p:animScale>
                                      <p:cBhvr>
                                        <p:cTn id="63" dur="250" autoRev="1" fill="hold"/>
                                        <p:tgtEl>
                                          <p:spTgt spid="10"/>
                                        </p:tgtEl>
                                      </p:cBhvr>
                                      <p:by x="105000" y="105000"/>
                                    </p:animScale>
                                  </p:childTnLst>
                                </p:cTn>
                              </p:par>
                            </p:childTnLst>
                          </p:cTn>
                        </p:par>
                      </p:childTnLst>
                    </p:cTn>
                  </p:par>
                </p:childTnLst>
              </p:cTn>
              <p:nextCondLst>
                <p:cond evt="onClick" delay="0">
                  <p:tgtEl>
                    <p:spTgt spid="10"/>
                  </p:tgtEl>
                </p:cond>
              </p:nextCondLst>
            </p:seq>
            <p:seq concurrent="1" nextAc="seek">
              <p:cTn id="64" restart="whenNotActive" fill="hold" evtFilter="cancelBubble" nodeType="interactiveSeq">
                <p:stCondLst>
                  <p:cond evt="onClick" delay="0">
                    <p:tgtEl>
                      <p:spTgt spid="11"/>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500" fill="hold"/>
                                        <p:tgtEl>
                                          <p:spTgt spid="11"/>
                                        </p:tgtEl>
                                        <p:attrNameLst>
                                          <p:attrName>fillcolor</p:attrName>
                                        </p:attrNameLst>
                                      </p:cBhvr>
                                      <p:to>
                                        <a:srgbClr val="D99694"/>
                                      </p:to>
                                    </p:animClr>
                                    <p:set>
                                      <p:cBhvr>
                                        <p:cTn id="69" dur="500" fill="hold"/>
                                        <p:tgtEl>
                                          <p:spTgt spid="11"/>
                                        </p:tgtEl>
                                        <p:attrNameLst>
                                          <p:attrName>fill.type</p:attrName>
                                        </p:attrNameLst>
                                      </p:cBhvr>
                                      <p:to>
                                        <p:strVal val="solid"/>
                                      </p:to>
                                    </p:set>
                                    <p:set>
                                      <p:cBhvr>
                                        <p:cTn id="70" dur="500" fill="hold"/>
                                        <p:tgtEl>
                                          <p:spTgt spid="11"/>
                                        </p:tgtEl>
                                        <p:attrNameLst>
                                          <p:attrName>fill.on</p:attrName>
                                        </p:attrNameLst>
                                      </p:cBhvr>
                                      <p:to>
                                        <p:strVal val="true"/>
                                      </p:to>
                                    </p:set>
                                  </p:childTnLst>
                                </p:cTn>
                              </p:par>
                              <p:par>
                                <p:cTn id="71" presetID="1" presetClass="mediacall" presetSubtype="0" fill="hold" nodeType="withEffect">
                                  <p:stCondLst>
                                    <p:cond delay="0"/>
                                  </p:stCondLst>
                                  <p:childTnLst>
                                    <p:cmd type="call" cmd="playFrom(0.0)">
                                      <p:cBhvr>
                                        <p:cTn id="72" dur="862" fill="hold"/>
                                        <p:tgtEl>
                                          <p:spTgt spid="18"/>
                                        </p:tgtEl>
                                      </p:cBhvr>
                                    </p:cmd>
                                  </p:childTnLst>
                                </p:cTn>
                              </p:par>
                              <p:par>
                                <p:cTn id="73" presetID="1" presetClass="entr" presetSubtype="0" fill="hold" nodeType="withEffect">
                                  <p:stCondLst>
                                    <p:cond delay="0"/>
                                  </p:stCondLst>
                                  <p:childTnLst>
                                    <p:set>
                                      <p:cBhvr>
                                        <p:cTn id="74" dur="1" fill="hold">
                                          <p:stCondLst>
                                            <p:cond delay="9"/>
                                          </p:stCondLst>
                                        </p:cTn>
                                        <p:tgtEl>
                                          <p:spTgt spid="16"/>
                                        </p:tgtEl>
                                        <p:attrNameLst>
                                          <p:attrName>style.visibility</p:attrName>
                                        </p:attrNameLst>
                                      </p:cBhvr>
                                      <p:to>
                                        <p:strVal val="visible"/>
                                      </p:to>
                                    </p:set>
                                  </p:childTnLst>
                                </p:cTn>
                              </p:par>
                              <p:par>
                                <p:cTn id="75" presetID="26" presetClass="emph" presetSubtype="0" repeatCount="2000" fill="hold" grpId="1" nodeType="withEffect">
                                  <p:stCondLst>
                                    <p:cond delay="0"/>
                                  </p:stCondLst>
                                  <p:childTnLst>
                                    <p:animEffect transition="out" filter="fade">
                                      <p:cBhvr>
                                        <p:cTn id="76" dur="500" tmFilter="0, 0; .2, .5; .8, .5; 1, 0"/>
                                        <p:tgtEl>
                                          <p:spTgt spid="11"/>
                                        </p:tgtEl>
                                      </p:cBhvr>
                                    </p:animEffect>
                                    <p:animScale>
                                      <p:cBhvr>
                                        <p:cTn id="77" dur="250" autoRev="1" fill="hold"/>
                                        <p:tgtEl>
                                          <p:spTgt spid="11"/>
                                        </p:tgtEl>
                                      </p:cBhvr>
                                      <p:by x="105000" y="105000"/>
                                    </p:animScale>
                                  </p:childTnLst>
                                </p:cTn>
                              </p:par>
                            </p:childTnLst>
                          </p:cTn>
                        </p:par>
                      </p:childTnLst>
                    </p:cTn>
                  </p:par>
                </p:childTnLst>
              </p:cTn>
              <p:nextCondLst>
                <p:cond evt="onClick" delay="0">
                  <p:tgtEl>
                    <p:spTgt spid="11"/>
                  </p:tgtEl>
                </p:cond>
              </p:nextCondLst>
            </p:seq>
            <p:audio>
              <p:cMediaNode vol="80000">
                <p:cTn id="78" fill="hold" display="0">
                  <p:stCondLst>
                    <p:cond delay="indefinite"/>
                  </p:stCondLst>
                  <p:endCondLst>
                    <p:cond evt="onStopAudio" delay="0">
                      <p:tgtEl>
                        <p:sldTgt/>
                      </p:tgtEl>
                    </p:cond>
                  </p:endCondLst>
                </p:cTn>
                <p:tgtEl>
                  <p:spTgt spid="14"/>
                </p:tgtEl>
              </p:cMediaNode>
            </p:audio>
            <p:audio>
              <p:cMediaNode vol="80000">
                <p:cTn id="79" fill="hold" display="0">
                  <p:stCondLst>
                    <p:cond delay="indefinite"/>
                  </p:stCondLst>
                  <p:endCondLst>
                    <p:cond evt="onStopAudio" delay="0">
                      <p:tgtEl>
                        <p:sldTgt/>
                      </p:tgtEl>
                    </p:cond>
                  </p:endCondLst>
                </p:cTn>
                <p:tgtEl>
                  <p:spTgt spid="18"/>
                </p:tgtEl>
              </p:cMediaNode>
            </p:audio>
          </p:childTnLst>
        </p:cTn>
      </p:par>
    </p:tnLst>
    <p:bldLst>
      <p:bldP spid="15" grpId="0" animBg="1"/>
      <p:bldP spid="8" grpId="0" animBg="1"/>
      <p:bldP spid="8" grpId="1" animBg="1"/>
      <p:bldP spid="9" grpId="0" animBg="1"/>
      <p:bldP spid="9" grpId="1" animBg="1"/>
      <p:bldP spid="10" grpId="0" animBg="1"/>
      <p:bldP spid="10" grpId="1" animBg="1"/>
      <p:bldP spid="11" grpId="0" animBg="1"/>
      <p:bldP spid="11" grpId="1"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FF3DD"/>
        </a:solidFill>
        <a:effectLst/>
      </p:bgPr>
    </p:bg>
    <p:spTree>
      <p:nvGrpSpPr>
        <p:cNvPr id="1" name=""/>
        <p:cNvGrpSpPr/>
        <p:nvPr/>
      </p:nvGrpSpPr>
      <p:grpSpPr>
        <a:xfrm>
          <a:off x="0" y="0"/>
          <a:ext cx="0" cy="0"/>
          <a:chOff x="0" y="0"/>
          <a:chExt cx="0" cy="0"/>
        </a:xfrm>
      </p:grpSpPr>
      <p:sp>
        <p:nvSpPr>
          <p:cNvPr id="2" name="AutoShape 2"/>
          <p:cNvSpPr/>
          <p:nvPr/>
        </p:nvSpPr>
        <p:spPr>
          <a:xfrm>
            <a:off x="-204072" y="9113000"/>
            <a:ext cx="18696144" cy="1174000"/>
          </a:xfrm>
          <a:prstGeom prst="rect">
            <a:avLst/>
          </a:prstGeom>
          <a:solidFill>
            <a:srgbClr val="FFD68B">
              <a:alpha val="52157"/>
            </a:srgbClr>
          </a:solidFill>
        </p:spPr>
        <p:txBody>
          <a:bodyPr/>
          <a:lstStyle/>
          <a:p>
            <a:pPr defTabSz="1371600"/>
            <a:endParaRPr lang="en-US" sz="2700" dirty="0">
              <a:solidFill>
                <a:prstClr val="black"/>
              </a:solidFill>
              <a:latin typeface="Calibri"/>
              <a:cs typeface="Arial"/>
              <a:sym typeface="Arial"/>
            </a:endParaRPr>
          </a:p>
        </p:txBody>
      </p:sp>
      <p:sp>
        <p:nvSpPr>
          <p:cNvPr id="15" name="Rectangle: Rounded Corners 14">
            <a:extLst>
              <a:ext uri="{FF2B5EF4-FFF2-40B4-BE49-F238E27FC236}">
                <a16:creationId xmlns:a16="http://schemas.microsoft.com/office/drawing/2014/main" xmlns="" id="{03FCCD2C-58F9-46BF-BD1B-0B8172727C26}"/>
              </a:ext>
            </a:extLst>
          </p:cNvPr>
          <p:cNvSpPr/>
          <p:nvPr/>
        </p:nvSpPr>
        <p:spPr>
          <a:xfrm>
            <a:off x="806904" y="696876"/>
            <a:ext cx="16674191" cy="351490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600" b="1" dirty="0">
                <a:solidFill>
                  <a:schemeClr val="tx1"/>
                </a:solidFill>
              </a:rPr>
              <a:t>Câu 5. </a:t>
            </a:r>
            <a:r>
              <a:rPr lang="en-US" sz="4600" dirty="0">
                <a:solidFill>
                  <a:schemeClr val="tx1"/>
                </a:solidFill>
              </a:rPr>
              <a:t>Một người thuê sơn mặt ngoài của một cái thùng sắt không nắp dạng hình lập phương có cạnh 1,2 m. Biết giá tiền mỗi mét vuông là 25 000 đồng. Người ấy phải trả số tiền là</a:t>
            </a:r>
          </a:p>
        </p:txBody>
      </p:sp>
      <p:pic>
        <p:nvPicPr>
          <p:cNvPr id="32" name="Picture 19">
            <a:extLst>
              <a:ext uri="{FF2B5EF4-FFF2-40B4-BE49-F238E27FC236}">
                <a16:creationId xmlns:a16="http://schemas.microsoft.com/office/drawing/2014/main" xmlns="" id="{BF7392E9-02EC-97FE-4851-03B74B83680D}"/>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xmlns="" r:embed="rId7"/>
              </a:ext>
            </a:extLst>
          </a:blip>
          <a:srcRect/>
          <a:stretch>
            <a:fillRect/>
          </a:stretch>
        </p:blipFill>
        <p:spPr>
          <a:xfrm>
            <a:off x="100208" y="6906397"/>
            <a:ext cx="1803424" cy="3020390"/>
          </a:xfrm>
          <a:prstGeom prst="rect">
            <a:avLst/>
          </a:prstGeom>
        </p:spPr>
      </p:pic>
      <p:pic>
        <p:nvPicPr>
          <p:cNvPr id="33" name="Picture 32">
            <a:hlinkClick r:id="rId8" action="ppaction://hlinksldjump"/>
            <a:extLst>
              <a:ext uri="{FF2B5EF4-FFF2-40B4-BE49-F238E27FC236}">
                <a16:creationId xmlns:a16="http://schemas.microsoft.com/office/drawing/2014/main" xmlns="" id="{3F149312-3F01-3BAF-6C82-FC078A0073BE}"/>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6386002" y="7974070"/>
            <a:ext cx="1791004" cy="1783080"/>
          </a:xfrm>
          <a:prstGeom prst="rect">
            <a:avLst/>
          </a:prstGeom>
        </p:spPr>
      </p:pic>
      <p:sp>
        <p:nvSpPr>
          <p:cNvPr id="8" name="Đáp án đúng">
            <a:extLst>
              <a:ext uri="{FF2B5EF4-FFF2-40B4-BE49-F238E27FC236}">
                <a16:creationId xmlns:a16="http://schemas.microsoft.com/office/drawing/2014/main" xmlns:a14="http://schemas.microsoft.com/office/drawing/2010/main" xmlns:mc="http://schemas.openxmlformats.org/markup-compatibility/2006" xmlns="" id="{589A7834-6411-46DF-9D58-61CCE3D1B0BE}"/>
              </a:ext>
            </a:extLst>
          </p:cNvPr>
          <p:cNvSpPr/>
          <p:nvPr/>
        </p:nvSpPr>
        <p:spPr>
          <a:xfrm>
            <a:off x="1741749" y="6821128"/>
            <a:ext cx="6802582" cy="172010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800" dirty="0">
                <a:solidFill>
                  <a:schemeClr val="tx1"/>
                </a:solidFill>
              </a:rPr>
              <a:t>C. 180 000 đồng</a:t>
            </a:r>
            <a:endParaRPr lang="vi-VN" sz="4800" noProof="1">
              <a:solidFill>
                <a:schemeClr val="tx1"/>
              </a:solidFill>
              <a:latin typeface="Arial" panose="020B0604020202020204" pitchFamily="34" charset="0"/>
              <a:cs typeface="Arial" panose="020B0604020202020204" pitchFamily="34" charset="0"/>
              <a:sym typeface="Arial"/>
            </a:endParaRPr>
          </a:p>
        </p:txBody>
      </p:sp>
      <p:sp>
        <p:nvSpPr>
          <p:cNvPr id="9" name="Đáp án sai 1">
            <a:extLst>
              <a:ext uri="{FF2B5EF4-FFF2-40B4-BE49-F238E27FC236}">
                <a16:creationId xmlns:a16="http://schemas.microsoft.com/office/drawing/2014/main" xmlns:a14="http://schemas.microsoft.com/office/drawing/2010/main" xmlns:mc="http://schemas.openxmlformats.org/markup-compatibility/2006" xmlns="" id="{5CAB6960-A0E6-45CA-B962-3C19B2974205}"/>
              </a:ext>
            </a:extLst>
          </p:cNvPr>
          <p:cNvSpPr/>
          <p:nvPr/>
        </p:nvSpPr>
        <p:spPr>
          <a:xfrm>
            <a:off x="1741749" y="4780980"/>
            <a:ext cx="6802582" cy="165791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800" dirty="0">
                <a:solidFill>
                  <a:schemeClr val="tx1"/>
                </a:solidFill>
              </a:rPr>
              <a:t>A. 160 000 đồng</a:t>
            </a:r>
            <a:endParaRPr lang="vi-VN" sz="8800" noProof="1">
              <a:solidFill>
                <a:schemeClr val="tx1"/>
              </a:solidFill>
              <a:latin typeface="Arial" panose="020B0604020202020204" pitchFamily="34" charset="0"/>
              <a:cs typeface="Arial" panose="020B0604020202020204" pitchFamily="34" charset="0"/>
              <a:sym typeface="Arial"/>
            </a:endParaRPr>
          </a:p>
        </p:txBody>
      </p:sp>
      <p:sp>
        <p:nvSpPr>
          <p:cNvPr id="10" name="Đáp án sai 2">
            <a:extLst>
              <a:ext uri="{FF2B5EF4-FFF2-40B4-BE49-F238E27FC236}">
                <a16:creationId xmlns:a16="http://schemas.microsoft.com/office/drawing/2014/main" xmlns="" id="{0CDB1E71-8D1D-4E61-A4BA-C86CA750B041}"/>
              </a:ext>
            </a:extLst>
          </p:cNvPr>
          <p:cNvSpPr/>
          <p:nvPr/>
        </p:nvSpPr>
        <p:spPr>
          <a:xfrm>
            <a:off x="9583421" y="4780980"/>
            <a:ext cx="6802582" cy="165792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pPr>
            <a:r>
              <a:rPr lang="en-US" sz="4800" dirty="0">
                <a:solidFill>
                  <a:schemeClr val="tx1"/>
                </a:solidFill>
              </a:rPr>
              <a:t>B. 170 000 đồng</a:t>
            </a:r>
            <a:endParaRPr lang="vi-VN" sz="4800" noProof="1">
              <a:solidFill>
                <a:schemeClr val="tx1"/>
              </a:solidFill>
              <a:latin typeface="Arial" panose="020B0604020202020204" pitchFamily="34" charset="0"/>
              <a:cs typeface="Arial" panose="020B0604020202020204" pitchFamily="34" charset="0"/>
              <a:sym typeface="Arial"/>
            </a:endParaRPr>
          </a:p>
        </p:txBody>
      </p:sp>
      <p:sp>
        <p:nvSpPr>
          <p:cNvPr id="11" name="Đáp án sai 3">
            <a:extLst>
              <a:ext uri="{FF2B5EF4-FFF2-40B4-BE49-F238E27FC236}">
                <a16:creationId xmlns:a16="http://schemas.microsoft.com/office/drawing/2014/main" xmlns="" id="{A9A33A21-13CF-41FF-A705-09886970C195}"/>
              </a:ext>
            </a:extLst>
          </p:cNvPr>
          <p:cNvSpPr/>
          <p:nvPr/>
        </p:nvSpPr>
        <p:spPr>
          <a:xfrm>
            <a:off x="9583419" y="6953462"/>
            <a:ext cx="6802582" cy="165792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pPr>
            <a:r>
              <a:rPr lang="en-US" sz="4800" dirty="0">
                <a:solidFill>
                  <a:schemeClr val="tx1"/>
                </a:solidFill>
              </a:rPr>
              <a:t>D. 190 000 đồng</a:t>
            </a:r>
            <a:endParaRPr lang="vi-VN" sz="4800" noProof="1">
              <a:solidFill>
                <a:schemeClr val="tx1"/>
              </a:solidFill>
              <a:latin typeface="Arial" panose="020B0604020202020204" pitchFamily="34" charset="0"/>
              <a:cs typeface="Arial" panose="020B0604020202020204" pitchFamily="34" charset="0"/>
              <a:sym typeface="Arial"/>
            </a:endParaRPr>
          </a:p>
        </p:txBody>
      </p:sp>
      <p:pic>
        <p:nvPicPr>
          <p:cNvPr id="12" name="Picture 5">
            <a:extLst>
              <a:ext uri="{FF2B5EF4-FFF2-40B4-BE49-F238E27FC236}">
                <a16:creationId xmlns:a16="http://schemas.microsoft.com/office/drawing/2014/main" xmlns="" id="{726E6FBC-63CF-40AE-9192-7BF859796378}"/>
              </a:ext>
            </a:extLst>
          </p:cNvPr>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xmlns="" r:embed="rId13"/>
              </a:ext>
            </a:extLst>
          </a:blip>
          <a:srcRect/>
          <a:stretch>
            <a:fillRect/>
          </a:stretch>
        </p:blipFill>
        <p:spPr>
          <a:xfrm>
            <a:off x="7902353" y="6591300"/>
            <a:ext cx="1279570" cy="1113742"/>
          </a:xfrm>
          <a:prstGeom prst="rect">
            <a:avLst/>
          </a:prstGeom>
        </p:spPr>
      </p:pic>
      <p:pic>
        <p:nvPicPr>
          <p:cNvPr id="13" name="Picture 10">
            <a:extLst>
              <a:ext uri="{FF2B5EF4-FFF2-40B4-BE49-F238E27FC236}">
                <a16:creationId xmlns:a16="http://schemas.microsoft.com/office/drawing/2014/main" xmlns="" id="{F666F591-BC4A-42B9-AA09-EF07688B97DC}"/>
              </a:ext>
            </a:extLst>
          </p:cNvPr>
          <p:cNvPicPr>
            <a:picLocks noChangeAspect="1"/>
          </p:cNvPicPr>
          <p:nvPr/>
        </p:nvPicPr>
        <p:blipFill>
          <a:blip r:embed="rId14" cstate="email">
            <a:extLst>
              <a:ext uri="{28A0092B-C50C-407E-A947-70E740481C1C}">
                <a14:useLocalDpi xmlns:a14="http://schemas.microsoft.com/office/drawing/2010/main"/>
              </a:ext>
              <a:ext uri="{96DAC541-7B7A-43D3-8B79-37D633B846F1}">
                <asvg:svgBlip xmlns:asvg="http://schemas.microsoft.com/office/drawing/2016/SVG/main" xmlns="" r:embed="rId15"/>
              </a:ext>
            </a:extLst>
          </a:blip>
          <a:srcRect/>
          <a:stretch>
            <a:fillRect/>
          </a:stretch>
        </p:blipFill>
        <p:spPr>
          <a:xfrm>
            <a:off x="15908660" y="4568818"/>
            <a:ext cx="1275184" cy="1136072"/>
          </a:xfrm>
          <a:prstGeom prst="rect">
            <a:avLst/>
          </a:prstGeom>
        </p:spPr>
      </p:pic>
      <p:pic>
        <p:nvPicPr>
          <p:cNvPr id="16" name="Picture 10">
            <a:extLst>
              <a:ext uri="{FF2B5EF4-FFF2-40B4-BE49-F238E27FC236}">
                <a16:creationId xmlns:a16="http://schemas.microsoft.com/office/drawing/2014/main" xmlns="" id="{85335A28-563A-413B-8E59-A01B9FC44D82}"/>
              </a:ext>
            </a:extLst>
          </p:cNvPr>
          <p:cNvPicPr>
            <a:picLocks noChangeAspect="1"/>
          </p:cNvPicPr>
          <p:nvPr/>
        </p:nvPicPr>
        <p:blipFill>
          <a:blip r:embed="rId14" cstate="email">
            <a:extLst>
              <a:ext uri="{28A0092B-C50C-407E-A947-70E740481C1C}">
                <a14:useLocalDpi xmlns:a14="http://schemas.microsoft.com/office/drawing/2010/main"/>
              </a:ext>
              <a:ext uri="{96DAC541-7B7A-43D3-8B79-37D633B846F1}">
                <asvg:svgBlip xmlns:asvg="http://schemas.microsoft.com/office/drawing/2016/SVG/main" xmlns="" r:embed="rId15"/>
              </a:ext>
            </a:extLst>
          </a:blip>
          <a:srcRect/>
          <a:stretch>
            <a:fillRect/>
          </a:stretch>
        </p:blipFill>
        <p:spPr>
          <a:xfrm>
            <a:off x="15878352" y="6750628"/>
            <a:ext cx="1275184" cy="1136072"/>
          </a:xfrm>
          <a:prstGeom prst="rect">
            <a:avLst/>
          </a:prstGeom>
        </p:spPr>
      </p:pic>
      <p:pic>
        <p:nvPicPr>
          <p:cNvPr id="17" name="Picture 10">
            <a:extLst>
              <a:ext uri="{FF2B5EF4-FFF2-40B4-BE49-F238E27FC236}">
                <a16:creationId xmlns:a16="http://schemas.microsoft.com/office/drawing/2014/main" xmlns="" id="{F03779FC-086E-48DD-8AA5-B23BE2C9CFD1}"/>
              </a:ext>
            </a:extLst>
          </p:cNvPr>
          <p:cNvPicPr>
            <a:picLocks noChangeAspect="1"/>
          </p:cNvPicPr>
          <p:nvPr/>
        </p:nvPicPr>
        <p:blipFill>
          <a:blip r:embed="rId14" cstate="email">
            <a:extLst>
              <a:ext uri="{28A0092B-C50C-407E-A947-70E740481C1C}">
                <a14:useLocalDpi xmlns:a14="http://schemas.microsoft.com/office/drawing/2010/main"/>
              </a:ext>
              <a:ext uri="{96DAC541-7B7A-43D3-8B79-37D633B846F1}">
                <asvg:svgBlip xmlns:asvg="http://schemas.microsoft.com/office/drawing/2016/SVG/main" xmlns="" r:embed="rId15"/>
              </a:ext>
            </a:extLst>
          </a:blip>
          <a:srcRect/>
          <a:stretch>
            <a:fillRect/>
          </a:stretch>
        </p:blipFill>
        <p:spPr>
          <a:xfrm>
            <a:off x="7906738" y="4744396"/>
            <a:ext cx="1275184" cy="1136072"/>
          </a:xfrm>
          <a:prstGeom prst="rect">
            <a:avLst/>
          </a:prstGeom>
        </p:spPr>
      </p:pic>
      <p:pic>
        <p:nvPicPr>
          <p:cNvPr id="14" name="Correct sound effect and wrong sound effect (mp3cut.net)">
            <a:hlinkClick r:id="" action="ppaction://media"/>
            <a:extLst>
              <a:ext uri="{FF2B5EF4-FFF2-40B4-BE49-F238E27FC236}">
                <a16:creationId xmlns:a16="http://schemas.microsoft.com/office/drawing/2014/main" xmlns="" id="{0C1055B1-5B4B-4B54-927E-7C650E57A884}"/>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2884725" y="-1274532"/>
            <a:ext cx="974726" cy="974726"/>
          </a:xfrm>
          <a:prstGeom prst="rect">
            <a:avLst/>
          </a:prstGeom>
        </p:spPr>
      </p:pic>
      <p:pic>
        <p:nvPicPr>
          <p:cNvPr id="18" name="Correct sound effect and wrong sound effect (mp3cut.net) (1)">
            <a:hlinkClick r:id="" action="ppaction://media"/>
            <a:extLst>
              <a:ext uri="{FF2B5EF4-FFF2-40B4-BE49-F238E27FC236}">
                <a16:creationId xmlns:a16="http://schemas.microsoft.com/office/drawing/2014/main" xmlns="" id="{CB269431-841C-447D-9373-74C107A3BB69}"/>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15538451" y="-1274532"/>
            <a:ext cx="974726" cy="974726"/>
          </a:xfrm>
          <a:prstGeom prst="rect">
            <a:avLst/>
          </a:prstGeom>
        </p:spPr>
      </p:pic>
    </p:spTree>
    <p:extLst>
      <p:ext uri="{BB962C8B-B14F-4D97-AF65-F5344CB8AC3E}">
        <p14:creationId xmlns:p14="http://schemas.microsoft.com/office/powerpoint/2010/main" val="324136968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strips(downLeft)">
                                      <p:cBhvr>
                                        <p:cTn id="12" dur="500"/>
                                        <p:tgtEl>
                                          <p:spTgt spid="8"/>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strips(downLeft)">
                                      <p:cBhvr>
                                        <p:cTn id="15" dur="500"/>
                                        <p:tgtEl>
                                          <p:spTgt spid="9"/>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strips(downLeft)">
                                      <p:cBhvr>
                                        <p:cTn id="18" dur="500"/>
                                        <p:tgtEl>
                                          <p:spTgt spid="10"/>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strips(downLeft)">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8"/>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8"/>
                                        </p:tgtEl>
                                        <p:attrNameLst>
                                          <p:attrName>fillcolor</p:attrName>
                                        </p:attrNameLst>
                                      </p:cBhvr>
                                      <p:to>
                                        <a:srgbClr val="92D050"/>
                                      </p:to>
                                    </p:animClr>
                                    <p:set>
                                      <p:cBhvr>
                                        <p:cTn id="27" dur="500" fill="hold"/>
                                        <p:tgtEl>
                                          <p:spTgt spid="8"/>
                                        </p:tgtEl>
                                        <p:attrNameLst>
                                          <p:attrName>fill.type</p:attrName>
                                        </p:attrNameLst>
                                      </p:cBhvr>
                                      <p:to>
                                        <p:strVal val="solid"/>
                                      </p:to>
                                    </p:set>
                                    <p:set>
                                      <p:cBhvr>
                                        <p:cTn id="28" dur="500" fill="hold"/>
                                        <p:tgtEl>
                                          <p:spTgt spid="8"/>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8" fill="hold"/>
                                        <p:tgtEl>
                                          <p:spTgt spid="14"/>
                                        </p:tgtEl>
                                      </p:cBhvr>
                                    </p:cmd>
                                  </p:childTnLst>
                                </p:cTn>
                              </p:par>
                              <p:par>
                                <p:cTn id="31" presetID="1" presetClass="entr" presetSubtype="0" fill="hold" nodeType="withEffect">
                                  <p:stCondLst>
                                    <p:cond delay="0"/>
                                  </p:stCondLst>
                                  <p:childTnLst>
                                    <p:set>
                                      <p:cBhvr>
                                        <p:cTn id="32" dur="1" fill="hold">
                                          <p:stCondLst>
                                            <p:cond delay="9"/>
                                          </p:stCondLst>
                                        </p:cTn>
                                        <p:tgtEl>
                                          <p:spTgt spid="12"/>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8"/>
                                        </p:tgtEl>
                                      </p:cBhvr>
                                    </p:animEffect>
                                    <p:animScale>
                                      <p:cBhvr>
                                        <p:cTn id="35" dur="250" autoRev="1" fill="hold"/>
                                        <p:tgtEl>
                                          <p:spTgt spid="8"/>
                                        </p:tgtEl>
                                      </p:cBhvr>
                                      <p:by x="105000" y="105000"/>
                                    </p:animScale>
                                  </p:childTnLst>
                                </p:cTn>
                              </p:par>
                            </p:childTnLst>
                          </p:cTn>
                        </p:par>
                      </p:childTnLst>
                    </p:cTn>
                  </p:par>
                </p:childTnLst>
              </p:cTn>
              <p:nextCondLst>
                <p:cond evt="onClick" delay="0">
                  <p:tgtEl>
                    <p:spTgt spid="8"/>
                  </p:tgtEl>
                </p:cond>
              </p:nextCondLst>
            </p:seq>
            <p:seq concurrent="1" nextAc="seek">
              <p:cTn id="36" restart="whenNotActive" fill="hold" evtFilter="cancelBubble" nodeType="interactiveSeq">
                <p:stCondLst>
                  <p:cond evt="onClick" delay="0">
                    <p:tgtEl>
                      <p:spTgt spid="9"/>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9"/>
                                        </p:tgtEl>
                                        <p:attrNameLst>
                                          <p:attrName>fillcolor</p:attrName>
                                        </p:attrNameLst>
                                      </p:cBhvr>
                                      <p:to>
                                        <a:srgbClr val="D99694"/>
                                      </p:to>
                                    </p:animClr>
                                    <p:set>
                                      <p:cBhvr>
                                        <p:cTn id="41" dur="500" fill="hold"/>
                                        <p:tgtEl>
                                          <p:spTgt spid="9"/>
                                        </p:tgtEl>
                                        <p:attrNameLst>
                                          <p:attrName>fill.type</p:attrName>
                                        </p:attrNameLst>
                                      </p:cBhvr>
                                      <p:to>
                                        <p:strVal val="solid"/>
                                      </p:to>
                                    </p:set>
                                    <p:set>
                                      <p:cBhvr>
                                        <p:cTn id="42" dur="500" fill="hold"/>
                                        <p:tgtEl>
                                          <p:spTgt spid="9"/>
                                        </p:tgtEl>
                                        <p:attrNameLst>
                                          <p:attrName>fill.on</p:attrName>
                                        </p:attrNameLst>
                                      </p:cBhvr>
                                      <p:to>
                                        <p:strVal val="true"/>
                                      </p:to>
                                    </p:set>
                                  </p:childTnLst>
                                </p:cTn>
                              </p:par>
                              <p:par>
                                <p:cTn id="43" presetID="1" presetClass="mediacall" presetSubtype="0" fill="hold" nodeType="withEffect">
                                  <p:stCondLst>
                                    <p:cond delay="0"/>
                                  </p:stCondLst>
                                  <p:childTnLst>
                                    <p:cmd type="call" cmd="playFrom(0.0)">
                                      <p:cBhvr>
                                        <p:cTn id="44" dur="862" fill="hold"/>
                                        <p:tgtEl>
                                          <p:spTgt spid="18"/>
                                        </p:tgtEl>
                                      </p:cBhvr>
                                    </p:cmd>
                                  </p:childTnLst>
                                </p:cTn>
                              </p:par>
                              <p:par>
                                <p:cTn id="45" presetID="1" presetClass="entr" presetSubtype="0" fill="hold" nodeType="with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par>
                                <p:cTn id="47" presetID="26" presetClass="emph" presetSubtype="0" repeatCount="2000" fill="hold" grpId="1" nodeType="withEffect">
                                  <p:stCondLst>
                                    <p:cond delay="0"/>
                                  </p:stCondLst>
                                  <p:childTnLst>
                                    <p:animEffect transition="out" filter="fade">
                                      <p:cBhvr>
                                        <p:cTn id="48" dur="500" tmFilter="0, 0; .2, .5; .8, .5; 1, 0"/>
                                        <p:tgtEl>
                                          <p:spTgt spid="9"/>
                                        </p:tgtEl>
                                      </p:cBhvr>
                                    </p:animEffect>
                                    <p:animScale>
                                      <p:cBhvr>
                                        <p:cTn id="49" dur="250" autoRev="1" fill="hold"/>
                                        <p:tgtEl>
                                          <p:spTgt spid="9"/>
                                        </p:tgtEl>
                                      </p:cBhvr>
                                      <p:by x="105000" y="105000"/>
                                    </p:animScale>
                                  </p:childTnLst>
                                </p:cTn>
                              </p:par>
                            </p:childTnLst>
                          </p:cTn>
                        </p:par>
                      </p:childTnLst>
                    </p:cTn>
                  </p:par>
                </p:childTnLst>
              </p:cTn>
              <p:nextCondLst>
                <p:cond evt="onClick" delay="0">
                  <p:tgtEl>
                    <p:spTgt spid="9"/>
                  </p:tgtEl>
                </p:cond>
              </p:nextCondLst>
            </p:seq>
            <p:seq concurrent="1" nextAc="seek">
              <p:cTn id="50" restart="whenNotActive" fill="hold" evtFilter="cancelBubble" nodeType="interactiveSeq">
                <p:stCondLst>
                  <p:cond evt="onClick" delay="0">
                    <p:tgtEl>
                      <p:spTgt spid="10"/>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500" fill="hold"/>
                                        <p:tgtEl>
                                          <p:spTgt spid="10"/>
                                        </p:tgtEl>
                                        <p:attrNameLst>
                                          <p:attrName>fillcolor</p:attrName>
                                        </p:attrNameLst>
                                      </p:cBhvr>
                                      <p:to>
                                        <a:srgbClr val="D99694"/>
                                      </p:to>
                                    </p:animClr>
                                    <p:set>
                                      <p:cBhvr>
                                        <p:cTn id="55" dur="500" fill="hold"/>
                                        <p:tgtEl>
                                          <p:spTgt spid="10"/>
                                        </p:tgtEl>
                                        <p:attrNameLst>
                                          <p:attrName>fill.type</p:attrName>
                                        </p:attrNameLst>
                                      </p:cBhvr>
                                      <p:to>
                                        <p:strVal val="solid"/>
                                      </p:to>
                                    </p:set>
                                    <p:set>
                                      <p:cBhvr>
                                        <p:cTn id="56" dur="500" fill="hold"/>
                                        <p:tgtEl>
                                          <p:spTgt spid="10"/>
                                        </p:tgtEl>
                                        <p:attrNameLst>
                                          <p:attrName>fill.on</p:attrName>
                                        </p:attrNameLst>
                                      </p:cBhvr>
                                      <p:to>
                                        <p:strVal val="true"/>
                                      </p:to>
                                    </p:set>
                                  </p:childTnLst>
                                </p:cTn>
                              </p:par>
                              <p:par>
                                <p:cTn id="57" presetID="1" presetClass="mediacall" presetSubtype="0" fill="hold" nodeType="withEffect">
                                  <p:stCondLst>
                                    <p:cond delay="0"/>
                                  </p:stCondLst>
                                  <p:childTnLst>
                                    <p:cmd type="call" cmd="playFrom(0.0)">
                                      <p:cBhvr>
                                        <p:cTn id="58" dur="862" fill="hold"/>
                                        <p:tgtEl>
                                          <p:spTgt spid="18"/>
                                        </p:tgtEl>
                                      </p:cBhvr>
                                    </p:cmd>
                                  </p:childTnLst>
                                </p:cTn>
                              </p:par>
                              <p:par>
                                <p:cTn id="59" presetID="1" presetClass="entr" presetSubtype="0" fill="hold" nodeType="withEffect">
                                  <p:stCondLst>
                                    <p:cond delay="0"/>
                                  </p:stCondLst>
                                  <p:childTnLst>
                                    <p:set>
                                      <p:cBhvr>
                                        <p:cTn id="60" dur="1" fill="hold">
                                          <p:stCondLst>
                                            <p:cond delay="9"/>
                                          </p:stCondLst>
                                        </p:cTn>
                                        <p:tgtEl>
                                          <p:spTgt spid="13"/>
                                        </p:tgtEl>
                                        <p:attrNameLst>
                                          <p:attrName>style.visibility</p:attrName>
                                        </p:attrNameLst>
                                      </p:cBhvr>
                                      <p:to>
                                        <p:strVal val="visible"/>
                                      </p:to>
                                    </p:set>
                                  </p:childTnLst>
                                </p:cTn>
                              </p:par>
                              <p:par>
                                <p:cTn id="61" presetID="26" presetClass="emph" presetSubtype="0" repeatCount="2000" fill="hold" grpId="1" nodeType="withEffect">
                                  <p:stCondLst>
                                    <p:cond delay="0"/>
                                  </p:stCondLst>
                                  <p:childTnLst>
                                    <p:animEffect transition="out" filter="fade">
                                      <p:cBhvr>
                                        <p:cTn id="62" dur="500" tmFilter="0, 0; .2, .5; .8, .5; 1, 0"/>
                                        <p:tgtEl>
                                          <p:spTgt spid="10"/>
                                        </p:tgtEl>
                                      </p:cBhvr>
                                    </p:animEffect>
                                    <p:animScale>
                                      <p:cBhvr>
                                        <p:cTn id="63" dur="250" autoRev="1" fill="hold"/>
                                        <p:tgtEl>
                                          <p:spTgt spid="10"/>
                                        </p:tgtEl>
                                      </p:cBhvr>
                                      <p:by x="105000" y="105000"/>
                                    </p:animScale>
                                  </p:childTnLst>
                                </p:cTn>
                              </p:par>
                            </p:childTnLst>
                          </p:cTn>
                        </p:par>
                      </p:childTnLst>
                    </p:cTn>
                  </p:par>
                </p:childTnLst>
              </p:cTn>
              <p:nextCondLst>
                <p:cond evt="onClick" delay="0">
                  <p:tgtEl>
                    <p:spTgt spid="10"/>
                  </p:tgtEl>
                </p:cond>
              </p:nextCondLst>
            </p:seq>
            <p:seq concurrent="1" nextAc="seek">
              <p:cTn id="64" restart="whenNotActive" fill="hold" evtFilter="cancelBubble" nodeType="interactiveSeq">
                <p:stCondLst>
                  <p:cond evt="onClick" delay="0">
                    <p:tgtEl>
                      <p:spTgt spid="11"/>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500" fill="hold"/>
                                        <p:tgtEl>
                                          <p:spTgt spid="11"/>
                                        </p:tgtEl>
                                        <p:attrNameLst>
                                          <p:attrName>fillcolor</p:attrName>
                                        </p:attrNameLst>
                                      </p:cBhvr>
                                      <p:to>
                                        <a:srgbClr val="D99694"/>
                                      </p:to>
                                    </p:animClr>
                                    <p:set>
                                      <p:cBhvr>
                                        <p:cTn id="69" dur="500" fill="hold"/>
                                        <p:tgtEl>
                                          <p:spTgt spid="11"/>
                                        </p:tgtEl>
                                        <p:attrNameLst>
                                          <p:attrName>fill.type</p:attrName>
                                        </p:attrNameLst>
                                      </p:cBhvr>
                                      <p:to>
                                        <p:strVal val="solid"/>
                                      </p:to>
                                    </p:set>
                                    <p:set>
                                      <p:cBhvr>
                                        <p:cTn id="70" dur="500" fill="hold"/>
                                        <p:tgtEl>
                                          <p:spTgt spid="11"/>
                                        </p:tgtEl>
                                        <p:attrNameLst>
                                          <p:attrName>fill.on</p:attrName>
                                        </p:attrNameLst>
                                      </p:cBhvr>
                                      <p:to>
                                        <p:strVal val="true"/>
                                      </p:to>
                                    </p:set>
                                  </p:childTnLst>
                                </p:cTn>
                              </p:par>
                              <p:par>
                                <p:cTn id="71" presetID="1" presetClass="mediacall" presetSubtype="0" fill="hold" nodeType="withEffect">
                                  <p:stCondLst>
                                    <p:cond delay="0"/>
                                  </p:stCondLst>
                                  <p:childTnLst>
                                    <p:cmd type="call" cmd="playFrom(0.0)">
                                      <p:cBhvr>
                                        <p:cTn id="72" dur="862" fill="hold"/>
                                        <p:tgtEl>
                                          <p:spTgt spid="18"/>
                                        </p:tgtEl>
                                      </p:cBhvr>
                                    </p:cmd>
                                  </p:childTnLst>
                                </p:cTn>
                              </p:par>
                              <p:par>
                                <p:cTn id="73" presetID="1" presetClass="entr" presetSubtype="0" fill="hold" nodeType="withEffect">
                                  <p:stCondLst>
                                    <p:cond delay="0"/>
                                  </p:stCondLst>
                                  <p:childTnLst>
                                    <p:set>
                                      <p:cBhvr>
                                        <p:cTn id="74" dur="1" fill="hold">
                                          <p:stCondLst>
                                            <p:cond delay="9"/>
                                          </p:stCondLst>
                                        </p:cTn>
                                        <p:tgtEl>
                                          <p:spTgt spid="16"/>
                                        </p:tgtEl>
                                        <p:attrNameLst>
                                          <p:attrName>style.visibility</p:attrName>
                                        </p:attrNameLst>
                                      </p:cBhvr>
                                      <p:to>
                                        <p:strVal val="visible"/>
                                      </p:to>
                                    </p:set>
                                  </p:childTnLst>
                                </p:cTn>
                              </p:par>
                              <p:par>
                                <p:cTn id="75" presetID="26" presetClass="emph" presetSubtype="0" repeatCount="2000" fill="hold" grpId="1" nodeType="withEffect">
                                  <p:stCondLst>
                                    <p:cond delay="0"/>
                                  </p:stCondLst>
                                  <p:childTnLst>
                                    <p:animEffect transition="out" filter="fade">
                                      <p:cBhvr>
                                        <p:cTn id="76" dur="500" tmFilter="0, 0; .2, .5; .8, .5; 1, 0"/>
                                        <p:tgtEl>
                                          <p:spTgt spid="11"/>
                                        </p:tgtEl>
                                      </p:cBhvr>
                                    </p:animEffect>
                                    <p:animScale>
                                      <p:cBhvr>
                                        <p:cTn id="77" dur="250" autoRev="1" fill="hold"/>
                                        <p:tgtEl>
                                          <p:spTgt spid="11"/>
                                        </p:tgtEl>
                                      </p:cBhvr>
                                      <p:by x="105000" y="105000"/>
                                    </p:animScale>
                                  </p:childTnLst>
                                </p:cTn>
                              </p:par>
                            </p:childTnLst>
                          </p:cTn>
                        </p:par>
                      </p:childTnLst>
                    </p:cTn>
                  </p:par>
                </p:childTnLst>
              </p:cTn>
              <p:nextCondLst>
                <p:cond evt="onClick" delay="0">
                  <p:tgtEl>
                    <p:spTgt spid="11"/>
                  </p:tgtEl>
                </p:cond>
              </p:nextCondLst>
            </p:seq>
            <p:audio>
              <p:cMediaNode vol="80000">
                <p:cTn id="78" fill="hold" display="0">
                  <p:stCondLst>
                    <p:cond delay="indefinite"/>
                  </p:stCondLst>
                  <p:endCondLst>
                    <p:cond evt="onStopAudio" delay="0">
                      <p:tgtEl>
                        <p:sldTgt/>
                      </p:tgtEl>
                    </p:cond>
                  </p:endCondLst>
                </p:cTn>
                <p:tgtEl>
                  <p:spTgt spid="14"/>
                </p:tgtEl>
              </p:cMediaNode>
            </p:audio>
            <p:audio>
              <p:cMediaNode vol="80000">
                <p:cTn id="79" fill="hold" display="0">
                  <p:stCondLst>
                    <p:cond delay="indefinite"/>
                  </p:stCondLst>
                  <p:endCondLst>
                    <p:cond evt="onStopAudio" delay="0">
                      <p:tgtEl>
                        <p:sldTgt/>
                      </p:tgtEl>
                    </p:cond>
                  </p:endCondLst>
                </p:cTn>
                <p:tgtEl>
                  <p:spTgt spid="18"/>
                </p:tgtEl>
              </p:cMediaNode>
            </p:audio>
          </p:childTnLst>
        </p:cTn>
      </p:par>
    </p:tnLst>
    <p:bldLst>
      <p:bldP spid="15" grpId="0" animBg="1"/>
      <p:bldP spid="8" grpId="0" animBg="1"/>
      <p:bldP spid="8" grpId="1" animBg="1"/>
      <p:bldP spid="9" grpId="0" animBg="1"/>
      <p:bldP spid="9" grpId="1" animBg="1"/>
      <p:bldP spid="10" grpId="0" animBg="1"/>
      <p:bldP spid="10" grpId="1" animBg="1"/>
      <p:bldP spid="11" grpId="0" animBg="1"/>
      <p:bldP spid="11" grpId="1"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pic>
        <p:nvPicPr>
          <p:cNvPr id="14" name="Picture 3">
            <a:extLst>
              <a:ext uri="{FF2B5EF4-FFF2-40B4-BE49-F238E27FC236}">
                <a16:creationId xmlns:a16="http://schemas.microsoft.com/office/drawing/2014/main" xmlns="" id="{53CFD8F6-183D-4462-AA83-4D87AEB5DC8B}"/>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xmlns="" r:embed="rId3"/>
              </a:ext>
            </a:extLst>
          </a:blip>
          <a:srcRect/>
          <a:stretch>
            <a:fillRect/>
          </a:stretch>
        </p:blipFill>
        <p:spPr>
          <a:xfrm>
            <a:off x="914400" y="426389"/>
            <a:ext cx="16169456" cy="9354588"/>
          </a:xfrm>
          <a:prstGeom prst="rect">
            <a:avLst/>
          </a:prstGeom>
        </p:spPr>
      </p:pic>
      <p:pic>
        <p:nvPicPr>
          <p:cNvPr id="8" name="Picture 8"/>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7"/>
              </a:ext>
            </a:extLst>
          </a:blip>
          <a:srcRect/>
          <a:stretch>
            <a:fillRect/>
          </a:stretch>
        </p:blipFill>
        <p:spPr>
          <a:xfrm rot="-10800000">
            <a:off x="7629803" y="9780978"/>
            <a:ext cx="3028394" cy="544122"/>
          </a:xfrm>
          <a:prstGeom prst="rect">
            <a:avLst/>
          </a:prstGeom>
        </p:spPr>
      </p:pic>
      <p:pic>
        <p:nvPicPr>
          <p:cNvPr id="9" name="Picture 9"/>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xmlns="" r:embed="rId9"/>
              </a:ext>
            </a:extLst>
          </a:blip>
          <a:srcRect/>
          <a:stretch>
            <a:fillRect/>
          </a:stretch>
        </p:blipFill>
        <p:spPr>
          <a:xfrm>
            <a:off x="14450549" y="0"/>
            <a:ext cx="3837451" cy="3629397"/>
          </a:xfrm>
          <a:prstGeom prst="rect">
            <a:avLst/>
          </a:prstGeom>
        </p:spPr>
      </p:pic>
      <p:sp>
        <p:nvSpPr>
          <p:cNvPr id="13" name="TextBox 12">
            <a:extLst>
              <a:ext uri="{FF2B5EF4-FFF2-40B4-BE49-F238E27FC236}">
                <a16:creationId xmlns:a16="http://schemas.microsoft.com/office/drawing/2014/main" xmlns:a14="http://schemas.microsoft.com/office/drawing/2010/main" xmlns:mc="http://schemas.openxmlformats.org/markup-compatibility/2006" xmlns="" id="{45EB1989-81A7-4E8E-B09E-2674AFAE28AE}"/>
              </a:ext>
            </a:extLst>
          </p:cNvPr>
          <p:cNvSpPr txBox="1"/>
          <p:nvPr/>
        </p:nvSpPr>
        <p:spPr>
          <a:xfrm>
            <a:off x="1833919" y="2023879"/>
            <a:ext cx="14131711" cy="2748253"/>
          </a:xfrm>
          <a:prstGeom prst="rect">
            <a:avLst/>
          </a:prstGeom>
          <a:noFill/>
        </p:spPr>
        <p:txBody>
          <a:bodyPr wrap="square">
            <a:spAutoFit/>
          </a:bodyPr>
          <a:lstStyle/>
          <a:p>
            <a:pPr algn="just">
              <a:lnSpc>
                <a:spcPct val="150000"/>
              </a:lnSpc>
            </a:pPr>
            <a:r>
              <a:rPr lang="en-US" sz="4000" b="1" dirty="0"/>
              <a:t>Bài 10.4. </a:t>
            </a:r>
            <a:r>
              <a:rPr lang="en-US" sz="4000" dirty="0"/>
              <a:t>Một xe đông lạnh có thùng hàng dạng hình hộp chữ nhật, kích thước lòng thùng hàng dài 5,6m, rộng 2m, cao 2m. Tính thể tích của thùng hàng.</a:t>
            </a:r>
          </a:p>
        </p:txBody>
      </p:sp>
      <p:pic>
        <p:nvPicPr>
          <p:cNvPr id="17" name="Picture 3">
            <a:extLst>
              <a:ext uri="{FF2B5EF4-FFF2-40B4-BE49-F238E27FC236}">
                <a16:creationId xmlns:a16="http://schemas.microsoft.com/office/drawing/2014/main" xmlns="" id="{C6ABC7A0-1010-4CDD-88CB-8D3A557E5AD9}"/>
              </a:ext>
            </a:extLst>
          </p:cNvPr>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xmlns="" r:embed="rId12"/>
              </a:ext>
            </a:extLst>
          </a:blip>
          <a:srcRect/>
          <a:stretch>
            <a:fillRect/>
          </a:stretch>
        </p:blipFill>
        <p:spPr>
          <a:xfrm rot="-10800000">
            <a:off x="5836153" y="419101"/>
            <a:ext cx="6127246" cy="1619690"/>
          </a:xfrm>
          <a:prstGeom prst="rect">
            <a:avLst/>
          </a:prstGeom>
        </p:spPr>
      </p:pic>
      <p:sp>
        <p:nvSpPr>
          <p:cNvPr id="16" name="TextBox 15">
            <a:extLst>
              <a:ext uri="{FF2B5EF4-FFF2-40B4-BE49-F238E27FC236}">
                <a16:creationId xmlns:a16="http://schemas.microsoft.com/office/drawing/2014/main" xmlns="" id="{B233BD67-158F-4714-9966-B3DA35997339}"/>
              </a:ext>
            </a:extLst>
          </p:cNvPr>
          <p:cNvSpPr txBox="1"/>
          <p:nvPr/>
        </p:nvSpPr>
        <p:spPr>
          <a:xfrm>
            <a:off x="6694877" y="532651"/>
            <a:ext cx="4409797" cy="1338828"/>
          </a:xfrm>
          <a:prstGeom prst="rect">
            <a:avLst/>
          </a:prstGeom>
          <a:noFill/>
        </p:spPr>
        <p:txBody>
          <a:bodyPr wrap="square" anchor="ctr">
            <a:spAutoFit/>
          </a:bodyPr>
          <a:lstStyle/>
          <a:p>
            <a:pPr marL="0" marR="0" lvl="0" indent="0" algn="ctr" defTabSz="914400" rtl="0" eaLnBrk="1" fontAlgn="base" latinLnBrk="0" hangingPunct="1">
              <a:lnSpc>
                <a:spcPct val="150000"/>
              </a:lnSpc>
              <a:spcBef>
                <a:spcPts val="0"/>
              </a:spcBef>
              <a:spcAft>
                <a:spcPts val="0"/>
              </a:spcAft>
              <a:buClrTx/>
              <a:buSzTx/>
              <a:buFontTx/>
              <a:buNone/>
              <a:tabLst/>
              <a:defRPr/>
            </a:pPr>
            <a:r>
              <a:rPr kumimoji="0" lang="en-US" sz="5400" b="1" i="0" u="none" strike="noStrike" kern="1200" cap="none" spc="0" normalizeH="0" baseline="0" noProof="0" dirty="0" smtClean="0">
                <a:ln>
                  <a:noFill/>
                </a:ln>
                <a:solidFill>
                  <a:srgbClr val="FF0000"/>
                </a:solidFill>
                <a:effectLst/>
                <a:uLnTx/>
                <a:uFillTx/>
                <a:latin typeface="Arial" panose="020B0604020202020204" pitchFamily="34" charset="0"/>
                <a:ea typeface="Times New Roman" panose="02020603050405020304" pitchFamily="18" charset="0"/>
                <a:cs typeface="Times New Roman" panose="02020603050405020304" pitchFamily="18" charset="0"/>
              </a:rPr>
              <a:t>VẬN</a:t>
            </a:r>
            <a:r>
              <a:rPr kumimoji="0" lang="en-US" sz="5400" b="1" i="0" u="none" strike="noStrike" kern="1200" cap="none" spc="0" normalizeH="0" noProof="0" dirty="0" smtClean="0">
                <a:ln>
                  <a:noFill/>
                </a:ln>
                <a:solidFill>
                  <a:srgbClr val="FF0000"/>
                </a:solidFill>
                <a:effectLst/>
                <a:uLnTx/>
                <a:uFillTx/>
                <a:latin typeface="Arial" panose="020B0604020202020204" pitchFamily="34" charset="0"/>
                <a:ea typeface="Times New Roman" panose="02020603050405020304" pitchFamily="18" charset="0"/>
                <a:cs typeface="Times New Roman" panose="02020603050405020304" pitchFamily="18" charset="0"/>
              </a:rPr>
              <a:t> DỤNG</a:t>
            </a:r>
            <a:endParaRPr kumimoji="0" lang="en-US" sz="54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5602" name="Picture 2" descr="C:\Users\ADMINI~1\AppData\Local\Temp\Rar$DIa0.498\Bài 10.4.png"/>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9325253" y="4152900"/>
            <a:ext cx="6905347" cy="466049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p:cNvPicPr>
            <a:picLocks noChangeAspect="1"/>
          </p:cNvPicPr>
          <p:nvPr/>
        </p:nvPicPr>
        <p:blipFill>
          <a:blip r:embed="rId14"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rcRect/>
          <a:stretch>
            <a:fillRect/>
          </a:stretch>
        </p:blipFill>
        <p:spPr>
          <a:xfrm>
            <a:off x="15326539" y="8306580"/>
            <a:ext cx="2656661" cy="1980420"/>
          </a:xfrm>
          <a:prstGeom prst="rect">
            <a:avLst/>
          </a:prstGeom>
        </p:spPr>
      </p:pic>
      <p:sp>
        <p:nvSpPr>
          <p:cNvPr id="2" name="Rectangle 1"/>
          <p:cNvSpPr/>
          <p:nvPr/>
        </p:nvSpPr>
        <p:spPr>
          <a:xfrm>
            <a:off x="1395274" y="5372100"/>
            <a:ext cx="7672526" cy="2862322"/>
          </a:xfrm>
          <a:prstGeom prst="rect">
            <a:avLst/>
          </a:prstGeom>
          <a:solidFill>
            <a:schemeClr val="accent3">
              <a:lumMod val="60000"/>
              <a:lumOff val="40000"/>
            </a:schemeClr>
          </a:solidFill>
        </p:spPr>
        <p:txBody>
          <a:bodyPr wrap="square">
            <a:spAutoFit/>
          </a:bodyPr>
          <a:lstStyle/>
          <a:p>
            <a:pPr algn="ctr">
              <a:lnSpc>
                <a:spcPct val="150000"/>
              </a:lnSpc>
            </a:pPr>
            <a:r>
              <a:rPr lang="en-US" sz="4000" b="1" dirty="0">
                <a:solidFill>
                  <a:srgbClr val="FF0000"/>
                </a:solidFill>
              </a:rPr>
              <a:t>Giải:</a:t>
            </a:r>
          </a:p>
          <a:p>
            <a:pPr algn="ctr">
              <a:lnSpc>
                <a:spcPct val="150000"/>
              </a:lnSpc>
            </a:pPr>
            <a:r>
              <a:rPr lang="en-US" sz="4000" b="1" dirty="0"/>
              <a:t> </a:t>
            </a:r>
            <a:r>
              <a:rPr lang="en-US" sz="4000" dirty="0"/>
              <a:t>Thể tích của lòng thùng hàng </a:t>
            </a:r>
            <a:r>
              <a:rPr lang="en-US" sz="4000" dirty="0" smtClean="0"/>
              <a:t>là:</a:t>
            </a:r>
            <a:endParaRPr lang="en-US" sz="4000" dirty="0"/>
          </a:p>
          <a:p>
            <a:pPr algn="ctr">
              <a:lnSpc>
                <a:spcPct val="150000"/>
              </a:lnSpc>
            </a:pPr>
            <a:r>
              <a:rPr lang="en-US" sz="4000" dirty="0"/>
              <a:t>5,6.2.2 = 22,4 (m</a:t>
            </a:r>
            <a:r>
              <a:rPr lang="en-US" sz="4000" baseline="30000" dirty="0"/>
              <a:t>3</a:t>
            </a:r>
            <a:r>
              <a:rPr lang="en-US" sz="4000" dirty="0"/>
              <a:t>)</a:t>
            </a:r>
          </a:p>
        </p:txBody>
      </p:sp>
    </p:spTree>
    <p:extLst>
      <p:ext uri="{BB962C8B-B14F-4D97-AF65-F5344CB8AC3E}">
        <p14:creationId xmlns:p14="http://schemas.microsoft.com/office/powerpoint/2010/main" val="1275027333"/>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diamond(in)">
                                      <p:cBhvr>
                                        <p:cTn id="12" dur="500"/>
                                        <p:tgtEl>
                                          <p:spTgt spid="1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5602"/>
                                        </p:tgtEl>
                                        <p:attrNameLst>
                                          <p:attrName>style.visibility</p:attrName>
                                        </p:attrNameLst>
                                      </p:cBhvr>
                                      <p:to>
                                        <p:strVal val="visible"/>
                                      </p:to>
                                    </p:set>
                                    <p:animEffect transition="in" filter="wipe(down)">
                                      <p:cBhvr>
                                        <p:cTn id="17" dur="500"/>
                                        <p:tgtEl>
                                          <p:spTgt spid="2560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bg/>
                                          </p:spTgt>
                                        </p:tgtEl>
                                        <p:attrNameLst>
                                          <p:attrName>style.visibility</p:attrName>
                                        </p:attrNameLst>
                                      </p:cBhvr>
                                      <p:to>
                                        <p:strVal val="visible"/>
                                      </p:to>
                                    </p:set>
                                    <p:animEffect transition="in" filter="barn(inVertical)">
                                      <p:cBhvr>
                                        <p:cTn id="22" dur="500"/>
                                        <p:tgtEl>
                                          <p:spTgt spid="2">
                                            <p:bg/>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
                                            <p:txEl>
                                              <p:pRg st="0" end="0"/>
                                            </p:txEl>
                                          </p:spTgt>
                                        </p:tgtEl>
                                        <p:attrNameLst>
                                          <p:attrName>style.visibility</p:attrName>
                                        </p:attrNameLst>
                                      </p:cBhvr>
                                      <p:to>
                                        <p:strVal val="visible"/>
                                      </p:to>
                                    </p:set>
                                    <p:animEffect transition="in" filter="barn(inVertical)">
                                      <p:cBhvr>
                                        <p:cTn id="27" dur="500"/>
                                        <p:tgtEl>
                                          <p:spTgt spid="2">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
                                            <p:txEl>
                                              <p:pRg st="1" end="1"/>
                                            </p:txEl>
                                          </p:spTgt>
                                        </p:tgtEl>
                                        <p:attrNameLst>
                                          <p:attrName>style.visibility</p:attrName>
                                        </p:attrNameLst>
                                      </p:cBhvr>
                                      <p:to>
                                        <p:strVal val="visible"/>
                                      </p:to>
                                    </p:set>
                                    <p:animEffect transition="in" filter="barn(inVertical)">
                                      <p:cBhvr>
                                        <p:cTn id="32" dur="500"/>
                                        <p:tgtEl>
                                          <p:spTgt spid="2">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
                                            <p:txEl>
                                              <p:pRg st="2" end="2"/>
                                            </p:txEl>
                                          </p:spTgt>
                                        </p:tgtEl>
                                        <p:attrNameLst>
                                          <p:attrName>style.visibility</p:attrName>
                                        </p:attrNameLst>
                                      </p:cBhvr>
                                      <p:to>
                                        <p:strVal val="visible"/>
                                      </p:to>
                                    </p:set>
                                    <p:animEffect transition="in" filter="barn(inVertical)">
                                      <p:cBhvr>
                                        <p:cTn id="3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P spid="16" grpId="0"/>
      <p:bldP spid="2" grpId="0" build="p"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rcRect/>
          <a:stretch>
            <a:fillRect/>
          </a:stretch>
        </p:blipFill>
        <p:spPr>
          <a:xfrm rot="-10800000">
            <a:off x="15627505" y="7784091"/>
            <a:ext cx="2660495" cy="2502909"/>
          </a:xfrm>
          <a:prstGeom prst="rect">
            <a:avLst/>
          </a:prstGeom>
        </p:spPr>
      </p:pic>
      <p:pic>
        <p:nvPicPr>
          <p:cNvPr id="5" name="Picture 5"/>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rcRect/>
          <a:stretch>
            <a:fillRect/>
          </a:stretch>
        </p:blipFill>
        <p:spPr>
          <a:xfrm>
            <a:off x="0" y="8539433"/>
            <a:ext cx="1095507" cy="1747567"/>
          </a:xfrm>
          <a:prstGeom prst="rect">
            <a:avLst/>
          </a:prstGeom>
        </p:spPr>
      </p:pic>
      <p:pic>
        <p:nvPicPr>
          <p:cNvPr id="6" name="Picture 6"/>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xmlns="" r:embed="rId7"/>
              </a:ext>
            </a:extLst>
          </a:blip>
          <a:srcRect/>
          <a:stretch>
            <a:fillRect/>
          </a:stretch>
        </p:blipFill>
        <p:spPr>
          <a:xfrm>
            <a:off x="13882834" y="13748"/>
            <a:ext cx="4417625" cy="2668046"/>
          </a:xfrm>
          <a:prstGeom prst="rect">
            <a:avLst/>
          </a:prstGeom>
        </p:spPr>
      </p:pic>
      <p:pic>
        <p:nvPicPr>
          <p:cNvPr id="14" name="Picture 14"/>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xmlns="" r:embed="rId9"/>
              </a:ext>
            </a:extLst>
          </a:blip>
          <a:srcRect/>
          <a:stretch>
            <a:fillRect/>
          </a:stretch>
        </p:blipFill>
        <p:spPr>
          <a:xfrm>
            <a:off x="76200" y="114300"/>
            <a:ext cx="926459" cy="1163362"/>
          </a:xfrm>
          <a:prstGeom prst="rect">
            <a:avLst/>
          </a:prstGeom>
        </p:spPr>
      </p:pic>
      <p:pic>
        <p:nvPicPr>
          <p:cNvPr id="15" name="Picture 15"/>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xmlns="" r:embed="rId11"/>
              </a:ext>
            </a:extLst>
          </a:blip>
          <a:srcRect/>
          <a:stretch>
            <a:fillRect/>
          </a:stretch>
        </p:blipFill>
        <p:spPr>
          <a:xfrm rot="-10800000">
            <a:off x="4349375" y="8622407"/>
            <a:ext cx="3028394" cy="544122"/>
          </a:xfrm>
          <a:prstGeom prst="rect">
            <a:avLst/>
          </a:prstGeom>
        </p:spPr>
      </p:pic>
      <p:sp>
        <p:nvSpPr>
          <p:cNvPr id="18" name="TextBox 17">
            <a:extLst>
              <a:ext uri="{FF2B5EF4-FFF2-40B4-BE49-F238E27FC236}">
                <a16:creationId xmlns:a16="http://schemas.microsoft.com/office/drawing/2014/main" xmlns:a14="http://schemas.microsoft.com/office/drawing/2010/main" xmlns:mc="http://schemas.openxmlformats.org/markup-compatibility/2006" xmlns="" id="{B5B6C3A9-BFD8-42AC-A1C7-109C883DF2D2}"/>
              </a:ext>
            </a:extLst>
          </p:cNvPr>
          <p:cNvSpPr txBox="1"/>
          <p:nvPr/>
        </p:nvSpPr>
        <p:spPr>
          <a:xfrm>
            <a:off x="2125945" y="1333500"/>
            <a:ext cx="7475255" cy="7478970"/>
          </a:xfrm>
          <a:prstGeom prst="rect">
            <a:avLst/>
          </a:prstGeom>
          <a:noFill/>
        </p:spPr>
        <p:txBody>
          <a:bodyPr wrap="square">
            <a:spAutoFit/>
          </a:bodyPr>
          <a:lstStyle/>
          <a:p>
            <a:pPr algn="just">
              <a:lnSpc>
                <a:spcPct val="150000"/>
              </a:lnSpc>
            </a:pPr>
            <a:r>
              <a:rPr lang="en-US" sz="4000" b="1" dirty="0"/>
              <a:t>Bài 10.5. </a:t>
            </a:r>
            <a:r>
              <a:rPr lang="en-US" sz="4000" dirty="0"/>
              <a:t>Một hộp sữa tươi có dạng hình hộp chữ nhật với dung tích 1 lít, chiều cao 20 cm, chiều dài 10 cm</a:t>
            </a:r>
          </a:p>
          <a:p>
            <a:pPr algn="just">
              <a:lnSpc>
                <a:spcPct val="150000"/>
              </a:lnSpc>
            </a:pPr>
            <a:r>
              <a:rPr lang="en-US" sz="4000" dirty="0"/>
              <a:t>a) Tính chiều rộng của hộp </a:t>
            </a:r>
            <a:r>
              <a:rPr lang="en-US" sz="4000" dirty="0" smtClean="0"/>
              <a:t>sữa.</a:t>
            </a:r>
            <a:endParaRPr lang="en-US" sz="4000" dirty="0"/>
          </a:p>
          <a:p>
            <a:pPr algn="just">
              <a:lnSpc>
                <a:spcPct val="150000"/>
              </a:lnSpc>
            </a:pPr>
            <a:r>
              <a:rPr lang="en-US" sz="4000" dirty="0"/>
              <a:t>b) Tính diện tích vật liệu dùng để làm vỏ hộp sữa ? (coi như phần mép hộp không đáng kể</a:t>
            </a:r>
            <a:r>
              <a:rPr lang="en-US" sz="4000" dirty="0" smtClean="0"/>
              <a:t>).</a:t>
            </a:r>
            <a:endParaRPr lang="en-US" sz="4000" dirty="0"/>
          </a:p>
        </p:txBody>
      </p:sp>
      <p:sp>
        <p:nvSpPr>
          <p:cNvPr id="3" name="AutoShape 2" descr="C:\Users\ADMINI~1\AppData\Local\Temp\Rar$DIa0.108\B%C3%A0i 10.5.web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6627" name="Picture 3"/>
          <p:cNvPicPr>
            <a:picLocks noChangeAspect="1" noChangeArrowheads="1"/>
          </p:cNvPicPr>
          <p:nvPr/>
        </p:nvPicPr>
        <p:blipFill rotWithShape="1">
          <a:blip r:embed="rId12" cstate="email">
            <a:extLst>
              <a:ext uri="{28A0092B-C50C-407E-A947-70E740481C1C}">
                <a14:useLocalDpi xmlns:a14="http://schemas.microsoft.com/office/drawing/2010/main"/>
              </a:ext>
            </a:extLst>
          </a:blip>
          <a:srcRect/>
          <a:stretch/>
        </p:blipFill>
        <p:spPr bwMode="auto">
          <a:xfrm>
            <a:off x="9982200" y="1141811"/>
            <a:ext cx="5447185" cy="81164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2401926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fade">
                                      <p:cBhvr>
                                        <p:cTn id="7" dur="500"/>
                                        <p:tgtEl>
                                          <p:spTgt spid="18">
                                            <p:txEl>
                                              <p:pRg st="0" end="0"/>
                                            </p:txEl>
                                          </p:spTgt>
                                        </p:tgtEl>
                                      </p:cBhvr>
                                    </p:animEffect>
                                    <p:anim calcmode="lin" valueType="num">
                                      <p:cBhvr>
                                        <p:cTn id="8"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1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8">
                                            <p:txEl>
                                              <p:pRg st="1" end="1"/>
                                            </p:txEl>
                                          </p:spTgt>
                                        </p:tgtEl>
                                        <p:attrNameLst>
                                          <p:attrName>style.visibility</p:attrName>
                                        </p:attrNameLst>
                                      </p:cBhvr>
                                      <p:to>
                                        <p:strVal val="visible"/>
                                      </p:to>
                                    </p:set>
                                    <p:animEffect transition="in" filter="fade">
                                      <p:cBhvr>
                                        <p:cTn id="14" dur="500"/>
                                        <p:tgtEl>
                                          <p:spTgt spid="18">
                                            <p:txEl>
                                              <p:pRg st="1" end="1"/>
                                            </p:txEl>
                                          </p:spTgt>
                                        </p:tgtEl>
                                      </p:cBhvr>
                                    </p:animEffect>
                                    <p:anim calcmode="lin" valueType="num">
                                      <p:cBhvr>
                                        <p:cTn id="15" dur="500" fill="hold"/>
                                        <p:tgtEl>
                                          <p:spTgt spid="18">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1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8">
                                            <p:txEl>
                                              <p:pRg st="2" end="2"/>
                                            </p:txEl>
                                          </p:spTgt>
                                        </p:tgtEl>
                                        <p:attrNameLst>
                                          <p:attrName>style.visibility</p:attrName>
                                        </p:attrNameLst>
                                      </p:cBhvr>
                                      <p:to>
                                        <p:strVal val="visible"/>
                                      </p:to>
                                    </p:set>
                                    <p:animEffect transition="in" filter="fade">
                                      <p:cBhvr>
                                        <p:cTn id="21" dur="500"/>
                                        <p:tgtEl>
                                          <p:spTgt spid="18">
                                            <p:txEl>
                                              <p:pRg st="2" end="2"/>
                                            </p:txEl>
                                          </p:spTgt>
                                        </p:tgtEl>
                                      </p:cBhvr>
                                    </p:animEffect>
                                    <p:anim calcmode="lin" valueType="num">
                                      <p:cBhvr>
                                        <p:cTn id="22" dur="500" fill="hold"/>
                                        <p:tgtEl>
                                          <p:spTgt spid="18">
                                            <p:txEl>
                                              <p:pRg st="2" end="2"/>
                                            </p:txEl>
                                          </p:spTgt>
                                        </p:tgtEl>
                                        <p:attrNameLst>
                                          <p:attrName>ppt_x</p:attrName>
                                        </p:attrNameLst>
                                      </p:cBhvr>
                                      <p:tavLst>
                                        <p:tav tm="0">
                                          <p:val>
                                            <p:strVal val="#ppt_x"/>
                                          </p:val>
                                        </p:tav>
                                        <p:tav tm="100000">
                                          <p:val>
                                            <p:strVal val="#ppt_x"/>
                                          </p:val>
                                        </p:tav>
                                      </p:tavLst>
                                    </p:anim>
                                    <p:anim calcmode="lin" valueType="num">
                                      <p:cBhvr>
                                        <p:cTn id="23" dur="500" fill="hold"/>
                                        <p:tgtEl>
                                          <p:spTgt spid="1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26627"/>
                                        </p:tgtEl>
                                        <p:attrNameLst>
                                          <p:attrName>style.visibility</p:attrName>
                                        </p:attrNameLst>
                                      </p:cBhvr>
                                      <p:to>
                                        <p:strVal val="visible"/>
                                      </p:to>
                                    </p:set>
                                    <p:animEffect transition="in" filter="wipe(down)">
                                      <p:cBhvr>
                                        <p:cTn id="28" dur="500"/>
                                        <p:tgtEl>
                                          <p:spTgt spid="266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pic>
        <p:nvPicPr>
          <p:cNvPr id="19" name="Picture 19"/>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rcRect/>
          <a:stretch>
            <a:fillRect/>
          </a:stretch>
        </p:blipFill>
        <p:spPr>
          <a:xfrm>
            <a:off x="14450549" y="0"/>
            <a:ext cx="3837451" cy="3629397"/>
          </a:xfrm>
          <a:prstGeom prst="rect">
            <a:avLst/>
          </a:prstGeom>
        </p:spPr>
      </p:pic>
      <p:pic>
        <p:nvPicPr>
          <p:cNvPr id="20" name="Picture 20"/>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xmlns="" r:embed="rId7"/>
              </a:ext>
            </a:extLst>
          </a:blip>
          <a:srcRect/>
          <a:stretch>
            <a:fillRect/>
          </a:stretch>
        </p:blipFill>
        <p:spPr>
          <a:xfrm>
            <a:off x="7831" y="8411287"/>
            <a:ext cx="2084739" cy="1913260"/>
          </a:xfrm>
          <a:prstGeom prst="rect">
            <a:avLst/>
          </a:prstGeom>
        </p:spPr>
      </p:pic>
      <p:pic>
        <p:nvPicPr>
          <p:cNvPr id="23" name="Picture 23"/>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xmlns="" r:embed="rId9"/>
              </a:ext>
            </a:extLst>
          </a:blip>
          <a:srcRect/>
          <a:stretch>
            <a:fillRect/>
          </a:stretch>
        </p:blipFill>
        <p:spPr>
          <a:xfrm rot="-5400000">
            <a:off x="16216052" y="4752701"/>
            <a:ext cx="3028394" cy="544122"/>
          </a:xfrm>
          <a:prstGeom prst="rect">
            <a:avLst/>
          </a:prstGeom>
        </p:spPr>
      </p:pic>
      <p:pic>
        <p:nvPicPr>
          <p:cNvPr id="4" name="Picture 4"/>
          <p:cNvPicPr>
            <a:picLocks noChangeAspect="1"/>
          </p:cNvPicPr>
          <p:nvPr/>
        </p:nvPicPr>
        <p:blipFill rotWithShape="1">
          <a:blip r:embed="rId10" cstate="email">
            <a:extLst>
              <a:ext uri="{28A0092B-C50C-407E-A947-70E740481C1C}">
                <a14:useLocalDpi xmlns:a14="http://schemas.microsoft.com/office/drawing/2010/main"/>
              </a:ext>
              <a:ext uri="{96DAC541-7B7A-43D3-8B79-37D633B846F1}">
                <asvg:svgBlip xmlns:asvg="http://schemas.microsoft.com/office/drawing/2016/SVG/main" xmlns="" r:embed="rId11"/>
              </a:ext>
            </a:extLst>
          </a:blip>
          <a:srcRect/>
          <a:stretch/>
        </p:blipFill>
        <p:spPr>
          <a:xfrm rot="15621758" flipH="1">
            <a:off x="16260934" y="8817561"/>
            <a:ext cx="1137430" cy="1149220"/>
          </a:xfrm>
          <a:prstGeom prst="rect">
            <a:avLst/>
          </a:prstGeom>
        </p:spPr>
      </p:pic>
      <p:pic>
        <p:nvPicPr>
          <p:cNvPr id="26" name="Picture 14">
            <a:extLst>
              <a:ext uri="{FF2B5EF4-FFF2-40B4-BE49-F238E27FC236}">
                <a16:creationId xmlns:a16="http://schemas.microsoft.com/office/drawing/2014/main" xmlns="" id="{AB20082A-B98E-4229-A971-98EE07AD2D0A}"/>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xmlns="" r:embed="rId13"/>
              </a:ext>
            </a:extLst>
          </a:blip>
          <a:srcRect/>
          <a:stretch>
            <a:fillRect/>
          </a:stretch>
        </p:blipFill>
        <p:spPr>
          <a:xfrm>
            <a:off x="1075599" y="329438"/>
            <a:ext cx="926459" cy="1163362"/>
          </a:xfrm>
          <a:prstGeom prst="rect">
            <a:avLst/>
          </a:prstGeom>
        </p:spPr>
      </p:pic>
      <p:sp>
        <p:nvSpPr>
          <p:cNvPr id="28" name="TextBox 27">
            <a:extLst>
              <a:ext uri="{FF2B5EF4-FFF2-40B4-BE49-F238E27FC236}">
                <a16:creationId xmlns:a16="http://schemas.microsoft.com/office/drawing/2014/main" xmlns:a14="http://schemas.microsoft.com/office/drawing/2010/main" xmlns:mc="http://schemas.openxmlformats.org/markup-compatibility/2006" xmlns="" id="{E2B1B1CA-0502-4A09-8EDF-47231B871577}"/>
              </a:ext>
            </a:extLst>
          </p:cNvPr>
          <p:cNvSpPr txBox="1"/>
          <p:nvPr/>
        </p:nvSpPr>
        <p:spPr>
          <a:xfrm>
            <a:off x="2002832" y="114300"/>
            <a:ext cx="14075368" cy="10064294"/>
          </a:xfrm>
          <a:prstGeom prst="rect">
            <a:avLst/>
          </a:prstGeom>
          <a:noFill/>
        </p:spPr>
        <p:txBody>
          <a:bodyPr wrap="square">
            <a:spAutoFit/>
          </a:bodyPr>
          <a:lstStyle/>
          <a:p>
            <a:pPr algn="ctr">
              <a:lnSpc>
                <a:spcPct val="150000"/>
              </a:lnSpc>
            </a:pPr>
            <a:r>
              <a:rPr lang="en-US" sz="4000" b="1" dirty="0">
                <a:solidFill>
                  <a:srgbClr val="FF0000"/>
                </a:solidFill>
              </a:rPr>
              <a:t>Giải:</a:t>
            </a:r>
          </a:p>
          <a:p>
            <a:pPr algn="ctr">
              <a:lnSpc>
                <a:spcPct val="150000"/>
              </a:lnSpc>
            </a:pPr>
            <a:r>
              <a:rPr lang="en-US" sz="3600" dirty="0"/>
              <a:t>Dung tích của hộp sữa là 1 lít, nên thể tích của hộp sữa cũng là 1 lít</a:t>
            </a:r>
          </a:p>
          <a:p>
            <a:pPr algn="ctr">
              <a:lnSpc>
                <a:spcPct val="150000"/>
              </a:lnSpc>
            </a:pPr>
            <a:r>
              <a:rPr lang="en-US" sz="3600" dirty="0"/>
              <a:t>Đổi : 1 lít = 1000cm</a:t>
            </a:r>
            <a:r>
              <a:rPr lang="en-US" sz="3600" baseline="30000" dirty="0"/>
              <a:t>3</a:t>
            </a:r>
            <a:endParaRPr lang="en-US" sz="3600" dirty="0"/>
          </a:p>
          <a:p>
            <a:pPr algn="ctr">
              <a:lnSpc>
                <a:spcPct val="150000"/>
              </a:lnSpc>
            </a:pPr>
            <a:r>
              <a:rPr lang="en-US" sz="3600" dirty="0"/>
              <a:t>a) Chiều rộng của hộp sữa là:</a:t>
            </a:r>
          </a:p>
          <a:p>
            <a:pPr algn="ctr">
              <a:lnSpc>
                <a:spcPct val="150000"/>
              </a:lnSpc>
            </a:pPr>
            <a:r>
              <a:rPr lang="en-US" sz="3600" dirty="0"/>
              <a:t>1000: (20 x 10) = 1000 : 200= 5 (cm)</a:t>
            </a:r>
          </a:p>
          <a:p>
            <a:pPr algn="just">
              <a:lnSpc>
                <a:spcPct val="150000"/>
              </a:lnSpc>
            </a:pPr>
            <a:r>
              <a:rPr lang="en-US" sz="3600" dirty="0"/>
              <a:t>b) Diện tích vật liệu dùng để làm vỏ hộp sữa là diện tích xung quanh và diện tích của hai mặt đáy của hình hộp.</a:t>
            </a:r>
          </a:p>
          <a:p>
            <a:pPr algn="ctr">
              <a:lnSpc>
                <a:spcPct val="150000"/>
              </a:lnSpc>
            </a:pPr>
            <a:r>
              <a:rPr lang="en-US" sz="3600" dirty="0"/>
              <a:t>Diện tích xung quanh của hộp sữa là:</a:t>
            </a:r>
          </a:p>
          <a:p>
            <a:pPr algn="ctr">
              <a:lnSpc>
                <a:spcPct val="150000"/>
              </a:lnSpc>
            </a:pPr>
            <a:r>
              <a:rPr lang="en-US" sz="3600" dirty="0"/>
              <a:t>2.20.( 10 + 5 ) + 2. = 600 (cm</a:t>
            </a:r>
            <a:r>
              <a:rPr lang="en-US" sz="3600" baseline="30000" dirty="0"/>
              <a:t>2</a:t>
            </a:r>
            <a:r>
              <a:rPr lang="en-US" sz="3600" dirty="0"/>
              <a:t>)</a:t>
            </a:r>
          </a:p>
          <a:p>
            <a:pPr algn="ctr">
              <a:lnSpc>
                <a:spcPct val="150000"/>
              </a:lnSpc>
            </a:pPr>
            <a:r>
              <a:rPr lang="en-US" sz="3600" dirty="0"/>
              <a:t>Diện tích của hai mặt đáy là:</a:t>
            </a:r>
          </a:p>
          <a:p>
            <a:pPr algn="ctr">
              <a:lnSpc>
                <a:spcPct val="150000"/>
              </a:lnSpc>
            </a:pPr>
            <a:r>
              <a:rPr lang="en-US" sz="3600" dirty="0"/>
              <a:t>2.10.5 = 100 (cm</a:t>
            </a:r>
            <a:r>
              <a:rPr lang="en-US" sz="3600" baseline="30000" dirty="0"/>
              <a:t>2</a:t>
            </a:r>
            <a:r>
              <a:rPr lang="en-US" sz="3600" dirty="0"/>
              <a:t>)</a:t>
            </a:r>
          </a:p>
          <a:p>
            <a:pPr algn="ctr">
              <a:lnSpc>
                <a:spcPct val="150000"/>
              </a:lnSpc>
            </a:pPr>
            <a:r>
              <a:rPr lang="en-US" sz="3600" i="1" dirty="0">
                <a:solidFill>
                  <a:srgbClr val="FF0000"/>
                </a:solidFill>
              </a:rPr>
              <a:t>Vậy diện tích vật liệu cần dùng là: 600 + 100 = 700 (cm</a:t>
            </a:r>
            <a:r>
              <a:rPr lang="en-US" sz="3600" i="1" baseline="30000" dirty="0">
                <a:solidFill>
                  <a:srgbClr val="FF0000"/>
                </a:solidFill>
              </a:rPr>
              <a:t>2</a:t>
            </a:r>
            <a:r>
              <a:rPr lang="en-US" sz="3600" i="1" dirty="0">
                <a:solidFill>
                  <a:srgbClr val="FF0000"/>
                </a:solidFill>
              </a:rPr>
              <a:t>).</a:t>
            </a:r>
          </a:p>
        </p:txBody>
      </p:sp>
    </p:spTree>
    <p:extLst>
      <p:ext uri="{BB962C8B-B14F-4D97-AF65-F5344CB8AC3E}">
        <p14:creationId xmlns:p14="http://schemas.microsoft.com/office/powerpoint/2010/main" val="402581355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8">
                                            <p:txEl>
                                              <p:pRg st="0" end="0"/>
                                            </p:txEl>
                                          </p:spTgt>
                                        </p:tgtEl>
                                        <p:attrNameLst>
                                          <p:attrName>style.visibility</p:attrName>
                                        </p:attrNameLst>
                                      </p:cBhvr>
                                      <p:to>
                                        <p:strVal val="visible"/>
                                      </p:to>
                                    </p:set>
                                    <p:animEffect transition="in" filter="circle(in)">
                                      <p:cBhvr>
                                        <p:cTn id="7" dur="500"/>
                                        <p:tgtEl>
                                          <p:spTgt spid="2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8">
                                            <p:txEl>
                                              <p:pRg st="1" end="1"/>
                                            </p:txEl>
                                          </p:spTgt>
                                        </p:tgtEl>
                                        <p:attrNameLst>
                                          <p:attrName>style.visibility</p:attrName>
                                        </p:attrNameLst>
                                      </p:cBhvr>
                                      <p:to>
                                        <p:strVal val="visible"/>
                                      </p:to>
                                    </p:set>
                                    <p:animEffect transition="in" filter="circle(in)">
                                      <p:cBhvr>
                                        <p:cTn id="12" dur="500"/>
                                        <p:tgtEl>
                                          <p:spTgt spid="2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28">
                                            <p:txEl>
                                              <p:pRg st="2" end="2"/>
                                            </p:txEl>
                                          </p:spTgt>
                                        </p:tgtEl>
                                        <p:attrNameLst>
                                          <p:attrName>style.visibility</p:attrName>
                                        </p:attrNameLst>
                                      </p:cBhvr>
                                      <p:to>
                                        <p:strVal val="visible"/>
                                      </p:to>
                                    </p:set>
                                    <p:animEffect transition="in" filter="circle(in)">
                                      <p:cBhvr>
                                        <p:cTn id="17" dur="500"/>
                                        <p:tgtEl>
                                          <p:spTgt spid="2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28">
                                            <p:txEl>
                                              <p:pRg st="3" end="3"/>
                                            </p:txEl>
                                          </p:spTgt>
                                        </p:tgtEl>
                                        <p:attrNameLst>
                                          <p:attrName>style.visibility</p:attrName>
                                        </p:attrNameLst>
                                      </p:cBhvr>
                                      <p:to>
                                        <p:strVal val="visible"/>
                                      </p:to>
                                    </p:set>
                                    <p:animEffect transition="in" filter="circle(in)">
                                      <p:cBhvr>
                                        <p:cTn id="22" dur="500"/>
                                        <p:tgtEl>
                                          <p:spTgt spid="2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28">
                                            <p:txEl>
                                              <p:pRg st="4" end="4"/>
                                            </p:txEl>
                                          </p:spTgt>
                                        </p:tgtEl>
                                        <p:attrNameLst>
                                          <p:attrName>style.visibility</p:attrName>
                                        </p:attrNameLst>
                                      </p:cBhvr>
                                      <p:to>
                                        <p:strVal val="visible"/>
                                      </p:to>
                                    </p:set>
                                    <p:animEffect transition="in" filter="circle(in)">
                                      <p:cBhvr>
                                        <p:cTn id="27" dur="500"/>
                                        <p:tgtEl>
                                          <p:spTgt spid="2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28">
                                            <p:txEl>
                                              <p:pRg st="5" end="5"/>
                                            </p:txEl>
                                          </p:spTgt>
                                        </p:tgtEl>
                                        <p:attrNameLst>
                                          <p:attrName>style.visibility</p:attrName>
                                        </p:attrNameLst>
                                      </p:cBhvr>
                                      <p:to>
                                        <p:strVal val="visible"/>
                                      </p:to>
                                    </p:set>
                                    <p:animEffect transition="in" filter="circle(in)">
                                      <p:cBhvr>
                                        <p:cTn id="32" dur="500"/>
                                        <p:tgtEl>
                                          <p:spTgt spid="28">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28">
                                            <p:txEl>
                                              <p:pRg st="6" end="6"/>
                                            </p:txEl>
                                          </p:spTgt>
                                        </p:tgtEl>
                                        <p:attrNameLst>
                                          <p:attrName>style.visibility</p:attrName>
                                        </p:attrNameLst>
                                      </p:cBhvr>
                                      <p:to>
                                        <p:strVal val="visible"/>
                                      </p:to>
                                    </p:set>
                                    <p:animEffect transition="in" filter="circle(in)">
                                      <p:cBhvr>
                                        <p:cTn id="37" dur="500"/>
                                        <p:tgtEl>
                                          <p:spTgt spid="28">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28">
                                            <p:txEl>
                                              <p:pRg st="7" end="7"/>
                                            </p:txEl>
                                          </p:spTgt>
                                        </p:tgtEl>
                                        <p:attrNameLst>
                                          <p:attrName>style.visibility</p:attrName>
                                        </p:attrNameLst>
                                      </p:cBhvr>
                                      <p:to>
                                        <p:strVal val="visible"/>
                                      </p:to>
                                    </p:set>
                                    <p:animEffect transition="in" filter="circle(in)">
                                      <p:cBhvr>
                                        <p:cTn id="42" dur="500"/>
                                        <p:tgtEl>
                                          <p:spTgt spid="28">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28">
                                            <p:txEl>
                                              <p:pRg st="8" end="8"/>
                                            </p:txEl>
                                          </p:spTgt>
                                        </p:tgtEl>
                                        <p:attrNameLst>
                                          <p:attrName>style.visibility</p:attrName>
                                        </p:attrNameLst>
                                      </p:cBhvr>
                                      <p:to>
                                        <p:strVal val="visible"/>
                                      </p:to>
                                    </p:set>
                                    <p:animEffect transition="in" filter="circle(in)">
                                      <p:cBhvr>
                                        <p:cTn id="47" dur="500"/>
                                        <p:tgtEl>
                                          <p:spTgt spid="28">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6" presetClass="entr" presetSubtype="16" fill="hold" grpId="0" nodeType="clickEffect">
                                  <p:stCondLst>
                                    <p:cond delay="0"/>
                                  </p:stCondLst>
                                  <p:childTnLst>
                                    <p:set>
                                      <p:cBhvr>
                                        <p:cTn id="51" dur="1" fill="hold">
                                          <p:stCondLst>
                                            <p:cond delay="0"/>
                                          </p:stCondLst>
                                        </p:cTn>
                                        <p:tgtEl>
                                          <p:spTgt spid="28">
                                            <p:txEl>
                                              <p:pRg st="9" end="9"/>
                                            </p:txEl>
                                          </p:spTgt>
                                        </p:tgtEl>
                                        <p:attrNameLst>
                                          <p:attrName>style.visibility</p:attrName>
                                        </p:attrNameLst>
                                      </p:cBhvr>
                                      <p:to>
                                        <p:strVal val="visible"/>
                                      </p:to>
                                    </p:set>
                                    <p:animEffect transition="in" filter="circle(in)">
                                      <p:cBhvr>
                                        <p:cTn id="52" dur="500"/>
                                        <p:tgtEl>
                                          <p:spTgt spid="28">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6" presetClass="entr" presetSubtype="16" fill="hold" grpId="0" nodeType="clickEffect">
                                  <p:stCondLst>
                                    <p:cond delay="0"/>
                                  </p:stCondLst>
                                  <p:childTnLst>
                                    <p:set>
                                      <p:cBhvr>
                                        <p:cTn id="56" dur="1" fill="hold">
                                          <p:stCondLst>
                                            <p:cond delay="0"/>
                                          </p:stCondLst>
                                        </p:cTn>
                                        <p:tgtEl>
                                          <p:spTgt spid="28">
                                            <p:txEl>
                                              <p:pRg st="10" end="10"/>
                                            </p:txEl>
                                          </p:spTgt>
                                        </p:tgtEl>
                                        <p:attrNameLst>
                                          <p:attrName>style.visibility</p:attrName>
                                        </p:attrNameLst>
                                      </p:cBhvr>
                                      <p:to>
                                        <p:strVal val="visible"/>
                                      </p:to>
                                    </p:set>
                                    <p:animEffect transition="in" filter="circle(in)">
                                      <p:cBhvr>
                                        <p:cTn id="57" dur="500"/>
                                        <p:tgtEl>
                                          <p:spTgt spid="28">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pic>
        <p:nvPicPr>
          <p:cNvPr id="30" name="Picture 5">
            <a:extLst>
              <a:ext uri="{FF2B5EF4-FFF2-40B4-BE49-F238E27FC236}">
                <a16:creationId xmlns:a16="http://schemas.microsoft.com/office/drawing/2014/main" xmlns="" id="{963EFE31-7439-43D6-9BB5-AF0C859FA2DA}"/>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xmlns="" r:embed="rId3"/>
              </a:ext>
            </a:extLst>
          </a:blip>
          <a:srcRect/>
          <a:stretch>
            <a:fillRect/>
          </a:stretch>
        </p:blipFill>
        <p:spPr>
          <a:xfrm rot="21521370">
            <a:off x="1523778" y="324872"/>
            <a:ext cx="15627661" cy="9899016"/>
          </a:xfrm>
          <a:prstGeom prst="rect">
            <a:avLst/>
          </a:prstGeom>
        </p:spPr>
      </p:pic>
      <p:pic>
        <p:nvPicPr>
          <p:cNvPr id="19" name="Picture 19"/>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rcRect/>
          <a:stretch>
            <a:fillRect/>
          </a:stretch>
        </p:blipFill>
        <p:spPr>
          <a:xfrm>
            <a:off x="14450549" y="0"/>
            <a:ext cx="3837451" cy="3629397"/>
          </a:xfrm>
          <a:prstGeom prst="rect">
            <a:avLst/>
          </a:prstGeom>
        </p:spPr>
      </p:pic>
      <p:pic>
        <p:nvPicPr>
          <p:cNvPr id="20" name="Picture 20"/>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xmlns="" r:embed="rId7"/>
              </a:ext>
            </a:extLst>
          </a:blip>
          <a:srcRect/>
          <a:stretch>
            <a:fillRect/>
          </a:stretch>
        </p:blipFill>
        <p:spPr>
          <a:xfrm>
            <a:off x="7831" y="8411287"/>
            <a:ext cx="2084739" cy="1913260"/>
          </a:xfrm>
          <a:prstGeom prst="rect">
            <a:avLst/>
          </a:prstGeom>
        </p:spPr>
      </p:pic>
      <p:pic>
        <p:nvPicPr>
          <p:cNvPr id="23" name="Picture 23"/>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xmlns="" r:embed="rId9"/>
              </a:ext>
            </a:extLst>
          </a:blip>
          <a:srcRect/>
          <a:stretch>
            <a:fillRect/>
          </a:stretch>
        </p:blipFill>
        <p:spPr>
          <a:xfrm rot="-5400000">
            <a:off x="-909958" y="2270836"/>
            <a:ext cx="3028394" cy="544122"/>
          </a:xfrm>
          <a:prstGeom prst="rect">
            <a:avLst/>
          </a:prstGeom>
        </p:spPr>
      </p:pic>
      <p:pic>
        <p:nvPicPr>
          <p:cNvPr id="24" name="Picture 24"/>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xmlns="" r:embed="rId11"/>
              </a:ext>
            </a:extLst>
          </a:blip>
          <a:srcRect/>
          <a:stretch>
            <a:fillRect/>
          </a:stretch>
        </p:blipFill>
        <p:spPr>
          <a:xfrm rot="-446954">
            <a:off x="16407355" y="8312905"/>
            <a:ext cx="1267245" cy="1214251"/>
          </a:xfrm>
          <a:prstGeom prst="rect">
            <a:avLst/>
          </a:prstGeom>
        </p:spPr>
      </p:pic>
      <p:sp>
        <p:nvSpPr>
          <p:cNvPr id="27" name="TextBox 26">
            <a:extLst>
              <a:ext uri="{FF2B5EF4-FFF2-40B4-BE49-F238E27FC236}">
                <a16:creationId xmlns:a16="http://schemas.microsoft.com/office/drawing/2014/main" xmlns="" id="{261C6690-A233-4B37-85CC-8CB3F31724D0}"/>
              </a:ext>
            </a:extLst>
          </p:cNvPr>
          <p:cNvSpPr txBox="1"/>
          <p:nvPr/>
        </p:nvSpPr>
        <p:spPr>
          <a:xfrm>
            <a:off x="2057400" y="2476500"/>
            <a:ext cx="11833927" cy="6555641"/>
          </a:xfrm>
          <a:prstGeom prst="rect">
            <a:avLst/>
          </a:prstGeom>
          <a:noFill/>
        </p:spPr>
        <p:txBody>
          <a:bodyPr wrap="square">
            <a:spAutoFit/>
          </a:bodyPr>
          <a:lstStyle/>
          <a:p>
            <a:pPr algn="just">
              <a:lnSpc>
                <a:spcPct val="150000"/>
              </a:lnSpc>
            </a:pPr>
            <a:r>
              <a:rPr lang="en-US" sz="4000" b="1" dirty="0"/>
              <a:t>Bài 10.6. </a:t>
            </a:r>
            <a:r>
              <a:rPr lang="en-US" sz="4000" dirty="0"/>
              <a:t>Một bể nước có dạng hình hộp chữ nhật với chiều dài 2m. Lúc đầu bể không có nước. Sau khi đổ vào bể 120 thùng nước, mỗi thùng chứa 20 lít nước thì mực nước của bể dâng cao 0,8 m.</a:t>
            </a:r>
          </a:p>
          <a:p>
            <a:pPr algn="just">
              <a:lnSpc>
                <a:spcPct val="150000"/>
              </a:lnSpc>
            </a:pPr>
            <a:r>
              <a:rPr lang="en-US" sz="4000" dirty="0"/>
              <a:t>a) Tính chiều rộng của bể nước.</a:t>
            </a:r>
          </a:p>
          <a:p>
            <a:pPr algn="just">
              <a:lnSpc>
                <a:spcPct val="150000"/>
              </a:lnSpc>
            </a:pPr>
            <a:r>
              <a:rPr lang="en-US" sz="4000" dirty="0"/>
              <a:t>b) Người ta đổ thêm 60 thùng nước nữa thì đầy bể. Hỏi bể cao bao nhiêu mét?</a:t>
            </a:r>
          </a:p>
        </p:txBody>
      </p:sp>
    </p:spTree>
    <p:extLst>
      <p:ext uri="{BB962C8B-B14F-4D97-AF65-F5344CB8AC3E}">
        <p14:creationId xmlns:p14="http://schemas.microsoft.com/office/powerpoint/2010/main" val="3398277913"/>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up)">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arn(inVertical)">
                                      <p:cBhvr>
                                        <p:cTn id="1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rcRect/>
          <a:stretch>
            <a:fillRect/>
          </a:stretch>
        </p:blipFill>
        <p:spPr>
          <a:xfrm>
            <a:off x="457200" y="860215"/>
            <a:ext cx="17247954" cy="9208501"/>
          </a:xfrm>
          <a:prstGeom prst="rect">
            <a:avLst/>
          </a:prstGeom>
        </p:spPr>
      </p:pic>
      <p:pic>
        <p:nvPicPr>
          <p:cNvPr id="5" name="Picture 5"/>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rcRect/>
          <a:stretch>
            <a:fillRect/>
          </a:stretch>
        </p:blipFill>
        <p:spPr>
          <a:xfrm>
            <a:off x="452252" y="504087"/>
            <a:ext cx="926459" cy="1163362"/>
          </a:xfrm>
          <a:prstGeom prst="rect">
            <a:avLst/>
          </a:prstGeom>
        </p:spPr>
      </p:pic>
      <p:pic>
        <p:nvPicPr>
          <p:cNvPr id="9" name="Picture 9"/>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xmlns="" r:embed="rId11"/>
              </a:ext>
            </a:extLst>
          </a:blip>
          <a:srcRect/>
          <a:stretch>
            <a:fillRect/>
          </a:stretch>
        </p:blipFill>
        <p:spPr>
          <a:xfrm>
            <a:off x="14450549" y="0"/>
            <a:ext cx="3837451" cy="3629397"/>
          </a:xfrm>
          <a:prstGeom prst="rect">
            <a:avLst/>
          </a:prstGeom>
        </p:spPr>
      </p:pic>
      <p:sp>
        <p:nvSpPr>
          <p:cNvPr id="13" name="TextBox 12">
            <a:extLst>
              <a:ext uri="{FF2B5EF4-FFF2-40B4-BE49-F238E27FC236}">
                <a16:creationId xmlns:a16="http://schemas.microsoft.com/office/drawing/2014/main" xmlns="" id="{3FD57673-4218-4861-BB0E-47CB551C24EE}"/>
              </a:ext>
            </a:extLst>
          </p:cNvPr>
          <p:cNvSpPr txBox="1"/>
          <p:nvPr/>
        </p:nvSpPr>
        <p:spPr>
          <a:xfrm>
            <a:off x="1143000" y="1790700"/>
            <a:ext cx="15947940" cy="916276"/>
          </a:xfrm>
          <a:prstGeom prst="rect">
            <a:avLst/>
          </a:prstGeom>
          <a:noFill/>
        </p:spPr>
        <p:txBody>
          <a:bodyPr wrap="square">
            <a:spAutoFit/>
          </a:bodyPr>
          <a:lstStyle/>
          <a:p>
            <a:pPr marL="571500" indent="-571500" algn="just">
              <a:lnSpc>
                <a:spcPct val="150000"/>
              </a:lnSpc>
              <a:spcAft>
                <a:spcPts val="800"/>
              </a:spcAft>
              <a:buFont typeface="Wingdings" pitchFamily="2" charset="2"/>
              <a:buChar char="v"/>
              <a:tabLst>
                <a:tab pos="704850" algn="l"/>
              </a:tabLst>
            </a:pPr>
            <a:r>
              <a:rPr lang="en-US" sz="4000" b="1" dirty="0" smtClean="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Một số yếu tố cơ bản của hình hộp chữ nhật, hình lập phương.</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3" name="Group 2"/>
          <p:cNvGrpSpPr/>
          <p:nvPr/>
        </p:nvGrpSpPr>
        <p:grpSpPr>
          <a:xfrm>
            <a:off x="3124200" y="466861"/>
            <a:ext cx="12028226" cy="1403358"/>
            <a:chOff x="3124200" y="466861"/>
            <a:chExt cx="12028226" cy="1403358"/>
          </a:xfrm>
        </p:grpSpPr>
        <p:pic>
          <p:nvPicPr>
            <p:cNvPr id="14" name="Picture 3">
              <a:extLst>
                <a:ext uri="{FF2B5EF4-FFF2-40B4-BE49-F238E27FC236}">
                  <a16:creationId xmlns:a16="http://schemas.microsoft.com/office/drawing/2014/main" xmlns="" id="{41D7FFD9-CA5D-4D66-861B-0B2BE6F0272B}"/>
                </a:ext>
              </a:extLst>
            </p:cNvPr>
            <p:cNvPicPr>
              <a:picLocks noChangeAspect="1"/>
            </p:cNvPicPr>
            <p:nvPr/>
          </p:nvPicPr>
          <p:blipFill>
            <a:blip r:embed="rId12">
              <a:extLst>
                <a:ext uri="{28A0092B-C50C-407E-A947-70E740481C1C}">
                  <a14:useLocalDpi xmlns:a14="http://schemas.microsoft.com/office/drawing/2010/main"/>
                </a:ext>
                <a:ext uri="{96DAC541-7B7A-43D3-8B79-37D633B846F1}">
                  <asvg:svgBlip xmlns:asvg="http://schemas.microsoft.com/office/drawing/2016/SVG/main" xmlns="" r:embed="rId15"/>
                </a:ext>
              </a:extLst>
            </a:blip>
            <a:srcRect/>
            <a:stretch>
              <a:fillRect/>
            </a:stretch>
          </p:blipFill>
          <p:spPr>
            <a:xfrm>
              <a:off x="3124200" y="466861"/>
              <a:ext cx="12028226" cy="1403358"/>
            </a:xfrm>
            <a:prstGeom prst="rect">
              <a:avLst/>
            </a:prstGeom>
          </p:spPr>
        </p:pic>
        <p:sp>
          <p:nvSpPr>
            <p:cNvPr id="16" name="TextBox 15">
              <a:extLst>
                <a:ext uri="{FF2B5EF4-FFF2-40B4-BE49-F238E27FC236}">
                  <a16:creationId xmlns:a16="http://schemas.microsoft.com/office/drawing/2014/main" xmlns="" id="{BAAC95D1-7D1F-4C44-8CAB-7D030316C1EA}"/>
                </a:ext>
              </a:extLst>
            </p:cNvPr>
            <p:cNvSpPr txBox="1"/>
            <p:nvPr/>
          </p:nvSpPr>
          <p:spPr>
            <a:xfrm>
              <a:off x="3886201" y="586432"/>
              <a:ext cx="10744200" cy="998671"/>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en-US" sz="4400" b="1" i="0" u="none" strike="noStrike" kern="1200" cap="none" spc="0" normalizeH="0" baseline="0" noProof="0" dirty="0">
                  <a:ln>
                    <a:noFill/>
                  </a:ln>
                  <a:solidFill>
                    <a:schemeClr val="accent2">
                      <a:lumMod val="75000"/>
                    </a:schemeClr>
                  </a:solidFill>
                  <a:effectLst/>
                  <a:uLnTx/>
                  <a:uFillTx/>
                  <a:latin typeface="Arial" panose="020B0604020202020204" pitchFamily="34" charset="0"/>
                  <a:ea typeface="Calibri" panose="020F0502020204030204" pitchFamily="34" charset="0"/>
                  <a:cs typeface="Times New Roman" panose="02020603050405020304" pitchFamily="18" charset="0"/>
                </a:rPr>
                <a:t>1. </a:t>
              </a:r>
              <a:r>
                <a:rPr kumimoji="0" lang="en-US" sz="4400" b="1" i="0" u="none" strike="noStrike" kern="1200" cap="none" spc="0" normalizeH="0" baseline="0" noProof="0" dirty="0" smtClean="0">
                  <a:ln>
                    <a:noFill/>
                  </a:ln>
                  <a:solidFill>
                    <a:schemeClr val="accent2">
                      <a:lumMod val="75000"/>
                    </a:schemeClr>
                  </a:solidFill>
                  <a:effectLst/>
                  <a:uLnTx/>
                  <a:uFillTx/>
                  <a:latin typeface="Arial" panose="020B0604020202020204" pitchFamily="34" charset="0"/>
                  <a:ea typeface="Calibri" panose="020F0502020204030204" pitchFamily="34" charset="0"/>
                  <a:cs typeface="Times New Roman" panose="02020603050405020304" pitchFamily="18" charset="0"/>
                </a:rPr>
                <a:t>Hình</a:t>
              </a:r>
              <a:r>
                <a:rPr kumimoji="0" lang="en-US" sz="4400" b="1" i="0" u="none" strike="noStrike" kern="1200" cap="none" spc="0" normalizeH="0" noProof="0" dirty="0" smtClean="0">
                  <a:ln>
                    <a:noFill/>
                  </a:ln>
                  <a:solidFill>
                    <a:schemeClr val="accent2">
                      <a:lumMod val="75000"/>
                    </a:schemeClr>
                  </a:solidFill>
                  <a:effectLst/>
                  <a:uLnTx/>
                  <a:uFillTx/>
                  <a:latin typeface="Arial" panose="020B0604020202020204" pitchFamily="34" charset="0"/>
                  <a:ea typeface="Calibri" panose="020F0502020204030204" pitchFamily="34" charset="0"/>
                  <a:cs typeface="Times New Roman" panose="02020603050405020304" pitchFamily="18" charset="0"/>
                </a:rPr>
                <a:t> hộp chữ nhật, hình lập phương</a:t>
              </a:r>
              <a:endParaRPr kumimoji="0" lang="en-US" sz="4400" b="0" i="0" u="none" strike="noStrike" kern="1200" cap="none" spc="0" normalizeH="0" baseline="0" noProof="0" dirty="0">
                <a:ln>
                  <a:noFill/>
                </a:ln>
                <a:solidFill>
                  <a:schemeClr val="accent2">
                    <a:lumMod val="75000"/>
                  </a:scheme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sp>
        <p:nvSpPr>
          <p:cNvPr id="4" name="Rectangle 3"/>
          <p:cNvSpPr/>
          <p:nvPr/>
        </p:nvSpPr>
        <p:spPr>
          <a:xfrm>
            <a:off x="1667593" y="2628900"/>
            <a:ext cx="15423347" cy="1846659"/>
          </a:xfrm>
          <a:prstGeom prst="rect">
            <a:avLst/>
          </a:prstGeom>
        </p:spPr>
        <p:txBody>
          <a:bodyPr wrap="square">
            <a:spAutoFit/>
          </a:bodyPr>
          <a:lstStyle/>
          <a:p>
            <a:pPr algn="just">
              <a:lnSpc>
                <a:spcPct val="150000"/>
              </a:lnSpc>
            </a:pPr>
            <a:r>
              <a:rPr lang="en-US" sz="3800" dirty="0"/>
              <a:t>Hình nào dưới đây là đồ vật hoặc kiến trúc có dạng hình hộp chữ nhật, có dạng hình lập phương?</a:t>
            </a:r>
          </a:p>
        </p:txBody>
      </p:sp>
      <p:pic>
        <p:nvPicPr>
          <p:cNvPr id="2050" name="Picture 2" descr="C:\Users\ADMINI~1\AppData\Local\Temp\Rar$DIa0.990\HĐ1 - c.png"/>
          <p:cNvPicPr>
            <a:picLocks noChangeAspect="1" noChangeArrowheads="1"/>
          </p:cNvPicPr>
          <p:nvPr/>
        </p:nvPicPr>
        <p:blipFill>
          <a:blip r:embed="rId16" cstate="email">
            <a:extLst>
              <a:ext uri="{28A0092B-C50C-407E-A947-70E740481C1C}">
                <a14:useLocalDpi xmlns:a14="http://schemas.microsoft.com/office/drawing/2010/main"/>
              </a:ext>
            </a:extLst>
          </a:blip>
          <a:srcRect/>
          <a:stretch>
            <a:fillRect/>
          </a:stretch>
        </p:blipFill>
        <p:spPr bwMode="auto">
          <a:xfrm>
            <a:off x="11327832" y="4457701"/>
            <a:ext cx="5207567" cy="3581399"/>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ADMINI~1\AppData\Local\Temp\Rar$DIa0.459\HĐ1 - b.png"/>
          <p:cNvPicPr>
            <a:picLocks noChangeAspect="1" noChangeArrowheads="1"/>
          </p:cNvPicPr>
          <p:nvPr/>
        </p:nvPicPr>
        <p:blipFill>
          <a:blip r:embed="rId17" cstate="email">
            <a:extLst>
              <a:ext uri="{28A0092B-C50C-407E-A947-70E740481C1C}">
                <a14:useLocalDpi xmlns:a14="http://schemas.microsoft.com/office/drawing/2010/main"/>
              </a:ext>
            </a:extLst>
          </a:blip>
          <a:srcRect/>
          <a:stretch>
            <a:fillRect/>
          </a:stretch>
        </p:blipFill>
        <p:spPr bwMode="auto">
          <a:xfrm>
            <a:off x="6871154" y="4457701"/>
            <a:ext cx="3796845" cy="358139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ADMINI~1\AppData\Local\Temp\Rar$DIa0.410\HĐ1 - a.png"/>
          <p:cNvPicPr>
            <a:picLocks noChangeAspect="1" noChangeArrowheads="1"/>
          </p:cNvPicPr>
          <p:nvPr/>
        </p:nvPicPr>
        <p:blipFill>
          <a:blip r:embed="rId18" cstate="email">
            <a:extLst>
              <a:ext uri="{28A0092B-C50C-407E-A947-70E740481C1C}">
                <a14:useLocalDpi xmlns:a14="http://schemas.microsoft.com/office/drawing/2010/main"/>
              </a:ext>
            </a:extLst>
          </a:blip>
          <a:srcRect/>
          <a:stretch>
            <a:fillRect/>
          </a:stretch>
        </p:blipFill>
        <p:spPr bwMode="auto">
          <a:xfrm>
            <a:off x="1704703" y="4457701"/>
            <a:ext cx="4696097" cy="358139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2301977" y="8097441"/>
            <a:ext cx="14041968" cy="1846659"/>
          </a:xfrm>
          <a:prstGeom prst="rect">
            <a:avLst/>
          </a:prstGeom>
        </p:spPr>
        <p:txBody>
          <a:bodyPr wrap="square">
            <a:spAutoFit/>
          </a:bodyPr>
          <a:lstStyle/>
          <a:p>
            <a:pPr algn="ctr">
              <a:lnSpc>
                <a:spcPct val="150000"/>
              </a:lnSpc>
            </a:pPr>
            <a:r>
              <a:rPr lang="en-US" sz="3800" dirty="0"/>
              <a:t>Em hãy tìm thêm một số hình ảnh có dạng hình hộp chữ nhật, hình lập phương trong thực tế.</a:t>
            </a:r>
          </a:p>
        </p:txBody>
      </p:sp>
    </p:spTree>
    <p:extLst>
      <p:ext uri="{BB962C8B-B14F-4D97-AF65-F5344CB8AC3E}">
        <p14:creationId xmlns:p14="http://schemas.microsoft.com/office/powerpoint/2010/main" val="98535567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wipe(left)">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052"/>
                                        </p:tgtEl>
                                        <p:attrNameLst>
                                          <p:attrName>style.visibility</p:attrName>
                                        </p:attrNameLst>
                                      </p:cBhvr>
                                      <p:to>
                                        <p:strVal val="visible"/>
                                      </p:to>
                                    </p:set>
                                    <p:animEffect transition="in" filter="barn(inVertical)">
                                      <p:cBhvr>
                                        <p:cTn id="17" dur="500"/>
                                        <p:tgtEl>
                                          <p:spTgt spid="2052"/>
                                        </p:tgtEl>
                                      </p:cBhvr>
                                    </p:animEffect>
                                  </p:childTnLst>
                                </p:cTn>
                              </p:par>
                              <p:par>
                                <p:cTn id="18" presetID="16" presetClass="entr" presetSubtype="21" fill="hold" nodeType="withEffect">
                                  <p:stCondLst>
                                    <p:cond delay="0"/>
                                  </p:stCondLst>
                                  <p:childTnLst>
                                    <p:set>
                                      <p:cBhvr>
                                        <p:cTn id="19" dur="1" fill="hold">
                                          <p:stCondLst>
                                            <p:cond delay="0"/>
                                          </p:stCondLst>
                                        </p:cTn>
                                        <p:tgtEl>
                                          <p:spTgt spid="2051"/>
                                        </p:tgtEl>
                                        <p:attrNameLst>
                                          <p:attrName>style.visibility</p:attrName>
                                        </p:attrNameLst>
                                      </p:cBhvr>
                                      <p:to>
                                        <p:strVal val="visible"/>
                                      </p:to>
                                    </p:set>
                                    <p:animEffect transition="in" filter="barn(inVertical)">
                                      <p:cBhvr>
                                        <p:cTn id="20" dur="500"/>
                                        <p:tgtEl>
                                          <p:spTgt spid="2051"/>
                                        </p:tgtEl>
                                      </p:cBhvr>
                                    </p:animEffect>
                                  </p:childTnLst>
                                </p:cTn>
                              </p:par>
                              <p:par>
                                <p:cTn id="21" presetID="16" presetClass="entr" presetSubtype="21" fill="hold" nodeType="withEffect">
                                  <p:stCondLst>
                                    <p:cond delay="0"/>
                                  </p:stCondLst>
                                  <p:childTnLst>
                                    <p:set>
                                      <p:cBhvr>
                                        <p:cTn id="22" dur="1" fill="hold">
                                          <p:stCondLst>
                                            <p:cond delay="0"/>
                                          </p:stCondLst>
                                        </p:cTn>
                                        <p:tgtEl>
                                          <p:spTgt spid="2050"/>
                                        </p:tgtEl>
                                        <p:attrNameLst>
                                          <p:attrName>style.visibility</p:attrName>
                                        </p:attrNameLst>
                                      </p:cBhvr>
                                      <p:to>
                                        <p:strVal val="visible"/>
                                      </p:to>
                                    </p:set>
                                    <p:animEffect transition="in" filter="barn(inVertical)">
                                      <p:cBhvr>
                                        <p:cTn id="23" dur="500"/>
                                        <p:tgtEl>
                                          <p:spTgt spid="2050"/>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500" fill="hold"/>
                                        <p:tgtEl>
                                          <p:spTgt spid="7"/>
                                        </p:tgtEl>
                                        <p:attrNameLst>
                                          <p:attrName>ppt_w</p:attrName>
                                        </p:attrNameLst>
                                      </p:cBhvr>
                                      <p:tavLst>
                                        <p:tav tm="0">
                                          <p:val>
                                            <p:fltVal val="0"/>
                                          </p:val>
                                        </p:tav>
                                        <p:tav tm="100000">
                                          <p:val>
                                            <p:strVal val="#ppt_w"/>
                                          </p:val>
                                        </p:tav>
                                      </p:tavLst>
                                    </p:anim>
                                    <p:anim calcmode="lin" valueType="num">
                                      <p:cBhvr>
                                        <p:cTn id="29" dur="500" fill="hold"/>
                                        <p:tgtEl>
                                          <p:spTgt spid="7"/>
                                        </p:tgtEl>
                                        <p:attrNameLst>
                                          <p:attrName>ppt_h</p:attrName>
                                        </p:attrNameLst>
                                      </p:cBhvr>
                                      <p:tavLst>
                                        <p:tav tm="0">
                                          <p:val>
                                            <p:fltVal val="0"/>
                                          </p:val>
                                        </p:tav>
                                        <p:tav tm="100000">
                                          <p:val>
                                            <p:strVal val="#ppt_h"/>
                                          </p:val>
                                        </p:tav>
                                      </p:tavLst>
                                    </p:anim>
                                    <p:animEffect transition="in" filter="fade">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P spid="4" grpId="0"/>
      <p:bldP spid="7"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rcRect/>
          <a:stretch>
            <a:fillRect/>
          </a:stretch>
        </p:blipFill>
        <p:spPr>
          <a:xfrm>
            <a:off x="1121208" y="860216"/>
            <a:ext cx="16045583" cy="8566568"/>
          </a:xfrm>
          <a:prstGeom prst="rect">
            <a:avLst/>
          </a:prstGeom>
        </p:spPr>
      </p:pic>
      <p:pic>
        <p:nvPicPr>
          <p:cNvPr id="3" name="Picture 3"/>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rcRect/>
          <a:stretch>
            <a:fillRect/>
          </a:stretch>
        </p:blipFill>
        <p:spPr>
          <a:xfrm rot="-10800000">
            <a:off x="6954779" y="495326"/>
            <a:ext cx="4378441" cy="1066747"/>
          </a:xfrm>
          <a:prstGeom prst="rect">
            <a:avLst/>
          </a:prstGeom>
        </p:spPr>
      </p:pic>
      <p:pic>
        <p:nvPicPr>
          <p:cNvPr id="5" name="Picture 5"/>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xmlns="" r:embed="rId7"/>
              </a:ext>
            </a:extLst>
          </a:blip>
          <a:srcRect/>
          <a:stretch>
            <a:fillRect/>
          </a:stretch>
        </p:blipFill>
        <p:spPr>
          <a:xfrm>
            <a:off x="1570087" y="398217"/>
            <a:ext cx="1385594" cy="1739901"/>
          </a:xfrm>
          <a:prstGeom prst="rect">
            <a:avLst/>
          </a:prstGeom>
        </p:spPr>
      </p:pic>
      <p:pic>
        <p:nvPicPr>
          <p:cNvPr id="6" name="Picture 6"/>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xmlns="" r:embed="rId9"/>
              </a:ext>
            </a:extLst>
          </a:blip>
          <a:srcRect/>
          <a:stretch>
            <a:fillRect/>
          </a:stretch>
        </p:blipFill>
        <p:spPr>
          <a:xfrm>
            <a:off x="14466626" y="7586134"/>
            <a:ext cx="3054775" cy="2277196"/>
          </a:xfrm>
          <a:prstGeom prst="rect">
            <a:avLst/>
          </a:prstGeom>
        </p:spPr>
      </p:pic>
      <p:pic>
        <p:nvPicPr>
          <p:cNvPr id="7" name="Picture 7"/>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xmlns="" r:embed="rId11"/>
              </a:ext>
            </a:extLst>
          </a:blip>
          <a:srcRect/>
          <a:stretch>
            <a:fillRect/>
          </a:stretch>
        </p:blipFill>
        <p:spPr>
          <a:xfrm>
            <a:off x="404659" y="4229176"/>
            <a:ext cx="2330857" cy="2267288"/>
          </a:xfrm>
          <a:prstGeom prst="rect">
            <a:avLst/>
          </a:prstGeom>
        </p:spPr>
      </p:pic>
      <p:pic>
        <p:nvPicPr>
          <p:cNvPr id="8" name="Picture 8"/>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xmlns="" r:embed="rId13"/>
              </a:ext>
            </a:extLst>
          </a:blip>
          <a:srcRect/>
          <a:stretch>
            <a:fillRect/>
          </a:stretch>
        </p:blipFill>
        <p:spPr>
          <a:xfrm rot="-10800000">
            <a:off x="7629803" y="9524594"/>
            <a:ext cx="3028394" cy="544122"/>
          </a:xfrm>
          <a:prstGeom prst="rect">
            <a:avLst/>
          </a:prstGeom>
        </p:spPr>
      </p:pic>
      <p:pic>
        <p:nvPicPr>
          <p:cNvPr id="9" name="Picture 9"/>
          <p:cNvPicPr>
            <a:picLocks noChangeAspect="1"/>
          </p:cNvPicPr>
          <p:nvPr/>
        </p:nvPicPr>
        <p:blipFill>
          <a:blip r:embed="rId14" cstate="email">
            <a:extLst>
              <a:ext uri="{28A0092B-C50C-407E-A947-70E740481C1C}">
                <a14:useLocalDpi xmlns:a14="http://schemas.microsoft.com/office/drawing/2010/main"/>
              </a:ext>
              <a:ext uri="{96DAC541-7B7A-43D3-8B79-37D633B846F1}">
                <asvg:svgBlip xmlns:asvg="http://schemas.microsoft.com/office/drawing/2016/SVG/main" xmlns="" r:embed="rId15"/>
              </a:ext>
            </a:extLst>
          </a:blip>
          <a:srcRect/>
          <a:stretch>
            <a:fillRect/>
          </a:stretch>
        </p:blipFill>
        <p:spPr>
          <a:xfrm>
            <a:off x="14450549" y="0"/>
            <a:ext cx="3837451" cy="3629397"/>
          </a:xfrm>
          <a:prstGeom prst="rect">
            <a:avLst/>
          </a:prstGeom>
        </p:spPr>
      </p:pic>
      <p:pic>
        <p:nvPicPr>
          <p:cNvPr id="11" name="Picture 11"/>
          <p:cNvPicPr>
            <a:picLocks noChangeAspect="1"/>
          </p:cNvPicPr>
          <p:nvPr/>
        </p:nvPicPr>
        <p:blipFill>
          <a:blip r:embed="rId16">
            <a:extLst>
              <a:ext uri="{28A0092B-C50C-407E-A947-70E740481C1C}">
                <a14:useLocalDpi xmlns:a14="http://schemas.microsoft.com/office/drawing/2010/main"/>
              </a:ext>
              <a:ext uri="{96DAC541-7B7A-43D3-8B79-37D633B846F1}">
                <asvg:svgBlip xmlns:asvg="http://schemas.microsoft.com/office/drawing/2016/SVG/main" xmlns="" r:embed="rId17"/>
              </a:ext>
            </a:extLst>
          </a:blip>
          <a:srcRect/>
          <a:stretch>
            <a:fillRect/>
          </a:stretch>
        </p:blipFill>
        <p:spPr>
          <a:xfrm rot="-7650384">
            <a:off x="14992736" y="4136109"/>
            <a:ext cx="1521321" cy="1264080"/>
          </a:xfrm>
          <a:prstGeom prst="rect">
            <a:avLst/>
          </a:prstGeom>
        </p:spPr>
      </p:pic>
      <p:sp>
        <p:nvSpPr>
          <p:cNvPr id="13" name="TextBox 12">
            <a:extLst>
              <a:ext uri="{FF2B5EF4-FFF2-40B4-BE49-F238E27FC236}">
                <a16:creationId xmlns:a16="http://schemas.microsoft.com/office/drawing/2014/main" xmlns:a14="http://schemas.microsoft.com/office/drawing/2010/main" xmlns:mc="http://schemas.openxmlformats.org/markup-compatibility/2006" xmlns="" id="{2A46EDEC-5650-42CE-BE01-2049058BF89F}"/>
              </a:ext>
            </a:extLst>
          </p:cNvPr>
          <p:cNvSpPr txBox="1"/>
          <p:nvPr/>
        </p:nvSpPr>
        <p:spPr>
          <a:xfrm>
            <a:off x="4267199" y="1703130"/>
            <a:ext cx="9601201" cy="7478970"/>
          </a:xfrm>
          <a:prstGeom prst="rect">
            <a:avLst/>
          </a:prstGeom>
          <a:noFill/>
        </p:spPr>
        <p:txBody>
          <a:bodyPr wrap="square">
            <a:spAutoFit/>
          </a:bodyPr>
          <a:lstStyle/>
          <a:p>
            <a:pPr algn="ctr">
              <a:lnSpc>
                <a:spcPct val="150000"/>
              </a:lnSpc>
            </a:pPr>
            <a:r>
              <a:rPr lang="en-US" sz="4000" dirty="0"/>
              <a:t>a) Thể tích nước đổ vào:</a:t>
            </a:r>
          </a:p>
          <a:p>
            <a:pPr algn="ctr">
              <a:lnSpc>
                <a:spcPct val="150000"/>
              </a:lnSpc>
            </a:pPr>
            <a:r>
              <a:rPr lang="en-US" sz="4000" dirty="0"/>
              <a:t>120 x 20 = 2400 (l) = 2,4 (m</a:t>
            </a:r>
            <a:r>
              <a:rPr lang="en-US" sz="4000" baseline="30000" dirty="0"/>
              <a:t>3</a:t>
            </a:r>
            <a:r>
              <a:rPr lang="en-US" sz="4000" dirty="0"/>
              <a:t>)</a:t>
            </a:r>
          </a:p>
          <a:p>
            <a:pPr algn="ctr">
              <a:lnSpc>
                <a:spcPct val="150000"/>
              </a:lnSpc>
            </a:pPr>
            <a:r>
              <a:rPr lang="en-US" sz="4000" dirty="0"/>
              <a:t>Chiều rộng của bể nước:</a:t>
            </a:r>
          </a:p>
          <a:p>
            <a:pPr algn="ctr">
              <a:lnSpc>
                <a:spcPct val="150000"/>
              </a:lnSpc>
            </a:pPr>
            <a:r>
              <a:rPr lang="en-US" sz="4000" dirty="0"/>
              <a:t>2,4 : (2 x 0,8) = 1,5 (m)</a:t>
            </a:r>
          </a:p>
          <a:p>
            <a:pPr algn="ctr">
              <a:lnSpc>
                <a:spcPct val="150000"/>
              </a:lnSpc>
            </a:pPr>
            <a:r>
              <a:rPr lang="en-US" sz="4000" dirty="0"/>
              <a:t>b) Thể tích của bể nước:</a:t>
            </a:r>
          </a:p>
          <a:p>
            <a:pPr algn="ctr">
              <a:lnSpc>
                <a:spcPct val="150000"/>
              </a:lnSpc>
            </a:pPr>
            <a:r>
              <a:rPr lang="en-US" sz="4000" dirty="0"/>
              <a:t>2400 + (60 x 20) = 3600 (l) = 3,6 (m</a:t>
            </a:r>
            <a:r>
              <a:rPr lang="en-US" sz="4000" baseline="30000" dirty="0"/>
              <a:t>3</a:t>
            </a:r>
            <a:r>
              <a:rPr lang="en-US" sz="4000" dirty="0"/>
              <a:t>)</a:t>
            </a:r>
          </a:p>
          <a:p>
            <a:pPr algn="ctr">
              <a:lnSpc>
                <a:spcPct val="150000"/>
              </a:lnSpc>
            </a:pPr>
            <a:r>
              <a:rPr lang="en-US" sz="4000" dirty="0"/>
              <a:t>Chiều cao của bể nước:</a:t>
            </a:r>
          </a:p>
          <a:p>
            <a:pPr algn="ctr">
              <a:lnSpc>
                <a:spcPct val="150000"/>
              </a:lnSpc>
            </a:pPr>
            <a:r>
              <a:rPr lang="en-US" sz="4000" dirty="0"/>
              <a:t>3,6 : (2 x 1,5) = 1,2 (m)</a:t>
            </a:r>
          </a:p>
        </p:txBody>
      </p:sp>
      <p:sp>
        <p:nvSpPr>
          <p:cNvPr id="14" name="TextBox 13">
            <a:extLst>
              <a:ext uri="{FF2B5EF4-FFF2-40B4-BE49-F238E27FC236}">
                <a16:creationId xmlns:a16="http://schemas.microsoft.com/office/drawing/2014/main" xmlns="" id="{18B705DC-1E71-474C-9401-767DBA297093}"/>
              </a:ext>
            </a:extLst>
          </p:cNvPr>
          <p:cNvSpPr txBox="1"/>
          <p:nvPr/>
        </p:nvSpPr>
        <p:spPr>
          <a:xfrm>
            <a:off x="7899400" y="337555"/>
            <a:ext cx="1955800" cy="1081002"/>
          </a:xfrm>
          <a:prstGeom prst="rect">
            <a:avLst/>
          </a:prstGeom>
          <a:noFill/>
        </p:spPr>
        <p:txBody>
          <a:bodyPr wrap="square">
            <a:spAutoFit/>
          </a:bodyPr>
          <a:lstStyle/>
          <a:p>
            <a:pPr algn="ctr">
              <a:lnSpc>
                <a:spcPct val="150000"/>
              </a:lnSpc>
            </a:pPr>
            <a:r>
              <a:rPr lang="en-US" sz="48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Giải</a:t>
            </a:r>
            <a:endParaRPr lang="en-US" sz="4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69549723"/>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randombar(horizontal)">
                                      <p:cBhvr>
                                        <p:cTn id="12" dur="500"/>
                                        <p:tgtEl>
                                          <p:spTgt spid="1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3">
                                            <p:txEl>
                                              <p:pRg st="1" end="1"/>
                                            </p:txEl>
                                          </p:spTgt>
                                        </p:tgtEl>
                                        <p:attrNameLst>
                                          <p:attrName>style.visibility</p:attrName>
                                        </p:attrNameLst>
                                      </p:cBhvr>
                                      <p:to>
                                        <p:strVal val="visible"/>
                                      </p:to>
                                    </p:set>
                                    <p:animEffect transition="in" filter="randombar(horizontal)">
                                      <p:cBhvr>
                                        <p:cTn id="17" dur="500"/>
                                        <p:tgtEl>
                                          <p:spTgt spid="1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3">
                                            <p:txEl>
                                              <p:pRg st="2" end="2"/>
                                            </p:txEl>
                                          </p:spTgt>
                                        </p:tgtEl>
                                        <p:attrNameLst>
                                          <p:attrName>style.visibility</p:attrName>
                                        </p:attrNameLst>
                                      </p:cBhvr>
                                      <p:to>
                                        <p:strVal val="visible"/>
                                      </p:to>
                                    </p:set>
                                    <p:animEffect transition="in" filter="randombar(horizontal)">
                                      <p:cBhvr>
                                        <p:cTn id="22" dur="500"/>
                                        <p:tgtEl>
                                          <p:spTgt spid="1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3">
                                            <p:txEl>
                                              <p:pRg st="3" end="3"/>
                                            </p:txEl>
                                          </p:spTgt>
                                        </p:tgtEl>
                                        <p:attrNameLst>
                                          <p:attrName>style.visibility</p:attrName>
                                        </p:attrNameLst>
                                      </p:cBhvr>
                                      <p:to>
                                        <p:strVal val="visible"/>
                                      </p:to>
                                    </p:set>
                                    <p:animEffect transition="in" filter="randombar(horizontal)">
                                      <p:cBhvr>
                                        <p:cTn id="27" dur="500"/>
                                        <p:tgtEl>
                                          <p:spTgt spid="1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3">
                                            <p:txEl>
                                              <p:pRg st="4" end="4"/>
                                            </p:txEl>
                                          </p:spTgt>
                                        </p:tgtEl>
                                        <p:attrNameLst>
                                          <p:attrName>style.visibility</p:attrName>
                                        </p:attrNameLst>
                                      </p:cBhvr>
                                      <p:to>
                                        <p:strVal val="visible"/>
                                      </p:to>
                                    </p:set>
                                    <p:animEffect transition="in" filter="randombar(horizontal)">
                                      <p:cBhvr>
                                        <p:cTn id="32" dur="500"/>
                                        <p:tgtEl>
                                          <p:spTgt spid="1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13">
                                            <p:txEl>
                                              <p:pRg st="5" end="5"/>
                                            </p:txEl>
                                          </p:spTgt>
                                        </p:tgtEl>
                                        <p:attrNameLst>
                                          <p:attrName>style.visibility</p:attrName>
                                        </p:attrNameLst>
                                      </p:cBhvr>
                                      <p:to>
                                        <p:strVal val="visible"/>
                                      </p:to>
                                    </p:set>
                                    <p:animEffect transition="in" filter="randombar(horizontal)">
                                      <p:cBhvr>
                                        <p:cTn id="37" dur="500"/>
                                        <p:tgtEl>
                                          <p:spTgt spid="1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13">
                                            <p:txEl>
                                              <p:pRg st="6" end="6"/>
                                            </p:txEl>
                                          </p:spTgt>
                                        </p:tgtEl>
                                        <p:attrNameLst>
                                          <p:attrName>style.visibility</p:attrName>
                                        </p:attrNameLst>
                                      </p:cBhvr>
                                      <p:to>
                                        <p:strVal val="visible"/>
                                      </p:to>
                                    </p:set>
                                    <p:animEffect transition="in" filter="randombar(horizontal)">
                                      <p:cBhvr>
                                        <p:cTn id="42" dur="500"/>
                                        <p:tgtEl>
                                          <p:spTgt spid="13">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13">
                                            <p:txEl>
                                              <p:pRg st="7" end="7"/>
                                            </p:txEl>
                                          </p:spTgt>
                                        </p:tgtEl>
                                        <p:attrNameLst>
                                          <p:attrName>style.visibility</p:attrName>
                                        </p:attrNameLst>
                                      </p:cBhvr>
                                      <p:to>
                                        <p:strVal val="visible"/>
                                      </p:to>
                                    </p:set>
                                    <p:animEffect transition="in" filter="randombar(horizontal)">
                                      <p:cBhvr>
                                        <p:cTn id="47" dur="500"/>
                                        <p:tgtEl>
                                          <p:spTgt spid="1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P spid="14"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xmlns="" r:embed="rId4"/>
              </a:ext>
            </a:extLst>
          </a:blip>
          <a:srcRect/>
          <a:stretch>
            <a:fillRect/>
          </a:stretch>
        </p:blipFill>
        <p:spPr>
          <a:xfrm flipH="1">
            <a:off x="1278237" y="3352739"/>
            <a:ext cx="5590748" cy="6934261"/>
          </a:xfrm>
          <a:prstGeom prst="rect">
            <a:avLst/>
          </a:prstGeom>
        </p:spPr>
      </p:pic>
      <p:pic>
        <p:nvPicPr>
          <p:cNvPr id="12" name="Picture 12"/>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xmlns="" r:embed="rId6"/>
              </a:ext>
            </a:extLst>
          </a:blip>
          <a:srcRect/>
          <a:stretch>
            <a:fillRect/>
          </a:stretch>
        </p:blipFill>
        <p:spPr>
          <a:xfrm rot="7558229">
            <a:off x="3350621" y="343222"/>
            <a:ext cx="1661309" cy="1594857"/>
          </a:xfrm>
          <a:prstGeom prst="rect">
            <a:avLst/>
          </a:prstGeom>
        </p:spPr>
      </p:pic>
      <p:pic>
        <p:nvPicPr>
          <p:cNvPr id="13" name="Picture 13"/>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xmlns="" r:embed="rId8"/>
              </a:ext>
            </a:extLst>
          </a:blip>
          <a:srcRect/>
          <a:stretch>
            <a:fillRect/>
          </a:stretch>
        </p:blipFill>
        <p:spPr>
          <a:xfrm flipH="1">
            <a:off x="16447917" y="34380"/>
            <a:ext cx="1840083" cy="1638189"/>
          </a:xfrm>
          <a:prstGeom prst="rect">
            <a:avLst/>
          </a:prstGeom>
        </p:spPr>
      </p:pic>
      <p:pic>
        <p:nvPicPr>
          <p:cNvPr id="14" name="Picture 14"/>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xmlns="" r:embed="rId10"/>
              </a:ext>
            </a:extLst>
          </a:blip>
          <a:srcRect/>
          <a:stretch>
            <a:fillRect/>
          </a:stretch>
        </p:blipFill>
        <p:spPr>
          <a:xfrm rot="2292004">
            <a:off x="15209215" y="3288740"/>
            <a:ext cx="1426810" cy="661521"/>
          </a:xfrm>
          <a:prstGeom prst="rect">
            <a:avLst/>
          </a:prstGeom>
        </p:spPr>
      </p:pic>
      <p:pic>
        <p:nvPicPr>
          <p:cNvPr id="15" name="Picture 15"/>
          <p:cNvPicPr>
            <a:picLocks noChangeAspect="1"/>
          </p:cNvPicPr>
          <p:nvPr/>
        </p:nvPicPr>
        <p:blipFill>
          <a:blip r:embed="rId11" cstate="email">
            <a:extLst>
              <a:ext uri="{28A0092B-C50C-407E-A947-70E740481C1C}">
                <a14:useLocalDpi xmlns:a14="http://schemas.microsoft.com/office/drawing/2010/main"/>
              </a:ext>
              <a:ext uri="{96DAC541-7B7A-43D3-8B79-37D633B846F1}">
                <asvg:svgBlip xmlns:asvg="http://schemas.microsoft.com/office/drawing/2016/SVG/main" xmlns="" r:embed="rId12"/>
              </a:ext>
            </a:extLst>
          </a:blip>
          <a:srcRect/>
          <a:stretch>
            <a:fillRect/>
          </a:stretch>
        </p:blipFill>
        <p:spPr>
          <a:xfrm rot="-522393">
            <a:off x="760163" y="1141943"/>
            <a:ext cx="879808" cy="843016"/>
          </a:xfrm>
          <a:prstGeom prst="rect">
            <a:avLst/>
          </a:prstGeom>
        </p:spPr>
      </p:pic>
      <p:pic>
        <p:nvPicPr>
          <p:cNvPr id="16" name="Picture 16"/>
          <p:cNvPicPr>
            <a:picLocks noChangeAspect="1"/>
          </p:cNvPicPr>
          <p:nvPr/>
        </p:nvPicPr>
        <p:blipFill>
          <a:blip r:embed="rId13" cstate="email">
            <a:extLst>
              <a:ext uri="{28A0092B-C50C-407E-A947-70E740481C1C}">
                <a14:useLocalDpi xmlns:a14="http://schemas.microsoft.com/office/drawing/2010/main"/>
              </a:ext>
              <a:ext uri="{96DAC541-7B7A-43D3-8B79-37D633B846F1}">
                <asvg:svgBlip xmlns:asvg="http://schemas.microsoft.com/office/drawing/2016/SVG/main" xmlns="" r:embed="rId14"/>
              </a:ext>
            </a:extLst>
          </a:blip>
          <a:srcRect/>
          <a:stretch>
            <a:fillRect/>
          </a:stretch>
        </p:blipFill>
        <p:spPr>
          <a:xfrm>
            <a:off x="15363097" y="6819900"/>
            <a:ext cx="827317" cy="1038869"/>
          </a:xfrm>
          <a:prstGeom prst="rect">
            <a:avLst/>
          </a:prstGeom>
        </p:spPr>
      </p:pic>
      <p:pic>
        <p:nvPicPr>
          <p:cNvPr id="17" name="Picture 17"/>
          <p:cNvPicPr>
            <a:picLocks noChangeAspect="1"/>
          </p:cNvPicPr>
          <p:nvPr/>
        </p:nvPicPr>
        <p:blipFill>
          <a:blip r:embed="rId15" cstate="email">
            <a:extLst>
              <a:ext uri="{28A0092B-C50C-407E-A947-70E740481C1C}">
                <a14:useLocalDpi xmlns:a14="http://schemas.microsoft.com/office/drawing/2010/main"/>
              </a:ext>
              <a:ext uri="{96DAC541-7B7A-43D3-8B79-37D633B846F1}">
                <asvg:svgBlip xmlns:asvg="http://schemas.microsoft.com/office/drawing/2016/SVG/main" xmlns="" r:embed="rId16"/>
              </a:ext>
            </a:extLst>
          </a:blip>
          <a:srcRect/>
          <a:stretch>
            <a:fillRect/>
          </a:stretch>
        </p:blipFill>
        <p:spPr>
          <a:xfrm rot="-2121315">
            <a:off x="10919644" y="7227573"/>
            <a:ext cx="1225888" cy="1018602"/>
          </a:xfrm>
          <a:prstGeom prst="rect">
            <a:avLst/>
          </a:prstGeom>
        </p:spPr>
      </p:pic>
      <p:sp>
        <p:nvSpPr>
          <p:cNvPr id="18" name="TextBox 17">
            <a:extLst>
              <a:ext uri="{FF2B5EF4-FFF2-40B4-BE49-F238E27FC236}">
                <a16:creationId xmlns:a16="http://schemas.microsoft.com/office/drawing/2014/main" xmlns="" id="{B1B6FFB5-5303-4040-AF09-0EBDF4BECDDB}"/>
              </a:ext>
            </a:extLst>
          </p:cNvPr>
          <p:cNvSpPr txBox="1"/>
          <p:nvPr/>
        </p:nvSpPr>
        <p:spPr>
          <a:xfrm>
            <a:off x="4568313" y="1140650"/>
            <a:ext cx="9151374" cy="1451808"/>
          </a:xfrm>
          <a:prstGeom prst="rect">
            <a:avLst/>
          </a:prstGeom>
          <a:noFill/>
        </p:spPr>
        <p:txBody>
          <a:bodyPr wrap="square">
            <a:spAutoFit/>
          </a:bodyPr>
          <a:lstStyle/>
          <a:p>
            <a:pPr algn="ctr">
              <a:lnSpc>
                <a:spcPct val="150000"/>
              </a:lnSpc>
              <a:spcBef>
                <a:spcPts val="1200"/>
              </a:spcBef>
            </a:pPr>
            <a:r>
              <a:rPr lang="vi-VN" sz="6600" b="1" kern="0" dirty="0">
                <a:solidFill>
                  <a:srgbClr val="DF98B6"/>
                </a:solidFill>
                <a:effectLst/>
                <a:latin typeface="Arial" panose="020B0604020202020204" pitchFamily="34" charset="0"/>
                <a:ea typeface="Times New Roman" panose="02020603050405020304" pitchFamily="18" charset="0"/>
                <a:cs typeface="Times New Roman" panose="02020603050405020304" pitchFamily="18" charset="0"/>
              </a:rPr>
              <a:t>HƯỚNG DẪN VỀ NHÀ</a:t>
            </a:r>
            <a:endParaRPr lang="en-US" sz="6600" b="1" kern="0" dirty="0">
              <a:solidFill>
                <a:srgbClr val="DF98B6"/>
              </a:solidFill>
              <a:effectLst/>
              <a:latin typeface="Calibri Light" panose="020F0302020204030204" pitchFamily="34" charset="0"/>
              <a:ea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xmlns="" id="{39E285B3-0179-4938-989B-0C5C6AC053D7}"/>
              </a:ext>
            </a:extLst>
          </p:cNvPr>
          <p:cNvSpPr txBox="1"/>
          <p:nvPr/>
        </p:nvSpPr>
        <p:spPr>
          <a:xfrm>
            <a:off x="8727180" y="3619500"/>
            <a:ext cx="7049575" cy="3221395"/>
          </a:xfrm>
          <a:prstGeom prst="rect">
            <a:avLst/>
          </a:prstGeom>
          <a:noFill/>
        </p:spPr>
        <p:txBody>
          <a:bodyPr wrap="square">
            <a:spAutoFit/>
          </a:bodyPr>
          <a:lstStyle/>
          <a:p>
            <a:pPr algn="just">
              <a:lnSpc>
                <a:spcPct val="150000"/>
              </a:lnSpc>
              <a:spcBef>
                <a:spcPts val="600"/>
              </a:spcBef>
              <a:spcAft>
                <a:spcPts val="800"/>
              </a:spcAft>
            </a:pPr>
            <a:r>
              <a:rPr lang="pt-BR"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Ghi nhớ kiến thức trong bài.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Bef>
                <a:spcPts val="600"/>
              </a:spcBef>
              <a:spcAft>
                <a:spcPts val="800"/>
              </a:spcAft>
            </a:pPr>
            <a:r>
              <a:rPr lang="pt-BR"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Hoàn </a:t>
            </a:r>
            <a:r>
              <a:rPr lang="pt-BR" sz="4000" dirty="0" smtClean="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thành các </a:t>
            </a:r>
            <a:r>
              <a:rPr lang="pt-BR"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bài tập SBT.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Bef>
                <a:spcPts val="600"/>
              </a:spcBef>
              <a:spcAft>
                <a:spcPts val="800"/>
              </a:spcAft>
            </a:pP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Chuẩn </a:t>
            </a:r>
            <a:r>
              <a:rPr lang="en-US" sz="4000" dirty="0" smtClean="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bị trước bài mới.</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1" name="AutoShape 7">
            <a:extLst>
              <a:ext uri="{FF2B5EF4-FFF2-40B4-BE49-F238E27FC236}">
                <a16:creationId xmlns:a16="http://schemas.microsoft.com/office/drawing/2014/main" xmlns="" id="{5BF20C3D-0F3A-4480-AF60-5C97A58F65AF}"/>
              </a:ext>
            </a:extLst>
          </p:cNvPr>
          <p:cNvSpPr/>
          <p:nvPr/>
        </p:nvSpPr>
        <p:spPr>
          <a:xfrm rot="16200000">
            <a:off x="4637758" y="6927418"/>
            <a:ext cx="7149358" cy="0"/>
          </a:xfrm>
          <a:prstGeom prst="line">
            <a:avLst/>
          </a:prstGeom>
          <a:ln w="47625" cap="flat">
            <a:solidFill>
              <a:srgbClr val="60699E"/>
            </a:solidFill>
            <a:prstDash val="solid"/>
            <a:headEnd type="none" w="sm" len="sm"/>
            <a:tailEnd type="none" w="sm" len="sm"/>
          </a:ln>
        </p:spPr>
      </p:sp>
      <p:pic>
        <p:nvPicPr>
          <p:cNvPr id="25" name="Picture 15">
            <a:extLst>
              <a:ext uri="{FF2B5EF4-FFF2-40B4-BE49-F238E27FC236}">
                <a16:creationId xmlns:a16="http://schemas.microsoft.com/office/drawing/2014/main" xmlns="" id="{AC699679-F76C-4719-9129-FC60CD616393}"/>
              </a:ext>
            </a:extLst>
          </p:cNvPr>
          <p:cNvPicPr>
            <a:picLocks noChangeAspect="1"/>
          </p:cNvPicPr>
          <p:nvPr/>
        </p:nvPicPr>
        <p:blipFill>
          <a:blip r:embed="rId17" cstate="email">
            <a:extLst>
              <a:ext uri="{28A0092B-C50C-407E-A947-70E740481C1C}">
                <a14:useLocalDpi xmlns:a14="http://schemas.microsoft.com/office/drawing/2010/main"/>
              </a:ext>
              <a:ext uri="{96DAC541-7B7A-43D3-8B79-37D633B846F1}">
                <asvg:svgBlip xmlns:asvg="http://schemas.microsoft.com/office/drawing/2016/SVG/main" xmlns="" r:embed="rId12"/>
              </a:ext>
            </a:extLst>
          </a:blip>
          <a:srcRect/>
          <a:stretch>
            <a:fillRect/>
          </a:stretch>
        </p:blipFill>
        <p:spPr>
          <a:xfrm rot="-522393">
            <a:off x="7932692" y="3964959"/>
            <a:ext cx="592506" cy="567729"/>
          </a:xfrm>
          <a:prstGeom prst="rect">
            <a:avLst/>
          </a:prstGeom>
        </p:spPr>
      </p:pic>
      <p:pic>
        <p:nvPicPr>
          <p:cNvPr id="26" name="Picture 15">
            <a:extLst>
              <a:ext uri="{FF2B5EF4-FFF2-40B4-BE49-F238E27FC236}">
                <a16:creationId xmlns:a16="http://schemas.microsoft.com/office/drawing/2014/main" xmlns="" id="{9B7A4D16-90FB-480B-9FC2-41B6CC62EB66}"/>
              </a:ext>
            </a:extLst>
          </p:cNvPr>
          <p:cNvPicPr>
            <a:picLocks noChangeAspect="1"/>
          </p:cNvPicPr>
          <p:nvPr/>
        </p:nvPicPr>
        <p:blipFill>
          <a:blip r:embed="rId17" cstate="email">
            <a:extLst>
              <a:ext uri="{28A0092B-C50C-407E-A947-70E740481C1C}">
                <a14:useLocalDpi xmlns:a14="http://schemas.microsoft.com/office/drawing/2010/main"/>
              </a:ext>
              <a:ext uri="{96DAC541-7B7A-43D3-8B79-37D633B846F1}">
                <asvg:svgBlip xmlns:asvg="http://schemas.microsoft.com/office/drawing/2016/SVG/main" xmlns="" r:embed="rId12"/>
              </a:ext>
            </a:extLst>
          </a:blip>
          <a:srcRect/>
          <a:stretch>
            <a:fillRect/>
          </a:stretch>
        </p:blipFill>
        <p:spPr>
          <a:xfrm rot="-522393">
            <a:off x="7946220" y="4956474"/>
            <a:ext cx="592506" cy="567729"/>
          </a:xfrm>
          <a:prstGeom prst="rect">
            <a:avLst/>
          </a:prstGeom>
        </p:spPr>
      </p:pic>
      <p:pic>
        <p:nvPicPr>
          <p:cNvPr id="27" name="Picture 15">
            <a:extLst>
              <a:ext uri="{FF2B5EF4-FFF2-40B4-BE49-F238E27FC236}">
                <a16:creationId xmlns:a16="http://schemas.microsoft.com/office/drawing/2014/main" xmlns="" id="{9D6DB9B9-9648-4997-A321-421EE27BA435}"/>
              </a:ext>
            </a:extLst>
          </p:cNvPr>
          <p:cNvPicPr>
            <a:picLocks noChangeAspect="1"/>
          </p:cNvPicPr>
          <p:nvPr/>
        </p:nvPicPr>
        <p:blipFill>
          <a:blip r:embed="rId17" cstate="email">
            <a:extLst>
              <a:ext uri="{28A0092B-C50C-407E-A947-70E740481C1C}">
                <a14:useLocalDpi xmlns:a14="http://schemas.microsoft.com/office/drawing/2010/main"/>
              </a:ext>
              <a:ext uri="{96DAC541-7B7A-43D3-8B79-37D633B846F1}">
                <asvg:svgBlip xmlns:asvg="http://schemas.microsoft.com/office/drawing/2016/SVG/main" xmlns="" r:embed="rId12"/>
              </a:ext>
            </a:extLst>
          </a:blip>
          <a:srcRect/>
          <a:stretch>
            <a:fillRect/>
          </a:stretch>
        </p:blipFill>
        <p:spPr>
          <a:xfrm rot="-522393">
            <a:off x="7946220" y="6058197"/>
            <a:ext cx="592506" cy="567729"/>
          </a:xfrm>
          <a:prstGeom prst="rect">
            <a:avLst/>
          </a:prstGeom>
        </p:spPr>
      </p:pic>
    </p:spTree>
    <p:extLst>
      <p:ext uri="{BB962C8B-B14F-4D97-AF65-F5344CB8AC3E}">
        <p14:creationId xmlns:p14="http://schemas.microsoft.com/office/powerpoint/2010/main" val="254014094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down)">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0">
                                            <p:txEl>
                                              <p:pRg st="0" end="0"/>
                                            </p:txEl>
                                          </p:spTgt>
                                        </p:tgtEl>
                                        <p:attrNameLst>
                                          <p:attrName>style.visibility</p:attrName>
                                        </p:attrNameLst>
                                      </p:cBhvr>
                                      <p:to>
                                        <p:strVal val="visible"/>
                                      </p:to>
                                    </p:set>
                                    <p:animEffect transition="in" filter="wipe(left)">
                                      <p:cBhvr>
                                        <p:cTn id="17" dur="500"/>
                                        <p:tgtEl>
                                          <p:spTgt spid="20">
                                            <p:txEl>
                                              <p:pRg st="0" end="0"/>
                                            </p:txEl>
                                          </p:spTgt>
                                        </p:tgtEl>
                                      </p:cBhvr>
                                    </p:animEffect>
                                  </p:childTnLst>
                                </p:cTn>
                              </p:par>
                              <p:par>
                                <p:cTn id="18" presetID="22" presetClass="entr" presetSubtype="8" fill="hold"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left)">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0">
                                            <p:txEl>
                                              <p:pRg st="1" end="1"/>
                                            </p:txEl>
                                          </p:spTgt>
                                        </p:tgtEl>
                                        <p:attrNameLst>
                                          <p:attrName>style.visibility</p:attrName>
                                        </p:attrNameLst>
                                      </p:cBhvr>
                                      <p:to>
                                        <p:strVal val="visible"/>
                                      </p:to>
                                    </p:set>
                                    <p:animEffect transition="in" filter="wipe(left)">
                                      <p:cBhvr>
                                        <p:cTn id="25" dur="500"/>
                                        <p:tgtEl>
                                          <p:spTgt spid="20">
                                            <p:txEl>
                                              <p:pRg st="1" end="1"/>
                                            </p:txEl>
                                          </p:spTgt>
                                        </p:tgtEl>
                                      </p:cBhvr>
                                    </p:animEffect>
                                  </p:childTnLst>
                                </p:cTn>
                              </p:par>
                              <p:par>
                                <p:cTn id="26" presetID="22" presetClass="entr" presetSubtype="8" fill="hold"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wipe(left)">
                                      <p:cBhvr>
                                        <p:cTn id="28" dur="500"/>
                                        <p:tgtEl>
                                          <p:spTgt spid="2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20">
                                            <p:txEl>
                                              <p:pRg st="2" end="2"/>
                                            </p:txEl>
                                          </p:spTgt>
                                        </p:tgtEl>
                                        <p:attrNameLst>
                                          <p:attrName>style.visibility</p:attrName>
                                        </p:attrNameLst>
                                      </p:cBhvr>
                                      <p:to>
                                        <p:strVal val="visible"/>
                                      </p:to>
                                    </p:set>
                                    <p:animEffect transition="in" filter="wipe(left)">
                                      <p:cBhvr>
                                        <p:cTn id="33" dur="500"/>
                                        <p:tgtEl>
                                          <p:spTgt spid="20">
                                            <p:txEl>
                                              <p:pRg st="2" end="2"/>
                                            </p:txEl>
                                          </p:spTgt>
                                        </p:tgtEl>
                                      </p:cBhvr>
                                    </p:animEffect>
                                  </p:childTnLst>
                                </p:cTn>
                              </p:par>
                              <p:par>
                                <p:cTn id="34" presetID="22" presetClass="entr" presetSubtype="8" fill="hold" nodeType="with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wipe(left)">
                                      <p:cBhvr>
                                        <p:cTn id="3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uiExpand="1" build="p"/>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rcRect/>
          <a:stretch>
            <a:fillRect/>
          </a:stretch>
        </p:blipFill>
        <p:spPr>
          <a:xfrm>
            <a:off x="1679207" y="951583"/>
            <a:ext cx="14929585" cy="8383835"/>
          </a:xfrm>
          <a:prstGeom prst="rect">
            <a:avLst/>
          </a:prstGeom>
        </p:spPr>
      </p:pic>
      <p:pic>
        <p:nvPicPr>
          <p:cNvPr id="3" name="Picture 3"/>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rcRect/>
          <a:stretch>
            <a:fillRect/>
          </a:stretch>
        </p:blipFill>
        <p:spPr>
          <a:xfrm>
            <a:off x="2007933" y="1136181"/>
            <a:ext cx="14272134" cy="8014637"/>
          </a:xfrm>
          <a:prstGeom prst="rect">
            <a:avLst/>
          </a:prstGeom>
        </p:spPr>
      </p:pic>
      <p:pic>
        <p:nvPicPr>
          <p:cNvPr id="5" name="Picture 5"/>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xmlns="" r:embed="rId7"/>
              </a:ext>
            </a:extLst>
          </a:blip>
          <a:srcRect/>
          <a:stretch>
            <a:fillRect/>
          </a:stretch>
        </p:blipFill>
        <p:spPr>
          <a:xfrm>
            <a:off x="14027802" y="2067193"/>
            <a:ext cx="629585" cy="790575"/>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xmlns="" r:embed="rId9"/>
              </a:ext>
            </a:extLst>
          </a:blip>
          <a:srcRect/>
          <a:stretch>
            <a:fillRect/>
          </a:stretch>
        </p:blipFill>
        <p:spPr>
          <a:xfrm rot="2996376">
            <a:off x="2563949" y="4726809"/>
            <a:ext cx="1522018" cy="1264659"/>
          </a:xfrm>
          <a:prstGeom prst="rect">
            <a:avLst/>
          </a:prstGeom>
        </p:spPr>
      </p:pic>
      <p:pic>
        <p:nvPicPr>
          <p:cNvPr id="11" name="Picture 11"/>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xmlns="" r:embed="rId11"/>
              </a:ext>
            </a:extLst>
          </a:blip>
          <a:srcRect/>
          <a:stretch>
            <a:fillRect/>
          </a:stretch>
        </p:blipFill>
        <p:spPr>
          <a:xfrm rot="-1888174">
            <a:off x="668948" y="8787554"/>
            <a:ext cx="947338" cy="907722"/>
          </a:xfrm>
          <a:prstGeom prst="rect">
            <a:avLst/>
          </a:prstGeom>
        </p:spPr>
      </p:pic>
      <p:pic>
        <p:nvPicPr>
          <p:cNvPr id="13" name="Picture 13"/>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xmlns="" r:embed="rId13"/>
              </a:ext>
            </a:extLst>
          </a:blip>
          <a:srcRect/>
          <a:stretch>
            <a:fillRect/>
          </a:stretch>
        </p:blipFill>
        <p:spPr>
          <a:xfrm>
            <a:off x="14771975" y="0"/>
            <a:ext cx="3516025" cy="3559975"/>
          </a:xfrm>
          <a:prstGeom prst="rect">
            <a:avLst/>
          </a:prstGeom>
        </p:spPr>
      </p:pic>
      <p:pic>
        <p:nvPicPr>
          <p:cNvPr id="14" name="Picture 14"/>
          <p:cNvPicPr>
            <a:picLocks noChangeAspect="1"/>
          </p:cNvPicPr>
          <p:nvPr/>
        </p:nvPicPr>
        <p:blipFill>
          <a:blip r:embed="rId14" cstate="email">
            <a:extLst>
              <a:ext uri="{28A0092B-C50C-407E-A947-70E740481C1C}">
                <a14:useLocalDpi xmlns:a14="http://schemas.microsoft.com/office/drawing/2010/main"/>
              </a:ext>
              <a:ext uri="{96DAC541-7B7A-43D3-8B79-37D633B846F1}">
                <asvg:svgBlip xmlns:asvg="http://schemas.microsoft.com/office/drawing/2016/SVG/main" xmlns="" r:embed="rId15"/>
              </a:ext>
            </a:extLst>
          </a:blip>
          <a:srcRect/>
          <a:stretch>
            <a:fillRect/>
          </a:stretch>
        </p:blipFill>
        <p:spPr>
          <a:xfrm>
            <a:off x="804677" y="730468"/>
            <a:ext cx="2203859" cy="1944906"/>
          </a:xfrm>
          <a:prstGeom prst="rect">
            <a:avLst/>
          </a:prstGeom>
        </p:spPr>
      </p:pic>
      <p:pic>
        <p:nvPicPr>
          <p:cNvPr id="17" name="Picture 17"/>
          <p:cNvPicPr>
            <a:picLocks noChangeAspect="1"/>
          </p:cNvPicPr>
          <p:nvPr/>
        </p:nvPicPr>
        <p:blipFill>
          <a:blip r:embed="rId16" cstate="email">
            <a:extLst>
              <a:ext uri="{28A0092B-C50C-407E-A947-70E740481C1C}">
                <a14:useLocalDpi xmlns:a14="http://schemas.microsoft.com/office/drawing/2010/main"/>
              </a:ext>
              <a:ext uri="{96DAC541-7B7A-43D3-8B79-37D633B846F1}">
                <asvg:svgBlip xmlns:asvg="http://schemas.microsoft.com/office/drawing/2016/SVG/main" xmlns="" r:embed="rId17"/>
              </a:ext>
            </a:extLst>
          </a:blip>
          <a:srcRect/>
          <a:stretch>
            <a:fillRect/>
          </a:stretch>
        </p:blipFill>
        <p:spPr>
          <a:xfrm rot="1981402">
            <a:off x="12842248" y="9359623"/>
            <a:ext cx="616586" cy="616586"/>
          </a:xfrm>
          <a:prstGeom prst="rect">
            <a:avLst/>
          </a:prstGeom>
        </p:spPr>
      </p:pic>
      <p:sp>
        <p:nvSpPr>
          <p:cNvPr id="18" name="TextBox 17">
            <a:extLst>
              <a:ext uri="{FF2B5EF4-FFF2-40B4-BE49-F238E27FC236}">
                <a16:creationId xmlns:a16="http://schemas.microsoft.com/office/drawing/2014/main" xmlns="" id="{5F37AFE4-71B4-41F0-91C5-019BFAA331F3}"/>
              </a:ext>
            </a:extLst>
          </p:cNvPr>
          <p:cNvSpPr txBox="1"/>
          <p:nvPr/>
        </p:nvSpPr>
        <p:spPr>
          <a:xfrm>
            <a:off x="4405409" y="1930704"/>
            <a:ext cx="8889666" cy="5404172"/>
          </a:xfrm>
          <a:prstGeom prst="rect">
            <a:avLst/>
          </a:prstGeom>
          <a:noFill/>
        </p:spPr>
        <p:txBody>
          <a:bodyPr wrap="square" rtlCol="0">
            <a:spAutoFit/>
          </a:bodyPr>
          <a:lstStyle/>
          <a:p>
            <a:pPr algn="ctr">
              <a:lnSpc>
                <a:spcPct val="150000"/>
              </a:lnSpc>
            </a:pPr>
            <a:r>
              <a:rPr lang="en-US" sz="8000" b="1" dirty="0">
                <a:solidFill>
                  <a:srgbClr val="DF98B6"/>
                </a:solidFill>
                <a:latin typeface="Arial" panose="020B0604020202020204" pitchFamily="34" charset="0"/>
                <a:cs typeface="Arial" panose="020B0604020202020204" pitchFamily="34" charset="0"/>
              </a:rPr>
              <a:t>CẢM ƠN CÁC EM </a:t>
            </a:r>
          </a:p>
          <a:p>
            <a:pPr algn="ctr">
              <a:lnSpc>
                <a:spcPct val="150000"/>
              </a:lnSpc>
            </a:pPr>
            <a:r>
              <a:rPr lang="en-US" sz="8000" b="1" dirty="0">
                <a:solidFill>
                  <a:srgbClr val="DF98B6"/>
                </a:solidFill>
                <a:latin typeface="Arial" panose="020B0604020202020204" pitchFamily="34" charset="0"/>
                <a:cs typeface="Arial" panose="020B0604020202020204" pitchFamily="34" charset="0"/>
              </a:rPr>
              <a:t>ĐÃ LẮNG NGHE BÀI GIẢNG!</a:t>
            </a:r>
          </a:p>
        </p:txBody>
      </p:sp>
      <p:pic>
        <p:nvPicPr>
          <p:cNvPr id="19" name="Picture 11">
            <a:extLst>
              <a:ext uri="{FF2B5EF4-FFF2-40B4-BE49-F238E27FC236}">
                <a16:creationId xmlns:a16="http://schemas.microsoft.com/office/drawing/2014/main" xmlns="" id="{281532EC-5122-477D-A2F9-EC8FD4B22114}"/>
              </a:ext>
            </a:extLst>
          </p:cNvPr>
          <p:cNvPicPr>
            <a:picLocks noChangeAspect="1"/>
          </p:cNvPicPr>
          <p:nvPr/>
        </p:nvPicPr>
        <p:blipFill>
          <a:blip r:embed="rId18" cstate="email">
            <a:extLst>
              <a:ext uri="{28A0092B-C50C-407E-A947-70E740481C1C}">
                <a14:useLocalDpi xmlns:a14="http://schemas.microsoft.com/office/drawing/2010/main"/>
              </a:ext>
              <a:ext uri="{96DAC541-7B7A-43D3-8B79-37D633B846F1}">
                <asvg:svgBlip xmlns:asvg="http://schemas.microsoft.com/office/drawing/2016/SVG/main" xmlns="" r:embed="rId19"/>
              </a:ext>
            </a:extLst>
          </a:blip>
          <a:srcRect/>
          <a:stretch>
            <a:fillRect/>
          </a:stretch>
        </p:blipFill>
        <p:spPr>
          <a:xfrm rot="-10800000">
            <a:off x="10528947" y="7705022"/>
            <a:ext cx="2870774" cy="651274"/>
          </a:xfrm>
          <a:prstGeom prst="rect">
            <a:avLst/>
          </a:prstGeom>
        </p:spPr>
      </p:pic>
      <p:pic>
        <p:nvPicPr>
          <p:cNvPr id="21" name="Picture 13">
            <a:extLst>
              <a:ext uri="{FF2B5EF4-FFF2-40B4-BE49-F238E27FC236}">
                <a16:creationId xmlns:a16="http://schemas.microsoft.com/office/drawing/2014/main" xmlns="" id="{FF41710D-8F2A-48B9-AB1B-6C159D8ED319}"/>
              </a:ext>
            </a:extLst>
          </p:cNvPr>
          <p:cNvPicPr>
            <a:picLocks noChangeAspect="1"/>
          </p:cNvPicPr>
          <p:nvPr/>
        </p:nvPicPr>
        <p:blipFill>
          <a:blip r:embed="rId20" cstate="email">
            <a:extLst>
              <a:ext uri="{28A0092B-C50C-407E-A947-70E740481C1C}">
                <a14:useLocalDpi xmlns:a14="http://schemas.microsoft.com/office/drawing/2010/main"/>
              </a:ext>
            </a:extLst>
          </a:blip>
          <a:srcRect/>
          <a:stretch>
            <a:fillRect/>
          </a:stretch>
        </p:blipFill>
        <p:spPr>
          <a:xfrm flipH="1">
            <a:off x="13746511" y="4166785"/>
            <a:ext cx="3600731" cy="5898339"/>
          </a:xfrm>
          <a:prstGeom prst="rect">
            <a:avLst/>
          </a:prstGeom>
        </p:spPr>
      </p:pic>
    </p:spTree>
  </p:cSld>
  <p:clrMapOvr>
    <a:masterClrMapping/>
  </p:clrMapOvr>
  <p:transition>
    <p:random/>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rcRect/>
          <a:stretch>
            <a:fillRect/>
          </a:stretch>
        </p:blipFill>
        <p:spPr>
          <a:xfrm>
            <a:off x="381000" y="800100"/>
            <a:ext cx="926459" cy="1163362"/>
          </a:xfrm>
          <a:prstGeom prst="rect">
            <a:avLst/>
          </a:prstGeom>
        </p:spPr>
      </p:pic>
      <p:pic>
        <p:nvPicPr>
          <p:cNvPr id="10" name="Picture 10"/>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rcRect/>
          <a:stretch>
            <a:fillRect/>
          </a:stretch>
        </p:blipFill>
        <p:spPr>
          <a:xfrm>
            <a:off x="12022497" y="5917452"/>
            <a:ext cx="6265503" cy="4369548"/>
          </a:xfrm>
          <a:prstGeom prst="rect">
            <a:avLst/>
          </a:prstGeom>
        </p:spPr>
      </p:pic>
      <p:pic>
        <p:nvPicPr>
          <p:cNvPr id="17" name="Picture 17"/>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xmlns="" r:embed="rId7"/>
              </a:ext>
            </a:extLst>
          </a:blip>
          <a:srcRect/>
          <a:stretch>
            <a:fillRect/>
          </a:stretch>
        </p:blipFill>
        <p:spPr>
          <a:xfrm rot="-4792434">
            <a:off x="16410944" y="8778315"/>
            <a:ext cx="1155324" cy="959969"/>
          </a:xfrm>
          <a:prstGeom prst="rect">
            <a:avLst/>
          </a:prstGeom>
        </p:spPr>
      </p:pic>
      <p:pic>
        <p:nvPicPr>
          <p:cNvPr id="18" name="Picture 18"/>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xmlns="" r:embed="rId9"/>
              </a:ext>
            </a:extLst>
          </a:blip>
          <a:srcRect/>
          <a:stretch>
            <a:fillRect/>
          </a:stretch>
        </p:blipFill>
        <p:spPr>
          <a:xfrm flipH="1">
            <a:off x="16610034" y="419100"/>
            <a:ext cx="1525566" cy="1695073"/>
          </a:xfrm>
          <a:prstGeom prst="rect">
            <a:avLst/>
          </a:prstGeom>
        </p:spPr>
      </p:pic>
      <p:pic>
        <p:nvPicPr>
          <p:cNvPr id="20" name="Picture 20"/>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xmlns="" r:embed="rId13"/>
              </a:ext>
            </a:extLst>
          </a:blip>
          <a:srcRect/>
          <a:stretch>
            <a:fillRect/>
          </a:stretch>
        </p:blipFill>
        <p:spPr>
          <a:xfrm>
            <a:off x="651010" y="8134312"/>
            <a:ext cx="1296768" cy="1869216"/>
          </a:xfrm>
          <a:prstGeom prst="rect">
            <a:avLst/>
          </a:prstGeom>
        </p:spPr>
      </p:pic>
      <p:grpSp>
        <p:nvGrpSpPr>
          <p:cNvPr id="23" name="Group 22">
            <a:extLst>
              <a:ext uri="{FF2B5EF4-FFF2-40B4-BE49-F238E27FC236}">
                <a16:creationId xmlns:a16="http://schemas.microsoft.com/office/drawing/2014/main" xmlns="" id="{C65A7DDC-921C-4A88-83CA-96240DF538F0}"/>
              </a:ext>
            </a:extLst>
          </p:cNvPr>
          <p:cNvGrpSpPr/>
          <p:nvPr/>
        </p:nvGrpSpPr>
        <p:grpSpPr>
          <a:xfrm>
            <a:off x="1436907" y="1894823"/>
            <a:ext cx="9573319" cy="6525277"/>
            <a:chOff x="2189153" y="4971716"/>
            <a:chExt cx="6275511" cy="3964201"/>
          </a:xfrm>
        </p:grpSpPr>
        <p:grpSp>
          <p:nvGrpSpPr>
            <p:cNvPr id="4" name="Group 4"/>
            <p:cNvGrpSpPr/>
            <p:nvPr/>
          </p:nvGrpSpPr>
          <p:grpSpPr>
            <a:xfrm>
              <a:off x="2189153" y="4971716"/>
              <a:ext cx="6275511" cy="3964201"/>
              <a:chOff x="0" y="0"/>
              <a:chExt cx="3622362" cy="2288224"/>
            </a:xfrm>
          </p:grpSpPr>
          <p:sp>
            <p:nvSpPr>
              <p:cNvPr id="5" name="Freeform 5"/>
              <p:cNvSpPr/>
              <p:nvPr/>
            </p:nvSpPr>
            <p:spPr>
              <a:xfrm>
                <a:off x="0" y="-4262"/>
                <a:ext cx="3630108" cy="2294710"/>
              </a:xfrm>
              <a:custGeom>
                <a:avLst/>
                <a:gdLst/>
                <a:ahLst/>
                <a:cxnLst/>
                <a:rect l="l" t="t" r="r" b="b"/>
                <a:pathLst>
                  <a:path w="3630108" h="2294710">
                    <a:moveTo>
                      <a:pt x="2691208" y="2283522"/>
                    </a:moveTo>
                    <a:cubicBezTo>
                      <a:pt x="2691208" y="2283522"/>
                      <a:pt x="2271456" y="2294709"/>
                      <a:pt x="1808871" y="2292088"/>
                    </a:cubicBezTo>
                    <a:cubicBezTo>
                      <a:pt x="1635190" y="2289925"/>
                      <a:pt x="1057073" y="2282101"/>
                      <a:pt x="1057073" y="2282101"/>
                    </a:cubicBezTo>
                    <a:cubicBezTo>
                      <a:pt x="812931" y="2273267"/>
                      <a:pt x="565145" y="2256285"/>
                      <a:pt x="398404" y="2198108"/>
                    </a:cubicBezTo>
                    <a:cubicBezTo>
                      <a:pt x="120505" y="2101146"/>
                      <a:pt x="0" y="1923618"/>
                      <a:pt x="0" y="905351"/>
                    </a:cubicBezTo>
                    <a:lnTo>
                      <a:pt x="0" y="905341"/>
                    </a:lnTo>
                    <a:cubicBezTo>
                      <a:pt x="8536" y="440430"/>
                      <a:pt x="34263" y="311302"/>
                      <a:pt x="140291" y="225758"/>
                    </a:cubicBezTo>
                    <a:cubicBezTo>
                      <a:pt x="342602" y="62530"/>
                      <a:pt x="736658" y="7673"/>
                      <a:pt x="1155311" y="7673"/>
                    </a:cubicBezTo>
                    <a:cubicBezTo>
                      <a:pt x="1155311" y="7673"/>
                      <a:pt x="1551711" y="15681"/>
                      <a:pt x="1730715" y="7673"/>
                    </a:cubicBezTo>
                    <a:cubicBezTo>
                      <a:pt x="2052529" y="0"/>
                      <a:pt x="2516456" y="7673"/>
                      <a:pt x="2516456" y="7673"/>
                    </a:cubicBezTo>
                    <a:cubicBezTo>
                      <a:pt x="2884764" y="15152"/>
                      <a:pt x="3248077" y="84484"/>
                      <a:pt x="3445817" y="207066"/>
                    </a:cubicBezTo>
                    <a:cubicBezTo>
                      <a:pt x="3596834" y="300683"/>
                      <a:pt x="3630108" y="425358"/>
                      <a:pt x="3620968" y="905351"/>
                    </a:cubicBezTo>
                    <a:lnTo>
                      <a:pt x="3620968" y="905362"/>
                    </a:lnTo>
                    <a:cubicBezTo>
                      <a:pt x="3620968" y="2041583"/>
                      <a:pt x="3337971" y="2255681"/>
                      <a:pt x="2691208" y="2283522"/>
                    </a:cubicBezTo>
                    <a:close/>
                  </a:path>
                </a:pathLst>
              </a:custGeom>
              <a:solidFill>
                <a:srgbClr val="DF98B6"/>
              </a:solidFill>
            </p:spPr>
          </p:sp>
        </p:grpSp>
        <p:grpSp>
          <p:nvGrpSpPr>
            <p:cNvPr id="6" name="Group 6"/>
            <p:cNvGrpSpPr/>
            <p:nvPr/>
          </p:nvGrpSpPr>
          <p:grpSpPr>
            <a:xfrm>
              <a:off x="2344940" y="5070126"/>
              <a:ext cx="5963937" cy="3767382"/>
              <a:chOff x="0" y="0"/>
              <a:chExt cx="3622362" cy="2288224"/>
            </a:xfrm>
          </p:grpSpPr>
          <p:sp>
            <p:nvSpPr>
              <p:cNvPr id="7" name="Freeform 7"/>
              <p:cNvSpPr/>
              <p:nvPr/>
            </p:nvSpPr>
            <p:spPr>
              <a:xfrm>
                <a:off x="0" y="-4262"/>
                <a:ext cx="3630108" cy="2294710"/>
              </a:xfrm>
              <a:custGeom>
                <a:avLst/>
                <a:gdLst/>
                <a:ahLst/>
                <a:cxnLst/>
                <a:rect l="l" t="t" r="r" b="b"/>
                <a:pathLst>
                  <a:path w="3630108" h="2294710">
                    <a:moveTo>
                      <a:pt x="2691208" y="2283522"/>
                    </a:moveTo>
                    <a:cubicBezTo>
                      <a:pt x="2691208" y="2283522"/>
                      <a:pt x="2271456" y="2294709"/>
                      <a:pt x="1808871" y="2292088"/>
                    </a:cubicBezTo>
                    <a:cubicBezTo>
                      <a:pt x="1635190" y="2289925"/>
                      <a:pt x="1057073" y="2282101"/>
                      <a:pt x="1057073" y="2282101"/>
                    </a:cubicBezTo>
                    <a:cubicBezTo>
                      <a:pt x="812931" y="2273267"/>
                      <a:pt x="565145" y="2256285"/>
                      <a:pt x="398404" y="2198108"/>
                    </a:cubicBezTo>
                    <a:cubicBezTo>
                      <a:pt x="120505" y="2101146"/>
                      <a:pt x="0" y="1923618"/>
                      <a:pt x="0" y="905351"/>
                    </a:cubicBezTo>
                    <a:lnTo>
                      <a:pt x="0" y="905341"/>
                    </a:lnTo>
                    <a:cubicBezTo>
                      <a:pt x="8536" y="440430"/>
                      <a:pt x="34263" y="311302"/>
                      <a:pt x="140291" y="225758"/>
                    </a:cubicBezTo>
                    <a:cubicBezTo>
                      <a:pt x="342602" y="62530"/>
                      <a:pt x="736658" y="7673"/>
                      <a:pt x="1155311" y="7673"/>
                    </a:cubicBezTo>
                    <a:cubicBezTo>
                      <a:pt x="1155311" y="7673"/>
                      <a:pt x="1551711" y="15681"/>
                      <a:pt x="1730715" y="7673"/>
                    </a:cubicBezTo>
                    <a:cubicBezTo>
                      <a:pt x="2052529" y="0"/>
                      <a:pt x="2516456" y="7673"/>
                      <a:pt x="2516456" y="7673"/>
                    </a:cubicBezTo>
                    <a:cubicBezTo>
                      <a:pt x="2884764" y="15152"/>
                      <a:pt x="3248077" y="84484"/>
                      <a:pt x="3445817" y="207066"/>
                    </a:cubicBezTo>
                    <a:cubicBezTo>
                      <a:pt x="3596834" y="300683"/>
                      <a:pt x="3630108" y="425358"/>
                      <a:pt x="3620968" y="905351"/>
                    </a:cubicBezTo>
                    <a:lnTo>
                      <a:pt x="3620968" y="905362"/>
                    </a:lnTo>
                    <a:cubicBezTo>
                      <a:pt x="3620968" y="2041583"/>
                      <a:pt x="3337971" y="2255681"/>
                      <a:pt x="2691208" y="2283522"/>
                    </a:cubicBezTo>
                    <a:close/>
                  </a:path>
                </a:pathLst>
              </a:custGeom>
              <a:solidFill>
                <a:srgbClr val="FFFAF2"/>
              </a:solidFill>
            </p:spPr>
          </p:sp>
        </p:grpSp>
        <p:pic>
          <p:nvPicPr>
            <p:cNvPr id="21" name="Picture 21"/>
            <p:cNvPicPr>
              <a:picLocks noChangeAspect="1"/>
            </p:cNvPicPr>
            <p:nvPr/>
          </p:nvPicPr>
          <p:blipFill>
            <a:blip r:embed="rId14">
              <a:extLst>
                <a:ext uri="{28A0092B-C50C-407E-A947-70E740481C1C}">
                  <a14:useLocalDpi xmlns:a14="http://schemas.microsoft.com/office/drawing/2010/main"/>
                </a:ext>
                <a:ext uri="{96DAC541-7B7A-43D3-8B79-37D633B846F1}">
                  <asvg:svgBlip xmlns:asvg="http://schemas.microsoft.com/office/drawing/2016/SVG/main" xmlns="" r:embed="rId15"/>
                </a:ext>
              </a:extLst>
            </a:blip>
            <a:srcRect/>
            <a:stretch>
              <a:fillRect/>
            </a:stretch>
          </p:blipFill>
          <p:spPr>
            <a:xfrm rot="8579544">
              <a:off x="6635448" y="5079317"/>
              <a:ext cx="949046" cy="788571"/>
            </a:xfrm>
            <a:prstGeom prst="rect">
              <a:avLst/>
            </a:prstGeom>
          </p:spPr>
        </p:pic>
      </p:grpSp>
      <p:pic>
        <p:nvPicPr>
          <p:cNvPr id="8" name="Picture 8"/>
          <p:cNvPicPr>
            <a:picLocks noChangeAspect="1"/>
          </p:cNvPicPr>
          <p:nvPr/>
        </p:nvPicPr>
        <p:blipFill>
          <a:blip r:embed="rId16">
            <a:extLst>
              <a:ext uri="{28A0092B-C50C-407E-A947-70E740481C1C}">
                <a14:useLocalDpi xmlns:a14="http://schemas.microsoft.com/office/drawing/2010/main"/>
              </a:ext>
              <a:ext uri="{96DAC541-7B7A-43D3-8B79-37D633B846F1}">
                <asvg:svgBlip xmlns:asvg="http://schemas.microsoft.com/office/drawing/2016/SVG/main" xmlns="" r:embed="rId17"/>
              </a:ext>
            </a:extLst>
          </a:blip>
          <a:srcRect/>
          <a:stretch>
            <a:fillRect/>
          </a:stretch>
        </p:blipFill>
        <p:spPr>
          <a:xfrm rot="-6479695">
            <a:off x="841934" y="1665322"/>
            <a:ext cx="1944378" cy="2382086"/>
          </a:xfrm>
          <a:prstGeom prst="rect">
            <a:avLst/>
          </a:prstGeom>
        </p:spPr>
      </p:pic>
      <p:sp>
        <p:nvSpPr>
          <p:cNvPr id="25" name="TextBox 24">
            <a:extLst>
              <a:ext uri="{FF2B5EF4-FFF2-40B4-BE49-F238E27FC236}">
                <a16:creationId xmlns:a16="http://schemas.microsoft.com/office/drawing/2014/main" xmlns="" id="{FF3AB018-AB97-4CB7-97C1-DBE3EB0AB346}"/>
              </a:ext>
            </a:extLst>
          </p:cNvPr>
          <p:cNvSpPr txBox="1"/>
          <p:nvPr/>
        </p:nvSpPr>
        <p:spPr>
          <a:xfrm>
            <a:off x="2432870" y="2628900"/>
            <a:ext cx="7510556" cy="3057247"/>
          </a:xfrm>
          <a:prstGeom prst="rect">
            <a:avLst/>
          </a:prstGeom>
          <a:noFill/>
        </p:spPr>
        <p:txBody>
          <a:bodyPr wrap="square">
            <a:spAutoFit/>
          </a:bodyPr>
          <a:lstStyle/>
          <a:p>
            <a:pPr algn="ctr">
              <a:lnSpc>
                <a:spcPct val="150000"/>
              </a:lnSpc>
              <a:spcAft>
                <a:spcPts val="800"/>
              </a:spcAft>
            </a:pPr>
            <a:r>
              <a:rPr lang="en-US" sz="4400" b="1" dirty="0" smtClean="0">
                <a:solidFill>
                  <a:srgbClr val="FF0000"/>
                </a:solidFill>
                <a:effectLst/>
                <a:latin typeface="Arial" panose="020B0604020202020204" pitchFamily="34" charset="0"/>
                <a:ea typeface="Calibri" panose="020F0502020204030204" pitchFamily="34" charset="0"/>
                <a:cs typeface="Arial" panose="020B0604020202020204" pitchFamily="34" charset="0"/>
              </a:rPr>
              <a:t>Kết quả:</a:t>
            </a:r>
            <a:endParaRPr lang="en-US" sz="4400" b="1"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800"/>
              </a:spcAft>
              <a:buFont typeface="Arial" pitchFamily="34" charset="0"/>
              <a:buChar char="•"/>
            </a:pPr>
            <a:r>
              <a:rPr lang="en-US" sz="4000" dirty="0" smtClean="0">
                <a:effectLst/>
                <a:latin typeface="Arial" panose="020B0604020202020204" pitchFamily="34" charset="0"/>
                <a:ea typeface="Calibri" panose="020F0502020204030204" pitchFamily="34" charset="0"/>
                <a:cs typeface="Arial" panose="020B0604020202020204" pitchFamily="34" charset="0"/>
              </a:rPr>
              <a:t>Hình a có dạng kiến trúc hình hộp chữ nhật.</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sp>
        <p:nvSpPr>
          <p:cNvPr id="2" name="Rectangle 1"/>
          <p:cNvSpPr/>
          <p:nvPr/>
        </p:nvSpPr>
        <p:spPr>
          <a:xfrm>
            <a:off x="2432870" y="5660296"/>
            <a:ext cx="7510556" cy="1938992"/>
          </a:xfrm>
          <a:prstGeom prst="rect">
            <a:avLst/>
          </a:prstGeom>
        </p:spPr>
        <p:txBody>
          <a:bodyPr wrap="square">
            <a:spAutoFit/>
          </a:bodyPr>
          <a:lstStyle/>
          <a:p>
            <a:pPr marL="571500" indent="-571500" algn="just">
              <a:lnSpc>
                <a:spcPct val="150000"/>
              </a:lnSpc>
              <a:buFont typeface="Arial" pitchFamily="34" charset="0"/>
              <a:buChar char="•"/>
            </a:pPr>
            <a:r>
              <a:rPr lang="en-US" sz="4000" dirty="0"/>
              <a:t>Hình b có dạng kiến trúc hình lập phương.</a:t>
            </a:r>
          </a:p>
        </p:txBody>
      </p:sp>
      <p:pic>
        <p:nvPicPr>
          <p:cNvPr id="22" name="Picture 4" descr="C:\Users\ADMINI~1\AppData\Local\Temp\Rar$DIa0.410\HĐ1 - a.png"/>
          <p:cNvPicPr>
            <a:picLocks noChangeAspect="1" noChangeArrowheads="1"/>
          </p:cNvPicPr>
          <p:nvPr/>
        </p:nvPicPr>
        <p:blipFill>
          <a:blip r:embed="rId18" cstate="email">
            <a:extLst>
              <a:ext uri="{28A0092B-C50C-407E-A947-70E740481C1C}">
                <a14:useLocalDpi xmlns:a14="http://schemas.microsoft.com/office/drawing/2010/main"/>
              </a:ext>
            </a:extLst>
          </a:blip>
          <a:srcRect/>
          <a:stretch>
            <a:fillRect/>
          </a:stretch>
        </p:blipFill>
        <p:spPr bwMode="auto">
          <a:xfrm>
            <a:off x="11924626" y="800100"/>
            <a:ext cx="4458374" cy="3400104"/>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3" descr="C:\Users\ADMINI~1\AppData\Local\Temp\Rar$DIa0.459\HĐ1 - b.png"/>
          <p:cNvPicPr>
            <a:picLocks noChangeAspect="1" noChangeArrowheads="1"/>
          </p:cNvPicPr>
          <p:nvPr/>
        </p:nvPicPr>
        <p:blipFill>
          <a:blip r:embed="rId19" cstate="email">
            <a:extLst>
              <a:ext uri="{28A0092B-C50C-407E-A947-70E740481C1C}">
                <a14:useLocalDpi xmlns:a14="http://schemas.microsoft.com/office/drawing/2010/main"/>
              </a:ext>
            </a:extLst>
          </a:blip>
          <a:srcRect/>
          <a:stretch>
            <a:fillRect/>
          </a:stretch>
        </p:blipFill>
        <p:spPr bwMode="auto">
          <a:xfrm>
            <a:off x="11368365" y="4475559"/>
            <a:ext cx="4343400" cy="40969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3341303"/>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animEffect transition="in" filter="barn(inVertical)">
                                      <p:cBhvr>
                                        <p:cTn id="7" dur="500"/>
                                        <p:tgtEl>
                                          <p:spTgt spid="25">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randombar(horizontal)">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5">
                                            <p:txEl>
                                              <p:pRg st="1" end="1"/>
                                            </p:txEl>
                                          </p:spTgt>
                                        </p:tgtEl>
                                        <p:attrNameLst>
                                          <p:attrName>style.visibility</p:attrName>
                                        </p:attrNameLst>
                                      </p:cBhvr>
                                      <p:to>
                                        <p:strVal val="visible"/>
                                      </p:to>
                                    </p:set>
                                    <p:animEffect transition="in" filter="barn(inVertical)">
                                      <p:cBhvr>
                                        <p:cTn id="15" dur="500"/>
                                        <p:tgtEl>
                                          <p:spTgt spid="25">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wipe(down)">
                                      <p:cBhvr>
                                        <p:cTn id="20" dur="500"/>
                                        <p:tgtEl>
                                          <p:spTgt spid="22"/>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ipe(left)">
                                      <p:cBhvr>
                                        <p:cTn id="3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uiExpand="1" build="p"/>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rcRect/>
          <a:stretch>
            <a:fillRect/>
          </a:stretch>
        </p:blipFill>
        <p:spPr>
          <a:xfrm>
            <a:off x="372935" y="513308"/>
            <a:ext cx="926459" cy="1163362"/>
          </a:xfrm>
          <a:prstGeom prst="rect">
            <a:avLst/>
          </a:prstGeom>
        </p:spPr>
      </p:pic>
      <p:pic>
        <p:nvPicPr>
          <p:cNvPr id="10" name="Picture 10"/>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rcRect/>
          <a:stretch>
            <a:fillRect/>
          </a:stretch>
        </p:blipFill>
        <p:spPr>
          <a:xfrm>
            <a:off x="12022497" y="5917452"/>
            <a:ext cx="6265503" cy="4369548"/>
          </a:xfrm>
          <a:prstGeom prst="rect">
            <a:avLst/>
          </a:prstGeom>
        </p:spPr>
      </p:pic>
      <p:pic>
        <p:nvPicPr>
          <p:cNvPr id="17" name="Picture 17"/>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xmlns="" r:embed="rId7"/>
              </a:ext>
            </a:extLst>
          </a:blip>
          <a:srcRect/>
          <a:stretch>
            <a:fillRect/>
          </a:stretch>
        </p:blipFill>
        <p:spPr>
          <a:xfrm rot="-4792434">
            <a:off x="16410944" y="8778315"/>
            <a:ext cx="1155324" cy="959969"/>
          </a:xfrm>
          <a:prstGeom prst="rect">
            <a:avLst/>
          </a:prstGeom>
        </p:spPr>
      </p:pic>
      <p:pic>
        <p:nvPicPr>
          <p:cNvPr id="18" name="Picture 18"/>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xmlns="" r:embed="rId9"/>
              </a:ext>
            </a:extLst>
          </a:blip>
          <a:srcRect/>
          <a:stretch>
            <a:fillRect/>
          </a:stretch>
        </p:blipFill>
        <p:spPr>
          <a:xfrm flipH="1">
            <a:off x="16818048" y="746475"/>
            <a:ext cx="882504" cy="980560"/>
          </a:xfrm>
          <a:prstGeom prst="rect">
            <a:avLst/>
          </a:prstGeom>
        </p:spPr>
      </p:pic>
      <p:pic>
        <p:nvPicPr>
          <p:cNvPr id="20" name="Picture 20"/>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xmlns="" r:embed="rId13"/>
              </a:ext>
            </a:extLst>
          </a:blip>
          <a:srcRect/>
          <a:stretch>
            <a:fillRect/>
          </a:stretch>
        </p:blipFill>
        <p:spPr>
          <a:xfrm>
            <a:off x="325483" y="8102226"/>
            <a:ext cx="1296768" cy="1869216"/>
          </a:xfrm>
          <a:prstGeom prst="rect">
            <a:avLst/>
          </a:prstGeom>
        </p:spPr>
      </p:pic>
      <p:sp>
        <p:nvSpPr>
          <p:cNvPr id="4" name="Rectangle 3"/>
          <p:cNvSpPr/>
          <p:nvPr/>
        </p:nvSpPr>
        <p:spPr>
          <a:xfrm>
            <a:off x="2955370" y="431907"/>
            <a:ext cx="12131847" cy="982513"/>
          </a:xfrm>
          <a:prstGeom prst="rect">
            <a:avLst/>
          </a:prstGeom>
        </p:spPr>
        <p:txBody>
          <a:bodyPr wrap="none">
            <a:spAutoFit/>
          </a:bodyPr>
          <a:lstStyle/>
          <a:p>
            <a:pPr algn="ctr">
              <a:lnSpc>
                <a:spcPct val="150000"/>
              </a:lnSpc>
            </a:pPr>
            <a:r>
              <a:rPr lang="nl-NL" sz="4400" b="1" dirty="0" smtClean="0"/>
              <a:t>Một </a:t>
            </a:r>
            <a:r>
              <a:rPr lang="nl-NL" sz="4400" b="1" dirty="0"/>
              <a:t>số hình ảnh có dạng hình hộp chữ nhật:</a:t>
            </a:r>
            <a:endParaRPr lang="en-US" sz="4400" b="1" dirty="0"/>
          </a:p>
        </p:txBody>
      </p:sp>
      <p:pic>
        <p:nvPicPr>
          <p:cNvPr id="3074" name="Picture 2" descr="C:\Users\ADMINI~1\AppData\Local\Temp\Rar$DIa0.824\Kết quả HĐ1 - Hình 4.png"/>
          <p:cNvPicPr>
            <a:picLocks noChangeAspect="1" noChangeArrowheads="1"/>
          </p:cNvPicPr>
          <p:nvPr/>
        </p:nvPicPr>
        <p:blipFill rotWithShape="1">
          <a:blip r:embed="rId14" cstate="email">
            <a:extLst>
              <a:ext uri="{28A0092B-C50C-407E-A947-70E740481C1C}">
                <a14:useLocalDpi xmlns:a14="http://schemas.microsoft.com/office/drawing/2010/main"/>
              </a:ext>
            </a:extLst>
          </a:blip>
          <a:srcRect/>
          <a:stretch/>
        </p:blipFill>
        <p:spPr bwMode="auto">
          <a:xfrm>
            <a:off x="5638800" y="6896100"/>
            <a:ext cx="5599806" cy="2955355"/>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ADMINI~1\AppData\Local\Temp\Rar$DIa0.343\Kết quả HĐ1 - Hình 3.png"/>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7486014" y="1971083"/>
            <a:ext cx="4553586" cy="423921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ADMINI~1\AppData\Local\Temp\Rar$DIa0.201\Kết quả HĐ1 - Hình 2.jpg"/>
          <p:cNvPicPr>
            <a:picLocks noChangeAspect="1" noChangeArrowheads="1"/>
          </p:cNvPicPr>
          <p:nvPr/>
        </p:nvPicPr>
        <p:blipFill>
          <a:blip r:embed="rId16" cstate="email">
            <a:extLst>
              <a:ext uri="{28A0092B-C50C-407E-A947-70E740481C1C}">
                <a14:useLocalDpi xmlns:a14="http://schemas.microsoft.com/office/drawing/2010/main"/>
              </a:ext>
            </a:extLst>
          </a:blip>
          <a:srcRect/>
          <a:stretch>
            <a:fillRect/>
          </a:stretch>
        </p:blipFill>
        <p:spPr bwMode="auto">
          <a:xfrm>
            <a:off x="989107" y="1901128"/>
            <a:ext cx="5528946" cy="5528946"/>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C:\Users\ADMINI~1\AppData\Local\Temp\Rar$DIa1.459\Kết quả HĐ1 - Hình 1.jpg"/>
          <p:cNvPicPr>
            <a:picLocks noChangeAspect="1" noChangeArrowheads="1"/>
          </p:cNvPicPr>
          <p:nvPr/>
        </p:nvPicPr>
        <p:blipFill>
          <a:blip r:embed="rId17">
            <a:extLst>
              <a:ext uri="{28A0092B-C50C-407E-A947-70E740481C1C}">
                <a14:useLocalDpi xmlns:a14="http://schemas.microsoft.com/office/drawing/2010/main"/>
              </a:ext>
            </a:extLst>
          </a:blip>
          <a:srcRect/>
          <a:stretch>
            <a:fillRect/>
          </a:stretch>
        </p:blipFill>
        <p:spPr bwMode="auto">
          <a:xfrm>
            <a:off x="13030199" y="2585741"/>
            <a:ext cx="4310359" cy="43103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9376441"/>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076"/>
                                        </p:tgtEl>
                                        <p:attrNameLst>
                                          <p:attrName>style.visibility</p:attrName>
                                        </p:attrNameLst>
                                      </p:cBhvr>
                                      <p:to>
                                        <p:strVal val="visible"/>
                                      </p:to>
                                    </p:set>
                                    <p:animEffect transition="in" filter="wipe(down)">
                                      <p:cBhvr>
                                        <p:cTn id="12" dur="500"/>
                                        <p:tgtEl>
                                          <p:spTgt spid="307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075"/>
                                        </p:tgtEl>
                                        <p:attrNameLst>
                                          <p:attrName>style.visibility</p:attrName>
                                        </p:attrNameLst>
                                      </p:cBhvr>
                                      <p:to>
                                        <p:strVal val="visible"/>
                                      </p:to>
                                    </p:set>
                                    <p:anim calcmode="lin" valueType="num">
                                      <p:cBhvr additive="base">
                                        <p:cTn id="17" dur="500" fill="hold"/>
                                        <p:tgtEl>
                                          <p:spTgt spid="3075"/>
                                        </p:tgtEl>
                                        <p:attrNameLst>
                                          <p:attrName>ppt_x</p:attrName>
                                        </p:attrNameLst>
                                      </p:cBhvr>
                                      <p:tavLst>
                                        <p:tav tm="0">
                                          <p:val>
                                            <p:strVal val="#ppt_x"/>
                                          </p:val>
                                        </p:tav>
                                        <p:tav tm="100000">
                                          <p:val>
                                            <p:strVal val="#ppt_x"/>
                                          </p:val>
                                        </p:tav>
                                      </p:tavLst>
                                    </p:anim>
                                    <p:anim calcmode="lin" valueType="num">
                                      <p:cBhvr additive="base">
                                        <p:cTn id="18" dur="500" fill="hold"/>
                                        <p:tgtEl>
                                          <p:spTgt spid="307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3077"/>
                                        </p:tgtEl>
                                        <p:attrNameLst>
                                          <p:attrName>style.visibility</p:attrName>
                                        </p:attrNameLst>
                                      </p:cBhvr>
                                      <p:to>
                                        <p:strVal val="visible"/>
                                      </p:to>
                                    </p:set>
                                    <p:anim calcmode="lin" valueType="num">
                                      <p:cBhvr>
                                        <p:cTn id="23" dur="500" fill="hold"/>
                                        <p:tgtEl>
                                          <p:spTgt spid="3077"/>
                                        </p:tgtEl>
                                        <p:attrNameLst>
                                          <p:attrName>ppt_w</p:attrName>
                                        </p:attrNameLst>
                                      </p:cBhvr>
                                      <p:tavLst>
                                        <p:tav tm="0">
                                          <p:val>
                                            <p:fltVal val="0"/>
                                          </p:val>
                                        </p:tav>
                                        <p:tav tm="100000">
                                          <p:val>
                                            <p:strVal val="#ppt_w"/>
                                          </p:val>
                                        </p:tav>
                                      </p:tavLst>
                                    </p:anim>
                                    <p:anim calcmode="lin" valueType="num">
                                      <p:cBhvr>
                                        <p:cTn id="24" dur="500" fill="hold"/>
                                        <p:tgtEl>
                                          <p:spTgt spid="3077"/>
                                        </p:tgtEl>
                                        <p:attrNameLst>
                                          <p:attrName>ppt_h</p:attrName>
                                        </p:attrNameLst>
                                      </p:cBhvr>
                                      <p:tavLst>
                                        <p:tav tm="0">
                                          <p:val>
                                            <p:fltVal val="0"/>
                                          </p:val>
                                        </p:tav>
                                        <p:tav tm="100000">
                                          <p:val>
                                            <p:strVal val="#ppt_h"/>
                                          </p:val>
                                        </p:tav>
                                      </p:tavLst>
                                    </p:anim>
                                    <p:animEffect transition="in" filter="fade">
                                      <p:cBhvr>
                                        <p:cTn id="25" dur="500"/>
                                        <p:tgtEl>
                                          <p:spTgt spid="3077"/>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3074"/>
                                        </p:tgtEl>
                                        <p:attrNameLst>
                                          <p:attrName>style.visibility</p:attrName>
                                        </p:attrNameLst>
                                      </p:cBhvr>
                                      <p:to>
                                        <p:strVal val="visible"/>
                                      </p:to>
                                    </p:set>
                                    <p:animEffect transition="in" filter="randombar(horizontal)">
                                      <p:cBhvr>
                                        <p:cTn id="30"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rcRect/>
          <a:stretch>
            <a:fillRect/>
          </a:stretch>
        </p:blipFill>
        <p:spPr>
          <a:xfrm rot="-10800000">
            <a:off x="15627505" y="7784091"/>
            <a:ext cx="2660495" cy="2502909"/>
          </a:xfrm>
          <a:prstGeom prst="rect">
            <a:avLst/>
          </a:prstGeom>
        </p:spPr>
      </p:pic>
      <p:pic>
        <p:nvPicPr>
          <p:cNvPr id="5" name="Picture 5"/>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rcRect/>
          <a:stretch>
            <a:fillRect/>
          </a:stretch>
        </p:blipFill>
        <p:spPr>
          <a:xfrm>
            <a:off x="0" y="8539433"/>
            <a:ext cx="1095507" cy="1747567"/>
          </a:xfrm>
          <a:prstGeom prst="rect">
            <a:avLst/>
          </a:prstGeom>
        </p:spPr>
      </p:pic>
      <p:pic>
        <p:nvPicPr>
          <p:cNvPr id="6" name="Picture 6"/>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xmlns="" r:embed="rId7"/>
              </a:ext>
            </a:extLst>
          </a:blip>
          <a:srcRect/>
          <a:stretch>
            <a:fillRect/>
          </a:stretch>
        </p:blipFill>
        <p:spPr>
          <a:xfrm>
            <a:off x="13870375" y="13748"/>
            <a:ext cx="4417625" cy="2668046"/>
          </a:xfrm>
          <a:prstGeom prst="rect">
            <a:avLst/>
          </a:prstGeom>
        </p:spPr>
      </p:pic>
      <p:pic>
        <p:nvPicPr>
          <p:cNvPr id="14" name="Picture 14"/>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xmlns="" r:embed="rId9"/>
              </a:ext>
            </a:extLst>
          </a:blip>
          <a:srcRect/>
          <a:stretch>
            <a:fillRect/>
          </a:stretch>
        </p:blipFill>
        <p:spPr>
          <a:xfrm>
            <a:off x="643628" y="342900"/>
            <a:ext cx="926459" cy="1163362"/>
          </a:xfrm>
          <a:prstGeom prst="rect">
            <a:avLst/>
          </a:prstGeom>
        </p:spPr>
      </p:pic>
      <p:sp>
        <p:nvSpPr>
          <p:cNvPr id="3" name="Rectangle 2"/>
          <p:cNvSpPr/>
          <p:nvPr/>
        </p:nvSpPr>
        <p:spPr>
          <a:xfrm>
            <a:off x="2672664" y="1326059"/>
            <a:ext cx="5782352" cy="769441"/>
          </a:xfrm>
          <a:prstGeom prst="rect">
            <a:avLst/>
          </a:prstGeom>
        </p:spPr>
        <p:txBody>
          <a:bodyPr wrap="none">
            <a:spAutoFit/>
          </a:bodyPr>
          <a:lstStyle/>
          <a:p>
            <a:pPr marL="571500" indent="-571500">
              <a:buFont typeface="Wingdings" pitchFamily="2" charset="2"/>
              <a:buChar char="v"/>
            </a:pPr>
            <a:r>
              <a:rPr lang="en-US" sz="4400" b="1" dirty="0"/>
              <a:t>Quan sát hình 10.1</a:t>
            </a:r>
          </a:p>
        </p:txBody>
      </p:sp>
      <p:pic>
        <p:nvPicPr>
          <p:cNvPr id="4098" name="Picture 2" descr="C:\Users\ADMINI~1\AppData\Local\Temp\Rar$DIa0.241\HĐ2.png"/>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10597464" y="1981200"/>
            <a:ext cx="7319535" cy="62103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143000" y="2171700"/>
            <a:ext cx="9073464" cy="6555641"/>
          </a:xfrm>
          <a:prstGeom prst="rect">
            <a:avLst/>
          </a:prstGeom>
        </p:spPr>
        <p:txBody>
          <a:bodyPr wrap="square">
            <a:spAutoFit/>
          </a:bodyPr>
          <a:lstStyle/>
          <a:p>
            <a:pPr algn="just">
              <a:lnSpc>
                <a:spcPct val="150000"/>
              </a:lnSpc>
            </a:pPr>
            <a:r>
              <a:rPr lang="en-US" sz="4000" dirty="0"/>
              <a:t>1. Nêu tên các đỉnh, cạnh, đường chéo của hình hộp chữ nhật ABCD. A'B'C'D'</a:t>
            </a:r>
          </a:p>
          <a:p>
            <a:pPr algn="just">
              <a:lnSpc>
                <a:spcPct val="150000"/>
              </a:lnSpc>
            </a:pPr>
            <a:r>
              <a:rPr lang="en-US" sz="4000" dirty="0"/>
              <a:t>Hình hộp chữ nhật có bao nhiêu đỉnh? Có bao nhiêu cạnh? Có bao nhiêu đường </a:t>
            </a:r>
            <a:r>
              <a:rPr lang="en-US" sz="4000" dirty="0" smtClean="0"/>
              <a:t>chéo?</a:t>
            </a:r>
            <a:endParaRPr lang="en-US" sz="4000" dirty="0"/>
          </a:p>
          <a:p>
            <a:pPr algn="just">
              <a:lnSpc>
                <a:spcPct val="150000"/>
              </a:lnSpc>
            </a:pPr>
            <a:r>
              <a:rPr lang="en-US" sz="4000" dirty="0"/>
              <a:t>2. Gọi tên các mặt bên, mặt đáy của hình hộp chữ nhật ABCD. A'B'C'D'</a:t>
            </a:r>
          </a:p>
        </p:txBody>
      </p:sp>
    </p:spTree>
    <p:extLst>
      <p:ext uri="{BB962C8B-B14F-4D97-AF65-F5344CB8AC3E}">
        <p14:creationId xmlns:p14="http://schemas.microsoft.com/office/powerpoint/2010/main" val="379601218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4098"/>
                                        </p:tgtEl>
                                        <p:attrNameLst>
                                          <p:attrName>style.visibility</p:attrName>
                                        </p:attrNameLst>
                                      </p:cBhvr>
                                      <p:to>
                                        <p:strVal val="visible"/>
                                      </p:to>
                                    </p:set>
                                    <p:anim calcmode="lin" valueType="num">
                                      <p:cBhvr>
                                        <p:cTn id="25" dur="500" fill="hold"/>
                                        <p:tgtEl>
                                          <p:spTgt spid="4098"/>
                                        </p:tgtEl>
                                        <p:attrNameLst>
                                          <p:attrName>ppt_w</p:attrName>
                                        </p:attrNameLst>
                                      </p:cBhvr>
                                      <p:tavLst>
                                        <p:tav tm="0">
                                          <p:val>
                                            <p:fltVal val="0"/>
                                          </p:val>
                                        </p:tav>
                                        <p:tav tm="100000">
                                          <p:val>
                                            <p:strVal val="#ppt_w"/>
                                          </p:val>
                                        </p:tav>
                                      </p:tavLst>
                                    </p:anim>
                                    <p:anim calcmode="lin" valueType="num">
                                      <p:cBhvr>
                                        <p:cTn id="26" dur="500" fill="hold"/>
                                        <p:tgtEl>
                                          <p:spTgt spid="4098"/>
                                        </p:tgtEl>
                                        <p:attrNameLst>
                                          <p:attrName>ppt_h</p:attrName>
                                        </p:attrNameLst>
                                      </p:cBhvr>
                                      <p:tavLst>
                                        <p:tav tm="0">
                                          <p:val>
                                            <p:fltVal val="0"/>
                                          </p:val>
                                        </p:tav>
                                        <p:tav tm="100000">
                                          <p:val>
                                            <p:strVal val="#ppt_h"/>
                                          </p:val>
                                        </p:tav>
                                      </p:tavLst>
                                    </p:anim>
                                    <p:animEffect transition="in" filter="fade">
                                      <p:cBhvr>
                                        <p:cTn id="27"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7"/>
              </a:ext>
            </a:extLst>
          </a:blip>
          <a:srcRect/>
          <a:stretch>
            <a:fillRect/>
          </a:stretch>
        </p:blipFill>
        <p:spPr>
          <a:xfrm>
            <a:off x="117378" y="632414"/>
            <a:ext cx="926459" cy="1163362"/>
          </a:xfrm>
          <a:prstGeom prst="rect">
            <a:avLst/>
          </a:prstGeom>
        </p:spPr>
      </p:pic>
      <p:pic>
        <p:nvPicPr>
          <p:cNvPr id="6" name="Picture 6"/>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xmlns="" r:embed="rId9"/>
              </a:ext>
            </a:extLst>
          </a:blip>
          <a:srcRect/>
          <a:stretch>
            <a:fillRect/>
          </a:stretch>
        </p:blipFill>
        <p:spPr>
          <a:xfrm>
            <a:off x="14512254" y="7791520"/>
            <a:ext cx="3054775" cy="2277196"/>
          </a:xfrm>
          <a:prstGeom prst="rect">
            <a:avLst/>
          </a:prstGeom>
        </p:spPr>
      </p:pic>
      <p:pic>
        <p:nvPicPr>
          <p:cNvPr id="8" name="Picture 8"/>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xmlns="" r:embed="rId11"/>
              </a:ext>
            </a:extLst>
          </a:blip>
          <a:srcRect/>
          <a:stretch>
            <a:fillRect/>
          </a:stretch>
        </p:blipFill>
        <p:spPr>
          <a:xfrm rot="-10800000">
            <a:off x="7629803" y="9524594"/>
            <a:ext cx="3028394" cy="544122"/>
          </a:xfrm>
          <a:prstGeom prst="rect">
            <a:avLst/>
          </a:prstGeom>
        </p:spPr>
      </p:pic>
      <p:pic>
        <p:nvPicPr>
          <p:cNvPr id="9" name="Picture 9"/>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xmlns="" r:embed="rId13"/>
              </a:ext>
            </a:extLst>
          </a:blip>
          <a:srcRect/>
          <a:stretch>
            <a:fillRect/>
          </a:stretch>
        </p:blipFill>
        <p:spPr>
          <a:xfrm>
            <a:off x="14450549" y="0"/>
            <a:ext cx="3837451" cy="3629397"/>
          </a:xfrm>
          <a:prstGeom prst="rect">
            <a:avLst/>
          </a:prstGeom>
        </p:spPr>
      </p:pic>
      <p:pic>
        <p:nvPicPr>
          <p:cNvPr id="11" name="Picture 11"/>
          <p:cNvPicPr>
            <a:picLocks noChangeAspect="1"/>
          </p:cNvPicPr>
          <p:nvPr/>
        </p:nvPicPr>
        <p:blipFill>
          <a:blip r:embed="rId14">
            <a:extLst>
              <a:ext uri="{28A0092B-C50C-407E-A947-70E740481C1C}">
                <a14:useLocalDpi xmlns:a14="http://schemas.microsoft.com/office/drawing/2010/main"/>
              </a:ext>
              <a:ext uri="{96DAC541-7B7A-43D3-8B79-37D633B846F1}">
                <asvg:svgBlip xmlns:asvg="http://schemas.microsoft.com/office/drawing/2016/SVG/main" xmlns="" r:embed="rId15"/>
              </a:ext>
            </a:extLst>
          </a:blip>
          <a:srcRect/>
          <a:stretch>
            <a:fillRect/>
          </a:stretch>
        </p:blipFill>
        <p:spPr>
          <a:xfrm rot="-7650384">
            <a:off x="163624" y="8552516"/>
            <a:ext cx="1521321" cy="1264080"/>
          </a:xfrm>
          <a:prstGeom prst="rect">
            <a:avLst/>
          </a:prstGeom>
        </p:spPr>
      </p:pic>
      <p:sp>
        <p:nvSpPr>
          <p:cNvPr id="13" name="TextBox 12">
            <a:extLst>
              <a:ext uri="{FF2B5EF4-FFF2-40B4-BE49-F238E27FC236}">
                <a16:creationId xmlns:a16="http://schemas.microsoft.com/office/drawing/2014/main" xmlns:a14="http://schemas.microsoft.com/office/drawing/2010/main" xmlns:mc="http://schemas.openxmlformats.org/markup-compatibility/2006" xmlns="" id="{E1738017-7AA8-4358-94FB-D1AB09D8D0B6}"/>
              </a:ext>
            </a:extLst>
          </p:cNvPr>
          <p:cNvSpPr txBox="1"/>
          <p:nvPr/>
        </p:nvSpPr>
        <p:spPr>
          <a:xfrm>
            <a:off x="2513322" y="2171700"/>
            <a:ext cx="13261353" cy="6555641"/>
          </a:xfrm>
          <a:prstGeom prst="rect">
            <a:avLst/>
          </a:prstGeom>
          <a:noFill/>
        </p:spPr>
        <p:txBody>
          <a:bodyPr wrap="square">
            <a:spAutoFit/>
          </a:bodyPr>
          <a:lstStyle/>
          <a:p>
            <a:pPr algn="just">
              <a:lnSpc>
                <a:spcPct val="150000"/>
              </a:lnSpc>
            </a:pPr>
            <a:r>
              <a:rPr lang="en-US" sz="4000" dirty="0"/>
              <a:t>1. Hình hộp chữ nhật ABCD. A'B'C'D' có:</a:t>
            </a:r>
          </a:p>
          <a:p>
            <a:pPr marL="571500" indent="-571500" algn="just">
              <a:lnSpc>
                <a:spcPct val="150000"/>
              </a:lnSpc>
              <a:buFont typeface="Arial" pitchFamily="34" charset="0"/>
              <a:buChar char="•"/>
            </a:pPr>
            <a:r>
              <a:rPr lang="en-US" sz="4000" dirty="0" smtClean="0"/>
              <a:t>8 </a:t>
            </a:r>
            <a:r>
              <a:rPr lang="en-US" sz="4000" dirty="0"/>
              <a:t>đỉnh : A, B, C, D,  A', B, C', D'.</a:t>
            </a:r>
          </a:p>
          <a:p>
            <a:pPr marL="571500" indent="-571500" algn="just">
              <a:lnSpc>
                <a:spcPct val="150000"/>
              </a:lnSpc>
              <a:buFont typeface="Arial" pitchFamily="34" charset="0"/>
              <a:buChar char="•"/>
            </a:pPr>
            <a:r>
              <a:rPr lang="en-US" sz="4000" dirty="0" smtClean="0"/>
              <a:t>12 </a:t>
            </a:r>
            <a:r>
              <a:rPr lang="en-US" sz="4000" dirty="0"/>
              <a:t>cạnh : AB, AD, DC, BC, A'B', A'D', D'C', B'C', BB', CC', AA', DD'.</a:t>
            </a:r>
          </a:p>
          <a:p>
            <a:pPr marL="571500" indent="-571500" algn="just">
              <a:lnSpc>
                <a:spcPct val="150000"/>
              </a:lnSpc>
              <a:buFont typeface="Arial" pitchFamily="34" charset="0"/>
              <a:buChar char="•"/>
            </a:pPr>
            <a:r>
              <a:rPr lang="en-US" sz="4000" dirty="0" smtClean="0"/>
              <a:t>4 </a:t>
            </a:r>
            <a:r>
              <a:rPr lang="en-US" sz="4000" dirty="0"/>
              <a:t>đường chéo :AC', A'C, BD', B'D.</a:t>
            </a:r>
          </a:p>
          <a:p>
            <a:pPr algn="just">
              <a:lnSpc>
                <a:spcPct val="150000"/>
              </a:lnSpc>
            </a:pPr>
            <a:r>
              <a:rPr lang="en-US" sz="4000" dirty="0"/>
              <a:t>2. Các mặt bên của hình hộp chữ nhật ABCD. A'B'C'D' là</a:t>
            </a:r>
            <a:r>
              <a:rPr lang="en-US" sz="4000" dirty="0" smtClean="0"/>
              <a:t>:</a:t>
            </a:r>
          </a:p>
          <a:p>
            <a:pPr algn="ctr">
              <a:lnSpc>
                <a:spcPct val="150000"/>
              </a:lnSpc>
            </a:pPr>
            <a:r>
              <a:rPr lang="en-US" sz="4000" dirty="0"/>
              <a:t> ABB'A', ADD'A', BCC'B', CDD'C</a:t>
            </a:r>
            <a:r>
              <a:rPr lang="en-US" sz="4000" dirty="0" smtClean="0"/>
              <a:t>'</a:t>
            </a:r>
            <a:endParaRPr lang="en-US" sz="4000" dirty="0"/>
          </a:p>
        </p:txBody>
      </p:sp>
      <p:grpSp>
        <p:nvGrpSpPr>
          <p:cNvPr id="4" name="Group 3"/>
          <p:cNvGrpSpPr/>
          <p:nvPr/>
        </p:nvGrpSpPr>
        <p:grpSpPr>
          <a:xfrm>
            <a:off x="6954779" y="876300"/>
            <a:ext cx="4378441" cy="1066747"/>
            <a:chOff x="6954779" y="495326"/>
            <a:chExt cx="4378441" cy="1066747"/>
          </a:xfrm>
        </p:grpSpPr>
        <p:pic>
          <p:nvPicPr>
            <p:cNvPr id="3" name="Picture 3"/>
            <p:cNvPicPr>
              <a:picLocks noChangeAspect="1"/>
            </p:cNvPicPr>
            <p:nvPr/>
          </p:nvPicPr>
          <p:blipFill>
            <a:blip r:embed="rId16"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rcRect/>
            <a:stretch>
              <a:fillRect/>
            </a:stretch>
          </p:blipFill>
          <p:spPr>
            <a:xfrm rot="-10800000">
              <a:off x="6954779" y="495326"/>
              <a:ext cx="4378441" cy="1066747"/>
            </a:xfrm>
            <a:prstGeom prst="rect">
              <a:avLst/>
            </a:prstGeom>
          </p:spPr>
        </p:pic>
        <p:sp>
          <p:nvSpPr>
            <p:cNvPr id="15" name="TextBox 14">
              <a:extLst>
                <a:ext uri="{FF2B5EF4-FFF2-40B4-BE49-F238E27FC236}">
                  <a16:creationId xmlns:a16="http://schemas.microsoft.com/office/drawing/2014/main" xmlns="" id="{2DE277A4-5B60-4BFC-81E0-4F7E0AA466C9}"/>
                </a:ext>
              </a:extLst>
            </p:cNvPr>
            <p:cNvSpPr txBox="1"/>
            <p:nvPr/>
          </p:nvSpPr>
          <p:spPr>
            <a:xfrm>
              <a:off x="8610600" y="684407"/>
              <a:ext cx="1600200" cy="717761"/>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120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Times New Roman" panose="02020603050405020304" pitchFamily="18" charset="0"/>
                </a:rPr>
                <a:t>Giải</a:t>
              </a:r>
              <a:endPar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82199332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anim calcmode="lin" valueType="num">
                                      <p:cBhvr>
                                        <p:cTn id="8"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xEl>
                                              <p:pRg st="1" end="1"/>
                                            </p:txEl>
                                          </p:spTgt>
                                        </p:tgtEl>
                                        <p:attrNameLst>
                                          <p:attrName>style.visibility</p:attrName>
                                        </p:attrNameLst>
                                      </p:cBhvr>
                                      <p:to>
                                        <p:strVal val="visible"/>
                                      </p:to>
                                    </p:set>
                                    <p:animEffect transition="in" filter="fade">
                                      <p:cBhvr>
                                        <p:cTn id="14" dur="500"/>
                                        <p:tgtEl>
                                          <p:spTgt spid="13">
                                            <p:txEl>
                                              <p:pRg st="1" end="1"/>
                                            </p:txEl>
                                          </p:spTgt>
                                        </p:tgtEl>
                                      </p:cBhvr>
                                    </p:animEffect>
                                    <p:anim calcmode="lin" valueType="num">
                                      <p:cBhvr>
                                        <p:cTn id="15" dur="5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1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3">
                                            <p:txEl>
                                              <p:pRg st="2" end="2"/>
                                            </p:txEl>
                                          </p:spTgt>
                                        </p:tgtEl>
                                        <p:attrNameLst>
                                          <p:attrName>style.visibility</p:attrName>
                                        </p:attrNameLst>
                                      </p:cBhvr>
                                      <p:to>
                                        <p:strVal val="visible"/>
                                      </p:to>
                                    </p:set>
                                    <p:animEffect transition="in" filter="fade">
                                      <p:cBhvr>
                                        <p:cTn id="21" dur="500"/>
                                        <p:tgtEl>
                                          <p:spTgt spid="13">
                                            <p:txEl>
                                              <p:pRg st="2" end="2"/>
                                            </p:txEl>
                                          </p:spTgt>
                                        </p:tgtEl>
                                      </p:cBhvr>
                                    </p:animEffect>
                                    <p:anim calcmode="lin" valueType="num">
                                      <p:cBhvr>
                                        <p:cTn id="22" dur="5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23" dur="500" fill="hold"/>
                                        <p:tgtEl>
                                          <p:spTgt spid="1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3">
                                            <p:txEl>
                                              <p:pRg st="3" end="3"/>
                                            </p:txEl>
                                          </p:spTgt>
                                        </p:tgtEl>
                                        <p:attrNameLst>
                                          <p:attrName>style.visibility</p:attrName>
                                        </p:attrNameLst>
                                      </p:cBhvr>
                                      <p:to>
                                        <p:strVal val="visible"/>
                                      </p:to>
                                    </p:set>
                                    <p:animEffect transition="in" filter="fade">
                                      <p:cBhvr>
                                        <p:cTn id="28" dur="500"/>
                                        <p:tgtEl>
                                          <p:spTgt spid="13">
                                            <p:txEl>
                                              <p:pRg st="3" end="3"/>
                                            </p:txEl>
                                          </p:spTgt>
                                        </p:tgtEl>
                                      </p:cBhvr>
                                    </p:animEffect>
                                    <p:anim calcmode="lin" valueType="num">
                                      <p:cBhvr>
                                        <p:cTn id="29" dur="500" fill="hold"/>
                                        <p:tgtEl>
                                          <p:spTgt spid="13">
                                            <p:txEl>
                                              <p:pRg st="3" end="3"/>
                                            </p:txEl>
                                          </p:spTgt>
                                        </p:tgtEl>
                                        <p:attrNameLst>
                                          <p:attrName>ppt_x</p:attrName>
                                        </p:attrNameLst>
                                      </p:cBhvr>
                                      <p:tavLst>
                                        <p:tav tm="0">
                                          <p:val>
                                            <p:strVal val="#ppt_x"/>
                                          </p:val>
                                        </p:tav>
                                        <p:tav tm="100000">
                                          <p:val>
                                            <p:strVal val="#ppt_x"/>
                                          </p:val>
                                        </p:tav>
                                      </p:tavLst>
                                    </p:anim>
                                    <p:anim calcmode="lin" valueType="num">
                                      <p:cBhvr>
                                        <p:cTn id="30" dur="500" fill="hold"/>
                                        <p:tgtEl>
                                          <p:spTgt spid="1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3">
                                            <p:txEl>
                                              <p:pRg st="4" end="4"/>
                                            </p:txEl>
                                          </p:spTgt>
                                        </p:tgtEl>
                                        <p:attrNameLst>
                                          <p:attrName>style.visibility</p:attrName>
                                        </p:attrNameLst>
                                      </p:cBhvr>
                                      <p:to>
                                        <p:strVal val="visible"/>
                                      </p:to>
                                    </p:set>
                                    <p:animEffect transition="in" filter="fade">
                                      <p:cBhvr>
                                        <p:cTn id="35" dur="500"/>
                                        <p:tgtEl>
                                          <p:spTgt spid="13">
                                            <p:txEl>
                                              <p:pRg st="4" end="4"/>
                                            </p:txEl>
                                          </p:spTgt>
                                        </p:tgtEl>
                                      </p:cBhvr>
                                    </p:animEffect>
                                    <p:anim calcmode="lin" valueType="num">
                                      <p:cBhvr>
                                        <p:cTn id="36" dur="500" fill="hold"/>
                                        <p:tgtEl>
                                          <p:spTgt spid="13">
                                            <p:txEl>
                                              <p:pRg st="4" end="4"/>
                                            </p:txEl>
                                          </p:spTgt>
                                        </p:tgtEl>
                                        <p:attrNameLst>
                                          <p:attrName>ppt_x</p:attrName>
                                        </p:attrNameLst>
                                      </p:cBhvr>
                                      <p:tavLst>
                                        <p:tav tm="0">
                                          <p:val>
                                            <p:strVal val="#ppt_x"/>
                                          </p:val>
                                        </p:tav>
                                        <p:tav tm="100000">
                                          <p:val>
                                            <p:strVal val="#ppt_x"/>
                                          </p:val>
                                        </p:tav>
                                      </p:tavLst>
                                    </p:anim>
                                    <p:anim calcmode="lin" valueType="num">
                                      <p:cBhvr>
                                        <p:cTn id="37" dur="500" fill="hold"/>
                                        <p:tgtEl>
                                          <p:spTgt spid="1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3">
                                            <p:txEl>
                                              <p:pRg st="5" end="5"/>
                                            </p:txEl>
                                          </p:spTgt>
                                        </p:tgtEl>
                                        <p:attrNameLst>
                                          <p:attrName>style.visibility</p:attrName>
                                        </p:attrNameLst>
                                      </p:cBhvr>
                                      <p:to>
                                        <p:strVal val="visible"/>
                                      </p:to>
                                    </p:set>
                                    <p:animEffect transition="in" filter="fade">
                                      <p:cBhvr>
                                        <p:cTn id="42" dur="500"/>
                                        <p:tgtEl>
                                          <p:spTgt spid="13">
                                            <p:txEl>
                                              <p:pRg st="5" end="5"/>
                                            </p:txEl>
                                          </p:spTgt>
                                        </p:tgtEl>
                                      </p:cBhvr>
                                    </p:animEffect>
                                    <p:anim calcmode="lin" valueType="num">
                                      <p:cBhvr>
                                        <p:cTn id="43" dur="500" fill="hold"/>
                                        <p:tgtEl>
                                          <p:spTgt spid="13">
                                            <p:txEl>
                                              <p:pRg st="5" end="5"/>
                                            </p:txEl>
                                          </p:spTgt>
                                        </p:tgtEl>
                                        <p:attrNameLst>
                                          <p:attrName>ppt_x</p:attrName>
                                        </p:attrNameLst>
                                      </p:cBhvr>
                                      <p:tavLst>
                                        <p:tav tm="0">
                                          <p:val>
                                            <p:strVal val="#ppt_x"/>
                                          </p:val>
                                        </p:tav>
                                        <p:tav tm="100000">
                                          <p:val>
                                            <p:strVal val="#ppt_x"/>
                                          </p:val>
                                        </p:tav>
                                      </p:tavLst>
                                    </p:anim>
                                    <p:anim calcmode="lin" valueType="num">
                                      <p:cBhvr>
                                        <p:cTn id="44" dur="500" fill="hold"/>
                                        <p:tgtEl>
                                          <p:spTgt spid="1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2127</Words>
  <Application>Microsoft Office PowerPoint</Application>
  <PresentationFormat>Custom</PresentationFormat>
  <Paragraphs>235</Paragraphs>
  <Slides>52</Slides>
  <Notes>4</Notes>
  <HiddenSlides>0</HiddenSlides>
  <MMClips>10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52</vt:i4>
      </vt:variant>
    </vt:vector>
  </HeadingPairs>
  <TitlesOfParts>
    <vt:vector size="60" baseType="lpstr">
      <vt:lpstr>Arial</vt:lpstr>
      <vt:lpstr>Times New Roman</vt:lpstr>
      <vt:lpstr>Overpass Black</vt:lpstr>
      <vt:lpstr>Calibri</vt:lpstr>
      <vt:lpstr>Cambria Math</vt:lpstr>
      <vt:lpstr>Wingdings</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thuvienhoclieu.com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thuvienhoclieu.com</dc:title>
  <dc:creator>thuvienhoclieu.com</dc:creator>
  <cp:keywords>thuvienhoclieu.com</cp:keywords>
  <dc:description>thuvienhoclieu.com</dc:description>
  <cp:lastModifiedBy/>
  <cp:revision>1</cp:revision>
  <dcterms:created xsi:type="dcterms:W3CDTF">2023-02-07T03:48:00Z</dcterms:created>
  <dcterms:modified xsi:type="dcterms:W3CDTF">2023-02-07T03:48:20Z</dcterms:modified>
  <dc:identifier/>
</cp:coreProperties>
</file>