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4" r:id="rId2"/>
    <p:sldMasterId id="2147483677" r:id="rId3"/>
  </p:sldMasterIdLst>
  <p:notesMasterIdLst>
    <p:notesMasterId r:id="rId41"/>
  </p:notesMasterIdLst>
  <p:sldIdLst>
    <p:sldId id="393" r:id="rId4"/>
    <p:sldId id="345" r:id="rId5"/>
    <p:sldId id="394" r:id="rId6"/>
    <p:sldId id="367" r:id="rId7"/>
    <p:sldId id="369" r:id="rId8"/>
    <p:sldId id="368" r:id="rId9"/>
    <p:sldId id="395" r:id="rId10"/>
    <p:sldId id="396" r:id="rId11"/>
    <p:sldId id="397" r:id="rId12"/>
    <p:sldId id="398" r:id="rId13"/>
    <p:sldId id="399" r:id="rId14"/>
    <p:sldId id="420" r:id="rId15"/>
    <p:sldId id="421" r:id="rId16"/>
    <p:sldId id="422" r:id="rId17"/>
    <p:sldId id="423" r:id="rId18"/>
    <p:sldId id="400" r:id="rId19"/>
    <p:sldId id="401" r:id="rId20"/>
    <p:sldId id="402" r:id="rId21"/>
    <p:sldId id="406" r:id="rId22"/>
    <p:sldId id="404" r:id="rId23"/>
    <p:sldId id="407" r:id="rId24"/>
    <p:sldId id="403" r:id="rId25"/>
    <p:sldId id="405" r:id="rId26"/>
    <p:sldId id="409" r:id="rId27"/>
    <p:sldId id="408" r:id="rId28"/>
    <p:sldId id="410" r:id="rId29"/>
    <p:sldId id="411" r:id="rId30"/>
    <p:sldId id="412" r:id="rId31"/>
    <p:sldId id="419" r:id="rId32"/>
    <p:sldId id="413" r:id="rId33"/>
    <p:sldId id="414" r:id="rId34"/>
    <p:sldId id="415" r:id="rId35"/>
    <p:sldId id="274" r:id="rId36"/>
    <p:sldId id="416" r:id="rId37"/>
    <p:sldId id="417" r:id="rId38"/>
    <p:sldId id="418" r:id="rId39"/>
    <p:sldId id="344" r:id="rId40"/>
  </p:sldIdLst>
  <p:sldSz cx="9144000" cy="5143500" type="screen16x9"/>
  <p:notesSz cx="6858000" cy="9144000"/>
  <p:embeddedFontLst>
    <p:embeddedFont>
      <p:font typeface="#9Slide07 IcielBC Cubano Normal" charset="0"/>
      <p:regular r:id="rId42"/>
    </p:embeddedFont>
    <p:embeddedFont>
      <p:font typeface="#9Slide06 SVNArtful Beauty" charset="0"/>
      <p:regular r:id="rId43"/>
    </p:embeddedFont>
    <p:embeddedFont>
      <p:font typeface="SimSun" pitchFamily="2" charset="-122"/>
      <p:regular r:id="rId44"/>
    </p:embeddedFont>
    <p:embeddedFont>
      <p:font typeface="#9Slide03 Oswald Light" charset="0"/>
      <p:regular r:id="rId45"/>
    </p:embeddedFont>
    <p:embeddedFont>
      <p:font typeface="Calibri" pitchFamily="34" charset="0"/>
      <p:regular r:id="rId46"/>
      <p:bold r:id="rId47"/>
      <p:italic r:id="rId48"/>
      <p:boldItalic r:id="rId49"/>
    </p:embeddedFont>
    <p:embeddedFont>
      <p:font typeface="#9Slide03 Oswald Bold" charset="0"/>
      <p:bold r:id="rId50"/>
    </p:embeddedFont>
    <p:embeddedFont>
      <p:font typeface="#9Slide03 Nokia" charset="0"/>
      <p:regular r:id="rId51"/>
    </p:embeddedFont>
    <p:embeddedFont>
      <p:font typeface="Cambria" pitchFamily="18" charset="0"/>
      <p:regular r:id="rId52"/>
      <p:bold r:id="rId53"/>
      <p:italic r:id="rId54"/>
      <p:boldItalic r:id="rId55"/>
    </p:embeddedFont>
    <p:embeddedFont>
      <p:font typeface="#9Slide03 Bebas Neue Bold" charset="0"/>
      <p:bold r:id="rId56"/>
    </p:embeddedFont>
    <p:embeddedFont>
      <p:font typeface="#9Slide03 SFU Futura_12" charset="0"/>
      <p:regular r:id="rId57"/>
    </p:embeddedFont>
    <p:embeddedFont>
      <p:font typeface="微软雅黑" pitchFamily="34" charset="-122"/>
      <p:regular r:id="rId58"/>
      <p:bold r:id="rId59"/>
    </p:embeddedFont>
    <p:embeddedFont>
      <p:font typeface="#9Slide05 SVNHeroe Pro" charset="0"/>
      <p:regular r:id="rId60"/>
    </p:embeddedFont>
    <p:embeddedFont>
      <p:font typeface="Calibri Light" charset="0"/>
      <p:regular r:id="rId61"/>
      <p:italic r:id="rId62"/>
    </p:embeddedFont>
    <p:embeddedFont>
      <p:font typeface="#9Slide03 Oswald" charset="0"/>
      <p:regular r:id="rId63"/>
    </p:embeddedFont>
    <p:embeddedFont>
      <p:font typeface="#9Slide07 SVNBatman Forever Alt" charset="0"/>
      <p:regular r:id="rId64"/>
    </p:embeddedFont>
    <p:embeddedFont>
      <p:font typeface="Roboto" charset="0"/>
      <p:regular r:id="rId65"/>
      <p:bold r:id="rId66"/>
      <p:italic r:id="rId67"/>
      <p:boldItalic r:id="rId68"/>
    </p:embeddedFont>
  </p:embeddedFontLst>
  <p:custDataLst>
    <p:tags r:id="rId6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2904" userDrawn="1">
          <p15:clr>
            <a:srgbClr val="A4A3A4"/>
          </p15:clr>
        </p15:guide>
        <p15:guide id="4" orient="horz" pos="60" userDrawn="1">
          <p15:clr>
            <a:srgbClr val="A4A3A4"/>
          </p15:clr>
        </p15:guide>
        <p15:guide id="5" pos="5568" userDrawn="1">
          <p15:clr>
            <a:srgbClr val="A4A3A4"/>
          </p15:clr>
        </p15:guide>
        <p15:guide id="6" orient="horz" pos="3156" userDrawn="1">
          <p15:clr>
            <a:srgbClr val="A4A3A4"/>
          </p15:clr>
        </p15:guide>
        <p15:guide id="7" orient="horz" pos="21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4E6"/>
    <a:srgbClr val="E7374B"/>
    <a:srgbClr val="57C9F3"/>
    <a:srgbClr val="D60906"/>
    <a:srgbClr val="146ABF"/>
    <a:srgbClr val="F0F0F0"/>
    <a:srgbClr val="74BFE9"/>
    <a:srgbClr val="A47351"/>
    <a:srgbClr val="884E89"/>
    <a:srgbClr val="059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36" autoAdjust="0"/>
  </p:normalViewPr>
  <p:slideViewPr>
    <p:cSldViewPr snapToGrid="0" showGuides="1">
      <p:cViewPr>
        <p:scale>
          <a:sx n="68" d="100"/>
          <a:sy n="68" d="100"/>
        </p:scale>
        <p:origin x="-1470" y="-438"/>
      </p:cViewPr>
      <p:guideLst>
        <p:guide orient="horz" pos="60"/>
        <p:guide orient="horz" pos="3156"/>
        <p:guide orient="horz" pos="2148"/>
        <p:guide pos="2904"/>
        <p:guide pos="55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6B36A-63E1-4654-BDF1-D7F1E94BDD8F}"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FCB0426E-DF90-4674-AA90-4D403E1ABCFB}">
      <dgm:prSet phldrT="[Text]" custT="1"/>
      <dgm:spPr/>
      <dgm:t>
        <a:bodyPr/>
        <a:lstStyle/>
        <a:p>
          <a:pPr algn="l"/>
          <a:r>
            <a:rPr lang="en-US" sz="1800">
              <a:latin typeface="#9Slide03 SFU Futura_12" panose="00000400000000000000" pitchFamily="2" charset="0"/>
            </a:rPr>
            <a:t>  Nông - Lâm – Thủy sản</a:t>
          </a:r>
        </a:p>
      </dgm:t>
    </dgm:pt>
    <dgm:pt modelId="{33A99A18-2020-43FC-B1D9-B718830BCDBD}" type="parTrans" cxnId="{91443E2F-A9DC-4A23-B961-711FDE8D2F84}">
      <dgm:prSet/>
      <dgm:spPr/>
      <dgm:t>
        <a:bodyPr/>
        <a:lstStyle/>
        <a:p>
          <a:pPr algn="ctr"/>
          <a:endParaRPr lang="en-US" sz="2400">
            <a:latin typeface="#9Slide03 SFU Futura_12" panose="00000400000000000000" pitchFamily="2" charset="0"/>
          </a:endParaRPr>
        </a:p>
      </dgm:t>
    </dgm:pt>
    <dgm:pt modelId="{B6920B52-7F38-4055-8E68-95DC921013AA}" type="sibTrans" cxnId="{91443E2F-A9DC-4A23-B961-711FDE8D2F84}">
      <dgm:prSet/>
      <dgm:spPr/>
      <dgm:t>
        <a:bodyPr/>
        <a:lstStyle/>
        <a:p>
          <a:pPr algn="ctr"/>
          <a:endParaRPr lang="en-US" sz="2400">
            <a:latin typeface="#9Slide03 SFU Futura_12" panose="00000400000000000000" pitchFamily="2" charset="0"/>
          </a:endParaRPr>
        </a:p>
      </dgm:t>
    </dgm:pt>
    <dgm:pt modelId="{C061FCFB-B33A-48A6-8C74-945E0EB62997}">
      <dgm:prSet phldrT="[Text]" custT="1"/>
      <dgm:spPr/>
      <dgm:t>
        <a:bodyPr/>
        <a:lstStyle/>
        <a:p>
          <a:pPr algn="l"/>
          <a:r>
            <a:rPr lang="en-US" sz="1800">
              <a:latin typeface="#9Slide03 SFU Futura_12" panose="00000400000000000000" pitchFamily="2" charset="0"/>
            </a:rPr>
            <a:t>  Công nghiệp – Xây dựng</a:t>
          </a:r>
        </a:p>
      </dgm:t>
    </dgm:pt>
    <dgm:pt modelId="{1140E088-CE57-4F04-8F23-D4E14F8072A5}" type="parTrans" cxnId="{54933D25-ABF2-4489-8271-853549B43154}">
      <dgm:prSet/>
      <dgm:spPr/>
      <dgm:t>
        <a:bodyPr/>
        <a:lstStyle/>
        <a:p>
          <a:pPr algn="ctr"/>
          <a:endParaRPr lang="en-US" sz="2400">
            <a:latin typeface="#9Slide03 SFU Futura_12" panose="00000400000000000000" pitchFamily="2" charset="0"/>
          </a:endParaRPr>
        </a:p>
      </dgm:t>
    </dgm:pt>
    <dgm:pt modelId="{D3207C16-44FB-4213-9186-621056C33EB3}" type="sibTrans" cxnId="{54933D25-ABF2-4489-8271-853549B43154}">
      <dgm:prSet/>
      <dgm:spPr/>
      <dgm:t>
        <a:bodyPr/>
        <a:lstStyle/>
        <a:p>
          <a:pPr algn="ctr"/>
          <a:endParaRPr lang="en-US" sz="2400">
            <a:latin typeface="#9Slide03 SFU Futura_12" panose="00000400000000000000" pitchFamily="2" charset="0"/>
          </a:endParaRPr>
        </a:p>
      </dgm:t>
    </dgm:pt>
    <dgm:pt modelId="{840BD67F-E266-4806-8A6F-EA10F64B40EE}">
      <dgm:prSet phldrT="[Text]" custT="1"/>
      <dgm:spPr/>
      <dgm:t>
        <a:bodyPr/>
        <a:lstStyle/>
        <a:p>
          <a:pPr algn="l"/>
          <a:r>
            <a:rPr lang="en-US" sz="1800">
              <a:latin typeface="#9Slide03 SFU Futura_12" panose="00000400000000000000" pitchFamily="2" charset="0"/>
            </a:rPr>
            <a:t>  Dịch vụ</a:t>
          </a:r>
        </a:p>
      </dgm:t>
    </dgm:pt>
    <dgm:pt modelId="{444EC259-B26B-44B8-91CC-AB31746DCCFB}" type="parTrans" cxnId="{9A497BDC-86E4-495B-A2DA-541BE5F28B1A}">
      <dgm:prSet/>
      <dgm:spPr/>
      <dgm:t>
        <a:bodyPr/>
        <a:lstStyle/>
        <a:p>
          <a:pPr algn="ctr"/>
          <a:endParaRPr lang="en-US" sz="2400">
            <a:latin typeface="#9Slide03 SFU Futura_12" panose="00000400000000000000" pitchFamily="2" charset="0"/>
          </a:endParaRPr>
        </a:p>
      </dgm:t>
    </dgm:pt>
    <dgm:pt modelId="{DF5D0D98-A9EF-4D4E-8009-910AC3560AF2}" type="sibTrans" cxnId="{9A497BDC-86E4-495B-A2DA-541BE5F28B1A}">
      <dgm:prSet/>
      <dgm:spPr/>
      <dgm:t>
        <a:bodyPr/>
        <a:lstStyle/>
        <a:p>
          <a:pPr algn="ctr"/>
          <a:endParaRPr lang="en-US" sz="2400">
            <a:latin typeface="#9Slide03 SFU Futura_12" panose="00000400000000000000" pitchFamily="2" charset="0"/>
          </a:endParaRPr>
        </a:p>
      </dgm:t>
    </dgm:pt>
    <dgm:pt modelId="{085AD3AA-F054-4089-99E5-3D9F2926858B}" type="pres">
      <dgm:prSet presAssocID="{D4D6B36A-63E1-4654-BDF1-D7F1E94BDD8F}" presName="Name0" presStyleCnt="0">
        <dgm:presLayoutVars>
          <dgm:chMax val="7"/>
          <dgm:dir/>
          <dgm:animLvl val="lvl"/>
          <dgm:resizeHandles val="exact"/>
        </dgm:presLayoutVars>
      </dgm:prSet>
      <dgm:spPr/>
      <dgm:t>
        <a:bodyPr/>
        <a:lstStyle/>
        <a:p>
          <a:endParaRPr lang="en-US"/>
        </a:p>
      </dgm:t>
    </dgm:pt>
    <dgm:pt modelId="{5B600EC6-DCB4-4F68-9ED4-A75775962F2D}" type="pres">
      <dgm:prSet presAssocID="{FCB0426E-DF90-4674-AA90-4D403E1ABCFB}" presName="circle1" presStyleLbl="node1" presStyleIdx="0" presStyleCnt="3"/>
      <dgm:spPr>
        <a:solidFill>
          <a:schemeClr val="accent5">
            <a:lumMod val="60000"/>
            <a:lumOff val="40000"/>
          </a:schemeClr>
        </a:solidFill>
      </dgm:spPr>
    </dgm:pt>
    <dgm:pt modelId="{A8389036-A333-4888-B667-3FD4E2A3D9DA}" type="pres">
      <dgm:prSet presAssocID="{FCB0426E-DF90-4674-AA90-4D403E1ABCFB}" presName="space" presStyleCnt="0"/>
      <dgm:spPr/>
    </dgm:pt>
    <dgm:pt modelId="{6FBCE595-7B0F-4A95-BE72-EF87F2D455A9}" type="pres">
      <dgm:prSet presAssocID="{FCB0426E-DF90-4674-AA90-4D403E1ABCFB}" presName="rect1" presStyleLbl="alignAcc1" presStyleIdx="0" presStyleCnt="3"/>
      <dgm:spPr/>
      <dgm:t>
        <a:bodyPr/>
        <a:lstStyle/>
        <a:p>
          <a:endParaRPr lang="en-US"/>
        </a:p>
      </dgm:t>
    </dgm:pt>
    <dgm:pt modelId="{F97D38EB-C995-4524-8347-DC40093F25F4}" type="pres">
      <dgm:prSet presAssocID="{C061FCFB-B33A-48A6-8C74-945E0EB62997}" presName="vertSpace2" presStyleLbl="node1" presStyleIdx="0" presStyleCnt="3"/>
      <dgm:spPr/>
    </dgm:pt>
    <dgm:pt modelId="{7F22F024-9EB3-47C8-A240-3644548EF165}" type="pres">
      <dgm:prSet presAssocID="{C061FCFB-B33A-48A6-8C74-945E0EB62997}" presName="circle2" presStyleLbl="node1" presStyleIdx="1" presStyleCnt="3"/>
      <dgm:spPr>
        <a:solidFill>
          <a:schemeClr val="accent5">
            <a:lumMod val="60000"/>
            <a:lumOff val="40000"/>
          </a:schemeClr>
        </a:solidFill>
      </dgm:spPr>
    </dgm:pt>
    <dgm:pt modelId="{0C6DDD62-CE1B-4648-BE18-53E73C5920F3}" type="pres">
      <dgm:prSet presAssocID="{C061FCFB-B33A-48A6-8C74-945E0EB62997}" presName="rect2" presStyleLbl="alignAcc1" presStyleIdx="1" presStyleCnt="3"/>
      <dgm:spPr/>
      <dgm:t>
        <a:bodyPr/>
        <a:lstStyle/>
        <a:p>
          <a:endParaRPr lang="en-US"/>
        </a:p>
      </dgm:t>
    </dgm:pt>
    <dgm:pt modelId="{738D6A5A-DD5C-4F70-936E-4183AFC48409}" type="pres">
      <dgm:prSet presAssocID="{840BD67F-E266-4806-8A6F-EA10F64B40EE}" presName="vertSpace3" presStyleLbl="node1" presStyleIdx="1" presStyleCnt="3"/>
      <dgm:spPr/>
    </dgm:pt>
    <dgm:pt modelId="{809F6CD9-1FF4-4DB1-8A47-690B50BC0535}" type="pres">
      <dgm:prSet presAssocID="{840BD67F-E266-4806-8A6F-EA10F64B40EE}" presName="circle3" presStyleLbl="node1" presStyleIdx="2" presStyleCnt="3"/>
      <dgm:spPr>
        <a:solidFill>
          <a:schemeClr val="accent5">
            <a:lumMod val="60000"/>
            <a:lumOff val="40000"/>
          </a:schemeClr>
        </a:solidFill>
      </dgm:spPr>
    </dgm:pt>
    <dgm:pt modelId="{815449CF-19DE-4327-BD54-9DBE79AEDAD3}" type="pres">
      <dgm:prSet presAssocID="{840BD67F-E266-4806-8A6F-EA10F64B40EE}" presName="rect3" presStyleLbl="alignAcc1" presStyleIdx="2" presStyleCnt="3"/>
      <dgm:spPr/>
      <dgm:t>
        <a:bodyPr/>
        <a:lstStyle/>
        <a:p>
          <a:endParaRPr lang="en-US"/>
        </a:p>
      </dgm:t>
    </dgm:pt>
    <dgm:pt modelId="{F5792125-A92A-47A0-917B-98905A35A1D0}" type="pres">
      <dgm:prSet presAssocID="{FCB0426E-DF90-4674-AA90-4D403E1ABCFB}" presName="rect1ParTxNoCh" presStyleLbl="alignAcc1" presStyleIdx="2" presStyleCnt="3">
        <dgm:presLayoutVars>
          <dgm:chMax val="1"/>
          <dgm:bulletEnabled val="1"/>
        </dgm:presLayoutVars>
      </dgm:prSet>
      <dgm:spPr/>
      <dgm:t>
        <a:bodyPr/>
        <a:lstStyle/>
        <a:p>
          <a:endParaRPr lang="en-US"/>
        </a:p>
      </dgm:t>
    </dgm:pt>
    <dgm:pt modelId="{E950198F-28D0-4CAE-B926-C154D9598258}" type="pres">
      <dgm:prSet presAssocID="{C061FCFB-B33A-48A6-8C74-945E0EB62997}" presName="rect2ParTxNoCh" presStyleLbl="alignAcc1" presStyleIdx="2" presStyleCnt="3">
        <dgm:presLayoutVars>
          <dgm:chMax val="1"/>
          <dgm:bulletEnabled val="1"/>
        </dgm:presLayoutVars>
      </dgm:prSet>
      <dgm:spPr/>
      <dgm:t>
        <a:bodyPr/>
        <a:lstStyle/>
        <a:p>
          <a:endParaRPr lang="en-US"/>
        </a:p>
      </dgm:t>
    </dgm:pt>
    <dgm:pt modelId="{884EC0E6-9158-4BC2-8E8B-374D1006F694}" type="pres">
      <dgm:prSet presAssocID="{840BD67F-E266-4806-8A6F-EA10F64B40EE}" presName="rect3ParTxNoCh" presStyleLbl="alignAcc1" presStyleIdx="2" presStyleCnt="3">
        <dgm:presLayoutVars>
          <dgm:chMax val="1"/>
          <dgm:bulletEnabled val="1"/>
        </dgm:presLayoutVars>
      </dgm:prSet>
      <dgm:spPr/>
      <dgm:t>
        <a:bodyPr/>
        <a:lstStyle/>
        <a:p>
          <a:endParaRPr lang="en-US"/>
        </a:p>
      </dgm:t>
    </dgm:pt>
  </dgm:ptLst>
  <dgm:cxnLst>
    <dgm:cxn modelId="{54933D25-ABF2-4489-8271-853549B43154}" srcId="{D4D6B36A-63E1-4654-BDF1-D7F1E94BDD8F}" destId="{C061FCFB-B33A-48A6-8C74-945E0EB62997}" srcOrd="1" destOrd="0" parTransId="{1140E088-CE57-4F04-8F23-D4E14F8072A5}" sibTransId="{D3207C16-44FB-4213-9186-621056C33EB3}"/>
    <dgm:cxn modelId="{E7966DE4-15F9-44B9-B415-33056E8B2318}" type="presOf" srcId="{FCB0426E-DF90-4674-AA90-4D403E1ABCFB}" destId="{F5792125-A92A-47A0-917B-98905A35A1D0}" srcOrd="1" destOrd="0" presId="urn:microsoft.com/office/officeart/2005/8/layout/target3"/>
    <dgm:cxn modelId="{E559A331-E5D3-4335-A639-CD5990734B03}" type="presOf" srcId="{840BD67F-E266-4806-8A6F-EA10F64B40EE}" destId="{884EC0E6-9158-4BC2-8E8B-374D1006F694}" srcOrd="1" destOrd="0" presId="urn:microsoft.com/office/officeart/2005/8/layout/target3"/>
    <dgm:cxn modelId="{D1D0EBCF-EE9C-4AB9-AA51-DACEFA83409E}" type="presOf" srcId="{C061FCFB-B33A-48A6-8C74-945E0EB62997}" destId="{E950198F-28D0-4CAE-B926-C154D9598258}" srcOrd="1" destOrd="0" presId="urn:microsoft.com/office/officeart/2005/8/layout/target3"/>
    <dgm:cxn modelId="{6A2984C1-6557-48EB-8FD7-072A4E1AE063}" type="presOf" srcId="{C061FCFB-B33A-48A6-8C74-945E0EB62997}" destId="{0C6DDD62-CE1B-4648-BE18-53E73C5920F3}" srcOrd="0" destOrd="0" presId="urn:microsoft.com/office/officeart/2005/8/layout/target3"/>
    <dgm:cxn modelId="{9A497BDC-86E4-495B-A2DA-541BE5F28B1A}" srcId="{D4D6B36A-63E1-4654-BDF1-D7F1E94BDD8F}" destId="{840BD67F-E266-4806-8A6F-EA10F64B40EE}" srcOrd="2" destOrd="0" parTransId="{444EC259-B26B-44B8-91CC-AB31746DCCFB}" sibTransId="{DF5D0D98-A9EF-4D4E-8009-910AC3560AF2}"/>
    <dgm:cxn modelId="{91443E2F-A9DC-4A23-B961-711FDE8D2F84}" srcId="{D4D6B36A-63E1-4654-BDF1-D7F1E94BDD8F}" destId="{FCB0426E-DF90-4674-AA90-4D403E1ABCFB}" srcOrd="0" destOrd="0" parTransId="{33A99A18-2020-43FC-B1D9-B718830BCDBD}" sibTransId="{B6920B52-7F38-4055-8E68-95DC921013AA}"/>
    <dgm:cxn modelId="{9575F7D5-64D6-4ADB-B2B4-A233FBE2CDDD}" type="presOf" srcId="{FCB0426E-DF90-4674-AA90-4D403E1ABCFB}" destId="{6FBCE595-7B0F-4A95-BE72-EF87F2D455A9}" srcOrd="0" destOrd="0" presId="urn:microsoft.com/office/officeart/2005/8/layout/target3"/>
    <dgm:cxn modelId="{E1BC4ACA-1F3D-4FC7-BB76-38250DACC796}" type="presOf" srcId="{D4D6B36A-63E1-4654-BDF1-D7F1E94BDD8F}" destId="{085AD3AA-F054-4089-99E5-3D9F2926858B}" srcOrd="0" destOrd="0" presId="urn:microsoft.com/office/officeart/2005/8/layout/target3"/>
    <dgm:cxn modelId="{0D71DB00-AE73-43DF-AF67-3EBAEDD3BD84}" type="presOf" srcId="{840BD67F-E266-4806-8A6F-EA10F64B40EE}" destId="{815449CF-19DE-4327-BD54-9DBE79AEDAD3}" srcOrd="0" destOrd="0" presId="urn:microsoft.com/office/officeart/2005/8/layout/target3"/>
    <dgm:cxn modelId="{4B4B61BE-70F3-4262-872B-81E03FC96927}" type="presParOf" srcId="{085AD3AA-F054-4089-99E5-3D9F2926858B}" destId="{5B600EC6-DCB4-4F68-9ED4-A75775962F2D}" srcOrd="0" destOrd="0" presId="urn:microsoft.com/office/officeart/2005/8/layout/target3"/>
    <dgm:cxn modelId="{CF1E32A7-B6E9-402F-B2E7-334C26196329}" type="presParOf" srcId="{085AD3AA-F054-4089-99E5-3D9F2926858B}" destId="{A8389036-A333-4888-B667-3FD4E2A3D9DA}" srcOrd="1" destOrd="0" presId="urn:microsoft.com/office/officeart/2005/8/layout/target3"/>
    <dgm:cxn modelId="{AEFC89CE-0F39-4284-ACB4-D9F7DD23AD74}" type="presParOf" srcId="{085AD3AA-F054-4089-99E5-3D9F2926858B}" destId="{6FBCE595-7B0F-4A95-BE72-EF87F2D455A9}" srcOrd="2" destOrd="0" presId="urn:microsoft.com/office/officeart/2005/8/layout/target3"/>
    <dgm:cxn modelId="{33CF7727-8189-4F25-B192-91FF255126A4}" type="presParOf" srcId="{085AD3AA-F054-4089-99E5-3D9F2926858B}" destId="{F97D38EB-C995-4524-8347-DC40093F25F4}" srcOrd="3" destOrd="0" presId="urn:microsoft.com/office/officeart/2005/8/layout/target3"/>
    <dgm:cxn modelId="{EBE53FBD-B537-4850-B20F-361D19423D63}" type="presParOf" srcId="{085AD3AA-F054-4089-99E5-3D9F2926858B}" destId="{7F22F024-9EB3-47C8-A240-3644548EF165}" srcOrd="4" destOrd="0" presId="urn:microsoft.com/office/officeart/2005/8/layout/target3"/>
    <dgm:cxn modelId="{E321864B-154B-46E0-B680-6FDBB5F7FBC4}" type="presParOf" srcId="{085AD3AA-F054-4089-99E5-3D9F2926858B}" destId="{0C6DDD62-CE1B-4648-BE18-53E73C5920F3}" srcOrd="5" destOrd="0" presId="urn:microsoft.com/office/officeart/2005/8/layout/target3"/>
    <dgm:cxn modelId="{634CCE45-A1BA-4ADC-BD65-350E65B8A4F6}" type="presParOf" srcId="{085AD3AA-F054-4089-99E5-3D9F2926858B}" destId="{738D6A5A-DD5C-4F70-936E-4183AFC48409}" srcOrd="6" destOrd="0" presId="urn:microsoft.com/office/officeart/2005/8/layout/target3"/>
    <dgm:cxn modelId="{1D36893A-96EC-4ACB-968F-DD194F829FE1}" type="presParOf" srcId="{085AD3AA-F054-4089-99E5-3D9F2926858B}" destId="{809F6CD9-1FF4-4DB1-8A47-690B50BC0535}" srcOrd="7" destOrd="0" presId="urn:microsoft.com/office/officeart/2005/8/layout/target3"/>
    <dgm:cxn modelId="{73FBE692-E4F7-418E-A2A2-456654628304}" type="presParOf" srcId="{085AD3AA-F054-4089-99E5-3D9F2926858B}" destId="{815449CF-19DE-4327-BD54-9DBE79AEDAD3}" srcOrd="8" destOrd="0" presId="urn:microsoft.com/office/officeart/2005/8/layout/target3"/>
    <dgm:cxn modelId="{A0953825-00ED-4F98-93B0-E0A9A69B8FAB}" type="presParOf" srcId="{085AD3AA-F054-4089-99E5-3D9F2926858B}" destId="{F5792125-A92A-47A0-917B-98905A35A1D0}" srcOrd="9" destOrd="0" presId="urn:microsoft.com/office/officeart/2005/8/layout/target3"/>
    <dgm:cxn modelId="{7E6077D1-2789-4D64-B513-027C365C828D}" type="presParOf" srcId="{085AD3AA-F054-4089-99E5-3D9F2926858B}" destId="{E950198F-28D0-4CAE-B926-C154D9598258}" srcOrd="10" destOrd="0" presId="urn:microsoft.com/office/officeart/2005/8/layout/target3"/>
    <dgm:cxn modelId="{0CCE1644-96BB-4477-8031-EBE3B7B1DA78}" type="presParOf" srcId="{085AD3AA-F054-4089-99E5-3D9F2926858B}" destId="{884EC0E6-9158-4BC2-8E8B-374D1006F694}" srcOrd="11"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E8A3D7-2A6E-4C84-A297-D4A73F4B22AA}"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961B7758-2FB9-437B-A61B-ADE66444E34E}">
      <dgm:prSet phldrT="[Text]"/>
      <dgm:spPr/>
      <dgm:t>
        <a:bodyPr/>
        <a:lstStyle/>
        <a:p>
          <a:r>
            <a:rPr lang="en-US">
              <a:latin typeface="#9Slide03 SFU Futura_12" panose="00000400000000000000" pitchFamily="2" charset="0"/>
            </a:rPr>
            <a:t>Hoạt động kinh tế</a:t>
          </a:r>
        </a:p>
      </dgm:t>
    </dgm:pt>
    <dgm:pt modelId="{8053D34C-C0DF-4064-96C8-FCA68FD542A0}" type="parTrans" cxnId="{75CD4C73-F221-4B8B-918A-62E66D6C3B8B}">
      <dgm:prSet/>
      <dgm:spPr/>
      <dgm:t>
        <a:bodyPr/>
        <a:lstStyle/>
        <a:p>
          <a:endParaRPr lang="en-US">
            <a:latin typeface="#9Slide03 SFU Futura_12" panose="00000400000000000000" pitchFamily="2" charset="0"/>
          </a:endParaRPr>
        </a:p>
      </dgm:t>
    </dgm:pt>
    <dgm:pt modelId="{CC2EA370-7FAF-483F-BB30-655E18D7F30E}" type="sibTrans" cxnId="{75CD4C73-F221-4B8B-918A-62E66D6C3B8B}">
      <dgm:prSet/>
      <dgm:spPr/>
      <dgm:t>
        <a:bodyPr/>
        <a:lstStyle/>
        <a:p>
          <a:endParaRPr lang="en-US">
            <a:latin typeface="#9Slide03 SFU Futura_12" panose="00000400000000000000" pitchFamily="2" charset="0"/>
          </a:endParaRPr>
        </a:p>
      </dgm:t>
    </dgm:pt>
    <dgm:pt modelId="{3BBBA6C6-EBA2-4B75-B955-EA0457924C08}">
      <dgm:prSet phldrT="[Text]"/>
      <dgm:spPr/>
      <dgm:t>
        <a:bodyPr/>
        <a:lstStyle/>
        <a:p>
          <a:r>
            <a:rPr lang="en-US">
              <a:latin typeface="#9Slide03 SFU Futura_12" panose="00000400000000000000" pitchFamily="2" charset="0"/>
            </a:rPr>
            <a:t>Không hoạt động kinh tế</a:t>
          </a:r>
        </a:p>
      </dgm:t>
    </dgm:pt>
    <dgm:pt modelId="{808664CA-4CB3-40F4-9EF7-1E44331F0751}" type="parTrans" cxnId="{9A41CAD5-D4B6-4D1B-82EC-4761139EB425}">
      <dgm:prSet/>
      <dgm:spPr/>
      <dgm:t>
        <a:bodyPr/>
        <a:lstStyle/>
        <a:p>
          <a:endParaRPr lang="en-US">
            <a:latin typeface="#9Slide03 SFU Futura_12" panose="00000400000000000000" pitchFamily="2" charset="0"/>
          </a:endParaRPr>
        </a:p>
      </dgm:t>
    </dgm:pt>
    <dgm:pt modelId="{993751CF-D53B-4D4C-9E58-5205F72A9522}" type="sibTrans" cxnId="{9A41CAD5-D4B6-4D1B-82EC-4761139EB425}">
      <dgm:prSet/>
      <dgm:spPr/>
      <dgm:t>
        <a:bodyPr/>
        <a:lstStyle/>
        <a:p>
          <a:endParaRPr lang="en-US">
            <a:latin typeface="#9Slide03 SFU Futura_12" panose="00000400000000000000" pitchFamily="2" charset="0"/>
          </a:endParaRPr>
        </a:p>
      </dgm:t>
    </dgm:pt>
    <dgm:pt modelId="{635D4818-675E-45DC-A7E6-B90A303392AF}" type="pres">
      <dgm:prSet presAssocID="{68E8A3D7-2A6E-4C84-A297-D4A73F4B22AA}" presName="compositeShape" presStyleCnt="0">
        <dgm:presLayoutVars>
          <dgm:chMax val="2"/>
          <dgm:dir/>
          <dgm:resizeHandles val="exact"/>
        </dgm:presLayoutVars>
      </dgm:prSet>
      <dgm:spPr/>
      <dgm:t>
        <a:bodyPr/>
        <a:lstStyle/>
        <a:p>
          <a:endParaRPr lang="en-US"/>
        </a:p>
      </dgm:t>
    </dgm:pt>
    <dgm:pt modelId="{D5651894-2CED-4B79-A361-3997A639907A}" type="pres">
      <dgm:prSet presAssocID="{68E8A3D7-2A6E-4C84-A297-D4A73F4B22AA}" presName="ribbon" presStyleLbl="node1" presStyleIdx="0" presStyleCnt="1"/>
      <dgm:spPr>
        <a:solidFill>
          <a:srgbClr val="00B050"/>
        </a:solidFill>
      </dgm:spPr>
    </dgm:pt>
    <dgm:pt modelId="{1A8B89FF-AF6B-4A7E-ABF1-DC3EB4F16C61}" type="pres">
      <dgm:prSet presAssocID="{68E8A3D7-2A6E-4C84-A297-D4A73F4B22AA}" presName="leftArrowText" presStyleLbl="node1" presStyleIdx="0" presStyleCnt="1">
        <dgm:presLayoutVars>
          <dgm:chMax val="0"/>
          <dgm:bulletEnabled val="1"/>
        </dgm:presLayoutVars>
      </dgm:prSet>
      <dgm:spPr/>
      <dgm:t>
        <a:bodyPr/>
        <a:lstStyle/>
        <a:p>
          <a:endParaRPr lang="en-US"/>
        </a:p>
      </dgm:t>
    </dgm:pt>
    <dgm:pt modelId="{292AD004-10E7-48E7-983E-1F7D683146CE}" type="pres">
      <dgm:prSet presAssocID="{68E8A3D7-2A6E-4C84-A297-D4A73F4B22AA}" presName="rightArrowText" presStyleLbl="node1" presStyleIdx="0" presStyleCnt="1">
        <dgm:presLayoutVars>
          <dgm:chMax val="0"/>
          <dgm:bulletEnabled val="1"/>
        </dgm:presLayoutVars>
      </dgm:prSet>
      <dgm:spPr/>
      <dgm:t>
        <a:bodyPr/>
        <a:lstStyle/>
        <a:p>
          <a:endParaRPr lang="en-US"/>
        </a:p>
      </dgm:t>
    </dgm:pt>
  </dgm:ptLst>
  <dgm:cxnLst>
    <dgm:cxn modelId="{F31E7D17-CFF7-4BC5-B2A4-312C0C95179E}" type="presOf" srcId="{3BBBA6C6-EBA2-4B75-B955-EA0457924C08}" destId="{292AD004-10E7-48E7-983E-1F7D683146CE}" srcOrd="0" destOrd="0" presId="urn:microsoft.com/office/officeart/2005/8/layout/arrow6"/>
    <dgm:cxn modelId="{75CD4C73-F221-4B8B-918A-62E66D6C3B8B}" srcId="{68E8A3D7-2A6E-4C84-A297-D4A73F4B22AA}" destId="{961B7758-2FB9-437B-A61B-ADE66444E34E}" srcOrd="0" destOrd="0" parTransId="{8053D34C-C0DF-4064-96C8-FCA68FD542A0}" sibTransId="{CC2EA370-7FAF-483F-BB30-655E18D7F30E}"/>
    <dgm:cxn modelId="{7114A651-82A5-4961-BCAE-B29121667D6D}" type="presOf" srcId="{961B7758-2FB9-437B-A61B-ADE66444E34E}" destId="{1A8B89FF-AF6B-4A7E-ABF1-DC3EB4F16C61}" srcOrd="0" destOrd="0" presId="urn:microsoft.com/office/officeart/2005/8/layout/arrow6"/>
    <dgm:cxn modelId="{8C6A4C7C-D8D1-4A57-A061-D81631087FDF}" type="presOf" srcId="{68E8A3D7-2A6E-4C84-A297-D4A73F4B22AA}" destId="{635D4818-675E-45DC-A7E6-B90A303392AF}" srcOrd="0" destOrd="0" presId="urn:microsoft.com/office/officeart/2005/8/layout/arrow6"/>
    <dgm:cxn modelId="{9A41CAD5-D4B6-4D1B-82EC-4761139EB425}" srcId="{68E8A3D7-2A6E-4C84-A297-D4A73F4B22AA}" destId="{3BBBA6C6-EBA2-4B75-B955-EA0457924C08}" srcOrd="1" destOrd="0" parTransId="{808664CA-4CB3-40F4-9EF7-1E44331F0751}" sibTransId="{993751CF-D53B-4D4C-9E58-5205F72A9522}"/>
    <dgm:cxn modelId="{953C35CC-134C-4A8E-BA23-FC3A7DE00625}" type="presParOf" srcId="{635D4818-675E-45DC-A7E6-B90A303392AF}" destId="{D5651894-2CED-4B79-A361-3997A639907A}" srcOrd="0" destOrd="0" presId="urn:microsoft.com/office/officeart/2005/8/layout/arrow6"/>
    <dgm:cxn modelId="{4F236686-116D-429F-A432-AA17E5FAB05B}" type="presParOf" srcId="{635D4818-675E-45DC-A7E6-B90A303392AF}" destId="{1A8B89FF-AF6B-4A7E-ABF1-DC3EB4F16C61}" srcOrd="1" destOrd="0" presId="urn:microsoft.com/office/officeart/2005/8/layout/arrow6"/>
    <dgm:cxn modelId="{780DD0F1-A55F-4D9A-A9C2-DAFD780C67C2}" type="presParOf" srcId="{635D4818-675E-45DC-A7E6-B90A303392AF}" destId="{292AD004-10E7-48E7-983E-1F7D683146CE}" srcOrd="2" destOrd="0" presId="urn:microsoft.com/office/officeart/2005/8/layout/arrow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D6B36A-63E1-4654-BDF1-D7F1E94BDD8F}"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FCB0426E-DF90-4674-AA90-4D403E1ABCFB}">
      <dgm:prSet phldrT="[Text]" custT="1"/>
      <dgm:spPr/>
      <dgm:t>
        <a:bodyPr/>
        <a:lstStyle/>
        <a:p>
          <a:pPr algn="l"/>
          <a:r>
            <a:rPr lang="en-US" sz="1800">
              <a:latin typeface="#9Slide03 SFU Futura_12" panose="00000400000000000000" pitchFamily="2" charset="0"/>
            </a:rPr>
            <a:t>  Nông - Lâm – Thủy sản</a:t>
          </a:r>
        </a:p>
      </dgm:t>
    </dgm:pt>
    <dgm:pt modelId="{33A99A18-2020-43FC-B1D9-B718830BCDBD}" type="parTrans" cxnId="{91443E2F-A9DC-4A23-B961-711FDE8D2F84}">
      <dgm:prSet/>
      <dgm:spPr/>
      <dgm:t>
        <a:bodyPr/>
        <a:lstStyle/>
        <a:p>
          <a:pPr algn="ctr"/>
          <a:endParaRPr lang="en-US" sz="2400">
            <a:latin typeface="#9Slide03 SFU Futura_12" panose="00000400000000000000" pitchFamily="2" charset="0"/>
          </a:endParaRPr>
        </a:p>
      </dgm:t>
    </dgm:pt>
    <dgm:pt modelId="{B6920B52-7F38-4055-8E68-95DC921013AA}" type="sibTrans" cxnId="{91443E2F-A9DC-4A23-B961-711FDE8D2F84}">
      <dgm:prSet/>
      <dgm:spPr/>
      <dgm:t>
        <a:bodyPr/>
        <a:lstStyle/>
        <a:p>
          <a:pPr algn="ctr"/>
          <a:endParaRPr lang="en-US" sz="2400">
            <a:latin typeface="#9Slide03 SFU Futura_12" panose="00000400000000000000" pitchFamily="2" charset="0"/>
          </a:endParaRPr>
        </a:p>
      </dgm:t>
    </dgm:pt>
    <dgm:pt modelId="{C061FCFB-B33A-48A6-8C74-945E0EB62997}">
      <dgm:prSet phldrT="[Text]" custT="1"/>
      <dgm:spPr/>
      <dgm:t>
        <a:bodyPr/>
        <a:lstStyle/>
        <a:p>
          <a:pPr algn="l"/>
          <a:r>
            <a:rPr lang="en-US" sz="1800">
              <a:latin typeface="#9Slide03 SFU Futura_12" panose="00000400000000000000" pitchFamily="2" charset="0"/>
            </a:rPr>
            <a:t>  Công nghiệp – Xây dựng</a:t>
          </a:r>
        </a:p>
      </dgm:t>
    </dgm:pt>
    <dgm:pt modelId="{1140E088-CE57-4F04-8F23-D4E14F8072A5}" type="parTrans" cxnId="{54933D25-ABF2-4489-8271-853549B43154}">
      <dgm:prSet/>
      <dgm:spPr/>
      <dgm:t>
        <a:bodyPr/>
        <a:lstStyle/>
        <a:p>
          <a:pPr algn="ctr"/>
          <a:endParaRPr lang="en-US" sz="2400">
            <a:latin typeface="#9Slide03 SFU Futura_12" panose="00000400000000000000" pitchFamily="2" charset="0"/>
          </a:endParaRPr>
        </a:p>
      </dgm:t>
    </dgm:pt>
    <dgm:pt modelId="{D3207C16-44FB-4213-9186-621056C33EB3}" type="sibTrans" cxnId="{54933D25-ABF2-4489-8271-853549B43154}">
      <dgm:prSet/>
      <dgm:spPr/>
      <dgm:t>
        <a:bodyPr/>
        <a:lstStyle/>
        <a:p>
          <a:pPr algn="ctr"/>
          <a:endParaRPr lang="en-US" sz="2400">
            <a:latin typeface="#9Slide03 SFU Futura_12" panose="00000400000000000000" pitchFamily="2" charset="0"/>
          </a:endParaRPr>
        </a:p>
      </dgm:t>
    </dgm:pt>
    <dgm:pt modelId="{840BD67F-E266-4806-8A6F-EA10F64B40EE}">
      <dgm:prSet phldrT="[Text]" custT="1"/>
      <dgm:spPr/>
      <dgm:t>
        <a:bodyPr/>
        <a:lstStyle/>
        <a:p>
          <a:pPr algn="l"/>
          <a:r>
            <a:rPr lang="en-US" sz="1800">
              <a:latin typeface="#9Slide03 SFU Futura_12" panose="00000400000000000000" pitchFamily="2" charset="0"/>
            </a:rPr>
            <a:t>  Dịch vụ</a:t>
          </a:r>
        </a:p>
      </dgm:t>
    </dgm:pt>
    <dgm:pt modelId="{444EC259-B26B-44B8-91CC-AB31746DCCFB}" type="parTrans" cxnId="{9A497BDC-86E4-495B-A2DA-541BE5F28B1A}">
      <dgm:prSet/>
      <dgm:spPr/>
      <dgm:t>
        <a:bodyPr/>
        <a:lstStyle/>
        <a:p>
          <a:pPr algn="ctr"/>
          <a:endParaRPr lang="en-US" sz="2400">
            <a:latin typeface="#9Slide03 SFU Futura_12" panose="00000400000000000000" pitchFamily="2" charset="0"/>
          </a:endParaRPr>
        </a:p>
      </dgm:t>
    </dgm:pt>
    <dgm:pt modelId="{DF5D0D98-A9EF-4D4E-8009-910AC3560AF2}" type="sibTrans" cxnId="{9A497BDC-86E4-495B-A2DA-541BE5F28B1A}">
      <dgm:prSet/>
      <dgm:spPr/>
      <dgm:t>
        <a:bodyPr/>
        <a:lstStyle/>
        <a:p>
          <a:pPr algn="ctr"/>
          <a:endParaRPr lang="en-US" sz="2400">
            <a:latin typeface="#9Slide03 SFU Futura_12" panose="00000400000000000000" pitchFamily="2" charset="0"/>
          </a:endParaRPr>
        </a:p>
      </dgm:t>
    </dgm:pt>
    <dgm:pt modelId="{085AD3AA-F054-4089-99E5-3D9F2926858B}" type="pres">
      <dgm:prSet presAssocID="{D4D6B36A-63E1-4654-BDF1-D7F1E94BDD8F}" presName="Name0" presStyleCnt="0">
        <dgm:presLayoutVars>
          <dgm:chMax val="7"/>
          <dgm:dir/>
          <dgm:animLvl val="lvl"/>
          <dgm:resizeHandles val="exact"/>
        </dgm:presLayoutVars>
      </dgm:prSet>
      <dgm:spPr/>
      <dgm:t>
        <a:bodyPr/>
        <a:lstStyle/>
        <a:p>
          <a:endParaRPr lang="en-US"/>
        </a:p>
      </dgm:t>
    </dgm:pt>
    <dgm:pt modelId="{5B600EC6-DCB4-4F68-9ED4-A75775962F2D}" type="pres">
      <dgm:prSet presAssocID="{FCB0426E-DF90-4674-AA90-4D403E1ABCFB}" presName="circle1" presStyleLbl="node1" presStyleIdx="0" presStyleCnt="3"/>
      <dgm:spPr>
        <a:solidFill>
          <a:schemeClr val="accent5">
            <a:lumMod val="60000"/>
            <a:lumOff val="40000"/>
          </a:schemeClr>
        </a:solidFill>
      </dgm:spPr>
    </dgm:pt>
    <dgm:pt modelId="{A8389036-A333-4888-B667-3FD4E2A3D9DA}" type="pres">
      <dgm:prSet presAssocID="{FCB0426E-DF90-4674-AA90-4D403E1ABCFB}" presName="space" presStyleCnt="0"/>
      <dgm:spPr/>
    </dgm:pt>
    <dgm:pt modelId="{6FBCE595-7B0F-4A95-BE72-EF87F2D455A9}" type="pres">
      <dgm:prSet presAssocID="{FCB0426E-DF90-4674-AA90-4D403E1ABCFB}" presName="rect1" presStyleLbl="alignAcc1" presStyleIdx="0" presStyleCnt="3"/>
      <dgm:spPr/>
      <dgm:t>
        <a:bodyPr/>
        <a:lstStyle/>
        <a:p>
          <a:endParaRPr lang="en-US"/>
        </a:p>
      </dgm:t>
    </dgm:pt>
    <dgm:pt modelId="{F97D38EB-C995-4524-8347-DC40093F25F4}" type="pres">
      <dgm:prSet presAssocID="{C061FCFB-B33A-48A6-8C74-945E0EB62997}" presName="vertSpace2" presStyleLbl="node1" presStyleIdx="0" presStyleCnt="3"/>
      <dgm:spPr/>
    </dgm:pt>
    <dgm:pt modelId="{7F22F024-9EB3-47C8-A240-3644548EF165}" type="pres">
      <dgm:prSet presAssocID="{C061FCFB-B33A-48A6-8C74-945E0EB62997}" presName="circle2" presStyleLbl="node1" presStyleIdx="1" presStyleCnt="3"/>
      <dgm:spPr>
        <a:solidFill>
          <a:schemeClr val="accent5">
            <a:lumMod val="60000"/>
            <a:lumOff val="40000"/>
          </a:schemeClr>
        </a:solidFill>
      </dgm:spPr>
    </dgm:pt>
    <dgm:pt modelId="{0C6DDD62-CE1B-4648-BE18-53E73C5920F3}" type="pres">
      <dgm:prSet presAssocID="{C061FCFB-B33A-48A6-8C74-945E0EB62997}" presName="rect2" presStyleLbl="alignAcc1" presStyleIdx="1" presStyleCnt="3"/>
      <dgm:spPr/>
      <dgm:t>
        <a:bodyPr/>
        <a:lstStyle/>
        <a:p>
          <a:endParaRPr lang="en-US"/>
        </a:p>
      </dgm:t>
    </dgm:pt>
    <dgm:pt modelId="{738D6A5A-DD5C-4F70-936E-4183AFC48409}" type="pres">
      <dgm:prSet presAssocID="{840BD67F-E266-4806-8A6F-EA10F64B40EE}" presName="vertSpace3" presStyleLbl="node1" presStyleIdx="1" presStyleCnt="3"/>
      <dgm:spPr/>
    </dgm:pt>
    <dgm:pt modelId="{809F6CD9-1FF4-4DB1-8A47-690B50BC0535}" type="pres">
      <dgm:prSet presAssocID="{840BD67F-E266-4806-8A6F-EA10F64B40EE}" presName="circle3" presStyleLbl="node1" presStyleIdx="2" presStyleCnt="3"/>
      <dgm:spPr>
        <a:solidFill>
          <a:schemeClr val="accent5">
            <a:lumMod val="60000"/>
            <a:lumOff val="40000"/>
          </a:schemeClr>
        </a:solidFill>
      </dgm:spPr>
    </dgm:pt>
    <dgm:pt modelId="{815449CF-19DE-4327-BD54-9DBE79AEDAD3}" type="pres">
      <dgm:prSet presAssocID="{840BD67F-E266-4806-8A6F-EA10F64B40EE}" presName="rect3" presStyleLbl="alignAcc1" presStyleIdx="2" presStyleCnt="3"/>
      <dgm:spPr/>
      <dgm:t>
        <a:bodyPr/>
        <a:lstStyle/>
        <a:p>
          <a:endParaRPr lang="en-US"/>
        </a:p>
      </dgm:t>
    </dgm:pt>
    <dgm:pt modelId="{F5792125-A92A-47A0-917B-98905A35A1D0}" type="pres">
      <dgm:prSet presAssocID="{FCB0426E-DF90-4674-AA90-4D403E1ABCFB}" presName="rect1ParTxNoCh" presStyleLbl="alignAcc1" presStyleIdx="2" presStyleCnt="3">
        <dgm:presLayoutVars>
          <dgm:chMax val="1"/>
          <dgm:bulletEnabled val="1"/>
        </dgm:presLayoutVars>
      </dgm:prSet>
      <dgm:spPr/>
      <dgm:t>
        <a:bodyPr/>
        <a:lstStyle/>
        <a:p>
          <a:endParaRPr lang="en-US"/>
        </a:p>
      </dgm:t>
    </dgm:pt>
    <dgm:pt modelId="{E950198F-28D0-4CAE-B926-C154D9598258}" type="pres">
      <dgm:prSet presAssocID="{C061FCFB-B33A-48A6-8C74-945E0EB62997}" presName="rect2ParTxNoCh" presStyleLbl="alignAcc1" presStyleIdx="2" presStyleCnt="3">
        <dgm:presLayoutVars>
          <dgm:chMax val="1"/>
          <dgm:bulletEnabled val="1"/>
        </dgm:presLayoutVars>
      </dgm:prSet>
      <dgm:spPr/>
      <dgm:t>
        <a:bodyPr/>
        <a:lstStyle/>
        <a:p>
          <a:endParaRPr lang="en-US"/>
        </a:p>
      </dgm:t>
    </dgm:pt>
    <dgm:pt modelId="{884EC0E6-9158-4BC2-8E8B-374D1006F694}" type="pres">
      <dgm:prSet presAssocID="{840BD67F-E266-4806-8A6F-EA10F64B40EE}" presName="rect3ParTxNoCh" presStyleLbl="alignAcc1" presStyleIdx="2" presStyleCnt="3">
        <dgm:presLayoutVars>
          <dgm:chMax val="1"/>
          <dgm:bulletEnabled val="1"/>
        </dgm:presLayoutVars>
      </dgm:prSet>
      <dgm:spPr/>
      <dgm:t>
        <a:bodyPr/>
        <a:lstStyle/>
        <a:p>
          <a:endParaRPr lang="en-US"/>
        </a:p>
      </dgm:t>
    </dgm:pt>
  </dgm:ptLst>
  <dgm:cxnLst>
    <dgm:cxn modelId="{54933D25-ABF2-4489-8271-853549B43154}" srcId="{D4D6B36A-63E1-4654-BDF1-D7F1E94BDD8F}" destId="{C061FCFB-B33A-48A6-8C74-945E0EB62997}" srcOrd="1" destOrd="0" parTransId="{1140E088-CE57-4F04-8F23-D4E14F8072A5}" sibTransId="{D3207C16-44FB-4213-9186-621056C33EB3}"/>
    <dgm:cxn modelId="{E7966DE4-15F9-44B9-B415-33056E8B2318}" type="presOf" srcId="{FCB0426E-DF90-4674-AA90-4D403E1ABCFB}" destId="{F5792125-A92A-47A0-917B-98905A35A1D0}" srcOrd="1" destOrd="0" presId="urn:microsoft.com/office/officeart/2005/8/layout/target3"/>
    <dgm:cxn modelId="{E559A331-E5D3-4335-A639-CD5990734B03}" type="presOf" srcId="{840BD67F-E266-4806-8A6F-EA10F64B40EE}" destId="{884EC0E6-9158-4BC2-8E8B-374D1006F694}" srcOrd="1" destOrd="0" presId="urn:microsoft.com/office/officeart/2005/8/layout/target3"/>
    <dgm:cxn modelId="{D1D0EBCF-EE9C-4AB9-AA51-DACEFA83409E}" type="presOf" srcId="{C061FCFB-B33A-48A6-8C74-945E0EB62997}" destId="{E950198F-28D0-4CAE-B926-C154D9598258}" srcOrd="1" destOrd="0" presId="urn:microsoft.com/office/officeart/2005/8/layout/target3"/>
    <dgm:cxn modelId="{6A2984C1-6557-48EB-8FD7-072A4E1AE063}" type="presOf" srcId="{C061FCFB-B33A-48A6-8C74-945E0EB62997}" destId="{0C6DDD62-CE1B-4648-BE18-53E73C5920F3}" srcOrd="0" destOrd="0" presId="urn:microsoft.com/office/officeart/2005/8/layout/target3"/>
    <dgm:cxn modelId="{9A497BDC-86E4-495B-A2DA-541BE5F28B1A}" srcId="{D4D6B36A-63E1-4654-BDF1-D7F1E94BDD8F}" destId="{840BD67F-E266-4806-8A6F-EA10F64B40EE}" srcOrd="2" destOrd="0" parTransId="{444EC259-B26B-44B8-91CC-AB31746DCCFB}" sibTransId="{DF5D0D98-A9EF-4D4E-8009-910AC3560AF2}"/>
    <dgm:cxn modelId="{91443E2F-A9DC-4A23-B961-711FDE8D2F84}" srcId="{D4D6B36A-63E1-4654-BDF1-D7F1E94BDD8F}" destId="{FCB0426E-DF90-4674-AA90-4D403E1ABCFB}" srcOrd="0" destOrd="0" parTransId="{33A99A18-2020-43FC-B1D9-B718830BCDBD}" sibTransId="{B6920B52-7F38-4055-8E68-95DC921013AA}"/>
    <dgm:cxn modelId="{9575F7D5-64D6-4ADB-B2B4-A233FBE2CDDD}" type="presOf" srcId="{FCB0426E-DF90-4674-AA90-4D403E1ABCFB}" destId="{6FBCE595-7B0F-4A95-BE72-EF87F2D455A9}" srcOrd="0" destOrd="0" presId="urn:microsoft.com/office/officeart/2005/8/layout/target3"/>
    <dgm:cxn modelId="{E1BC4ACA-1F3D-4FC7-BB76-38250DACC796}" type="presOf" srcId="{D4D6B36A-63E1-4654-BDF1-D7F1E94BDD8F}" destId="{085AD3AA-F054-4089-99E5-3D9F2926858B}" srcOrd="0" destOrd="0" presId="urn:microsoft.com/office/officeart/2005/8/layout/target3"/>
    <dgm:cxn modelId="{0D71DB00-AE73-43DF-AF67-3EBAEDD3BD84}" type="presOf" srcId="{840BD67F-E266-4806-8A6F-EA10F64B40EE}" destId="{815449CF-19DE-4327-BD54-9DBE79AEDAD3}" srcOrd="0" destOrd="0" presId="urn:microsoft.com/office/officeart/2005/8/layout/target3"/>
    <dgm:cxn modelId="{4B4B61BE-70F3-4262-872B-81E03FC96927}" type="presParOf" srcId="{085AD3AA-F054-4089-99E5-3D9F2926858B}" destId="{5B600EC6-DCB4-4F68-9ED4-A75775962F2D}" srcOrd="0" destOrd="0" presId="urn:microsoft.com/office/officeart/2005/8/layout/target3"/>
    <dgm:cxn modelId="{CF1E32A7-B6E9-402F-B2E7-334C26196329}" type="presParOf" srcId="{085AD3AA-F054-4089-99E5-3D9F2926858B}" destId="{A8389036-A333-4888-B667-3FD4E2A3D9DA}" srcOrd="1" destOrd="0" presId="urn:microsoft.com/office/officeart/2005/8/layout/target3"/>
    <dgm:cxn modelId="{AEFC89CE-0F39-4284-ACB4-D9F7DD23AD74}" type="presParOf" srcId="{085AD3AA-F054-4089-99E5-3D9F2926858B}" destId="{6FBCE595-7B0F-4A95-BE72-EF87F2D455A9}" srcOrd="2" destOrd="0" presId="urn:microsoft.com/office/officeart/2005/8/layout/target3"/>
    <dgm:cxn modelId="{33CF7727-8189-4F25-B192-91FF255126A4}" type="presParOf" srcId="{085AD3AA-F054-4089-99E5-3D9F2926858B}" destId="{F97D38EB-C995-4524-8347-DC40093F25F4}" srcOrd="3" destOrd="0" presId="urn:microsoft.com/office/officeart/2005/8/layout/target3"/>
    <dgm:cxn modelId="{EBE53FBD-B537-4850-B20F-361D19423D63}" type="presParOf" srcId="{085AD3AA-F054-4089-99E5-3D9F2926858B}" destId="{7F22F024-9EB3-47C8-A240-3644548EF165}" srcOrd="4" destOrd="0" presId="urn:microsoft.com/office/officeart/2005/8/layout/target3"/>
    <dgm:cxn modelId="{E321864B-154B-46E0-B680-6FDBB5F7FBC4}" type="presParOf" srcId="{085AD3AA-F054-4089-99E5-3D9F2926858B}" destId="{0C6DDD62-CE1B-4648-BE18-53E73C5920F3}" srcOrd="5" destOrd="0" presId="urn:microsoft.com/office/officeart/2005/8/layout/target3"/>
    <dgm:cxn modelId="{634CCE45-A1BA-4ADC-BD65-350E65B8A4F6}" type="presParOf" srcId="{085AD3AA-F054-4089-99E5-3D9F2926858B}" destId="{738D6A5A-DD5C-4F70-936E-4183AFC48409}" srcOrd="6" destOrd="0" presId="urn:microsoft.com/office/officeart/2005/8/layout/target3"/>
    <dgm:cxn modelId="{1D36893A-96EC-4ACB-968F-DD194F829FE1}" type="presParOf" srcId="{085AD3AA-F054-4089-99E5-3D9F2926858B}" destId="{809F6CD9-1FF4-4DB1-8A47-690B50BC0535}" srcOrd="7" destOrd="0" presId="urn:microsoft.com/office/officeart/2005/8/layout/target3"/>
    <dgm:cxn modelId="{73FBE692-E4F7-418E-A2A2-456654628304}" type="presParOf" srcId="{085AD3AA-F054-4089-99E5-3D9F2926858B}" destId="{815449CF-19DE-4327-BD54-9DBE79AEDAD3}" srcOrd="8" destOrd="0" presId="urn:microsoft.com/office/officeart/2005/8/layout/target3"/>
    <dgm:cxn modelId="{A0953825-00ED-4F98-93B0-E0A9A69B8FAB}" type="presParOf" srcId="{085AD3AA-F054-4089-99E5-3D9F2926858B}" destId="{F5792125-A92A-47A0-917B-98905A35A1D0}" srcOrd="9" destOrd="0" presId="urn:microsoft.com/office/officeart/2005/8/layout/target3"/>
    <dgm:cxn modelId="{7E6077D1-2789-4D64-B513-027C365C828D}" type="presParOf" srcId="{085AD3AA-F054-4089-99E5-3D9F2926858B}" destId="{E950198F-28D0-4CAE-B926-C154D9598258}" srcOrd="10" destOrd="0" presId="urn:microsoft.com/office/officeart/2005/8/layout/target3"/>
    <dgm:cxn modelId="{0CCE1644-96BB-4477-8031-EBE3B7B1DA78}" type="presParOf" srcId="{085AD3AA-F054-4089-99E5-3D9F2926858B}" destId="{884EC0E6-9158-4BC2-8E8B-374D1006F694}" srcOrd="11" destOrd="0" presId="urn:microsoft.com/office/officeart/2005/8/layout/targe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E8A3D7-2A6E-4C84-A297-D4A73F4B22AA}"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961B7758-2FB9-437B-A61B-ADE66444E34E}">
      <dgm:prSet phldrT="[Text]"/>
      <dgm:spPr/>
      <dgm:t>
        <a:bodyPr/>
        <a:lstStyle/>
        <a:p>
          <a:r>
            <a:rPr lang="en-US">
              <a:latin typeface="#9Slide03 SFU Futura_12" panose="00000400000000000000" pitchFamily="2" charset="0"/>
            </a:rPr>
            <a:t>Hoạt động kinh tế</a:t>
          </a:r>
        </a:p>
      </dgm:t>
    </dgm:pt>
    <dgm:pt modelId="{8053D34C-C0DF-4064-96C8-FCA68FD542A0}" type="parTrans" cxnId="{75CD4C73-F221-4B8B-918A-62E66D6C3B8B}">
      <dgm:prSet/>
      <dgm:spPr/>
      <dgm:t>
        <a:bodyPr/>
        <a:lstStyle/>
        <a:p>
          <a:endParaRPr lang="en-US">
            <a:latin typeface="#9Slide03 SFU Futura_12" panose="00000400000000000000" pitchFamily="2" charset="0"/>
          </a:endParaRPr>
        </a:p>
      </dgm:t>
    </dgm:pt>
    <dgm:pt modelId="{CC2EA370-7FAF-483F-BB30-655E18D7F30E}" type="sibTrans" cxnId="{75CD4C73-F221-4B8B-918A-62E66D6C3B8B}">
      <dgm:prSet/>
      <dgm:spPr/>
      <dgm:t>
        <a:bodyPr/>
        <a:lstStyle/>
        <a:p>
          <a:endParaRPr lang="en-US">
            <a:latin typeface="#9Slide03 SFU Futura_12" panose="00000400000000000000" pitchFamily="2" charset="0"/>
          </a:endParaRPr>
        </a:p>
      </dgm:t>
    </dgm:pt>
    <dgm:pt modelId="{3BBBA6C6-EBA2-4B75-B955-EA0457924C08}">
      <dgm:prSet phldrT="[Text]"/>
      <dgm:spPr/>
      <dgm:t>
        <a:bodyPr/>
        <a:lstStyle/>
        <a:p>
          <a:r>
            <a:rPr lang="en-US">
              <a:latin typeface="#9Slide03 SFU Futura_12" panose="00000400000000000000" pitchFamily="2" charset="0"/>
            </a:rPr>
            <a:t>Không hoạt động kinh tế</a:t>
          </a:r>
        </a:p>
      </dgm:t>
    </dgm:pt>
    <dgm:pt modelId="{808664CA-4CB3-40F4-9EF7-1E44331F0751}" type="parTrans" cxnId="{9A41CAD5-D4B6-4D1B-82EC-4761139EB425}">
      <dgm:prSet/>
      <dgm:spPr/>
      <dgm:t>
        <a:bodyPr/>
        <a:lstStyle/>
        <a:p>
          <a:endParaRPr lang="en-US">
            <a:latin typeface="#9Slide03 SFU Futura_12" panose="00000400000000000000" pitchFamily="2" charset="0"/>
          </a:endParaRPr>
        </a:p>
      </dgm:t>
    </dgm:pt>
    <dgm:pt modelId="{993751CF-D53B-4D4C-9E58-5205F72A9522}" type="sibTrans" cxnId="{9A41CAD5-D4B6-4D1B-82EC-4761139EB425}">
      <dgm:prSet/>
      <dgm:spPr/>
      <dgm:t>
        <a:bodyPr/>
        <a:lstStyle/>
        <a:p>
          <a:endParaRPr lang="en-US">
            <a:latin typeface="#9Slide03 SFU Futura_12" panose="00000400000000000000" pitchFamily="2" charset="0"/>
          </a:endParaRPr>
        </a:p>
      </dgm:t>
    </dgm:pt>
    <dgm:pt modelId="{635D4818-675E-45DC-A7E6-B90A303392AF}" type="pres">
      <dgm:prSet presAssocID="{68E8A3D7-2A6E-4C84-A297-D4A73F4B22AA}" presName="compositeShape" presStyleCnt="0">
        <dgm:presLayoutVars>
          <dgm:chMax val="2"/>
          <dgm:dir/>
          <dgm:resizeHandles val="exact"/>
        </dgm:presLayoutVars>
      </dgm:prSet>
      <dgm:spPr/>
      <dgm:t>
        <a:bodyPr/>
        <a:lstStyle/>
        <a:p>
          <a:endParaRPr lang="en-US"/>
        </a:p>
      </dgm:t>
    </dgm:pt>
    <dgm:pt modelId="{D5651894-2CED-4B79-A361-3997A639907A}" type="pres">
      <dgm:prSet presAssocID="{68E8A3D7-2A6E-4C84-A297-D4A73F4B22AA}" presName="ribbon" presStyleLbl="node1" presStyleIdx="0" presStyleCnt="1"/>
      <dgm:spPr>
        <a:solidFill>
          <a:srgbClr val="00B050"/>
        </a:solidFill>
      </dgm:spPr>
    </dgm:pt>
    <dgm:pt modelId="{1A8B89FF-AF6B-4A7E-ABF1-DC3EB4F16C61}" type="pres">
      <dgm:prSet presAssocID="{68E8A3D7-2A6E-4C84-A297-D4A73F4B22AA}" presName="leftArrowText" presStyleLbl="node1" presStyleIdx="0" presStyleCnt="1">
        <dgm:presLayoutVars>
          <dgm:chMax val="0"/>
          <dgm:bulletEnabled val="1"/>
        </dgm:presLayoutVars>
      </dgm:prSet>
      <dgm:spPr/>
      <dgm:t>
        <a:bodyPr/>
        <a:lstStyle/>
        <a:p>
          <a:endParaRPr lang="en-US"/>
        </a:p>
      </dgm:t>
    </dgm:pt>
    <dgm:pt modelId="{292AD004-10E7-48E7-983E-1F7D683146CE}" type="pres">
      <dgm:prSet presAssocID="{68E8A3D7-2A6E-4C84-A297-D4A73F4B22AA}" presName="rightArrowText" presStyleLbl="node1" presStyleIdx="0" presStyleCnt="1">
        <dgm:presLayoutVars>
          <dgm:chMax val="0"/>
          <dgm:bulletEnabled val="1"/>
        </dgm:presLayoutVars>
      </dgm:prSet>
      <dgm:spPr/>
      <dgm:t>
        <a:bodyPr/>
        <a:lstStyle/>
        <a:p>
          <a:endParaRPr lang="en-US"/>
        </a:p>
      </dgm:t>
    </dgm:pt>
  </dgm:ptLst>
  <dgm:cxnLst>
    <dgm:cxn modelId="{F31E7D17-CFF7-4BC5-B2A4-312C0C95179E}" type="presOf" srcId="{3BBBA6C6-EBA2-4B75-B955-EA0457924C08}" destId="{292AD004-10E7-48E7-983E-1F7D683146CE}" srcOrd="0" destOrd="0" presId="urn:microsoft.com/office/officeart/2005/8/layout/arrow6"/>
    <dgm:cxn modelId="{75CD4C73-F221-4B8B-918A-62E66D6C3B8B}" srcId="{68E8A3D7-2A6E-4C84-A297-D4A73F4B22AA}" destId="{961B7758-2FB9-437B-A61B-ADE66444E34E}" srcOrd="0" destOrd="0" parTransId="{8053D34C-C0DF-4064-96C8-FCA68FD542A0}" sibTransId="{CC2EA370-7FAF-483F-BB30-655E18D7F30E}"/>
    <dgm:cxn modelId="{7114A651-82A5-4961-BCAE-B29121667D6D}" type="presOf" srcId="{961B7758-2FB9-437B-A61B-ADE66444E34E}" destId="{1A8B89FF-AF6B-4A7E-ABF1-DC3EB4F16C61}" srcOrd="0" destOrd="0" presId="urn:microsoft.com/office/officeart/2005/8/layout/arrow6"/>
    <dgm:cxn modelId="{8C6A4C7C-D8D1-4A57-A061-D81631087FDF}" type="presOf" srcId="{68E8A3D7-2A6E-4C84-A297-D4A73F4B22AA}" destId="{635D4818-675E-45DC-A7E6-B90A303392AF}" srcOrd="0" destOrd="0" presId="urn:microsoft.com/office/officeart/2005/8/layout/arrow6"/>
    <dgm:cxn modelId="{9A41CAD5-D4B6-4D1B-82EC-4761139EB425}" srcId="{68E8A3D7-2A6E-4C84-A297-D4A73F4B22AA}" destId="{3BBBA6C6-EBA2-4B75-B955-EA0457924C08}" srcOrd="1" destOrd="0" parTransId="{808664CA-4CB3-40F4-9EF7-1E44331F0751}" sibTransId="{993751CF-D53B-4D4C-9E58-5205F72A9522}"/>
    <dgm:cxn modelId="{953C35CC-134C-4A8E-BA23-FC3A7DE00625}" type="presParOf" srcId="{635D4818-675E-45DC-A7E6-B90A303392AF}" destId="{D5651894-2CED-4B79-A361-3997A639907A}" srcOrd="0" destOrd="0" presId="urn:microsoft.com/office/officeart/2005/8/layout/arrow6"/>
    <dgm:cxn modelId="{4F236686-116D-429F-A432-AA17E5FAB05B}" type="presParOf" srcId="{635D4818-675E-45DC-A7E6-B90A303392AF}" destId="{1A8B89FF-AF6B-4A7E-ABF1-DC3EB4F16C61}" srcOrd="1" destOrd="0" presId="urn:microsoft.com/office/officeart/2005/8/layout/arrow6"/>
    <dgm:cxn modelId="{780DD0F1-A55F-4D9A-A9C2-DAFD780C67C2}" type="presParOf" srcId="{635D4818-675E-45DC-A7E6-B90A303392AF}" destId="{292AD004-10E7-48E7-983E-1F7D683146CE}" srcOrd="2" destOrd="0" presId="urn:microsoft.com/office/officeart/2005/8/layout/arrow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00EC6-DCB4-4F68-9ED4-A75775962F2D}">
      <dsp:nvSpPr>
        <dsp:cNvPr id="0" name=""/>
        <dsp:cNvSpPr/>
      </dsp:nvSpPr>
      <dsp:spPr>
        <a:xfrm>
          <a:off x="0" y="0"/>
          <a:ext cx="1222275" cy="1222275"/>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CE595-7B0F-4A95-BE72-EF87F2D455A9}">
      <dsp:nvSpPr>
        <dsp:cNvPr id="0" name=""/>
        <dsp:cNvSpPr/>
      </dsp:nvSpPr>
      <dsp:spPr>
        <a:xfrm>
          <a:off x="611137" y="0"/>
          <a:ext cx="3651571" cy="12222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latin typeface="#9Slide03 SFU Futura_12" panose="00000400000000000000" pitchFamily="2" charset="0"/>
            </a:rPr>
            <a:t>  Nông - Lâm – Thủy sản</a:t>
          </a:r>
        </a:p>
      </dsp:txBody>
      <dsp:txXfrm>
        <a:off x="611137" y="0"/>
        <a:ext cx="3651571" cy="366683"/>
      </dsp:txXfrm>
    </dsp:sp>
    <dsp:sp modelId="{7F22F024-9EB3-47C8-A240-3644548EF165}">
      <dsp:nvSpPr>
        <dsp:cNvPr id="0" name=""/>
        <dsp:cNvSpPr/>
      </dsp:nvSpPr>
      <dsp:spPr>
        <a:xfrm>
          <a:off x="213898" y="366683"/>
          <a:ext cx="794477" cy="794477"/>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DDD62-CE1B-4648-BE18-53E73C5920F3}">
      <dsp:nvSpPr>
        <dsp:cNvPr id="0" name=""/>
        <dsp:cNvSpPr/>
      </dsp:nvSpPr>
      <dsp:spPr>
        <a:xfrm>
          <a:off x="611137" y="366683"/>
          <a:ext cx="3651571" cy="79447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latin typeface="#9Slide03 SFU Futura_12" panose="00000400000000000000" pitchFamily="2" charset="0"/>
            </a:rPr>
            <a:t>  Công nghiệp – Xây dựng</a:t>
          </a:r>
        </a:p>
      </dsp:txBody>
      <dsp:txXfrm>
        <a:off x="611137" y="366683"/>
        <a:ext cx="3651571" cy="366682"/>
      </dsp:txXfrm>
    </dsp:sp>
    <dsp:sp modelId="{809F6CD9-1FF4-4DB1-8A47-690B50BC0535}">
      <dsp:nvSpPr>
        <dsp:cNvPr id="0" name=""/>
        <dsp:cNvSpPr/>
      </dsp:nvSpPr>
      <dsp:spPr>
        <a:xfrm>
          <a:off x="427796" y="733365"/>
          <a:ext cx="366682" cy="366682"/>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449CF-19DE-4327-BD54-9DBE79AEDAD3}">
      <dsp:nvSpPr>
        <dsp:cNvPr id="0" name=""/>
        <dsp:cNvSpPr/>
      </dsp:nvSpPr>
      <dsp:spPr>
        <a:xfrm>
          <a:off x="611137" y="733365"/>
          <a:ext cx="3651571" cy="3666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latin typeface="#9Slide03 SFU Futura_12" panose="00000400000000000000" pitchFamily="2" charset="0"/>
            </a:rPr>
            <a:t>  Dịch vụ</a:t>
          </a:r>
        </a:p>
      </dsp:txBody>
      <dsp:txXfrm>
        <a:off x="611137" y="733365"/>
        <a:ext cx="3651571" cy="366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51894-2CED-4B79-A361-3997A639907A}">
      <dsp:nvSpPr>
        <dsp:cNvPr id="0" name=""/>
        <dsp:cNvSpPr/>
      </dsp:nvSpPr>
      <dsp:spPr>
        <a:xfrm>
          <a:off x="485175" y="0"/>
          <a:ext cx="3386180" cy="1354472"/>
        </a:xfrm>
        <a:prstGeom prst="leftRightRibb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B89FF-AF6B-4A7E-ABF1-DC3EB4F16C61}">
      <dsp:nvSpPr>
        <dsp:cNvPr id="0" name=""/>
        <dsp:cNvSpPr/>
      </dsp:nvSpPr>
      <dsp:spPr>
        <a:xfrm>
          <a:off x="891516" y="237032"/>
          <a:ext cx="1117439" cy="6636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n-US" sz="1600" kern="1200">
              <a:latin typeface="#9Slide03 SFU Futura_12" panose="00000400000000000000" pitchFamily="2" charset="0"/>
            </a:rPr>
            <a:t>Hoạt động kinh tế</a:t>
          </a:r>
        </a:p>
      </dsp:txBody>
      <dsp:txXfrm>
        <a:off x="891516" y="237032"/>
        <a:ext cx="1117439" cy="663691"/>
      </dsp:txXfrm>
    </dsp:sp>
    <dsp:sp modelId="{292AD004-10E7-48E7-983E-1F7D683146CE}">
      <dsp:nvSpPr>
        <dsp:cNvPr id="0" name=""/>
        <dsp:cNvSpPr/>
      </dsp:nvSpPr>
      <dsp:spPr>
        <a:xfrm>
          <a:off x="2178265" y="453748"/>
          <a:ext cx="1320610" cy="6636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n-US" sz="1600" kern="1200">
              <a:latin typeface="#9Slide03 SFU Futura_12" panose="00000400000000000000" pitchFamily="2" charset="0"/>
            </a:rPr>
            <a:t>Không hoạt động kinh tế</a:t>
          </a:r>
        </a:p>
      </dsp:txBody>
      <dsp:txXfrm>
        <a:off x="2178265" y="453748"/>
        <a:ext cx="1320610" cy="663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00EC6-DCB4-4F68-9ED4-A75775962F2D}">
      <dsp:nvSpPr>
        <dsp:cNvPr id="0" name=""/>
        <dsp:cNvSpPr/>
      </dsp:nvSpPr>
      <dsp:spPr>
        <a:xfrm>
          <a:off x="0" y="0"/>
          <a:ext cx="1222275" cy="1222275"/>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CE595-7B0F-4A95-BE72-EF87F2D455A9}">
      <dsp:nvSpPr>
        <dsp:cNvPr id="0" name=""/>
        <dsp:cNvSpPr/>
      </dsp:nvSpPr>
      <dsp:spPr>
        <a:xfrm>
          <a:off x="611137" y="0"/>
          <a:ext cx="3651571" cy="12222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latin typeface="#9Slide03 SFU Futura_12" panose="00000400000000000000" pitchFamily="2" charset="0"/>
            </a:rPr>
            <a:t>  Nông - Lâm – Thủy sản</a:t>
          </a:r>
        </a:p>
      </dsp:txBody>
      <dsp:txXfrm>
        <a:off x="611137" y="0"/>
        <a:ext cx="3651571" cy="366683"/>
      </dsp:txXfrm>
    </dsp:sp>
    <dsp:sp modelId="{7F22F024-9EB3-47C8-A240-3644548EF165}">
      <dsp:nvSpPr>
        <dsp:cNvPr id="0" name=""/>
        <dsp:cNvSpPr/>
      </dsp:nvSpPr>
      <dsp:spPr>
        <a:xfrm>
          <a:off x="213898" y="366683"/>
          <a:ext cx="794477" cy="794477"/>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DDD62-CE1B-4648-BE18-53E73C5920F3}">
      <dsp:nvSpPr>
        <dsp:cNvPr id="0" name=""/>
        <dsp:cNvSpPr/>
      </dsp:nvSpPr>
      <dsp:spPr>
        <a:xfrm>
          <a:off x="611137" y="366683"/>
          <a:ext cx="3651571" cy="79447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latin typeface="#9Slide03 SFU Futura_12" panose="00000400000000000000" pitchFamily="2" charset="0"/>
            </a:rPr>
            <a:t>  Công nghiệp – Xây dựng</a:t>
          </a:r>
        </a:p>
      </dsp:txBody>
      <dsp:txXfrm>
        <a:off x="611137" y="366683"/>
        <a:ext cx="3651571" cy="366682"/>
      </dsp:txXfrm>
    </dsp:sp>
    <dsp:sp modelId="{809F6CD9-1FF4-4DB1-8A47-690B50BC0535}">
      <dsp:nvSpPr>
        <dsp:cNvPr id="0" name=""/>
        <dsp:cNvSpPr/>
      </dsp:nvSpPr>
      <dsp:spPr>
        <a:xfrm>
          <a:off x="427796" y="733365"/>
          <a:ext cx="366682" cy="366682"/>
        </a:xfrm>
        <a:prstGeom prst="pie">
          <a:avLst>
            <a:gd name="adj1" fmla="val 54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449CF-19DE-4327-BD54-9DBE79AEDAD3}">
      <dsp:nvSpPr>
        <dsp:cNvPr id="0" name=""/>
        <dsp:cNvSpPr/>
      </dsp:nvSpPr>
      <dsp:spPr>
        <a:xfrm>
          <a:off x="611137" y="733365"/>
          <a:ext cx="3651571" cy="3666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latin typeface="#9Slide03 SFU Futura_12" panose="00000400000000000000" pitchFamily="2" charset="0"/>
            </a:rPr>
            <a:t>  Dịch vụ</a:t>
          </a:r>
        </a:p>
      </dsp:txBody>
      <dsp:txXfrm>
        <a:off x="611137" y="733365"/>
        <a:ext cx="3651571" cy="366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51894-2CED-4B79-A361-3997A639907A}">
      <dsp:nvSpPr>
        <dsp:cNvPr id="0" name=""/>
        <dsp:cNvSpPr/>
      </dsp:nvSpPr>
      <dsp:spPr>
        <a:xfrm>
          <a:off x="485175" y="0"/>
          <a:ext cx="3386180" cy="1354472"/>
        </a:xfrm>
        <a:prstGeom prst="leftRightRibb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B89FF-AF6B-4A7E-ABF1-DC3EB4F16C61}">
      <dsp:nvSpPr>
        <dsp:cNvPr id="0" name=""/>
        <dsp:cNvSpPr/>
      </dsp:nvSpPr>
      <dsp:spPr>
        <a:xfrm>
          <a:off x="891516" y="237032"/>
          <a:ext cx="1117439" cy="6636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n-US" sz="1600" kern="1200">
              <a:latin typeface="#9Slide03 SFU Futura_12" panose="00000400000000000000" pitchFamily="2" charset="0"/>
            </a:rPr>
            <a:t>Hoạt động kinh tế</a:t>
          </a:r>
        </a:p>
      </dsp:txBody>
      <dsp:txXfrm>
        <a:off x="891516" y="237032"/>
        <a:ext cx="1117439" cy="663691"/>
      </dsp:txXfrm>
    </dsp:sp>
    <dsp:sp modelId="{292AD004-10E7-48E7-983E-1F7D683146CE}">
      <dsp:nvSpPr>
        <dsp:cNvPr id="0" name=""/>
        <dsp:cNvSpPr/>
      </dsp:nvSpPr>
      <dsp:spPr>
        <a:xfrm>
          <a:off x="2178265" y="453748"/>
          <a:ext cx="1320610" cy="6636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n-US" sz="1600" kern="1200">
              <a:latin typeface="#9Slide03 SFU Futura_12" panose="00000400000000000000" pitchFamily="2" charset="0"/>
            </a:rPr>
            <a:t>Không hoạt động kinh tế</a:t>
          </a:r>
        </a:p>
      </dsp:txBody>
      <dsp:txXfrm>
        <a:off x="2178265" y="453748"/>
        <a:ext cx="1320610" cy="66369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46549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10</a:t>
            </a:fld>
            <a:endParaRPr lang="zh-CN" altLang="en-US"/>
          </a:p>
        </p:txBody>
      </p:sp>
    </p:spTree>
    <p:extLst>
      <p:ext uri="{BB962C8B-B14F-4D97-AF65-F5344CB8AC3E}">
        <p14:creationId xmlns:p14="http://schemas.microsoft.com/office/powerpoint/2010/main" val="215821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228573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515023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13</a:t>
            </a:fld>
            <a:endParaRPr lang="zh-CN" altLang="en-US"/>
          </a:p>
        </p:txBody>
      </p:sp>
    </p:spTree>
    <p:extLst>
      <p:ext uri="{BB962C8B-B14F-4D97-AF65-F5344CB8AC3E}">
        <p14:creationId xmlns:p14="http://schemas.microsoft.com/office/powerpoint/2010/main" val="1539056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14</a:t>
            </a:fld>
            <a:endParaRPr lang="zh-CN" altLang="en-US"/>
          </a:p>
        </p:txBody>
      </p:sp>
    </p:spTree>
    <p:extLst>
      <p:ext uri="{BB962C8B-B14F-4D97-AF65-F5344CB8AC3E}">
        <p14:creationId xmlns:p14="http://schemas.microsoft.com/office/powerpoint/2010/main" val="78274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15</a:t>
            </a:fld>
            <a:endParaRPr lang="zh-CN" altLang="en-US"/>
          </a:p>
        </p:txBody>
      </p:sp>
    </p:spTree>
    <p:extLst>
      <p:ext uri="{BB962C8B-B14F-4D97-AF65-F5344CB8AC3E}">
        <p14:creationId xmlns:p14="http://schemas.microsoft.com/office/powerpoint/2010/main" val="4070754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169438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261881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18</a:t>
            </a:fld>
            <a:endParaRPr lang="zh-CN" altLang="en-US"/>
          </a:p>
        </p:txBody>
      </p:sp>
    </p:spTree>
    <p:extLst>
      <p:ext uri="{BB962C8B-B14F-4D97-AF65-F5344CB8AC3E}">
        <p14:creationId xmlns:p14="http://schemas.microsoft.com/office/powerpoint/2010/main" val="54466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19</a:t>
            </a:fld>
            <a:endParaRPr lang="zh-CN" altLang="en-US"/>
          </a:p>
        </p:txBody>
      </p:sp>
    </p:spTree>
    <p:extLst>
      <p:ext uri="{BB962C8B-B14F-4D97-AF65-F5344CB8AC3E}">
        <p14:creationId xmlns:p14="http://schemas.microsoft.com/office/powerpoint/2010/main" val="126186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934120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20</a:t>
            </a:fld>
            <a:endParaRPr lang="zh-CN" altLang="en-US"/>
          </a:p>
        </p:txBody>
      </p:sp>
    </p:spTree>
    <p:extLst>
      <p:ext uri="{BB962C8B-B14F-4D97-AF65-F5344CB8AC3E}">
        <p14:creationId xmlns:p14="http://schemas.microsoft.com/office/powerpoint/2010/main" val="3276713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21</a:t>
            </a:fld>
            <a:endParaRPr lang="zh-CN" altLang="en-US"/>
          </a:p>
        </p:txBody>
      </p:sp>
    </p:spTree>
    <p:extLst>
      <p:ext uri="{BB962C8B-B14F-4D97-AF65-F5344CB8AC3E}">
        <p14:creationId xmlns:p14="http://schemas.microsoft.com/office/powerpoint/2010/main" val="202155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22</a:t>
            </a:fld>
            <a:endParaRPr lang="zh-CN" altLang="en-US"/>
          </a:p>
        </p:txBody>
      </p:sp>
    </p:spTree>
    <p:extLst>
      <p:ext uri="{BB962C8B-B14F-4D97-AF65-F5344CB8AC3E}">
        <p14:creationId xmlns:p14="http://schemas.microsoft.com/office/powerpoint/2010/main" val="1119981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23</a:t>
            </a:fld>
            <a:endParaRPr lang="zh-CN" altLang="en-US"/>
          </a:p>
        </p:txBody>
      </p:sp>
    </p:spTree>
    <p:extLst>
      <p:ext uri="{BB962C8B-B14F-4D97-AF65-F5344CB8AC3E}">
        <p14:creationId xmlns:p14="http://schemas.microsoft.com/office/powerpoint/2010/main" val="999958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mỗi nhóm để thể hiện nội dung phản hồi và mở rộng. Chú ý các kí hiệu liên kết để kết nối các slide liền mạch</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24</a:t>
            </a:fld>
            <a:endParaRPr lang="zh-CN" altLang="en-US"/>
          </a:p>
        </p:txBody>
      </p:sp>
    </p:spTree>
    <p:extLst>
      <p:ext uri="{BB962C8B-B14F-4D97-AF65-F5344CB8AC3E}">
        <p14:creationId xmlns:p14="http://schemas.microsoft.com/office/powerpoint/2010/main" val="201979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25</a:t>
            </a:fld>
            <a:endParaRPr lang="zh-CN" altLang="en-US"/>
          </a:p>
        </p:txBody>
      </p:sp>
    </p:spTree>
    <p:extLst>
      <p:ext uri="{BB962C8B-B14F-4D97-AF65-F5344CB8AC3E}">
        <p14:creationId xmlns:p14="http://schemas.microsoft.com/office/powerpoint/2010/main" val="2374217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26</a:t>
            </a:fld>
            <a:endParaRPr lang="zh-CN" altLang="en-US"/>
          </a:p>
        </p:txBody>
      </p:sp>
    </p:spTree>
    <p:extLst>
      <p:ext uri="{BB962C8B-B14F-4D97-AF65-F5344CB8AC3E}">
        <p14:creationId xmlns:p14="http://schemas.microsoft.com/office/powerpoint/2010/main" val="424949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27</a:t>
            </a:fld>
            <a:endParaRPr lang="zh-CN" altLang="en-US"/>
          </a:p>
        </p:txBody>
      </p:sp>
    </p:spTree>
    <p:extLst>
      <p:ext uri="{BB962C8B-B14F-4D97-AF65-F5344CB8AC3E}">
        <p14:creationId xmlns:p14="http://schemas.microsoft.com/office/powerpoint/2010/main" val="989582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28</a:t>
            </a:fld>
            <a:endParaRPr lang="zh-CN" altLang="en-US"/>
          </a:p>
        </p:txBody>
      </p:sp>
    </p:spTree>
    <p:extLst>
      <p:ext uri="{BB962C8B-B14F-4D97-AF65-F5344CB8AC3E}">
        <p14:creationId xmlns:p14="http://schemas.microsoft.com/office/powerpoint/2010/main" val="1053313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29</a:t>
            </a:fld>
            <a:endParaRPr lang="zh-CN" altLang="en-US"/>
          </a:p>
        </p:txBody>
      </p:sp>
    </p:spTree>
    <p:extLst>
      <p:ext uri="{BB962C8B-B14F-4D97-AF65-F5344CB8AC3E}">
        <p14:creationId xmlns:p14="http://schemas.microsoft.com/office/powerpoint/2010/main" val="1598013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a:t>
            </a:fld>
            <a:endParaRPr lang="zh-CN" altLang="en-US"/>
          </a:p>
        </p:txBody>
      </p:sp>
    </p:spTree>
    <p:extLst>
      <p:ext uri="{BB962C8B-B14F-4D97-AF65-F5344CB8AC3E}">
        <p14:creationId xmlns:p14="http://schemas.microsoft.com/office/powerpoint/2010/main" val="1986297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30</a:t>
            </a:fld>
            <a:endParaRPr lang="zh-CN" altLang="en-US"/>
          </a:p>
        </p:txBody>
      </p:sp>
    </p:spTree>
    <p:extLst>
      <p:ext uri="{BB962C8B-B14F-4D97-AF65-F5344CB8AC3E}">
        <p14:creationId xmlns:p14="http://schemas.microsoft.com/office/powerpoint/2010/main" val="1115922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31</a:t>
            </a:fld>
            <a:endParaRPr lang="zh-CN" altLang="en-US"/>
          </a:p>
        </p:txBody>
      </p:sp>
    </p:spTree>
    <p:extLst>
      <p:ext uri="{BB962C8B-B14F-4D97-AF65-F5344CB8AC3E}">
        <p14:creationId xmlns:p14="http://schemas.microsoft.com/office/powerpoint/2010/main" val="2788296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32</a:t>
            </a:fld>
            <a:endParaRPr lang="zh-CN" altLang="en-US"/>
          </a:p>
        </p:txBody>
      </p:sp>
    </p:spTree>
    <p:extLst>
      <p:ext uri="{BB962C8B-B14F-4D97-AF65-F5344CB8AC3E}">
        <p14:creationId xmlns:p14="http://schemas.microsoft.com/office/powerpoint/2010/main" val="1988299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34</a:t>
            </a:fld>
            <a:endParaRPr lang="zh-CN" altLang="en-US"/>
          </a:p>
        </p:txBody>
      </p:sp>
    </p:spTree>
    <p:extLst>
      <p:ext uri="{BB962C8B-B14F-4D97-AF65-F5344CB8AC3E}">
        <p14:creationId xmlns:p14="http://schemas.microsoft.com/office/powerpoint/2010/main" val="2891515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35</a:t>
            </a:fld>
            <a:endParaRPr lang="zh-CN" altLang="en-US"/>
          </a:p>
        </p:txBody>
      </p:sp>
    </p:spTree>
    <p:extLst>
      <p:ext uri="{BB962C8B-B14F-4D97-AF65-F5344CB8AC3E}">
        <p14:creationId xmlns:p14="http://schemas.microsoft.com/office/powerpoint/2010/main" val="725541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36</a:t>
            </a:fld>
            <a:endParaRPr lang="zh-CN" altLang="en-US"/>
          </a:p>
        </p:txBody>
      </p:sp>
    </p:spTree>
    <p:extLst>
      <p:ext uri="{BB962C8B-B14F-4D97-AF65-F5344CB8AC3E}">
        <p14:creationId xmlns:p14="http://schemas.microsoft.com/office/powerpoint/2010/main" val="3676130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thẻ các TTV cho HS lên ghép</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a:t>
            </a:fld>
            <a:endParaRPr lang="zh-CN" altLang="en-US"/>
          </a:p>
        </p:txBody>
      </p:sp>
    </p:spTree>
    <p:extLst>
      <p:ext uri="{BB962C8B-B14F-4D97-AF65-F5344CB8AC3E}">
        <p14:creationId xmlns:p14="http://schemas.microsoft.com/office/powerpoint/2010/main" val="345893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a:t>
            </a:fld>
            <a:endParaRPr lang="zh-CN" altLang="en-US"/>
          </a:p>
        </p:txBody>
      </p:sp>
    </p:spTree>
    <p:extLst>
      <p:ext uri="{BB962C8B-B14F-4D97-AF65-F5344CB8AC3E}">
        <p14:creationId xmlns:p14="http://schemas.microsoft.com/office/powerpoint/2010/main" val="91602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a:t>
            </a:fld>
            <a:endParaRPr lang="zh-CN" altLang="en-US"/>
          </a:p>
        </p:txBody>
      </p:sp>
    </p:spTree>
    <p:extLst>
      <p:ext uri="{BB962C8B-B14F-4D97-AF65-F5344CB8AC3E}">
        <p14:creationId xmlns:p14="http://schemas.microsoft.com/office/powerpoint/2010/main" val="396368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7</a:t>
            </a:fld>
            <a:endParaRPr lang="zh-CN" altLang="en-US"/>
          </a:p>
        </p:txBody>
      </p:sp>
    </p:spTree>
    <p:extLst>
      <p:ext uri="{BB962C8B-B14F-4D97-AF65-F5344CB8AC3E}">
        <p14:creationId xmlns:p14="http://schemas.microsoft.com/office/powerpoint/2010/main" val="274907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8</a:t>
            </a:fld>
            <a:endParaRPr lang="zh-CN" altLang="en-US"/>
          </a:p>
        </p:txBody>
      </p:sp>
    </p:spTree>
    <p:extLst>
      <p:ext uri="{BB962C8B-B14F-4D97-AF65-F5344CB8AC3E}">
        <p14:creationId xmlns:p14="http://schemas.microsoft.com/office/powerpoint/2010/main" val="181823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9</a:t>
            </a:fld>
            <a:endParaRPr lang="zh-CN" altLang="en-US"/>
          </a:p>
        </p:txBody>
      </p:sp>
    </p:spTree>
    <p:extLst>
      <p:ext uri="{BB962C8B-B14F-4D97-AF65-F5344CB8AC3E}">
        <p14:creationId xmlns:p14="http://schemas.microsoft.com/office/powerpoint/2010/main" val="442303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a:xfrm>
            <a:off x="-24992" y="0"/>
            <a:ext cx="9168992" cy="5157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0736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420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884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63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95610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36853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41713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1989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893988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45515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4891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41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AE1493-29EF-4B67-A7D8-10C3298E54B6}"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1980895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E1493-29EF-4B67-A7D8-10C3298E54B6}"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182886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AE1493-29EF-4B67-A7D8-10C3298E54B6}"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255560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AE1493-29EF-4B67-A7D8-10C3298E54B6}"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391503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AE1493-29EF-4B67-A7D8-10C3298E54B6}" type="datetimeFigureOut">
              <a:rPr lang="en-US" smtClean="0"/>
              <a:t>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51012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AE1493-29EF-4B67-A7D8-10C3298E54B6}"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3935487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E1493-29EF-4B67-A7D8-10C3298E54B6}" type="datetimeFigureOut">
              <a:rPr lang="en-US" smtClean="0"/>
              <a:t>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39702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1AE1493-29EF-4B67-A7D8-10C3298E54B6}"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3642820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1AE1493-29EF-4B67-A7D8-10C3298E54B6}"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407439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E1493-29EF-4B67-A7D8-10C3298E54B6}"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997502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E1493-29EF-4B67-A7D8-10C3298E54B6}"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3294-A41A-4CD6-9CE1-8B53A7814BD2}" type="slidenum">
              <a:rPr lang="en-US" smtClean="0"/>
              <a:t>‹#›</a:t>
            </a:fld>
            <a:endParaRPr lang="en-US"/>
          </a:p>
        </p:txBody>
      </p:sp>
    </p:spTree>
    <p:extLst>
      <p:ext uri="{BB962C8B-B14F-4D97-AF65-F5344CB8AC3E}">
        <p14:creationId xmlns:p14="http://schemas.microsoft.com/office/powerpoint/2010/main" val="375415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55734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480949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2525486" y="132080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767100" y="132080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icture Placeholder 7"/>
          <p:cNvSpPr>
            <a:spLocks noGrp="1"/>
          </p:cNvSpPr>
          <p:nvPr>
            <p:ph type="pic" sz="quarter" idx="15"/>
          </p:nvPr>
        </p:nvSpPr>
        <p:spPr>
          <a:xfrm>
            <a:off x="55734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480949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2525486" y="322072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767100" y="322072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22204"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6102626"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3112415"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64778"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564778"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4786920"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4786920"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493057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AE1493-29EF-4B67-A7D8-10C3298E54B6}" type="datetimeFigureOut">
              <a:rPr lang="en-US" smtClean="0"/>
              <a:t>2/1/2023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E63294-A41A-4CD6-9CE1-8B53A7814BD2}" type="slidenum">
              <a:rPr lang="en-US" smtClean="0"/>
              <a:t>‹#›</a:t>
            </a:fld>
            <a:endParaRPr lang="en-US"/>
          </a:p>
        </p:txBody>
      </p:sp>
    </p:spTree>
    <p:extLst>
      <p:ext uri="{BB962C8B-B14F-4D97-AF65-F5344CB8AC3E}">
        <p14:creationId xmlns:p14="http://schemas.microsoft.com/office/powerpoint/2010/main" val="12019860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p4"/><Relationship Id="rId7" Type="http://schemas.openxmlformats.org/officeDocument/2006/relationships/image" Target="../media/image25.png"/><Relationship Id="rId12" Type="http://schemas.openxmlformats.org/officeDocument/2006/relationships/image" Target="../media/image27.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10.xml"/><Relationship Id="rId11" Type="http://schemas.openxmlformats.org/officeDocument/2006/relationships/image" Target="../media/image9.png"/><Relationship Id="rId5" Type="http://schemas.openxmlformats.org/officeDocument/2006/relationships/slideLayout" Target="../slideLayouts/slideLayout27.xml"/><Relationship Id="rId10" Type="http://schemas.openxmlformats.org/officeDocument/2006/relationships/image" Target="../media/image13.png"/><Relationship Id="rId4" Type="http://schemas.openxmlformats.org/officeDocument/2006/relationships/video" Target="../media/media1.mp4"/><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13.png"/><Relationship Id="rId4" Type="http://schemas.microsoft.com/office/2007/relationships/hdphoto" Target="../media/hdphoto4.wdp"/><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7.xml"/><Relationship Id="rId7" Type="http://schemas.openxmlformats.org/officeDocument/2006/relationships/image" Target="../media/image30.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microsoft.com/office/2007/relationships/hdphoto" Target="../media/hdphoto6.wdp"/><Relationship Id="rId4" Type="http://schemas.openxmlformats.org/officeDocument/2006/relationships/image" Target="../media/image30.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40.png"/><Relationship Id="rId4" Type="http://schemas.microsoft.com/office/2007/relationships/hdphoto" Target="../media/hdphoto4.wdp"/><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microsoft.com/office/2007/relationships/hdphoto" Target="../media/hdphoto7.wdp"/><Relationship Id="rId5" Type="http://schemas.openxmlformats.org/officeDocument/2006/relationships/image" Target="../media/image49.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7.xml"/><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2.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6.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png"/><Relationship Id="rId18" Type="http://schemas.openxmlformats.org/officeDocument/2006/relationships/image" Target="../media/image67.png"/><Relationship Id="rId3" Type="http://schemas.openxmlformats.org/officeDocument/2006/relationships/image" Target="../media/image57.jpeg"/><Relationship Id="rId21" Type="http://schemas.microsoft.com/office/2007/relationships/hdphoto" Target="../media/hdphoto13.wdp"/><Relationship Id="rId7" Type="http://schemas.openxmlformats.org/officeDocument/2006/relationships/image" Target="../media/image59.png"/><Relationship Id="rId12" Type="http://schemas.openxmlformats.org/officeDocument/2006/relationships/image" Target="../media/image63.png"/><Relationship Id="rId17" Type="http://schemas.microsoft.com/office/2007/relationships/hdphoto" Target="../media/hdphoto11.wdp"/><Relationship Id="rId2" Type="http://schemas.openxmlformats.org/officeDocument/2006/relationships/notesSlide" Target="../notesSlides/notesSlide22.xml"/><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27.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51.png"/><Relationship Id="rId15" Type="http://schemas.openxmlformats.org/officeDocument/2006/relationships/image" Target="../media/image65.png"/><Relationship Id="rId10" Type="http://schemas.openxmlformats.org/officeDocument/2006/relationships/image" Target="../media/image62.png"/><Relationship Id="rId19" Type="http://schemas.microsoft.com/office/2007/relationships/hdphoto" Target="../media/hdphoto12.wdp"/><Relationship Id="rId4" Type="http://schemas.openxmlformats.org/officeDocument/2006/relationships/image" Target="../media/image58.png"/><Relationship Id="rId9" Type="http://schemas.openxmlformats.org/officeDocument/2006/relationships/image" Target="../media/image61.png"/><Relationship Id="rId1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6.png"/><Relationship Id="rId18" Type="http://schemas.microsoft.com/office/2007/relationships/hdphoto" Target="../media/hdphoto13.wdp"/><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5.png"/><Relationship Id="rId17" Type="http://schemas.openxmlformats.org/officeDocument/2006/relationships/image" Target="../media/image68.png"/><Relationship Id="rId2" Type="http://schemas.openxmlformats.org/officeDocument/2006/relationships/notesSlide" Target="../notesSlides/notesSlide23.xml"/><Relationship Id="rId16" Type="http://schemas.microsoft.com/office/2007/relationships/hdphoto" Target="../media/hdphoto12.wdp"/><Relationship Id="rId1" Type="http://schemas.openxmlformats.org/officeDocument/2006/relationships/slideLayout" Target="../slideLayouts/slideLayout27.xml"/><Relationship Id="rId6" Type="http://schemas.openxmlformats.org/officeDocument/2006/relationships/image" Target="../media/image61.png"/><Relationship Id="rId11" Type="http://schemas.microsoft.com/office/2007/relationships/hdphoto" Target="../media/hdphoto10.wdp"/><Relationship Id="rId5" Type="http://schemas.openxmlformats.org/officeDocument/2006/relationships/image" Target="../media/image60.jpeg"/><Relationship Id="rId15" Type="http://schemas.openxmlformats.org/officeDocument/2006/relationships/image" Target="../media/image67.png"/><Relationship Id="rId10" Type="http://schemas.openxmlformats.org/officeDocument/2006/relationships/image" Target="../media/image64.png"/><Relationship Id="rId19"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63.png"/><Relationship Id="rId1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slide" Target="slide32.xml"/><Relationship Id="rId11" Type="http://schemas.openxmlformats.org/officeDocument/2006/relationships/slide" Target="slide34.xml"/><Relationship Id="rId5" Type="http://schemas.openxmlformats.org/officeDocument/2006/relationships/image" Target="../media/image73.png"/><Relationship Id="rId10" Type="http://schemas.openxmlformats.org/officeDocument/2006/relationships/slide" Target="slide27.xml"/><Relationship Id="rId4" Type="http://schemas.openxmlformats.org/officeDocument/2006/relationships/image" Target="../media/image72.png"/><Relationship Id="rId9"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76.png"/><Relationship Id="rId5" Type="http://schemas.openxmlformats.org/officeDocument/2006/relationships/image" Target="../media/image6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6.png"/><Relationship Id="rId5" Type="http://schemas.openxmlformats.org/officeDocument/2006/relationships/image" Target="../media/image6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8.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slide" Target="slide28.xml"/><Relationship Id="rId4" Type="http://schemas.openxmlformats.org/officeDocument/2006/relationships/image" Target="../media/image69.png"/><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7.png"/><Relationship Id="rId3" Type="http://schemas.openxmlformats.org/officeDocument/2006/relationships/image" Target="../media/image58.png"/><Relationship Id="rId7" Type="http://schemas.openxmlformats.org/officeDocument/2006/relationships/image" Target="../media/image84.png"/><Relationship Id="rId12"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77.png"/><Relationship Id="rId11" Type="http://schemas.openxmlformats.org/officeDocument/2006/relationships/image" Target="../media/image86.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69.png"/><Relationship Id="rId9" Type="http://schemas.openxmlformats.org/officeDocument/2006/relationships/image" Target="../media/image82.png"/><Relationship Id="rId14"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8.pn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77.png"/><Relationship Id="rId11" Type="http://schemas.openxmlformats.org/officeDocument/2006/relationships/slide" Target="slide24.xml"/><Relationship Id="rId5" Type="http://schemas.openxmlformats.org/officeDocument/2006/relationships/image" Target="../media/image58.png"/><Relationship Id="rId10" Type="http://schemas.openxmlformats.org/officeDocument/2006/relationships/image" Target="../media/image87.png"/><Relationship Id="rId4" Type="http://schemas.openxmlformats.org/officeDocument/2006/relationships/image" Target="../media/image89.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7.xml"/><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image" Target="../media/image91.png"/><Relationship Id="rId3" Type="http://schemas.openxmlformats.org/officeDocument/2006/relationships/image" Target="../media/image58.png"/><Relationship Id="rId21" Type="http://schemas.openxmlformats.org/officeDocument/2006/relationships/slide" Target="slide31.xml"/><Relationship Id="rId7" Type="http://schemas.openxmlformats.org/officeDocument/2006/relationships/image" Target="../media/image86.pn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notesSlide" Target="../notesSlides/notesSlide30.xml"/><Relationship Id="rId16" Type="http://schemas.openxmlformats.org/officeDocument/2006/relationships/diagramColors" Target="../diagrams/colors2.xml"/><Relationship Id="rId20" Type="http://schemas.openxmlformats.org/officeDocument/2006/relationships/image" Target="../media/image93.png"/><Relationship Id="rId1" Type="http://schemas.openxmlformats.org/officeDocument/2006/relationships/slideLayout" Target="../slideLayouts/slideLayout27.xml"/><Relationship Id="rId6" Type="http://schemas.openxmlformats.org/officeDocument/2006/relationships/image" Target="../media/image84.png"/><Relationship Id="rId11" Type="http://schemas.openxmlformats.org/officeDocument/2006/relationships/diagramColors" Target="../diagrams/colors1.xml"/><Relationship Id="rId5" Type="http://schemas.openxmlformats.org/officeDocument/2006/relationships/image" Target="../media/image90.png"/><Relationship Id="rId15" Type="http://schemas.openxmlformats.org/officeDocument/2006/relationships/diagramQuickStyle" Target="../diagrams/quickStyle2.xml"/><Relationship Id="rId10" Type="http://schemas.openxmlformats.org/officeDocument/2006/relationships/diagramQuickStyle" Target="../diagrams/quickStyle1.xml"/><Relationship Id="rId19" Type="http://schemas.openxmlformats.org/officeDocument/2006/relationships/image" Target="../media/image92.png"/><Relationship Id="rId4" Type="http://schemas.openxmlformats.org/officeDocument/2006/relationships/image" Target="../media/image69.png"/><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image" Target="../media/image93.png"/><Relationship Id="rId3" Type="http://schemas.openxmlformats.org/officeDocument/2006/relationships/image" Target="../media/image94.png"/><Relationship Id="rId21" Type="http://schemas.openxmlformats.org/officeDocument/2006/relationships/image" Target="../media/image82.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image" Target="../media/image92.png"/><Relationship Id="rId2" Type="http://schemas.openxmlformats.org/officeDocument/2006/relationships/notesSlide" Target="../notesSlides/notesSlide31.xml"/><Relationship Id="rId16" Type="http://schemas.openxmlformats.org/officeDocument/2006/relationships/image" Target="../media/image91.png"/><Relationship Id="rId20" Type="http://schemas.openxmlformats.org/officeDocument/2006/relationships/image" Target="../media/image81.png"/><Relationship Id="rId1" Type="http://schemas.openxmlformats.org/officeDocument/2006/relationships/slideLayout" Target="../slideLayouts/slideLayout2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90.png"/><Relationship Id="rId15" Type="http://schemas.microsoft.com/office/2007/relationships/diagramDrawing" Target="../diagrams/drawing4.xml"/><Relationship Id="rId23" Type="http://schemas.openxmlformats.org/officeDocument/2006/relationships/slide" Target="slide24.xml"/><Relationship Id="rId10" Type="http://schemas.microsoft.com/office/2007/relationships/diagramDrawing" Target="../diagrams/drawing3.xml"/><Relationship Id="rId19"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diagramColors" Target="../diagrams/colors3.xml"/><Relationship Id="rId14" Type="http://schemas.openxmlformats.org/officeDocument/2006/relationships/diagramColors" Target="../diagrams/colors4.xml"/><Relationship Id="rId22"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7.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96.png"/><Relationship Id="rId10" Type="http://schemas.openxmlformats.org/officeDocument/2006/relationships/slide" Target="slide24.xml"/><Relationship Id="rId4" Type="http://schemas.openxmlformats.org/officeDocument/2006/relationships/image" Target="../media/image95.png"/><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7.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p4"/><Relationship Id="rId7" Type="http://schemas.openxmlformats.org/officeDocument/2006/relationships/image" Target="../media/image25.png"/><Relationship Id="rId12" Type="http://schemas.openxmlformats.org/officeDocument/2006/relationships/image" Target="../media/image9.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9.xml"/><Relationship Id="rId11" Type="http://schemas.openxmlformats.org/officeDocument/2006/relationships/image" Target="../media/image18.png"/><Relationship Id="rId5" Type="http://schemas.openxmlformats.org/officeDocument/2006/relationships/slideLayout" Target="../slideLayouts/slideLayout27.xml"/><Relationship Id="rId10" Type="http://schemas.openxmlformats.org/officeDocument/2006/relationships/image" Target="../media/image13.png"/><Relationship Id="rId4" Type="http://schemas.openxmlformats.org/officeDocument/2006/relationships/video" Target="../media/media1.mp4"/><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80C8E7F-D4E0-9981-E2FA-7E00D4E3CB5A}"/>
              </a:ext>
            </a:extLst>
          </p:cNvPr>
          <p:cNvSpPr/>
          <p:nvPr/>
        </p:nvSpPr>
        <p:spPr>
          <a:xfrm>
            <a:off x="0" y="0"/>
            <a:ext cx="9175092" cy="5143500"/>
          </a:xfrm>
          <a:prstGeom prst="rect">
            <a:avLst/>
          </a:prstGeom>
          <a:solidFill>
            <a:srgbClr val="0594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xmlns="" id="{2CE22545-E0E4-CB83-A3D5-64537F704A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1093" y="-78505"/>
            <a:ext cx="6825431" cy="5222005"/>
          </a:xfrm>
          <a:prstGeom prst="rect">
            <a:avLst/>
          </a:prstGeom>
        </p:spPr>
      </p:pic>
      <p:sp>
        <p:nvSpPr>
          <p:cNvPr id="17" name="TIM CHU">
            <a:extLst>
              <a:ext uri="{FF2B5EF4-FFF2-40B4-BE49-F238E27FC236}">
                <a16:creationId xmlns:a16="http://schemas.microsoft.com/office/drawing/2014/main" xmlns="" id="{E5DAE271-A436-7957-53BE-6CC2A513FC31}"/>
              </a:ext>
            </a:extLst>
          </p:cNvPr>
          <p:cNvSpPr/>
          <p:nvPr/>
        </p:nvSpPr>
        <p:spPr>
          <a:xfrm>
            <a:off x="13613" y="40719"/>
            <a:ext cx="9116773"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chemeClr val="bg1"/>
                </a:solidFill>
                <a:latin typeface="#9Slide03 Nokia" panose="02040603050506020204" pitchFamily="18" charset="0"/>
                <a:ea typeface="方正书宋简体" panose="03000509000000000000" pitchFamily="65" charset="-122"/>
              </a:rPr>
              <a:t>KHỞI ĐỘNG</a:t>
            </a:r>
          </a:p>
        </p:txBody>
      </p:sp>
      <p:pic>
        <p:nvPicPr>
          <p:cNvPr id="10" name="Picture 9" descr="A picture containing indoor&#10;&#10;Description automatically generated">
            <a:extLst>
              <a:ext uri="{FF2B5EF4-FFF2-40B4-BE49-F238E27FC236}">
                <a16:creationId xmlns:a16="http://schemas.microsoft.com/office/drawing/2014/main" xmlns="" id="{316643A6-9081-A297-6217-BB69119405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1093" y="5143500"/>
            <a:ext cx="972821" cy="1197318"/>
          </a:xfrm>
          <a:prstGeom prst="rect">
            <a:avLst/>
          </a:prstGeom>
        </p:spPr>
      </p:pic>
      <p:sp>
        <p:nvSpPr>
          <p:cNvPr id="9" name="TextBox 8">
            <a:extLst>
              <a:ext uri="{FF2B5EF4-FFF2-40B4-BE49-F238E27FC236}">
                <a16:creationId xmlns:a16="http://schemas.microsoft.com/office/drawing/2014/main" xmlns="" id="{9E2258A9-415B-B434-F06B-5EDE824CBAB5}"/>
              </a:ext>
            </a:extLst>
          </p:cNvPr>
          <p:cNvSpPr txBox="1"/>
          <p:nvPr/>
        </p:nvSpPr>
        <p:spPr>
          <a:xfrm>
            <a:off x="-1448864" y="-257100"/>
            <a:ext cx="9145934" cy="3680721"/>
          </a:xfrm>
          <a:prstGeom prst="rect">
            <a:avLst/>
          </a:prstGeom>
          <a:noFill/>
        </p:spPr>
        <p:txBody>
          <a:bodyPr wrap="square" rtlCol="0">
            <a:prstTxWarp prst="textArchUp">
              <a:avLst>
                <a:gd name="adj" fmla="val 11986993"/>
              </a:avLst>
            </a:prstTxWarp>
            <a:spAutoFit/>
          </a:bodyPr>
          <a:lstStyle/>
          <a:p>
            <a:r>
              <a:rPr lang="en-US" sz="11500">
                <a:solidFill>
                  <a:srgbClr val="FFFF00"/>
                </a:solidFill>
                <a:latin typeface="#9Slide06 SVNArtful Beauty" pitchFamily="2" charset="0"/>
              </a:rPr>
              <a:t>Đoán từ</a:t>
            </a:r>
          </a:p>
        </p:txBody>
      </p:sp>
    </p:spTree>
    <p:extLst>
      <p:ext uri="{BB962C8B-B14F-4D97-AF65-F5344CB8AC3E}">
        <p14:creationId xmlns:p14="http://schemas.microsoft.com/office/powerpoint/2010/main" val="1970256169"/>
      </p:ext>
    </p:extLst>
  </p:cSld>
  <p:clrMapOvr>
    <a:masterClrMapping/>
  </p:clrMapOvr>
  <p:transition spd="slow" advTm="7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hật thú vị về dân số thế giới 2021">
            <a:hlinkClick r:id="" action="ppaction://media"/>
            <a:extLst>
              <a:ext uri="{FF2B5EF4-FFF2-40B4-BE49-F238E27FC236}">
                <a16:creationId xmlns:a16="http://schemas.microsoft.com/office/drawing/2014/main" xmlns="" id="{689AB60B-A5A1-882E-9EFE-0AAABCD27980}"/>
              </a:ext>
            </a:extLst>
          </p:cNvPr>
          <p:cNvPicPr>
            <a:picLocks noChangeAspect="1"/>
          </p:cNvPicPr>
          <p:nvPr>
            <a:videoFile r:link="rId1"/>
            <p:extLst>
              <p:ext uri="{DAA4B4D4-6D71-4841-9C94-3DE7FCFB9230}">
                <p14:media xmlns:p14="http://schemas.microsoft.com/office/powerpoint/2010/main" r:embed="rId2">
                  <p14:trim st="65160"/>
                </p14:media>
              </p:ext>
            </p:extLst>
          </p:nvPr>
        </p:nvPicPr>
        <p:blipFill>
          <a:blip r:embed="rId7"/>
          <a:stretch>
            <a:fillRect/>
          </a:stretch>
        </p:blipFill>
        <p:spPr>
          <a:xfrm>
            <a:off x="919035" y="5293280"/>
            <a:ext cx="7417505" cy="14489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0" r="100000">
                        <a14:backgroundMark x1="1195" y1="62290" x2="1195" y2="62290"/>
                        <a14:backgroundMark x1="1195" y1="68350" x2="1195" y2="68350"/>
                        <a14:backgroundMark x1="4582" y1="76936" x2="5578" y2="78283"/>
                        <a14:backgroundMark x1="80677" y1="74074" x2="80677" y2="74074"/>
                        <a14:backgroundMark x1="80279" y1="73737" x2="80279" y2="73737"/>
                        <a14:backgroundMark x1="68127" y1="68013" x2="68127" y2="68013"/>
                        <a14:backgroundMark x1="65139" y1="63131" x2="65139" y2="63131"/>
                        <a14:backgroundMark x1="65139" y1="69697" x2="65139" y2="69697"/>
                        <a14:backgroundMark x1="65139" y1="69697" x2="65139" y2="69697"/>
                        <a14:backgroundMark x1="66733" y1="75421" x2="66733" y2="75421"/>
                        <a14:backgroundMark x1="72510" y1="66330" x2="72510" y2="66330"/>
                        <a14:backgroundMark x1="66733" y1="60606" x2="66733" y2="60606"/>
                        <a14:backgroundMark x1="21514" y1="65152" x2="21514" y2="65152"/>
                        <a14:backgroundMark x1="20120" y1="70875" x2="20120" y2="70875"/>
                        <a14:backgroundMark x1="30279" y1="65152" x2="30279" y2="65152"/>
                        <a14:backgroundMark x1="29283" y1="61953" x2="29283" y2="61953"/>
                        <a14:backgroundMark x1="22510" y1="61111" x2="22510" y2="61111"/>
                        <a14:backgroundMark x1="31873" y1="69192" x2="31873" y2="69192"/>
                        <a14:backgroundMark x1="53586" y1="93771" x2="53586" y2="93771"/>
                        <a14:backgroundMark x1="42829" y1="94613" x2="42829" y2="94613"/>
                        <a14:backgroundMark x1="41434" y1="87205" x2="41434" y2="87205"/>
                        <a14:backgroundMark x1="42430" y1="91414" x2="42430" y2="91414"/>
                        <a14:backgroundMark x1="41434" y1="90067" x2="41434" y2="90067"/>
                        <a14:backgroundMark x1="63147" y1="82323" x2="63147" y2="82323"/>
                        <a14:backgroundMark x1="61753" y1="71717" x2="61753" y2="71717"/>
                        <a14:backgroundMark x1="62351" y1="66835" x2="62351" y2="66835"/>
                        <a14:backgroundMark x1="66733" y1="62290" x2="66733" y2="62290"/>
                        <a14:backgroundMark x1="66733" y1="61448" x2="66733" y2="61448"/>
                        <a14:backgroundMark x1="79681" y1="58249" x2="79681" y2="58249"/>
                        <a14:backgroundMark x1="83068" y1="40572" x2="83068" y2="40572"/>
                        <a14:backgroundMark x1="84462" y1="15657" x2="84462" y2="15657"/>
                        <a14:backgroundMark x1="87450" y1="20202" x2="87450" y2="20202"/>
                        <a14:backgroundMark x1="83665" y1="23906" x2="83665" y2="23906"/>
                        <a14:backgroundMark x1="80677" y1="28283" x2="80677" y2="28283"/>
                        <a14:backgroundMark x1="78287" y1="19697" x2="78287" y2="19697"/>
                        <a14:backgroundMark x1="76295" y1="9428" x2="76295" y2="9428"/>
                        <a14:backgroundMark x1="65737" y1="842" x2="65737" y2="842"/>
                        <a14:backgroundMark x1="42032" y1="3704" x2="42032" y2="3704"/>
                        <a14:backgroundMark x1="41434" y1="4209" x2="41434" y2="4209"/>
                        <a14:backgroundMark x1="68127" y1="3704" x2="68127" y2="3704"/>
                        <a14:backgroundMark x1="73506" y1="4209" x2="73506" y2="4209"/>
                        <a14:backgroundMark x1="75896" y1="5387" x2="75896" y2="5387"/>
                        <a14:backgroundMark x1="73506" y1="6566" x2="73506" y2="6566"/>
                        <a14:backgroundMark x1="75299" y1="7407" x2="75299" y2="7407"/>
                        <a14:backgroundMark x1="75896" y1="6229" x2="75896" y2="6229"/>
                        <a14:backgroundMark x1="75896" y1="6566" x2="75896" y2="6566"/>
                        <a14:backgroundMark x1="75299" y1="6566" x2="75299" y2="6566"/>
                        <a14:backgroundMark x1="22510" y1="1684" x2="22510" y2="1684"/>
                        <a14:backgroundMark x1="21514" y1="5387" x2="21514" y2="5387"/>
                        <a14:backgroundMark x1="18725" y1="9933" x2="18725" y2="9933"/>
                        <a14:backgroundMark x1="18725" y1="9933" x2="18725" y2="9933"/>
                        <a14:backgroundMark x1="14741" y1="14478" x2="14741" y2="14478"/>
                        <a14:backgroundMark x1="9960" y1="20202" x2="9960" y2="20202"/>
                        <a14:backgroundMark x1="7171" y1="27104" x2="7171" y2="27104"/>
                        <a14:backgroundMark x1="74303" y1="7071" x2="74303" y2="7071"/>
                        <a14:backgroundMark x1="17331" y1="9091" x2="17331" y2="9091"/>
                        <a14:backgroundMark x1="17331" y1="9091" x2="17331" y2="9091"/>
                        <a14:backgroundMark x1="73506" y1="7071" x2="73506" y2="7071"/>
                        <a14:backgroundMark x1="96614" y1="59091" x2="96614" y2="59091"/>
                        <a14:backgroundMark x1="87849" y1="65488" x2="87849" y2="65488"/>
                        <a14:backgroundMark x1="73506" y1="60606" x2="73506" y2="60606"/>
                        <a14:backgroundMark x1="70916" y1="63131" x2="70916" y2="63131"/>
                        <a14:backgroundMark x1="69124" y1="63131" x2="69124" y2="63131"/>
                        <a14:backgroundMark x1="65737" y1="63131" x2="65737" y2="63131"/>
                        <a14:backgroundMark x1="63147" y1="63131" x2="63147" y2="63131"/>
                        <a14:backgroundMark x1="78685" y1="64815" x2="78685" y2="64815"/>
                        <a14:backgroundMark x1="70916" y1="86364" x2="70916" y2="86364"/>
                        <a14:backgroundMark x1="64143" y1="62626" x2="64143" y2="62626"/>
                        <a14:backgroundMark x1="66135" y1="59428" x2="66135" y2="59428"/>
                        <a14:backgroundMark x1="7171" y1="65488" x2="7171" y2="65488"/>
                        <a14:backgroundMark x1="3187" y1="48316" x2="3187" y2="48316"/>
                        <a14:backgroundMark x1="8964" y1="52020" x2="8964" y2="52020"/>
                        <a14:backgroundMark x1="31275" y1="59764" x2="31275" y2="59764"/>
                        <a14:backgroundMark x1="54980" y1="97475" x2="54980" y2="97475"/>
                        <a14:backgroundMark x1="52191" y1="90572" x2="52191" y2="90572"/>
                        <a14:backgroundMark x1="52191" y1="84343" x2="52191" y2="84343"/>
                        <a14:backgroundMark x1="52191" y1="84343" x2="52191" y2="84343"/>
                        <a14:backgroundMark x1="51594" y1="79966" x2="51594" y2="79966"/>
                        <a14:backgroundMark x1="42032" y1="91751" x2="42032" y2="91751"/>
                        <a14:backgroundMark x1="41434" y1="87205" x2="41434" y2="87205"/>
                        <a14:backgroundMark x1="41434" y1="83502" x2="41434" y2="83502"/>
                        <a14:backgroundMark x1="41434" y1="83502" x2="41434" y2="83502"/>
                        <a14:backgroundMark x1="41434" y1="84848" x2="41434" y2="84848"/>
                        <a14:backgroundMark x1="50598" y1="83502" x2="50598" y2="83502"/>
                        <a14:backgroundMark x1="51195" y1="79461" x2="51195" y2="79461"/>
                        <a14:backgroundMark x1="41036" y1="79966" x2="41036" y2="79966"/>
                        <a14:backgroundMark x1="11952" y1="27104" x2="11952" y2="27104"/>
                        <a14:backgroundMark x1="92231" y1="33670" x2="92231" y2="33670"/>
                        <a14:backgroundMark x1="81673" y1="54545" x2="81673" y2="54545"/>
                        <a14:backgroundMark x1="83665" y1="51684" x2="83665" y2="51684"/>
                        <a14:backgroundMark x1="81076" y1="51684" x2="81076" y2="51684"/>
                        <a14:backgroundMark x1="79283" y1="43434" x2="79283" y2="43434"/>
                        <a14:backgroundMark x1="79283" y1="43434" x2="79283" y2="43434"/>
                        <a14:backgroundMark x1="84064" y1="37710" x2="84064" y2="37710"/>
                        <a14:backgroundMark x1="80677" y1="33670" x2="80677" y2="33670"/>
                        <a14:backgroundMark x1="78685" y1="50000" x2="78685" y2="50000"/>
                        <a14:backgroundMark x1="83665" y1="44613" x2="83665" y2="44613"/>
                      </a14:backgroundRemoval>
                    </a14:imgEffect>
                  </a14:imgLayer>
                </a14:imgProps>
              </a:ext>
              <a:ext uri="{28A0092B-C50C-407E-A947-70E740481C1C}">
                <a14:useLocalDpi xmlns:a14="http://schemas.microsoft.com/office/drawing/2010/main"/>
              </a:ext>
            </a:extLst>
          </a:blip>
          <a:srcRect/>
          <a:stretch/>
        </p:blipFill>
        <p:spPr>
          <a:xfrm>
            <a:off x="-1182150" y="3843878"/>
            <a:ext cx="1083217" cy="1280337"/>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92529" y="-1703815"/>
            <a:ext cx="4535499" cy="912055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18" name="矩形 7">
            <a:extLst>
              <a:ext uri="{FF2B5EF4-FFF2-40B4-BE49-F238E27FC236}">
                <a16:creationId xmlns:a16="http://schemas.microsoft.com/office/drawing/2014/main" xmlns="" id="{02904DD7-0933-F683-BE4B-FFD69E20ABF1}"/>
              </a:ext>
            </a:extLst>
          </p:cNvPr>
          <p:cNvSpPr/>
          <p:nvPr/>
        </p:nvSpPr>
        <p:spPr>
          <a:xfrm>
            <a:off x="201683" y="931275"/>
            <a:ext cx="8907037" cy="369332"/>
          </a:xfrm>
          <a:prstGeom prst="rect">
            <a:avLst/>
          </a:prstGeom>
          <a:noFill/>
        </p:spPr>
        <p:txBody>
          <a:bodyPr wrap="square">
            <a:spAutoFit/>
          </a:bodyPr>
          <a:lstStyle/>
          <a:p>
            <a:pPr lvl="0" algn="ctr" fontAlgn="base">
              <a:spcBef>
                <a:spcPct val="0"/>
              </a:spcBef>
              <a:spcAft>
                <a:spcPct val="0"/>
              </a:spcAft>
            </a:pPr>
            <a:r>
              <a:rPr lang="en-US" altLang="zh-CN" sz="1800">
                <a:solidFill>
                  <a:srgbClr val="FA2E2E"/>
                </a:solidFill>
                <a:latin typeface="#9Slide03 Nokia" panose="02040603050506020204" pitchFamily="18" charset="0"/>
                <a:ea typeface="方正书宋简体" panose="03000509000000000000" pitchFamily="65" charset="-122"/>
              </a:rPr>
              <a:t>Quy mô dân số thế giới giai đoạn 1950 - 2050</a:t>
            </a:r>
          </a:p>
        </p:txBody>
      </p:sp>
      <p:sp>
        <p:nvSpPr>
          <p:cNvPr id="20" name="TextBox 19">
            <a:extLst>
              <a:ext uri="{FF2B5EF4-FFF2-40B4-BE49-F238E27FC236}">
                <a16:creationId xmlns:a16="http://schemas.microsoft.com/office/drawing/2014/main" xmlns="" id="{DFAADD20-EA4D-DADC-7D79-E0A27E850487}"/>
              </a:ext>
            </a:extLst>
          </p:cNvPr>
          <p:cNvSpPr txBox="1"/>
          <p:nvPr/>
        </p:nvSpPr>
        <p:spPr>
          <a:xfrm>
            <a:off x="6570291" y="1278668"/>
            <a:ext cx="2143583" cy="427296"/>
          </a:xfrm>
          <a:prstGeom prst="rect">
            <a:avLst/>
          </a:prstGeom>
          <a:noFill/>
        </p:spPr>
        <p:txBody>
          <a:bodyPr wrap="square">
            <a:spAutoFit/>
          </a:bodyPr>
          <a:lstStyle/>
          <a:p>
            <a:pPr algn="r">
              <a:lnSpc>
                <a:spcPct val="120000"/>
              </a:lnSpc>
              <a:spcAft>
                <a:spcPts val="800"/>
              </a:spcAft>
            </a:pPr>
            <a:r>
              <a:rPr lang="en-US" sz="2000" i="1">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(Đơn vị: tỉ người)</a:t>
            </a:r>
            <a:endParaRPr lang="en-US" sz="2000" i="1">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p:txBody>
      </p:sp>
      <p:pic>
        <p:nvPicPr>
          <p:cNvPr id="6" name="Đồng hồ đếm ngược 1 phút">
            <a:hlinkClick r:id="" action="ppaction://media"/>
            <a:extLst>
              <a:ext uri="{FF2B5EF4-FFF2-40B4-BE49-F238E27FC236}">
                <a16:creationId xmlns:a16="http://schemas.microsoft.com/office/drawing/2014/main" xmlns="" id="{BC87B3E9-0B96-0F96-6DA2-385B6704A406}"/>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9309264" y="4316881"/>
            <a:ext cx="1435261" cy="8073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3" name="Table 4">
            <a:extLst>
              <a:ext uri="{FF2B5EF4-FFF2-40B4-BE49-F238E27FC236}">
                <a16:creationId xmlns:a16="http://schemas.microsoft.com/office/drawing/2014/main" xmlns="" id="{BE3BD915-5F8C-34AD-D446-025869500C7A}"/>
              </a:ext>
            </a:extLst>
          </p:cNvPr>
          <p:cNvGraphicFramePr>
            <a:graphicFrameLocks noGrp="1"/>
          </p:cNvGraphicFramePr>
          <p:nvPr>
            <p:extLst>
              <p:ext uri="{D42A27DB-BD31-4B8C-83A1-F6EECF244321}">
                <p14:modId xmlns:p14="http://schemas.microsoft.com/office/powerpoint/2010/main" val="3061632066"/>
              </p:ext>
            </p:extLst>
          </p:nvPr>
        </p:nvGraphicFramePr>
        <p:xfrm>
          <a:off x="352553" y="1829682"/>
          <a:ext cx="8361321" cy="2547761"/>
        </p:xfrm>
        <a:graphic>
          <a:graphicData uri="http://schemas.openxmlformats.org/drawingml/2006/table">
            <a:tbl>
              <a:tblPr firstRow="1" bandRow="1">
                <a:tableStyleId>{00A15C55-8517-42AA-B614-E9B94910E393}</a:tableStyleId>
              </a:tblPr>
              <a:tblGrid>
                <a:gridCol w="3665029">
                  <a:extLst>
                    <a:ext uri="{9D8B030D-6E8A-4147-A177-3AD203B41FA5}">
                      <a16:colId xmlns:a16="http://schemas.microsoft.com/office/drawing/2014/main" xmlns="" val="2118861442"/>
                    </a:ext>
                  </a:extLst>
                </a:gridCol>
                <a:gridCol w="1180899">
                  <a:extLst>
                    <a:ext uri="{9D8B030D-6E8A-4147-A177-3AD203B41FA5}">
                      <a16:colId xmlns:a16="http://schemas.microsoft.com/office/drawing/2014/main" xmlns="" val="2521582897"/>
                    </a:ext>
                  </a:extLst>
                </a:gridCol>
                <a:gridCol w="1111463">
                  <a:extLst>
                    <a:ext uri="{9D8B030D-6E8A-4147-A177-3AD203B41FA5}">
                      <a16:colId xmlns:a16="http://schemas.microsoft.com/office/drawing/2014/main" xmlns="" val="3109399410"/>
                    </a:ext>
                  </a:extLst>
                </a:gridCol>
                <a:gridCol w="1116163">
                  <a:extLst>
                    <a:ext uri="{9D8B030D-6E8A-4147-A177-3AD203B41FA5}">
                      <a16:colId xmlns:a16="http://schemas.microsoft.com/office/drawing/2014/main" xmlns="" val="473831201"/>
                    </a:ext>
                  </a:extLst>
                </a:gridCol>
                <a:gridCol w="1287767">
                  <a:extLst>
                    <a:ext uri="{9D8B030D-6E8A-4147-A177-3AD203B41FA5}">
                      <a16:colId xmlns:a16="http://schemas.microsoft.com/office/drawing/2014/main" xmlns="" val="2704316638"/>
                    </a:ext>
                  </a:extLst>
                </a:gridCol>
              </a:tblGrid>
              <a:tr h="945137">
                <a:tc>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1950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2000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2020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2050 </a:t>
                      </a:r>
                    </a:p>
                    <a:p>
                      <a:pPr algn="ctr"/>
                      <a:r>
                        <a:rPr lang="en-US" sz="2400">
                          <a:latin typeface="#9Slide03 SFU Futura_12" panose="00000400000000000000" pitchFamily="2" charset="0"/>
                        </a:rPr>
                        <a:t>(dự báo)</a:t>
                      </a: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534208">
                <a:tc>
                  <a:txBody>
                    <a:bodyPr/>
                    <a:lstStyle/>
                    <a:p>
                      <a:pPr algn="just"/>
                      <a:r>
                        <a:rPr lang="en-US" sz="2400">
                          <a:latin typeface="#9Slide03 SFU Futura_12" panose="00000400000000000000" pitchFamily="2" charset="0"/>
                        </a:rPr>
                        <a:t>Toàn thế giới</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2,5</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6,2</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7,8</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9,7</a:t>
                      </a:r>
                    </a:p>
                  </a:txBody>
                  <a:tcPr anchor="ctr">
                    <a:cell3D prstMaterial="dkEdge">
                      <a:bevel w="77470" h="12700" prst="softRound"/>
                      <a:lightRig rig="flood" dir="t"/>
                    </a:cell3D>
                  </a:tcPr>
                </a:tc>
                <a:extLst>
                  <a:ext uri="{0D108BD9-81ED-4DB2-BD59-A6C34878D82A}">
                    <a16:rowId xmlns:a16="http://schemas.microsoft.com/office/drawing/2014/main" xmlns="" val="2683268272"/>
                  </a:ext>
                </a:extLst>
              </a:tr>
              <a:tr h="534208">
                <a:tc>
                  <a:txBody>
                    <a:bodyPr/>
                    <a:lstStyle/>
                    <a:p>
                      <a:pPr algn="just"/>
                      <a:r>
                        <a:rPr lang="en-US" sz="2400">
                          <a:latin typeface="#9Slide03 SFU Futura_12" panose="00000400000000000000" pitchFamily="2" charset="0"/>
                        </a:rPr>
                        <a:t>Các nước phát triển</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0,8</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1,2</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1,3</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1,3</a:t>
                      </a:r>
                    </a:p>
                  </a:txBody>
                  <a:tcPr anchor="ctr">
                    <a:cell3D prstMaterial="dkEdge">
                      <a:bevel w="77470" h="12700" prst="softRound"/>
                      <a:lightRig rig="flood" dir="t"/>
                    </a:cell3D>
                  </a:tcPr>
                </a:tc>
                <a:extLst>
                  <a:ext uri="{0D108BD9-81ED-4DB2-BD59-A6C34878D82A}">
                    <a16:rowId xmlns:a16="http://schemas.microsoft.com/office/drawing/2014/main" xmlns="" val="3383593564"/>
                  </a:ext>
                </a:extLst>
              </a:tr>
              <a:tr h="534208">
                <a:tc>
                  <a:txBody>
                    <a:bodyPr/>
                    <a:lstStyle/>
                    <a:p>
                      <a:pPr algn="just"/>
                      <a:r>
                        <a:rPr lang="en-US" sz="2400">
                          <a:latin typeface="#9Slide03 SFU Futura_12" panose="00000400000000000000" pitchFamily="2" charset="0"/>
                        </a:rPr>
                        <a:t>Các nước đang phát triển</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1,7</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5,0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6,5</a:t>
                      </a:r>
                    </a:p>
                  </a:txBody>
                  <a:tcPr anchor="ctr">
                    <a:cell3D prstMaterial="dkEdge">
                      <a:bevel w="77470" h="12700" prst="softRound"/>
                      <a:lightRig rig="flood" dir="t"/>
                    </a:cell3D>
                  </a:tcPr>
                </a:tc>
                <a:tc>
                  <a:txBody>
                    <a:bodyPr/>
                    <a:lstStyle/>
                    <a:p>
                      <a:pPr algn="ctr"/>
                      <a:r>
                        <a:rPr lang="en-US" sz="2400" dirty="0">
                          <a:latin typeface="#9Slide03 SFU Futura_12" panose="00000400000000000000" pitchFamily="2" charset="0"/>
                        </a:rPr>
                        <a:t>8,4</a:t>
                      </a:r>
                    </a:p>
                  </a:txBody>
                  <a:tcPr anchor="ctr">
                    <a:cell3D prstMaterial="dkEdge">
                      <a:bevel w="77470" h="12700" prst="softRound"/>
                      <a:lightRig rig="flood" dir="t"/>
                    </a:cell3D>
                  </a:tcPr>
                </a:tc>
                <a:extLst>
                  <a:ext uri="{0D108BD9-81ED-4DB2-BD59-A6C34878D82A}">
                    <a16:rowId xmlns:a16="http://schemas.microsoft.com/office/drawing/2014/main" xmlns="" val="3491397356"/>
                  </a:ext>
                </a:extLst>
              </a:tr>
            </a:tbl>
          </a:graphicData>
        </a:graphic>
      </p:graphicFrame>
      <p:pic>
        <p:nvPicPr>
          <p:cNvPr id="25" name="Picture 2" descr="Dân số thế giới tăng tạo sức ép với nguồn tài nguyên và hệ sinh thái | Môi  trường | Vietnam+ (VietnamPlus)">
            <a:extLst>
              <a:ext uri="{FF2B5EF4-FFF2-40B4-BE49-F238E27FC236}">
                <a16:creationId xmlns:a16="http://schemas.microsoft.com/office/drawing/2014/main" xmlns="" id="{EB252CF0-59E4-40A8-29E8-DAE37A09447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91700" y="1488994"/>
            <a:ext cx="3383945" cy="216551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Top Corners One Rounded and One Snipped 28">
            <a:extLst>
              <a:ext uri="{FF2B5EF4-FFF2-40B4-BE49-F238E27FC236}">
                <a16:creationId xmlns:a16="http://schemas.microsoft.com/office/drawing/2014/main" xmlns="" id="{93E664AE-C668-74DE-9630-1B87C1ACC2B4}"/>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30" name="Rectangle: Top Corners One Rounded and One Snipped 29">
            <a:extLst>
              <a:ext uri="{FF2B5EF4-FFF2-40B4-BE49-F238E27FC236}">
                <a16:creationId xmlns:a16="http://schemas.microsoft.com/office/drawing/2014/main" xmlns="" id="{D58C9FA0-C9DE-D6B8-7654-492DD1E17275}"/>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31" name="Rectangle: Top Corners One Rounded and One Snipped 30">
            <a:extLst>
              <a:ext uri="{FF2B5EF4-FFF2-40B4-BE49-F238E27FC236}">
                <a16:creationId xmlns:a16="http://schemas.microsoft.com/office/drawing/2014/main" xmlns="" id="{9B5FB207-D246-8948-6E2B-096CFACA491D}"/>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580570828"/>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6"/>
                </p:tgtEl>
              </p:cMediaNode>
            </p:video>
            <p:video>
              <p:cMediaNode vol="80000">
                <p:cTn id="3"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backgroundMark x1="1195" y1="62290" x2="1195" y2="62290"/>
                        <a14:backgroundMark x1="1195" y1="68350" x2="1195" y2="68350"/>
                        <a14:backgroundMark x1="4582" y1="76936" x2="5578" y2="78283"/>
                        <a14:backgroundMark x1="80677" y1="74074" x2="80677" y2="74074"/>
                        <a14:backgroundMark x1="80279" y1="73737" x2="80279" y2="73737"/>
                        <a14:backgroundMark x1="68127" y1="68013" x2="68127" y2="68013"/>
                        <a14:backgroundMark x1="65139" y1="63131" x2="65139" y2="63131"/>
                        <a14:backgroundMark x1="65139" y1="69697" x2="65139" y2="69697"/>
                        <a14:backgroundMark x1="65139" y1="69697" x2="65139" y2="69697"/>
                        <a14:backgroundMark x1="66733" y1="75421" x2="66733" y2="75421"/>
                        <a14:backgroundMark x1="72510" y1="66330" x2="72510" y2="66330"/>
                        <a14:backgroundMark x1="66733" y1="60606" x2="66733" y2="60606"/>
                        <a14:backgroundMark x1="21514" y1="65152" x2="21514" y2="65152"/>
                        <a14:backgroundMark x1="20120" y1="70875" x2="20120" y2="70875"/>
                        <a14:backgroundMark x1="30279" y1="65152" x2="30279" y2="65152"/>
                        <a14:backgroundMark x1="29283" y1="61953" x2="29283" y2="61953"/>
                        <a14:backgroundMark x1="22510" y1="61111" x2="22510" y2="61111"/>
                        <a14:backgroundMark x1="31873" y1="69192" x2="31873" y2="69192"/>
                        <a14:backgroundMark x1="53586" y1="93771" x2="53586" y2="93771"/>
                        <a14:backgroundMark x1="42829" y1="94613" x2="42829" y2="94613"/>
                        <a14:backgroundMark x1="41434" y1="87205" x2="41434" y2="87205"/>
                        <a14:backgroundMark x1="42430" y1="91414" x2="42430" y2="91414"/>
                        <a14:backgroundMark x1="41434" y1="90067" x2="41434" y2="90067"/>
                        <a14:backgroundMark x1="63147" y1="82323" x2="63147" y2="82323"/>
                        <a14:backgroundMark x1="61753" y1="71717" x2="61753" y2="71717"/>
                        <a14:backgroundMark x1="62351" y1="66835" x2="62351" y2="66835"/>
                        <a14:backgroundMark x1="66733" y1="62290" x2="66733" y2="62290"/>
                        <a14:backgroundMark x1="66733" y1="61448" x2="66733" y2="61448"/>
                        <a14:backgroundMark x1="79681" y1="58249" x2="79681" y2="58249"/>
                        <a14:backgroundMark x1="83068" y1="40572" x2="83068" y2="40572"/>
                        <a14:backgroundMark x1="84462" y1="15657" x2="84462" y2="15657"/>
                        <a14:backgroundMark x1="87450" y1="20202" x2="87450" y2="20202"/>
                        <a14:backgroundMark x1="83665" y1="23906" x2="83665" y2="23906"/>
                        <a14:backgroundMark x1="80677" y1="28283" x2="80677" y2="28283"/>
                        <a14:backgroundMark x1="78287" y1="19697" x2="78287" y2="19697"/>
                        <a14:backgroundMark x1="76295" y1="9428" x2="76295" y2="9428"/>
                        <a14:backgroundMark x1="65737" y1="842" x2="65737" y2="842"/>
                        <a14:backgroundMark x1="42032" y1="3704" x2="42032" y2="3704"/>
                        <a14:backgroundMark x1="41434" y1="4209" x2="41434" y2="4209"/>
                        <a14:backgroundMark x1="68127" y1="3704" x2="68127" y2="3704"/>
                        <a14:backgroundMark x1="73506" y1="4209" x2="73506" y2="4209"/>
                        <a14:backgroundMark x1="75896" y1="5387" x2="75896" y2="5387"/>
                        <a14:backgroundMark x1="73506" y1="6566" x2="73506" y2="6566"/>
                        <a14:backgroundMark x1="75299" y1="7407" x2="75299" y2="7407"/>
                        <a14:backgroundMark x1="75896" y1="6229" x2="75896" y2="6229"/>
                        <a14:backgroundMark x1="75896" y1="6566" x2="75896" y2="6566"/>
                        <a14:backgroundMark x1="75299" y1="6566" x2="75299" y2="6566"/>
                        <a14:backgroundMark x1="22510" y1="1684" x2="22510" y2="1684"/>
                        <a14:backgroundMark x1="21514" y1="5387" x2="21514" y2="5387"/>
                        <a14:backgroundMark x1="18725" y1="9933" x2="18725" y2="9933"/>
                        <a14:backgroundMark x1="18725" y1="9933" x2="18725" y2="9933"/>
                        <a14:backgroundMark x1="14741" y1="14478" x2="14741" y2="14478"/>
                        <a14:backgroundMark x1="9960" y1="20202" x2="9960" y2="20202"/>
                        <a14:backgroundMark x1="7171" y1="27104" x2="7171" y2="27104"/>
                        <a14:backgroundMark x1="74303" y1="7071" x2="74303" y2="7071"/>
                        <a14:backgroundMark x1="17331" y1="9091" x2="17331" y2="9091"/>
                        <a14:backgroundMark x1="17331" y1="9091" x2="17331" y2="9091"/>
                        <a14:backgroundMark x1="73506" y1="7071" x2="73506" y2="7071"/>
                        <a14:backgroundMark x1="96614" y1="59091" x2="96614" y2="59091"/>
                        <a14:backgroundMark x1="87849" y1="65488" x2="87849" y2="65488"/>
                        <a14:backgroundMark x1="73506" y1="60606" x2="73506" y2="60606"/>
                        <a14:backgroundMark x1="70916" y1="63131" x2="70916" y2="63131"/>
                        <a14:backgroundMark x1="69124" y1="63131" x2="69124" y2="63131"/>
                        <a14:backgroundMark x1="65737" y1="63131" x2="65737" y2="63131"/>
                        <a14:backgroundMark x1="63147" y1="63131" x2="63147" y2="63131"/>
                        <a14:backgroundMark x1="78685" y1="64815" x2="78685" y2="64815"/>
                        <a14:backgroundMark x1="70916" y1="86364" x2="70916" y2="86364"/>
                        <a14:backgroundMark x1="64143" y1="62626" x2="64143" y2="62626"/>
                        <a14:backgroundMark x1="66135" y1="59428" x2="66135" y2="59428"/>
                        <a14:backgroundMark x1="7171" y1="65488" x2="7171" y2="65488"/>
                        <a14:backgroundMark x1="3187" y1="48316" x2="3187" y2="48316"/>
                        <a14:backgroundMark x1="8964" y1="52020" x2="8964" y2="52020"/>
                        <a14:backgroundMark x1="31275" y1="59764" x2="31275" y2="59764"/>
                        <a14:backgroundMark x1="54980" y1="97475" x2="54980" y2="97475"/>
                        <a14:backgroundMark x1="52191" y1="90572" x2="52191" y2="90572"/>
                        <a14:backgroundMark x1="52191" y1="84343" x2="52191" y2="84343"/>
                        <a14:backgroundMark x1="52191" y1="84343" x2="52191" y2="84343"/>
                        <a14:backgroundMark x1="51594" y1="79966" x2="51594" y2="79966"/>
                        <a14:backgroundMark x1="42032" y1="91751" x2="42032" y2="91751"/>
                        <a14:backgroundMark x1="41434" y1="87205" x2="41434" y2="87205"/>
                        <a14:backgroundMark x1="41434" y1="83502" x2="41434" y2="83502"/>
                        <a14:backgroundMark x1="41434" y1="83502" x2="41434" y2="83502"/>
                        <a14:backgroundMark x1="41434" y1="84848" x2="41434" y2="84848"/>
                        <a14:backgroundMark x1="50598" y1="83502" x2="50598" y2="83502"/>
                        <a14:backgroundMark x1="51195" y1="79461" x2="51195" y2="79461"/>
                        <a14:backgroundMark x1="41036" y1="79966" x2="41036" y2="79966"/>
                        <a14:backgroundMark x1="11952" y1="27104" x2="11952" y2="27104"/>
                        <a14:backgroundMark x1="92231" y1="33670" x2="92231" y2="33670"/>
                        <a14:backgroundMark x1="81673" y1="54545" x2="81673" y2="54545"/>
                        <a14:backgroundMark x1="83665" y1="51684" x2="83665" y2="51684"/>
                        <a14:backgroundMark x1="81076" y1="51684" x2="81076" y2="51684"/>
                        <a14:backgroundMark x1="79283" y1="43434" x2="79283" y2="43434"/>
                        <a14:backgroundMark x1="79283" y1="43434" x2="79283" y2="43434"/>
                        <a14:backgroundMark x1="84064" y1="37710" x2="84064" y2="37710"/>
                        <a14:backgroundMark x1="80677" y1="33670" x2="80677" y2="33670"/>
                        <a14:backgroundMark x1="78685" y1="50000" x2="78685" y2="50000"/>
                        <a14:backgroundMark x1="83665" y1="44613" x2="83665" y2="44613"/>
                      </a14:backgroundRemoval>
                    </a14:imgEffect>
                  </a14:imgLayer>
                </a14:imgProps>
              </a:ext>
              <a:ext uri="{28A0092B-C50C-407E-A947-70E740481C1C}">
                <a14:useLocalDpi xmlns:a14="http://schemas.microsoft.com/office/drawing/2010/main"/>
              </a:ext>
            </a:extLst>
          </a:blip>
          <a:srcRect/>
          <a:stretch/>
        </p:blipFill>
        <p:spPr>
          <a:xfrm>
            <a:off x="-1182150" y="3843878"/>
            <a:ext cx="1083217" cy="1280337"/>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7868947" y="4367981"/>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90508" y="298208"/>
            <a:ext cx="4535494" cy="5116505"/>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18" name="矩形 7">
            <a:extLst>
              <a:ext uri="{FF2B5EF4-FFF2-40B4-BE49-F238E27FC236}">
                <a16:creationId xmlns:a16="http://schemas.microsoft.com/office/drawing/2014/main" xmlns="" id="{02904DD7-0933-F683-BE4B-FFD69E20ABF1}"/>
              </a:ext>
            </a:extLst>
          </p:cNvPr>
          <p:cNvSpPr/>
          <p:nvPr/>
        </p:nvSpPr>
        <p:spPr>
          <a:xfrm>
            <a:off x="9120558" y="1102036"/>
            <a:ext cx="8907037" cy="369332"/>
          </a:xfrm>
          <a:prstGeom prst="rect">
            <a:avLst/>
          </a:prstGeom>
          <a:noFill/>
        </p:spPr>
        <p:txBody>
          <a:bodyPr wrap="square">
            <a:spAutoFit/>
          </a:bodyPr>
          <a:lstStyle/>
          <a:p>
            <a:pPr lvl="0" algn="ctr" fontAlgn="base">
              <a:spcBef>
                <a:spcPct val="0"/>
              </a:spcBef>
              <a:spcAft>
                <a:spcPct val="0"/>
              </a:spcAft>
            </a:pPr>
            <a:r>
              <a:rPr lang="en-US" altLang="zh-CN" sz="1800">
                <a:solidFill>
                  <a:srgbClr val="FA2E2E"/>
                </a:solidFill>
                <a:latin typeface="#9Slide03 Nokia" panose="02040603050506020204" pitchFamily="18" charset="0"/>
                <a:ea typeface="方正书宋简体" panose="03000509000000000000" pitchFamily="65" charset="-122"/>
              </a:rPr>
              <a:t>Quy mô dân số thế giới giai đoạn 1950 - 2050</a:t>
            </a:r>
          </a:p>
        </p:txBody>
      </p:sp>
      <p:sp>
        <p:nvSpPr>
          <p:cNvPr id="20" name="TextBox 19">
            <a:extLst>
              <a:ext uri="{FF2B5EF4-FFF2-40B4-BE49-F238E27FC236}">
                <a16:creationId xmlns:a16="http://schemas.microsoft.com/office/drawing/2014/main" xmlns="" id="{DFAADD20-EA4D-DADC-7D79-E0A27E850487}"/>
              </a:ext>
            </a:extLst>
          </p:cNvPr>
          <p:cNvSpPr txBox="1"/>
          <p:nvPr/>
        </p:nvSpPr>
        <p:spPr>
          <a:xfrm>
            <a:off x="9724308" y="1300607"/>
            <a:ext cx="2143583" cy="427296"/>
          </a:xfrm>
          <a:prstGeom prst="rect">
            <a:avLst/>
          </a:prstGeom>
          <a:noFill/>
        </p:spPr>
        <p:txBody>
          <a:bodyPr wrap="square">
            <a:spAutoFit/>
          </a:bodyPr>
          <a:lstStyle/>
          <a:p>
            <a:pPr algn="r">
              <a:lnSpc>
                <a:spcPct val="120000"/>
              </a:lnSpc>
              <a:spcAft>
                <a:spcPts val="800"/>
              </a:spcAft>
            </a:pPr>
            <a:r>
              <a:rPr lang="en-US" sz="2000" i="1">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(Đơn vị: tỉ người)</a:t>
            </a:r>
            <a:endParaRPr lang="en-US" sz="2000" i="1">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p:txBody>
      </p:sp>
      <p:graphicFrame>
        <p:nvGraphicFramePr>
          <p:cNvPr id="3" name="Table 4">
            <a:extLst>
              <a:ext uri="{FF2B5EF4-FFF2-40B4-BE49-F238E27FC236}">
                <a16:creationId xmlns:a16="http://schemas.microsoft.com/office/drawing/2014/main" xmlns="" id="{BE3BD915-5F8C-34AD-D446-025869500C7A}"/>
              </a:ext>
            </a:extLst>
          </p:cNvPr>
          <p:cNvGraphicFramePr>
            <a:graphicFrameLocks noGrp="1"/>
          </p:cNvGraphicFramePr>
          <p:nvPr>
            <p:extLst>
              <p:ext uri="{D42A27DB-BD31-4B8C-83A1-F6EECF244321}">
                <p14:modId xmlns:p14="http://schemas.microsoft.com/office/powerpoint/2010/main" val="180505789"/>
              </p:ext>
            </p:extLst>
          </p:nvPr>
        </p:nvGraphicFramePr>
        <p:xfrm>
          <a:off x="9253957" y="0"/>
          <a:ext cx="4713939" cy="5443777"/>
        </p:xfrm>
        <a:graphic>
          <a:graphicData uri="http://schemas.openxmlformats.org/drawingml/2006/table">
            <a:tbl>
              <a:tblPr firstRow="1" bandRow="1">
                <a:tableStyleId>{00A15C55-8517-42AA-B614-E9B94910E393}</a:tableStyleId>
              </a:tblPr>
              <a:tblGrid>
                <a:gridCol w="2066268">
                  <a:extLst>
                    <a:ext uri="{9D8B030D-6E8A-4147-A177-3AD203B41FA5}">
                      <a16:colId xmlns:a16="http://schemas.microsoft.com/office/drawing/2014/main" xmlns="" val="2118861442"/>
                    </a:ext>
                  </a:extLst>
                </a:gridCol>
                <a:gridCol w="665765">
                  <a:extLst>
                    <a:ext uri="{9D8B030D-6E8A-4147-A177-3AD203B41FA5}">
                      <a16:colId xmlns:a16="http://schemas.microsoft.com/office/drawing/2014/main" xmlns="" val="2521582897"/>
                    </a:ext>
                  </a:extLst>
                </a:gridCol>
                <a:gridCol w="626619">
                  <a:extLst>
                    <a:ext uri="{9D8B030D-6E8A-4147-A177-3AD203B41FA5}">
                      <a16:colId xmlns:a16="http://schemas.microsoft.com/office/drawing/2014/main" xmlns="" val="3109399410"/>
                    </a:ext>
                  </a:extLst>
                </a:gridCol>
                <a:gridCol w="629269">
                  <a:extLst>
                    <a:ext uri="{9D8B030D-6E8A-4147-A177-3AD203B41FA5}">
                      <a16:colId xmlns:a16="http://schemas.microsoft.com/office/drawing/2014/main" xmlns="" val="473831201"/>
                    </a:ext>
                  </a:extLst>
                </a:gridCol>
                <a:gridCol w="726018">
                  <a:extLst>
                    <a:ext uri="{9D8B030D-6E8A-4147-A177-3AD203B41FA5}">
                      <a16:colId xmlns:a16="http://schemas.microsoft.com/office/drawing/2014/main" xmlns="" val="2704316638"/>
                    </a:ext>
                  </a:extLst>
                </a:gridCol>
              </a:tblGrid>
              <a:tr h="2449700">
                <a:tc>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1950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2000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2020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2050 </a:t>
                      </a:r>
                    </a:p>
                    <a:p>
                      <a:pPr algn="ctr"/>
                      <a:r>
                        <a:rPr lang="en-US" sz="2400">
                          <a:latin typeface="#9Slide03 SFU Futura_12" panose="00000400000000000000" pitchFamily="2" charset="0"/>
                        </a:rPr>
                        <a:t>(dự báo)</a:t>
                      </a: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707691">
                <a:tc>
                  <a:txBody>
                    <a:bodyPr/>
                    <a:lstStyle/>
                    <a:p>
                      <a:pPr algn="just"/>
                      <a:r>
                        <a:rPr lang="en-US" sz="2400">
                          <a:latin typeface="#9Slide03 SFU Futura_12" panose="00000400000000000000" pitchFamily="2" charset="0"/>
                        </a:rPr>
                        <a:t>Toàn thế giới</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2,5</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6,2</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7,8</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9,7</a:t>
                      </a:r>
                    </a:p>
                  </a:txBody>
                  <a:tcPr anchor="ctr">
                    <a:cell3D prstMaterial="dkEdge">
                      <a:bevel w="77470" h="12700" prst="softRound"/>
                      <a:lightRig rig="flood" dir="t"/>
                    </a:cell3D>
                  </a:tcPr>
                </a:tc>
                <a:extLst>
                  <a:ext uri="{0D108BD9-81ED-4DB2-BD59-A6C34878D82A}">
                    <a16:rowId xmlns:a16="http://schemas.microsoft.com/office/drawing/2014/main" xmlns="" val="2683268272"/>
                  </a:ext>
                </a:extLst>
              </a:tr>
              <a:tr h="925442">
                <a:tc>
                  <a:txBody>
                    <a:bodyPr/>
                    <a:lstStyle/>
                    <a:p>
                      <a:pPr algn="just"/>
                      <a:r>
                        <a:rPr lang="en-US" sz="2400">
                          <a:latin typeface="#9Slide03 SFU Futura_12" panose="00000400000000000000" pitchFamily="2" charset="0"/>
                        </a:rPr>
                        <a:t>Các nước phát triển</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0,8</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1,2</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1,3</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1,3</a:t>
                      </a:r>
                    </a:p>
                  </a:txBody>
                  <a:tcPr anchor="ctr">
                    <a:cell3D prstMaterial="dkEdge">
                      <a:bevel w="77470" h="12700" prst="softRound"/>
                      <a:lightRig rig="flood" dir="t"/>
                    </a:cell3D>
                  </a:tcPr>
                </a:tc>
                <a:extLst>
                  <a:ext uri="{0D108BD9-81ED-4DB2-BD59-A6C34878D82A}">
                    <a16:rowId xmlns:a16="http://schemas.microsoft.com/office/drawing/2014/main" xmlns="" val="3383593564"/>
                  </a:ext>
                </a:extLst>
              </a:tr>
              <a:tr h="1360944">
                <a:tc>
                  <a:txBody>
                    <a:bodyPr/>
                    <a:lstStyle/>
                    <a:p>
                      <a:pPr algn="just"/>
                      <a:r>
                        <a:rPr lang="en-US" sz="2400">
                          <a:latin typeface="#9Slide03 SFU Futura_12" panose="00000400000000000000" pitchFamily="2" charset="0"/>
                        </a:rPr>
                        <a:t>Các nước đang phát triển</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1,7</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5,0</a:t>
                      </a:r>
                    </a:p>
                  </a:txBody>
                  <a:tcPr anchor="ctr">
                    <a:cell3D prstMaterial="dkEdge">
                      <a:bevel w="77470" h="12700" prst="softRound"/>
                      <a:lightRig rig="flood" dir="t"/>
                    </a:cell3D>
                  </a:tcPr>
                </a:tc>
                <a:tc>
                  <a:txBody>
                    <a:bodyPr/>
                    <a:lstStyle/>
                    <a:p>
                      <a:pPr algn="ctr"/>
                      <a:r>
                        <a:rPr lang="en-US" sz="2400">
                          <a:latin typeface="#9Slide03 SFU Futura_12" panose="00000400000000000000" pitchFamily="2" charset="0"/>
                        </a:rPr>
                        <a:t>6,5</a:t>
                      </a:r>
                    </a:p>
                  </a:txBody>
                  <a:tcPr anchor="ctr">
                    <a:cell3D prstMaterial="dkEdge">
                      <a:bevel w="77470" h="12700" prst="softRound"/>
                      <a:lightRig rig="flood" dir="t"/>
                    </a:cell3D>
                  </a:tcPr>
                </a:tc>
                <a:tc>
                  <a:txBody>
                    <a:bodyPr/>
                    <a:lstStyle/>
                    <a:p>
                      <a:pPr algn="ctr"/>
                      <a:r>
                        <a:rPr lang="en-US" sz="2400" dirty="0">
                          <a:latin typeface="#9Slide03 SFU Futura_12" panose="00000400000000000000" pitchFamily="2" charset="0"/>
                        </a:rPr>
                        <a:t>8,4</a:t>
                      </a:r>
                    </a:p>
                  </a:txBody>
                  <a:tcPr anchor="ctr">
                    <a:cell3D prstMaterial="dkEdge">
                      <a:bevel w="77470" h="12700" prst="softRound"/>
                      <a:lightRig rig="flood" dir="t"/>
                    </a:cell3D>
                  </a:tcPr>
                </a:tc>
                <a:extLst>
                  <a:ext uri="{0D108BD9-81ED-4DB2-BD59-A6C34878D82A}">
                    <a16:rowId xmlns:a16="http://schemas.microsoft.com/office/drawing/2014/main" xmlns="" val="3491397356"/>
                  </a:ext>
                </a:extLst>
              </a:tr>
            </a:tbl>
          </a:graphicData>
        </a:graphic>
      </p:graphicFrame>
      <p:pic>
        <p:nvPicPr>
          <p:cNvPr id="25" name="Picture 2" descr="Dân số thế giới tăng tạo sức ép với nguồn tài nguyên và hệ sinh thái | Môi  trường | Vietnam+ (VietnamPlus)">
            <a:extLst>
              <a:ext uri="{FF2B5EF4-FFF2-40B4-BE49-F238E27FC236}">
                <a16:creationId xmlns:a16="http://schemas.microsoft.com/office/drawing/2014/main" xmlns="" id="{EB252CF0-59E4-40A8-29E8-DAE37A09447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0301" y="2571750"/>
            <a:ext cx="3657641" cy="23406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F95DE23-92FB-C5F6-727C-8B35FA910FE9}"/>
              </a:ext>
            </a:extLst>
          </p:cNvPr>
          <p:cNvSpPr txBox="1"/>
          <p:nvPr/>
        </p:nvSpPr>
        <p:spPr>
          <a:xfrm>
            <a:off x="121743" y="822941"/>
            <a:ext cx="5006848" cy="1590435"/>
          </a:xfrm>
          <a:prstGeom prst="rect">
            <a:avLst/>
          </a:prstGeom>
          <a:noFill/>
        </p:spPr>
        <p:txBody>
          <a:bodyPr wrap="square">
            <a:spAutoFit/>
          </a:bodyPr>
          <a:lstStyle/>
          <a:p>
            <a:pPr indent="13970" algn="just">
              <a:lnSpc>
                <a:spcPct val="107000"/>
              </a:lnSpc>
              <a:spcAft>
                <a:spcPts val="800"/>
              </a:spcAft>
            </a:pPr>
            <a:r>
              <a:rPr lang="vi-VN" sz="2000">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2000">
                <a:effectLst/>
                <a:latin typeface="#9Slide03 SFU Futura_12" panose="00000400000000000000" pitchFamily="2" charset="0"/>
                <a:ea typeface="Times New Roman" panose="02020603050405020304" pitchFamily="18" charset="0"/>
                <a:cs typeface="Times New Roman" panose="02020603050405020304" pitchFamily="18" charset="0"/>
              </a:rPr>
              <a:t>Giữa thế kỷ XX: bùng nổ dân số</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indent="13970" algn="just">
              <a:lnSpc>
                <a:spcPct val="107000"/>
              </a:lnSpc>
              <a:spcAft>
                <a:spcPts val="800"/>
              </a:spcAft>
            </a:pPr>
            <a:r>
              <a:rPr lang="en-US" sz="2000">
                <a:effectLst/>
                <a:latin typeface="#9Slide03 SFU Futura_12" panose="00000400000000000000" pitchFamily="2" charset="0"/>
                <a:ea typeface="Times New Roman" panose="02020603050405020304" pitchFamily="18" charset="0"/>
                <a:cs typeface="Times New Roman" panose="02020603050405020304" pitchFamily="18" charset="0"/>
              </a:rPr>
              <a:t>- Hiện nay: tăng chậm lại</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indent="13970" algn="just">
              <a:lnSpc>
                <a:spcPct val="107000"/>
              </a:lnSpc>
              <a:spcAft>
                <a:spcPts val="800"/>
              </a:spcAft>
            </a:pPr>
            <a:r>
              <a:rPr lang="en-US" sz="2000">
                <a:effectLst/>
                <a:latin typeface="#9Slide03 SFU Futura_12" panose="00000400000000000000" pitchFamily="2" charset="0"/>
                <a:ea typeface="Times New Roman" panose="02020603050405020304" pitchFamily="18" charset="0"/>
                <a:cs typeface="Times New Roman" panose="02020603050405020304" pitchFamily="18" charset="0"/>
              </a:rPr>
              <a:t>- Các khu vực, các quốc gia, số dân biến động khác nhau (d/c)</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44149EBD-C987-B2A3-32EA-50F863BB77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50332" y="577613"/>
            <a:ext cx="3576575" cy="4546595"/>
          </a:xfrm>
          <a:prstGeom prst="rect">
            <a:avLst/>
          </a:prstGeom>
        </p:spPr>
      </p:pic>
      <p:pic>
        <p:nvPicPr>
          <p:cNvPr id="26" name="Picture 25">
            <a:extLst>
              <a:ext uri="{FF2B5EF4-FFF2-40B4-BE49-F238E27FC236}">
                <a16:creationId xmlns:a16="http://schemas.microsoft.com/office/drawing/2014/main" xmlns="" id="{0B3A68E3-6491-25EE-6B96-AD8DE07DDE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459542" y="5229750"/>
            <a:ext cx="2901993" cy="19667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8" name="Picture 27" descr="A picture containing toy, vector graphics&#10;&#10;Description automatically generated">
            <a:extLst>
              <a:ext uri="{FF2B5EF4-FFF2-40B4-BE49-F238E27FC236}">
                <a16:creationId xmlns:a16="http://schemas.microsoft.com/office/drawing/2014/main" xmlns="" id="{560DFEAC-FEB5-AE54-00C0-774AB344A94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60711" y="626429"/>
            <a:ext cx="967880" cy="1073435"/>
          </a:xfrm>
          <a:prstGeom prst="rect">
            <a:avLst/>
          </a:prstGeom>
        </p:spPr>
      </p:pic>
      <p:sp>
        <p:nvSpPr>
          <p:cNvPr id="29" name="Rectangle: Top Corners One Rounded and One Snipped 28">
            <a:extLst>
              <a:ext uri="{FF2B5EF4-FFF2-40B4-BE49-F238E27FC236}">
                <a16:creationId xmlns:a16="http://schemas.microsoft.com/office/drawing/2014/main" xmlns="" id="{1966404C-6335-1C26-465B-17107D38833A}"/>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30" name="Rectangle: Top Corners One Rounded and One Snipped 29">
            <a:extLst>
              <a:ext uri="{FF2B5EF4-FFF2-40B4-BE49-F238E27FC236}">
                <a16:creationId xmlns:a16="http://schemas.microsoft.com/office/drawing/2014/main" xmlns="" id="{4116CE12-5073-D5C1-E8AF-C99B9ABDC849}"/>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31" name="Rectangle: Top Corners One Rounded and One Snipped 30">
            <a:extLst>
              <a:ext uri="{FF2B5EF4-FFF2-40B4-BE49-F238E27FC236}">
                <a16:creationId xmlns:a16="http://schemas.microsoft.com/office/drawing/2014/main" xmlns="" id="{DB6E1468-802A-B583-DC97-F960D26AB780}"/>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30961912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2506EE9-2D7E-0072-885E-3EBBB38DF898}"/>
              </a:ext>
            </a:extLst>
          </p:cNvPr>
          <p:cNvSpPr/>
          <p:nvPr/>
        </p:nvSpPr>
        <p:spPr>
          <a:xfrm>
            <a:off x="6421821" y="585030"/>
            <a:ext cx="2687725" cy="4546595"/>
          </a:xfrm>
          <a:prstGeom prst="rect">
            <a:avLst/>
          </a:prstGeom>
          <a:solidFill>
            <a:srgbClr val="F6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480C609B-58DA-9365-D37D-52886905C5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8" r="-46" b="11784"/>
          <a:stretch/>
        </p:blipFill>
        <p:spPr>
          <a:xfrm>
            <a:off x="34454" y="636210"/>
            <a:ext cx="9109544" cy="4499269"/>
          </a:xfrm>
          <a:prstGeom prst="rect">
            <a:avLst/>
          </a:prstGeom>
          <a:solidFill>
            <a:srgbClr val="F6F4F2"/>
          </a:solidFill>
          <a:ln>
            <a:solidFill>
              <a:srgbClr val="002060"/>
            </a:solidFill>
          </a:ln>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8541609" y="5386815"/>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83588" y="-1801752"/>
            <a:ext cx="4742373" cy="910954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8" name="Picture 27" descr="A picture containing toy, vector graphics&#10;&#10;Description automatically generated">
            <a:extLst>
              <a:ext uri="{FF2B5EF4-FFF2-40B4-BE49-F238E27FC236}">
                <a16:creationId xmlns:a16="http://schemas.microsoft.com/office/drawing/2014/main" xmlns="" id="{560DFEAC-FEB5-AE54-00C0-774AB344A9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4158" y="3520962"/>
            <a:ext cx="967880" cy="1073435"/>
          </a:xfrm>
          <a:prstGeom prst="rect">
            <a:avLst/>
          </a:prstGeom>
        </p:spPr>
      </p:pic>
      <p:sp>
        <p:nvSpPr>
          <p:cNvPr id="8" name="Thought Bubble: Cloud 7">
            <a:extLst>
              <a:ext uri="{FF2B5EF4-FFF2-40B4-BE49-F238E27FC236}">
                <a16:creationId xmlns:a16="http://schemas.microsoft.com/office/drawing/2014/main" xmlns="" id="{EC9AE576-B774-E4F2-CA66-BE5AAA7B3D10}"/>
              </a:ext>
            </a:extLst>
          </p:cNvPr>
          <p:cNvSpPr/>
          <p:nvPr/>
        </p:nvSpPr>
        <p:spPr>
          <a:xfrm>
            <a:off x="1858879" y="538632"/>
            <a:ext cx="3720663" cy="1792057"/>
          </a:xfrm>
          <a:prstGeom prst="cloudCallout">
            <a:avLst>
              <a:gd name="adj1" fmla="val 11861"/>
              <a:gd name="adj2" fmla="val 78922"/>
            </a:avLst>
          </a:prstGeom>
          <a:solidFill>
            <a:srgbClr val="074BD6"/>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a:effectLst/>
                <a:latin typeface="#9Slide03 SFU Futura_12" panose="00000400000000000000" pitchFamily="2" charset="0"/>
              </a:rPr>
              <a:t>Nguy cơ bùng nổ dân số do dịch Covid-19</a:t>
            </a:r>
          </a:p>
        </p:txBody>
      </p:sp>
      <p:pic>
        <p:nvPicPr>
          <p:cNvPr id="25" name="Picture 2" descr="Dân số thế giới tăng tạo sức ép với nguồn tài nguyên và hệ sinh thái | Môi  trường | Vietnam+ (VietnamPlus)">
            <a:extLst>
              <a:ext uri="{FF2B5EF4-FFF2-40B4-BE49-F238E27FC236}">
                <a16:creationId xmlns:a16="http://schemas.microsoft.com/office/drawing/2014/main" xmlns="" id="{EB252CF0-59E4-40A8-29E8-DAE37A09447A}"/>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536" b="98273" l="3681" r="97301">
                        <a14:foregroundMark x1="36933" y1="5182" x2="36933" y2="5182"/>
                        <a14:foregroundMark x1="36933" y1="5182" x2="36933" y2="5182"/>
                        <a14:foregroundMark x1="46748" y1="5950" x2="46748" y2="5950"/>
                        <a14:foregroundMark x1="46748" y1="5950" x2="46748" y2="5950"/>
                        <a14:foregroundMark x1="27239" y1="1919" x2="27239" y2="1919"/>
                        <a14:foregroundMark x1="33865" y1="2303" x2="33865" y2="2303"/>
                        <a14:foregroundMark x1="6748" y1="31094" x2="6748" y2="31094"/>
                        <a14:foregroundMark x1="3681" y1="55470" x2="3681" y2="55470"/>
                        <a14:foregroundMark x1="33865" y1="88676" x2="33865" y2="88676"/>
                        <a14:foregroundMark x1="30675" y1="95393" x2="30675" y2="95393"/>
                        <a14:foregroundMark x1="30675" y1="95393" x2="30675" y2="95393"/>
                        <a14:foregroundMark x1="26012" y1="98464" x2="26012" y2="98464"/>
                        <a14:foregroundMark x1="15706" y1="95777" x2="15706" y2="95777"/>
                        <a14:foregroundMark x1="12270" y1="96161" x2="12270" y2="96161"/>
                        <a14:foregroundMark x1="12025" y1="94434" x2="12025" y2="94434"/>
                        <a14:foregroundMark x1="12025" y1="94434" x2="12025" y2="94434"/>
                        <a14:foregroundMark x1="12883" y1="93090" x2="12883" y2="93090"/>
                        <a14:foregroundMark x1="12883" y1="93090" x2="12883" y2="93090"/>
                        <a14:foregroundMark x1="8834" y1="94050" x2="8834" y2="94050"/>
                        <a14:foregroundMark x1="6503" y1="94434" x2="6503" y2="94434"/>
                        <a14:foregroundMark x1="6503" y1="94818" x2="6503" y2="94818"/>
                        <a14:foregroundMark x1="7362" y1="97505" x2="7362" y2="97505"/>
                        <a14:foregroundMark x1="8834" y1="94818" x2="8834" y2="94818"/>
                        <a14:foregroundMark x1="8834" y1="94818" x2="8834" y2="94818"/>
                        <a14:foregroundMark x1="4172" y1="94818" x2="4172" y2="94818"/>
                        <a14:foregroundMark x1="4172" y1="95393" x2="4172" y2="95393"/>
                        <a14:foregroundMark x1="48221" y1="96161" x2="48221" y2="96161"/>
                        <a14:foregroundMark x1="54479" y1="92706" x2="54479" y2="92706"/>
                        <a14:foregroundMark x1="54479" y1="92706" x2="54479" y2="92706"/>
                        <a14:foregroundMark x1="56564" y1="93474" x2="56564" y2="93474"/>
                        <a14:foregroundMark x1="54233" y1="95777" x2="54233" y2="95777"/>
                        <a14:foregroundMark x1="58282" y1="96161" x2="58282" y2="96161"/>
                        <a14:foregroundMark x1="91288" y1="83685" x2="91288" y2="83685"/>
                        <a14:foregroundMark x1="91288" y1="83685" x2="91288" y2="83685"/>
                        <a14:foregroundMark x1="91288" y1="79655" x2="91288" y2="79655"/>
                        <a14:foregroundMark x1="91288" y1="79655" x2="91288" y2="79655"/>
                        <a14:foregroundMark x1="91288" y1="79655" x2="91288" y2="79655"/>
                        <a14:foregroundMark x1="91288" y1="79655" x2="91288" y2="79655"/>
                        <a14:foregroundMark x1="91534" y1="77351" x2="91534" y2="77351"/>
                        <a14:foregroundMark x1="94110" y1="74664" x2="94110" y2="74664"/>
                        <a14:foregroundMark x1="90184" y1="72361" x2="90184" y2="72361"/>
                        <a14:foregroundMark x1="93865" y1="75048" x2="93865" y2="75048"/>
                        <a14:foregroundMark x1="94724" y1="81382" x2="94724" y2="81382"/>
                        <a14:foregroundMark x1="94724" y1="81382" x2="94724" y2="81382"/>
                        <a14:foregroundMark x1="92761" y1="85413" x2="92761" y2="85413"/>
                        <a14:foregroundMark x1="92147" y1="77351" x2="92147" y2="77351"/>
                        <a14:foregroundMark x1="91534" y1="80038" x2="91534" y2="80038"/>
                        <a14:foregroundMark x1="88712" y1="76967" x2="88712" y2="76967"/>
                        <a14:foregroundMark x1="91043" y1="80038" x2="91043" y2="80038"/>
                        <a14:foregroundMark x1="91288" y1="79271" x2="91288" y2="79271"/>
                        <a14:foregroundMark x1="93006" y1="79271" x2="93006" y2="79271"/>
                        <a14:foregroundMark x1="90429" y1="79271" x2="90429" y2="79271"/>
                        <a14:foregroundMark x1="89816" y1="79271" x2="89816" y2="79271"/>
                        <a14:foregroundMark x1="93865" y1="73704" x2="93865" y2="73704"/>
                        <a14:foregroundMark x1="94110" y1="75624" x2="94110" y2="75624"/>
                        <a14:foregroundMark x1="94724" y1="74664" x2="94724" y2="74664"/>
                        <a14:foregroundMark x1="94724" y1="74280" x2="94724" y2="74280"/>
                        <a14:foregroundMark x1="94724" y1="74280" x2="94724" y2="74280"/>
                        <a14:foregroundMark x1="94724" y1="74280" x2="94724" y2="74280"/>
                        <a14:foregroundMark x1="89816" y1="71017" x2="89816" y2="71017"/>
                        <a14:foregroundMark x1="90675" y1="74280" x2="90675" y2="74280"/>
                        <a14:foregroundMark x1="86994" y1="78695" x2="88344" y2="78695"/>
                        <a14:foregroundMark x1="93006" y1="85413" x2="93006" y2="88676"/>
                        <a14:foregroundMark x1="94110" y1="82726" x2="97055" y2="83301"/>
                        <a14:foregroundMark x1="94110" y1="74664" x2="94110" y2="74664"/>
                        <a14:foregroundMark x1="89571" y1="72361" x2="91043" y2="76008"/>
                        <a14:foregroundMark x1="86380" y1="77351" x2="89325" y2="78695"/>
                        <a14:foregroundMark x1="94479" y1="81958" x2="97301" y2="81958"/>
                        <a14:foregroundMark x1="59632" y1="93474" x2="59632" y2="93474"/>
                        <a14:foregroundMark x1="59632" y1="93474" x2="59632" y2="93474"/>
                        <a14:foregroundMark x1="59632" y1="95393" x2="59632" y2="95393"/>
                        <a14:foregroundMark x1="90184" y1="72937" x2="90184" y2="72937"/>
                        <a14:foregroundMark x1="90184" y1="72937" x2="90184" y2="72937"/>
                        <a14:foregroundMark x1="90184" y1="71977" x2="90184" y2="71977"/>
                        <a14:foregroundMark x1="90184" y1="70250" x2="90184" y2="70250"/>
                        <a14:foregroundMark x1="90184" y1="70250" x2="90184" y2="70250"/>
                        <a14:foregroundMark x1="90184" y1="71977" x2="90184" y2="71977"/>
                        <a14:foregroundMark x1="90184" y1="73704" x2="90184" y2="73704"/>
                        <a14:backgroundMark x1="41595" y1="576" x2="41595" y2="576"/>
                      </a14:backgroundRemoval>
                    </a14:imgEffect>
                  </a14:imgLayer>
                </a14:imgProps>
              </a:ext>
              <a:ext uri="{28A0092B-C50C-407E-A947-70E740481C1C}">
                <a14:useLocalDpi xmlns:a14="http://schemas.microsoft.com/office/drawing/2010/main"/>
              </a:ext>
            </a:extLst>
          </a:blip>
          <a:srcRect/>
          <a:stretch>
            <a:fillRect/>
          </a:stretch>
        </p:blipFill>
        <p:spPr bwMode="auto">
          <a:xfrm>
            <a:off x="4554774" y="956267"/>
            <a:ext cx="929215" cy="59463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Top Corners One Rounded and One Snipped 17">
            <a:extLst>
              <a:ext uri="{FF2B5EF4-FFF2-40B4-BE49-F238E27FC236}">
                <a16:creationId xmlns:a16="http://schemas.microsoft.com/office/drawing/2014/main" xmlns="" id="{1C69D7C3-53C0-F30D-CB2C-7344090C59DE}"/>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19" name="Rectangle: Top Corners One Rounded and One Snipped 18">
            <a:extLst>
              <a:ext uri="{FF2B5EF4-FFF2-40B4-BE49-F238E27FC236}">
                <a16:creationId xmlns:a16="http://schemas.microsoft.com/office/drawing/2014/main" xmlns="" id="{5637BFB2-73C1-FA4D-E520-258E75F6E0EB}"/>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20" name="Rectangle: Top Corners One Rounded and One Snipped 19">
            <a:extLst>
              <a:ext uri="{FF2B5EF4-FFF2-40B4-BE49-F238E27FC236}">
                <a16:creationId xmlns:a16="http://schemas.microsoft.com/office/drawing/2014/main" xmlns="" id="{799FA834-68B2-268E-4BA4-888994109931}"/>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157584209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2506EE9-2D7E-0072-885E-3EBBB38DF898}"/>
              </a:ext>
            </a:extLst>
          </p:cNvPr>
          <p:cNvSpPr/>
          <p:nvPr/>
        </p:nvSpPr>
        <p:spPr>
          <a:xfrm>
            <a:off x="6421821" y="585030"/>
            <a:ext cx="2687725" cy="4546595"/>
          </a:xfrm>
          <a:prstGeom prst="rect">
            <a:avLst/>
          </a:prstGeom>
          <a:solidFill>
            <a:srgbClr val="F6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480C609B-58DA-9365-D37D-52886905C5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8" r="-46" b="11784"/>
          <a:stretch/>
        </p:blipFill>
        <p:spPr>
          <a:xfrm>
            <a:off x="34454" y="636210"/>
            <a:ext cx="9109544" cy="4499269"/>
          </a:xfrm>
          <a:prstGeom prst="rect">
            <a:avLst/>
          </a:prstGeom>
          <a:solidFill>
            <a:srgbClr val="F6F4F2"/>
          </a:solidFill>
          <a:ln>
            <a:solidFill>
              <a:srgbClr val="002060"/>
            </a:solidFill>
          </a:ln>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8541609" y="5386815"/>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83588" y="-1801752"/>
            <a:ext cx="4742373" cy="910954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8" name="Picture 27" descr="A picture containing toy, vector graphics&#10;&#10;Description automatically generated">
            <a:extLst>
              <a:ext uri="{FF2B5EF4-FFF2-40B4-BE49-F238E27FC236}">
                <a16:creationId xmlns:a16="http://schemas.microsoft.com/office/drawing/2014/main" xmlns="" id="{560DFEAC-FEB5-AE54-00C0-774AB344A9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24158" y="3520962"/>
            <a:ext cx="967880" cy="1073435"/>
          </a:xfrm>
          <a:prstGeom prst="rect">
            <a:avLst/>
          </a:prstGeom>
        </p:spPr>
      </p:pic>
      <p:pic>
        <p:nvPicPr>
          <p:cNvPr id="2" name="Nguy cơ bùng nổ dân số do dịch Covid-19">
            <a:hlinkClick r:id="" action="ppaction://media"/>
            <a:extLst>
              <a:ext uri="{FF2B5EF4-FFF2-40B4-BE49-F238E27FC236}">
                <a16:creationId xmlns:a16="http://schemas.microsoft.com/office/drawing/2014/main" xmlns="" id="{372A1E76-5E48-E785-57DE-22C481F0EAB0}"/>
              </a:ext>
            </a:extLst>
          </p:cNvPr>
          <p:cNvPicPr>
            <a:picLocks noChangeAspect="1"/>
          </p:cNvPicPr>
          <p:nvPr>
            <a:videoFile r:link="rId1"/>
            <p:extLst>
              <p:ext uri="{DAA4B4D4-6D71-4841-9C94-3DE7FCFB9230}">
                <p14:media xmlns:p14="http://schemas.microsoft.com/office/powerpoint/2010/main" r:embed="rId2">
                  <p14:trim st="313452" end="73900"/>
                </p14:media>
              </p:ext>
            </p:extLst>
          </p:nvPr>
        </p:nvPicPr>
        <p:blipFill>
          <a:blip r:embed="rId8"/>
          <a:stretch>
            <a:fillRect/>
          </a:stretch>
        </p:blipFill>
        <p:spPr>
          <a:xfrm>
            <a:off x="0" y="606741"/>
            <a:ext cx="9109544" cy="4558205"/>
          </a:xfrm>
          <a:prstGeom prst="rect">
            <a:avLst/>
          </a:prstGeom>
        </p:spPr>
      </p:pic>
      <p:sp>
        <p:nvSpPr>
          <p:cNvPr id="18" name="Rectangle: Top Corners One Rounded and One Snipped 17">
            <a:extLst>
              <a:ext uri="{FF2B5EF4-FFF2-40B4-BE49-F238E27FC236}">
                <a16:creationId xmlns:a16="http://schemas.microsoft.com/office/drawing/2014/main" xmlns="" id="{02F587CE-6102-2AC8-E2A4-CD690E765DC6}"/>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19" name="Rectangle: Top Corners One Rounded and One Snipped 18">
            <a:extLst>
              <a:ext uri="{FF2B5EF4-FFF2-40B4-BE49-F238E27FC236}">
                <a16:creationId xmlns:a16="http://schemas.microsoft.com/office/drawing/2014/main" xmlns="" id="{BD1755DD-C2B3-85A7-C806-D768E79B6B4F}"/>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20" name="Rectangle: Top Corners One Rounded and One Snipped 19">
            <a:extLst>
              <a:ext uri="{FF2B5EF4-FFF2-40B4-BE49-F238E27FC236}">
                <a16:creationId xmlns:a16="http://schemas.microsoft.com/office/drawing/2014/main" xmlns="" id="{E4373231-A306-ED8C-5A81-391CD8B40376}"/>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2851969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5024E46-9673-73B4-236C-C25DCDF40211}"/>
              </a:ext>
            </a:extLst>
          </p:cNvPr>
          <p:cNvSpPr txBox="1"/>
          <p:nvPr/>
        </p:nvSpPr>
        <p:spPr>
          <a:xfrm>
            <a:off x="3346785" y="1728869"/>
            <a:ext cx="5438807" cy="2397066"/>
          </a:xfrm>
          <a:prstGeom prst="rect">
            <a:avLst/>
          </a:prstGeom>
          <a:noFill/>
        </p:spPr>
        <p:txBody>
          <a:bodyPr wrap="square" rtlCol="0">
            <a:spAutoFit/>
          </a:bodyPr>
          <a:lstStyle/>
          <a:p>
            <a:pPr marL="342900" indent="-342900">
              <a:lnSpc>
                <a:spcPct val="200000"/>
              </a:lnSpc>
              <a:buFont typeface="Wingdings" panose="05000000000000000000" pitchFamily="2" charset="2"/>
              <a:buChar char="q"/>
            </a:pPr>
            <a:r>
              <a:rPr lang="en-US" sz="1800" b="1" i="0">
                <a:solidFill>
                  <a:schemeClr val="accent5">
                    <a:lumMod val="50000"/>
                  </a:schemeClr>
                </a:solidFill>
                <a:effectLst/>
                <a:latin typeface="#9Slide03 SFU Futura_12" panose="00000400000000000000" pitchFamily="2" charset="0"/>
              </a:rPr>
              <a:t>Bùng nổ dân số trên thế giới đang diễn ra ở đâu?</a:t>
            </a:r>
            <a:endParaRPr lang="en-US" sz="2800" b="1" i="0">
              <a:solidFill>
                <a:schemeClr val="accent5">
                  <a:lumMod val="50000"/>
                </a:schemeClr>
              </a:solidFill>
              <a:effectLst/>
              <a:latin typeface="#9Slide03 SFU Futura_12" panose="00000400000000000000" pitchFamily="2" charset="0"/>
            </a:endParaRPr>
          </a:p>
          <a:p>
            <a:pPr marL="342900" indent="-342900">
              <a:lnSpc>
                <a:spcPct val="200000"/>
              </a:lnSpc>
              <a:buFont typeface="Wingdings" panose="05000000000000000000" pitchFamily="2" charset="2"/>
              <a:buChar char="q"/>
            </a:pPr>
            <a:r>
              <a:rPr lang="en-US" sz="2000" b="1">
                <a:solidFill>
                  <a:schemeClr val="accent5">
                    <a:lumMod val="50000"/>
                  </a:schemeClr>
                </a:solidFill>
                <a:latin typeface="#9Slide03 SFU Futura_12" panose="00000400000000000000" pitchFamily="2" charset="0"/>
              </a:rPr>
              <a:t>3 Hậu quả</a:t>
            </a:r>
          </a:p>
          <a:p>
            <a:pPr marL="342900" indent="-342900">
              <a:lnSpc>
                <a:spcPct val="200000"/>
              </a:lnSpc>
              <a:buFont typeface="Wingdings" panose="05000000000000000000" pitchFamily="2" charset="2"/>
              <a:buChar char="q"/>
            </a:pPr>
            <a:r>
              <a:rPr lang="en-US" sz="2000" b="1">
                <a:solidFill>
                  <a:schemeClr val="accent5">
                    <a:lumMod val="50000"/>
                  </a:schemeClr>
                </a:solidFill>
                <a:latin typeface="#9Slide03 SFU Futura_12" panose="00000400000000000000" pitchFamily="2" charset="0"/>
              </a:rPr>
              <a:t>3 nguyên nhân</a:t>
            </a:r>
          </a:p>
          <a:p>
            <a:pPr marL="342900" indent="-342900">
              <a:lnSpc>
                <a:spcPct val="200000"/>
              </a:lnSpc>
              <a:buFont typeface="Wingdings" panose="05000000000000000000" pitchFamily="2" charset="2"/>
              <a:buChar char="q"/>
            </a:pPr>
            <a:r>
              <a:rPr lang="en-US" sz="2000" b="1">
                <a:solidFill>
                  <a:schemeClr val="accent5">
                    <a:lumMod val="50000"/>
                  </a:schemeClr>
                </a:solidFill>
                <a:latin typeface="#9Slide03 SFU Futura_12" panose="00000400000000000000" pitchFamily="2" charset="0"/>
              </a:rPr>
              <a:t>3 Giải pháp khắc phục</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238921" y="4362960"/>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00815" y="-1818980"/>
            <a:ext cx="4742373" cy="914399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8" name="Picture 27" descr="A picture containing toy, vector graphics&#10;&#10;Description automatically generated">
            <a:extLst>
              <a:ext uri="{FF2B5EF4-FFF2-40B4-BE49-F238E27FC236}">
                <a16:creationId xmlns:a16="http://schemas.microsoft.com/office/drawing/2014/main" xmlns="" id="{560DFEAC-FEB5-AE54-00C0-774AB344A9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4158" y="3520962"/>
            <a:ext cx="967880" cy="1073435"/>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xmlns="" id="{A1CE8FA5-B12A-43DC-7D3B-416E62D75A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6188" y="2237432"/>
            <a:ext cx="1896479" cy="1896479"/>
          </a:xfrm>
          <a:prstGeom prst="rect">
            <a:avLst/>
          </a:prstGeom>
          <a:ln>
            <a:noFill/>
          </a:ln>
          <a:effectLst/>
        </p:spPr>
      </p:pic>
      <p:sp>
        <p:nvSpPr>
          <p:cNvPr id="6" name="TextBox 5">
            <a:extLst>
              <a:ext uri="{FF2B5EF4-FFF2-40B4-BE49-F238E27FC236}">
                <a16:creationId xmlns:a16="http://schemas.microsoft.com/office/drawing/2014/main" xmlns="" id="{7388311C-7CC8-18FC-926A-CA1A10059408}"/>
              </a:ext>
            </a:extLst>
          </p:cNvPr>
          <p:cNvSpPr txBox="1"/>
          <p:nvPr/>
        </p:nvSpPr>
        <p:spPr>
          <a:xfrm>
            <a:off x="136656" y="851324"/>
            <a:ext cx="4837386" cy="923330"/>
          </a:xfrm>
          <a:prstGeom prst="rect">
            <a:avLst/>
          </a:prstGeom>
          <a:noFill/>
        </p:spPr>
        <p:txBody>
          <a:bodyPr wrap="square" rtlCol="0">
            <a:spAutoFit/>
          </a:bodyPr>
          <a:lstStyle/>
          <a:p>
            <a:r>
              <a:rPr lang="en-US" sz="5400">
                <a:solidFill>
                  <a:srgbClr val="474747"/>
                </a:solidFill>
                <a:latin typeface="#9Slide06 SVNArtful Beauty" pitchFamily="2" charset="0"/>
              </a:rPr>
              <a:t>Chuyên gia địa lí 3-3-3</a:t>
            </a:r>
          </a:p>
        </p:txBody>
      </p:sp>
      <p:pic>
        <p:nvPicPr>
          <p:cNvPr id="9" name="Picture 8" descr="A person in a garment&#10;&#10;Description automatically generated with low confidence">
            <a:extLst>
              <a:ext uri="{FF2B5EF4-FFF2-40B4-BE49-F238E27FC236}">
                <a16:creationId xmlns:a16="http://schemas.microsoft.com/office/drawing/2014/main" xmlns="" id="{CAEDFB69-EF3C-4E78-EDAD-79A5C53910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13171" y="1445050"/>
            <a:ext cx="2539143" cy="3695109"/>
          </a:xfrm>
          <a:prstGeom prst="rect">
            <a:avLst/>
          </a:prstGeom>
        </p:spPr>
      </p:pic>
      <p:sp>
        <p:nvSpPr>
          <p:cNvPr id="19" name="Rectangle: Top Corners One Rounded and One Snipped 18">
            <a:extLst>
              <a:ext uri="{FF2B5EF4-FFF2-40B4-BE49-F238E27FC236}">
                <a16:creationId xmlns:a16="http://schemas.microsoft.com/office/drawing/2014/main" xmlns="" id="{BCAE1BA5-ABF4-993F-428F-ADA77ACF5022}"/>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20" name="Rectangle: Top Corners One Rounded and One Snipped 19">
            <a:extLst>
              <a:ext uri="{FF2B5EF4-FFF2-40B4-BE49-F238E27FC236}">
                <a16:creationId xmlns:a16="http://schemas.microsoft.com/office/drawing/2014/main" xmlns="" id="{2BB85EC0-CD74-AA36-D424-E1388D7B5FBC}"/>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22" name="Rectangle: Top Corners One Rounded and One Snipped 21">
            <a:extLst>
              <a:ext uri="{FF2B5EF4-FFF2-40B4-BE49-F238E27FC236}">
                <a16:creationId xmlns:a16="http://schemas.microsoft.com/office/drawing/2014/main" xmlns="" id="{E3DC39E9-B3AF-4D9B-1552-69B96DA979BD}"/>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981704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238921" y="4362960"/>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83588" y="-1801752"/>
            <a:ext cx="4742373" cy="910954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8" name="Picture 27" descr="A picture containing toy, vector graphics&#10;&#10;Description automatically generated">
            <a:extLst>
              <a:ext uri="{FF2B5EF4-FFF2-40B4-BE49-F238E27FC236}">
                <a16:creationId xmlns:a16="http://schemas.microsoft.com/office/drawing/2014/main" xmlns="" id="{560DFEAC-FEB5-AE54-00C0-774AB344A9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4158" y="3520962"/>
            <a:ext cx="967880" cy="1073435"/>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xmlns="" id="{A1CE8FA5-B12A-43DC-7D3B-416E62D75A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8447" y="3585899"/>
            <a:ext cx="1896479" cy="1896479"/>
          </a:xfrm>
          <a:prstGeom prst="rect">
            <a:avLst/>
          </a:prstGeom>
          <a:ln>
            <a:noFill/>
          </a:ln>
          <a:effectLst/>
        </p:spPr>
      </p:pic>
      <p:sp>
        <p:nvSpPr>
          <p:cNvPr id="6" name="TextBox 5">
            <a:extLst>
              <a:ext uri="{FF2B5EF4-FFF2-40B4-BE49-F238E27FC236}">
                <a16:creationId xmlns:a16="http://schemas.microsoft.com/office/drawing/2014/main" xmlns="" id="{7388311C-7CC8-18FC-926A-CA1A10059408}"/>
              </a:ext>
            </a:extLst>
          </p:cNvPr>
          <p:cNvSpPr txBox="1"/>
          <p:nvPr/>
        </p:nvSpPr>
        <p:spPr>
          <a:xfrm>
            <a:off x="97619" y="696706"/>
            <a:ext cx="4837386" cy="923330"/>
          </a:xfrm>
          <a:prstGeom prst="rect">
            <a:avLst/>
          </a:prstGeom>
          <a:noFill/>
        </p:spPr>
        <p:txBody>
          <a:bodyPr wrap="square" rtlCol="0">
            <a:spAutoFit/>
          </a:bodyPr>
          <a:lstStyle/>
          <a:p>
            <a:r>
              <a:rPr lang="en-US" sz="5400">
                <a:solidFill>
                  <a:srgbClr val="474747"/>
                </a:solidFill>
                <a:latin typeface="#9Slide06 SVNArtful Beauty" pitchFamily="2" charset="0"/>
              </a:rPr>
              <a:t>Chuyên gia địa lí 3-3-3</a:t>
            </a:r>
          </a:p>
        </p:txBody>
      </p:sp>
      <p:pic>
        <p:nvPicPr>
          <p:cNvPr id="9" name="Picture 8" descr="A person in a garment&#10;&#10;Description automatically generated with low confidence">
            <a:extLst>
              <a:ext uri="{FF2B5EF4-FFF2-40B4-BE49-F238E27FC236}">
                <a16:creationId xmlns:a16="http://schemas.microsoft.com/office/drawing/2014/main" xmlns="" id="{CAEDFB69-EF3C-4E78-EDAD-79A5C53910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59951" y="1315041"/>
            <a:ext cx="2539143" cy="3695109"/>
          </a:xfrm>
          <a:prstGeom prst="rect">
            <a:avLst/>
          </a:prstGeom>
        </p:spPr>
      </p:pic>
      <p:sp>
        <p:nvSpPr>
          <p:cNvPr id="22" name="TextBox 21">
            <a:extLst>
              <a:ext uri="{FF2B5EF4-FFF2-40B4-BE49-F238E27FC236}">
                <a16:creationId xmlns:a16="http://schemas.microsoft.com/office/drawing/2014/main" xmlns="" id="{7264204D-30D0-7DCA-DB05-EB71E4CC5D62}"/>
              </a:ext>
            </a:extLst>
          </p:cNvPr>
          <p:cNvSpPr txBox="1"/>
          <p:nvPr/>
        </p:nvSpPr>
        <p:spPr>
          <a:xfrm>
            <a:off x="3191672" y="802926"/>
            <a:ext cx="5854709" cy="4443781"/>
          </a:xfrm>
          <a:prstGeom prst="rect">
            <a:avLst/>
          </a:prstGeom>
          <a:noFill/>
        </p:spPr>
        <p:txBody>
          <a:bodyPr wrap="square" rtlCol="0">
            <a:spAutoFit/>
          </a:bodyPr>
          <a:lstStyle/>
          <a:p>
            <a:pPr marL="342900" indent="-342900">
              <a:lnSpc>
                <a:spcPct val="300000"/>
              </a:lnSpc>
              <a:buFont typeface="Wingdings" panose="05000000000000000000" pitchFamily="2" charset="2"/>
              <a:buChar char="q"/>
            </a:pPr>
            <a:r>
              <a:rPr lang="en-US" sz="1800" b="1" i="0">
                <a:solidFill>
                  <a:schemeClr val="accent5">
                    <a:lumMod val="50000"/>
                  </a:schemeClr>
                </a:solidFill>
                <a:effectLst/>
                <a:latin typeface="#9Slide03 SFU Futura_12" panose="00000400000000000000" pitchFamily="2" charset="0"/>
              </a:rPr>
              <a:t>Bùng nổ dân số trên thế giới đang diễn ra ở đâu?</a:t>
            </a:r>
            <a:endParaRPr lang="en-US" sz="2800" b="1" i="0">
              <a:solidFill>
                <a:schemeClr val="accent5">
                  <a:lumMod val="50000"/>
                </a:schemeClr>
              </a:solidFill>
              <a:effectLst/>
              <a:latin typeface="#9Slide03 SFU Futura_12" panose="00000400000000000000" pitchFamily="2" charset="0"/>
            </a:endParaRPr>
          </a:p>
          <a:p>
            <a:pPr marL="342900" indent="-342900">
              <a:lnSpc>
                <a:spcPct val="300000"/>
              </a:lnSpc>
              <a:buFont typeface="Wingdings" panose="05000000000000000000" pitchFamily="2" charset="2"/>
              <a:buChar char="q"/>
            </a:pPr>
            <a:r>
              <a:rPr lang="en-US" sz="2000" b="1">
                <a:solidFill>
                  <a:schemeClr val="accent5">
                    <a:lumMod val="50000"/>
                  </a:schemeClr>
                </a:solidFill>
                <a:latin typeface="#9Slide03 SFU Futura_12" panose="00000400000000000000" pitchFamily="2" charset="0"/>
              </a:rPr>
              <a:t>3 Nguyên nhân</a:t>
            </a:r>
          </a:p>
          <a:p>
            <a:pPr marL="342900" indent="-342900">
              <a:lnSpc>
                <a:spcPct val="300000"/>
              </a:lnSpc>
              <a:buFont typeface="Wingdings" panose="05000000000000000000" pitchFamily="2" charset="2"/>
              <a:buChar char="q"/>
            </a:pPr>
            <a:r>
              <a:rPr lang="en-US" sz="2000" b="1">
                <a:solidFill>
                  <a:schemeClr val="accent5">
                    <a:lumMod val="50000"/>
                  </a:schemeClr>
                </a:solidFill>
                <a:latin typeface="#9Slide03 SFU Futura_12" panose="00000400000000000000" pitchFamily="2" charset="0"/>
              </a:rPr>
              <a:t>3 Hậu quả</a:t>
            </a:r>
          </a:p>
          <a:p>
            <a:pPr marL="342900" indent="-342900">
              <a:lnSpc>
                <a:spcPct val="300000"/>
              </a:lnSpc>
              <a:buFont typeface="Wingdings" panose="05000000000000000000" pitchFamily="2" charset="2"/>
              <a:buChar char="q"/>
            </a:pPr>
            <a:r>
              <a:rPr lang="en-US" sz="2000" b="1">
                <a:solidFill>
                  <a:schemeClr val="accent5">
                    <a:lumMod val="50000"/>
                  </a:schemeClr>
                </a:solidFill>
                <a:latin typeface="#9Slide03 SFU Futura_12" panose="00000400000000000000" pitchFamily="2" charset="0"/>
              </a:rPr>
              <a:t>3 Giải pháp khắc phục</a:t>
            </a:r>
          </a:p>
          <a:p>
            <a:pPr>
              <a:lnSpc>
                <a:spcPct val="300000"/>
              </a:lnSpc>
            </a:pPr>
            <a:endParaRPr lang="en-US" sz="2000" b="1">
              <a:solidFill>
                <a:schemeClr val="accent5">
                  <a:lumMod val="50000"/>
                </a:schemeClr>
              </a:solidFill>
              <a:latin typeface="#9Slide03 SFU Futura_12" panose="00000400000000000000" pitchFamily="2" charset="0"/>
            </a:endParaRPr>
          </a:p>
        </p:txBody>
      </p:sp>
      <p:sp>
        <p:nvSpPr>
          <p:cNvPr id="25" name="TextBox 24">
            <a:extLst>
              <a:ext uri="{FF2B5EF4-FFF2-40B4-BE49-F238E27FC236}">
                <a16:creationId xmlns:a16="http://schemas.microsoft.com/office/drawing/2014/main" xmlns="" id="{FA9212E3-38FA-CFBB-DB43-35134A917B92}"/>
              </a:ext>
            </a:extLst>
          </p:cNvPr>
          <p:cNvSpPr txBox="1"/>
          <p:nvPr/>
        </p:nvSpPr>
        <p:spPr>
          <a:xfrm>
            <a:off x="3766922" y="4260254"/>
            <a:ext cx="1762555" cy="276999"/>
          </a:xfrm>
          <a:prstGeom prst="rect">
            <a:avLst/>
          </a:prstGeom>
          <a:noFill/>
        </p:spPr>
        <p:txBody>
          <a:bodyPr wrap="square">
            <a:spAutoFit/>
          </a:bodyPr>
          <a:lstStyle/>
          <a:p>
            <a:pPr marL="168275" indent="-168275" algn="just">
              <a:buFont typeface="Wingdings" panose="05000000000000000000" pitchFamily="2" charset="2"/>
              <a:buChar char="ü"/>
            </a:pPr>
            <a:r>
              <a:rPr lang="en-US" sz="1200" b="0" i="0">
                <a:solidFill>
                  <a:srgbClr val="404040"/>
                </a:solidFill>
                <a:effectLst/>
                <a:latin typeface="#9Slide03 Oswald Light" panose="00000400000000000000" pitchFamily="2" charset="0"/>
              </a:rPr>
              <a:t>Kiểm soát tỷ lệ sinh</a:t>
            </a:r>
          </a:p>
        </p:txBody>
      </p:sp>
      <p:sp>
        <p:nvSpPr>
          <p:cNvPr id="26" name="TextBox 25">
            <a:extLst>
              <a:ext uri="{FF2B5EF4-FFF2-40B4-BE49-F238E27FC236}">
                <a16:creationId xmlns:a16="http://schemas.microsoft.com/office/drawing/2014/main" xmlns="" id="{650A7CBF-3082-A6BF-CBE2-10E8A569699D}"/>
              </a:ext>
            </a:extLst>
          </p:cNvPr>
          <p:cNvSpPr txBox="1"/>
          <p:nvPr/>
        </p:nvSpPr>
        <p:spPr>
          <a:xfrm>
            <a:off x="3784997" y="4562907"/>
            <a:ext cx="1762555" cy="276999"/>
          </a:xfrm>
          <a:prstGeom prst="rect">
            <a:avLst/>
          </a:prstGeom>
          <a:noFill/>
        </p:spPr>
        <p:txBody>
          <a:bodyPr wrap="square">
            <a:spAutoFit/>
          </a:bodyPr>
          <a:lstStyle/>
          <a:p>
            <a:pPr marL="171450" indent="-171450" algn="just">
              <a:buFont typeface="Wingdings" panose="05000000000000000000" pitchFamily="2" charset="2"/>
              <a:buChar char="ü"/>
            </a:pPr>
            <a:r>
              <a:rPr lang="en-US" sz="1200" b="0" i="0">
                <a:solidFill>
                  <a:srgbClr val="404040"/>
                </a:solidFill>
                <a:effectLst/>
                <a:latin typeface="#9Slide03 Oswald Light" panose="00000400000000000000" pitchFamily="2" charset="0"/>
              </a:rPr>
              <a:t>Giáo dục và tuyên truyền</a:t>
            </a:r>
            <a:endParaRPr lang="en-US" b="0" i="0">
              <a:solidFill>
                <a:srgbClr val="404040"/>
              </a:solidFill>
              <a:effectLst/>
              <a:latin typeface="#9Slide03 Oswald Light" panose="00000400000000000000" pitchFamily="2" charset="0"/>
            </a:endParaRPr>
          </a:p>
        </p:txBody>
      </p:sp>
      <p:sp>
        <p:nvSpPr>
          <p:cNvPr id="29" name="TextBox 28">
            <a:extLst>
              <a:ext uri="{FF2B5EF4-FFF2-40B4-BE49-F238E27FC236}">
                <a16:creationId xmlns:a16="http://schemas.microsoft.com/office/drawing/2014/main" xmlns="" id="{80C5869A-961E-5B7D-E575-737CB9A44E01}"/>
              </a:ext>
            </a:extLst>
          </p:cNvPr>
          <p:cNvSpPr txBox="1"/>
          <p:nvPr/>
        </p:nvSpPr>
        <p:spPr>
          <a:xfrm>
            <a:off x="3784207" y="4828134"/>
            <a:ext cx="1794927" cy="276999"/>
          </a:xfrm>
          <a:prstGeom prst="rect">
            <a:avLst/>
          </a:prstGeom>
          <a:noFill/>
        </p:spPr>
        <p:txBody>
          <a:bodyPr wrap="square">
            <a:spAutoFit/>
          </a:bodyPr>
          <a:lstStyle/>
          <a:p>
            <a:pPr marL="171450" indent="-171450" algn="just">
              <a:buFont typeface="Wingdings" panose="05000000000000000000" pitchFamily="2" charset="2"/>
              <a:buChar char="ü"/>
            </a:pPr>
            <a:r>
              <a:rPr lang="en-US" sz="1200">
                <a:solidFill>
                  <a:srgbClr val="404040"/>
                </a:solidFill>
                <a:latin typeface="#9Slide03 Oswald Light" panose="00000400000000000000" pitchFamily="2" charset="0"/>
              </a:rPr>
              <a:t>Đ</a:t>
            </a:r>
            <a:r>
              <a:rPr lang="vi-VN" sz="1200" b="0" i="0">
                <a:solidFill>
                  <a:srgbClr val="404040"/>
                </a:solidFill>
                <a:effectLst/>
                <a:latin typeface="#9Slide03 Oswald Light" panose="00000400000000000000" pitchFamily="2" charset="0"/>
              </a:rPr>
              <a:t>ịnh cư ngoài Trái Đất</a:t>
            </a:r>
            <a:endParaRPr lang="vi-VN" b="0" i="0">
              <a:solidFill>
                <a:srgbClr val="404040"/>
              </a:solidFill>
              <a:effectLst/>
              <a:latin typeface="#9Slide03 Oswald Light" panose="00000400000000000000" pitchFamily="2" charset="0"/>
            </a:endParaRPr>
          </a:p>
        </p:txBody>
      </p:sp>
      <p:pic>
        <p:nvPicPr>
          <p:cNvPr id="15" name="Picture 14">
            <a:extLst>
              <a:ext uri="{FF2B5EF4-FFF2-40B4-BE49-F238E27FC236}">
                <a16:creationId xmlns:a16="http://schemas.microsoft.com/office/drawing/2014/main" xmlns="" id="{024B313B-7B97-CE6C-DC41-4193258299F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
          <a:stretch/>
        </p:blipFill>
        <p:spPr>
          <a:xfrm flipH="1">
            <a:off x="5659139" y="4265401"/>
            <a:ext cx="983947" cy="844879"/>
          </a:xfrm>
          <a:prstGeom prst="rect">
            <a:avLst/>
          </a:prstGeom>
          <a:ln>
            <a:noFill/>
          </a:ln>
        </p:spPr>
      </p:pic>
      <p:sp>
        <p:nvSpPr>
          <p:cNvPr id="31" name="TextBox 30">
            <a:extLst>
              <a:ext uri="{FF2B5EF4-FFF2-40B4-BE49-F238E27FC236}">
                <a16:creationId xmlns:a16="http://schemas.microsoft.com/office/drawing/2014/main" xmlns="" id="{79103794-2462-0130-2989-E1478BEAF5A2}"/>
              </a:ext>
            </a:extLst>
          </p:cNvPr>
          <p:cNvSpPr txBox="1"/>
          <p:nvPr/>
        </p:nvSpPr>
        <p:spPr>
          <a:xfrm>
            <a:off x="3786834" y="2388638"/>
            <a:ext cx="2703930" cy="276999"/>
          </a:xfrm>
          <a:prstGeom prst="rect">
            <a:avLst/>
          </a:prstGeom>
          <a:noFill/>
        </p:spPr>
        <p:txBody>
          <a:bodyPr wrap="square">
            <a:spAutoFit/>
          </a:bodyPr>
          <a:lstStyle/>
          <a:p>
            <a:pPr marL="168275" indent="-168275" algn="just">
              <a:buFont typeface="Wingdings" panose="05000000000000000000" pitchFamily="2" charset="2"/>
              <a:buChar char="ü"/>
            </a:pPr>
            <a:r>
              <a:rPr lang="en-US" sz="1200">
                <a:solidFill>
                  <a:srgbClr val="404040"/>
                </a:solidFill>
                <a:effectLst/>
                <a:latin typeface="#9Slide03 Oswald Light" panose="00000400000000000000" pitchFamily="2" charset="0"/>
              </a:rPr>
              <a:t>Sự chênh lệch giữa tỉ lệ sinh – tử</a:t>
            </a:r>
          </a:p>
        </p:txBody>
      </p:sp>
      <p:sp>
        <p:nvSpPr>
          <p:cNvPr id="33" name="TextBox 32">
            <a:extLst>
              <a:ext uri="{FF2B5EF4-FFF2-40B4-BE49-F238E27FC236}">
                <a16:creationId xmlns:a16="http://schemas.microsoft.com/office/drawing/2014/main" xmlns="" id="{FFEFCE67-66D5-DA55-FB7A-13BCE94CD71F}"/>
              </a:ext>
            </a:extLst>
          </p:cNvPr>
          <p:cNvSpPr txBox="1"/>
          <p:nvPr/>
        </p:nvSpPr>
        <p:spPr>
          <a:xfrm>
            <a:off x="3784207" y="2634810"/>
            <a:ext cx="3499462" cy="274940"/>
          </a:xfrm>
          <a:prstGeom prst="rect">
            <a:avLst/>
          </a:prstGeom>
          <a:noFill/>
        </p:spPr>
        <p:txBody>
          <a:bodyPr wrap="square">
            <a:spAutoFit/>
          </a:bodyPr>
          <a:lstStyle/>
          <a:p>
            <a:pPr marL="171450" indent="-171450" algn="just">
              <a:buFont typeface="Wingdings" panose="05000000000000000000" pitchFamily="2" charset="2"/>
              <a:buChar char="ü"/>
            </a:pPr>
            <a:r>
              <a:rPr lang="vi-VN" sz="1200">
                <a:solidFill>
                  <a:srgbClr val="404040"/>
                </a:solidFill>
                <a:effectLst/>
                <a:latin typeface="#9Slide03 Oswald Light" panose="00000400000000000000" pitchFamily="2" charset="0"/>
              </a:rPr>
              <a:t>Nhu cầu về lực lượng sản xuất</a:t>
            </a:r>
            <a:endParaRPr lang="vi-VN">
              <a:solidFill>
                <a:srgbClr val="404040"/>
              </a:solidFill>
              <a:effectLst/>
              <a:latin typeface="#9Slide03 Oswald Light" panose="00000400000000000000" pitchFamily="2" charset="0"/>
            </a:endParaRPr>
          </a:p>
        </p:txBody>
      </p:sp>
      <p:sp>
        <p:nvSpPr>
          <p:cNvPr id="35" name="TextBox 34">
            <a:extLst>
              <a:ext uri="{FF2B5EF4-FFF2-40B4-BE49-F238E27FC236}">
                <a16:creationId xmlns:a16="http://schemas.microsoft.com/office/drawing/2014/main" xmlns="" id="{DEC123A1-793C-5409-FAC8-EF090A18722E}"/>
              </a:ext>
            </a:extLst>
          </p:cNvPr>
          <p:cNvSpPr txBox="1"/>
          <p:nvPr/>
        </p:nvSpPr>
        <p:spPr>
          <a:xfrm>
            <a:off x="3784207" y="2854195"/>
            <a:ext cx="1455683" cy="276999"/>
          </a:xfrm>
          <a:prstGeom prst="rect">
            <a:avLst/>
          </a:prstGeom>
          <a:noFill/>
        </p:spPr>
        <p:txBody>
          <a:bodyPr wrap="square">
            <a:spAutoFit/>
          </a:bodyPr>
          <a:lstStyle/>
          <a:p>
            <a:pPr marL="171450" indent="-171450" algn="just">
              <a:buFont typeface="Wingdings" panose="05000000000000000000" pitchFamily="2" charset="2"/>
              <a:buChar char="ü"/>
            </a:pPr>
            <a:r>
              <a:rPr lang="en-US" sz="1200">
                <a:solidFill>
                  <a:srgbClr val="404040"/>
                </a:solidFill>
                <a:effectLst/>
                <a:latin typeface="#9Slide03 Oswald Light" panose="00000400000000000000" pitchFamily="2" charset="0"/>
              </a:rPr>
              <a:t>Quan điểm lạc hậu</a:t>
            </a:r>
            <a:endParaRPr lang="en-US">
              <a:solidFill>
                <a:srgbClr val="404040"/>
              </a:solidFill>
              <a:effectLst/>
              <a:latin typeface="#9Slide03 Oswald Light" panose="00000400000000000000" pitchFamily="2" charset="0"/>
            </a:endParaRPr>
          </a:p>
        </p:txBody>
      </p:sp>
      <p:sp>
        <p:nvSpPr>
          <p:cNvPr id="37" name="TextBox 36">
            <a:extLst>
              <a:ext uri="{FF2B5EF4-FFF2-40B4-BE49-F238E27FC236}">
                <a16:creationId xmlns:a16="http://schemas.microsoft.com/office/drawing/2014/main" xmlns="" id="{2CDAC107-510F-AABD-2D99-4B215DAE600C}"/>
              </a:ext>
            </a:extLst>
          </p:cNvPr>
          <p:cNvSpPr txBox="1"/>
          <p:nvPr/>
        </p:nvSpPr>
        <p:spPr>
          <a:xfrm>
            <a:off x="3784207" y="1540234"/>
            <a:ext cx="2539143" cy="646331"/>
          </a:xfrm>
          <a:prstGeom prst="rect">
            <a:avLst/>
          </a:prstGeom>
          <a:noFill/>
        </p:spPr>
        <p:txBody>
          <a:bodyPr wrap="square">
            <a:spAutoFit/>
          </a:bodyPr>
          <a:lstStyle/>
          <a:p>
            <a:pPr marL="171450" indent="-171450">
              <a:buFont typeface="Wingdings" panose="05000000000000000000" pitchFamily="2" charset="2"/>
              <a:buChar char="ü"/>
            </a:pPr>
            <a:r>
              <a:rPr lang="en-US" sz="1200">
                <a:solidFill>
                  <a:srgbClr val="404040"/>
                </a:solidFill>
                <a:latin typeface="#9Slide03 Oswald Light" panose="00000400000000000000" pitchFamily="2" charset="0"/>
              </a:rPr>
              <a:t>Các nước đang phát triển, </a:t>
            </a:r>
          </a:p>
          <a:p>
            <a:pPr marL="171450" indent="-171450">
              <a:buFont typeface="Wingdings" panose="05000000000000000000" pitchFamily="2" charset="2"/>
              <a:buChar char="ü"/>
            </a:pPr>
            <a:r>
              <a:rPr lang="en-US" sz="1200" b="0" i="0">
                <a:solidFill>
                  <a:srgbClr val="404040"/>
                </a:solidFill>
                <a:effectLst/>
                <a:latin typeface="#9Slide03 Oswald Light" panose="00000400000000000000" pitchFamily="2" charset="0"/>
              </a:rPr>
              <a:t>Châu lục nghèo và kém đô thị hóa nhất đó là châu Á và châu phi</a:t>
            </a:r>
            <a:endParaRPr lang="en-US" sz="1200">
              <a:latin typeface="#9Slide03 Oswald Light" panose="00000400000000000000" pitchFamily="2" charset="0"/>
            </a:endParaRPr>
          </a:p>
        </p:txBody>
      </p:sp>
      <p:sp>
        <p:nvSpPr>
          <p:cNvPr id="39" name="TextBox 38">
            <a:extLst>
              <a:ext uri="{FF2B5EF4-FFF2-40B4-BE49-F238E27FC236}">
                <a16:creationId xmlns:a16="http://schemas.microsoft.com/office/drawing/2014/main" xmlns="" id="{99755166-A98C-ACFC-C23D-833588F0DA1D}"/>
              </a:ext>
            </a:extLst>
          </p:cNvPr>
          <p:cNvSpPr txBox="1"/>
          <p:nvPr/>
        </p:nvSpPr>
        <p:spPr>
          <a:xfrm>
            <a:off x="3784207" y="3336276"/>
            <a:ext cx="3227314" cy="646331"/>
          </a:xfrm>
          <a:prstGeom prst="rect">
            <a:avLst/>
          </a:prstGeom>
          <a:noFill/>
        </p:spPr>
        <p:txBody>
          <a:bodyPr wrap="square">
            <a:spAutoFit/>
          </a:bodyPr>
          <a:lstStyle/>
          <a:p>
            <a:pPr marL="171450" indent="-171450" algn="just">
              <a:buFont typeface="Wingdings" panose="05000000000000000000" pitchFamily="2" charset="2"/>
              <a:buChar char="ü"/>
            </a:pPr>
            <a:r>
              <a:rPr lang="en-US" sz="1200" b="0" i="0">
                <a:solidFill>
                  <a:srgbClr val="404040"/>
                </a:solidFill>
                <a:effectLst/>
                <a:latin typeface="#9Slide03 Oswald Light" panose="00000400000000000000" pitchFamily="2" charset="0"/>
              </a:rPr>
              <a:t>Suy giảm nguồn tài nguyên thiên nhiên và môi trường</a:t>
            </a:r>
          </a:p>
          <a:p>
            <a:pPr marL="171450" indent="-171450" algn="just">
              <a:buFont typeface="Wingdings" panose="05000000000000000000" pitchFamily="2" charset="2"/>
              <a:buChar char="ü"/>
            </a:pPr>
            <a:r>
              <a:rPr lang="en-US" sz="1200" b="0" i="0">
                <a:solidFill>
                  <a:srgbClr val="404040"/>
                </a:solidFill>
                <a:effectLst/>
                <a:latin typeface="#9Slide03 Oswald Light" panose="00000400000000000000" pitchFamily="2" charset="0"/>
              </a:rPr>
              <a:t>Sức </a:t>
            </a:r>
            <a:r>
              <a:rPr lang="en-US" sz="1200">
                <a:solidFill>
                  <a:srgbClr val="404040"/>
                </a:solidFill>
                <a:latin typeface="#9Slide03 Oswald Light" panose="00000400000000000000" pitchFamily="2" charset="0"/>
              </a:rPr>
              <a:t>ép đến y tế, giáo dục, an ninh</a:t>
            </a:r>
          </a:p>
          <a:p>
            <a:pPr marL="171450" indent="-171450" algn="just">
              <a:buFont typeface="Wingdings" panose="05000000000000000000" pitchFamily="2" charset="2"/>
              <a:buChar char="ü"/>
            </a:pPr>
            <a:r>
              <a:rPr lang="en-US" sz="1200">
                <a:solidFill>
                  <a:srgbClr val="404040"/>
                </a:solidFill>
                <a:latin typeface="#9Slide03 Oswald Light" panose="00000400000000000000" pitchFamily="2" charset="0"/>
              </a:rPr>
              <a:t>Ảnh hưởng tốc độ phát triển kinh tế</a:t>
            </a:r>
            <a:endParaRPr lang="en-US" sz="1200" b="0" i="0">
              <a:solidFill>
                <a:srgbClr val="404040"/>
              </a:solidFill>
              <a:effectLst/>
              <a:latin typeface="#9Slide03 Oswald Light" panose="00000400000000000000" pitchFamily="2" charset="0"/>
            </a:endParaRPr>
          </a:p>
        </p:txBody>
      </p:sp>
      <p:pic>
        <p:nvPicPr>
          <p:cNvPr id="1026" name="Picture 2" descr="Xây nhà trọn gói&quot; - Giải pháp cho cuộc sống hiện đại - Xây dựng trọn gói  Hải Dương">
            <a:extLst>
              <a:ext uri="{FF2B5EF4-FFF2-40B4-BE49-F238E27FC236}">
                <a16:creationId xmlns:a16="http://schemas.microsoft.com/office/drawing/2014/main" xmlns="" id="{70781EB7-50F0-4A51-2CF1-A23CBFE6ECD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93147" y="1540234"/>
            <a:ext cx="714165" cy="714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ử lý các lỗi thường gặp ở máy bơm nước Wilo">
            <a:extLst>
              <a:ext uri="{FF2B5EF4-FFF2-40B4-BE49-F238E27FC236}">
                <a16:creationId xmlns:a16="http://schemas.microsoft.com/office/drawing/2014/main" xmlns="" id="{BAA88ACD-3BED-8510-9851-C72278E51A42}"/>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7200" b="92000" l="9920" r="90240">
                        <a14:foregroundMark x1="34400" y1="92000" x2="34400" y2="92000"/>
                        <a14:foregroundMark x1="81920" y1="7200" x2="81920" y2="7200"/>
                        <a14:foregroundMark x1="90240" y1="20000" x2="90240" y2="20000"/>
                        <a14:foregroundMark x1="90240" y1="20000" x2="90240" y2="20000"/>
                      </a14:backgroundRemoval>
                    </a14:imgEffect>
                  </a14:imgLayer>
                </a14:imgProps>
              </a:ext>
              <a:ext uri="{28A0092B-C50C-407E-A947-70E740481C1C}">
                <a14:useLocalDpi xmlns:a14="http://schemas.microsoft.com/office/drawing/2010/main"/>
              </a:ext>
            </a:extLst>
          </a:blip>
          <a:srcRect/>
          <a:stretch>
            <a:fillRect/>
          </a:stretch>
        </p:blipFill>
        <p:spPr bwMode="auto">
          <a:xfrm>
            <a:off x="5826140" y="2338399"/>
            <a:ext cx="822827" cy="8228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xmlns="" id="{9F310D31-3BE8-0A2F-677B-6EF5E4FD36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23404" y="3322238"/>
            <a:ext cx="846627" cy="660369"/>
          </a:xfrm>
          <a:prstGeom prst="rect">
            <a:avLst/>
          </a:prstGeom>
        </p:spPr>
      </p:pic>
      <p:sp>
        <p:nvSpPr>
          <p:cNvPr id="30" name="Rectangle: Top Corners One Rounded and One Snipped 29">
            <a:extLst>
              <a:ext uri="{FF2B5EF4-FFF2-40B4-BE49-F238E27FC236}">
                <a16:creationId xmlns:a16="http://schemas.microsoft.com/office/drawing/2014/main" xmlns="" id="{9A91BCBF-004D-036C-7E0D-18BE6C424148}"/>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34" name="Rectangle: Top Corners One Rounded and One Snipped 33">
            <a:extLst>
              <a:ext uri="{FF2B5EF4-FFF2-40B4-BE49-F238E27FC236}">
                <a16:creationId xmlns:a16="http://schemas.microsoft.com/office/drawing/2014/main" xmlns="" id="{E8898062-FC88-07D9-3164-6ABFCD5F77A6}"/>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36" name="Rectangle: Top Corners One Rounded and One Snipped 35">
            <a:extLst>
              <a:ext uri="{FF2B5EF4-FFF2-40B4-BE49-F238E27FC236}">
                <a16:creationId xmlns:a16="http://schemas.microsoft.com/office/drawing/2014/main" xmlns="" id="{AE7FD7A2-DB43-2085-F69D-444902BEFE41}"/>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1018753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8"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left)">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1000"/>
                                        <p:tgtEl>
                                          <p:spTgt spid="3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000"/>
                                        <p:tgtEl>
                                          <p:spTgt spid="3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1000"/>
                                        <p:tgtEl>
                                          <p:spTgt spid="35"/>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wipe(left)">
                                      <p:cBhvr>
                                        <p:cTn id="27" dur="10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left)">
                                      <p:cBhvr>
                                        <p:cTn id="32" dur="1000"/>
                                        <p:tgtEl>
                                          <p:spTgt spid="39">
                                            <p:txEl>
                                              <p:pRg st="0" end="0"/>
                                            </p:txEl>
                                          </p:spTgt>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9">
                                            <p:txEl>
                                              <p:pRg st="1" end="1"/>
                                            </p:txEl>
                                          </p:spTgt>
                                        </p:tgtEl>
                                        <p:attrNameLst>
                                          <p:attrName>style.visibility</p:attrName>
                                        </p:attrNameLst>
                                      </p:cBhvr>
                                      <p:to>
                                        <p:strVal val="visible"/>
                                      </p:to>
                                    </p:set>
                                    <p:animEffect transition="in" filter="wipe(left)">
                                      <p:cBhvr>
                                        <p:cTn id="36" dur="1000"/>
                                        <p:tgtEl>
                                          <p:spTgt spid="39">
                                            <p:txEl>
                                              <p:pRg st="1" end="1"/>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39">
                                            <p:txEl>
                                              <p:pRg st="2" end="2"/>
                                            </p:txEl>
                                          </p:spTgt>
                                        </p:tgtEl>
                                        <p:attrNameLst>
                                          <p:attrName>style.visibility</p:attrName>
                                        </p:attrNameLst>
                                      </p:cBhvr>
                                      <p:to>
                                        <p:strVal val="visible"/>
                                      </p:to>
                                    </p:set>
                                    <p:animEffect transition="in" filter="wipe(left)">
                                      <p:cBhvr>
                                        <p:cTn id="40" dur="1000"/>
                                        <p:tgtEl>
                                          <p:spTgt spid="39">
                                            <p:txEl>
                                              <p:pRg st="2" end="2"/>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1000"/>
                                        <p:tgtEl>
                                          <p:spTgt spid="25"/>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1000"/>
                                        <p:tgtEl>
                                          <p:spTgt spid="26"/>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1000"/>
                                        <p:tgtEl>
                                          <p:spTgt spid="29"/>
                                        </p:tgtEl>
                                      </p:cBhvr>
                                    </p:animEffect>
                                  </p:childTnLst>
                                </p:cTn>
                              </p:par>
                            </p:childTnLst>
                          </p:cTn>
                        </p:par>
                        <p:par>
                          <p:cTn id="58" fill="hold">
                            <p:stCondLst>
                              <p:cond delay="3000"/>
                            </p:stCondLst>
                            <p:childTnLst>
                              <p:par>
                                <p:cTn id="59" presetID="22"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1" grpId="0"/>
      <p:bldP spid="33" grpId="0"/>
      <p:bldP spid="35" grpId="0"/>
      <p:bldP spid="37" grpId="0"/>
      <p:bldP spid="3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backgroundMark x1="1195" y1="62290" x2="1195" y2="62290"/>
                        <a14:backgroundMark x1="1195" y1="68350" x2="1195" y2="68350"/>
                        <a14:backgroundMark x1="4582" y1="76936" x2="5578" y2="78283"/>
                        <a14:backgroundMark x1="80677" y1="74074" x2="80677" y2="74074"/>
                        <a14:backgroundMark x1="80279" y1="73737" x2="80279" y2="73737"/>
                        <a14:backgroundMark x1="68127" y1="68013" x2="68127" y2="68013"/>
                        <a14:backgroundMark x1="65139" y1="63131" x2="65139" y2="63131"/>
                        <a14:backgroundMark x1="65139" y1="69697" x2="65139" y2="69697"/>
                        <a14:backgroundMark x1="65139" y1="69697" x2="65139" y2="69697"/>
                        <a14:backgroundMark x1="66733" y1="75421" x2="66733" y2="75421"/>
                        <a14:backgroundMark x1="72510" y1="66330" x2="72510" y2="66330"/>
                        <a14:backgroundMark x1="66733" y1="60606" x2="66733" y2="60606"/>
                        <a14:backgroundMark x1="21514" y1="65152" x2="21514" y2="65152"/>
                        <a14:backgroundMark x1="20120" y1="70875" x2="20120" y2="70875"/>
                        <a14:backgroundMark x1="30279" y1="65152" x2="30279" y2="65152"/>
                        <a14:backgroundMark x1="29283" y1="61953" x2="29283" y2="61953"/>
                        <a14:backgroundMark x1="22510" y1="61111" x2="22510" y2="61111"/>
                        <a14:backgroundMark x1="31873" y1="69192" x2="31873" y2="69192"/>
                        <a14:backgroundMark x1="53586" y1="93771" x2="53586" y2="93771"/>
                        <a14:backgroundMark x1="42829" y1="94613" x2="42829" y2="94613"/>
                        <a14:backgroundMark x1="41434" y1="87205" x2="41434" y2="87205"/>
                        <a14:backgroundMark x1="42430" y1="91414" x2="42430" y2="91414"/>
                        <a14:backgroundMark x1="41434" y1="90067" x2="41434" y2="90067"/>
                        <a14:backgroundMark x1="63147" y1="82323" x2="63147" y2="82323"/>
                        <a14:backgroundMark x1="61753" y1="71717" x2="61753" y2="71717"/>
                        <a14:backgroundMark x1="62351" y1="66835" x2="62351" y2="66835"/>
                        <a14:backgroundMark x1="66733" y1="62290" x2="66733" y2="62290"/>
                        <a14:backgroundMark x1="66733" y1="61448" x2="66733" y2="61448"/>
                        <a14:backgroundMark x1="79681" y1="58249" x2="79681" y2="58249"/>
                        <a14:backgroundMark x1="83068" y1="40572" x2="83068" y2="40572"/>
                        <a14:backgroundMark x1="84462" y1="15657" x2="84462" y2="15657"/>
                        <a14:backgroundMark x1="87450" y1="20202" x2="87450" y2="20202"/>
                        <a14:backgroundMark x1="83665" y1="23906" x2="83665" y2="23906"/>
                        <a14:backgroundMark x1="80677" y1="28283" x2="80677" y2="28283"/>
                        <a14:backgroundMark x1="78287" y1="19697" x2="78287" y2="19697"/>
                        <a14:backgroundMark x1="76295" y1="9428" x2="76295" y2="9428"/>
                        <a14:backgroundMark x1="65737" y1="842" x2="65737" y2="842"/>
                        <a14:backgroundMark x1="42032" y1="3704" x2="42032" y2="3704"/>
                        <a14:backgroundMark x1="41434" y1="4209" x2="41434" y2="4209"/>
                        <a14:backgroundMark x1="68127" y1="3704" x2="68127" y2="3704"/>
                        <a14:backgroundMark x1="73506" y1="4209" x2="73506" y2="4209"/>
                        <a14:backgroundMark x1="75896" y1="5387" x2="75896" y2="5387"/>
                        <a14:backgroundMark x1="73506" y1="6566" x2="73506" y2="6566"/>
                        <a14:backgroundMark x1="75299" y1="7407" x2="75299" y2="7407"/>
                        <a14:backgroundMark x1="75896" y1="6229" x2="75896" y2="6229"/>
                        <a14:backgroundMark x1="75896" y1="6566" x2="75896" y2="6566"/>
                        <a14:backgroundMark x1="75299" y1="6566" x2="75299" y2="6566"/>
                        <a14:backgroundMark x1="22510" y1="1684" x2="22510" y2="1684"/>
                        <a14:backgroundMark x1="21514" y1="5387" x2="21514" y2="5387"/>
                        <a14:backgroundMark x1="18725" y1="9933" x2="18725" y2="9933"/>
                        <a14:backgroundMark x1="18725" y1="9933" x2="18725" y2="9933"/>
                        <a14:backgroundMark x1="14741" y1="14478" x2="14741" y2="14478"/>
                        <a14:backgroundMark x1="9960" y1="20202" x2="9960" y2="20202"/>
                        <a14:backgroundMark x1="7171" y1="27104" x2="7171" y2="27104"/>
                        <a14:backgroundMark x1="74303" y1="7071" x2="74303" y2="7071"/>
                        <a14:backgroundMark x1="17331" y1="9091" x2="17331" y2="9091"/>
                        <a14:backgroundMark x1="17331" y1="9091" x2="17331" y2="9091"/>
                        <a14:backgroundMark x1="73506" y1="7071" x2="73506" y2="7071"/>
                        <a14:backgroundMark x1="96614" y1="59091" x2="96614" y2="59091"/>
                        <a14:backgroundMark x1="87849" y1="65488" x2="87849" y2="65488"/>
                        <a14:backgroundMark x1="73506" y1="60606" x2="73506" y2="60606"/>
                        <a14:backgroundMark x1="70916" y1="63131" x2="70916" y2="63131"/>
                        <a14:backgroundMark x1="69124" y1="63131" x2="69124" y2="63131"/>
                        <a14:backgroundMark x1="65737" y1="63131" x2="65737" y2="63131"/>
                        <a14:backgroundMark x1="63147" y1="63131" x2="63147" y2="63131"/>
                        <a14:backgroundMark x1="78685" y1="64815" x2="78685" y2="64815"/>
                        <a14:backgroundMark x1="70916" y1="86364" x2="70916" y2="86364"/>
                        <a14:backgroundMark x1="64143" y1="62626" x2="64143" y2="62626"/>
                        <a14:backgroundMark x1="66135" y1="59428" x2="66135" y2="59428"/>
                        <a14:backgroundMark x1="7171" y1="65488" x2="7171" y2="65488"/>
                        <a14:backgroundMark x1="3187" y1="48316" x2="3187" y2="48316"/>
                        <a14:backgroundMark x1="8964" y1="52020" x2="8964" y2="52020"/>
                        <a14:backgroundMark x1="31275" y1="59764" x2="31275" y2="59764"/>
                        <a14:backgroundMark x1="54980" y1="97475" x2="54980" y2="97475"/>
                        <a14:backgroundMark x1="52191" y1="90572" x2="52191" y2="90572"/>
                        <a14:backgroundMark x1="52191" y1="84343" x2="52191" y2="84343"/>
                        <a14:backgroundMark x1="52191" y1="84343" x2="52191" y2="84343"/>
                        <a14:backgroundMark x1="51594" y1="79966" x2="51594" y2="79966"/>
                        <a14:backgroundMark x1="42032" y1="91751" x2="42032" y2="91751"/>
                        <a14:backgroundMark x1="41434" y1="87205" x2="41434" y2="87205"/>
                        <a14:backgroundMark x1="41434" y1="83502" x2="41434" y2="83502"/>
                        <a14:backgroundMark x1="41434" y1="83502" x2="41434" y2="83502"/>
                        <a14:backgroundMark x1="41434" y1="84848" x2="41434" y2="84848"/>
                        <a14:backgroundMark x1="50598" y1="83502" x2="50598" y2="83502"/>
                        <a14:backgroundMark x1="51195" y1="79461" x2="51195" y2="79461"/>
                        <a14:backgroundMark x1="41036" y1="79966" x2="41036" y2="79966"/>
                        <a14:backgroundMark x1="11952" y1="27104" x2="11952" y2="27104"/>
                        <a14:backgroundMark x1="92231" y1="33670" x2="92231" y2="33670"/>
                        <a14:backgroundMark x1="81673" y1="54545" x2="81673" y2="54545"/>
                        <a14:backgroundMark x1="83665" y1="51684" x2="83665" y2="51684"/>
                        <a14:backgroundMark x1="81076" y1="51684" x2="81076" y2="51684"/>
                        <a14:backgroundMark x1="79283" y1="43434" x2="79283" y2="43434"/>
                        <a14:backgroundMark x1="79283" y1="43434" x2="79283" y2="43434"/>
                        <a14:backgroundMark x1="84064" y1="37710" x2="84064" y2="37710"/>
                        <a14:backgroundMark x1="80677" y1="33670" x2="80677" y2="33670"/>
                        <a14:backgroundMark x1="78685" y1="50000" x2="78685" y2="50000"/>
                        <a14:backgroundMark x1="83665" y1="44613" x2="83665" y2="44613"/>
                      </a14:backgroundRemoval>
                    </a14:imgEffect>
                  </a14:imgLayer>
                </a14:imgProps>
              </a:ext>
              <a:ext uri="{28A0092B-C50C-407E-A947-70E740481C1C}">
                <a14:useLocalDpi xmlns:a14="http://schemas.microsoft.com/office/drawing/2010/main"/>
              </a:ext>
            </a:extLst>
          </a:blip>
          <a:srcRect/>
          <a:stretch/>
        </p:blipFill>
        <p:spPr>
          <a:xfrm>
            <a:off x="-1182150" y="3843878"/>
            <a:ext cx="1083217" cy="1280337"/>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7977810" y="4143942"/>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9525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4393815" y="422374"/>
            <a:ext cx="4149558" cy="53039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25" name="Picture 2" descr="Dân số thế giới tăng tạo sức ép với nguồn tài nguyên và hệ sinh thái | Môi  trường | Vietnam+ (VietnamPlus)">
            <a:extLst>
              <a:ext uri="{FF2B5EF4-FFF2-40B4-BE49-F238E27FC236}">
                <a16:creationId xmlns:a16="http://schemas.microsoft.com/office/drawing/2014/main" xmlns="" id="{EB252CF0-59E4-40A8-29E8-DAE37A09447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9871" y="5249755"/>
            <a:ext cx="3657641" cy="23406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F95DE23-92FB-C5F6-727C-8B35FA910FE9}"/>
              </a:ext>
            </a:extLst>
          </p:cNvPr>
          <p:cNvSpPr txBox="1"/>
          <p:nvPr/>
        </p:nvSpPr>
        <p:spPr>
          <a:xfrm>
            <a:off x="3854559" y="1408332"/>
            <a:ext cx="5184447" cy="3075714"/>
          </a:xfrm>
          <a:prstGeom prst="rect">
            <a:avLst/>
          </a:prstGeom>
          <a:noFill/>
        </p:spPr>
        <p:txBody>
          <a:bodyPr wrap="square">
            <a:spAutoFit/>
          </a:bodyPr>
          <a:lstStyle/>
          <a:p>
            <a:pPr marL="285750" indent="-285750" algn="just">
              <a:lnSpc>
                <a:spcPct val="120000"/>
              </a:lnSpc>
              <a:spcAft>
                <a:spcPts val="800"/>
              </a:spcAft>
              <a:buFont typeface="Wingdings" panose="05000000000000000000" pitchFamily="2" charset="2"/>
              <a:buChar char="q"/>
            </a:pPr>
            <a:r>
              <a:rPr lang="it-IT" sz="1800">
                <a:effectLst/>
                <a:latin typeface="#9Slide03 SFU Futura_12" panose="00000400000000000000" pitchFamily="2" charset="0"/>
                <a:ea typeface="Arial" panose="020B0604020202020204" pitchFamily="34" charset="0"/>
                <a:cs typeface="Times New Roman" panose="02020603050405020304" pitchFamily="18" charset="0"/>
              </a:rPr>
              <a:t>Chia lớp thành 8 nhóm ngồi theo 2 cụm chẵn và lẻ</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p>
            <a:pPr marL="569913" lvl="0" indent="-342900" algn="just">
              <a:lnSpc>
                <a:spcPct val="120000"/>
              </a:lnSpc>
              <a:buFont typeface="Wingdings" panose="05000000000000000000" pitchFamily="2" charset="2"/>
              <a:buChar char="v"/>
            </a:pPr>
            <a:r>
              <a:rPr lang="it-IT" sz="1800">
                <a:effectLst/>
                <a:latin typeface="#9Slide03 SFU Futura_12" panose="00000400000000000000" pitchFamily="2" charset="0"/>
                <a:ea typeface="Times New Roman" panose="02020603050405020304" pitchFamily="18" charset="0"/>
              </a:rPr>
              <a:t>Nhóm 1,2: Gia tăng dân số tự nhiên</a:t>
            </a:r>
            <a:endParaRPr lang="en-US" sz="1800">
              <a:effectLst/>
              <a:latin typeface="#9Slide03 SFU Futura_12" panose="00000400000000000000" pitchFamily="2" charset="0"/>
              <a:ea typeface="Times New Roman" panose="02020603050405020304" pitchFamily="18" charset="0"/>
            </a:endParaRPr>
          </a:p>
          <a:p>
            <a:pPr marL="569913" lvl="0" indent="-342900" algn="just">
              <a:lnSpc>
                <a:spcPct val="120000"/>
              </a:lnSpc>
              <a:buFont typeface="Wingdings" panose="05000000000000000000" pitchFamily="2" charset="2"/>
              <a:buChar char="v"/>
              <a:tabLst>
                <a:tab pos="6031230" algn="r"/>
              </a:tabLst>
            </a:pPr>
            <a:r>
              <a:rPr lang="it-IT" sz="1800">
                <a:effectLst/>
                <a:latin typeface="#9Slide03 SFU Futura_12" panose="00000400000000000000" pitchFamily="2" charset="0"/>
                <a:ea typeface="Times New Roman" panose="02020603050405020304" pitchFamily="18" charset="0"/>
              </a:rPr>
              <a:t>Nhóm 3,4: Gia tăng dân số cơ học</a:t>
            </a:r>
            <a:endParaRPr lang="en-US" sz="1800">
              <a:effectLst/>
              <a:latin typeface="#9Slide03 SFU Futura_12" panose="00000400000000000000" pitchFamily="2" charset="0"/>
              <a:ea typeface="Times New Roman" panose="02020603050405020304" pitchFamily="18" charset="0"/>
            </a:endParaRPr>
          </a:p>
          <a:p>
            <a:pPr marL="569913" lvl="0" indent="-342900" algn="just">
              <a:lnSpc>
                <a:spcPct val="120000"/>
              </a:lnSpc>
              <a:buFont typeface="Wingdings" panose="05000000000000000000" pitchFamily="2" charset="2"/>
              <a:buChar char="v"/>
            </a:pPr>
            <a:r>
              <a:rPr lang="it-IT" sz="1800">
                <a:effectLst/>
                <a:latin typeface="#9Slide03 SFU Futura_12" panose="00000400000000000000" pitchFamily="2" charset="0"/>
                <a:ea typeface="Times New Roman" panose="02020603050405020304" pitchFamily="18" charset="0"/>
              </a:rPr>
              <a:t>Nhóm 5,6: Gia tăng dân số thực tế</a:t>
            </a:r>
            <a:endParaRPr lang="en-US" sz="1800">
              <a:effectLst/>
              <a:latin typeface="#9Slide03 SFU Futura_12" panose="00000400000000000000" pitchFamily="2" charset="0"/>
              <a:ea typeface="Times New Roman" panose="02020603050405020304" pitchFamily="18" charset="0"/>
            </a:endParaRPr>
          </a:p>
          <a:p>
            <a:pPr marL="569913" lvl="0" indent="-342900" algn="just">
              <a:lnSpc>
                <a:spcPct val="120000"/>
              </a:lnSpc>
              <a:buFont typeface="Wingdings" panose="05000000000000000000" pitchFamily="2" charset="2"/>
              <a:buChar char="v"/>
            </a:pPr>
            <a:r>
              <a:rPr lang="it-IT" sz="1800">
                <a:effectLst/>
                <a:latin typeface="#9Slide03 SFU Futura_12" panose="00000400000000000000" pitchFamily="2" charset="0"/>
                <a:ea typeface="Times New Roman" panose="02020603050405020304" pitchFamily="18" charset="0"/>
              </a:rPr>
              <a:t>Nhóm 7,8: Các nhân tố ảnh hưởng gia tăng dân số</a:t>
            </a:r>
            <a:endParaRPr lang="en-US" sz="1800">
              <a:effectLst/>
              <a:latin typeface="#9Slide03 SFU Futura_12" panose="00000400000000000000" pitchFamily="2" charset="0"/>
              <a:ea typeface="Times New Roman" panose="02020603050405020304" pitchFamily="18" charset="0"/>
            </a:endParaRPr>
          </a:p>
          <a:p>
            <a:pPr marL="285750" indent="-285750">
              <a:buFont typeface="Wingdings" panose="05000000000000000000" pitchFamily="2" charset="2"/>
              <a:buChar char="q"/>
            </a:pPr>
            <a:r>
              <a:rPr lang="it-IT" sz="1800">
                <a:effectLst/>
                <a:latin typeface="#9Slide03 SFU Futura_12" panose="00000400000000000000" pitchFamily="2" charset="0"/>
                <a:ea typeface="Arial" panose="020B0604020202020204" pitchFamily="34" charset="0"/>
                <a:cs typeface="Times New Roman" panose="02020603050405020304" pitchFamily="18" charset="0"/>
              </a:rPr>
              <a:t>Thảo luận </a:t>
            </a:r>
            <a:r>
              <a:rPr lang="en-US" sz="1800">
                <a:effectLst/>
                <a:latin typeface="#9Slide03 SFU Futura_12" panose="00000400000000000000" pitchFamily="2" charset="0"/>
                <a:ea typeface="Arial" panose="020B0604020202020204" pitchFamily="34" charset="0"/>
                <a:cs typeface="Times New Roman" panose="02020603050405020304" pitchFamily="18" charset="0"/>
              </a:rPr>
              <a:t>theo kỹ thuật “Mảnh ghép”  vào PHT</a:t>
            </a:r>
          </a:p>
          <a:p>
            <a:pPr marL="285750" indent="-285750">
              <a:buFont typeface="Wingdings" panose="05000000000000000000" pitchFamily="2" charset="2"/>
              <a:buChar char="q"/>
            </a:pPr>
            <a:r>
              <a:rPr lang="en-US" sz="1800">
                <a:latin typeface="#9Slide03 SFU Futura_12" panose="00000400000000000000" pitchFamily="2" charset="0"/>
                <a:ea typeface="Arial" panose="020B0604020202020204" pitchFamily="34" charset="0"/>
                <a:cs typeface="Times New Roman" panose="02020603050405020304" pitchFamily="18" charset="0"/>
              </a:rPr>
              <a:t>Thời gian: 20 phút</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44149EBD-C987-B2A3-32EA-50F863BB77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26871" y="520477"/>
            <a:ext cx="54171" cy="4546595"/>
          </a:xfrm>
          <a:prstGeom prst="rect">
            <a:avLst/>
          </a:prstGeom>
        </p:spPr>
      </p:pic>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637182" y="0"/>
            <a:ext cx="4094921" cy="57311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3 Bebas Neue Bold" panose="020B0606020202050201" pitchFamily="34" charset="0"/>
              </a:rPr>
              <a:t>II. Gia tăng dân số thế giới</a:t>
            </a:r>
          </a:p>
        </p:txBody>
      </p:sp>
      <p:pic>
        <p:nvPicPr>
          <p:cNvPr id="28" name="Picture 27">
            <a:extLst>
              <a:ext uri="{FF2B5EF4-FFF2-40B4-BE49-F238E27FC236}">
                <a16:creationId xmlns:a16="http://schemas.microsoft.com/office/drawing/2014/main" xmlns="" id="{C0F61B31-13BF-EA64-C376-95140BBC720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442" y="1060954"/>
            <a:ext cx="3739194" cy="24788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矩形 7">
            <a:extLst>
              <a:ext uri="{FF2B5EF4-FFF2-40B4-BE49-F238E27FC236}">
                <a16:creationId xmlns:a16="http://schemas.microsoft.com/office/drawing/2014/main" xmlns="" id="{3734B302-80D1-4CA0-2812-6E4D9E0BA14E}"/>
              </a:ext>
            </a:extLst>
          </p:cNvPr>
          <p:cNvSpPr/>
          <p:nvPr/>
        </p:nvSpPr>
        <p:spPr>
          <a:xfrm>
            <a:off x="4282452" y="859156"/>
            <a:ext cx="4372284" cy="338554"/>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4" name="Picture 3">
            <a:extLst>
              <a:ext uri="{FF2B5EF4-FFF2-40B4-BE49-F238E27FC236}">
                <a16:creationId xmlns:a16="http://schemas.microsoft.com/office/drawing/2014/main" xmlns="" id="{ED765E56-B47B-1BF4-2BB6-B560131AC6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79" y="3653928"/>
            <a:ext cx="3809248" cy="1457959"/>
          </a:xfrm>
          <a:prstGeom prst="rect">
            <a:avLst/>
          </a:prstGeom>
        </p:spPr>
      </p:pic>
    </p:spTree>
    <p:extLst>
      <p:ext uri="{BB962C8B-B14F-4D97-AF65-F5344CB8AC3E}">
        <p14:creationId xmlns:p14="http://schemas.microsoft.com/office/powerpoint/2010/main" val="255385675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344663" y="5619821"/>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9525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4532791" y="410588"/>
            <a:ext cx="3871608" cy="53039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7" name="Picture 6">
            <a:extLst>
              <a:ext uri="{FF2B5EF4-FFF2-40B4-BE49-F238E27FC236}">
                <a16:creationId xmlns:a16="http://schemas.microsoft.com/office/drawing/2014/main" xmlns="" id="{44149EBD-C987-B2A3-32EA-50F863BB77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65589" y="463555"/>
            <a:ext cx="54171" cy="4546595"/>
          </a:xfrm>
          <a:prstGeom prst="rect">
            <a:avLst/>
          </a:prstGeom>
        </p:spPr>
      </p:pic>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637182" y="0"/>
            <a:ext cx="4094921" cy="57311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3 Bebas Neue Bold" panose="020B0606020202050201" pitchFamily="34" charset="0"/>
              </a:rPr>
              <a:t>II. Gia tăng dân số thế giới</a:t>
            </a:r>
          </a:p>
        </p:txBody>
      </p:sp>
      <p:pic>
        <p:nvPicPr>
          <p:cNvPr id="28" name="Picture 27">
            <a:extLst>
              <a:ext uri="{FF2B5EF4-FFF2-40B4-BE49-F238E27FC236}">
                <a16:creationId xmlns:a16="http://schemas.microsoft.com/office/drawing/2014/main" xmlns="" id="{C0F61B31-13BF-EA64-C376-95140BBC72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85" y="2761962"/>
            <a:ext cx="3779043" cy="21816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xmlns="" id="{ED765E56-B47B-1BF4-2BB6-B560131AC6F4}"/>
              </a:ext>
            </a:extLst>
          </p:cNvPr>
          <p:cNvPicPr>
            <a:picLocks noChangeAspect="1"/>
          </p:cNvPicPr>
          <p:nvPr/>
        </p:nvPicPr>
        <p:blipFill>
          <a:blip r:embed="rId6"/>
          <a:stretch>
            <a:fillRect/>
          </a:stretch>
        </p:blipFill>
        <p:spPr>
          <a:xfrm>
            <a:off x="-17248" y="949408"/>
            <a:ext cx="3809248" cy="1743605"/>
          </a:xfrm>
          <a:prstGeom prst="rect">
            <a:avLst/>
          </a:prstGeom>
        </p:spPr>
      </p:pic>
      <p:graphicFrame>
        <p:nvGraphicFramePr>
          <p:cNvPr id="24" name="Table 4">
            <a:extLst>
              <a:ext uri="{FF2B5EF4-FFF2-40B4-BE49-F238E27FC236}">
                <a16:creationId xmlns:a16="http://schemas.microsoft.com/office/drawing/2014/main" xmlns="" id="{28073EBC-C7DE-B799-9190-B9C201148DFD}"/>
              </a:ext>
            </a:extLst>
          </p:cNvPr>
          <p:cNvGraphicFramePr>
            <a:graphicFrameLocks noGrp="1"/>
          </p:cNvGraphicFramePr>
          <p:nvPr>
            <p:extLst>
              <p:ext uri="{D42A27DB-BD31-4B8C-83A1-F6EECF244321}">
                <p14:modId xmlns:p14="http://schemas.microsoft.com/office/powerpoint/2010/main" val="2259082765"/>
              </p:ext>
            </p:extLst>
          </p:nvPr>
        </p:nvGraphicFramePr>
        <p:xfrm>
          <a:off x="3840262" y="1401193"/>
          <a:ext cx="5278454" cy="1586253"/>
        </p:xfrm>
        <a:graphic>
          <a:graphicData uri="http://schemas.openxmlformats.org/drawingml/2006/table">
            <a:tbl>
              <a:tblPr firstRow="1" bandRow="1">
                <a:tableStyleId>{00A15C55-8517-42AA-B614-E9B94910E393}</a:tableStyleId>
              </a:tblPr>
              <a:tblGrid>
                <a:gridCol w="1806257">
                  <a:extLst>
                    <a:ext uri="{9D8B030D-6E8A-4147-A177-3AD203B41FA5}">
                      <a16:colId xmlns:a16="http://schemas.microsoft.com/office/drawing/2014/main" xmlns="" val="2118861442"/>
                    </a:ext>
                  </a:extLst>
                </a:gridCol>
                <a:gridCol w="3472197">
                  <a:extLst>
                    <a:ext uri="{9D8B030D-6E8A-4147-A177-3AD203B41FA5}">
                      <a16:colId xmlns:a16="http://schemas.microsoft.com/office/drawing/2014/main" xmlns="" val="2521582897"/>
                    </a:ext>
                  </a:extLst>
                </a:gridCol>
              </a:tblGrid>
              <a:tr h="728037">
                <a:tc gridSpan="2">
                  <a:txBody>
                    <a:bodyPr/>
                    <a:lstStyle/>
                    <a:p>
                      <a:pPr algn="ctr"/>
                      <a:r>
                        <a:rPr lang="en-US" sz="2000">
                          <a:latin typeface="#9Slide03 SFU Futura_12" panose="00000400000000000000" pitchFamily="2" charset="0"/>
                        </a:rPr>
                        <a:t>Nhóm </a:t>
                      </a:r>
                      <a:r>
                        <a:rPr lang="en-US" sz="1800">
                          <a:latin typeface="#9Slide03 SFU Futura_12" panose="00000400000000000000" pitchFamily="2" charset="0"/>
                        </a:rPr>
                        <a:t>…..(1 – 6)</a:t>
                      </a:r>
                      <a:endParaRPr lang="en-US" sz="2000">
                        <a:latin typeface="#9Slide03 SFU Futura_12" panose="00000400000000000000" pitchFamily="2" charset="0"/>
                      </a:endParaRPr>
                    </a:p>
                    <a:p>
                      <a:pPr algn="l"/>
                      <a:r>
                        <a:rPr lang="en-US" sz="2000">
                          <a:latin typeface="#9Slide03 SFU Futura_12" panose="00000400000000000000" pitchFamily="2" charset="0"/>
                        </a:rPr>
                        <a:t>Nội dung:</a:t>
                      </a: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429108">
                <a:tc>
                  <a:txBody>
                    <a:bodyPr/>
                    <a:lstStyle/>
                    <a:p>
                      <a:pPr algn="just"/>
                      <a:r>
                        <a:rPr lang="en-US" sz="2000">
                          <a:latin typeface="#9Slide03 SFU Futura_12" panose="00000400000000000000" pitchFamily="2" charset="0"/>
                        </a:rPr>
                        <a:t>Khái niệm</a:t>
                      </a:r>
                    </a:p>
                  </a:txBody>
                  <a:tcPr anchor="ctr">
                    <a:cell3D prstMaterial="dkEdge">
                      <a:bevel w="77470" h="12700" prst="softRound"/>
                      <a:lightRig rig="flood" dir="t"/>
                    </a:cell3D>
                  </a:tcPr>
                </a:tc>
                <a:tc>
                  <a:txBody>
                    <a:bodyPr/>
                    <a:lstStyle/>
                    <a:p>
                      <a:pPr algn="ctr"/>
                      <a:endParaRPr lang="en-US" sz="20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3383593564"/>
                  </a:ext>
                </a:extLst>
              </a:tr>
              <a:tr h="429108">
                <a:tc>
                  <a:txBody>
                    <a:bodyPr/>
                    <a:lstStyle/>
                    <a:p>
                      <a:pPr algn="just"/>
                      <a:r>
                        <a:rPr lang="en-US" sz="2000">
                          <a:latin typeface="#9Slide03 SFU Futura_12" panose="00000400000000000000" pitchFamily="2" charset="0"/>
                        </a:rPr>
                        <a:t>Ví dụ</a:t>
                      </a:r>
                    </a:p>
                  </a:txBody>
                  <a:tcPr anchor="ctr">
                    <a:cell3D prstMaterial="dkEdge">
                      <a:bevel w="77470" h="12700" prst="softRound"/>
                      <a:lightRig rig="flood" dir="t"/>
                    </a:cell3D>
                  </a:tcPr>
                </a:tc>
                <a:tc>
                  <a:txBody>
                    <a:bodyPr/>
                    <a:lstStyle/>
                    <a:p>
                      <a:pPr algn="ctr"/>
                      <a:endParaRPr lang="en-US" sz="2000" dirty="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3491397356"/>
                  </a:ext>
                </a:extLst>
              </a:tr>
            </a:tbl>
          </a:graphicData>
        </a:graphic>
      </p:graphicFrame>
      <p:graphicFrame>
        <p:nvGraphicFramePr>
          <p:cNvPr id="5" name="Table 4">
            <a:extLst>
              <a:ext uri="{FF2B5EF4-FFF2-40B4-BE49-F238E27FC236}">
                <a16:creationId xmlns:a16="http://schemas.microsoft.com/office/drawing/2014/main" xmlns="" id="{6BAD4AE0-1883-A444-D8DF-10008A002364}"/>
              </a:ext>
            </a:extLst>
          </p:cNvPr>
          <p:cNvGraphicFramePr>
            <a:graphicFrameLocks noGrp="1"/>
          </p:cNvGraphicFramePr>
          <p:nvPr>
            <p:extLst>
              <p:ext uri="{D42A27DB-BD31-4B8C-83A1-F6EECF244321}">
                <p14:modId xmlns:p14="http://schemas.microsoft.com/office/powerpoint/2010/main" val="101385042"/>
              </p:ext>
            </p:extLst>
          </p:nvPr>
        </p:nvGraphicFramePr>
        <p:xfrm>
          <a:off x="3849217" y="3073432"/>
          <a:ext cx="5282106" cy="1920240"/>
        </p:xfrm>
        <a:graphic>
          <a:graphicData uri="http://schemas.openxmlformats.org/drawingml/2006/table">
            <a:tbl>
              <a:tblPr firstRow="1" firstCol="1" bandRow="1"/>
              <a:tblGrid>
                <a:gridCol w="3239656">
                  <a:extLst>
                    <a:ext uri="{9D8B030D-6E8A-4147-A177-3AD203B41FA5}">
                      <a16:colId xmlns:a16="http://schemas.microsoft.com/office/drawing/2014/main" xmlns="" val="2299298551"/>
                    </a:ext>
                  </a:extLst>
                </a:gridCol>
                <a:gridCol w="2042450">
                  <a:extLst>
                    <a:ext uri="{9D8B030D-6E8A-4147-A177-3AD203B41FA5}">
                      <a16:colId xmlns:a16="http://schemas.microsoft.com/office/drawing/2014/main" xmlns="" val="3309713065"/>
                    </a:ext>
                  </a:extLst>
                </a:gridCol>
              </a:tblGrid>
              <a:tr h="932261">
                <a:tc gridSpan="2">
                  <a:txBody>
                    <a:bodyPr/>
                    <a:lstStyle/>
                    <a:p>
                      <a:pPr algn="ctr">
                        <a:lnSpc>
                          <a:spcPct val="107000"/>
                        </a:lnSpc>
                        <a:spcAft>
                          <a:spcPts val="800"/>
                        </a:spcAft>
                      </a:pPr>
                      <a:r>
                        <a:rPr lang="en-US"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NHÓM ………(7,8)</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n-US" sz="1800" b="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Nội dung: Các nhân tố ảnh hưởng gia tăng dân số</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sz="1800">
                        <a:latin typeface="#9Slide03 SFU Futura_12" panose="00000400000000000000" pitchFamily="2" charset="0"/>
                      </a:endParaRPr>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8413702"/>
                  </a:ext>
                </a:extLst>
              </a:tr>
              <a:tr h="329095">
                <a:tc>
                  <a:txBody>
                    <a:bodyPr/>
                    <a:lstStyle/>
                    <a:p>
                      <a:pPr algn="ct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Nhân tố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Tác động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240462956"/>
                  </a:ext>
                </a:extLst>
              </a:tr>
              <a:tr h="329442">
                <a:tc>
                  <a:txBody>
                    <a:bodyPr/>
                    <a:lstStyle/>
                    <a:p>
                      <a:pP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Tự nhiên và môi trường sống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6530414"/>
                  </a:ext>
                </a:extLst>
              </a:tr>
              <a:tr h="329442">
                <a:tc>
                  <a:txBody>
                    <a:bodyPr/>
                    <a:lstStyle/>
                    <a:p>
                      <a:pPr>
                        <a:lnSpc>
                          <a:spcPct val="107000"/>
                        </a:lnSpc>
                        <a:spcAft>
                          <a:spcPts val="800"/>
                        </a:spcAft>
                        <a:tabLst>
                          <a:tab pos="1417320" algn="l"/>
                        </a:tabLs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 Kinh tế - xã hội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0" i="0" dirty="0">
                          <a:effectLst/>
                          <a:latin typeface="#9Slide03 SFU Futura_12" panose="00000400000000000000" pitchFamily="2" charset="0"/>
                          <a:ea typeface="Arial" panose="020B06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42523990"/>
                  </a:ext>
                </a:extLst>
              </a:tr>
            </a:tbl>
          </a:graphicData>
        </a:graphic>
      </p:graphicFrame>
      <p:sp>
        <p:nvSpPr>
          <p:cNvPr id="30" name="矩形 7">
            <a:extLst>
              <a:ext uri="{FF2B5EF4-FFF2-40B4-BE49-F238E27FC236}">
                <a16:creationId xmlns:a16="http://schemas.microsoft.com/office/drawing/2014/main" xmlns="" id="{4EAF48F3-6879-E11E-4B5B-E9BBD2CEC21A}"/>
              </a:ext>
            </a:extLst>
          </p:cNvPr>
          <p:cNvSpPr/>
          <p:nvPr/>
        </p:nvSpPr>
        <p:spPr>
          <a:xfrm>
            <a:off x="4182915" y="949408"/>
            <a:ext cx="4372284" cy="369332"/>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a:t>
            </a:r>
            <a:r>
              <a:rPr lang="en-US" altLang="zh-CN" sz="1800">
                <a:solidFill>
                  <a:srgbClr val="FA2E2E"/>
                </a:solidFill>
                <a:latin typeface="#9Slide03 Nokia" panose="02040603050506020204" pitchFamily="18" charset="0"/>
                <a:ea typeface="方正书宋简体" panose="03000509000000000000" pitchFamily="65" charset="-122"/>
              </a:rPr>
              <a:t>GIAO</a:t>
            </a:r>
            <a:r>
              <a:rPr lang="en-US" altLang="zh-CN" sz="1600">
                <a:solidFill>
                  <a:srgbClr val="FA2E2E"/>
                </a:solidFill>
                <a:latin typeface="#9Slide03 Nokia" panose="02040603050506020204" pitchFamily="18" charset="0"/>
                <a:ea typeface="方正书宋简体" panose="03000509000000000000" pitchFamily="65" charset="-122"/>
              </a:rPr>
              <a:t> NHIỆM VỤ</a:t>
            </a:r>
          </a:p>
        </p:txBody>
      </p:sp>
    </p:spTree>
    <p:extLst>
      <p:ext uri="{BB962C8B-B14F-4D97-AF65-F5344CB8AC3E}">
        <p14:creationId xmlns:p14="http://schemas.microsoft.com/office/powerpoint/2010/main" val="401130834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303627" y="-1656446"/>
            <a:ext cx="4570386" cy="909711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7887609" y="4126433"/>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9525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637182" y="13063"/>
            <a:ext cx="4094921" cy="57311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3 Bebas Neue Bold" panose="020B0606020202050201" pitchFamily="34" charset="0"/>
              </a:rPr>
              <a:t>II. Gia tăng dân số thế giới</a:t>
            </a:r>
          </a:p>
        </p:txBody>
      </p:sp>
      <p:graphicFrame>
        <p:nvGraphicFramePr>
          <p:cNvPr id="3" name="Table 2">
            <a:extLst>
              <a:ext uri="{FF2B5EF4-FFF2-40B4-BE49-F238E27FC236}">
                <a16:creationId xmlns:a16="http://schemas.microsoft.com/office/drawing/2014/main" xmlns="" id="{4CDE1738-D364-06CE-B289-8C44E2CEE33A}"/>
              </a:ext>
            </a:extLst>
          </p:cNvPr>
          <p:cNvGraphicFramePr>
            <a:graphicFrameLocks noGrp="1"/>
          </p:cNvGraphicFramePr>
          <p:nvPr>
            <p:extLst>
              <p:ext uri="{D42A27DB-BD31-4B8C-83A1-F6EECF244321}">
                <p14:modId xmlns:p14="http://schemas.microsoft.com/office/powerpoint/2010/main" val="2492891818"/>
              </p:ext>
            </p:extLst>
          </p:nvPr>
        </p:nvGraphicFramePr>
        <p:xfrm>
          <a:off x="40261" y="746566"/>
          <a:ext cx="9063477" cy="2214880"/>
        </p:xfrm>
        <a:graphic>
          <a:graphicData uri="http://schemas.openxmlformats.org/drawingml/2006/table">
            <a:tbl>
              <a:tblPr bandRow="1"/>
              <a:tblGrid>
                <a:gridCol w="9063477">
                  <a:extLst>
                    <a:ext uri="{9D8B030D-6E8A-4147-A177-3AD203B41FA5}">
                      <a16:colId xmlns:a16="http://schemas.microsoft.com/office/drawing/2014/main" xmlns="" val="2009287587"/>
                    </a:ext>
                  </a:extLst>
                </a:gridCol>
              </a:tblGrid>
              <a:tr h="2103120">
                <a:tc>
                  <a:txBody>
                    <a:bodyPr/>
                    <a:lstStyle/>
                    <a:p>
                      <a:pPr algn="ctr">
                        <a:lnSpc>
                          <a:spcPct val="100000"/>
                        </a:lnSpc>
                        <a:spcAft>
                          <a:spcPts val="800"/>
                        </a:spcAft>
                      </a:pPr>
                      <a:r>
                        <a:rPr lang="en-US" sz="2000" b="1" dirty="0" err="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NHÓM</a:t>
                      </a:r>
                      <a:r>
                        <a:rPr lang="en-US" sz="2000" b="1" dirty="0">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1,2</a:t>
                      </a:r>
                      <a:r>
                        <a:rPr lang="en-US" sz="2000" b="0" dirty="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  </a:t>
                      </a:r>
                    </a:p>
                    <a:p>
                      <a:pPr algn="ctr">
                        <a:lnSpc>
                          <a:spcPct val="100000"/>
                        </a:lnSpc>
                        <a:spcAft>
                          <a:spcPts val="800"/>
                        </a:spcAft>
                      </a:pPr>
                      <a:r>
                        <a:rPr lang="en-US" sz="2000" b="0" dirty="0">
                          <a:solidFill>
                            <a:schemeClr val="tx1"/>
                          </a:solidFill>
                          <a:effectLst/>
                          <a:latin typeface="#9Slide03 SFU Futura_12" panose="00000400000000000000" pitchFamily="2" charset="0"/>
                          <a:ea typeface="Arial" panose="020B0604020202020204" pitchFamily="34" charset="0"/>
                          <a:cs typeface="Times New Roman" panose="02020603050405020304" pitchFamily="18" charset="0"/>
                        </a:rPr>
                        <a:t> </a:t>
                      </a:r>
                      <a:r>
                        <a:rPr lang="en-US" sz="2000" b="1" dirty="0" err="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Nội</a:t>
                      </a:r>
                      <a:r>
                        <a:rPr lang="en-US" sz="2000" b="1" dirty="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 dung: </a:t>
                      </a:r>
                      <a:r>
                        <a:rPr lang="it-IT" sz="2000" b="1" dirty="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Gia tăng dân số tự nhiên</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225425" indent="0">
                        <a:lnSpc>
                          <a:spcPct val="100000"/>
                        </a:lnSpc>
                        <a:spcAft>
                          <a:spcPts val="800"/>
                        </a:spcAft>
                      </a:pP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Khái</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niệm</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là sự chênh lệch giữa tỉ suất sinh thô và tỉ suất tử thô. Đ</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ơn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vị</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225425" indent="0">
                        <a:lnSpc>
                          <a:spcPct val="100000"/>
                        </a:lnSpc>
                        <a:spcAft>
                          <a:spcPts val="800"/>
                        </a:spcAft>
                      </a:pP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Ví</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dụ</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Ở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Việt</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Nam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năm</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2020: (Theo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NGTK</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Việt</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Nam,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năm</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2021)</a:t>
                      </a:r>
                    </a:p>
                    <a:p>
                      <a:pPr marL="914400" indent="0">
                        <a:lnSpc>
                          <a:spcPct val="100000"/>
                        </a:lnSpc>
                        <a:spcAft>
                          <a:spcPts val="800"/>
                        </a:spcAft>
                      </a:pP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Tỉ</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suất</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sinh</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thô</a:t>
                      </a:r>
                      <a:r>
                        <a:rPr lang="en-US" sz="1800" dirty="0">
                          <a:effectLst/>
                          <a:latin typeface="#9Slide03 SFU Futura_12" panose="00000400000000000000" pitchFamily="2" charset="0"/>
                          <a:cs typeface="Times New Roman" panose="02020603050405020304" pitchFamily="18" charset="0"/>
                        </a:rPr>
                        <a:t>: 16.3%</a:t>
                      </a:r>
                      <a:r>
                        <a:rPr lang="en-US" sz="1800" baseline="-25000" dirty="0">
                          <a:effectLst/>
                          <a:latin typeface="#9Slide03 SFU Futura_12" panose="00000400000000000000" pitchFamily="2" charset="0"/>
                          <a:cs typeface="Times New Roman" panose="02020603050405020304" pitchFamily="18" charset="0"/>
                        </a:rPr>
                        <a:t>0</a:t>
                      </a:r>
                    </a:p>
                    <a:p>
                      <a:pPr marL="914400" indent="0">
                        <a:lnSpc>
                          <a:spcPct val="100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Tỉ</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suất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tử</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thô</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6.1%</a:t>
                      </a:r>
                      <a:r>
                        <a:rPr lang="en-US" sz="1800" baseline="-25000" dirty="0">
                          <a:effectLst/>
                          <a:latin typeface="#9Slide03 SFU Futura_12" panose="00000400000000000000" pitchFamily="2" charset="0"/>
                          <a:ea typeface="Arial" panose="020B0604020202020204" pitchFamily="34" charset="0"/>
                          <a:cs typeface="Times New Roman" panose="02020603050405020304" pitchFamily="18" charset="0"/>
                        </a:rPr>
                        <a:t>0</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5132529"/>
                  </a:ext>
                </a:extLst>
              </a:tr>
            </a:tbl>
          </a:graphicData>
        </a:graphic>
      </p:graphicFrame>
      <p:sp>
        <p:nvSpPr>
          <p:cNvPr id="22" name="Right Brace 21">
            <a:extLst>
              <a:ext uri="{FF2B5EF4-FFF2-40B4-BE49-F238E27FC236}">
                <a16:creationId xmlns:a16="http://schemas.microsoft.com/office/drawing/2014/main" xmlns="" id="{2E4307DF-43B0-5E07-001D-9401CFB49362}"/>
              </a:ext>
            </a:extLst>
          </p:cNvPr>
          <p:cNvSpPr/>
          <p:nvPr/>
        </p:nvSpPr>
        <p:spPr>
          <a:xfrm>
            <a:off x="3569210" y="2395375"/>
            <a:ext cx="210372" cy="567299"/>
          </a:xfrm>
          <a:prstGeom prst="rightBrace">
            <a:avLst/>
          </a:prstGeom>
          <a:ln w="28575">
            <a:solidFill>
              <a:srgbClr val="0070C0"/>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latin typeface="#9Slide03 SFU Futura_12" panose="00000400000000000000" pitchFamily="2" charset="0"/>
            </a:endParaRPr>
          </a:p>
        </p:txBody>
      </p:sp>
      <p:sp>
        <p:nvSpPr>
          <p:cNvPr id="25" name="Text Box 6">
            <a:extLst>
              <a:ext uri="{FF2B5EF4-FFF2-40B4-BE49-F238E27FC236}">
                <a16:creationId xmlns:a16="http://schemas.microsoft.com/office/drawing/2014/main" xmlns="" id="{BD86B2DB-0068-F6E0-991D-B04A907BF5FE}"/>
              </a:ext>
            </a:extLst>
          </p:cNvPr>
          <p:cNvSpPr txBox="1"/>
          <p:nvPr/>
        </p:nvSpPr>
        <p:spPr>
          <a:xfrm>
            <a:off x="3801610" y="2442850"/>
            <a:ext cx="5302128" cy="402131"/>
          </a:xfrm>
          <a:prstGeom prst="rect">
            <a:avLst/>
          </a:prstGeom>
          <a:solidFill>
            <a:schemeClr val="accent5">
              <a:lumMod val="20000"/>
              <a:lumOff val="80000"/>
            </a:schemeClr>
          </a:solidFill>
          <a:ln w="28575">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Gia tăng dân số tự nhiên = (16.3 – 6.1)/10 =1.02%  </a:t>
            </a:r>
          </a:p>
        </p:txBody>
      </p:sp>
      <p:pic>
        <p:nvPicPr>
          <p:cNvPr id="12" name="Picture 11" descr="A group of dolls&#10;&#10;Description automatically generated with medium confidence">
            <a:extLst>
              <a:ext uri="{FF2B5EF4-FFF2-40B4-BE49-F238E27FC236}">
                <a16:creationId xmlns:a16="http://schemas.microsoft.com/office/drawing/2014/main" xmlns="" id="{D7B14BFC-D0B2-6E6E-783D-DF2F023E86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18705" y="969734"/>
            <a:ext cx="1281320" cy="1242390"/>
          </a:xfrm>
          <a:prstGeom prst="rect">
            <a:avLst/>
          </a:prstGeom>
        </p:spPr>
      </p:pic>
      <p:graphicFrame>
        <p:nvGraphicFramePr>
          <p:cNvPr id="34" name="Table 33">
            <a:extLst>
              <a:ext uri="{FF2B5EF4-FFF2-40B4-BE49-F238E27FC236}">
                <a16:creationId xmlns:a16="http://schemas.microsoft.com/office/drawing/2014/main" xmlns="" id="{01D0001B-89E5-F371-72E3-5E2C34E4AF5B}"/>
              </a:ext>
            </a:extLst>
          </p:cNvPr>
          <p:cNvGraphicFramePr>
            <a:graphicFrameLocks noGrp="1"/>
          </p:cNvGraphicFramePr>
          <p:nvPr>
            <p:extLst>
              <p:ext uri="{D42A27DB-BD31-4B8C-83A1-F6EECF244321}">
                <p14:modId xmlns:p14="http://schemas.microsoft.com/office/powerpoint/2010/main" val="2841374640"/>
              </p:ext>
            </p:extLst>
          </p:nvPr>
        </p:nvGraphicFramePr>
        <p:xfrm>
          <a:off x="9655188" y="2961446"/>
          <a:ext cx="5282106" cy="1962532"/>
        </p:xfrm>
        <a:graphic>
          <a:graphicData uri="http://schemas.openxmlformats.org/drawingml/2006/table">
            <a:tbl>
              <a:tblPr firstRow="1" firstCol="1" bandRow="1"/>
              <a:tblGrid>
                <a:gridCol w="3239656">
                  <a:extLst>
                    <a:ext uri="{9D8B030D-6E8A-4147-A177-3AD203B41FA5}">
                      <a16:colId xmlns:a16="http://schemas.microsoft.com/office/drawing/2014/main" xmlns="" val="2299298551"/>
                    </a:ext>
                  </a:extLst>
                </a:gridCol>
                <a:gridCol w="2042450">
                  <a:extLst>
                    <a:ext uri="{9D8B030D-6E8A-4147-A177-3AD203B41FA5}">
                      <a16:colId xmlns:a16="http://schemas.microsoft.com/office/drawing/2014/main" xmlns="" val="3309713065"/>
                    </a:ext>
                  </a:extLst>
                </a:gridCol>
              </a:tblGrid>
              <a:tr h="0">
                <a:tc gridSpan="2">
                  <a:txBody>
                    <a:bodyPr/>
                    <a:lstStyle/>
                    <a:p>
                      <a:pPr algn="ctr">
                        <a:lnSpc>
                          <a:spcPct val="107000"/>
                        </a:lnSpc>
                        <a:spcAft>
                          <a:spcPts val="800"/>
                        </a:spcAft>
                      </a:pPr>
                      <a:r>
                        <a:rPr lang="en-US" sz="20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NHÓM ………(7,8)</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n-US" sz="2000" b="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Nội dung: Các nhân tố ảnh hưởng gia tăng dân số</a:t>
                      </a:r>
                      <a:endParaRPr lang="en-US" sz="20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sz="1800">
                        <a:latin typeface="#9Slide03 SFU Futura_12" panose="00000400000000000000" pitchFamily="2" charset="0"/>
                      </a:endParaRPr>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8413702"/>
                  </a:ext>
                </a:extLst>
              </a:tr>
              <a:tr h="0">
                <a:tc>
                  <a:txBody>
                    <a:bodyPr/>
                    <a:lstStyle/>
                    <a:p>
                      <a:pPr algn="ct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Nhân tố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Tác động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240462956"/>
                  </a:ext>
                </a:extLst>
              </a:tr>
              <a:tr h="0">
                <a:tc>
                  <a:txBody>
                    <a:bodyPr/>
                    <a:lstStyle/>
                    <a:p>
                      <a:pP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Tự nhiên và môi trường sống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6530414"/>
                  </a:ext>
                </a:extLst>
              </a:tr>
              <a:tr h="0">
                <a:tc>
                  <a:txBody>
                    <a:bodyPr/>
                    <a:lstStyle/>
                    <a:p>
                      <a:pPr>
                        <a:lnSpc>
                          <a:spcPct val="107000"/>
                        </a:lnSpc>
                        <a:spcAft>
                          <a:spcPts val="800"/>
                        </a:spcAft>
                        <a:tabLst>
                          <a:tab pos="1417320" algn="l"/>
                        </a:tabLst>
                      </a:pPr>
                      <a:r>
                        <a:rPr lang="en-US" sz="2000" b="0" i="0">
                          <a:effectLst/>
                          <a:latin typeface="#9Slide03 SFU Futura_12" panose="00000400000000000000" pitchFamily="2" charset="0"/>
                          <a:ea typeface="Arial" panose="020B0604020202020204" pitchFamily="34" charset="0"/>
                          <a:cs typeface="Times New Roman" panose="02020603050405020304" pitchFamily="18" charset="0"/>
                        </a:rPr>
                        <a:t> Kinh tế - xã hội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b="0" i="0" dirty="0">
                          <a:effectLst/>
                          <a:latin typeface="#9Slide03 SFU Futura_12" panose="00000400000000000000" pitchFamily="2" charset="0"/>
                          <a:ea typeface="Arial" panose="020B06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42523990"/>
                  </a:ext>
                </a:extLst>
              </a:tr>
            </a:tbl>
          </a:graphicData>
        </a:graphic>
      </p:graphicFrame>
      <p:pic>
        <p:nvPicPr>
          <p:cNvPr id="35" name="Picture 34" descr="A picture containing toy, vector graphics&#10;&#10;Description automatically generated">
            <a:extLst>
              <a:ext uri="{FF2B5EF4-FFF2-40B4-BE49-F238E27FC236}">
                <a16:creationId xmlns:a16="http://schemas.microsoft.com/office/drawing/2014/main" xmlns="" id="{0ACEAC64-5D99-DE19-798F-78BD0472FD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264" y="3688238"/>
            <a:ext cx="1312161" cy="1455262"/>
          </a:xfrm>
          <a:prstGeom prst="rect">
            <a:avLst/>
          </a:prstGeom>
        </p:spPr>
      </p:pic>
      <p:pic>
        <p:nvPicPr>
          <p:cNvPr id="28" name="Picture 27">
            <a:extLst>
              <a:ext uri="{FF2B5EF4-FFF2-40B4-BE49-F238E27FC236}">
                <a16:creationId xmlns:a16="http://schemas.microsoft.com/office/drawing/2014/main" xmlns="" id="{3AFA72DA-725B-11C2-1A08-C27F5354704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72270" y="2664643"/>
            <a:ext cx="3838815" cy="24788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 name="Picture 28">
            <a:extLst>
              <a:ext uri="{FF2B5EF4-FFF2-40B4-BE49-F238E27FC236}">
                <a16:creationId xmlns:a16="http://schemas.microsoft.com/office/drawing/2014/main" xmlns="" id="{C3B782E1-F1C1-353A-1C28-D932FC830857}"/>
              </a:ext>
            </a:extLst>
          </p:cNvPr>
          <p:cNvPicPr>
            <a:picLocks noChangeAspect="1"/>
          </p:cNvPicPr>
          <p:nvPr/>
        </p:nvPicPr>
        <p:blipFill>
          <a:blip r:embed="rId7"/>
          <a:stretch>
            <a:fillRect/>
          </a:stretch>
        </p:blipFill>
        <p:spPr>
          <a:xfrm>
            <a:off x="-4099600" y="1050911"/>
            <a:ext cx="3809248" cy="1558939"/>
          </a:xfrm>
          <a:prstGeom prst="rect">
            <a:avLst/>
          </a:prstGeom>
        </p:spPr>
      </p:pic>
      <p:sp>
        <p:nvSpPr>
          <p:cNvPr id="4" name="Scroll: Horizontal 3">
            <a:extLst>
              <a:ext uri="{FF2B5EF4-FFF2-40B4-BE49-F238E27FC236}">
                <a16:creationId xmlns:a16="http://schemas.microsoft.com/office/drawing/2014/main" xmlns="" id="{73CFF73D-0862-4DB7-31F7-CFA823611F0F}"/>
              </a:ext>
            </a:extLst>
          </p:cNvPr>
          <p:cNvSpPr/>
          <p:nvPr/>
        </p:nvSpPr>
        <p:spPr>
          <a:xfrm>
            <a:off x="1618991" y="2979649"/>
            <a:ext cx="5982217" cy="2163851"/>
          </a:xfrm>
          <a:prstGeom prst="horizontalScroll">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b="1">
                <a:solidFill>
                  <a:schemeClr val="bg1"/>
                </a:solidFill>
                <a:latin typeface="#9Slide03 SFU Futura_12" panose="00000400000000000000" pitchFamily="2" charset="0"/>
              </a:rPr>
              <a:t>Do dân số biến động không ngừng nên để thể hiện dân số của 1 năm, người ta lấy số dân trung bình của năm đó.</a:t>
            </a:r>
          </a:p>
          <a:p>
            <a:pPr algn="just"/>
            <a:r>
              <a:rPr lang="en-US" sz="1700" b="1">
                <a:solidFill>
                  <a:schemeClr val="bg1"/>
                </a:solidFill>
                <a:latin typeface="#9Slide03 SFU Futura_12" panose="00000400000000000000" pitchFamily="2" charset="0"/>
              </a:rPr>
              <a:t>Số dân trung bình của năm = số dân giữa năm (ngày 1/7 hằng năm) hoặc trung bình cộng của số dân ngày đầu năm và số dân ngày cuối năm</a:t>
            </a:r>
          </a:p>
        </p:txBody>
      </p:sp>
    </p:spTree>
    <p:extLst>
      <p:ext uri="{BB962C8B-B14F-4D97-AF65-F5344CB8AC3E}">
        <p14:creationId xmlns:p14="http://schemas.microsoft.com/office/powerpoint/2010/main" val="2119767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61CAA757-E068-4555-9977-EF3A6C49C96D}"/>
              </a:ext>
            </a:extLst>
          </p:cNvPr>
          <p:cNvGraphicFramePr>
            <a:graphicFrameLocks noGrp="1"/>
          </p:cNvGraphicFramePr>
          <p:nvPr>
            <p:extLst>
              <p:ext uri="{D42A27DB-BD31-4B8C-83A1-F6EECF244321}">
                <p14:modId xmlns:p14="http://schemas.microsoft.com/office/powerpoint/2010/main" val="3936035815"/>
              </p:ext>
            </p:extLst>
          </p:nvPr>
        </p:nvGraphicFramePr>
        <p:xfrm>
          <a:off x="37906" y="845030"/>
          <a:ext cx="9082651" cy="2460160"/>
        </p:xfrm>
        <a:graphic>
          <a:graphicData uri="http://schemas.openxmlformats.org/drawingml/2006/table">
            <a:tbl>
              <a:tblPr bandRow="1"/>
              <a:tblGrid>
                <a:gridCol w="9082651">
                  <a:extLst>
                    <a:ext uri="{9D8B030D-6E8A-4147-A177-3AD203B41FA5}">
                      <a16:colId xmlns:a16="http://schemas.microsoft.com/office/drawing/2014/main" xmlns="" val="2592316928"/>
                    </a:ext>
                  </a:extLst>
                </a:gridCol>
              </a:tblGrid>
              <a:tr h="2460160">
                <a:tc>
                  <a:txBody>
                    <a:bodyPr/>
                    <a:lstStyle/>
                    <a:p>
                      <a:pPr algn="ctr">
                        <a:lnSpc>
                          <a:spcPct val="100000"/>
                        </a:lnSpc>
                        <a:spcAft>
                          <a:spcPts val="800"/>
                        </a:spcAft>
                      </a:pPr>
                      <a:r>
                        <a:rPr lang="en-US" sz="1800" b="1" dirty="0" err="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NHÓM</a:t>
                      </a:r>
                      <a:r>
                        <a:rPr lang="en-US" sz="1800" b="1" dirty="0">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3,4  </a:t>
                      </a:r>
                    </a:p>
                    <a:p>
                      <a:pPr algn="ctr">
                        <a:lnSpc>
                          <a:spcPct val="100000"/>
                        </a:lnSpc>
                        <a:spcAft>
                          <a:spcPts val="800"/>
                        </a:spcAft>
                      </a:pPr>
                      <a:r>
                        <a:rPr lang="en-US" sz="1800" b="1" dirty="0" err="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Nội</a:t>
                      </a:r>
                      <a:r>
                        <a:rPr lang="en-US" sz="1800" b="1" dirty="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 dung: </a:t>
                      </a:r>
                      <a:r>
                        <a:rPr lang="it-IT" sz="1800" b="1" dirty="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Gia tăng dân số cơ học </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339725" indent="0">
                        <a:lnSpc>
                          <a:spcPct val="100000"/>
                        </a:lnSpc>
                        <a:spcAft>
                          <a:spcPts val="800"/>
                        </a:spcAft>
                        <a:tabLst/>
                      </a:pP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Khái</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niệm</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là sự chênh lệch giữa số người xuất cư và số người nhập cư. Đ</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ơn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vị</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339725" indent="0">
                        <a:lnSpc>
                          <a:spcPct val="100000"/>
                        </a:lnSpc>
                        <a:spcAft>
                          <a:spcPts val="800"/>
                        </a:spcAft>
                        <a:tabLst/>
                      </a:pP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Ví</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dụ</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Ở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Việt</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Nam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năm</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2020: (Theo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NGTK</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Việt</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Nam,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năm</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2020)</a:t>
                      </a:r>
                    </a:p>
                    <a:p>
                      <a:pPr marL="862013" indent="0">
                        <a:lnSpc>
                          <a:spcPct val="100000"/>
                        </a:lnSpc>
                        <a:spcAft>
                          <a:spcPts val="800"/>
                        </a:spcAft>
                      </a:pP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Tỉ</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suất</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xuất</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cư</a:t>
                      </a:r>
                      <a:r>
                        <a:rPr lang="en-US" sz="1800" dirty="0">
                          <a:effectLst/>
                          <a:latin typeface="#9Slide03 SFU Futura_12" panose="00000400000000000000" pitchFamily="2" charset="0"/>
                          <a:cs typeface="Times New Roman" panose="02020603050405020304" pitchFamily="18" charset="0"/>
                        </a:rPr>
                        <a:t>: 36.4%</a:t>
                      </a:r>
                      <a:r>
                        <a:rPr lang="en-US" sz="1800" baseline="-25000" dirty="0">
                          <a:effectLst/>
                          <a:latin typeface="#9Slide03 SFU Futura_12" panose="00000400000000000000" pitchFamily="2" charset="0"/>
                          <a:cs typeface="Times New Roman" panose="02020603050405020304" pitchFamily="18" charset="0"/>
                        </a:rPr>
                        <a:t>0</a:t>
                      </a:r>
                      <a:r>
                        <a:rPr lang="en-US" sz="1800" dirty="0">
                          <a:effectLst/>
                          <a:latin typeface="#9Slide03 SFU Futura_12" panose="00000400000000000000" pitchFamily="2" charset="0"/>
                          <a:cs typeface="Times New Roman" panose="02020603050405020304" pitchFamily="18" charset="0"/>
                        </a:rPr>
                        <a:t> </a:t>
                      </a:r>
                    </a:p>
                    <a:p>
                      <a:pPr marL="862013" indent="0">
                        <a:lnSpc>
                          <a:spcPct val="100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Tỉ</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suất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nhập</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cư</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29.7%</a:t>
                      </a:r>
                      <a:r>
                        <a:rPr lang="en-US" sz="1800" baseline="-25000" dirty="0">
                          <a:effectLst/>
                          <a:latin typeface="#9Slide03 SFU Futura_12" panose="00000400000000000000" pitchFamily="2" charset="0"/>
                          <a:ea typeface="Arial" panose="020B0604020202020204" pitchFamily="34" charset="0"/>
                          <a:cs typeface="Times New Roman" panose="02020603050405020304" pitchFamily="18" charset="0"/>
                        </a:rPr>
                        <a:t>0</a:t>
                      </a:r>
                    </a:p>
                  </a:txBody>
                  <a:tcPr marL="62701" marR="627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26107177"/>
                  </a:ext>
                </a:extLst>
              </a:tr>
            </a:tbl>
          </a:graphicData>
        </a:graphic>
      </p:graphicFrame>
      <p:sp>
        <p:nvSpPr>
          <p:cNvPr id="5" name="Cloud 4">
            <a:extLst>
              <a:ext uri="{FF2B5EF4-FFF2-40B4-BE49-F238E27FC236}">
                <a16:creationId xmlns:a16="http://schemas.microsoft.com/office/drawing/2014/main" xmlns="" id="{6FDFD1E8-C78E-CB08-A2A1-71232B33F66B}"/>
              </a:ext>
            </a:extLst>
          </p:cNvPr>
          <p:cNvSpPr/>
          <p:nvPr/>
        </p:nvSpPr>
        <p:spPr>
          <a:xfrm>
            <a:off x="2886364" y="3248265"/>
            <a:ext cx="5316453" cy="1838310"/>
          </a:xfrm>
          <a:prstGeom prst="cloud">
            <a:avLst/>
          </a:prstGeom>
          <a:solidFill>
            <a:schemeClr val="accent3">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95000"/>
                    <a:lumOff val="5000"/>
                  </a:schemeClr>
                </a:solidFill>
                <a:latin typeface="#9Slide03 Oswald" panose="00000500000000000000" pitchFamily="2" charset="0"/>
              </a:rPr>
              <a:t>Hiện nay, bên cạnh di cư trong nước, di cư quốc tế diễn ra ngày càng mạnh mẽ. Theo IOM, năm 1970 chỉ có 85 triệu người di cư quốc tế thì năm 2020 con số này đã leentowsi 272 triệu người.</a:t>
            </a:r>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86809" y="-1690252"/>
            <a:ext cx="4570386" cy="909711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7973505" y="4148461"/>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3518822"/>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9525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637182" y="0"/>
            <a:ext cx="4094921" cy="57311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3 Bebas Neue Bold" panose="020B0606020202050201" pitchFamily="34" charset="0"/>
              </a:rPr>
              <a:t>II. Gia tăng dân số thế giới</a:t>
            </a:r>
          </a:p>
        </p:txBody>
      </p:sp>
      <p:sp>
        <p:nvSpPr>
          <p:cNvPr id="31" name="Text Box 16">
            <a:extLst>
              <a:ext uri="{FF2B5EF4-FFF2-40B4-BE49-F238E27FC236}">
                <a16:creationId xmlns:a16="http://schemas.microsoft.com/office/drawing/2014/main" xmlns="" id="{3948F1E2-40B5-3416-36A0-3668B923D1CC}"/>
              </a:ext>
            </a:extLst>
          </p:cNvPr>
          <p:cNvSpPr txBox="1"/>
          <p:nvPr/>
        </p:nvSpPr>
        <p:spPr>
          <a:xfrm>
            <a:off x="3801611" y="2617963"/>
            <a:ext cx="5331010" cy="439365"/>
          </a:xfrm>
          <a:prstGeom prst="rect">
            <a:avLst/>
          </a:prstGeom>
          <a:solidFill>
            <a:schemeClr val="accent5">
              <a:lumMod val="20000"/>
              <a:lumOff val="80000"/>
            </a:schemeClr>
          </a:solid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Gia tăng dân số cơ học = </a:t>
            </a: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a:t>
            </a: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36.4 - 29.7</a:t>
            </a: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)/10 </a:t>
            </a: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a:t>
            </a: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 0.67%</a:t>
            </a:r>
          </a:p>
          <a:p>
            <a:pPr>
              <a:lnSpc>
                <a:spcPct val="107000"/>
              </a:lnSpc>
              <a:spcAft>
                <a:spcPts val="800"/>
              </a:spcAft>
            </a:pP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                                                                                </a:t>
            </a:r>
          </a:p>
          <a:p>
            <a:pPr>
              <a:lnSpc>
                <a:spcPct val="107000"/>
              </a:lnSpc>
              <a:spcAft>
                <a:spcPts val="800"/>
              </a:spcAft>
            </a:pPr>
            <a:r>
              <a:rPr lang="vi-VN" sz="1800" b="1" baseline="-25000">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b="1">
              <a:effectLst/>
              <a:latin typeface="#9Slide03 SFU Futura_12" panose="00000400000000000000" pitchFamily="2" charset="0"/>
              <a:ea typeface="Arial" panose="020B0604020202020204" pitchFamily="34" charset="0"/>
              <a:cs typeface="Times New Roman" panose="02020603050405020304" pitchFamily="18" charset="0"/>
            </a:endParaRPr>
          </a:p>
        </p:txBody>
      </p:sp>
      <p:sp>
        <p:nvSpPr>
          <p:cNvPr id="33" name="Right Brace 32">
            <a:extLst>
              <a:ext uri="{FF2B5EF4-FFF2-40B4-BE49-F238E27FC236}">
                <a16:creationId xmlns:a16="http://schemas.microsoft.com/office/drawing/2014/main" xmlns="" id="{165CC3AF-1552-472F-1E93-14D8950E915A}"/>
              </a:ext>
            </a:extLst>
          </p:cNvPr>
          <p:cNvSpPr/>
          <p:nvPr/>
        </p:nvSpPr>
        <p:spPr>
          <a:xfrm>
            <a:off x="3569210" y="2605013"/>
            <a:ext cx="210372" cy="477279"/>
          </a:xfrm>
          <a:prstGeom prst="rightBrace">
            <a:avLst/>
          </a:prstGeom>
          <a:ln w="28575">
            <a:solidFill>
              <a:srgbClr val="146ABF"/>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descr="A group of dolls&#10;&#10;Description automatically generated with medium confidence">
            <a:extLst>
              <a:ext uri="{FF2B5EF4-FFF2-40B4-BE49-F238E27FC236}">
                <a16:creationId xmlns:a16="http://schemas.microsoft.com/office/drawing/2014/main" xmlns="" id="{D7B14BFC-D0B2-6E6E-783D-DF2F023E86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32697" y="720571"/>
            <a:ext cx="1281320" cy="1242390"/>
          </a:xfrm>
          <a:prstGeom prst="rect">
            <a:avLst/>
          </a:prstGeom>
        </p:spPr>
      </p:pic>
      <p:pic>
        <p:nvPicPr>
          <p:cNvPr id="14" name="Picture 13">
            <a:extLst>
              <a:ext uri="{FF2B5EF4-FFF2-40B4-BE49-F238E27FC236}">
                <a16:creationId xmlns:a16="http://schemas.microsoft.com/office/drawing/2014/main" xmlns="" id="{2BC8C3E8-C75D-5E83-2864-5294484BBCB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7342" b="95949" l="5093" r="97338">
                        <a14:foregroundMark x1="37153" y1="11899" x2="37153" y2="11899"/>
                        <a14:foregroundMark x1="49769" y1="7595" x2="49769" y2="7595"/>
                        <a14:foregroundMark x1="39931" y1="94937" x2="39931" y2="94937"/>
                        <a14:foregroundMark x1="86574" y1="83797" x2="86574" y2="83797"/>
                        <a14:foregroundMark x1="5093" y1="94430" x2="5093" y2="94430"/>
                        <a14:foregroundMark x1="19907" y1="89873" x2="19907" y2="89873"/>
                        <a14:foregroundMark x1="13542" y1="89873" x2="13542" y2="89873"/>
                        <a14:foregroundMark x1="13079" y1="82785" x2="13079" y2="82785"/>
                        <a14:foregroundMark x1="14352" y1="77975" x2="14352" y2="77975"/>
                        <a14:foregroundMark x1="14583" y1="77215" x2="14583" y2="77215"/>
                        <a14:foregroundMark x1="13079" y1="80000" x2="13079" y2="80000"/>
                        <a14:foregroundMark x1="66088" y1="91646" x2="66088" y2="91646"/>
                        <a14:foregroundMark x1="66088" y1="91646" x2="66088" y2="91646"/>
                        <a14:foregroundMark x1="66551" y1="91646" x2="66551" y2="91646"/>
                        <a14:foregroundMark x1="82870" y1="91646" x2="82870" y2="91646"/>
                        <a14:foregroundMark x1="84838" y1="89367" x2="84838" y2="89367"/>
                        <a14:foregroundMark x1="91898" y1="85570" x2="91898" y2="85570"/>
                        <a14:foregroundMark x1="90162" y1="81772" x2="90162" y2="81772"/>
                        <a14:foregroundMark x1="88657" y1="81772" x2="88657" y2="81772"/>
                        <a14:foregroundMark x1="77315" y1="83797" x2="76273" y2="85063"/>
                        <a14:foregroundMark x1="72569" y1="85063" x2="72569" y2="85063"/>
                        <a14:foregroundMark x1="32176" y1="66835" x2="32176" y2="66835"/>
                        <a14:foregroundMark x1="32176" y1="66835" x2="32176" y2="66835"/>
                        <a14:foregroundMark x1="32176" y1="66835" x2="32176" y2="66835"/>
                        <a14:foregroundMark x1="32639" y1="66329" x2="32639" y2="66329"/>
                        <a14:foregroundMark x1="97454" y1="94430" x2="97454" y2="95949"/>
                        <a14:foregroundMark x1="88889" y1="72405" x2="88889" y2="72405"/>
                      </a14:backgroundRemoval>
                    </a14:imgEffect>
                  </a14:imgLayer>
                </a14:imgProps>
              </a:ext>
              <a:ext uri="{28A0092B-C50C-407E-A947-70E740481C1C}">
                <a14:useLocalDpi xmlns:a14="http://schemas.microsoft.com/office/drawing/2010/main"/>
              </a:ext>
            </a:extLst>
          </a:blip>
          <a:srcRect/>
          <a:stretch/>
        </p:blipFill>
        <p:spPr>
          <a:xfrm>
            <a:off x="57402" y="3344286"/>
            <a:ext cx="3917118" cy="1793020"/>
          </a:xfrm>
          <a:prstGeom prst="rect">
            <a:avLst/>
          </a:prstGeom>
        </p:spPr>
      </p:pic>
      <p:pic>
        <p:nvPicPr>
          <p:cNvPr id="35" name="Picture 34" descr="A picture containing toy, vector graphics&#10;&#10;Description automatically generated">
            <a:extLst>
              <a:ext uri="{FF2B5EF4-FFF2-40B4-BE49-F238E27FC236}">
                <a16:creationId xmlns:a16="http://schemas.microsoft.com/office/drawing/2014/main" xmlns="" id="{0ACEAC64-5D99-DE19-798F-78BD0472FD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264" y="3974815"/>
            <a:ext cx="916816" cy="1073435"/>
          </a:xfrm>
          <a:prstGeom prst="rect">
            <a:avLst/>
          </a:prstGeom>
        </p:spPr>
      </p:pic>
    </p:spTree>
    <p:extLst>
      <p:ext uri="{BB962C8B-B14F-4D97-AF65-F5344CB8AC3E}">
        <p14:creationId xmlns:p14="http://schemas.microsoft.com/office/powerpoint/2010/main" val="21024581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80C8E7F-D4E0-9981-E2FA-7E00D4E3CB5A}"/>
              </a:ext>
            </a:extLst>
          </p:cNvPr>
          <p:cNvSpPr/>
          <p:nvPr/>
        </p:nvSpPr>
        <p:spPr>
          <a:xfrm>
            <a:off x="0" y="0"/>
            <a:ext cx="9175092" cy="5143500"/>
          </a:xfrm>
          <a:prstGeom prst="rect">
            <a:avLst/>
          </a:prstGeom>
          <a:solidFill>
            <a:srgbClr val="0594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DB24E28-FA86-D456-4D1D-96044222A6B0}"/>
              </a:ext>
            </a:extLst>
          </p:cNvPr>
          <p:cNvSpPr txBox="1"/>
          <p:nvPr/>
        </p:nvSpPr>
        <p:spPr>
          <a:xfrm>
            <a:off x="287338" y="900368"/>
            <a:ext cx="9145934" cy="3680721"/>
          </a:xfrm>
          <a:prstGeom prst="rect">
            <a:avLst/>
          </a:prstGeom>
          <a:noFill/>
        </p:spPr>
        <p:txBody>
          <a:bodyPr wrap="square" rtlCol="0">
            <a:prstTxWarp prst="textArchUp">
              <a:avLst>
                <a:gd name="adj" fmla="val 11986993"/>
              </a:avLst>
            </a:prstTxWarp>
            <a:spAutoFit/>
          </a:bodyPr>
          <a:lstStyle/>
          <a:p>
            <a:r>
              <a:rPr lang="en-US" sz="11500">
                <a:solidFill>
                  <a:srgbClr val="FFFF00"/>
                </a:solidFill>
                <a:latin typeface="#9Slide06 SVNArtful Beauty" pitchFamily="2" charset="0"/>
              </a:rPr>
              <a:t>Đoán từ</a:t>
            </a:r>
          </a:p>
        </p:txBody>
      </p:sp>
      <p:sp>
        <p:nvSpPr>
          <p:cNvPr id="17" name="TIM CHU">
            <a:extLst>
              <a:ext uri="{FF2B5EF4-FFF2-40B4-BE49-F238E27FC236}">
                <a16:creationId xmlns:a16="http://schemas.microsoft.com/office/drawing/2014/main" xmlns="" id="{E5DAE271-A436-7957-53BE-6CC2A513FC31}"/>
              </a:ext>
            </a:extLst>
          </p:cNvPr>
          <p:cNvSpPr/>
          <p:nvPr/>
        </p:nvSpPr>
        <p:spPr>
          <a:xfrm>
            <a:off x="29158" y="-932255"/>
            <a:ext cx="9116773"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chemeClr val="bg1"/>
                </a:solidFill>
                <a:latin typeface="#9Slide03 Nokia" panose="02040603050506020204" pitchFamily="18" charset="0"/>
                <a:ea typeface="方正书宋简体" panose="03000509000000000000" pitchFamily="65" charset="-122"/>
              </a:rPr>
              <a:t>KHỞI ĐỘNG</a:t>
            </a:r>
          </a:p>
        </p:txBody>
      </p:sp>
      <p:pic>
        <p:nvPicPr>
          <p:cNvPr id="10" name="Picture 9" descr="A picture containing indoor&#10;&#10;Description automatically generated">
            <a:extLst>
              <a:ext uri="{FF2B5EF4-FFF2-40B4-BE49-F238E27FC236}">
                <a16:creationId xmlns:a16="http://schemas.microsoft.com/office/drawing/2014/main" xmlns="" id="{316643A6-9081-A297-6217-BB69119405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5919" y="1188304"/>
            <a:ext cx="3136206" cy="3859946"/>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xmlns="" id="{5EE32F99-5B43-E1B8-9D26-5D02880B1C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33272" y="-93401"/>
            <a:ext cx="1415022" cy="933410"/>
          </a:xfrm>
          <a:prstGeom prst="rect">
            <a:avLst/>
          </a:prstGeom>
        </p:spPr>
      </p:pic>
      <p:sp>
        <p:nvSpPr>
          <p:cNvPr id="23" name="Rectangle 3">
            <a:extLst>
              <a:ext uri="{FF2B5EF4-FFF2-40B4-BE49-F238E27FC236}">
                <a16:creationId xmlns:a16="http://schemas.microsoft.com/office/drawing/2014/main" xmlns="" id="{E27DDB14-F7F2-7FE3-7BAB-54649A838B67}"/>
              </a:ext>
            </a:extLst>
          </p:cNvPr>
          <p:cNvSpPr>
            <a:spLocks noChangeArrowheads="1"/>
          </p:cNvSpPr>
          <p:nvPr/>
        </p:nvSpPr>
        <p:spPr bwMode="auto">
          <a:xfrm>
            <a:off x="4458031" y="535751"/>
            <a:ext cx="4587548" cy="4120359"/>
          </a:xfrm>
          <a:prstGeom prst="rect">
            <a:avLst/>
          </a:prstGeom>
          <a:noFill/>
          <a:ln>
            <a:solidFill>
              <a:srgbClr val="FFFF00"/>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LUẬT CHƠI</a:t>
            </a:r>
          </a:p>
          <a:p>
            <a:pPr marR="0" lvl="0" algn="ctr" defTabSz="914400" rtl="0" eaLnBrk="0" fontAlgn="base" latinLnBrk="0" hangingPunct="0">
              <a:lnSpc>
                <a:spcPct val="150000"/>
              </a:lnSpc>
              <a:spcBef>
                <a:spcPct val="0"/>
              </a:spcBef>
              <a:spcAft>
                <a:spcPct val="0"/>
              </a:spcAft>
              <a:buClrTx/>
              <a:buSzTx/>
              <a:tabLst/>
            </a:pPr>
            <a:endParaRPr kumimoji="0" lang="en-US" altLang="en-US" sz="105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Hình thành 2 đội: Mỗi đội cử một thành viên diễn tả từ khóa các thành viên còn lại đoán từ.</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Lưu ý: chỉ được dùng ngôn ngữ cơ thể để diễn tả từ khóa. </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Có quyền bỏ qua từ khóa khó, sau khi đoán đến từ khóa cuối cùng mà vẫn còn thời gian thì sẽ đoán tiếp từ khóa đã bỏ qua. </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Thời gian: 4 từ/1 phút. Đội nào có nhiều đáp án chính xác và sớm nhất sẽ là đội chiến thắng.</a:t>
            </a:r>
            <a:endParaRPr kumimoji="0" lang="en-US" altLang="en-US" sz="1800" b="0" i="0" u="none" strike="noStrike" cap="none" normalizeH="0" baseline="0">
              <a:ln>
                <a:noFill/>
              </a:ln>
              <a:solidFill>
                <a:schemeClr val="bg1"/>
              </a:solidFill>
              <a:effectLst/>
              <a:latin typeface="#9Slide03 SFU Futura_12" panose="00000400000000000000" pitchFamily="2" charset="0"/>
            </a:endParaRPr>
          </a:p>
        </p:txBody>
      </p:sp>
      <p:pic>
        <p:nvPicPr>
          <p:cNvPr id="28" name="Picture 27" descr="Diagram&#10;&#10;Description automatically generated">
            <a:extLst>
              <a:ext uri="{FF2B5EF4-FFF2-40B4-BE49-F238E27FC236}">
                <a16:creationId xmlns:a16="http://schemas.microsoft.com/office/drawing/2014/main" xmlns="" id="{75A8448E-D837-9097-3CED-BA40B0D824E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72668" y="5169559"/>
            <a:ext cx="6825431" cy="235580"/>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xmlns="" id="{CEA7BAD6-C41F-EE9F-21D9-F5E0EF39A9BF}"/>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1944" l="3100" r="90000">
                        <a14:foregroundMark x1="5600" y1="82222" x2="5600" y2="82222"/>
                        <a14:foregroundMark x1="3100" y1="81574" x2="3100" y2="81574"/>
                        <a14:foregroundMark x1="3600" y1="82500" x2="3600" y2="82500"/>
                        <a14:foregroundMark x1="10900" y1="89907" x2="10900" y2="89907"/>
                        <a14:foregroundMark x1="10900" y1="89907" x2="10900" y2="89907"/>
                        <a14:foregroundMark x1="10900" y1="89907" x2="10900" y2="89907"/>
                        <a14:foregroundMark x1="8700" y1="90093" x2="8700" y2="90093"/>
                        <a14:foregroundMark x1="8200" y1="90370" x2="8200" y2="90370"/>
                        <a14:foregroundMark x1="6300" y1="89444" x2="6300" y2="89444"/>
                        <a14:foregroundMark x1="5800" y1="88333" x2="5800" y2="88333"/>
                        <a14:foregroundMark x1="5100" y1="89444" x2="5100" y2="89444"/>
                        <a14:foregroundMark x1="18900" y1="88519" x2="18900" y2="88519"/>
                        <a14:foregroundMark x1="20200" y1="86296" x2="20200" y2="86296"/>
                        <a14:foregroundMark x1="23600" y1="78241" x2="23600" y2="78241"/>
                        <a14:foregroundMark x1="25300" y1="75463" x2="25300" y2="75463"/>
                        <a14:foregroundMark x1="29900" y1="70556" x2="29900" y2="70556"/>
                        <a14:foregroundMark x1="30800" y1="68333" x2="30800" y2="68333"/>
                        <a14:foregroundMark x1="34500" y1="67407" x2="34500" y2="67407"/>
                        <a14:foregroundMark x1="30600" y1="73519" x2="29100" y2="76667"/>
                        <a14:foregroundMark x1="25500" y1="81574" x2="25000" y2="82963"/>
                        <a14:foregroundMark x1="22300" y1="85185" x2="22300" y2="85185"/>
                        <a14:foregroundMark x1="33500" y1="59259" x2="33500" y2="59259"/>
                        <a14:foregroundMark x1="61500" y1="78426" x2="61500" y2="78426"/>
                        <a14:foregroundMark x1="43500" y1="82685" x2="43500" y2="82685"/>
                        <a14:foregroundMark x1="36900" y1="86111" x2="36900" y2="86111"/>
                        <a14:foregroundMark x1="34000" y1="89444" x2="34000" y2="89444"/>
                        <a14:foregroundMark x1="34000" y1="89444" x2="34000" y2="89444"/>
                        <a14:foregroundMark x1="33500" y1="87407" x2="33500" y2="87407"/>
                        <a14:foregroundMark x1="19900" y1="81111" x2="19900" y2="81111"/>
                        <a14:foregroundMark x1="12600" y1="74815" x2="12600" y2="74815"/>
                        <a14:foregroundMark x1="12600" y1="74815" x2="12600" y2="74815"/>
                        <a14:foregroundMark x1="12600" y1="74815" x2="18700" y2="75926"/>
                        <a14:foregroundMark x1="45400" y1="80463" x2="41800" y2="85185"/>
                        <a14:foregroundMark x1="46400" y1="79815" x2="46400" y2="79815"/>
                        <a14:foregroundMark x1="48800" y1="79074" x2="48800" y2="79074"/>
                        <a14:foregroundMark x1="54900" y1="78426" x2="54900" y2="78426"/>
                        <a14:foregroundMark x1="66800" y1="78426" x2="66800" y2="78426"/>
                        <a14:foregroundMark x1="65800" y1="81759" x2="65800" y2="81759"/>
                        <a14:foregroundMark x1="63900" y1="83333" x2="63900" y2="83333"/>
                        <a14:foregroundMark x1="63200" y1="83148" x2="63200" y2="83148"/>
                        <a14:foregroundMark x1="62900" y1="82963" x2="62900" y2="82963"/>
                        <a14:foregroundMark x1="60500" y1="86944" x2="60500" y2="86944"/>
                        <a14:foregroundMark x1="60500" y1="87685" x2="60500" y2="87685"/>
                        <a14:foregroundMark x1="60500" y1="89722" x2="60500" y2="89722"/>
                        <a14:foregroundMark x1="60500" y1="90833" x2="60500" y2="90833"/>
                        <a14:foregroundMark x1="62700" y1="91296" x2="62700" y2="91296"/>
                        <a14:foregroundMark x1="63700" y1="88333" x2="63700" y2="88333"/>
                        <a14:foregroundMark x1="64100" y1="85833" x2="64100" y2="85833"/>
                        <a14:foregroundMark x1="6100" y1="91944" x2="6100" y2="91944"/>
                        <a14:foregroundMark x1="66300" y1="80926" x2="66300" y2="80926"/>
                        <a14:foregroundMark x1="63900" y1="82685" x2="63900" y2="82685"/>
                        <a14:foregroundMark x1="59800" y1="85185" x2="59800" y2="85185"/>
                        <a14:foregroundMark x1="63700" y1="82037" x2="63700" y2="82037"/>
                        <a14:foregroundMark x1="67100" y1="80463" x2="67100" y2="80463"/>
                        <a14:foregroundMark x1="63400" y1="82963" x2="63400" y2="82963"/>
                        <a14:foregroundMark x1="61200" y1="84259" x2="61200" y2="84259"/>
                        <a14:foregroundMark x1="60300" y1="85185" x2="60300" y2="85185"/>
                        <a14:foregroundMark x1="3100" y1="80926" x2="3100" y2="80926"/>
                        <a14:foregroundMark x1="7300" y1="81759" x2="7300" y2="81759"/>
                        <a14:foregroundMark x1="8500" y1="83796" x2="8500" y2="83796"/>
                        <a14:foregroundMark x1="10200" y1="84259" x2="10200" y2="84259"/>
                        <a14:foregroundMark x1="33800" y1="17407" x2="33800" y2="17407"/>
                        <a14:foregroundMark x1="36400" y1="14722" x2="36400" y2="14722"/>
                      </a14:backgroundRemoval>
                    </a14:imgEffect>
                  </a14:imgLayer>
                </a14:imgProps>
              </a:ext>
              <a:ext uri="{28A0092B-C50C-407E-A947-70E740481C1C}">
                <a14:useLocalDpi xmlns:a14="http://schemas.microsoft.com/office/drawing/2010/main"/>
              </a:ext>
            </a:extLst>
          </a:blip>
          <a:stretch>
            <a:fillRect/>
          </a:stretch>
        </p:blipFill>
        <p:spPr>
          <a:xfrm>
            <a:off x="-2921597" y="2631057"/>
            <a:ext cx="2495582" cy="2695229"/>
          </a:xfrm>
          <a:prstGeom prst="rect">
            <a:avLst/>
          </a:prstGeom>
        </p:spPr>
      </p:pic>
      <p:sp>
        <p:nvSpPr>
          <p:cNvPr id="30" name="Thought Bubble: Cloud 29">
            <a:extLst>
              <a:ext uri="{FF2B5EF4-FFF2-40B4-BE49-F238E27FC236}">
                <a16:creationId xmlns:a16="http://schemas.microsoft.com/office/drawing/2014/main" xmlns="" id="{78E73B69-E035-766F-B6E8-1410D6A63EF3}"/>
              </a:ext>
            </a:extLst>
          </p:cNvPr>
          <p:cNvSpPr/>
          <p:nvPr/>
        </p:nvSpPr>
        <p:spPr>
          <a:xfrm>
            <a:off x="-1718370" y="2315362"/>
            <a:ext cx="1718370" cy="1266974"/>
          </a:xfrm>
          <a:prstGeom prst="cloudCallout">
            <a:avLst>
              <a:gd name="adj1" fmla="val -53839"/>
              <a:gd name="adj2" fmla="val 25044"/>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884E89"/>
                </a:solidFill>
                <a:latin typeface="#9Slide07 IcielBC Cubano Normal" panose="00000500000000000000" pitchFamily="2" charset="0"/>
              </a:rPr>
              <a:t>1</a:t>
            </a:r>
          </a:p>
        </p:txBody>
      </p:sp>
      <p:sp>
        <p:nvSpPr>
          <p:cNvPr id="31" name="Speech Bubble: Oval 30">
            <a:extLst>
              <a:ext uri="{FF2B5EF4-FFF2-40B4-BE49-F238E27FC236}">
                <a16:creationId xmlns:a16="http://schemas.microsoft.com/office/drawing/2014/main" xmlns="" id="{B751380A-813E-9986-1081-AB2E23205369}"/>
              </a:ext>
            </a:extLst>
          </p:cNvPr>
          <p:cNvSpPr/>
          <p:nvPr/>
        </p:nvSpPr>
        <p:spPr>
          <a:xfrm>
            <a:off x="9236359" y="2023434"/>
            <a:ext cx="1562387" cy="1215423"/>
          </a:xfrm>
          <a:prstGeom prst="wedgeEllipseCallout">
            <a:avLst>
              <a:gd name="adj1" fmla="val 71392"/>
              <a:gd name="adj2" fmla="val 14482"/>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A47351"/>
                </a:solidFill>
                <a:latin typeface="#9Slide07 IcielBC Cubano Normal" panose="00000500000000000000" pitchFamily="2" charset="0"/>
              </a:rPr>
              <a:t>2</a:t>
            </a:r>
          </a:p>
        </p:txBody>
      </p:sp>
      <p:pic>
        <p:nvPicPr>
          <p:cNvPr id="32" name="Picture 31" descr="A picture containing calendar&#10;&#10;Description automatically generated">
            <a:extLst>
              <a:ext uri="{FF2B5EF4-FFF2-40B4-BE49-F238E27FC236}">
                <a16:creationId xmlns:a16="http://schemas.microsoft.com/office/drawing/2014/main" xmlns="" id="{26BEC249-45C8-49C7-C18F-37D98EFFB56F}"/>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9259" b="90000" l="10000" r="90000">
                        <a14:foregroundMark x1="36500" y1="9259" x2="36500" y2="9259"/>
                      </a14:backgroundRemoval>
                    </a14:imgEffect>
                  </a14:imgLayer>
                </a14:imgProps>
              </a:ext>
              <a:ext uri="{28A0092B-C50C-407E-A947-70E740481C1C}">
                <a14:useLocalDpi xmlns:a14="http://schemas.microsoft.com/office/drawing/2010/main"/>
              </a:ext>
            </a:extLst>
          </a:blip>
          <a:stretch>
            <a:fillRect/>
          </a:stretch>
        </p:blipFill>
        <p:spPr>
          <a:xfrm flipH="1">
            <a:off x="9583609" y="2448271"/>
            <a:ext cx="2623208" cy="2695229"/>
          </a:xfrm>
          <a:prstGeom prst="rect">
            <a:avLst/>
          </a:prstGeom>
        </p:spPr>
      </p:pic>
      <p:pic>
        <p:nvPicPr>
          <p:cNvPr id="33" name="Đồng hồ đếm ngược 1 phút">
            <a:hlinkClick r:id="" action="ppaction://media"/>
            <a:extLst>
              <a:ext uri="{FF2B5EF4-FFF2-40B4-BE49-F238E27FC236}">
                <a16:creationId xmlns:a16="http://schemas.microsoft.com/office/drawing/2014/main" xmlns="" id="{3F2AE508-573C-6546-F1AF-6FEE695C69E1}"/>
              </a:ext>
            </a:extLst>
          </p:cNvPr>
          <p:cNvPicPr>
            <a:picLocks noChangeAspect="1"/>
          </p:cNvPicPr>
          <p:nvPr>
            <a:videoFile r:link="rId2"/>
            <p:extLst>
              <p:ext uri="{DAA4B4D4-6D71-4841-9C94-3DE7FCFB9230}">
                <p14:media xmlns:p14="http://schemas.microsoft.com/office/powerpoint/2010/main" r:embed="rId1"/>
              </p:ext>
            </p:extLst>
          </p:nvPr>
        </p:nvPicPr>
        <p:blipFill>
          <a:blip r:embed="rId12">
            <a:duotone>
              <a:prstClr val="black"/>
              <a:schemeClr val="accent3">
                <a:tint val="45000"/>
                <a:satMod val="400000"/>
              </a:schemeClr>
            </a:duotone>
          </a:blip>
          <a:stretch>
            <a:fillRect/>
          </a:stretch>
        </p:blipFill>
        <p:spPr>
          <a:xfrm>
            <a:off x="3853791" y="5228236"/>
            <a:ext cx="1450012" cy="8156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1444953"/>
      </p:ext>
    </p:extLst>
  </p:cSld>
  <p:clrMapOvr>
    <a:masterClrMapping/>
  </p:clrMapOvr>
  <p:transition spd="slow" advTm="7000">
    <p:fade/>
  </p:transition>
  <p:timing>
    <p:tnLst>
      <p:par>
        <p:cTn id="1" dur="indefinite" restart="never" nodeType="tmRoot">
          <p:childTnLst>
            <p:video>
              <p:cMediaNode vol="80000">
                <p:cTn id="2" fill="hold" display="0">
                  <p:stCondLst>
                    <p:cond delay="indefinite"/>
                  </p:stCondLst>
                </p:cTn>
                <p:tgtEl>
                  <p:spTgt spid="3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91384" y="-1773695"/>
            <a:ext cx="4761231" cy="914400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7952974" y="4175554"/>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9525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637182" y="13063"/>
            <a:ext cx="4094921" cy="57311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3 Bebas Neue Bold" panose="020B0606020202050201" pitchFamily="34" charset="0"/>
              </a:rPr>
              <a:t>II. Gia tăng dân số thế giới</a:t>
            </a:r>
          </a:p>
        </p:txBody>
      </p:sp>
      <p:graphicFrame>
        <p:nvGraphicFramePr>
          <p:cNvPr id="3" name="Table 2">
            <a:extLst>
              <a:ext uri="{FF2B5EF4-FFF2-40B4-BE49-F238E27FC236}">
                <a16:creationId xmlns:a16="http://schemas.microsoft.com/office/drawing/2014/main" xmlns="" id="{4CDE1738-D364-06CE-B289-8C44E2CEE33A}"/>
              </a:ext>
            </a:extLst>
          </p:cNvPr>
          <p:cNvGraphicFramePr>
            <a:graphicFrameLocks noGrp="1"/>
          </p:cNvGraphicFramePr>
          <p:nvPr>
            <p:extLst>
              <p:ext uri="{D42A27DB-BD31-4B8C-83A1-F6EECF244321}">
                <p14:modId xmlns:p14="http://schemas.microsoft.com/office/powerpoint/2010/main" val="3183820435"/>
              </p:ext>
            </p:extLst>
          </p:nvPr>
        </p:nvGraphicFramePr>
        <p:xfrm>
          <a:off x="-10379" y="1005774"/>
          <a:ext cx="9138537" cy="2153920"/>
        </p:xfrm>
        <a:graphic>
          <a:graphicData uri="http://schemas.openxmlformats.org/drawingml/2006/table">
            <a:tbl>
              <a:tblPr bandRow="1"/>
              <a:tblGrid>
                <a:gridCol w="9138537">
                  <a:extLst>
                    <a:ext uri="{9D8B030D-6E8A-4147-A177-3AD203B41FA5}">
                      <a16:colId xmlns:a16="http://schemas.microsoft.com/office/drawing/2014/main" xmlns="" val="2009287587"/>
                    </a:ext>
                  </a:extLst>
                </a:gridCol>
              </a:tblGrid>
              <a:tr h="1920240">
                <a:tc>
                  <a:txBody>
                    <a:bodyPr/>
                    <a:lstStyle/>
                    <a:p>
                      <a:pPr algn="ctr">
                        <a:lnSpc>
                          <a:spcPct val="100000"/>
                        </a:lnSpc>
                        <a:spcAft>
                          <a:spcPts val="800"/>
                        </a:spcAft>
                      </a:pPr>
                      <a:r>
                        <a:rPr lang="en-US" sz="1800" b="1" dirty="0" err="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NHÓM</a:t>
                      </a:r>
                      <a:r>
                        <a:rPr lang="en-US" sz="1800" b="1" dirty="0">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 5,6   </a:t>
                      </a:r>
                    </a:p>
                    <a:p>
                      <a:pPr algn="ctr">
                        <a:lnSpc>
                          <a:spcPct val="100000"/>
                        </a:lnSpc>
                        <a:spcAft>
                          <a:spcPts val="800"/>
                        </a:spcAft>
                      </a:pPr>
                      <a:r>
                        <a:rPr lang="en-US" sz="1800" b="1" dirty="0" err="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Nội</a:t>
                      </a:r>
                      <a:r>
                        <a:rPr lang="en-US" sz="1800" b="1" dirty="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 dung: </a:t>
                      </a:r>
                      <a:r>
                        <a:rPr lang="it-IT" sz="1800" b="1" dirty="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Gia tăng dân số thực tế </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169863" indent="0" algn="just">
                        <a:lnSpc>
                          <a:spcPct val="100000"/>
                        </a:lnSpc>
                        <a:spcAft>
                          <a:spcPts val="800"/>
                        </a:spcAft>
                      </a:pP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Khái</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niệm</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là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tổng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của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gia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tăng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số</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tự</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nhiên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và</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gia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tăng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số</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cơ</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học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Đ</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ơn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vị</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169863" indent="0">
                        <a:lnSpc>
                          <a:spcPct val="100000"/>
                        </a:lnSpc>
                        <a:spcAft>
                          <a:spcPts val="800"/>
                        </a:spcAft>
                      </a:pP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Ví</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1" i="1" dirty="0" err="1">
                          <a:effectLst/>
                          <a:latin typeface="#9Slide03 SFU Futura_12" panose="00000400000000000000" pitchFamily="2" charset="0"/>
                          <a:ea typeface="Arial" panose="020B0604020202020204" pitchFamily="34" charset="0"/>
                          <a:cs typeface="Times New Roman" panose="02020603050405020304" pitchFamily="18" charset="0"/>
                        </a:rPr>
                        <a:t>dụ</a:t>
                      </a:r>
                      <a:r>
                        <a:rPr lang="en-US" sz="1800" b="1" i="1"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Ở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Việt</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Nam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năm</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2020: (Theo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NGTK</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Việt</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Nam, </a:t>
                      </a:r>
                      <a:r>
                        <a:rPr lang="en-US" sz="1800" b="0" i="0" dirty="0" err="1">
                          <a:effectLst/>
                          <a:latin typeface="#9Slide03 SFU Futura_12" panose="00000400000000000000" pitchFamily="2" charset="0"/>
                          <a:ea typeface="Arial" panose="020B0604020202020204" pitchFamily="34" charset="0"/>
                          <a:cs typeface="Times New Roman" panose="02020603050405020304" pitchFamily="18" charset="0"/>
                        </a:rPr>
                        <a:t>năm</a:t>
                      </a:r>
                      <a:r>
                        <a:rPr lang="en-US" sz="1800" b="0" i="0" dirty="0">
                          <a:effectLst/>
                          <a:latin typeface="#9Slide03 SFU Futura_12" panose="00000400000000000000" pitchFamily="2" charset="0"/>
                          <a:ea typeface="Arial" panose="020B0604020202020204" pitchFamily="34" charset="0"/>
                          <a:cs typeface="Times New Roman" panose="02020603050405020304" pitchFamily="18" charset="0"/>
                        </a:rPr>
                        <a:t> 2020)</a:t>
                      </a:r>
                    </a:p>
                    <a:p>
                      <a:pPr marL="339725" indent="0">
                        <a:lnSpc>
                          <a:spcPct val="100000"/>
                        </a:lnSpc>
                        <a:spcAft>
                          <a:spcPts val="800"/>
                        </a:spcAft>
                      </a:pP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Gia</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tăng</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dân</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số</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tự</a:t>
                      </a:r>
                      <a:r>
                        <a:rPr lang="en-US" sz="1800" dirty="0">
                          <a:effectLst/>
                          <a:latin typeface="#9Slide03 SFU Futura_12" panose="00000400000000000000" pitchFamily="2" charset="0"/>
                          <a:cs typeface="Times New Roman" panose="02020603050405020304" pitchFamily="18" charset="0"/>
                        </a:rPr>
                        <a:t> </a:t>
                      </a:r>
                      <a:r>
                        <a:rPr lang="en-US" sz="1800" dirty="0" err="1">
                          <a:effectLst/>
                          <a:latin typeface="#9Slide03 SFU Futura_12" panose="00000400000000000000" pitchFamily="2" charset="0"/>
                          <a:cs typeface="Times New Roman" panose="02020603050405020304" pitchFamily="18" charset="0"/>
                        </a:rPr>
                        <a:t>nhiên</a:t>
                      </a:r>
                      <a:r>
                        <a:rPr lang="en-US" sz="1800" dirty="0">
                          <a:effectLst/>
                          <a:latin typeface="#9Slide03 SFU Futura_12" panose="00000400000000000000" pitchFamily="2" charset="0"/>
                          <a:cs typeface="Times New Roman" panose="02020603050405020304" pitchFamily="18" charset="0"/>
                        </a:rPr>
                        <a:t>: 1.02%</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a:p>
                      <a:pPr marL="339725" indent="0">
                        <a:lnSpc>
                          <a:spcPct val="100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vi-VN" sz="1800" dirty="0">
                          <a:effectLst/>
                          <a:latin typeface="#9Slide03 SFU Futura_12" panose="00000400000000000000" pitchFamily="2" charset="0"/>
                          <a:ea typeface="Arial" panose="020B0604020202020204" pitchFamily="34" charset="0"/>
                          <a:cs typeface="Times New Roman" panose="02020603050405020304" pitchFamily="18" charset="0"/>
                        </a:rPr>
                        <a:t>Gia tăng dân số cơ học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0.67%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5132529"/>
                  </a:ext>
                </a:extLst>
              </a:tr>
            </a:tbl>
          </a:graphicData>
        </a:graphic>
      </p:graphicFrame>
      <p:sp>
        <p:nvSpPr>
          <p:cNvPr id="22" name="Right Brace 21">
            <a:extLst>
              <a:ext uri="{FF2B5EF4-FFF2-40B4-BE49-F238E27FC236}">
                <a16:creationId xmlns:a16="http://schemas.microsoft.com/office/drawing/2014/main" xmlns="" id="{2E4307DF-43B0-5E07-001D-9401CFB49362}"/>
              </a:ext>
            </a:extLst>
          </p:cNvPr>
          <p:cNvSpPr/>
          <p:nvPr/>
        </p:nvSpPr>
        <p:spPr>
          <a:xfrm>
            <a:off x="3787544" y="2571750"/>
            <a:ext cx="226214" cy="567299"/>
          </a:xfrm>
          <a:prstGeom prst="rightBrace">
            <a:avLst/>
          </a:prstGeom>
          <a:ln w="28575">
            <a:solidFill>
              <a:srgbClr val="0070C0"/>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latin typeface="#9Slide03 SFU Futura_12" panose="00000400000000000000" pitchFamily="2" charset="0"/>
            </a:endParaRPr>
          </a:p>
        </p:txBody>
      </p:sp>
      <p:sp>
        <p:nvSpPr>
          <p:cNvPr id="8" name="Rectangle 6">
            <a:extLst>
              <a:ext uri="{FF2B5EF4-FFF2-40B4-BE49-F238E27FC236}">
                <a16:creationId xmlns:a16="http://schemas.microsoft.com/office/drawing/2014/main" xmlns="" id="{8BBC2BFA-B94C-D591-0D70-D651ADD90412}"/>
              </a:ext>
            </a:extLst>
          </p:cNvPr>
          <p:cNvSpPr>
            <a:spLocks noChangeArrowheads="1"/>
          </p:cNvSpPr>
          <p:nvPr/>
        </p:nvSpPr>
        <p:spPr bwMode="auto">
          <a:xfrm>
            <a:off x="4092865" y="2678531"/>
            <a:ext cx="4842992" cy="369332"/>
          </a:xfrm>
          <a:prstGeom prst="rect">
            <a:avLst/>
          </a:prstGeom>
          <a:solidFill>
            <a:schemeClr val="accent5">
              <a:lumMod val="20000"/>
              <a:lumOff val="80000"/>
            </a:schemeClr>
          </a:solidFill>
          <a:ln w="38100">
            <a:solidFill>
              <a:srgbClr val="146ABF"/>
            </a:solidFill>
          </a:ln>
          <a:effectLst/>
        </p:spPr>
        <p:txBody>
          <a:bodyPr vert="horz" wrap="none" lIns="91440" tIns="45720" rIns="91440" bIns="45720" numCol="1" anchor="ctr" anchorCtr="0" compatLnSpc="1">
            <a:prstTxWarp prst="textNoShape">
              <a:avLst/>
            </a:prstTxWarp>
            <a:spAutoFit/>
          </a:bodyPr>
          <a:lstStyle/>
          <a:p>
            <a:r>
              <a:rPr lang="vi-VN" sz="1800" b="1">
                <a:effectLst/>
                <a:latin typeface="#9Slide03 SFU Futura_12" panose="00000400000000000000" pitchFamily="2" charset="0"/>
                <a:ea typeface="Arial" panose="020B0604020202020204" pitchFamily="34" charset="0"/>
                <a:cs typeface="Times New Roman" panose="02020603050405020304" pitchFamily="18" charset="0"/>
              </a:rPr>
              <a:t>Gia tăng dân số </a:t>
            </a: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thực tế</a:t>
            </a:r>
            <a:r>
              <a:rPr lang="vi-VN" sz="1800" b="1">
                <a:effectLst/>
                <a:latin typeface="#9Slide03 SFU Futura_12" panose="00000400000000000000" pitchFamily="2" charset="0"/>
                <a:ea typeface="Arial" panose="020B0604020202020204" pitchFamily="34" charset="0"/>
                <a:cs typeface="Times New Roman" panose="02020603050405020304" pitchFamily="18" charset="0"/>
              </a:rPr>
              <a:t> = </a:t>
            </a:r>
            <a:r>
              <a:rPr lang="en-US" sz="1800" b="1">
                <a:effectLst/>
                <a:latin typeface="#9Slide03 SFU Futura_12" panose="00000400000000000000" pitchFamily="2" charset="0"/>
                <a:ea typeface="Arial" panose="020B0604020202020204" pitchFamily="34" charset="0"/>
                <a:cs typeface="Times New Roman" panose="02020603050405020304" pitchFamily="18" charset="0"/>
              </a:rPr>
              <a:t>1.02 + 0.67 = 1.69%</a:t>
            </a:r>
            <a:endParaRPr lang="en-US" sz="1600" b="1"/>
          </a:p>
        </p:txBody>
      </p:sp>
      <p:pic>
        <p:nvPicPr>
          <p:cNvPr id="14" name="Picture 13">
            <a:extLst>
              <a:ext uri="{FF2B5EF4-FFF2-40B4-BE49-F238E27FC236}">
                <a16:creationId xmlns:a16="http://schemas.microsoft.com/office/drawing/2014/main" xmlns="" id="{2BC8C3E8-C75D-5E83-2864-5294484BBCB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342" b="95949" l="5093" r="97338">
                        <a14:foregroundMark x1="37153" y1="11899" x2="37153" y2="11899"/>
                        <a14:foregroundMark x1="49769" y1="7595" x2="49769" y2="7595"/>
                        <a14:foregroundMark x1="39931" y1="94937" x2="39931" y2="94937"/>
                        <a14:foregroundMark x1="86574" y1="83797" x2="86574" y2="83797"/>
                        <a14:foregroundMark x1="5093" y1="94430" x2="5093" y2="94430"/>
                        <a14:foregroundMark x1="19907" y1="89873" x2="19907" y2="89873"/>
                        <a14:foregroundMark x1="13542" y1="89873" x2="13542" y2="89873"/>
                        <a14:foregroundMark x1="13079" y1="82785" x2="13079" y2="82785"/>
                        <a14:foregroundMark x1="14352" y1="77975" x2="14352" y2="77975"/>
                        <a14:foregroundMark x1="14583" y1="77215" x2="14583" y2="77215"/>
                        <a14:foregroundMark x1="13079" y1="80000" x2="13079" y2="80000"/>
                        <a14:foregroundMark x1="66088" y1="91646" x2="66088" y2="91646"/>
                        <a14:foregroundMark x1="66088" y1="91646" x2="66088" y2="91646"/>
                        <a14:foregroundMark x1="66551" y1="91646" x2="66551" y2="91646"/>
                        <a14:foregroundMark x1="82870" y1="91646" x2="82870" y2="91646"/>
                        <a14:foregroundMark x1="84838" y1="89367" x2="84838" y2="89367"/>
                        <a14:foregroundMark x1="91898" y1="85570" x2="91898" y2="85570"/>
                        <a14:foregroundMark x1="90162" y1="81772" x2="90162" y2="81772"/>
                        <a14:foregroundMark x1="88657" y1="81772" x2="88657" y2="81772"/>
                        <a14:foregroundMark x1="77315" y1="83797" x2="76273" y2="85063"/>
                        <a14:foregroundMark x1="72569" y1="85063" x2="72569" y2="85063"/>
                        <a14:foregroundMark x1="32176" y1="66835" x2="32176" y2="66835"/>
                        <a14:foregroundMark x1="32176" y1="66835" x2="32176" y2="66835"/>
                        <a14:foregroundMark x1="32176" y1="66835" x2="32176" y2="66835"/>
                        <a14:foregroundMark x1="32639" y1="66329" x2="32639" y2="66329"/>
                        <a14:foregroundMark x1="97454" y1="94430" x2="97454" y2="95949"/>
                        <a14:foregroundMark x1="88889" y1="72405" x2="88889" y2="72405"/>
                      </a14:backgroundRemoval>
                    </a14:imgEffect>
                  </a14:imgLayer>
                </a14:imgProps>
              </a:ext>
              <a:ext uri="{28A0092B-C50C-407E-A947-70E740481C1C}">
                <a14:useLocalDpi xmlns:a14="http://schemas.microsoft.com/office/drawing/2010/main"/>
              </a:ext>
            </a:extLst>
          </a:blip>
          <a:srcRect/>
          <a:stretch/>
        </p:blipFill>
        <p:spPr>
          <a:xfrm>
            <a:off x="9295709" y="2609850"/>
            <a:ext cx="2348973" cy="1075218"/>
          </a:xfrm>
          <a:prstGeom prst="rect">
            <a:avLst/>
          </a:prstGeom>
        </p:spPr>
      </p:pic>
      <p:pic>
        <p:nvPicPr>
          <p:cNvPr id="29" name="Picture 28" descr="A picture containing toy, vector graphics&#10;&#10;Description automatically generated">
            <a:extLst>
              <a:ext uri="{FF2B5EF4-FFF2-40B4-BE49-F238E27FC236}">
                <a16:creationId xmlns:a16="http://schemas.microsoft.com/office/drawing/2014/main" xmlns="" id="{A1A5345F-A4AB-5CA0-1DA7-8683E58AFE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2" y="3831501"/>
            <a:ext cx="1161371" cy="1288028"/>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xmlns="" id="{7C72760E-153B-BA99-2E92-E5265D5D4D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657" y="1063807"/>
            <a:ext cx="644215" cy="306128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xmlns="" id="{E959ED9F-3CDC-2E1A-FC1B-4E66947C1F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1820" y="3165175"/>
            <a:ext cx="2542376" cy="2000003"/>
          </a:xfrm>
          <a:prstGeom prst="rect">
            <a:avLst/>
          </a:prstGeom>
        </p:spPr>
      </p:pic>
    </p:spTree>
    <p:extLst>
      <p:ext uri="{BB962C8B-B14F-4D97-AF65-F5344CB8AC3E}">
        <p14:creationId xmlns:p14="http://schemas.microsoft.com/office/powerpoint/2010/main" val="340274442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75628" y="-1689452"/>
            <a:ext cx="4592744" cy="914400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4" name="Picture 3">
            <a:extLst>
              <a:ext uri="{FF2B5EF4-FFF2-40B4-BE49-F238E27FC236}">
                <a16:creationId xmlns:a16="http://schemas.microsoft.com/office/drawing/2014/main" xmlns="" id="{676A7B34-2A4C-ED4D-F72D-5E13082CFB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7154" y="4001973"/>
            <a:ext cx="2207698" cy="1159041"/>
          </a:xfrm>
          <a:prstGeom prst="rect">
            <a:avLst/>
          </a:prstGeom>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7999631" y="4151378"/>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8313"/>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637182" y="13063"/>
            <a:ext cx="4094921" cy="57311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3 Bebas Neue Bold" panose="020B0606020202050201" pitchFamily="34" charset="0"/>
              </a:rPr>
              <a:t>II. Gia tăng dân số thế giới</a:t>
            </a:r>
          </a:p>
        </p:txBody>
      </p:sp>
      <p:graphicFrame>
        <p:nvGraphicFramePr>
          <p:cNvPr id="7" name="Table 6">
            <a:extLst>
              <a:ext uri="{FF2B5EF4-FFF2-40B4-BE49-F238E27FC236}">
                <a16:creationId xmlns:a16="http://schemas.microsoft.com/office/drawing/2014/main" xmlns="" id="{2B8C9E03-97C7-3011-C2EF-264445DE9E26}"/>
              </a:ext>
            </a:extLst>
          </p:cNvPr>
          <p:cNvGraphicFramePr>
            <a:graphicFrameLocks noGrp="1"/>
          </p:cNvGraphicFramePr>
          <p:nvPr>
            <p:extLst>
              <p:ext uri="{D42A27DB-BD31-4B8C-83A1-F6EECF244321}">
                <p14:modId xmlns:p14="http://schemas.microsoft.com/office/powerpoint/2010/main" val="2922377177"/>
              </p:ext>
            </p:extLst>
          </p:nvPr>
        </p:nvGraphicFramePr>
        <p:xfrm>
          <a:off x="-1" y="791540"/>
          <a:ext cx="9144001" cy="3200400"/>
        </p:xfrm>
        <a:graphic>
          <a:graphicData uri="http://schemas.openxmlformats.org/drawingml/2006/table">
            <a:tbl>
              <a:tblPr firstRow="1" firstCol="1" bandRow="1"/>
              <a:tblGrid>
                <a:gridCol w="3187338">
                  <a:extLst>
                    <a:ext uri="{9D8B030D-6E8A-4147-A177-3AD203B41FA5}">
                      <a16:colId xmlns:a16="http://schemas.microsoft.com/office/drawing/2014/main" xmlns="" val="792805593"/>
                    </a:ext>
                  </a:extLst>
                </a:gridCol>
                <a:gridCol w="5956663">
                  <a:extLst>
                    <a:ext uri="{9D8B030D-6E8A-4147-A177-3AD203B41FA5}">
                      <a16:colId xmlns:a16="http://schemas.microsoft.com/office/drawing/2014/main" xmlns="" val="4167525435"/>
                    </a:ext>
                  </a:extLst>
                </a:gridCol>
              </a:tblGrid>
              <a:tr h="982752">
                <a:tc gridSpan="2">
                  <a:txBody>
                    <a:bodyPr/>
                    <a:lstStyle/>
                    <a:p>
                      <a:pPr algn="ctr">
                        <a:lnSpc>
                          <a:spcPct val="107000"/>
                        </a:lnSpc>
                        <a:spcAft>
                          <a:spcPts val="800"/>
                        </a:spcAft>
                      </a:pPr>
                      <a:r>
                        <a:rPr lang="en-US" sz="18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NHÓM 7,8   </a:t>
                      </a:r>
                    </a:p>
                    <a:p>
                      <a:pPr algn="ctr">
                        <a:lnSpc>
                          <a:spcPct val="107000"/>
                        </a:lnSpc>
                        <a:spcAft>
                          <a:spcPts val="800"/>
                        </a:spcAft>
                      </a:pPr>
                      <a:r>
                        <a:rPr lang="en-US" sz="1800" b="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Nội dung: Các nhân tố ảnh hưởng gia tăng dân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584844217"/>
                  </a:ext>
                </a:extLst>
              </a:tr>
              <a:tr h="275014">
                <a:tc>
                  <a:txBody>
                    <a:bodyPr/>
                    <a:lstStyle/>
                    <a:p>
                      <a:pPr algn="ctr">
                        <a:lnSpc>
                          <a:spcPct val="107000"/>
                        </a:lnSpc>
                        <a:spcAft>
                          <a:spcPts val="800"/>
                        </a:spcAft>
                        <a:tabLst>
                          <a:tab pos="5943600" algn="l"/>
                        </a:tabLst>
                      </a:pPr>
                      <a:r>
                        <a:rPr lang="en-US" sz="1800" b="1" i="0">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Nhân tố</a:t>
                      </a:r>
                      <a:endParaRPr lang="en-US" sz="1400" i="0">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tabLst>
                          <a:tab pos="5943600" algn="l"/>
                        </a:tabLst>
                      </a:pPr>
                      <a:r>
                        <a:rPr lang="en-US" sz="1800" b="1" i="0">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Tác động</a:t>
                      </a:r>
                      <a:endParaRPr lang="en-US" sz="1400" i="0">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4185048549"/>
                  </a:ext>
                </a:extLst>
              </a:tr>
              <a:tr h="555038">
                <a:tc>
                  <a:txBody>
                    <a:bodyPr/>
                    <a:lstStyle/>
                    <a:p>
                      <a:pPr algn="ctr">
                        <a:lnSpc>
                          <a:spcPct val="107000"/>
                        </a:lnSpc>
                        <a:spcAft>
                          <a:spcPts val="800"/>
                        </a:spcAft>
                      </a:pPr>
                      <a:r>
                        <a:rPr lang="en-US" sz="1800" b="1" i="0">
                          <a:effectLst/>
                          <a:latin typeface="#9Slide03 SFU Futura_12" panose="00000400000000000000" pitchFamily="2" charset="0"/>
                          <a:ea typeface="Arial" panose="020B0604020202020204" pitchFamily="34" charset="0"/>
                          <a:cs typeface="Times New Roman" panose="02020603050405020304" pitchFamily="18" charset="0"/>
                        </a:rPr>
                        <a:t>Tự nhiên và môi trường sống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223838">
                        <a:buSzPts val="1400"/>
                        <a:buFont typeface="Arial" panose="020B0604020202020204" pitchFamily="34" charset="0"/>
                        <a:buChar char="•"/>
                        <a:tabLst>
                          <a:tab pos="5943600" algn="l"/>
                        </a:tabLst>
                      </a:pPr>
                      <a:r>
                        <a:rPr lang="en-US" sz="18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Góp phần tăng hoặc giảm mức nhập cư</a:t>
                      </a:r>
                      <a:endParaRPr lang="en-US" sz="1800">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342900" lvl="0" indent="-223838" algn="just">
                        <a:buSzPts val="1400"/>
                        <a:buFont typeface="Arial" panose="020B0604020202020204" pitchFamily="34" charset="0"/>
                        <a:buChar char="•"/>
                        <a:tabLst>
                          <a:tab pos="5943600" algn="l"/>
                        </a:tabLst>
                      </a:pPr>
                      <a:r>
                        <a:rPr lang="en-US" sz="18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Thiên tai, dịch bệnh làm tăng mức tử vong, mức xuất cư</a:t>
                      </a:r>
                      <a:endParaRPr lang="en-US" sz="180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8566268"/>
                  </a:ext>
                </a:extLst>
              </a:tr>
              <a:tr h="1387596">
                <a:tc>
                  <a:txBody>
                    <a:bodyPr/>
                    <a:lstStyle/>
                    <a:p>
                      <a:pPr marL="169863" indent="0" algn="just">
                        <a:lnSpc>
                          <a:spcPct val="107000"/>
                        </a:lnSpc>
                        <a:spcAft>
                          <a:spcPts val="800"/>
                        </a:spcAft>
                      </a:pPr>
                      <a:r>
                        <a:rPr lang="en-US" sz="1800" b="1" i="0">
                          <a:effectLst/>
                          <a:latin typeface="#9Slide03 SFU Futura_12" panose="00000400000000000000" pitchFamily="2" charset="0"/>
                          <a:ea typeface="Arial" panose="020B0604020202020204" pitchFamily="34" charset="0"/>
                          <a:cs typeface="Times New Roman" panose="02020603050405020304" pitchFamily="18" charset="0"/>
                        </a:rPr>
                        <a:t>Kinh tế - xã hội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223838">
                        <a:buSzPts val="1400"/>
                        <a:buFont typeface="Arial" panose="020B0604020202020204" pitchFamily="34" charset="0"/>
                        <a:buChar char="•"/>
                        <a:tabLst>
                          <a:tab pos="5943600" algn="l"/>
                        </a:tabLst>
                      </a:pP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Trình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phát</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triển</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kinh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tế</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mức</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sống</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hưởng</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đến</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mức</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sinh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xuất</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cư</a:t>
                      </a:r>
                      <a:endParaRPr lang="en-US" sz="1800" dirty="0">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342900" lvl="0" indent="-223838" algn="just">
                        <a:buSzPts val="1400"/>
                        <a:buFont typeface="Arial" panose="020B0604020202020204" pitchFamily="34" charset="0"/>
                        <a:buChar char="•"/>
                        <a:tabLst>
                          <a:tab pos="5943600" algn="l"/>
                        </a:tabLst>
                      </a:pP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quán</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tâm</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lí</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XH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cơ</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cấu</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tuổi</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giới</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tính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tác</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động</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đến</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mức</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sinh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mức</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tử</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vong</a:t>
                      </a:r>
                      <a:endParaRPr lang="en-US" sz="1800" dirty="0">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342900" lvl="0" indent="-223838">
                        <a:buSzPts val="1400"/>
                        <a:buFont typeface="Arial" panose="020B0604020202020204" pitchFamily="34" charset="0"/>
                        <a:buChar char="•"/>
                        <a:tabLst>
                          <a:tab pos="5943600" algn="l"/>
                        </a:tabLst>
                      </a:pP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Chính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sách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dân</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số</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hưởng</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đến</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mức</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sinh</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mức</a:t>
                      </a:r>
                      <a:r>
                        <a:rPr lang="en-US" sz="1800" dirty="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di </a:t>
                      </a:r>
                      <a:r>
                        <a:rPr lang="en-US" sz="1800" dirty="0" err="1">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cư</a:t>
                      </a:r>
                      <a:endParaRPr lang="en-US" sz="1800" dirty="0">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5101233"/>
                  </a:ext>
                </a:extLst>
              </a:tr>
            </a:tbl>
          </a:graphicData>
        </a:graphic>
      </p:graphicFrame>
      <p:pic>
        <p:nvPicPr>
          <p:cNvPr id="29" name="Picture 28" descr="A picture containing toy, vector graphics&#10;&#10;Description automatically generated">
            <a:extLst>
              <a:ext uri="{FF2B5EF4-FFF2-40B4-BE49-F238E27FC236}">
                <a16:creationId xmlns:a16="http://schemas.microsoft.com/office/drawing/2014/main" xmlns="" id="{A1A5345F-A4AB-5CA0-1DA7-8683E58AFE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9201" y="4061802"/>
            <a:ext cx="1007268" cy="1117119"/>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xmlns="" id="{7C72760E-153B-BA99-2E92-E5265D5D4D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657" y="1063807"/>
            <a:ext cx="644215" cy="3061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243187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dolls&#10;&#10;Description automatically generated with medium confidence">
            <a:extLst>
              <a:ext uri="{FF2B5EF4-FFF2-40B4-BE49-F238E27FC236}">
                <a16:creationId xmlns:a16="http://schemas.microsoft.com/office/drawing/2014/main" xmlns="" id="{D7B14BFC-D0B2-6E6E-783D-DF2F023E86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9868" y="678646"/>
            <a:ext cx="1382514" cy="1340509"/>
          </a:xfrm>
          <a:prstGeom prst="rect">
            <a:avLst/>
          </a:prstGeom>
        </p:spPr>
      </p:pic>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42555" y="-1734506"/>
            <a:ext cx="4658894" cy="909711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9554266" y="3159498"/>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336668"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9525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637182" y="29028"/>
            <a:ext cx="4094921" cy="57311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3 Bebas Neue Bold" panose="020B0606020202050201" pitchFamily="34" charset="0"/>
              </a:rPr>
              <a:t>II. Gia tăng dân số thế giới</a:t>
            </a:r>
          </a:p>
        </p:txBody>
      </p:sp>
      <p:sp>
        <p:nvSpPr>
          <p:cNvPr id="22" name="Right Brace 21">
            <a:extLst>
              <a:ext uri="{FF2B5EF4-FFF2-40B4-BE49-F238E27FC236}">
                <a16:creationId xmlns:a16="http://schemas.microsoft.com/office/drawing/2014/main" xmlns="" id="{2E4307DF-43B0-5E07-001D-9401CFB49362}"/>
              </a:ext>
            </a:extLst>
          </p:cNvPr>
          <p:cNvSpPr/>
          <p:nvPr/>
        </p:nvSpPr>
        <p:spPr>
          <a:xfrm>
            <a:off x="9389277" y="2042551"/>
            <a:ext cx="210372" cy="567299"/>
          </a:xfrm>
          <a:prstGeom prst="rightBrace">
            <a:avLst/>
          </a:prstGeom>
          <a:ln w="28575">
            <a:solidFill>
              <a:srgbClr val="0070C0"/>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latin typeface="#9Slide03 SFU Futura_12" panose="00000400000000000000" pitchFamily="2" charset="0"/>
            </a:endParaRPr>
          </a:p>
        </p:txBody>
      </p:sp>
      <p:sp>
        <p:nvSpPr>
          <p:cNvPr id="25" name="Text Box 6">
            <a:extLst>
              <a:ext uri="{FF2B5EF4-FFF2-40B4-BE49-F238E27FC236}">
                <a16:creationId xmlns:a16="http://schemas.microsoft.com/office/drawing/2014/main" xmlns="" id="{BD86B2DB-0068-F6E0-991D-B04A907BF5FE}"/>
              </a:ext>
            </a:extLst>
          </p:cNvPr>
          <p:cNvSpPr txBox="1"/>
          <p:nvPr/>
        </p:nvSpPr>
        <p:spPr>
          <a:xfrm>
            <a:off x="9607679" y="2054576"/>
            <a:ext cx="5302128" cy="402131"/>
          </a:xfrm>
          <a:prstGeom prst="rect">
            <a:avLst/>
          </a:prstGeom>
          <a:solidFill>
            <a:schemeClr val="accent5">
              <a:lumMod val="20000"/>
              <a:lumOff val="80000"/>
            </a:schemeClr>
          </a:solidFill>
          <a:ln w="28575">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800">
                <a:effectLst/>
                <a:latin typeface="#9Slide03 SFU Futura_12" panose="00000400000000000000" pitchFamily="2" charset="0"/>
                <a:ea typeface="Arial" panose="020B0604020202020204" pitchFamily="34" charset="0"/>
                <a:cs typeface="Times New Roman" panose="02020603050405020304" pitchFamily="18" charset="0"/>
              </a:rPr>
              <a:t>Gia tăng dân số tự nhiên = (16.3 – 6.1)/10 =1.02%  </a:t>
            </a:r>
          </a:p>
        </p:txBody>
      </p:sp>
      <p:sp>
        <p:nvSpPr>
          <p:cNvPr id="31" name="Text Box 16">
            <a:extLst>
              <a:ext uri="{FF2B5EF4-FFF2-40B4-BE49-F238E27FC236}">
                <a16:creationId xmlns:a16="http://schemas.microsoft.com/office/drawing/2014/main" xmlns="" id="{3948F1E2-40B5-3416-36A0-3668B923D1CC}"/>
              </a:ext>
            </a:extLst>
          </p:cNvPr>
          <p:cNvSpPr txBox="1"/>
          <p:nvPr/>
        </p:nvSpPr>
        <p:spPr>
          <a:xfrm>
            <a:off x="9554266" y="4564996"/>
            <a:ext cx="5331010" cy="439365"/>
          </a:xfrm>
          <a:prstGeom prst="rect">
            <a:avLst/>
          </a:prstGeom>
          <a:solidFill>
            <a:schemeClr val="accent5">
              <a:lumMod val="20000"/>
              <a:lumOff val="80000"/>
            </a:schemeClr>
          </a:solid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sz="1800">
                <a:effectLst/>
                <a:latin typeface="#9Slide03 SFU Futura_12" panose="00000400000000000000" pitchFamily="2" charset="0"/>
                <a:ea typeface="Arial" panose="020B0604020202020204" pitchFamily="34" charset="0"/>
                <a:cs typeface="Times New Roman" panose="02020603050405020304" pitchFamily="18" charset="0"/>
              </a:rPr>
              <a:t>Gia tăng dân số cơ học = </a:t>
            </a:r>
            <a:r>
              <a:rPr lang="en-US" sz="1800">
                <a:effectLst/>
                <a:latin typeface="#9Slide03 SFU Futura_12" panose="00000400000000000000" pitchFamily="2" charset="0"/>
                <a:ea typeface="Arial" panose="020B0604020202020204" pitchFamily="34" charset="0"/>
                <a:cs typeface="Times New Roman" panose="02020603050405020304" pitchFamily="18" charset="0"/>
              </a:rPr>
              <a:t>(</a:t>
            </a:r>
            <a:r>
              <a:rPr lang="vi-VN" sz="1800">
                <a:effectLst/>
                <a:latin typeface="#9Slide03 SFU Futura_12" panose="00000400000000000000" pitchFamily="2" charset="0"/>
                <a:ea typeface="Arial" panose="020B0604020202020204" pitchFamily="34" charset="0"/>
                <a:cs typeface="Times New Roman" panose="02020603050405020304" pitchFamily="18" charset="0"/>
              </a:rPr>
              <a:t>36.4 - 29.7</a:t>
            </a:r>
            <a:r>
              <a:rPr lang="en-US" sz="1800">
                <a:effectLst/>
                <a:latin typeface="#9Slide03 SFU Futura_12" panose="00000400000000000000" pitchFamily="2" charset="0"/>
                <a:ea typeface="Arial" panose="020B0604020202020204" pitchFamily="34" charset="0"/>
                <a:cs typeface="Times New Roman" panose="02020603050405020304" pitchFamily="18" charset="0"/>
              </a:rPr>
              <a:t>)/10 </a:t>
            </a:r>
            <a:r>
              <a:rPr lang="vi-VN" sz="1800">
                <a:effectLst/>
                <a:latin typeface="#9Slide03 SFU Futura_12" panose="00000400000000000000" pitchFamily="2" charset="0"/>
                <a:ea typeface="Arial" panose="020B0604020202020204" pitchFamily="34" charset="0"/>
                <a:cs typeface="Times New Roman" panose="02020603050405020304" pitchFamily="18" charset="0"/>
              </a:rPr>
              <a:t>=</a:t>
            </a:r>
            <a:r>
              <a:rPr lang="en-US" sz="1800">
                <a:effectLst/>
                <a:latin typeface="#9Slide03 SFU Futura_12" panose="00000400000000000000" pitchFamily="2" charset="0"/>
                <a:ea typeface="Arial" panose="020B0604020202020204" pitchFamily="34" charset="0"/>
                <a:cs typeface="Times New Roman" panose="02020603050405020304" pitchFamily="18" charset="0"/>
              </a:rPr>
              <a:t> 0.67%</a:t>
            </a:r>
          </a:p>
          <a:p>
            <a:pPr>
              <a:lnSpc>
                <a:spcPct val="107000"/>
              </a:lnSpc>
              <a:spcAft>
                <a:spcPts val="800"/>
              </a:spcAft>
            </a:pPr>
            <a:r>
              <a:rPr lang="en-US" sz="1800">
                <a:effectLst/>
                <a:latin typeface="#9Slide03 SFU Futura_12" panose="00000400000000000000" pitchFamily="2" charset="0"/>
                <a:ea typeface="Arial" panose="020B0604020202020204" pitchFamily="34" charset="0"/>
                <a:cs typeface="Times New Roman" panose="02020603050405020304" pitchFamily="18" charset="0"/>
              </a:rPr>
              <a:t>                                                                                </a:t>
            </a:r>
          </a:p>
          <a:p>
            <a:pPr>
              <a:lnSpc>
                <a:spcPct val="107000"/>
              </a:lnSpc>
              <a:spcAft>
                <a:spcPts val="800"/>
              </a:spcAft>
            </a:pPr>
            <a:r>
              <a:rPr lang="vi-VN" sz="1800" baseline="-25000">
                <a:effectLst/>
                <a:latin typeface="#9Slide03 SFU Futura_12" panose="00000400000000000000" pitchFamily="2" charset="0"/>
                <a:ea typeface="Arial" panose="020B0604020202020204" pitchFamily="34" charset="0"/>
                <a:cs typeface="Times New Roman" panose="02020603050405020304" pitchFamily="18" charset="0"/>
              </a:rPr>
              <a:t> </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p:txBody>
      </p:sp>
      <p:sp>
        <p:nvSpPr>
          <p:cNvPr id="33" name="Right Brace 32">
            <a:extLst>
              <a:ext uri="{FF2B5EF4-FFF2-40B4-BE49-F238E27FC236}">
                <a16:creationId xmlns:a16="http://schemas.microsoft.com/office/drawing/2014/main" xmlns="" id="{165CC3AF-1552-472F-1E93-14D8950E915A}"/>
              </a:ext>
            </a:extLst>
          </p:cNvPr>
          <p:cNvSpPr/>
          <p:nvPr/>
        </p:nvSpPr>
        <p:spPr>
          <a:xfrm>
            <a:off x="9146810" y="4501263"/>
            <a:ext cx="210372" cy="477279"/>
          </a:xfrm>
          <a:prstGeom prst="rightBrace">
            <a:avLst/>
          </a:prstGeom>
          <a:ln w="28575">
            <a:solidFill>
              <a:srgbClr val="146ABF"/>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xmlns="" id="{2BC8C3E8-C75D-5E83-2864-5294484BBCB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7342" b="95949" l="5093" r="97338">
                        <a14:foregroundMark x1="37153" y1="11899" x2="37153" y2="11899"/>
                        <a14:foregroundMark x1="49769" y1="7595" x2="49769" y2="7595"/>
                        <a14:foregroundMark x1="39931" y1="94937" x2="39931" y2="94937"/>
                        <a14:foregroundMark x1="86574" y1="83797" x2="86574" y2="83797"/>
                        <a14:foregroundMark x1="5093" y1="94430" x2="5093" y2="94430"/>
                        <a14:foregroundMark x1="19907" y1="89873" x2="19907" y2="89873"/>
                        <a14:foregroundMark x1="13542" y1="89873" x2="13542" y2="89873"/>
                        <a14:foregroundMark x1="13079" y1="82785" x2="13079" y2="82785"/>
                        <a14:foregroundMark x1="14352" y1="77975" x2="14352" y2="77975"/>
                        <a14:foregroundMark x1="14583" y1="77215" x2="14583" y2="77215"/>
                        <a14:foregroundMark x1="13079" y1="80000" x2="13079" y2="80000"/>
                        <a14:foregroundMark x1="66088" y1="91646" x2="66088" y2="91646"/>
                        <a14:foregroundMark x1="66088" y1="91646" x2="66088" y2="91646"/>
                        <a14:foregroundMark x1="66551" y1="91646" x2="66551" y2="91646"/>
                        <a14:foregroundMark x1="82870" y1="91646" x2="82870" y2="91646"/>
                        <a14:foregroundMark x1="84838" y1="89367" x2="84838" y2="89367"/>
                        <a14:foregroundMark x1="91898" y1="85570" x2="91898" y2="85570"/>
                        <a14:foregroundMark x1="90162" y1="81772" x2="90162" y2="81772"/>
                        <a14:foregroundMark x1="88657" y1="81772" x2="88657" y2="81772"/>
                        <a14:foregroundMark x1="77315" y1="83797" x2="76273" y2="85063"/>
                        <a14:foregroundMark x1="72569" y1="85063" x2="72569" y2="85063"/>
                        <a14:foregroundMark x1="32176" y1="66835" x2="32176" y2="66835"/>
                        <a14:foregroundMark x1="32176" y1="66835" x2="32176" y2="66835"/>
                        <a14:foregroundMark x1="32176" y1="66835" x2="32176" y2="66835"/>
                        <a14:foregroundMark x1="32639" y1="66329" x2="32639" y2="66329"/>
                        <a14:foregroundMark x1="97454" y1="94430" x2="97454" y2="95949"/>
                        <a14:foregroundMark x1="88889" y1="72405" x2="88889" y2="72405"/>
                      </a14:backgroundRemoval>
                    </a14:imgEffect>
                  </a14:imgLayer>
                </a14:imgProps>
              </a:ext>
              <a:ext uri="{28A0092B-C50C-407E-A947-70E740481C1C}">
                <a14:useLocalDpi xmlns:a14="http://schemas.microsoft.com/office/drawing/2010/main"/>
              </a:ext>
            </a:extLst>
          </a:blip>
          <a:srcRect/>
          <a:stretch/>
        </p:blipFill>
        <p:spPr>
          <a:xfrm>
            <a:off x="12597662" y="3496594"/>
            <a:ext cx="2348973" cy="1075218"/>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7137" y="820739"/>
            <a:ext cx="3502021" cy="350202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xmlns="" id="{17D308D5-EBED-84F7-839D-ADD3C53E857A}"/>
              </a:ext>
            </a:extLst>
          </p:cNvPr>
          <p:cNvSpPr txBox="1"/>
          <p:nvPr/>
        </p:nvSpPr>
        <p:spPr>
          <a:xfrm>
            <a:off x="3031503" y="713738"/>
            <a:ext cx="4257972" cy="461665"/>
          </a:xfrm>
          <a:prstGeom prst="rect">
            <a:avLst/>
          </a:prstGeom>
          <a:solidFill>
            <a:schemeClr val="accent6">
              <a:lumMod val="20000"/>
              <a:lumOff val="80000"/>
            </a:schemeClr>
          </a:solidFill>
          <a:ln>
            <a:solidFill>
              <a:schemeClr val="accent1">
                <a:lumMod val="75000"/>
              </a:schemeClr>
            </a:solidFill>
          </a:ln>
        </p:spPr>
        <p:txBody>
          <a:bodyPr wrap="square" rtlCol="0">
            <a:spAutoFit/>
          </a:bodyPr>
          <a:lstStyle/>
          <a:p>
            <a:r>
              <a:rPr lang="en-US" sz="2400">
                <a:solidFill>
                  <a:srgbClr val="D60906"/>
                </a:solidFill>
                <a:latin typeface="#9Slide03 SFU Futura_12" panose="00000400000000000000" pitchFamily="2" charset="0"/>
              </a:rPr>
              <a:t>Hậu quả của gia tăng dân số?</a:t>
            </a:r>
          </a:p>
        </p:txBody>
      </p:sp>
      <p:pic>
        <p:nvPicPr>
          <p:cNvPr id="30" name="Picture 2" descr="Dân số thế giới tăng tạo sức ép với nguồn tài nguyên và hệ sinh thái | Môi  trường | Vietnam+ (VietnamPlus)">
            <a:extLst>
              <a:ext uri="{FF2B5EF4-FFF2-40B4-BE49-F238E27FC236}">
                <a16:creationId xmlns:a16="http://schemas.microsoft.com/office/drawing/2014/main" xmlns="" id="{AE2C0FB0-159E-D3ED-E9DD-18D762DA8C7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36668" y="1202990"/>
            <a:ext cx="2250122" cy="1439936"/>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9A5254A4-9D29-2EC5-4C2F-283F9E526190}"/>
              </a:ext>
            </a:extLst>
          </p:cNvPr>
          <p:cNvGrpSpPr/>
          <p:nvPr/>
        </p:nvGrpSpPr>
        <p:grpSpPr>
          <a:xfrm>
            <a:off x="6186695" y="3385578"/>
            <a:ext cx="2302109" cy="1757922"/>
            <a:chOff x="6708597" y="3171168"/>
            <a:chExt cx="2302109" cy="1757922"/>
          </a:xfrm>
        </p:grpSpPr>
        <p:pic>
          <p:nvPicPr>
            <p:cNvPr id="37" name="Picture 36">
              <a:extLst>
                <a:ext uri="{FF2B5EF4-FFF2-40B4-BE49-F238E27FC236}">
                  <a16:creationId xmlns:a16="http://schemas.microsoft.com/office/drawing/2014/main" xmlns="" id="{E5301989-31F4-5D13-BB23-FFF51F21308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25783" y="3171168"/>
              <a:ext cx="1489780" cy="1162029"/>
            </a:xfrm>
            <a:prstGeom prst="rect">
              <a:avLst/>
            </a:prstGeom>
          </p:spPr>
        </p:pic>
        <p:grpSp>
          <p:nvGrpSpPr>
            <p:cNvPr id="5" name="Group 4">
              <a:extLst>
                <a:ext uri="{FF2B5EF4-FFF2-40B4-BE49-F238E27FC236}">
                  <a16:creationId xmlns:a16="http://schemas.microsoft.com/office/drawing/2014/main" xmlns="" id="{1FA1FD62-05B3-5C3A-8984-9CD026DBD1DA}"/>
                </a:ext>
              </a:extLst>
            </p:cNvPr>
            <p:cNvGrpSpPr/>
            <p:nvPr/>
          </p:nvGrpSpPr>
          <p:grpSpPr>
            <a:xfrm>
              <a:off x="6708597" y="4298067"/>
              <a:ext cx="2302109" cy="631023"/>
              <a:chOff x="1896271" y="4392018"/>
              <a:chExt cx="2302109" cy="631023"/>
            </a:xfrm>
          </p:grpSpPr>
          <p:sp>
            <p:nvSpPr>
              <p:cNvPr id="38" name="TextBox 37">
                <a:extLst>
                  <a:ext uri="{FF2B5EF4-FFF2-40B4-BE49-F238E27FC236}">
                    <a16:creationId xmlns:a16="http://schemas.microsoft.com/office/drawing/2014/main" xmlns="" id="{9F05F9BC-C06C-93C8-B0F2-093D42863CF0}"/>
                  </a:ext>
                </a:extLst>
              </p:cNvPr>
              <p:cNvSpPr txBox="1"/>
              <p:nvPr/>
            </p:nvSpPr>
            <p:spPr>
              <a:xfrm>
                <a:off x="2229654" y="4499821"/>
                <a:ext cx="1968726" cy="523220"/>
              </a:xfrm>
              <a:prstGeom prst="rect">
                <a:avLst/>
              </a:prstGeom>
              <a:noFill/>
            </p:spPr>
            <p:txBody>
              <a:bodyPr wrap="square" rtlCol="0">
                <a:spAutoFit/>
              </a:bodyPr>
              <a:lstStyle/>
              <a:p>
                <a:r>
                  <a:rPr lang="en-US" sz="2800">
                    <a:solidFill>
                      <a:srgbClr val="D60906"/>
                    </a:solidFill>
                    <a:latin typeface="#9Slide03 SFU Futura_12" panose="00000400000000000000" pitchFamily="2" charset="0"/>
                  </a:rPr>
                  <a:t>Môi trường</a:t>
                </a:r>
              </a:p>
            </p:txBody>
          </p:sp>
          <p:pic>
            <p:nvPicPr>
              <p:cNvPr id="1026" name="Picture 2" descr="Hình ảnh Biểu Tượng Báo động Còi Báo động PNG , Còi Báo động, Báo động,  Thần Tượng PNG và Vector với nền trong suốt để tải xuống miễn phí">
                <a:extLst>
                  <a:ext uri="{FF2B5EF4-FFF2-40B4-BE49-F238E27FC236}">
                    <a16:creationId xmlns:a16="http://schemas.microsoft.com/office/drawing/2014/main" xmlns="" id="{3B49E5CE-0EC0-1D9C-99EB-87090BEF4147}"/>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10744" b="100000" l="0" r="100000">
                            <a14:foregroundMark x1="93258" y1="24793" x2="93258" y2="24793"/>
                            <a14:foregroundMark x1="53933" y1="21488" x2="53933" y2="21488"/>
                            <a14:foregroundMark x1="17978" y1="25620" x2="17978" y2="25620"/>
                          </a14:backgroundRemoval>
                        </a14:imgEffect>
                      </a14:imgLayer>
                    </a14:imgProps>
                  </a:ext>
                  <a:ext uri="{28A0092B-C50C-407E-A947-70E740481C1C}">
                    <a14:useLocalDpi xmlns:a14="http://schemas.microsoft.com/office/drawing/2010/main"/>
                  </a:ext>
                </a:extLst>
              </a:blip>
              <a:srcRect/>
              <a:stretch/>
            </p:blipFill>
            <p:spPr bwMode="auto">
              <a:xfrm>
                <a:off x="1896271" y="4392018"/>
                <a:ext cx="371771" cy="5047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2" name="Group 41">
            <a:extLst>
              <a:ext uri="{FF2B5EF4-FFF2-40B4-BE49-F238E27FC236}">
                <a16:creationId xmlns:a16="http://schemas.microsoft.com/office/drawing/2014/main" xmlns="" id="{DBB76529-025A-D39C-DA52-147D2EA50BAB}"/>
              </a:ext>
            </a:extLst>
          </p:cNvPr>
          <p:cNvGrpSpPr/>
          <p:nvPr/>
        </p:nvGrpSpPr>
        <p:grpSpPr>
          <a:xfrm>
            <a:off x="2128617" y="3386954"/>
            <a:ext cx="1920869" cy="1756246"/>
            <a:chOff x="2651131" y="3227300"/>
            <a:chExt cx="1920869" cy="1756246"/>
          </a:xfrm>
        </p:grpSpPr>
        <p:pic>
          <p:nvPicPr>
            <p:cNvPr id="10" name="Picture 9">
              <a:extLst>
                <a:ext uri="{FF2B5EF4-FFF2-40B4-BE49-F238E27FC236}">
                  <a16:creationId xmlns:a16="http://schemas.microsoft.com/office/drawing/2014/main" xmlns="" id="{14C9382C-D60E-6559-7142-368B3174B64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46400" y="3227300"/>
              <a:ext cx="1215234" cy="1215234"/>
            </a:xfrm>
            <a:prstGeom prst="rect">
              <a:avLst/>
            </a:prstGeom>
          </p:spPr>
        </p:pic>
        <p:grpSp>
          <p:nvGrpSpPr>
            <p:cNvPr id="20" name="Group 19">
              <a:extLst>
                <a:ext uri="{FF2B5EF4-FFF2-40B4-BE49-F238E27FC236}">
                  <a16:creationId xmlns:a16="http://schemas.microsoft.com/office/drawing/2014/main" xmlns="" id="{105A0043-91CC-1005-0D70-9CCFC1CA13AF}"/>
                </a:ext>
              </a:extLst>
            </p:cNvPr>
            <p:cNvGrpSpPr/>
            <p:nvPr/>
          </p:nvGrpSpPr>
          <p:grpSpPr>
            <a:xfrm>
              <a:off x="2651131" y="4450788"/>
              <a:ext cx="1920869" cy="532758"/>
              <a:chOff x="2651131" y="4450788"/>
              <a:chExt cx="1920869" cy="532758"/>
            </a:xfrm>
          </p:grpSpPr>
          <p:sp>
            <p:nvSpPr>
              <p:cNvPr id="39" name="TextBox 38">
                <a:extLst>
                  <a:ext uri="{FF2B5EF4-FFF2-40B4-BE49-F238E27FC236}">
                    <a16:creationId xmlns:a16="http://schemas.microsoft.com/office/drawing/2014/main" xmlns="" id="{FF579922-E497-049E-B86A-A5F9A9ED1DC6}"/>
                  </a:ext>
                </a:extLst>
              </p:cNvPr>
              <p:cNvSpPr txBox="1"/>
              <p:nvPr/>
            </p:nvSpPr>
            <p:spPr>
              <a:xfrm>
                <a:off x="3138027" y="4460326"/>
                <a:ext cx="1433973" cy="523220"/>
              </a:xfrm>
              <a:prstGeom prst="rect">
                <a:avLst/>
              </a:prstGeom>
              <a:noFill/>
            </p:spPr>
            <p:txBody>
              <a:bodyPr wrap="square" rtlCol="0">
                <a:spAutoFit/>
              </a:bodyPr>
              <a:lstStyle/>
              <a:p>
                <a:r>
                  <a:rPr lang="en-US" sz="2800">
                    <a:solidFill>
                      <a:srgbClr val="D60906"/>
                    </a:solidFill>
                    <a:latin typeface="#9Slide03 SFU Futura_12" panose="00000400000000000000" pitchFamily="2" charset="0"/>
                  </a:rPr>
                  <a:t>Kinh tế</a:t>
                </a:r>
              </a:p>
            </p:txBody>
          </p:sp>
          <p:pic>
            <p:nvPicPr>
              <p:cNvPr id="19" name="Picture 18">
                <a:extLst>
                  <a:ext uri="{FF2B5EF4-FFF2-40B4-BE49-F238E27FC236}">
                    <a16:creationId xmlns:a16="http://schemas.microsoft.com/office/drawing/2014/main" xmlns="" id="{BC2A200F-3F97-D31D-2233-CE5A5571436B}"/>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8764" b="89984" l="10000" r="90000">
                            <a14:foregroundMark x1="48902" y1="8764" x2="48902" y2="8764"/>
                            <a14:foregroundMark x1="46098" y1="41784" x2="46098" y2="41784"/>
                            <a14:foregroundMark x1="48293" y1="74804" x2="48293" y2="74804"/>
                          </a14:backgroundRemoval>
                        </a14:imgEffect>
                      </a14:imgLayer>
                    </a14:imgProps>
                  </a:ext>
                  <a:ext uri="{28A0092B-C50C-407E-A947-70E740481C1C}">
                    <a14:useLocalDpi xmlns:a14="http://schemas.microsoft.com/office/drawing/2010/main"/>
                  </a:ext>
                </a:extLst>
              </a:blip>
              <a:stretch>
                <a:fillRect/>
              </a:stretch>
            </p:blipFill>
            <p:spPr>
              <a:xfrm>
                <a:off x="2651131" y="4450788"/>
                <a:ext cx="590538" cy="460188"/>
              </a:xfrm>
              <a:prstGeom prst="rect">
                <a:avLst/>
              </a:prstGeom>
            </p:spPr>
          </p:pic>
        </p:grpSp>
      </p:grpSp>
      <p:grpSp>
        <p:nvGrpSpPr>
          <p:cNvPr id="41" name="Group 40">
            <a:extLst>
              <a:ext uri="{FF2B5EF4-FFF2-40B4-BE49-F238E27FC236}">
                <a16:creationId xmlns:a16="http://schemas.microsoft.com/office/drawing/2014/main" xmlns="" id="{5845B389-39EC-5872-3784-A30C69FB0A1E}"/>
              </a:ext>
            </a:extLst>
          </p:cNvPr>
          <p:cNvGrpSpPr/>
          <p:nvPr/>
        </p:nvGrpSpPr>
        <p:grpSpPr>
          <a:xfrm>
            <a:off x="4272721" y="3192813"/>
            <a:ext cx="1745528" cy="1939473"/>
            <a:chOff x="4547882" y="3055309"/>
            <a:chExt cx="1745528" cy="1939473"/>
          </a:xfrm>
        </p:grpSpPr>
        <p:pic>
          <p:nvPicPr>
            <p:cNvPr id="18" name="Picture 17">
              <a:extLst>
                <a:ext uri="{FF2B5EF4-FFF2-40B4-BE49-F238E27FC236}">
                  <a16:creationId xmlns:a16="http://schemas.microsoft.com/office/drawing/2014/main" xmlns="" id="{AF81A51E-EA22-9EFF-095B-292CAFC5019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547882" y="3055309"/>
              <a:ext cx="1745528" cy="1466082"/>
            </a:xfrm>
            <a:prstGeom prst="rect">
              <a:avLst/>
            </a:prstGeom>
          </p:spPr>
        </p:pic>
        <p:grpSp>
          <p:nvGrpSpPr>
            <p:cNvPr id="24" name="Group 23">
              <a:extLst>
                <a:ext uri="{FF2B5EF4-FFF2-40B4-BE49-F238E27FC236}">
                  <a16:creationId xmlns:a16="http://schemas.microsoft.com/office/drawing/2014/main" xmlns="" id="{88DB295E-DBD4-E4ED-9F10-AFD315EEE08B}"/>
                </a:ext>
              </a:extLst>
            </p:cNvPr>
            <p:cNvGrpSpPr/>
            <p:nvPr/>
          </p:nvGrpSpPr>
          <p:grpSpPr>
            <a:xfrm>
              <a:off x="4677558" y="4471562"/>
              <a:ext cx="1607910" cy="523220"/>
              <a:chOff x="4648530" y="4394487"/>
              <a:chExt cx="1607910" cy="523220"/>
            </a:xfrm>
          </p:grpSpPr>
          <p:sp>
            <p:nvSpPr>
              <p:cNvPr id="40" name="TextBox 39">
                <a:extLst>
                  <a:ext uri="{FF2B5EF4-FFF2-40B4-BE49-F238E27FC236}">
                    <a16:creationId xmlns:a16="http://schemas.microsoft.com/office/drawing/2014/main" xmlns="" id="{137F43B0-83A5-5E2F-40F9-15CD89FDBAAD}"/>
                  </a:ext>
                </a:extLst>
              </p:cNvPr>
              <p:cNvSpPr txBox="1"/>
              <p:nvPr/>
            </p:nvSpPr>
            <p:spPr>
              <a:xfrm>
                <a:off x="4822466" y="4394487"/>
                <a:ext cx="1433974" cy="523220"/>
              </a:xfrm>
              <a:prstGeom prst="rect">
                <a:avLst/>
              </a:prstGeom>
              <a:noFill/>
            </p:spPr>
            <p:txBody>
              <a:bodyPr wrap="square" rtlCol="0">
                <a:spAutoFit/>
              </a:bodyPr>
              <a:lstStyle/>
              <a:p>
                <a:pPr algn="ctr"/>
                <a:r>
                  <a:rPr lang="en-US" sz="2800">
                    <a:solidFill>
                      <a:srgbClr val="D60906"/>
                    </a:solidFill>
                    <a:latin typeface="#9Slide03 SFU Futura_12" panose="00000400000000000000" pitchFamily="2" charset="0"/>
                  </a:rPr>
                  <a:t>Xã hội</a:t>
                </a:r>
              </a:p>
            </p:txBody>
          </p:sp>
          <p:pic>
            <p:nvPicPr>
              <p:cNvPr id="23" name="Picture 22">
                <a:extLst>
                  <a:ext uri="{FF2B5EF4-FFF2-40B4-BE49-F238E27FC236}">
                    <a16:creationId xmlns:a16="http://schemas.microsoft.com/office/drawing/2014/main" xmlns="" id="{42DA8236-9215-794F-69C6-E5C91FB001A8}"/>
                  </a:ext>
                </a:extLst>
              </p:cNvPr>
              <p:cNvPicPr>
                <a:picLocks noChangeAspect="1"/>
              </p:cNvPicPr>
              <p:nvPr/>
            </p:nvPicPr>
            <p:blipFill>
              <a:blip r:embed="rId16" cstate="email">
                <a:extLst>
                  <a:ext uri="{BEBA8EAE-BF5A-486C-A8C5-ECC9F3942E4B}">
                    <a14:imgProps xmlns:a14="http://schemas.microsoft.com/office/drawing/2010/main">
                      <a14:imgLayer r:embed="rId17">
                        <a14:imgEffect>
                          <a14:backgroundRemoval t="8462" b="90000" l="10000" r="91538">
                            <a14:foregroundMark x1="48077" y1="8846" x2="48077" y2="8846"/>
                            <a14:foregroundMark x1="91538" y1="46923" x2="91538" y2="46923"/>
                            <a14:foregroundMark x1="52308" y1="33462" x2="52308" y2="33462"/>
                            <a14:foregroundMark x1="54231" y1="68462" x2="54231" y2="68462"/>
                          </a14:backgroundRemoval>
                        </a14:imgEffect>
                      </a14:imgLayer>
                    </a14:imgProps>
                  </a:ext>
                  <a:ext uri="{28A0092B-C50C-407E-A947-70E740481C1C}">
                    <a14:useLocalDpi xmlns:a14="http://schemas.microsoft.com/office/drawing/2010/main"/>
                  </a:ext>
                </a:extLst>
              </a:blip>
              <a:stretch>
                <a:fillRect/>
              </a:stretch>
            </p:blipFill>
            <p:spPr>
              <a:xfrm>
                <a:off x="4648530" y="4419613"/>
                <a:ext cx="422572" cy="422572"/>
              </a:xfrm>
              <a:prstGeom prst="rect">
                <a:avLst/>
              </a:prstGeom>
            </p:spPr>
          </p:pic>
        </p:grpSp>
      </p:grpSp>
      <p:pic>
        <p:nvPicPr>
          <p:cNvPr id="45" name="Picture 44">
            <a:extLst>
              <a:ext uri="{FF2B5EF4-FFF2-40B4-BE49-F238E27FC236}">
                <a16:creationId xmlns:a16="http://schemas.microsoft.com/office/drawing/2014/main" xmlns="" id="{05FDF2B5-3FAC-F744-EAF5-C23E7C7E097B}"/>
              </a:ext>
            </a:extLst>
          </p:cNvPr>
          <p:cNvPicPr>
            <a:picLocks noChangeAspect="1"/>
          </p:cNvPicPr>
          <p:nvPr/>
        </p:nvPicPr>
        <p:blipFill>
          <a:blip r:embed="rId18" cstate="email">
            <a:extLst>
              <a:ext uri="{BEBA8EAE-BF5A-486C-A8C5-ECC9F3942E4B}">
                <a14:imgProps xmlns:a14="http://schemas.microsoft.com/office/drawing/2010/main">
                  <a14:imgLayer r:embed="rId19">
                    <a14:imgEffect>
                      <a14:backgroundRemoval t="9986" b="89870" l="10000" r="94051">
                        <a14:foregroundMark x1="94051" y1="58900" x2="94051" y2="58900"/>
                      </a14:backgroundRemoval>
                    </a14:imgEffect>
                  </a14:imgLayer>
                </a14:imgProps>
              </a:ext>
              <a:ext uri="{28A0092B-C50C-407E-A947-70E740481C1C}">
                <a14:useLocalDpi xmlns:a14="http://schemas.microsoft.com/office/drawing/2010/main"/>
              </a:ext>
            </a:extLst>
          </a:blip>
          <a:stretch>
            <a:fillRect/>
          </a:stretch>
        </p:blipFill>
        <p:spPr>
          <a:xfrm rot="7248258">
            <a:off x="3027231" y="2118893"/>
            <a:ext cx="1756964" cy="1150531"/>
          </a:xfrm>
          <a:prstGeom prst="rect">
            <a:avLst/>
          </a:prstGeom>
        </p:spPr>
      </p:pic>
      <p:pic>
        <p:nvPicPr>
          <p:cNvPr id="49" name="Picture 48">
            <a:extLst>
              <a:ext uri="{FF2B5EF4-FFF2-40B4-BE49-F238E27FC236}">
                <a16:creationId xmlns:a16="http://schemas.microsoft.com/office/drawing/2014/main" xmlns="" id="{56CED53E-7392-61CD-CDBE-27A26E3D3572}"/>
              </a:ext>
            </a:extLst>
          </p:cNvPr>
          <p:cNvPicPr>
            <a:picLocks noChangeAspect="1"/>
          </p:cNvPicPr>
          <p:nvPr/>
        </p:nvPicPr>
        <p:blipFill>
          <a:blip r:embed="rId20" cstate="email">
            <a:extLst>
              <a:ext uri="{BEBA8EAE-BF5A-486C-A8C5-ECC9F3942E4B}">
                <a14:imgProps xmlns:a14="http://schemas.microsoft.com/office/drawing/2010/main">
                  <a14:imgLayer r:embed="rId21">
                    <a14:imgEffect>
                      <a14:backgroundRemoval t="9986" b="89870" l="10000" r="94051">
                        <a14:foregroundMark x1="94051" y1="58900" x2="94051" y2="58900"/>
                      </a14:backgroundRemoval>
                    </a14:imgEffect>
                  </a14:imgLayer>
                </a14:imgProps>
              </a:ext>
              <a:ext uri="{28A0092B-C50C-407E-A947-70E740481C1C}">
                <a14:useLocalDpi xmlns:a14="http://schemas.microsoft.com/office/drawing/2010/main"/>
              </a:ext>
            </a:extLst>
          </a:blip>
          <a:stretch>
            <a:fillRect/>
          </a:stretch>
        </p:blipFill>
        <p:spPr>
          <a:xfrm rot="4081821" flipV="1">
            <a:off x="6068362" y="2297169"/>
            <a:ext cx="1599541" cy="927928"/>
          </a:xfrm>
          <a:prstGeom prst="rect">
            <a:avLst/>
          </a:prstGeom>
        </p:spPr>
      </p:pic>
      <p:sp>
        <p:nvSpPr>
          <p:cNvPr id="46" name="Arrow: Down 45">
            <a:extLst>
              <a:ext uri="{FF2B5EF4-FFF2-40B4-BE49-F238E27FC236}">
                <a16:creationId xmlns:a16="http://schemas.microsoft.com/office/drawing/2014/main" xmlns="" id="{B3D78F6B-F8BE-A960-1963-6CDEB99FB493}"/>
              </a:ext>
            </a:extLst>
          </p:cNvPr>
          <p:cNvSpPr/>
          <p:nvPr/>
        </p:nvSpPr>
        <p:spPr>
          <a:xfrm>
            <a:off x="4836318" y="2642927"/>
            <a:ext cx="625411" cy="744027"/>
          </a:xfrm>
          <a:prstGeom prst="downArrow">
            <a:avLst/>
          </a:prstGeom>
          <a:solidFill>
            <a:srgbClr val="D6090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155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ppt_w</p:attrName>
                                        </p:attrNameLst>
                                      </p:cBhvr>
                                      <p:tavLst>
                                        <p:tav tm="0">
                                          <p:val>
                                            <p:fltVal val="0"/>
                                          </p:val>
                                        </p:tav>
                                        <p:tav tm="100000">
                                          <p:val>
                                            <p:strVal val="#ppt_w"/>
                                          </p:val>
                                        </p:tav>
                                      </p:tavLst>
                                    </p:anim>
                                    <p:anim calcmode="lin" valueType="num">
                                      <p:cBhvr>
                                        <p:cTn id="11" dur="1000" fill="hold"/>
                                        <p:tgtEl>
                                          <p:spTgt spid="30"/>
                                        </p:tgtEl>
                                        <p:attrNameLst>
                                          <p:attrName>ppt_h</p:attrName>
                                        </p:attrNameLst>
                                      </p:cBhvr>
                                      <p:tavLst>
                                        <p:tav tm="0">
                                          <p:val>
                                            <p:fltVal val="0"/>
                                          </p:val>
                                        </p:tav>
                                        <p:tav tm="100000">
                                          <p:val>
                                            <p:strVal val="#ppt_h"/>
                                          </p:val>
                                        </p:tav>
                                      </p:tavLst>
                                    </p:anim>
                                    <p:animEffect transition="in" filter="fade">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up)">
                                      <p:cBhvr>
                                        <p:cTn id="17" dur="1000"/>
                                        <p:tgtEl>
                                          <p:spTgt spid="45"/>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1000"/>
                                        <p:tgtEl>
                                          <p:spTgt spid="46"/>
                                        </p:tgtEl>
                                      </p:cBhvr>
                                    </p:animEffect>
                                  </p:childTnLst>
                                </p:cTn>
                              </p:par>
                              <p:par>
                                <p:cTn id="26" presetID="22" presetClass="entr" presetSubtype="1"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up)">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up)">
                                      <p:cBhvr>
                                        <p:cTn id="33" dur="1000"/>
                                        <p:tgtEl>
                                          <p:spTgt spid="49"/>
                                        </p:tgtEl>
                                      </p:cBhvr>
                                    </p:animEffect>
                                  </p:childTnLst>
                                </p:cTn>
                              </p:par>
                              <p:par>
                                <p:cTn id="34" presetID="22" presetClass="entr" presetSubtype="1"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656089" y="325300"/>
            <a:ext cx="4185554" cy="545084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023074" y="4150292"/>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336668"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8171" y="2697950"/>
            <a:ext cx="2245873" cy="2245873"/>
          </a:xfrm>
          <a:prstGeom prst="rect">
            <a:avLst/>
          </a:prstGeom>
          <a:ln>
            <a:noFill/>
          </a:ln>
          <a:effectLst>
            <a:outerShdw blurRad="292100" dist="139700" dir="2700000" algn="tl" rotWithShape="0">
              <a:srgbClr val="333333">
                <a:alpha val="65000"/>
              </a:srgbClr>
            </a:outerShdw>
          </a:effectLst>
        </p:spPr>
      </p:pic>
      <p:pic>
        <p:nvPicPr>
          <p:cNvPr id="30" name="Picture 2" descr="Dân số thế giới tăng tạo sức ép với nguồn tài nguyên và hệ sinh thái | Môi  trường | Vietnam+ (VietnamPlus)">
            <a:extLst>
              <a:ext uri="{FF2B5EF4-FFF2-40B4-BE49-F238E27FC236}">
                <a16:creationId xmlns:a16="http://schemas.microsoft.com/office/drawing/2014/main" xmlns="" id="{AE2C0FB0-159E-D3ED-E9DD-18D762DA8C7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39383" y="5173649"/>
            <a:ext cx="2250122" cy="1439936"/>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9A5254A4-9D29-2EC5-4C2F-283F9E526190}"/>
              </a:ext>
            </a:extLst>
          </p:cNvPr>
          <p:cNvGrpSpPr/>
          <p:nvPr/>
        </p:nvGrpSpPr>
        <p:grpSpPr>
          <a:xfrm>
            <a:off x="4451869" y="5467163"/>
            <a:ext cx="2302109" cy="1757922"/>
            <a:chOff x="6708597" y="3171168"/>
            <a:chExt cx="2302109" cy="1757922"/>
          </a:xfrm>
        </p:grpSpPr>
        <p:pic>
          <p:nvPicPr>
            <p:cNvPr id="37" name="Picture 36">
              <a:extLst>
                <a:ext uri="{FF2B5EF4-FFF2-40B4-BE49-F238E27FC236}">
                  <a16:creationId xmlns:a16="http://schemas.microsoft.com/office/drawing/2014/main" xmlns="" id="{E5301989-31F4-5D13-BB23-FFF51F2130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25783" y="3171168"/>
              <a:ext cx="1489780" cy="1162029"/>
            </a:xfrm>
            <a:prstGeom prst="rect">
              <a:avLst/>
            </a:prstGeom>
          </p:spPr>
        </p:pic>
        <p:grpSp>
          <p:nvGrpSpPr>
            <p:cNvPr id="5" name="Group 4">
              <a:extLst>
                <a:ext uri="{FF2B5EF4-FFF2-40B4-BE49-F238E27FC236}">
                  <a16:creationId xmlns:a16="http://schemas.microsoft.com/office/drawing/2014/main" xmlns="" id="{1FA1FD62-05B3-5C3A-8984-9CD026DBD1DA}"/>
                </a:ext>
              </a:extLst>
            </p:cNvPr>
            <p:cNvGrpSpPr/>
            <p:nvPr/>
          </p:nvGrpSpPr>
          <p:grpSpPr>
            <a:xfrm>
              <a:off x="6708597" y="4298067"/>
              <a:ext cx="2302109" cy="631023"/>
              <a:chOff x="1896271" y="4392018"/>
              <a:chExt cx="2302109" cy="631023"/>
            </a:xfrm>
          </p:grpSpPr>
          <p:sp>
            <p:nvSpPr>
              <p:cNvPr id="38" name="TextBox 37">
                <a:extLst>
                  <a:ext uri="{FF2B5EF4-FFF2-40B4-BE49-F238E27FC236}">
                    <a16:creationId xmlns:a16="http://schemas.microsoft.com/office/drawing/2014/main" xmlns="" id="{9F05F9BC-C06C-93C8-B0F2-093D42863CF0}"/>
                  </a:ext>
                </a:extLst>
              </p:cNvPr>
              <p:cNvSpPr txBox="1"/>
              <p:nvPr/>
            </p:nvSpPr>
            <p:spPr>
              <a:xfrm>
                <a:off x="2229654" y="4499821"/>
                <a:ext cx="1968726" cy="523220"/>
              </a:xfrm>
              <a:prstGeom prst="rect">
                <a:avLst/>
              </a:prstGeom>
              <a:noFill/>
            </p:spPr>
            <p:txBody>
              <a:bodyPr wrap="square" rtlCol="0">
                <a:spAutoFit/>
              </a:bodyPr>
              <a:lstStyle/>
              <a:p>
                <a:r>
                  <a:rPr lang="en-US" sz="2800">
                    <a:solidFill>
                      <a:srgbClr val="D60906"/>
                    </a:solidFill>
                    <a:latin typeface="#9Slide03 SFU Futura_12" panose="00000400000000000000" pitchFamily="2" charset="0"/>
                  </a:rPr>
                  <a:t>Môi trường</a:t>
                </a:r>
              </a:p>
            </p:txBody>
          </p:sp>
          <p:pic>
            <p:nvPicPr>
              <p:cNvPr id="1026" name="Picture 2" descr="Hình ảnh Biểu Tượng Báo động Còi Báo động PNG , Còi Báo động, Báo động,  Thần Tượng PNG và Vector với nền trong suốt để tải xuống miễn phí">
                <a:extLst>
                  <a:ext uri="{FF2B5EF4-FFF2-40B4-BE49-F238E27FC236}">
                    <a16:creationId xmlns:a16="http://schemas.microsoft.com/office/drawing/2014/main" xmlns="" id="{3B49E5CE-0EC0-1D9C-99EB-87090BEF4147}"/>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10744" b="100000" l="0" r="100000">
                            <a14:foregroundMark x1="93258" y1="24793" x2="93258" y2="24793"/>
                            <a14:foregroundMark x1="53933" y1="21488" x2="53933" y2="21488"/>
                            <a14:foregroundMark x1="17978" y1="25620" x2="17978" y2="25620"/>
                          </a14:backgroundRemoval>
                        </a14:imgEffect>
                      </a14:imgLayer>
                    </a14:imgProps>
                  </a:ext>
                  <a:ext uri="{28A0092B-C50C-407E-A947-70E740481C1C}">
                    <a14:useLocalDpi xmlns:a14="http://schemas.microsoft.com/office/drawing/2010/main"/>
                  </a:ext>
                </a:extLst>
              </a:blip>
              <a:srcRect/>
              <a:stretch/>
            </p:blipFill>
            <p:spPr bwMode="auto">
              <a:xfrm>
                <a:off x="1896271" y="4392018"/>
                <a:ext cx="371771" cy="5047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2" name="Group 41">
            <a:extLst>
              <a:ext uri="{FF2B5EF4-FFF2-40B4-BE49-F238E27FC236}">
                <a16:creationId xmlns:a16="http://schemas.microsoft.com/office/drawing/2014/main" xmlns="" id="{DBB76529-025A-D39C-DA52-147D2EA50BAB}"/>
              </a:ext>
            </a:extLst>
          </p:cNvPr>
          <p:cNvGrpSpPr/>
          <p:nvPr/>
        </p:nvGrpSpPr>
        <p:grpSpPr>
          <a:xfrm>
            <a:off x="2916070" y="5382794"/>
            <a:ext cx="1920869" cy="1756246"/>
            <a:chOff x="2651131" y="3227300"/>
            <a:chExt cx="1920869" cy="1756246"/>
          </a:xfrm>
        </p:grpSpPr>
        <p:pic>
          <p:nvPicPr>
            <p:cNvPr id="10" name="Picture 9">
              <a:extLst>
                <a:ext uri="{FF2B5EF4-FFF2-40B4-BE49-F238E27FC236}">
                  <a16:creationId xmlns:a16="http://schemas.microsoft.com/office/drawing/2014/main" xmlns="" id="{14C9382C-D60E-6559-7142-368B3174B64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46400" y="3227300"/>
              <a:ext cx="1215234" cy="1215234"/>
            </a:xfrm>
            <a:prstGeom prst="rect">
              <a:avLst/>
            </a:prstGeom>
          </p:spPr>
        </p:pic>
        <p:grpSp>
          <p:nvGrpSpPr>
            <p:cNvPr id="20" name="Group 19">
              <a:extLst>
                <a:ext uri="{FF2B5EF4-FFF2-40B4-BE49-F238E27FC236}">
                  <a16:creationId xmlns:a16="http://schemas.microsoft.com/office/drawing/2014/main" xmlns="" id="{105A0043-91CC-1005-0D70-9CCFC1CA13AF}"/>
                </a:ext>
              </a:extLst>
            </p:cNvPr>
            <p:cNvGrpSpPr/>
            <p:nvPr/>
          </p:nvGrpSpPr>
          <p:grpSpPr>
            <a:xfrm>
              <a:off x="2651131" y="4450788"/>
              <a:ext cx="1920869" cy="532758"/>
              <a:chOff x="2651131" y="4450788"/>
              <a:chExt cx="1920869" cy="532758"/>
            </a:xfrm>
          </p:grpSpPr>
          <p:sp>
            <p:nvSpPr>
              <p:cNvPr id="39" name="TextBox 38">
                <a:extLst>
                  <a:ext uri="{FF2B5EF4-FFF2-40B4-BE49-F238E27FC236}">
                    <a16:creationId xmlns:a16="http://schemas.microsoft.com/office/drawing/2014/main" xmlns="" id="{FF579922-E497-049E-B86A-A5F9A9ED1DC6}"/>
                  </a:ext>
                </a:extLst>
              </p:cNvPr>
              <p:cNvSpPr txBox="1"/>
              <p:nvPr/>
            </p:nvSpPr>
            <p:spPr>
              <a:xfrm>
                <a:off x="3138027" y="4460326"/>
                <a:ext cx="1433973" cy="523220"/>
              </a:xfrm>
              <a:prstGeom prst="rect">
                <a:avLst/>
              </a:prstGeom>
              <a:noFill/>
            </p:spPr>
            <p:txBody>
              <a:bodyPr wrap="square" rtlCol="0">
                <a:spAutoFit/>
              </a:bodyPr>
              <a:lstStyle/>
              <a:p>
                <a:r>
                  <a:rPr lang="en-US" sz="2800">
                    <a:solidFill>
                      <a:srgbClr val="D60906"/>
                    </a:solidFill>
                    <a:latin typeface="#9Slide03 SFU Futura_12" panose="00000400000000000000" pitchFamily="2" charset="0"/>
                  </a:rPr>
                  <a:t>Kinh tế</a:t>
                </a:r>
              </a:p>
            </p:txBody>
          </p:sp>
          <p:pic>
            <p:nvPicPr>
              <p:cNvPr id="19" name="Picture 18">
                <a:extLst>
                  <a:ext uri="{FF2B5EF4-FFF2-40B4-BE49-F238E27FC236}">
                    <a16:creationId xmlns:a16="http://schemas.microsoft.com/office/drawing/2014/main" xmlns="" id="{BC2A200F-3F97-D31D-2233-CE5A5571436B}"/>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8764" b="89984" l="10000" r="90000">
                            <a14:foregroundMark x1="48902" y1="8764" x2="48902" y2="8764"/>
                            <a14:foregroundMark x1="46098" y1="41784" x2="46098" y2="41784"/>
                            <a14:foregroundMark x1="48293" y1="74804" x2="48293" y2="74804"/>
                          </a14:backgroundRemoval>
                        </a14:imgEffect>
                      </a14:imgLayer>
                    </a14:imgProps>
                  </a:ext>
                  <a:ext uri="{28A0092B-C50C-407E-A947-70E740481C1C}">
                    <a14:useLocalDpi xmlns:a14="http://schemas.microsoft.com/office/drawing/2010/main"/>
                  </a:ext>
                </a:extLst>
              </a:blip>
              <a:stretch>
                <a:fillRect/>
              </a:stretch>
            </p:blipFill>
            <p:spPr>
              <a:xfrm>
                <a:off x="2651131" y="4450788"/>
                <a:ext cx="590538" cy="460188"/>
              </a:xfrm>
              <a:prstGeom prst="rect">
                <a:avLst/>
              </a:prstGeom>
            </p:spPr>
          </p:pic>
        </p:grpSp>
      </p:grpSp>
      <p:grpSp>
        <p:nvGrpSpPr>
          <p:cNvPr id="41" name="Group 40">
            <a:extLst>
              <a:ext uri="{FF2B5EF4-FFF2-40B4-BE49-F238E27FC236}">
                <a16:creationId xmlns:a16="http://schemas.microsoft.com/office/drawing/2014/main" xmlns="" id="{5845B389-39EC-5872-3784-A30C69FB0A1E}"/>
              </a:ext>
            </a:extLst>
          </p:cNvPr>
          <p:cNvGrpSpPr/>
          <p:nvPr/>
        </p:nvGrpSpPr>
        <p:grpSpPr>
          <a:xfrm>
            <a:off x="5954798" y="5422220"/>
            <a:ext cx="1745528" cy="1939473"/>
            <a:chOff x="4547882" y="3055309"/>
            <a:chExt cx="1745528" cy="1939473"/>
          </a:xfrm>
        </p:grpSpPr>
        <p:pic>
          <p:nvPicPr>
            <p:cNvPr id="18" name="Picture 17">
              <a:extLst>
                <a:ext uri="{FF2B5EF4-FFF2-40B4-BE49-F238E27FC236}">
                  <a16:creationId xmlns:a16="http://schemas.microsoft.com/office/drawing/2014/main" xmlns="" id="{AF81A51E-EA22-9EFF-095B-292CAFC5019F}"/>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547882" y="3055309"/>
              <a:ext cx="1745528" cy="1466082"/>
            </a:xfrm>
            <a:prstGeom prst="rect">
              <a:avLst/>
            </a:prstGeom>
          </p:spPr>
        </p:pic>
        <p:grpSp>
          <p:nvGrpSpPr>
            <p:cNvPr id="24" name="Group 23">
              <a:extLst>
                <a:ext uri="{FF2B5EF4-FFF2-40B4-BE49-F238E27FC236}">
                  <a16:creationId xmlns:a16="http://schemas.microsoft.com/office/drawing/2014/main" xmlns="" id="{88DB295E-DBD4-E4ED-9F10-AFD315EEE08B}"/>
                </a:ext>
              </a:extLst>
            </p:cNvPr>
            <p:cNvGrpSpPr/>
            <p:nvPr/>
          </p:nvGrpSpPr>
          <p:grpSpPr>
            <a:xfrm>
              <a:off x="4677558" y="4471562"/>
              <a:ext cx="1607910" cy="523220"/>
              <a:chOff x="4648530" y="4394487"/>
              <a:chExt cx="1607910" cy="523220"/>
            </a:xfrm>
          </p:grpSpPr>
          <p:sp>
            <p:nvSpPr>
              <p:cNvPr id="40" name="TextBox 39">
                <a:extLst>
                  <a:ext uri="{FF2B5EF4-FFF2-40B4-BE49-F238E27FC236}">
                    <a16:creationId xmlns:a16="http://schemas.microsoft.com/office/drawing/2014/main" xmlns="" id="{137F43B0-83A5-5E2F-40F9-15CD89FDBAAD}"/>
                  </a:ext>
                </a:extLst>
              </p:cNvPr>
              <p:cNvSpPr txBox="1"/>
              <p:nvPr/>
            </p:nvSpPr>
            <p:spPr>
              <a:xfrm>
                <a:off x="4822466" y="4394487"/>
                <a:ext cx="1433974" cy="523220"/>
              </a:xfrm>
              <a:prstGeom prst="rect">
                <a:avLst/>
              </a:prstGeom>
              <a:noFill/>
            </p:spPr>
            <p:txBody>
              <a:bodyPr wrap="square" rtlCol="0">
                <a:spAutoFit/>
              </a:bodyPr>
              <a:lstStyle/>
              <a:p>
                <a:pPr algn="ctr"/>
                <a:r>
                  <a:rPr lang="en-US" sz="2800">
                    <a:solidFill>
                      <a:srgbClr val="D60906"/>
                    </a:solidFill>
                    <a:latin typeface="#9Slide03 SFU Futura_12" panose="00000400000000000000" pitchFamily="2" charset="0"/>
                  </a:rPr>
                  <a:t>Xã hội</a:t>
                </a:r>
              </a:p>
            </p:txBody>
          </p:sp>
          <p:pic>
            <p:nvPicPr>
              <p:cNvPr id="23" name="Picture 22">
                <a:extLst>
                  <a:ext uri="{FF2B5EF4-FFF2-40B4-BE49-F238E27FC236}">
                    <a16:creationId xmlns:a16="http://schemas.microsoft.com/office/drawing/2014/main" xmlns="" id="{42DA8236-9215-794F-69C6-E5C91FB001A8}"/>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8462" b="90000" l="10000" r="91538">
                            <a14:foregroundMark x1="48077" y1="8846" x2="48077" y2="8846"/>
                            <a14:foregroundMark x1="91538" y1="46923" x2="91538" y2="46923"/>
                            <a14:foregroundMark x1="52308" y1="33462" x2="52308" y2="33462"/>
                            <a14:foregroundMark x1="54231" y1="68462" x2="54231" y2="68462"/>
                          </a14:backgroundRemoval>
                        </a14:imgEffect>
                      </a14:imgLayer>
                    </a14:imgProps>
                  </a:ext>
                  <a:ext uri="{28A0092B-C50C-407E-A947-70E740481C1C}">
                    <a14:useLocalDpi xmlns:a14="http://schemas.microsoft.com/office/drawing/2010/main"/>
                  </a:ext>
                </a:extLst>
              </a:blip>
              <a:stretch>
                <a:fillRect/>
              </a:stretch>
            </p:blipFill>
            <p:spPr>
              <a:xfrm>
                <a:off x="4648530" y="4419613"/>
                <a:ext cx="422572" cy="422572"/>
              </a:xfrm>
              <a:prstGeom prst="rect">
                <a:avLst/>
              </a:prstGeom>
            </p:spPr>
          </p:pic>
        </p:grpSp>
      </p:grpSp>
      <p:pic>
        <p:nvPicPr>
          <p:cNvPr id="45" name="Picture 44">
            <a:extLst>
              <a:ext uri="{FF2B5EF4-FFF2-40B4-BE49-F238E27FC236}">
                <a16:creationId xmlns:a16="http://schemas.microsoft.com/office/drawing/2014/main" xmlns="" id="{05FDF2B5-3FAC-F744-EAF5-C23E7C7E097B}"/>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9986" b="89870" l="10000" r="94051">
                        <a14:foregroundMark x1="94051" y1="58900" x2="94051" y2="58900"/>
                      </a14:backgroundRemoval>
                    </a14:imgEffect>
                  </a14:imgLayer>
                </a14:imgProps>
              </a:ext>
              <a:ext uri="{28A0092B-C50C-407E-A947-70E740481C1C}">
                <a14:useLocalDpi xmlns:a14="http://schemas.microsoft.com/office/drawing/2010/main"/>
              </a:ext>
            </a:extLst>
          </a:blip>
          <a:stretch>
            <a:fillRect/>
          </a:stretch>
        </p:blipFill>
        <p:spPr>
          <a:xfrm rot="7248258">
            <a:off x="3129946" y="6059403"/>
            <a:ext cx="1756964" cy="1150531"/>
          </a:xfrm>
          <a:prstGeom prst="rect">
            <a:avLst/>
          </a:prstGeom>
        </p:spPr>
      </p:pic>
      <p:pic>
        <p:nvPicPr>
          <p:cNvPr id="49" name="Picture 48">
            <a:extLst>
              <a:ext uri="{FF2B5EF4-FFF2-40B4-BE49-F238E27FC236}">
                <a16:creationId xmlns:a16="http://schemas.microsoft.com/office/drawing/2014/main" xmlns="" id="{56CED53E-7392-61CD-CDBE-27A26E3D3572}"/>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9986" b="89870" l="10000" r="94051">
                        <a14:foregroundMark x1="94051" y1="58900" x2="94051" y2="58900"/>
                      </a14:backgroundRemoval>
                    </a14:imgEffect>
                  </a14:imgLayer>
                </a14:imgProps>
              </a:ext>
              <a:ext uri="{28A0092B-C50C-407E-A947-70E740481C1C}">
                <a14:useLocalDpi xmlns:a14="http://schemas.microsoft.com/office/drawing/2010/main"/>
              </a:ext>
            </a:extLst>
          </a:blip>
          <a:stretch>
            <a:fillRect/>
          </a:stretch>
        </p:blipFill>
        <p:spPr>
          <a:xfrm rot="4081821" flipV="1">
            <a:off x="6171077" y="6237679"/>
            <a:ext cx="1599541" cy="927928"/>
          </a:xfrm>
          <a:prstGeom prst="rect">
            <a:avLst/>
          </a:prstGeom>
        </p:spPr>
      </p:pic>
      <p:sp>
        <p:nvSpPr>
          <p:cNvPr id="46" name="Arrow: Down 45">
            <a:extLst>
              <a:ext uri="{FF2B5EF4-FFF2-40B4-BE49-F238E27FC236}">
                <a16:creationId xmlns:a16="http://schemas.microsoft.com/office/drawing/2014/main" xmlns="" id="{B3D78F6B-F8BE-A960-1963-6CDEB99FB493}"/>
              </a:ext>
            </a:extLst>
          </p:cNvPr>
          <p:cNvSpPr/>
          <p:nvPr/>
        </p:nvSpPr>
        <p:spPr>
          <a:xfrm>
            <a:off x="4848873" y="6514072"/>
            <a:ext cx="625411" cy="744027"/>
          </a:xfrm>
          <a:prstGeom prst="downArrow">
            <a:avLst/>
          </a:prstGeom>
          <a:solidFill>
            <a:srgbClr val="D6090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44" name="Picture 43">
            <a:extLst>
              <a:ext uri="{FF2B5EF4-FFF2-40B4-BE49-F238E27FC236}">
                <a16:creationId xmlns:a16="http://schemas.microsoft.com/office/drawing/2014/main" xmlns="" id="{76133F07-D750-3896-0964-1399C7D7C9FA}"/>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5730246" y="1245607"/>
            <a:ext cx="3108954" cy="290468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7" name="矩形 7">
            <a:extLst>
              <a:ext uri="{FF2B5EF4-FFF2-40B4-BE49-F238E27FC236}">
                <a16:creationId xmlns:a16="http://schemas.microsoft.com/office/drawing/2014/main" xmlns="" id="{70CE13C4-6A49-29F9-66D8-30035432372E}"/>
              </a:ext>
            </a:extLst>
          </p:cNvPr>
          <p:cNvSpPr/>
          <p:nvPr/>
        </p:nvSpPr>
        <p:spPr>
          <a:xfrm>
            <a:off x="581668" y="786474"/>
            <a:ext cx="4372284" cy="338554"/>
          </a:xfrm>
          <a:prstGeom prst="rect">
            <a:avLst/>
          </a:prstGeom>
          <a:solidFill>
            <a:schemeClr val="accent4">
              <a:lumMod val="20000"/>
              <a:lumOff val="80000"/>
            </a:schemeClr>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48" name="TextBox 47">
            <a:extLst>
              <a:ext uri="{FF2B5EF4-FFF2-40B4-BE49-F238E27FC236}">
                <a16:creationId xmlns:a16="http://schemas.microsoft.com/office/drawing/2014/main" xmlns="" id="{46A60728-8CF7-F514-128A-BF38221BD6E5}"/>
              </a:ext>
            </a:extLst>
          </p:cNvPr>
          <p:cNvSpPr txBox="1"/>
          <p:nvPr/>
        </p:nvSpPr>
        <p:spPr>
          <a:xfrm>
            <a:off x="222362" y="1356546"/>
            <a:ext cx="5251922" cy="1940211"/>
          </a:xfrm>
          <a:prstGeom prst="rect">
            <a:avLst/>
          </a:prstGeom>
          <a:noFill/>
        </p:spPr>
        <p:txBody>
          <a:bodyPr wrap="square">
            <a:spAutoFit/>
          </a:bodyPr>
          <a:lstStyle/>
          <a:p>
            <a:pPr marL="285750" indent="-285750" algn="just">
              <a:lnSpc>
                <a:spcPct val="120000"/>
              </a:lnSpc>
              <a:spcAft>
                <a:spcPts val="800"/>
              </a:spcAft>
              <a:buFont typeface="Wingdings" panose="05000000000000000000" pitchFamily="2" charset="2"/>
              <a:buChar char="q"/>
            </a:pPr>
            <a:r>
              <a:rPr lang="it-IT" sz="1600">
                <a:solidFill>
                  <a:schemeClr val="accent4">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rPr>
              <a:t>Giữ nguyên sơ đồ 8 nhóm/2 cụm</a:t>
            </a:r>
            <a:endParaRPr lang="en-US" sz="1600">
              <a:solidFill>
                <a:schemeClr val="accent4">
                  <a:lumMod val="50000"/>
                </a:schemeClr>
              </a:solidFill>
              <a:effectLst/>
              <a:latin typeface="#9Slide03 SFU Futura_12" panose="00000400000000000000" pitchFamily="2" charset="0"/>
              <a:ea typeface="Arial" panose="020B0604020202020204" pitchFamily="34" charset="0"/>
              <a:cs typeface="Times New Roman" panose="02020603050405020304" pitchFamily="18" charset="0"/>
            </a:endParaRPr>
          </a:p>
          <a:p>
            <a:pPr marL="403225" lvl="0" indent="-285750" algn="just">
              <a:lnSpc>
                <a:spcPct val="120000"/>
              </a:lnSpc>
              <a:buFont typeface="Wingdings" panose="05000000000000000000" pitchFamily="2" charset="2"/>
              <a:buChar char="v"/>
            </a:pPr>
            <a:r>
              <a:rPr lang="it-IT" sz="1600">
                <a:solidFill>
                  <a:schemeClr val="accent4">
                    <a:lumMod val="50000"/>
                  </a:schemeClr>
                </a:solidFill>
                <a:effectLst/>
                <a:latin typeface="#9Slide03 SFU Futura_12" panose="00000400000000000000" pitchFamily="2" charset="0"/>
                <a:ea typeface="Times New Roman" panose="02020603050405020304" pitchFamily="18" charset="0"/>
              </a:rPr>
              <a:t>Nhóm 1,2: Cơ cấu dân số theo giới tính</a:t>
            </a:r>
            <a:endParaRPr lang="en-US" sz="1600">
              <a:solidFill>
                <a:schemeClr val="accent4">
                  <a:lumMod val="50000"/>
                </a:schemeClr>
              </a:solidFill>
              <a:effectLst/>
              <a:latin typeface="#9Slide03 SFU Futura_12" panose="00000400000000000000" pitchFamily="2" charset="0"/>
              <a:ea typeface="Times New Roman" panose="02020603050405020304" pitchFamily="18" charset="0"/>
            </a:endParaRPr>
          </a:p>
          <a:p>
            <a:pPr marL="403225" lvl="0" indent="-285750" algn="just">
              <a:lnSpc>
                <a:spcPct val="120000"/>
              </a:lnSpc>
              <a:buFont typeface="Wingdings" panose="05000000000000000000" pitchFamily="2" charset="2"/>
              <a:buChar char="v"/>
              <a:tabLst>
                <a:tab pos="6031230" algn="r"/>
              </a:tabLst>
            </a:pPr>
            <a:r>
              <a:rPr lang="it-IT" sz="1600">
                <a:solidFill>
                  <a:schemeClr val="accent4">
                    <a:lumMod val="50000"/>
                  </a:schemeClr>
                </a:solidFill>
                <a:effectLst/>
                <a:latin typeface="#9Slide03 SFU Futura_12" panose="00000400000000000000" pitchFamily="2" charset="0"/>
                <a:ea typeface="Times New Roman" panose="02020603050405020304" pitchFamily="18" charset="0"/>
              </a:rPr>
              <a:t>Nhóm 3,4: Cơ cấu dân số theo tuổi</a:t>
            </a:r>
          </a:p>
          <a:p>
            <a:pPr marL="403225" indent="-285750" algn="just">
              <a:lnSpc>
                <a:spcPct val="120000"/>
              </a:lnSpc>
              <a:buFont typeface="Wingdings" panose="05000000000000000000" pitchFamily="2" charset="2"/>
              <a:buChar char="v"/>
              <a:tabLst>
                <a:tab pos="6031230" algn="r"/>
              </a:tabLst>
            </a:pPr>
            <a:r>
              <a:rPr lang="it-IT" sz="1600">
                <a:solidFill>
                  <a:schemeClr val="accent4">
                    <a:lumMod val="50000"/>
                  </a:schemeClr>
                </a:solidFill>
                <a:effectLst/>
                <a:latin typeface="#9Slide03 SFU Futura_12" panose="00000400000000000000" pitchFamily="2" charset="0"/>
                <a:ea typeface="Times New Roman" panose="02020603050405020304" pitchFamily="18" charset="0"/>
              </a:rPr>
              <a:t>Nhóm 5,6: Cơ cấu dân số theo lao động</a:t>
            </a:r>
            <a:endParaRPr lang="en-US" sz="1600">
              <a:solidFill>
                <a:schemeClr val="accent4">
                  <a:lumMod val="50000"/>
                </a:schemeClr>
              </a:solidFill>
              <a:effectLst/>
              <a:latin typeface="#9Slide03 SFU Futura_12" panose="00000400000000000000" pitchFamily="2" charset="0"/>
              <a:ea typeface="Times New Roman" panose="02020603050405020304" pitchFamily="18" charset="0"/>
            </a:endParaRPr>
          </a:p>
          <a:p>
            <a:pPr marL="403225" indent="-285750" algn="just">
              <a:lnSpc>
                <a:spcPct val="120000"/>
              </a:lnSpc>
              <a:buFont typeface="Wingdings" panose="05000000000000000000" pitchFamily="2" charset="2"/>
              <a:buChar char="v"/>
              <a:tabLst>
                <a:tab pos="6031230" algn="r"/>
              </a:tabLst>
            </a:pPr>
            <a:r>
              <a:rPr lang="it-IT" sz="1600">
                <a:solidFill>
                  <a:schemeClr val="accent4">
                    <a:lumMod val="50000"/>
                  </a:schemeClr>
                </a:solidFill>
                <a:effectLst/>
                <a:latin typeface="#9Slide03 SFU Futura_12" panose="00000400000000000000" pitchFamily="2" charset="0"/>
                <a:ea typeface="Times New Roman" panose="02020603050405020304" pitchFamily="18" charset="0"/>
              </a:rPr>
              <a:t>Nhóm 7,8: Cơ cấu dân số theo trình độ văn hóa</a:t>
            </a:r>
            <a:endParaRPr lang="en-US" sz="1600">
              <a:solidFill>
                <a:schemeClr val="accent4">
                  <a:lumMod val="50000"/>
                </a:schemeClr>
              </a:solidFill>
              <a:effectLst/>
              <a:latin typeface="#9Slide03 SFU Futura_12" panose="00000400000000000000" pitchFamily="2" charset="0"/>
              <a:ea typeface="Times New Roman" panose="02020603050405020304" pitchFamily="18" charset="0"/>
            </a:endParaRPr>
          </a:p>
          <a:p>
            <a:pPr marL="285750" lvl="0" indent="-285750" algn="just">
              <a:lnSpc>
                <a:spcPct val="120000"/>
              </a:lnSpc>
              <a:buFont typeface="Wingdings" panose="05000000000000000000" pitchFamily="2" charset="2"/>
              <a:buChar char="q"/>
              <a:tabLst>
                <a:tab pos="6031230" algn="r"/>
              </a:tabLst>
            </a:pPr>
            <a:r>
              <a:rPr lang="it-IT" sz="1600">
                <a:solidFill>
                  <a:schemeClr val="accent4">
                    <a:lumMod val="50000"/>
                  </a:schemeClr>
                </a:solidFill>
                <a:latin typeface="#9Slide03 SFU Futura_12" panose="00000400000000000000" pitchFamily="2" charset="0"/>
                <a:ea typeface="Times New Roman" panose="02020603050405020304" pitchFamily="18" charset="0"/>
              </a:rPr>
              <a:t>Thời gian: 20 phút</a:t>
            </a:r>
            <a:endParaRPr lang="en-US" sz="1600">
              <a:solidFill>
                <a:schemeClr val="accent4">
                  <a:lumMod val="50000"/>
                </a:schemeClr>
              </a:solidFill>
              <a:effectLst/>
              <a:latin typeface="#9Slide03 SFU Futura_12" panose="00000400000000000000" pitchFamily="2" charset="0"/>
              <a:ea typeface="Times New Roman" panose="02020603050405020304" pitchFamily="18" charset="0"/>
            </a:endParaRPr>
          </a:p>
        </p:txBody>
      </p:sp>
      <p:graphicFrame>
        <p:nvGraphicFramePr>
          <p:cNvPr id="50" name="Table 4">
            <a:extLst>
              <a:ext uri="{FF2B5EF4-FFF2-40B4-BE49-F238E27FC236}">
                <a16:creationId xmlns:a16="http://schemas.microsoft.com/office/drawing/2014/main" xmlns="" id="{0FBE1AEB-F8BC-7C28-1E8A-692A6CC61E83}"/>
              </a:ext>
            </a:extLst>
          </p:cNvPr>
          <p:cNvGraphicFramePr>
            <a:graphicFrameLocks noGrp="1"/>
          </p:cNvGraphicFramePr>
          <p:nvPr>
            <p:extLst>
              <p:ext uri="{D42A27DB-BD31-4B8C-83A1-F6EECF244321}">
                <p14:modId xmlns:p14="http://schemas.microsoft.com/office/powerpoint/2010/main" val="1802286801"/>
              </p:ext>
            </p:extLst>
          </p:nvPr>
        </p:nvGraphicFramePr>
        <p:xfrm>
          <a:off x="109638" y="3388113"/>
          <a:ext cx="5278454" cy="1586253"/>
        </p:xfrm>
        <a:graphic>
          <a:graphicData uri="http://schemas.openxmlformats.org/drawingml/2006/table">
            <a:tbl>
              <a:tblPr firstRow="1" bandRow="1">
                <a:tableStyleId>{00A15C55-8517-42AA-B614-E9B94910E393}</a:tableStyleId>
              </a:tblPr>
              <a:tblGrid>
                <a:gridCol w="1806257">
                  <a:extLst>
                    <a:ext uri="{9D8B030D-6E8A-4147-A177-3AD203B41FA5}">
                      <a16:colId xmlns:a16="http://schemas.microsoft.com/office/drawing/2014/main" xmlns="" val="2118861442"/>
                    </a:ext>
                  </a:extLst>
                </a:gridCol>
                <a:gridCol w="3472197">
                  <a:extLst>
                    <a:ext uri="{9D8B030D-6E8A-4147-A177-3AD203B41FA5}">
                      <a16:colId xmlns:a16="http://schemas.microsoft.com/office/drawing/2014/main" xmlns="" val="2521582897"/>
                    </a:ext>
                  </a:extLst>
                </a:gridCol>
              </a:tblGrid>
              <a:tr h="728037">
                <a:tc gridSpan="2">
                  <a:txBody>
                    <a:bodyPr/>
                    <a:lstStyle/>
                    <a:p>
                      <a:pPr algn="ctr"/>
                      <a:r>
                        <a:rPr lang="en-US" sz="2000">
                          <a:latin typeface="#9Slide03 SFU Futura_12" panose="00000400000000000000" pitchFamily="2" charset="0"/>
                        </a:rPr>
                        <a:t>Nhóm </a:t>
                      </a:r>
                      <a:r>
                        <a:rPr lang="en-US" sz="1800">
                          <a:latin typeface="#9Slide03 SFU Futura_12" panose="00000400000000000000" pitchFamily="2" charset="0"/>
                        </a:rPr>
                        <a:t>…..</a:t>
                      </a:r>
                      <a:endParaRPr lang="en-US" sz="2000">
                        <a:latin typeface="#9Slide03 SFU Futura_12" panose="00000400000000000000" pitchFamily="2" charset="0"/>
                      </a:endParaRPr>
                    </a:p>
                    <a:p>
                      <a:pPr algn="l"/>
                      <a:r>
                        <a:rPr lang="en-US" sz="2000">
                          <a:latin typeface="#9Slide03 SFU Futura_12" panose="00000400000000000000" pitchFamily="2" charset="0"/>
                        </a:rPr>
                        <a:t>Nội dung:</a:t>
                      </a: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429108">
                <a:tc>
                  <a:txBody>
                    <a:bodyPr/>
                    <a:lstStyle/>
                    <a:p>
                      <a:pPr algn="just"/>
                      <a:r>
                        <a:rPr lang="en-US" sz="2000">
                          <a:latin typeface="#9Slide03 SFU Futura_12" panose="00000400000000000000" pitchFamily="2" charset="0"/>
                        </a:rPr>
                        <a:t>Khái niệm</a:t>
                      </a:r>
                    </a:p>
                  </a:txBody>
                  <a:tcPr anchor="ctr">
                    <a:cell3D prstMaterial="dkEdge">
                      <a:bevel w="77470" h="12700" prst="softRound"/>
                      <a:lightRig rig="flood" dir="t"/>
                    </a:cell3D>
                  </a:tcPr>
                </a:tc>
                <a:tc>
                  <a:txBody>
                    <a:bodyPr/>
                    <a:lstStyle/>
                    <a:p>
                      <a:pPr algn="ctr"/>
                      <a:endParaRPr lang="en-US" sz="20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3383593564"/>
                  </a:ext>
                </a:extLst>
              </a:tr>
              <a:tr h="429108">
                <a:tc>
                  <a:txBody>
                    <a:bodyPr/>
                    <a:lstStyle/>
                    <a:p>
                      <a:pPr algn="just"/>
                      <a:r>
                        <a:rPr lang="en-US" sz="2000">
                          <a:latin typeface="#9Slide03 SFU Futura_12" panose="00000400000000000000" pitchFamily="2" charset="0"/>
                        </a:rPr>
                        <a:t>Đặc điểm</a:t>
                      </a:r>
                    </a:p>
                  </a:txBody>
                  <a:tcPr anchor="ctr">
                    <a:cell3D prstMaterial="dkEdge">
                      <a:bevel w="77470" h="12700" prst="softRound"/>
                      <a:lightRig rig="flood" dir="t"/>
                    </a:cell3D>
                  </a:tcPr>
                </a:tc>
                <a:tc>
                  <a:txBody>
                    <a:bodyPr/>
                    <a:lstStyle/>
                    <a:p>
                      <a:pPr algn="ctr"/>
                      <a:endParaRPr lang="en-US" sz="2000" dirty="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3491397356"/>
                  </a:ext>
                </a:extLst>
              </a:tr>
            </a:tbl>
          </a:graphicData>
        </a:graphic>
      </p:graphicFrame>
    </p:spTree>
    <p:extLst>
      <p:ext uri="{BB962C8B-B14F-4D97-AF65-F5344CB8AC3E}">
        <p14:creationId xmlns:p14="http://schemas.microsoft.com/office/powerpoint/2010/main" val="248692265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E448140E-1D8F-F55C-4037-A7D30D8FE86F}"/>
              </a:ext>
            </a:extLst>
          </p:cNvPr>
          <p:cNvGrpSpPr/>
          <p:nvPr/>
        </p:nvGrpSpPr>
        <p:grpSpPr>
          <a:xfrm>
            <a:off x="3674417" y="1896812"/>
            <a:ext cx="1848271" cy="1770789"/>
            <a:chOff x="4611914" y="1944914"/>
            <a:chExt cx="2968172" cy="2968172"/>
          </a:xfrm>
        </p:grpSpPr>
        <p:sp>
          <p:nvSpPr>
            <p:cNvPr id="53" name="Oval 52">
              <a:extLst>
                <a:ext uri="{FF2B5EF4-FFF2-40B4-BE49-F238E27FC236}">
                  <a16:creationId xmlns:a16="http://schemas.microsoft.com/office/drawing/2014/main" xmlns="" id="{D246711B-0745-2E1D-B9EE-0681CC114968}"/>
                </a:ext>
              </a:extLst>
            </p:cNvPr>
            <p:cNvSpPr/>
            <p:nvPr/>
          </p:nvSpPr>
          <p:spPr>
            <a:xfrm>
              <a:off x="4611914" y="1944914"/>
              <a:ext cx="2968172" cy="2968172"/>
            </a:xfrm>
            <a:prstGeom prst="ellipse">
              <a:avLst/>
            </a:prstGeom>
            <a:gradFill flip="none" rotWithShape="1">
              <a:gsLst>
                <a:gs pos="0">
                  <a:schemeClr val="bg1">
                    <a:lumMod val="95000"/>
                  </a:schemeClr>
                </a:gs>
                <a:gs pos="75000">
                  <a:schemeClr val="bg1">
                    <a:lumMod val="75000"/>
                  </a:schemeClr>
                </a:gs>
              </a:gsLst>
              <a:path path="circle">
                <a:fillToRect l="50000" t="50000" r="50000" b="50000"/>
              </a:path>
              <a:tileRect/>
            </a:gradFill>
            <a:ln>
              <a:noFill/>
            </a:ln>
            <a:effectLst>
              <a:innerShdw blurRad="787400">
                <a:schemeClr val="tx1">
                  <a:lumMod val="75000"/>
                  <a:lumOff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xmlns="" id="{8F689F98-87E1-C1B3-1B92-03FB77BFD3A0}"/>
                </a:ext>
              </a:extLst>
            </p:cNvPr>
            <p:cNvSpPr/>
            <p:nvPr/>
          </p:nvSpPr>
          <p:spPr>
            <a:xfrm rot="20887834">
              <a:off x="4975322" y="2031815"/>
              <a:ext cx="1366357" cy="1061932"/>
            </a:xfrm>
            <a:prstGeom prst="ellipse">
              <a:avLst/>
            </a:prstGeom>
            <a:solidFill>
              <a:schemeClr val="bg1">
                <a:alpha val="84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xmlns="" id="{7DCAA1DE-98C4-6483-A766-54C1FB6B89AD}"/>
                </a:ext>
              </a:extLst>
            </p:cNvPr>
            <p:cNvGrpSpPr/>
            <p:nvPr/>
          </p:nvGrpSpPr>
          <p:grpSpPr>
            <a:xfrm>
              <a:off x="4694039" y="2769185"/>
              <a:ext cx="2803922" cy="1474371"/>
              <a:chOff x="1689100" y="1257664"/>
              <a:chExt cx="8813800" cy="4605048"/>
            </a:xfrm>
            <a:solidFill>
              <a:schemeClr val="bg1">
                <a:lumMod val="85000"/>
                <a:alpha val="63000"/>
              </a:schemeClr>
            </a:solidFill>
          </p:grpSpPr>
          <p:sp>
            <p:nvSpPr>
              <p:cNvPr id="56" name="Freeform 11">
                <a:extLst>
                  <a:ext uri="{FF2B5EF4-FFF2-40B4-BE49-F238E27FC236}">
                    <a16:creationId xmlns:a16="http://schemas.microsoft.com/office/drawing/2014/main" xmlns="" id="{CAA5CE4B-0E4D-24D3-8DE4-480C7E530D52}"/>
                  </a:ext>
                </a:extLst>
              </p:cNvPr>
              <p:cNvSpPr>
                <a:spLocks/>
              </p:cNvSpPr>
              <p:nvPr/>
            </p:nvSpPr>
            <p:spPr bwMode="auto">
              <a:xfrm>
                <a:off x="6875759" y="4549608"/>
                <a:ext cx="180592" cy="361180"/>
              </a:xfrm>
              <a:custGeom>
                <a:avLst/>
                <a:gdLst>
                  <a:gd name="T0" fmla="*/ 15 w 157"/>
                  <a:gd name="T1" fmla="*/ 204 h 316"/>
                  <a:gd name="T2" fmla="*/ 30 w 157"/>
                  <a:gd name="T3" fmla="*/ 169 h 316"/>
                  <a:gd name="T4" fmla="*/ 19 w 157"/>
                  <a:gd name="T5" fmla="*/ 127 h 316"/>
                  <a:gd name="T6" fmla="*/ 68 w 157"/>
                  <a:gd name="T7" fmla="*/ 77 h 316"/>
                  <a:gd name="T8" fmla="*/ 121 w 157"/>
                  <a:gd name="T9" fmla="*/ 24 h 316"/>
                  <a:gd name="T10" fmla="*/ 126 w 157"/>
                  <a:gd name="T11" fmla="*/ 0 h 316"/>
                  <a:gd name="T12" fmla="*/ 157 w 157"/>
                  <a:gd name="T13" fmla="*/ 75 h 316"/>
                  <a:gd name="T14" fmla="*/ 157 w 157"/>
                  <a:gd name="T15" fmla="*/ 87 h 316"/>
                  <a:gd name="T16" fmla="*/ 144 w 157"/>
                  <a:gd name="T17" fmla="*/ 83 h 316"/>
                  <a:gd name="T18" fmla="*/ 110 w 157"/>
                  <a:gd name="T19" fmla="*/ 227 h 316"/>
                  <a:gd name="T20" fmla="*/ 43 w 157"/>
                  <a:gd name="T21" fmla="*/ 316 h 316"/>
                  <a:gd name="T22" fmla="*/ 7 w 157"/>
                  <a:gd name="T23" fmla="*/ 272 h 316"/>
                  <a:gd name="T24" fmla="*/ 9 w 157"/>
                  <a:gd name="T25" fmla="*/ 252 h 316"/>
                  <a:gd name="T26" fmla="*/ 0 w 157"/>
                  <a:gd name="T27" fmla="*/ 220 h 316"/>
                  <a:gd name="T28" fmla="*/ 15 w 157"/>
                  <a:gd name="T29" fmla="*/ 20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316">
                    <a:moveTo>
                      <a:pt x="15" y="204"/>
                    </a:moveTo>
                    <a:cubicBezTo>
                      <a:pt x="15" y="204"/>
                      <a:pt x="30" y="170"/>
                      <a:pt x="30" y="169"/>
                    </a:cubicBezTo>
                    <a:cubicBezTo>
                      <a:pt x="30" y="160"/>
                      <a:pt x="19" y="140"/>
                      <a:pt x="19" y="127"/>
                    </a:cubicBezTo>
                    <a:cubicBezTo>
                      <a:pt x="19" y="88"/>
                      <a:pt x="46" y="91"/>
                      <a:pt x="68" y="77"/>
                    </a:cubicBezTo>
                    <a:cubicBezTo>
                      <a:pt x="85" y="67"/>
                      <a:pt x="109" y="37"/>
                      <a:pt x="121" y="24"/>
                    </a:cubicBezTo>
                    <a:cubicBezTo>
                      <a:pt x="125" y="20"/>
                      <a:pt x="123" y="6"/>
                      <a:pt x="126" y="0"/>
                    </a:cubicBezTo>
                    <a:cubicBezTo>
                      <a:pt x="151" y="3"/>
                      <a:pt x="149" y="55"/>
                      <a:pt x="157" y="75"/>
                    </a:cubicBezTo>
                    <a:cubicBezTo>
                      <a:pt x="157" y="87"/>
                      <a:pt x="157" y="87"/>
                      <a:pt x="157" y="87"/>
                    </a:cubicBezTo>
                    <a:cubicBezTo>
                      <a:pt x="153" y="86"/>
                      <a:pt x="145" y="83"/>
                      <a:pt x="144" y="83"/>
                    </a:cubicBezTo>
                    <a:cubicBezTo>
                      <a:pt x="144" y="141"/>
                      <a:pt x="126" y="181"/>
                      <a:pt x="110" y="227"/>
                    </a:cubicBezTo>
                    <a:cubicBezTo>
                      <a:pt x="96" y="262"/>
                      <a:pt x="89" y="316"/>
                      <a:pt x="43" y="316"/>
                    </a:cubicBezTo>
                    <a:cubicBezTo>
                      <a:pt x="24" y="316"/>
                      <a:pt x="7" y="293"/>
                      <a:pt x="7" y="272"/>
                    </a:cubicBezTo>
                    <a:cubicBezTo>
                      <a:pt x="7" y="262"/>
                      <a:pt x="10" y="258"/>
                      <a:pt x="9" y="252"/>
                    </a:cubicBezTo>
                    <a:cubicBezTo>
                      <a:pt x="0" y="245"/>
                      <a:pt x="0" y="232"/>
                      <a:pt x="0" y="220"/>
                    </a:cubicBezTo>
                    <a:cubicBezTo>
                      <a:pt x="0" y="217"/>
                      <a:pt x="14" y="204"/>
                      <a:pt x="15" y="20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Freeform 12">
                <a:extLst>
                  <a:ext uri="{FF2B5EF4-FFF2-40B4-BE49-F238E27FC236}">
                    <a16:creationId xmlns:a16="http://schemas.microsoft.com/office/drawing/2014/main" xmlns="" id="{BA483B15-5496-6045-47A6-0409F1FF1007}"/>
                  </a:ext>
                </a:extLst>
              </p:cNvPr>
              <p:cNvSpPr>
                <a:spLocks/>
              </p:cNvSpPr>
              <p:nvPr/>
            </p:nvSpPr>
            <p:spPr bwMode="auto">
              <a:xfrm>
                <a:off x="5394294" y="3204364"/>
                <a:ext cx="1683483" cy="1974248"/>
              </a:xfrm>
              <a:custGeom>
                <a:avLst/>
                <a:gdLst>
                  <a:gd name="T0" fmla="*/ 857 w 1471"/>
                  <a:gd name="T1" fmla="*/ 119 h 1725"/>
                  <a:gd name="T2" fmla="*/ 905 w 1471"/>
                  <a:gd name="T3" fmla="*/ 145 h 1725"/>
                  <a:gd name="T4" fmla="*/ 1045 w 1471"/>
                  <a:gd name="T5" fmla="*/ 155 h 1725"/>
                  <a:gd name="T6" fmla="*/ 1106 w 1471"/>
                  <a:gd name="T7" fmla="*/ 159 h 1725"/>
                  <a:gd name="T8" fmla="*/ 1106 w 1471"/>
                  <a:gd name="T9" fmla="*/ 245 h 1725"/>
                  <a:gd name="T10" fmla="*/ 1064 w 1471"/>
                  <a:gd name="T11" fmla="*/ 207 h 1725"/>
                  <a:gd name="T12" fmla="*/ 1166 w 1471"/>
                  <a:gd name="T13" fmla="*/ 402 h 1725"/>
                  <a:gd name="T14" fmla="*/ 1200 w 1471"/>
                  <a:gd name="T15" fmla="*/ 481 h 1725"/>
                  <a:gd name="T16" fmla="*/ 1253 w 1471"/>
                  <a:gd name="T17" fmla="*/ 559 h 1725"/>
                  <a:gd name="T18" fmla="*/ 1296 w 1471"/>
                  <a:gd name="T19" fmla="*/ 626 h 1725"/>
                  <a:gd name="T20" fmla="*/ 1352 w 1471"/>
                  <a:gd name="T21" fmla="*/ 646 h 1725"/>
                  <a:gd name="T22" fmla="*/ 1465 w 1471"/>
                  <a:gd name="T23" fmla="*/ 622 h 1725"/>
                  <a:gd name="T24" fmla="*/ 1418 w 1471"/>
                  <a:gd name="T25" fmla="*/ 766 h 1725"/>
                  <a:gd name="T26" fmla="*/ 1234 w 1471"/>
                  <a:gd name="T27" fmla="*/ 974 h 1725"/>
                  <a:gd name="T28" fmla="*/ 1215 w 1471"/>
                  <a:gd name="T29" fmla="*/ 1081 h 1725"/>
                  <a:gd name="T30" fmla="*/ 1238 w 1471"/>
                  <a:gd name="T31" fmla="*/ 1149 h 1725"/>
                  <a:gd name="T32" fmla="*/ 1236 w 1471"/>
                  <a:gd name="T33" fmla="*/ 1219 h 1725"/>
                  <a:gd name="T34" fmla="*/ 1134 w 1471"/>
                  <a:gd name="T35" fmla="*/ 1342 h 1725"/>
                  <a:gd name="T36" fmla="*/ 1132 w 1471"/>
                  <a:gd name="T37" fmla="*/ 1419 h 1725"/>
                  <a:gd name="T38" fmla="*/ 1103 w 1471"/>
                  <a:gd name="T39" fmla="*/ 1471 h 1725"/>
                  <a:gd name="T40" fmla="*/ 1077 w 1471"/>
                  <a:gd name="T41" fmla="*/ 1525 h 1725"/>
                  <a:gd name="T42" fmla="*/ 1016 w 1471"/>
                  <a:gd name="T43" fmla="*/ 1626 h 1725"/>
                  <a:gd name="T44" fmla="*/ 924 w 1471"/>
                  <a:gd name="T45" fmla="*/ 1704 h 1725"/>
                  <a:gd name="T46" fmla="*/ 880 w 1471"/>
                  <a:gd name="T47" fmla="*/ 1701 h 1725"/>
                  <a:gd name="T48" fmla="*/ 776 w 1471"/>
                  <a:gd name="T49" fmla="*/ 1709 h 1725"/>
                  <a:gd name="T50" fmla="*/ 755 w 1471"/>
                  <a:gd name="T51" fmla="*/ 1673 h 1725"/>
                  <a:gd name="T52" fmla="*/ 740 w 1471"/>
                  <a:gd name="T53" fmla="*/ 1608 h 1725"/>
                  <a:gd name="T54" fmla="*/ 678 w 1471"/>
                  <a:gd name="T55" fmla="*/ 1421 h 1725"/>
                  <a:gd name="T56" fmla="*/ 619 w 1471"/>
                  <a:gd name="T57" fmla="*/ 1276 h 1725"/>
                  <a:gd name="T58" fmla="*/ 656 w 1471"/>
                  <a:gd name="T59" fmla="*/ 1119 h 1725"/>
                  <a:gd name="T60" fmla="*/ 625 w 1471"/>
                  <a:gd name="T61" fmla="*/ 1006 h 1725"/>
                  <a:gd name="T62" fmla="*/ 579 w 1471"/>
                  <a:gd name="T63" fmla="*/ 882 h 1725"/>
                  <a:gd name="T64" fmla="*/ 587 w 1471"/>
                  <a:gd name="T65" fmla="*/ 831 h 1725"/>
                  <a:gd name="T66" fmla="*/ 507 w 1471"/>
                  <a:gd name="T67" fmla="*/ 797 h 1725"/>
                  <a:gd name="T68" fmla="*/ 354 w 1471"/>
                  <a:gd name="T69" fmla="*/ 779 h 1725"/>
                  <a:gd name="T70" fmla="*/ 282 w 1471"/>
                  <a:gd name="T71" fmla="*/ 781 h 1725"/>
                  <a:gd name="T72" fmla="*/ 187 w 1471"/>
                  <a:gd name="T73" fmla="*/ 791 h 1725"/>
                  <a:gd name="T74" fmla="*/ 68 w 1471"/>
                  <a:gd name="T75" fmla="*/ 664 h 1725"/>
                  <a:gd name="T76" fmla="*/ 13 w 1471"/>
                  <a:gd name="T77" fmla="*/ 608 h 1725"/>
                  <a:gd name="T78" fmla="*/ 11 w 1471"/>
                  <a:gd name="T79" fmla="*/ 583 h 1725"/>
                  <a:gd name="T80" fmla="*/ 32 w 1471"/>
                  <a:gd name="T81" fmla="*/ 485 h 1725"/>
                  <a:gd name="T82" fmla="*/ 38 w 1471"/>
                  <a:gd name="T83" fmla="*/ 358 h 1725"/>
                  <a:gd name="T84" fmla="*/ 132 w 1471"/>
                  <a:gd name="T85" fmla="*/ 237 h 1725"/>
                  <a:gd name="T86" fmla="*/ 179 w 1471"/>
                  <a:gd name="T87" fmla="*/ 139 h 1725"/>
                  <a:gd name="T88" fmla="*/ 242 w 1471"/>
                  <a:gd name="T89" fmla="*/ 64 h 1725"/>
                  <a:gd name="T90" fmla="*/ 322 w 1471"/>
                  <a:gd name="T91" fmla="*/ 62 h 1725"/>
                  <a:gd name="T92" fmla="*/ 469 w 1471"/>
                  <a:gd name="T93" fmla="*/ 10 h 1725"/>
                  <a:gd name="T94" fmla="*/ 528 w 1471"/>
                  <a:gd name="T95" fmla="*/ 6 h 1725"/>
                  <a:gd name="T96" fmla="*/ 581 w 1471"/>
                  <a:gd name="T97" fmla="*/ 0 h 1725"/>
                  <a:gd name="T98" fmla="*/ 615 w 1471"/>
                  <a:gd name="T99" fmla="*/ 10 h 1725"/>
                  <a:gd name="T100" fmla="*/ 613 w 1471"/>
                  <a:gd name="T101" fmla="*/ 48 h 1725"/>
                  <a:gd name="T102" fmla="*/ 638 w 1471"/>
                  <a:gd name="T103" fmla="*/ 115 h 1725"/>
                  <a:gd name="T104" fmla="*/ 781 w 1471"/>
                  <a:gd name="T105" fmla="*/ 179 h 1725"/>
                  <a:gd name="T106" fmla="*/ 797 w 1471"/>
                  <a:gd name="T107" fmla="*/ 151 h 1725"/>
                  <a:gd name="T108" fmla="*/ 841 w 1471"/>
                  <a:gd name="T109" fmla="*/ 119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1" h="1725">
                    <a:moveTo>
                      <a:pt x="841" y="119"/>
                    </a:moveTo>
                    <a:cubicBezTo>
                      <a:pt x="857" y="119"/>
                      <a:pt x="857" y="119"/>
                      <a:pt x="857" y="119"/>
                    </a:cubicBezTo>
                    <a:cubicBezTo>
                      <a:pt x="857" y="130"/>
                      <a:pt x="865" y="133"/>
                      <a:pt x="869" y="137"/>
                    </a:cubicBezTo>
                    <a:cubicBezTo>
                      <a:pt x="875" y="147"/>
                      <a:pt x="893" y="141"/>
                      <a:pt x="905" y="145"/>
                    </a:cubicBezTo>
                    <a:cubicBezTo>
                      <a:pt x="929" y="155"/>
                      <a:pt x="963" y="167"/>
                      <a:pt x="990" y="167"/>
                    </a:cubicBezTo>
                    <a:cubicBezTo>
                      <a:pt x="1014" y="167"/>
                      <a:pt x="1021" y="155"/>
                      <a:pt x="1045" y="155"/>
                    </a:cubicBezTo>
                    <a:cubicBezTo>
                      <a:pt x="1059" y="155"/>
                      <a:pt x="1068" y="165"/>
                      <a:pt x="1084" y="165"/>
                    </a:cubicBezTo>
                    <a:cubicBezTo>
                      <a:pt x="1096" y="165"/>
                      <a:pt x="1096" y="161"/>
                      <a:pt x="1106" y="159"/>
                    </a:cubicBezTo>
                    <a:cubicBezTo>
                      <a:pt x="1111" y="173"/>
                      <a:pt x="1121" y="184"/>
                      <a:pt x="1121" y="199"/>
                    </a:cubicBezTo>
                    <a:cubicBezTo>
                      <a:pt x="1121" y="206"/>
                      <a:pt x="1109" y="235"/>
                      <a:pt x="1106" y="245"/>
                    </a:cubicBezTo>
                    <a:cubicBezTo>
                      <a:pt x="1090" y="242"/>
                      <a:pt x="1077" y="207"/>
                      <a:pt x="1064" y="193"/>
                    </a:cubicBezTo>
                    <a:cubicBezTo>
                      <a:pt x="1064" y="207"/>
                      <a:pt x="1064" y="207"/>
                      <a:pt x="1064" y="207"/>
                    </a:cubicBezTo>
                    <a:cubicBezTo>
                      <a:pt x="1136" y="340"/>
                      <a:pt x="1136" y="340"/>
                      <a:pt x="1136" y="340"/>
                    </a:cubicBezTo>
                    <a:cubicBezTo>
                      <a:pt x="1132" y="357"/>
                      <a:pt x="1155" y="392"/>
                      <a:pt x="1166" y="402"/>
                    </a:cubicBezTo>
                    <a:cubicBezTo>
                      <a:pt x="1166" y="444"/>
                      <a:pt x="1166" y="444"/>
                      <a:pt x="1166" y="444"/>
                    </a:cubicBezTo>
                    <a:cubicBezTo>
                      <a:pt x="1174" y="465"/>
                      <a:pt x="1189" y="465"/>
                      <a:pt x="1200" y="481"/>
                    </a:cubicBezTo>
                    <a:cubicBezTo>
                      <a:pt x="1214" y="500"/>
                      <a:pt x="1206" y="521"/>
                      <a:pt x="1219" y="535"/>
                    </a:cubicBezTo>
                    <a:cubicBezTo>
                      <a:pt x="1231" y="548"/>
                      <a:pt x="1240" y="549"/>
                      <a:pt x="1253" y="559"/>
                    </a:cubicBezTo>
                    <a:cubicBezTo>
                      <a:pt x="1265" y="568"/>
                      <a:pt x="1272" y="601"/>
                      <a:pt x="1297" y="601"/>
                    </a:cubicBezTo>
                    <a:cubicBezTo>
                      <a:pt x="1297" y="615"/>
                      <a:pt x="1304" y="617"/>
                      <a:pt x="1296" y="626"/>
                    </a:cubicBezTo>
                    <a:cubicBezTo>
                      <a:pt x="1306" y="634"/>
                      <a:pt x="1316" y="660"/>
                      <a:pt x="1329" y="660"/>
                    </a:cubicBezTo>
                    <a:cubicBezTo>
                      <a:pt x="1341" y="660"/>
                      <a:pt x="1342" y="649"/>
                      <a:pt x="1352" y="646"/>
                    </a:cubicBezTo>
                    <a:cubicBezTo>
                      <a:pt x="1363" y="642"/>
                      <a:pt x="1371" y="648"/>
                      <a:pt x="1382" y="646"/>
                    </a:cubicBezTo>
                    <a:cubicBezTo>
                      <a:pt x="1411" y="642"/>
                      <a:pt x="1438" y="630"/>
                      <a:pt x="1465" y="622"/>
                    </a:cubicBezTo>
                    <a:cubicBezTo>
                      <a:pt x="1468" y="627"/>
                      <a:pt x="1471" y="630"/>
                      <a:pt x="1471" y="634"/>
                    </a:cubicBezTo>
                    <a:cubicBezTo>
                      <a:pt x="1471" y="680"/>
                      <a:pt x="1437" y="739"/>
                      <a:pt x="1418" y="766"/>
                    </a:cubicBezTo>
                    <a:cubicBezTo>
                      <a:pt x="1395" y="797"/>
                      <a:pt x="1385" y="826"/>
                      <a:pt x="1357" y="849"/>
                    </a:cubicBezTo>
                    <a:cubicBezTo>
                      <a:pt x="1307" y="890"/>
                      <a:pt x="1253" y="903"/>
                      <a:pt x="1234" y="974"/>
                    </a:cubicBezTo>
                    <a:cubicBezTo>
                      <a:pt x="1229" y="994"/>
                      <a:pt x="1209" y="999"/>
                      <a:pt x="1209" y="1022"/>
                    </a:cubicBezTo>
                    <a:cubicBezTo>
                      <a:pt x="1209" y="1046"/>
                      <a:pt x="1215" y="1057"/>
                      <a:pt x="1215" y="1081"/>
                    </a:cubicBezTo>
                    <a:cubicBezTo>
                      <a:pt x="1215" y="1108"/>
                      <a:pt x="1243" y="1122"/>
                      <a:pt x="1243" y="1137"/>
                    </a:cubicBezTo>
                    <a:cubicBezTo>
                      <a:pt x="1243" y="1142"/>
                      <a:pt x="1239" y="1147"/>
                      <a:pt x="1238" y="1149"/>
                    </a:cubicBezTo>
                    <a:cubicBezTo>
                      <a:pt x="1238" y="1169"/>
                      <a:pt x="1238" y="1169"/>
                      <a:pt x="1238" y="1169"/>
                    </a:cubicBezTo>
                    <a:cubicBezTo>
                      <a:pt x="1238" y="1181"/>
                      <a:pt x="1236" y="1196"/>
                      <a:pt x="1236" y="1219"/>
                    </a:cubicBezTo>
                    <a:cubicBezTo>
                      <a:pt x="1240" y="1223"/>
                      <a:pt x="1242" y="1228"/>
                      <a:pt x="1242" y="1235"/>
                    </a:cubicBezTo>
                    <a:cubicBezTo>
                      <a:pt x="1242" y="1297"/>
                      <a:pt x="1142" y="1290"/>
                      <a:pt x="1134" y="1342"/>
                    </a:cubicBezTo>
                    <a:cubicBezTo>
                      <a:pt x="1123" y="1344"/>
                      <a:pt x="1111" y="1357"/>
                      <a:pt x="1111" y="1366"/>
                    </a:cubicBezTo>
                    <a:cubicBezTo>
                      <a:pt x="1111" y="1383"/>
                      <a:pt x="1132" y="1395"/>
                      <a:pt x="1132" y="1419"/>
                    </a:cubicBezTo>
                    <a:cubicBezTo>
                      <a:pt x="1132" y="1432"/>
                      <a:pt x="1131" y="1458"/>
                      <a:pt x="1126" y="1465"/>
                    </a:cubicBezTo>
                    <a:cubicBezTo>
                      <a:pt x="1121" y="1471"/>
                      <a:pt x="1109" y="1468"/>
                      <a:pt x="1103" y="1471"/>
                    </a:cubicBezTo>
                    <a:cubicBezTo>
                      <a:pt x="1085" y="1480"/>
                      <a:pt x="1075" y="1488"/>
                      <a:pt x="1065" y="1508"/>
                    </a:cubicBezTo>
                    <a:cubicBezTo>
                      <a:pt x="1072" y="1512"/>
                      <a:pt x="1077" y="1518"/>
                      <a:pt x="1077" y="1525"/>
                    </a:cubicBezTo>
                    <a:cubicBezTo>
                      <a:pt x="1077" y="1547"/>
                      <a:pt x="1056" y="1564"/>
                      <a:pt x="1047" y="1574"/>
                    </a:cubicBezTo>
                    <a:cubicBezTo>
                      <a:pt x="1030" y="1592"/>
                      <a:pt x="1028" y="1610"/>
                      <a:pt x="1016" y="1626"/>
                    </a:cubicBezTo>
                    <a:cubicBezTo>
                      <a:pt x="997" y="1651"/>
                      <a:pt x="989" y="1673"/>
                      <a:pt x="958" y="1689"/>
                    </a:cubicBezTo>
                    <a:cubicBezTo>
                      <a:pt x="945" y="1696"/>
                      <a:pt x="926" y="1689"/>
                      <a:pt x="924" y="1704"/>
                    </a:cubicBezTo>
                    <a:cubicBezTo>
                      <a:pt x="914" y="1704"/>
                      <a:pt x="908" y="1709"/>
                      <a:pt x="901" y="1709"/>
                    </a:cubicBezTo>
                    <a:cubicBezTo>
                      <a:pt x="893" y="1709"/>
                      <a:pt x="888" y="1701"/>
                      <a:pt x="880" y="1701"/>
                    </a:cubicBezTo>
                    <a:cubicBezTo>
                      <a:pt x="848" y="1701"/>
                      <a:pt x="829" y="1725"/>
                      <a:pt x="800" y="1725"/>
                    </a:cubicBezTo>
                    <a:cubicBezTo>
                      <a:pt x="787" y="1725"/>
                      <a:pt x="781" y="1718"/>
                      <a:pt x="776" y="1709"/>
                    </a:cubicBezTo>
                    <a:cubicBezTo>
                      <a:pt x="772" y="1710"/>
                      <a:pt x="770" y="1712"/>
                      <a:pt x="769" y="1713"/>
                    </a:cubicBezTo>
                    <a:cubicBezTo>
                      <a:pt x="769" y="1697"/>
                      <a:pt x="761" y="1680"/>
                      <a:pt x="755" y="1673"/>
                    </a:cubicBezTo>
                    <a:cubicBezTo>
                      <a:pt x="761" y="1667"/>
                      <a:pt x="765" y="1661"/>
                      <a:pt x="765" y="1652"/>
                    </a:cubicBezTo>
                    <a:cubicBezTo>
                      <a:pt x="765" y="1639"/>
                      <a:pt x="744" y="1615"/>
                      <a:pt x="740" y="1608"/>
                    </a:cubicBezTo>
                    <a:cubicBezTo>
                      <a:pt x="712" y="1560"/>
                      <a:pt x="678" y="1513"/>
                      <a:pt x="678" y="1443"/>
                    </a:cubicBezTo>
                    <a:cubicBezTo>
                      <a:pt x="678" y="1430"/>
                      <a:pt x="678" y="1428"/>
                      <a:pt x="678" y="1421"/>
                    </a:cubicBezTo>
                    <a:cubicBezTo>
                      <a:pt x="678" y="1410"/>
                      <a:pt x="669" y="1406"/>
                      <a:pt x="663" y="1395"/>
                    </a:cubicBezTo>
                    <a:cubicBezTo>
                      <a:pt x="641" y="1358"/>
                      <a:pt x="619" y="1328"/>
                      <a:pt x="619" y="1276"/>
                    </a:cubicBezTo>
                    <a:cubicBezTo>
                      <a:pt x="619" y="1220"/>
                      <a:pt x="666" y="1207"/>
                      <a:pt x="666" y="1165"/>
                    </a:cubicBezTo>
                    <a:cubicBezTo>
                      <a:pt x="666" y="1145"/>
                      <a:pt x="659" y="1137"/>
                      <a:pt x="656" y="1119"/>
                    </a:cubicBezTo>
                    <a:cubicBezTo>
                      <a:pt x="651" y="1085"/>
                      <a:pt x="645" y="1073"/>
                      <a:pt x="638" y="1053"/>
                    </a:cubicBezTo>
                    <a:cubicBezTo>
                      <a:pt x="631" y="1037"/>
                      <a:pt x="634" y="1019"/>
                      <a:pt x="625" y="1006"/>
                    </a:cubicBezTo>
                    <a:cubicBezTo>
                      <a:pt x="605" y="979"/>
                      <a:pt x="562" y="952"/>
                      <a:pt x="562" y="914"/>
                    </a:cubicBezTo>
                    <a:cubicBezTo>
                      <a:pt x="562" y="905"/>
                      <a:pt x="574" y="886"/>
                      <a:pt x="579" y="882"/>
                    </a:cubicBezTo>
                    <a:cubicBezTo>
                      <a:pt x="576" y="875"/>
                      <a:pt x="579" y="874"/>
                      <a:pt x="579" y="871"/>
                    </a:cubicBezTo>
                    <a:cubicBezTo>
                      <a:pt x="579" y="861"/>
                      <a:pt x="579" y="837"/>
                      <a:pt x="587" y="831"/>
                    </a:cubicBezTo>
                    <a:cubicBezTo>
                      <a:pt x="578" y="813"/>
                      <a:pt x="565" y="797"/>
                      <a:pt x="539" y="797"/>
                    </a:cubicBezTo>
                    <a:cubicBezTo>
                      <a:pt x="525" y="797"/>
                      <a:pt x="514" y="797"/>
                      <a:pt x="507" y="797"/>
                    </a:cubicBezTo>
                    <a:cubicBezTo>
                      <a:pt x="485" y="797"/>
                      <a:pt x="479" y="751"/>
                      <a:pt x="448" y="751"/>
                    </a:cubicBezTo>
                    <a:cubicBezTo>
                      <a:pt x="410" y="751"/>
                      <a:pt x="382" y="770"/>
                      <a:pt x="354" y="779"/>
                    </a:cubicBezTo>
                    <a:cubicBezTo>
                      <a:pt x="342" y="783"/>
                      <a:pt x="338" y="793"/>
                      <a:pt x="327" y="793"/>
                    </a:cubicBezTo>
                    <a:cubicBezTo>
                      <a:pt x="316" y="793"/>
                      <a:pt x="297" y="781"/>
                      <a:pt x="282" y="781"/>
                    </a:cubicBezTo>
                    <a:cubicBezTo>
                      <a:pt x="252" y="781"/>
                      <a:pt x="239" y="797"/>
                      <a:pt x="210" y="797"/>
                    </a:cubicBezTo>
                    <a:cubicBezTo>
                      <a:pt x="201" y="797"/>
                      <a:pt x="190" y="793"/>
                      <a:pt x="187" y="791"/>
                    </a:cubicBezTo>
                    <a:cubicBezTo>
                      <a:pt x="166" y="774"/>
                      <a:pt x="122" y="747"/>
                      <a:pt x="106" y="722"/>
                    </a:cubicBezTo>
                    <a:cubicBezTo>
                      <a:pt x="91" y="699"/>
                      <a:pt x="87" y="680"/>
                      <a:pt x="68" y="664"/>
                    </a:cubicBezTo>
                    <a:cubicBezTo>
                      <a:pt x="63" y="660"/>
                      <a:pt x="23" y="622"/>
                      <a:pt x="23" y="619"/>
                    </a:cubicBezTo>
                    <a:cubicBezTo>
                      <a:pt x="19" y="615"/>
                      <a:pt x="16" y="613"/>
                      <a:pt x="13" y="608"/>
                    </a:cubicBezTo>
                    <a:cubicBezTo>
                      <a:pt x="15" y="608"/>
                      <a:pt x="15" y="608"/>
                      <a:pt x="15" y="608"/>
                    </a:cubicBezTo>
                    <a:cubicBezTo>
                      <a:pt x="15" y="596"/>
                      <a:pt x="11" y="590"/>
                      <a:pt x="11" y="583"/>
                    </a:cubicBezTo>
                    <a:cubicBezTo>
                      <a:pt x="11" y="572"/>
                      <a:pt x="5" y="568"/>
                      <a:pt x="0" y="556"/>
                    </a:cubicBezTo>
                    <a:cubicBezTo>
                      <a:pt x="16" y="548"/>
                      <a:pt x="32" y="505"/>
                      <a:pt x="32" y="485"/>
                    </a:cubicBezTo>
                    <a:cubicBezTo>
                      <a:pt x="32" y="450"/>
                      <a:pt x="16" y="428"/>
                      <a:pt x="16" y="396"/>
                    </a:cubicBezTo>
                    <a:cubicBezTo>
                      <a:pt x="16" y="380"/>
                      <a:pt x="34" y="370"/>
                      <a:pt x="38" y="358"/>
                    </a:cubicBezTo>
                    <a:cubicBezTo>
                      <a:pt x="48" y="327"/>
                      <a:pt x="70" y="285"/>
                      <a:pt x="88" y="258"/>
                    </a:cubicBezTo>
                    <a:cubicBezTo>
                      <a:pt x="99" y="243"/>
                      <a:pt x="119" y="245"/>
                      <a:pt x="132" y="237"/>
                    </a:cubicBezTo>
                    <a:cubicBezTo>
                      <a:pt x="144" y="230"/>
                      <a:pt x="163" y="214"/>
                      <a:pt x="166" y="201"/>
                    </a:cubicBezTo>
                    <a:cubicBezTo>
                      <a:pt x="176" y="172"/>
                      <a:pt x="164" y="159"/>
                      <a:pt x="179" y="139"/>
                    </a:cubicBezTo>
                    <a:cubicBezTo>
                      <a:pt x="199" y="113"/>
                      <a:pt x="225" y="88"/>
                      <a:pt x="244" y="64"/>
                    </a:cubicBezTo>
                    <a:cubicBezTo>
                      <a:pt x="242" y="64"/>
                      <a:pt x="242" y="64"/>
                      <a:pt x="242" y="64"/>
                    </a:cubicBezTo>
                    <a:cubicBezTo>
                      <a:pt x="248" y="56"/>
                      <a:pt x="250" y="48"/>
                      <a:pt x="257" y="42"/>
                    </a:cubicBezTo>
                    <a:cubicBezTo>
                      <a:pt x="276" y="56"/>
                      <a:pt x="296" y="62"/>
                      <a:pt x="322" y="62"/>
                    </a:cubicBezTo>
                    <a:cubicBezTo>
                      <a:pt x="338" y="62"/>
                      <a:pt x="341" y="52"/>
                      <a:pt x="350" y="48"/>
                    </a:cubicBezTo>
                    <a:cubicBezTo>
                      <a:pt x="379" y="33"/>
                      <a:pt x="435" y="10"/>
                      <a:pt x="469" y="10"/>
                    </a:cubicBezTo>
                    <a:cubicBezTo>
                      <a:pt x="480" y="10"/>
                      <a:pt x="490" y="18"/>
                      <a:pt x="496" y="18"/>
                    </a:cubicBezTo>
                    <a:cubicBezTo>
                      <a:pt x="504" y="18"/>
                      <a:pt x="516" y="6"/>
                      <a:pt x="528" y="6"/>
                    </a:cubicBezTo>
                    <a:cubicBezTo>
                      <a:pt x="538" y="6"/>
                      <a:pt x="542" y="12"/>
                      <a:pt x="550" y="12"/>
                    </a:cubicBezTo>
                    <a:cubicBezTo>
                      <a:pt x="566" y="12"/>
                      <a:pt x="566" y="0"/>
                      <a:pt x="581" y="0"/>
                    </a:cubicBezTo>
                    <a:cubicBezTo>
                      <a:pt x="595" y="0"/>
                      <a:pt x="591" y="14"/>
                      <a:pt x="603" y="14"/>
                    </a:cubicBezTo>
                    <a:cubicBezTo>
                      <a:pt x="608" y="14"/>
                      <a:pt x="610" y="10"/>
                      <a:pt x="615" y="10"/>
                    </a:cubicBezTo>
                    <a:cubicBezTo>
                      <a:pt x="614" y="21"/>
                      <a:pt x="603" y="20"/>
                      <a:pt x="603" y="30"/>
                    </a:cubicBezTo>
                    <a:cubicBezTo>
                      <a:pt x="603" y="37"/>
                      <a:pt x="613" y="41"/>
                      <a:pt x="613" y="48"/>
                    </a:cubicBezTo>
                    <a:cubicBezTo>
                      <a:pt x="613" y="60"/>
                      <a:pt x="603" y="66"/>
                      <a:pt x="603" y="78"/>
                    </a:cubicBezTo>
                    <a:cubicBezTo>
                      <a:pt x="603" y="98"/>
                      <a:pt x="623" y="115"/>
                      <a:pt x="638" y="115"/>
                    </a:cubicBezTo>
                    <a:cubicBezTo>
                      <a:pt x="647" y="115"/>
                      <a:pt x="653" y="115"/>
                      <a:pt x="659" y="115"/>
                    </a:cubicBezTo>
                    <a:cubicBezTo>
                      <a:pt x="708" y="115"/>
                      <a:pt x="725" y="179"/>
                      <a:pt x="781" y="179"/>
                    </a:cubicBezTo>
                    <a:cubicBezTo>
                      <a:pt x="788" y="179"/>
                      <a:pt x="797" y="171"/>
                      <a:pt x="797" y="167"/>
                    </a:cubicBezTo>
                    <a:cubicBezTo>
                      <a:pt x="797" y="161"/>
                      <a:pt x="797" y="157"/>
                      <a:pt x="797" y="151"/>
                    </a:cubicBezTo>
                    <a:cubicBezTo>
                      <a:pt x="797" y="126"/>
                      <a:pt x="815" y="126"/>
                      <a:pt x="838" y="118"/>
                    </a:cubicBezTo>
                    <a:lnTo>
                      <a:pt x="841" y="119"/>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Freeform 13">
                <a:extLst>
                  <a:ext uri="{FF2B5EF4-FFF2-40B4-BE49-F238E27FC236}">
                    <a16:creationId xmlns:a16="http://schemas.microsoft.com/office/drawing/2014/main" xmlns="" id="{D6B7AE5A-9ABB-5200-642B-F82D86DB9752}"/>
                  </a:ext>
                </a:extLst>
              </p:cNvPr>
              <p:cNvSpPr>
                <a:spLocks/>
              </p:cNvSpPr>
              <p:nvPr/>
            </p:nvSpPr>
            <p:spPr bwMode="auto">
              <a:xfrm>
                <a:off x="6456418" y="3063565"/>
                <a:ext cx="918264" cy="835612"/>
              </a:xfrm>
              <a:custGeom>
                <a:avLst/>
                <a:gdLst>
                  <a:gd name="T0" fmla="*/ 176 w 803"/>
                  <a:gd name="T1" fmla="*/ 277 h 730"/>
                  <a:gd name="T2" fmla="*/ 194 w 803"/>
                  <a:gd name="T3" fmla="*/ 226 h 730"/>
                  <a:gd name="T4" fmla="*/ 210 w 803"/>
                  <a:gd name="T5" fmla="*/ 154 h 730"/>
                  <a:gd name="T6" fmla="*/ 215 w 803"/>
                  <a:gd name="T7" fmla="*/ 138 h 730"/>
                  <a:gd name="T8" fmla="*/ 186 w 803"/>
                  <a:gd name="T9" fmla="*/ 139 h 730"/>
                  <a:gd name="T10" fmla="*/ 110 w 803"/>
                  <a:gd name="T11" fmla="*/ 139 h 730"/>
                  <a:gd name="T12" fmla="*/ 47 w 803"/>
                  <a:gd name="T13" fmla="*/ 143 h 730"/>
                  <a:gd name="T14" fmla="*/ 45 w 803"/>
                  <a:gd name="T15" fmla="*/ 138 h 730"/>
                  <a:gd name="T16" fmla="*/ 0 w 803"/>
                  <a:gd name="T17" fmla="*/ 98 h 730"/>
                  <a:gd name="T18" fmla="*/ 16 w 803"/>
                  <a:gd name="T19" fmla="*/ 67 h 730"/>
                  <a:gd name="T20" fmla="*/ 72 w 803"/>
                  <a:gd name="T21" fmla="*/ 36 h 730"/>
                  <a:gd name="T22" fmla="*/ 84 w 803"/>
                  <a:gd name="T23" fmla="*/ 23 h 730"/>
                  <a:gd name="T24" fmla="*/ 138 w 803"/>
                  <a:gd name="T25" fmla="*/ 7 h 730"/>
                  <a:gd name="T26" fmla="*/ 219 w 803"/>
                  <a:gd name="T27" fmla="*/ 12 h 730"/>
                  <a:gd name="T28" fmla="*/ 300 w 803"/>
                  <a:gd name="T29" fmla="*/ 28 h 730"/>
                  <a:gd name="T30" fmla="*/ 384 w 803"/>
                  <a:gd name="T31" fmla="*/ 38 h 730"/>
                  <a:gd name="T32" fmla="*/ 440 w 803"/>
                  <a:gd name="T33" fmla="*/ 79 h 730"/>
                  <a:gd name="T34" fmla="*/ 477 w 803"/>
                  <a:gd name="T35" fmla="*/ 59 h 730"/>
                  <a:gd name="T36" fmla="*/ 483 w 803"/>
                  <a:gd name="T37" fmla="*/ 78 h 730"/>
                  <a:gd name="T38" fmla="*/ 496 w 803"/>
                  <a:gd name="T39" fmla="*/ 117 h 730"/>
                  <a:gd name="T40" fmla="*/ 531 w 803"/>
                  <a:gd name="T41" fmla="*/ 137 h 730"/>
                  <a:gd name="T42" fmla="*/ 602 w 803"/>
                  <a:gd name="T43" fmla="*/ 137 h 730"/>
                  <a:gd name="T44" fmla="*/ 618 w 803"/>
                  <a:gd name="T45" fmla="*/ 113 h 730"/>
                  <a:gd name="T46" fmla="*/ 666 w 803"/>
                  <a:gd name="T47" fmla="*/ 92 h 730"/>
                  <a:gd name="T48" fmla="*/ 755 w 803"/>
                  <a:gd name="T49" fmla="*/ 133 h 730"/>
                  <a:gd name="T50" fmla="*/ 765 w 803"/>
                  <a:gd name="T51" fmla="*/ 173 h 730"/>
                  <a:gd name="T52" fmla="*/ 747 w 803"/>
                  <a:gd name="T53" fmla="*/ 214 h 730"/>
                  <a:gd name="T54" fmla="*/ 750 w 803"/>
                  <a:gd name="T55" fmla="*/ 249 h 730"/>
                  <a:gd name="T56" fmla="*/ 772 w 803"/>
                  <a:gd name="T57" fmla="*/ 281 h 730"/>
                  <a:gd name="T58" fmla="*/ 765 w 803"/>
                  <a:gd name="T59" fmla="*/ 323 h 730"/>
                  <a:gd name="T60" fmla="*/ 771 w 803"/>
                  <a:gd name="T61" fmla="*/ 419 h 730"/>
                  <a:gd name="T62" fmla="*/ 770 w 803"/>
                  <a:gd name="T63" fmla="*/ 432 h 730"/>
                  <a:gd name="T64" fmla="*/ 675 w 803"/>
                  <a:gd name="T65" fmla="*/ 416 h 730"/>
                  <a:gd name="T66" fmla="*/ 636 w 803"/>
                  <a:gd name="T67" fmla="*/ 396 h 730"/>
                  <a:gd name="T68" fmla="*/ 572 w 803"/>
                  <a:gd name="T69" fmla="*/ 373 h 730"/>
                  <a:gd name="T70" fmla="*/ 539 w 803"/>
                  <a:gd name="T71" fmla="*/ 346 h 730"/>
                  <a:gd name="T72" fmla="*/ 477 w 803"/>
                  <a:gd name="T73" fmla="*/ 329 h 730"/>
                  <a:gd name="T74" fmla="*/ 522 w 803"/>
                  <a:gd name="T75" fmla="*/ 404 h 730"/>
                  <a:gd name="T76" fmla="*/ 543 w 803"/>
                  <a:gd name="T77" fmla="*/ 408 h 730"/>
                  <a:gd name="T78" fmla="*/ 538 w 803"/>
                  <a:gd name="T79" fmla="*/ 443 h 730"/>
                  <a:gd name="T80" fmla="*/ 651 w 803"/>
                  <a:gd name="T81" fmla="*/ 405 h 730"/>
                  <a:gd name="T82" fmla="*/ 698 w 803"/>
                  <a:gd name="T83" fmla="*/ 469 h 730"/>
                  <a:gd name="T84" fmla="*/ 712 w 803"/>
                  <a:gd name="T85" fmla="*/ 487 h 730"/>
                  <a:gd name="T86" fmla="*/ 705 w 803"/>
                  <a:gd name="T87" fmla="*/ 544 h 730"/>
                  <a:gd name="T88" fmla="*/ 671 w 803"/>
                  <a:gd name="T89" fmla="*/ 579 h 730"/>
                  <a:gd name="T90" fmla="*/ 628 w 803"/>
                  <a:gd name="T91" fmla="*/ 625 h 730"/>
                  <a:gd name="T92" fmla="*/ 565 w 803"/>
                  <a:gd name="T93" fmla="*/ 663 h 730"/>
                  <a:gd name="T94" fmla="*/ 456 w 803"/>
                  <a:gd name="T95" fmla="*/ 711 h 730"/>
                  <a:gd name="T96" fmla="*/ 402 w 803"/>
                  <a:gd name="T97" fmla="*/ 727 h 730"/>
                  <a:gd name="T98" fmla="*/ 374 w 803"/>
                  <a:gd name="T99" fmla="*/ 719 h 730"/>
                  <a:gd name="T100" fmla="*/ 359 w 803"/>
                  <a:gd name="T101" fmla="*/ 670 h 730"/>
                  <a:gd name="T102" fmla="*/ 341 w 803"/>
                  <a:gd name="T103" fmla="*/ 613 h 730"/>
                  <a:gd name="T104" fmla="*/ 278 w 803"/>
                  <a:gd name="T105" fmla="*/ 505 h 730"/>
                  <a:gd name="T106" fmla="*/ 265 w 803"/>
                  <a:gd name="T107" fmla="*/ 467 h 730"/>
                  <a:gd name="T108" fmla="*/ 240 w 803"/>
                  <a:gd name="T109" fmla="*/ 453 h 730"/>
                  <a:gd name="T110" fmla="*/ 225 w 803"/>
                  <a:gd name="T111" fmla="*/ 412 h 730"/>
                  <a:gd name="T112" fmla="*/ 187 w 803"/>
                  <a:gd name="T113" fmla="*/ 354 h 730"/>
                  <a:gd name="T114" fmla="*/ 193 w 803"/>
                  <a:gd name="T115" fmla="*/ 31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3" h="730">
                    <a:moveTo>
                      <a:pt x="193" y="319"/>
                    </a:moveTo>
                    <a:cubicBezTo>
                      <a:pt x="176" y="277"/>
                      <a:pt x="176" y="277"/>
                      <a:pt x="176" y="277"/>
                    </a:cubicBezTo>
                    <a:cubicBezTo>
                      <a:pt x="176" y="272"/>
                      <a:pt x="181" y="272"/>
                      <a:pt x="182" y="268"/>
                    </a:cubicBezTo>
                    <a:cubicBezTo>
                      <a:pt x="187" y="251"/>
                      <a:pt x="190" y="242"/>
                      <a:pt x="194" y="226"/>
                    </a:cubicBezTo>
                    <a:cubicBezTo>
                      <a:pt x="199" y="210"/>
                      <a:pt x="214" y="206"/>
                      <a:pt x="214" y="188"/>
                    </a:cubicBezTo>
                    <a:cubicBezTo>
                      <a:pt x="214" y="175"/>
                      <a:pt x="210" y="164"/>
                      <a:pt x="210" y="154"/>
                    </a:cubicBezTo>
                    <a:cubicBezTo>
                      <a:pt x="210" y="149"/>
                      <a:pt x="214" y="148"/>
                      <a:pt x="215" y="146"/>
                    </a:cubicBezTo>
                    <a:cubicBezTo>
                      <a:pt x="215" y="138"/>
                      <a:pt x="215" y="138"/>
                      <a:pt x="215" y="138"/>
                    </a:cubicBezTo>
                    <a:cubicBezTo>
                      <a:pt x="209" y="140"/>
                      <a:pt x="207" y="145"/>
                      <a:pt x="201" y="145"/>
                    </a:cubicBezTo>
                    <a:cubicBezTo>
                      <a:pt x="193" y="145"/>
                      <a:pt x="189" y="142"/>
                      <a:pt x="186" y="139"/>
                    </a:cubicBezTo>
                    <a:cubicBezTo>
                      <a:pt x="174" y="148"/>
                      <a:pt x="170" y="159"/>
                      <a:pt x="148" y="159"/>
                    </a:cubicBezTo>
                    <a:cubicBezTo>
                      <a:pt x="132" y="159"/>
                      <a:pt x="126" y="139"/>
                      <a:pt x="110" y="139"/>
                    </a:cubicBezTo>
                    <a:cubicBezTo>
                      <a:pt x="94" y="139"/>
                      <a:pt x="97" y="157"/>
                      <a:pt x="84" y="157"/>
                    </a:cubicBezTo>
                    <a:cubicBezTo>
                      <a:pt x="69" y="157"/>
                      <a:pt x="62" y="136"/>
                      <a:pt x="47" y="143"/>
                    </a:cubicBezTo>
                    <a:cubicBezTo>
                      <a:pt x="39" y="143"/>
                      <a:pt x="39" y="143"/>
                      <a:pt x="39" y="143"/>
                    </a:cubicBezTo>
                    <a:cubicBezTo>
                      <a:pt x="41" y="142"/>
                      <a:pt x="44" y="140"/>
                      <a:pt x="45" y="138"/>
                    </a:cubicBezTo>
                    <a:cubicBezTo>
                      <a:pt x="40" y="133"/>
                      <a:pt x="19" y="121"/>
                      <a:pt x="26" y="113"/>
                    </a:cubicBezTo>
                    <a:cubicBezTo>
                      <a:pt x="19" y="103"/>
                      <a:pt x="11" y="104"/>
                      <a:pt x="0" y="98"/>
                    </a:cubicBezTo>
                    <a:cubicBezTo>
                      <a:pt x="8" y="90"/>
                      <a:pt x="16" y="92"/>
                      <a:pt x="16" y="77"/>
                    </a:cubicBezTo>
                    <a:cubicBezTo>
                      <a:pt x="16" y="71"/>
                      <a:pt x="15" y="71"/>
                      <a:pt x="16" y="67"/>
                    </a:cubicBezTo>
                    <a:cubicBezTo>
                      <a:pt x="11" y="67"/>
                      <a:pt x="3" y="68"/>
                      <a:pt x="3" y="63"/>
                    </a:cubicBezTo>
                    <a:cubicBezTo>
                      <a:pt x="3" y="39"/>
                      <a:pt x="58" y="44"/>
                      <a:pt x="72" y="36"/>
                    </a:cubicBezTo>
                    <a:cubicBezTo>
                      <a:pt x="70" y="30"/>
                      <a:pt x="65" y="32"/>
                      <a:pt x="65" y="27"/>
                    </a:cubicBezTo>
                    <a:cubicBezTo>
                      <a:pt x="65" y="20"/>
                      <a:pt x="80" y="23"/>
                      <a:pt x="84" y="23"/>
                    </a:cubicBezTo>
                    <a:cubicBezTo>
                      <a:pt x="93" y="23"/>
                      <a:pt x="107" y="23"/>
                      <a:pt x="107" y="23"/>
                    </a:cubicBezTo>
                    <a:cubicBezTo>
                      <a:pt x="116" y="23"/>
                      <a:pt x="130" y="13"/>
                      <a:pt x="138" y="7"/>
                    </a:cubicBezTo>
                    <a:cubicBezTo>
                      <a:pt x="148" y="1"/>
                      <a:pt x="169" y="0"/>
                      <a:pt x="182" y="0"/>
                    </a:cubicBezTo>
                    <a:cubicBezTo>
                      <a:pt x="203" y="0"/>
                      <a:pt x="202" y="12"/>
                      <a:pt x="219" y="12"/>
                    </a:cubicBezTo>
                    <a:cubicBezTo>
                      <a:pt x="219" y="21"/>
                      <a:pt x="249" y="27"/>
                      <a:pt x="257" y="28"/>
                    </a:cubicBezTo>
                    <a:cubicBezTo>
                      <a:pt x="279" y="28"/>
                      <a:pt x="293" y="28"/>
                      <a:pt x="300" y="28"/>
                    </a:cubicBezTo>
                    <a:cubicBezTo>
                      <a:pt x="321" y="28"/>
                      <a:pt x="330" y="6"/>
                      <a:pt x="353" y="6"/>
                    </a:cubicBezTo>
                    <a:cubicBezTo>
                      <a:pt x="377" y="6"/>
                      <a:pt x="376" y="21"/>
                      <a:pt x="384" y="38"/>
                    </a:cubicBezTo>
                    <a:cubicBezTo>
                      <a:pt x="385" y="41"/>
                      <a:pt x="400" y="51"/>
                      <a:pt x="402" y="51"/>
                    </a:cubicBezTo>
                    <a:cubicBezTo>
                      <a:pt x="415" y="55"/>
                      <a:pt x="418" y="79"/>
                      <a:pt x="440" y="79"/>
                    </a:cubicBezTo>
                    <a:cubicBezTo>
                      <a:pt x="456" y="79"/>
                      <a:pt x="456" y="65"/>
                      <a:pt x="467" y="61"/>
                    </a:cubicBezTo>
                    <a:cubicBezTo>
                      <a:pt x="473" y="59"/>
                      <a:pt x="472" y="59"/>
                      <a:pt x="477" y="59"/>
                    </a:cubicBezTo>
                    <a:cubicBezTo>
                      <a:pt x="480" y="63"/>
                      <a:pt x="480" y="70"/>
                      <a:pt x="483" y="73"/>
                    </a:cubicBezTo>
                    <a:cubicBezTo>
                      <a:pt x="482" y="75"/>
                      <a:pt x="483" y="76"/>
                      <a:pt x="483" y="78"/>
                    </a:cubicBezTo>
                    <a:cubicBezTo>
                      <a:pt x="483" y="86"/>
                      <a:pt x="489" y="85"/>
                      <a:pt x="493" y="91"/>
                    </a:cubicBezTo>
                    <a:cubicBezTo>
                      <a:pt x="499" y="101"/>
                      <a:pt x="492" y="107"/>
                      <a:pt x="496" y="117"/>
                    </a:cubicBezTo>
                    <a:cubicBezTo>
                      <a:pt x="500" y="125"/>
                      <a:pt x="510" y="121"/>
                      <a:pt x="518" y="122"/>
                    </a:cubicBezTo>
                    <a:cubicBezTo>
                      <a:pt x="525" y="124"/>
                      <a:pt x="527" y="132"/>
                      <a:pt x="531" y="137"/>
                    </a:cubicBezTo>
                    <a:cubicBezTo>
                      <a:pt x="537" y="143"/>
                      <a:pt x="556" y="141"/>
                      <a:pt x="566" y="141"/>
                    </a:cubicBezTo>
                    <a:cubicBezTo>
                      <a:pt x="579" y="141"/>
                      <a:pt x="593" y="139"/>
                      <a:pt x="602" y="137"/>
                    </a:cubicBezTo>
                    <a:cubicBezTo>
                      <a:pt x="602" y="129"/>
                      <a:pt x="602" y="129"/>
                      <a:pt x="602" y="122"/>
                    </a:cubicBezTo>
                    <a:cubicBezTo>
                      <a:pt x="602" y="115"/>
                      <a:pt x="611" y="115"/>
                      <a:pt x="618" y="113"/>
                    </a:cubicBezTo>
                    <a:cubicBezTo>
                      <a:pt x="627" y="109"/>
                      <a:pt x="624" y="106"/>
                      <a:pt x="632" y="103"/>
                    </a:cubicBezTo>
                    <a:cubicBezTo>
                      <a:pt x="646" y="98"/>
                      <a:pt x="655" y="101"/>
                      <a:pt x="666" y="92"/>
                    </a:cubicBezTo>
                    <a:cubicBezTo>
                      <a:pt x="683" y="102"/>
                      <a:pt x="693" y="103"/>
                      <a:pt x="708" y="109"/>
                    </a:cubicBezTo>
                    <a:cubicBezTo>
                      <a:pt x="727" y="115"/>
                      <a:pt x="733" y="133"/>
                      <a:pt x="755" y="133"/>
                    </a:cubicBezTo>
                    <a:cubicBezTo>
                      <a:pt x="755" y="137"/>
                      <a:pt x="760" y="139"/>
                      <a:pt x="761" y="142"/>
                    </a:cubicBezTo>
                    <a:cubicBezTo>
                      <a:pt x="765" y="154"/>
                      <a:pt x="760" y="166"/>
                      <a:pt x="765" y="173"/>
                    </a:cubicBezTo>
                    <a:cubicBezTo>
                      <a:pt x="759" y="176"/>
                      <a:pt x="747" y="205"/>
                      <a:pt x="747" y="206"/>
                    </a:cubicBezTo>
                    <a:cubicBezTo>
                      <a:pt x="747" y="209"/>
                      <a:pt x="749" y="213"/>
                      <a:pt x="747" y="214"/>
                    </a:cubicBezTo>
                    <a:cubicBezTo>
                      <a:pt x="749" y="218"/>
                      <a:pt x="749" y="220"/>
                      <a:pt x="750" y="224"/>
                    </a:cubicBezTo>
                    <a:cubicBezTo>
                      <a:pt x="750" y="249"/>
                      <a:pt x="750" y="249"/>
                      <a:pt x="750" y="249"/>
                    </a:cubicBezTo>
                    <a:cubicBezTo>
                      <a:pt x="753" y="256"/>
                      <a:pt x="751" y="260"/>
                      <a:pt x="754" y="268"/>
                    </a:cubicBezTo>
                    <a:cubicBezTo>
                      <a:pt x="757" y="275"/>
                      <a:pt x="772" y="268"/>
                      <a:pt x="772" y="281"/>
                    </a:cubicBezTo>
                    <a:cubicBezTo>
                      <a:pt x="772" y="298"/>
                      <a:pt x="755" y="295"/>
                      <a:pt x="755" y="309"/>
                    </a:cubicBezTo>
                    <a:cubicBezTo>
                      <a:pt x="755" y="319"/>
                      <a:pt x="762" y="319"/>
                      <a:pt x="765" y="323"/>
                    </a:cubicBezTo>
                    <a:cubicBezTo>
                      <a:pt x="777" y="350"/>
                      <a:pt x="803" y="354"/>
                      <a:pt x="803" y="388"/>
                    </a:cubicBezTo>
                    <a:cubicBezTo>
                      <a:pt x="783" y="392"/>
                      <a:pt x="771" y="396"/>
                      <a:pt x="771" y="419"/>
                    </a:cubicBezTo>
                    <a:cubicBezTo>
                      <a:pt x="771" y="424"/>
                      <a:pt x="774" y="428"/>
                      <a:pt x="774" y="432"/>
                    </a:cubicBezTo>
                    <a:cubicBezTo>
                      <a:pt x="774" y="433"/>
                      <a:pt x="771" y="432"/>
                      <a:pt x="770" y="432"/>
                    </a:cubicBezTo>
                    <a:cubicBezTo>
                      <a:pt x="755" y="432"/>
                      <a:pt x="722" y="423"/>
                      <a:pt x="702" y="423"/>
                    </a:cubicBezTo>
                    <a:cubicBezTo>
                      <a:pt x="698" y="423"/>
                      <a:pt x="676" y="416"/>
                      <a:pt x="675" y="416"/>
                    </a:cubicBezTo>
                    <a:cubicBezTo>
                      <a:pt x="668" y="408"/>
                      <a:pt x="668" y="384"/>
                      <a:pt x="652" y="384"/>
                    </a:cubicBezTo>
                    <a:cubicBezTo>
                      <a:pt x="643" y="384"/>
                      <a:pt x="640" y="391"/>
                      <a:pt x="636" y="396"/>
                    </a:cubicBezTo>
                    <a:cubicBezTo>
                      <a:pt x="598" y="396"/>
                      <a:pt x="598" y="396"/>
                      <a:pt x="598" y="396"/>
                    </a:cubicBezTo>
                    <a:cubicBezTo>
                      <a:pt x="586" y="392"/>
                      <a:pt x="580" y="381"/>
                      <a:pt x="572" y="373"/>
                    </a:cubicBezTo>
                    <a:cubicBezTo>
                      <a:pt x="563" y="364"/>
                      <a:pt x="551" y="369"/>
                      <a:pt x="543" y="360"/>
                    </a:cubicBezTo>
                    <a:cubicBezTo>
                      <a:pt x="538" y="355"/>
                      <a:pt x="540" y="349"/>
                      <a:pt x="539" y="346"/>
                    </a:cubicBezTo>
                    <a:cubicBezTo>
                      <a:pt x="530" y="328"/>
                      <a:pt x="514" y="303"/>
                      <a:pt x="493" y="303"/>
                    </a:cubicBezTo>
                    <a:cubicBezTo>
                      <a:pt x="482" y="303"/>
                      <a:pt x="477" y="318"/>
                      <a:pt x="477" y="329"/>
                    </a:cubicBezTo>
                    <a:cubicBezTo>
                      <a:pt x="477" y="337"/>
                      <a:pt x="477" y="341"/>
                      <a:pt x="479" y="347"/>
                    </a:cubicBezTo>
                    <a:cubicBezTo>
                      <a:pt x="484" y="366"/>
                      <a:pt x="505" y="400"/>
                      <a:pt x="522" y="404"/>
                    </a:cubicBezTo>
                    <a:cubicBezTo>
                      <a:pt x="522" y="413"/>
                      <a:pt x="527" y="416"/>
                      <a:pt x="527" y="423"/>
                    </a:cubicBezTo>
                    <a:cubicBezTo>
                      <a:pt x="537" y="420"/>
                      <a:pt x="535" y="410"/>
                      <a:pt x="543" y="408"/>
                    </a:cubicBezTo>
                    <a:cubicBezTo>
                      <a:pt x="543" y="412"/>
                      <a:pt x="543" y="414"/>
                      <a:pt x="543" y="417"/>
                    </a:cubicBezTo>
                    <a:cubicBezTo>
                      <a:pt x="543" y="427"/>
                      <a:pt x="538" y="433"/>
                      <a:pt x="538" y="443"/>
                    </a:cubicBezTo>
                    <a:cubicBezTo>
                      <a:pt x="538" y="454"/>
                      <a:pt x="558" y="459"/>
                      <a:pt x="569" y="459"/>
                    </a:cubicBezTo>
                    <a:cubicBezTo>
                      <a:pt x="620" y="459"/>
                      <a:pt x="624" y="427"/>
                      <a:pt x="651" y="405"/>
                    </a:cubicBezTo>
                    <a:cubicBezTo>
                      <a:pt x="651" y="435"/>
                      <a:pt x="651" y="435"/>
                      <a:pt x="651" y="435"/>
                    </a:cubicBezTo>
                    <a:cubicBezTo>
                      <a:pt x="662" y="458"/>
                      <a:pt x="676" y="462"/>
                      <a:pt x="698" y="469"/>
                    </a:cubicBezTo>
                    <a:cubicBezTo>
                      <a:pt x="706" y="471"/>
                      <a:pt x="707" y="485"/>
                      <a:pt x="712" y="488"/>
                    </a:cubicBezTo>
                    <a:cubicBezTo>
                      <a:pt x="712" y="487"/>
                      <a:pt x="712" y="487"/>
                      <a:pt x="712" y="487"/>
                    </a:cubicBezTo>
                    <a:cubicBezTo>
                      <a:pt x="716" y="494"/>
                      <a:pt x="727" y="493"/>
                      <a:pt x="727" y="500"/>
                    </a:cubicBezTo>
                    <a:cubicBezTo>
                      <a:pt x="727" y="518"/>
                      <a:pt x="705" y="525"/>
                      <a:pt x="705" y="544"/>
                    </a:cubicBezTo>
                    <a:cubicBezTo>
                      <a:pt x="693" y="544"/>
                      <a:pt x="686" y="547"/>
                      <a:pt x="683" y="556"/>
                    </a:cubicBezTo>
                    <a:cubicBezTo>
                      <a:pt x="680" y="566"/>
                      <a:pt x="680" y="579"/>
                      <a:pt x="671" y="579"/>
                    </a:cubicBezTo>
                    <a:cubicBezTo>
                      <a:pt x="660" y="579"/>
                      <a:pt x="661" y="602"/>
                      <a:pt x="649" y="602"/>
                    </a:cubicBezTo>
                    <a:cubicBezTo>
                      <a:pt x="643" y="602"/>
                      <a:pt x="628" y="616"/>
                      <a:pt x="628" y="625"/>
                    </a:cubicBezTo>
                    <a:cubicBezTo>
                      <a:pt x="608" y="629"/>
                      <a:pt x="562" y="638"/>
                      <a:pt x="562" y="656"/>
                    </a:cubicBezTo>
                    <a:cubicBezTo>
                      <a:pt x="562" y="658"/>
                      <a:pt x="563" y="661"/>
                      <a:pt x="565" y="663"/>
                    </a:cubicBezTo>
                    <a:cubicBezTo>
                      <a:pt x="547" y="672"/>
                      <a:pt x="524" y="677"/>
                      <a:pt x="505" y="682"/>
                    </a:cubicBezTo>
                    <a:cubicBezTo>
                      <a:pt x="496" y="684"/>
                      <a:pt x="466" y="706"/>
                      <a:pt x="456" y="711"/>
                    </a:cubicBezTo>
                    <a:cubicBezTo>
                      <a:pt x="433" y="711"/>
                      <a:pt x="433" y="711"/>
                      <a:pt x="433" y="711"/>
                    </a:cubicBezTo>
                    <a:cubicBezTo>
                      <a:pt x="420" y="721"/>
                      <a:pt x="418" y="727"/>
                      <a:pt x="402" y="727"/>
                    </a:cubicBezTo>
                    <a:cubicBezTo>
                      <a:pt x="397" y="730"/>
                      <a:pt x="397" y="730"/>
                      <a:pt x="397" y="730"/>
                    </a:cubicBezTo>
                    <a:cubicBezTo>
                      <a:pt x="395" y="730"/>
                      <a:pt x="376" y="721"/>
                      <a:pt x="374" y="719"/>
                    </a:cubicBezTo>
                    <a:cubicBezTo>
                      <a:pt x="372" y="718"/>
                      <a:pt x="378" y="718"/>
                      <a:pt x="373" y="710"/>
                    </a:cubicBezTo>
                    <a:cubicBezTo>
                      <a:pt x="365" y="698"/>
                      <a:pt x="359" y="685"/>
                      <a:pt x="359" y="670"/>
                    </a:cubicBezTo>
                    <a:cubicBezTo>
                      <a:pt x="351" y="669"/>
                      <a:pt x="357" y="654"/>
                      <a:pt x="358" y="647"/>
                    </a:cubicBezTo>
                    <a:cubicBezTo>
                      <a:pt x="362" y="629"/>
                      <a:pt x="349" y="622"/>
                      <a:pt x="341" y="613"/>
                    </a:cubicBezTo>
                    <a:cubicBezTo>
                      <a:pt x="332" y="604"/>
                      <a:pt x="311" y="577"/>
                      <a:pt x="311" y="557"/>
                    </a:cubicBezTo>
                    <a:cubicBezTo>
                      <a:pt x="285" y="551"/>
                      <a:pt x="278" y="535"/>
                      <a:pt x="278" y="505"/>
                    </a:cubicBezTo>
                    <a:cubicBezTo>
                      <a:pt x="278" y="486"/>
                      <a:pt x="268" y="482"/>
                      <a:pt x="265" y="467"/>
                    </a:cubicBezTo>
                    <a:cubicBezTo>
                      <a:pt x="265" y="467"/>
                      <a:pt x="265" y="467"/>
                      <a:pt x="265" y="467"/>
                    </a:cubicBezTo>
                    <a:cubicBezTo>
                      <a:pt x="262" y="464"/>
                      <a:pt x="258" y="459"/>
                      <a:pt x="256" y="457"/>
                    </a:cubicBezTo>
                    <a:cubicBezTo>
                      <a:pt x="253" y="454"/>
                      <a:pt x="243" y="455"/>
                      <a:pt x="240" y="453"/>
                    </a:cubicBezTo>
                    <a:cubicBezTo>
                      <a:pt x="236" y="448"/>
                      <a:pt x="237" y="436"/>
                      <a:pt x="236" y="431"/>
                    </a:cubicBezTo>
                    <a:cubicBezTo>
                      <a:pt x="234" y="424"/>
                      <a:pt x="228" y="417"/>
                      <a:pt x="225" y="412"/>
                    </a:cubicBezTo>
                    <a:cubicBezTo>
                      <a:pt x="216" y="398"/>
                      <a:pt x="209" y="386"/>
                      <a:pt x="200" y="373"/>
                    </a:cubicBezTo>
                    <a:cubicBezTo>
                      <a:pt x="198" y="369"/>
                      <a:pt x="187" y="356"/>
                      <a:pt x="187" y="354"/>
                    </a:cubicBezTo>
                    <a:cubicBezTo>
                      <a:pt x="187" y="346"/>
                      <a:pt x="193" y="327"/>
                      <a:pt x="193" y="315"/>
                    </a:cubicBezTo>
                    <a:lnTo>
                      <a:pt x="193" y="319"/>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Freeform 14">
                <a:extLst>
                  <a:ext uri="{FF2B5EF4-FFF2-40B4-BE49-F238E27FC236}">
                    <a16:creationId xmlns:a16="http://schemas.microsoft.com/office/drawing/2014/main" xmlns="" id="{7F30282C-B5B2-4976-B12C-31FF92F8B4FB}"/>
                  </a:ext>
                </a:extLst>
              </p:cNvPr>
              <p:cNvSpPr>
                <a:spLocks/>
              </p:cNvSpPr>
              <p:nvPr/>
            </p:nvSpPr>
            <p:spPr bwMode="auto">
              <a:xfrm>
                <a:off x="7777188" y="3972637"/>
                <a:ext cx="48974" cy="99478"/>
              </a:xfrm>
              <a:custGeom>
                <a:avLst/>
                <a:gdLst>
                  <a:gd name="T0" fmla="*/ 43 w 43"/>
                  <a:gd name="T1" fmla="*/ 54 h 87"/>
                  <a:gd name="T2" fmla="*/ 19 w 43"/>
                  <a:gd name="T3" fmla="*/ 87 h 87"/>
                  <a:gd name="T4" fmla="*/ 0 w 43"/>
                  <a:gd name="T5" fmla="*/ 64 h 87"/>
                  <a:gd name="T6" fmla="*/ 11 w 43"/>
                  <a:gd name="T7" fmla="*/ 0 h 87"/>
                  <a:gd name="T8" fmla="*/ 43 w 43"/>
                  <a:gd name="T9" fmla="*/ 54 h 87"/>
                </a:gdLst>
                <a:ahLst/>
                <a:cxnLst>
                  <a:cxn ang="0">
                    <a:pos x="T0" y="T1"/>
                  </a:cxn>
                  <a:cxn ang="0">
                    <a:pos x="T2" y="T3"/>
                  </a:cxn>
                  <a:cxn ang="0">
                    <a:pos x="T4" y="T5"/>
                  </a:cxn>
                  <a:cxn ang="0">
                    <a:pos x="T6" y="T7"/>
                  </a:cxn>
                  <a:cxn ang="0">
                    <a:pos x="T8" y="T9"/>
                  </a:cxn>
                </a:cxnLst>
                <a:rect l="0" t="0" r="r" b="b"/>
                <a:pathLst>
                  <a:path w="43" h="87">
                    <a:moveTo>
                      <a:pt x="43" y="54"/>
                    </a:moveTo>
                    <a:cubicBezTo>
                      <a:pt x="43" y="68"/>
                      <a:pt x="34" y="87"/>
                      <a:pt x="19" y="87"/>
                    </a:cubicBezTo>
                    <a:cubicBezTo>
                      <a:pt x="9" y="87"/>
                      <a:pt x="0" y="75"/>
                      <a:pt x="0" y="64"/>
                    </a:cubicBezTo>
                    <a:cubicBezTo>
                      <a:pt x="0" y="41"/>
                      <a:pt x="11" y="24"/>
                      <a:pt x="11" y="0"/>
                    </a:cubicBezTo>
                    <a:cubicBezTo>
                      <a:pt x="22" y="19"/>
                      <a:pt x="43" y="29"/>
                      <a:pt x="43" y="5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 name="Freeform 15">
                <a:extLst>
                  <a:ext uri="{FF2B5EF4-FFF2-40B4-BE49-F238E27FC236}">
                    <a16:creationId xmlns:a16="http://schemas.microsoft.com/office/drawing/2014/main" xmlns="" id="{D4111B74-8D23-95C5-6D8F-E5D2C2E8379A}"/>
                  </a:ext>
                </a:extLst>
              </p:cNvPr>
              <p:cNvSpPr>
                <a:spLocks/>
              </p:cNvSpPr>
              <p:nvPr/>
            </p:nvSpPr>
            <p:spPr bwMode="auto">
              <a:xfrm>
                <a:off x="7310404" y="3167634"/>
                <a:ext cx="1000907" cy="846325"/>
              </a:xfrm>
              <a:custGeom>
                <a:avLst/>
                <a:gdLst>
                  <a:gd name="T0" fmla="*/ 255 w 874"/>
                  <a:gd name="T1" fmla="*/ 487 h 740"/>
                  <a:gd name="T2" fmla="*/ 299 w 874"/>
                  <a:gd name="T3" fmla="*/ 614 h 740"/>
                  <a:gd name="T4" fmla="*/ 344 w 874"/>
                  <a:gd name="T5" fmla="*/ 724 h 740"/>
                  <a:gd name="T6" fmla="*/ 372 w 874"/>
                  <a:gd name="T7" fmla="*/ 724 h 740"/>
                  <a:gd name="T8" fmla="*/ 408 w 874"/>
                  <a:gd name="T9" fmla="*/ 684 h 740"/>
                  <a:gd name="T10" fmla="*/ 417 w 874"/>
                  <a:gd name="T11" fmla="*/ 615 h 740"/>
                  <a:gd name="T12" fmla="*/ 461 w 874"/>
                  <a:gd name="T13" fmla="*/ 538 h 740"/>
                  <a:gd name="T14" fmla="*/ 561 w 874"/>
                  <a:gd name="T15" fmla="*/ 434 h 740"/>
                  <a:gd name="T16" fmla="*/ 644 w 874"/>
                  <a:gd name="T17" fmla="*/ 393 h 740"/>
                  <a:gd name="T18" fmla="*/ 704 w 874"/>
                  <a:gd name="T19" fmla="*/ 468 h 740"/>
                  <a:gd name="T20" fmla="*/ 726 w 874"/>
                  <a:gd name="T21" fmla="*/ 545 h 740"/>
                  <a:gd name="T22" fmla="*/ 785 w 874"/>
                  <a:gd name="T23" fmla="*/ 541 h 740"/>
                  <a:gd name="T24" fmla="*/ 819 w 874"/>
                  <a:gd name="T25" fmla="*/ 662 h 740"/>
                  <a:gd name="T26" fmla="*/ 840 w 874"/>
                  <a:gd name="T27" fmla="*/ 646 h 740"/>
                  <a:gd name="T28" fmla="*/ 811 w 874"/>
                  <a:gd name="T29" fmla="*/ 571 h 740"/>
                  <a:gd name="T30" fmla="*/ 813 w 874"/>
                  <a:gd name="T31" fmla="*/ 520 h 740"/>
                  <a:gd name="T32" fmla="*/ 829 w 874"/>
                  <a:gd name="T33" fmla="*/ 459 h 740"/>
                  <a:gd name="T34" fmla="*/ 838 w 874"/>
                  <a:gd name="T35" fmla="*/ 384 h 740"/>
                  <a:gd name="T36" fmla="*/ 803 w 874"/>
                  <a:gd name="T37" fmla="*/ 356 h 740"/>
                  <a:gd name="T38" fmla="*/ 764 w 874"/>
                  <a:gd name="T39" fmla="*/ 227 h 740"/>
                  <a:gd name="T40" fmla="*/ 728 w 874"/>
                  <a:gd name="T41" fmla="*/ 235 h 740"/>
                  <a:gd name="T42" fmla="*/ 641 w 874"/>
                  <a:gd name="T43" fmla="*/ 260 h 740"/>
                  <a:gd name="T44" fmla="*/ 587 w 874"/>
                  <a:gd name="T45" fmla="*/ 267 h 740"/>
                  <a:gd name="T46" fmla="*/ 507 w 874"/>
                  <a:gd name="T47" fmla="*/ 245 h 740"/>
                  <a:gd name="T48" fmla="*/ 436 w 874"/>
                  <a:gd name="T49" fmla="*/ 209 h 740"/>
                  <a:gd name="T50" fmla="*/ 389 w 874"/>
                  <a:gd name="T51" fmla="*/ 161 h 740"/>
                  <a:gd name="T52" fmla="*/ 395 w 874"/>
                  <a:gd name="T53" fmla="*/ 125 h 740"/>
                  <a:gd name="T54" fmla="*/ 367 w 874"/>
                  <a:gd name="T55" fmla="*/ 78 h 740"/>
                  <a:gd name="T56" fmla="*/ 306 w 874"/>
                  <a:gd name="T57" fmla="*/ 30 h 740"/>
                  <a:gd name="T58" fmla="*/ 226 w 874"/>
                  <a:gd name="T59" fmla="*/ 0 h 740"/>
                  <a:gd name="T60" fmla="*/ 163 w 874"/>
                  <a:gd name="T61" fmla="*/ 39 h 740"/>
                  <a:gd name="T62" fmla="*/ 112 w 874"/>
                  <a:gd name="T63" fmla="*/ 24 h 740"/>
                  <a:gd name="T64" fmla="*/ 40 w 874"/>
                  <a:gd name="T65" fmla="*/ 84 h 740"/>
                  <a:gd name="T66" fmla="*/ 0 w 874"/>
                  <a:gd name="T67" fmla="*/ 115 h 740"/>
                  <a:gd name="T68" fmla="*/ 3 w 874"/>
                  <a:gd name="T69" fmla="*/ 158 h 740"/>
                  <a:gd name="T70" fmla="*/ 8 w 874"/>
                  <a:gd name="T71" fmla="*/ 218 h 740"/>
                  <a:gd name="T72" fmla="*/ 24 w 874"/>
                  <a:gd name="T73" fmla="*/ 328 h 740"/>
                  <a:gd name="T74" fmla="*/ 60 w 874"/>
                  <a:gd name="T75" fmla="*/ 334 h 740"/>
                  <a:gd name="T76" fmla="*/ 121 w 874"/>
                  <a:gd name="T77" fmla="*/ 334 h 740"/>
                  <a:gd name="T78" fmla="*/ 203 w 874"/>
                  <a:gd name="T79" fmla="*/ 395 h 740"/>
                  <a:gd name="T80" fmla="*/ 218 w 874"/>
                  <a:gd name="T81" fmla="*/ 447 h 740"/>
                  <a:gd name="T82" fmla="*/ 250 w 874"/>
                  <a:gd name="T83" fmla="*/ 421 h 740"/>
                  <a:gd name="T84" fmla="*/ 257 w 874"/>
                  <a:gd name="T85" fmla="*/ 479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4" h="740">
                    <a:moveTo>
                      <a:pt x="257" y="479"/>
                    </a:moveTo>
                    <a:cubicBezTo>
                      <a:pt x="253" y="475"/>
                      <a:pt x="253" y="475"/>
                      <a:pt x="253" y="475"/>
                    </a:cubicBezTo>
                    <a:cubicBezTo>
                      <a:pt x="253" y="478"/>
                      <a:pt x="255" y="484"/>
                      <a:pt x="255" y="487"/>
                    </a:cubicBezTo>
                    <a:cubicBezTo>
                      <a:pt x="255" y="502"/>
                      <a:pt x="263" y="517"/>
                      <a:pt x="267" y="533"/>
                    </a:cubicBezTo>
                    <a:cubicBezTo>
                      <a:pt x="273" y="550"/>
                      <a:pt x="286" y="577"/>
                      <a:pt x="290" y="588"/>
                    </a:cubicBezTo>
                    <a:cubicBezTo>
                      <a:pt x="293" y="599"/>
                      <a:pt x="293" y="604"/>
                      <a:pt x="299" y="614"/>
                    </a:cubicBezTo>
                    <a:cubicBezTo>
                      <a:pt x="305" y="623"/>
                      <a:pt x="302" y="634"/>
                      <a:pt x="308" y="647"/>
                    </a:cubicBezTo>
                    <a:cubicBezTo>
                      <a:pt x="311" y="653"/>
                      <a:pt x="321" y="661"/>
                      <a:pt x="324" y="672"/>
                    </a:cubicBezTo>
                    <a:cubicBezTo>
                      <a:pt x="330" y="689"/>
                      <a:pt x="338" y="705"/>
                      <a:pt x="344" y="724"/>
                    </a:cubicBezTo>
                    <a:cubicBezTo>
                      <a:pt x="345" y="726"/>
                      <a:pt x="347" y="732"/>
                      <a:pt x="351" y="732"/>
                    </a:cubicBezTo>
                    <a:cubicBezTo>
                      <a:pt x="351" y="737"/>
                      <a:pt x="356" y="740"/>
                      <a:pt x="362" y="740"/>
                    </a:cubicBezTo>
                    <a:cubicBezTo>
                      <a:pt x="368" y="740"/>
                      <a:pt x="369" y="730"/>
                      <a:pt x="372" y="724"/>
                    </a:cubicBezTo>
                    <a:cubicBezTo>
                      <a:pt x="376" y="716"/>
                      <a:pt x="377" y="719"/>
                      <a:pt x="386" y="714"/>
                    </a:cubicBezTo>
                    <a:cubicBezTo>
                      <a:pt x="392" y="711"/>
                      <a:pt x="390" y="690"/>
                      <a:pt x="401" y="687"/>
                    </a:cubicBezTo>
                    <a:cubicBezTo>
                      <a:pt x="403" y="686"/>
                      <a:pt x="408" y="686"/>
                      <a:pt x="408" y="684"/>
                    </a:cubicBezTo>
                    <a:cubicBezTo>
                      <a:pt x="412" y="683"/>
                      <a:pt x="412" y="683"/>
                      <a:pt x="412" y="683"/>
                    </a:cubicBezTo>
                    <a:cubicBezTo>
                      <a:pt x="408" y="662"/>
                      <a:pt x="408" y="662"/>
                      <a:pt x="408" y="662"/>
                    </a:cubicBezTo>
                    <a:cubicBezTo>
                      <a:pt x="408" y="647"/>
                      <a:pt x="417" y="635"/>
                      <a:pt x="417" y="615"/>
                    </a:cubicBezTo>
                    <a:cubicBezTo>
                      <a:pt x="417" y="602"/>
                      <a:pt x="412" y="594"/>
                      <a:pt x="412" y="580"/>
                    </a:cubicBezTo>
                    <a:cubicBezTo>
                      <a:pt x="412" y="563"/>
                      <a:pt x="428" y="561"/>
                      <a:pt x="442" y="556"/>
                    </a:cubicBezTo>
                    <a:cubicBezTo>
                      <a:pt x="447" y="554"/>
                      <a:pt x="455" y="545"/>
                      <a:pt x="461" y="538"/>
                    </a:cubicBezTo>
                    <a:cubicBezTo>
                      <a:pt x="476" y="523"/>
                      <a:pt x="489" y="507"/>
                      <a:pt x="504" y="491"/>
                    </a:cubicBezTo>
                    <a:cubicBezTo>
                      <a:pt x="517" y="479"/>
                      <a:pt x="539" y="475"/>
                      <a:pt x="552" y="460"/>
                    </a:cubicBezTo>
                    <a:cubicBezTo>
                      <a:pt x="559" y="453"/>
                      <a:pt x="558" y="445"/>
                      <a:pt x="561" y="434"/>
                    </a:cubicBezTo>
                    <a:cubicBezTo>
                      <a:pt x="564" y="426"/>
                      <a:pt x="579" y="426"/>
                      <a:pt x="585" y="414"/>
                    </a:cubicBezTo>
                    <a:cubicBezTo>
                      <a:pt x="591" y="418"/>
                      <a:pt x="591" y="422"/>
                      <a:pt x="603" y="422"/>
                    </a:cubicBezTo>
                    <a:cubicBezTo>
                      <a:pt x="623" y="422"/>
                      <a:pt x="644" y="417"/>
                      <a:pt x="644" y="393"/>
                    </a:cubicBezTo>
                    <a:cubicBezTo>
                      <a:pt x="655" y="395"/>
                      <a:pt x="668" y="400"/>
                      <a:pt x="671" y="411"/>
                    </a:cubicBezTo>
                    <a:cubicBezTo>
                      <a:pt x="674" y="421"/>
                      <a:pt x="673" y="434"/>
                      <a:pt x="679" y="443"/>
                    </a:cubicBezTo>
                    <a:cubicBezTo>
                      <a:pt x="685" y="453"/>
                      <a:pt x="693" y="460"/>
                      <a:pt x="704" y="468"/>
                    </a:cubicBezTo>
                    <a:cubicBezTo>
                      <a:pt x="711" y="481"/>
                      <a:pt x="720" y="494"/>
                      <a:pt x="726" y="511"/>
                    </a:cubicBezTo>
                    <a:cubicBezTo>
                      <a:pt x="726" y="515"/>
                      <a:pt x="730" y="517"/>
                      <a:pt x="730" y="521"/>
                    </a:cubicBezTo>
                    <a:cubicBezTo>
                      <a:pt x="730" y="530"/>
                      <a:pt x="726" y="534"/>
                      <a:pt x="726" y="545"/>
                    </a:cubicBezTo>
                    <a:cubicBezTo>
                      <a:pt x="726" y="555"/>
                      <a:pt x="727" y="565"/>
                      <a:pt x="738" y="565"/>
                    </a:cubicBezTo>
                    <a:cubicBezTo>
                      <a:pt x="760" y="565"/>
                      <a:pt x="765" y="542"/>
                      <a:pt x="778" y="528"/>
                    </a:cubicBezTo>
                    <a:cubicBezTo>
                      <a:pt x="782" y="533"/>
                      <a:pt x="780" y="536"/>
                      <a:pt x="785" y="541"/>
                    </a:cubicBezTo>
                    <a:cubicBezTo>
                      <a:pt x="786" y="542"/>
                      <a:pt x="792" y="541"/>
                      <a:pt x="795" y="545"/>
                    </a:cubicBezTo>
                    <a:cubicBezTo>
                      <a:pt x="802" y="557"/>
                      <a:pt x="789" y="581"/>
                      <a:pt x="799" y="581"/>
                    </a:cubicBezTo>
                    <a:cubicBezTo>
                      <a:pt x="799" y="606"/>
                      <a:pt x="819" y="627"/>
                      <a:pt x="819" y="662"/>
                    </a:cubicBezTo>
                    <a:cubicBezTo>
                      <a:pt x="819" y="670"/>
                      <a:pt x="813" y="689"/>
                      <a:pt x="819" y="692"/>
                    </a:cubicBezTo>
                    <a:cubicBezTo>
                      <a:pt x="825" y="678"/>
                      <a:pt x="827" y="670"/>
                      <a:pt x="834" y="654"/>
                    </a:cubicBezTo>
                    <a:cubicBezTo>
                      <a:pt x="835" y="652"/>
                      <a:pt x="840" y="650"/>
                      <a:pt x="840" y="646"/>
                    </a:cubicBezTo>
                    <a:cubicBezTo>
                      <a:pt x="840" y="639"/>
                      <a:pt x="829" y="602"/>
                      <a:pt x="824" y="596"/>
                    </a:cubicBezTo>
                    <a:cubicBezTo>
                      <a:pt x="819" y="591"/>
                      <a:pt x="810" y="587"/>
                      <a:pt x="810" y="578"/>
                    </a:cubicBezTo>
                    <a:cubicBezTo>
                      <a:pt x="810" y="576"/>
                      <a:pt x="811" y="573"/>
                      <a:pt x="811" y="571"/>
                    </a:cubicBezTo>
                    <a:cubicBezTo>
                      <a:pt x="811" y="572"/>
                      <a:pt x="811" y="572"/>
                      <a:pt x="811" y="572"/>
                    </a:cubicBezTo>
                    <a:cubicBezTo>
                      <a:pt x="813" y="570"/>
                      <a:pt x="819" y="561"/>
                      <a:pt x="819" y="555"/>
                    </a:cubicBezTo>
                    <a:cubicBezTo>
                      <a:pt x="819" y="546"/>
                      <a:pt x="818" y="529"/>
                      <a:pt x="813" y="520"/>
                    </a:cubicBezTo>
                    <a:cubicBezTo>
                      <a:pt x="808" y="513"/>
                      <a:pt x="798" y="513"/>
                      <a:pt x="798" y="499"/>
                    </a:cubicBezTo>
                    <a:cubicBezTo>
                      <a:pt x="798" y="484"/>
                      <a:pt x="803" y="473"/>
                      <a:pt x="810" y="465"/>
                    </a:cubicBezTo>
                    <a:cubicBezTo>
                      <a:pt x="814" y="461"/>
                      <a:pt x="823" y="463"/>
                      <a:pt x="829" y="459"/>
                    </a:cubicBezTo>
                    <a:cubicBezTo>
                      <a:pt x="848" y="446"/>
                      <a:pt x="859" y="440"/>
                      <a:pt x="874" y="416"/>
                    </a:cubicBezTo>
                    <a:cubicBezTo>
                      <a:pt x="870" y="416"/>
                      <a:pt x="867" y="418"/>
                      <a:pt x="862" y="418"/>
                    </a:cubicBezTo>
                    <a:cubicBezTo>
                      <a:pt x="847" y="418"/>
                      <a:pt x="838" y="400"/>
                      <a:pt x="838" y="384"/>
                    </a:cubicBezTo>
                    <a:cubicBezTo>
                      <a:pt x="829" y="383"/>
                      <a:pt x="828" y="360"/>
                      <a:pt x="822" y="360"/>
                    </a:cubicBezTo>
                    <a:cubicBezTo>
                      <a:pt x="816" y="360"/>
                      <a:pt x="812" y="364"/>
                      <a:pt x="806" y="364"/>
                    </a:cubicBezTo>
                    <a:cubicBezTo>
                      <a:pt x="804" y="364"/>
                      <a:pt x="803" y="359"/>
                      <a:pt x="803" y="356"/>
                    </a:cubicBezTo>
                    <a:cubicBezTo>
                      <a:pt x="803" y="327"/>
                      <a:pt x="823" y="326"/>
                      <a:pt x="823" y="294"/>
                    </a:cubicBezTo>
                    <a:cubicBezTo>
                      <a:pt x="823" y="278"/>
                      <a:pt x="812" y="272"/>
                      <a:pt x="805" y="260"/>
                    </a:cubicBezTo>
                    <a:cubicBezTo>
                      <a:pt x="786" y="251"/>
                      <a:pt x="770" y="252"/>
                      <a:pt x="764" y="227"/>
                    </a:cubicBezTo>
                    <a:cubicBezTo>
                      <a:pt x="760" y="227"/>
                      <a:pt x="760" y="227"/>
                      <a:pt x="760" y="227"/>
                    </a:cubicBezTo>
                    <a:cubicBezTo>
                      <a:pt x="753" y="234"/>
                      <a:pt x="753" y="234"/>
                      <a:pt x="753" y="234"/>
                    </a:cubicBezTo>
                    <a:cubicBezTo>
                      <a:pt x="744" y="237"/>
                      <a:pt x="734" y="228"/>
                      <a:pt x="728" y="235"/>
                    </a:cubicBezTo>
                    <a:cubicBezTo>
                      <a:pt x="725" y="238"/>
                      <a:pt x="723" y="241"/>
                      <a:pt x="719" y="244"/>
                    </a:cubicBezTo>
                    <a:cubicBezTo>
                      <a:pt x="714" y="247"/>
                      <a:pt x="689" y="270"/>
                      <a:pt x="678" y="270"/>
                    </a:cubicBezTo>
                    <a:cubicBezTo>
                      <a:pt x="665" y="270"/>
                      <a:pt x="657" y="260"/>
                      <a:pt x="641" y="260"/>
                    </a:cubicBezTo>
                    <a:cubicBezTo>
                      <a:pt x="622" y="260"/>
                      <a:pt x="619" y="274"/>
                      <a:pt x="608" y="280"/>
                    </a:cubicBezTo>
                    <a:cubicBezTo>
                      <a:pt x="608" y="274"/>
                      <a:pt x="604" y="263"/>
                      <a:pt x="601" y="263"/>
                    </a:cubicBezTo>
                    <a:cubicBezTo>
                      <a:pt x="596" y="263"/>
                      <a:pt x="594" y="267"/>
                      <a:pt x="587" y="267"/>
                    </a:cubicBezTo>
                    <a:cubicBezTo>
                      <a:pt x="576" y="267"/>
                      <a:pt x="566" y="267"/>
                      <a:pt x="555" y="267"/>
                    </a:cubicBezTo>
                    <a:cubicBezTo>
                      <a:pt x="538" y="267"/>
                      <a:pt x="531" y="255"/>
                      <a:pt x="520" y="247"/>
                    </a:cubicBezTo>
                    <a:cubicBezTo>
                      <a:pt x="516" y="244"/>
                      <a:pt x="510" y="251"/>
                      <a:pt x="507" y="245"/>
                    </a:cubicBezTo>
                    <a:cubicBezTo>
                      <a:pt x="504" y="239"/>
                      <a:pt x="504" y="233"/>
                      <a:pt x="498" y="230"/>
                    </a:cubicBezTo>
                    <a:cubicBezTo>
                      <a:pt x="487" y="224"/>
                      <a:pt x="479" y="228"/>
                      <a:pt x="470" y="218"/>
                    </a:cubicBezTo>
                    <a:cubicBezTo>
                      <a:pt x="461" y="208"/>
                      <a:pt x="453" y="213"/>
                      <a:pt x="436" y="209"/>
                    </a:cubicBezTo>
                    <a:cubicBezTo>
                      <a:pt x="423" y="206"/>
                      <a:pt x="419" y="196"/>
                      <a:pt x="405" y="191"/>
                    </a:cubicBezTo>
                    <a:cubicBezTo>
                      <a:pt x="402" y="190"/>
                      <a:pt x="395" y="191"/>
                      <a:pt x="393" y="186"/>
                    </a:cubicBezTo>
                    <a:cubicBezTo>
                      <a:pt x="390" y="177"/>
                      <a:pt x="391" y="170"/>
                      <a:pt x="389" y="161"/>
                    </a:cubicBezTo>
                    <a:cubicBezTo>
                      <a:pt x="389" y="154"/>
                      <a:pt x="389" y="154"/>
                      <a:pt x="389" y="154"/>
                    </a:cubicBezTo>
                    <a:cubicBezTo>
                      <a:pt x="397" y="154"/>
                      <a:pt x="406" y="155"/>
                      <a:pt x="406" y="145"/>
                    </a:cubicBezTo>
                    <a:cubicBezTo>
                      <a:pt x="406" y="136"/>
                      <a:pt x="395" y="134"/>
                      <a:pt x="395" y="125"/>
                    </a:cubicBezTo>
                    <a:cubicBezTo>
                      <a:pt x="395" y="104"/>
                      <a:pt x="423" y="107"/>
                      <a:pt x="423" y="86"/>
                    </a:cubicBezTo>
                    <a:cubicBezTo>
                      <a:pt x="423" y="78"/>
                      <a:pt x="405" y="64"/>
                      <a:pt x="398" y="64"/>
                    </a:cubicBezTo>
                    <a:cubicBezTo>
                      <a:pt x="386" y="64"/>
                      <a:pt x="380" y="76"/>
                      <a:pt x="367" y="78"/>
                    </a:cubicBezTo>
                    <a:cubicBezTo>
                      <a:pt x="353" y="73"/>
                      <a:pt x="345" y="73"/>
                      <a:pt x="333" y="61"/>
                    </a:cubicBezTo>
                    <a:cubicBezTo>
                      <a:pt x="329" y="57"/>
                      <a:pt x="333" y="46"/>
                      <a:pt x="324" y="44"/>
                    </a:cubicBezTo>
                    <a:cubicBezTo>
                      <a:pt x="313" y="40"/>
                      <a:pt x="306" y="44"/>
                      <a:pt x="306" y="30"/>
                    </a:cubicBezTo>
                    <a:cubicBezTo>
                      <a:pt x="296" y="28"/>
                      <a:pt x="290" y="28"/>
                      <a:pt x="280" y="28"/>
                    </a:cubicBezTo>
                    <a:cubicBezTo>
                      <a:pt x="265" y="28"/>
                      <a:pt x="259" y="42"/>
                      <a:pt x="242" y="42"/>
                    </a:cubicBezTo>
                    <a:cubicBezTo>
                      <a:pt x="224" y="42"/>
                      <a:pt x="241" y="0"/>
                      <a:pt x="226" y="0"/>
                    </a:cubicBezTo>
                    <a:cubicBezTo>
                      <a:pt x="210" y="0"/>
                      <a:pt x="207" y="19"/>
                      <a:pt x="200" y="19"/>
                    </a:cubicBezTo>
                    <a:cubicBezTo>
                      <a:pt x="199" y="19"/>
                      <a:pt x="197" y="20"/>
                      <a:pt x="195" y="19"/>
                    </a:cubicBezTo>
                    <a:cubicBezTo>
                      <a:pt x="189" y="30"/>
                      <a:pt x="177" y="39"/>
                      <a:pt x="163" y="39"/>
                    </a:cubicBezTo>
                    <a:cubicBezTo>
                      <a:pt x="157" y="39"/>
                      <a:pt x="155" y="30"/>
                      <a:pt x="149" y="30"/>
                    </a:cubicBezTo>
                    <a:cubicBezTo>
                      <a:pt x="144" y="30"/>
                      <a:pt x="126" y="37"/>
                      <a:pt x="124" y="27"/>
                    </a:cubicBezTo>
                    <a:cubicBezTo>
                      <a:pt x="117" y="27"/>
                      <a:pt x="120" y="24"/>
                      <a:pt x="112" y="24"/>
                    </a:cubicBezTo>
                    <a:cubicBezTo>
                      <a:pt x="93" y="24"/>
                      <a:pt x="92" y="45"/>
                      <a:pt x="79" y="58"/>
                    </a:cubicBezTo>
                    <a:cubicBezTo>
                      <a:pt x="73" y="65"/>
                      <a:pt x="64" y="65"/>
                      <a:pt x="58" y="71"/>
                    </a:cubicBezTo>
                    <a:cubicBezTo>
                      <a:pt x="53" y="76"/>
                      <a:pt x="49" y="84"/>
                      <a:pt x="40" y="84"/>
                    </a:cubicBezTo>
                    <a:cubicBezTo>
                      <a:pt x="33" y="84"/>
                      <a:pt x="29" y="77"/>
                      <a:pt x="21" y="77"/>
                    </a:cubicBezTo>
                    <a:cubicBezTo>
                      <a:pt x="19" y="77"/>
                      <a:pt x="19" y="81"/>
                      <a:pt x="18" y="82"/>
                    </a:cubicBezTo>
                    <a:cubicBezTo>
                      <a:pt x="12" y="85"/>
                      <a:pt x="0" y="114"/>
                      <a:pt x="0" y="115"/>
                    </a:cubicBezTo>
                    <a:cubicBezTo>
                      <a:pt x="0" y="118"/>
                      <a:pt x="2" y="122"/>
                      <a:pt x="0" y="123"/>
                    </a:cubicBezTo>
                    <a:cubicBezTo>
                      <a:pt x="2" y="127"/>
                      <a:pt x="2" y="129"/>
                      <a:pt x="3" y="133"/>
                    </a:cubicBezTo>
                    <a:cubicBezTo>
                      <a:pt x="3" y="158"/>
                      <a:pt x="3" y="158"/>
                      <a:pt x="3" y="158"/>
                    </a:cubicBezTo>
                    <a:cubicBezTo>
                      <a:pt x="6" y="165"/>
                      <a:pt x="4" y="169"/>
                      <a:pt x="7" y="177"/>
                    </a:cubicBezTo>
                    <a:cubicBezTo>
                      <a:pt x="10" y="184"/>
                      <a:pt x="25" y="177"/>
                      <a:pt x="25" y="190"/>
                    </a:cubicBezTo>
                    <a:cubicBezTo>
                      <a:pt x="25" y="207"/>
                      <a:pt x="8" y="204"/>
                      <a:pt x="8" y="218"/>
                    </a:cubicBezTo>
                    <a:cubicBezTo>
                      <a:pt x="8" y="228"/>
                      <a:pt x="15" y="228"/>
                      <a:pt x="18" y="232"/>
                    </a:cubicBezTo>
                    <a:cubicBezTo>
                      <a:pt x="30" y="259"/>
                      <a:pt x="56" y="263"/>
                      <a:pt x="56" y="297"/>
                    </a:cubicBezTo>
                    <a:cubicBezTo>
                      <a:pt x="36" y="301"/>
                      <a:pt x="24" y="305"/>
                      <a:pt x="24" y="328"/>
                    </a:cubicBezTo>
                    <a:cubicBezTo>
                      <a:pt x="24" y="333"/>
                      <a:pt x="27" y="337"/>
                      <a:pt x="27" y="341"/>
                    </a:cubicBezTo>
                    <a:cubicBezTo>
                      <a:pt x="53" y="340"/>
                      <a:pt x="53" y="340"/>
                      <a:pt x="53" y="340"/>
                    </a:cubicBezTo>
                    <a:cubicBezTo>
                      <a:pt x="55" y="338"/>
                      <a:pt x="57" y="336"/>
                      <a:pt x="60" y="334"/>
                    </a:cubicBezTo>
                    <a:cubicBezTo>
                      <a:pt x="80" y="340"/>
                      <a:pt x="80" y="340"/>
                      <a:pt x="80" y="340"/>
                    </a:cubicBezTo>
                    <a:cubicBezTo>
                      <a:pt x="87" y="340"/>
                      <a:pt x="89" y="333"/>
                      <a:pt x="99" y="333"/>
                    </a:cubicBezTo>
                    <a:cubicBezTo>
                      <a:pt x="107" y="333"/>
                      <a:pt x="113" y="332"/>
                      <a:pt x="121" y="334"/>
                    </a:cubicBezTo>
                    <a:cubicBezTo>
                      <a:pt x="130" y="337"/>
                      <a:pt x="135" y="356"/>
                      <a:pt x="141" y="366"/>
                    </a:cubicBezTo>
                    <a:cubicBezTo>
                      <a:pt x="149" y="378"/>
                      <a:pt x="170" y="394"/>
                      <a:pt x="186" y="394"/>
                    </a:cubicBezTo>
                    <a:cubicBezTo>
                      <a:pt x="192" y="394"/>
                      <a:pt x="197" y="394"/>
                      <a:pt x="203" y="395"/>
                    </a:cubicBezTo>
                    <a:cubicBezTo>
                      <a:pt x="200" y="398"/>
                      <a:pt x="199" y="406"/>
                      <a:pt x="193" y="407"/>
                    </a:cubicBezTo>
                    <a:cubicBezTo>
                      <a:pt x="186" y="410"/>
                      <a:pt x="181" y="406"/>
                      <a:pt x="174" y="410"/>
                    </a:cubicBezTo>
                    <a:cubicBezTo>
                      <a:pt x="186" y="422"/>
                      <a:pt x="195" y="447"/>
                      <a:pt x="218" y="447"/>
                    </a:cubicBezTo>
                    <a:cubicBezTo>
                      <a:pt x="238" y="447"/>
                      <a:pt x="239" y="420"/>
                      <a:pt x="248" y="410"/>
                    </a:cubicBezTo>
                    <a:cubicBezTo>
                      <a:pt x="255" y="410"/>
                      <a:pt x="255" y="410"/>
                      <a:pt x="255" y="410"/>
                    </a:cubicBezTo>
                    <a:cubicBezTo>
                      <a:pt x="255" y="413"/>
                      <a:pt x="250" y="418"/>
                      <a:pt x="250" y="421"/>
                    </a:cubicBezTo>
                    <a:cubicBezTo>
                      <a:pt x="250" y="431"/>
                      <a:pt x="258" y="441"/>
                      <a:pt x="258" y="453"/>
                    </a:cubicBezTo>
                    <a:cubicBezTo>
                      <a:pt x="258" y="464"/>
                      <a:pt x="254" y="465"/>
                      <a:pt x="254" y="477"/>
                    </a:cubicBezTo>
                    <a:lnTo>
                      <a:pt x="257" y="479"/>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1" name="Freeform 16">
                <a:extLst>
                  <a:ext uri="{FF2B5EF4-FFF2-40B4-BE49-F238E27FC236}">
                    <a16:creationId xmlns:a16="http://schemas.microsoft.com/office/drawing/2014/main" xmlns="" id="{EC9450DA-0179-1891-CFC4-8C13A1D67291}"/>
                  </a:ext>
                </a:extLst>
              </p:cNvPr>
              <p:cNvSpPr>
                <a:spLocks/>
              </p:cNvSpPr>
              <p:nvPr/>
            </p:nvSpPr>
            <p:spPr bwMode="auto">
              <a:xfrm>
                <a:off x="8162858" y="4078237"/>
                <a:ext cx="261705" cy="296902"/>
              </a:xfrm>
              <a:custGeom>
                <a:avLst/>
                <a:gdLst>
                  <a:gd name="T0" fmla="*/ 103 w 229"/>
                  <a:gd name="T1" fmla="*/ 135 h 260"/>
                  <a:gd name="T2" fmla="*/ 100 w 229"/>
                  <a:gd name="T3" fmla="*/ 127 h 260"/>
                  <a:gd name="T4" fmla="*/ 88 w 229"/>
                  <a:gd name="T5" fmla="*/ 123 h 260"/>
                  <a:gd name="T6" fmla="*/ 78 w 229"/>
                  <a:gd name="T7" fmla="*/ 96 h 260"/>
                  <a:gd name="T8" fmla="*/ 50 w 229"/>
                  <a:gd name="T9" fmla="*/ 69 h 260"/>
                  <a:gd name="T10" fmla="*/ 38 w 229"/>
                  <a:gd name="T11" fmla="*/ 45 h 260"/>
                  <a:gd name="T12" fmla="*/ 21 w 229"/>
                  <a:gd name="T13" fmla="*/ 38 h 260"/>
                  <a:gd name="T14" fmla="*/ 0 w 229"/>
                  <a:gd name="T15" fmla="*/ 7 h 260"/>
                  <a:gd name="T16" fmla="*/ 0 w 229"/>
                  <a:gd name="T17" fmla="*/ 0 h 260"/>
                  <a:gd name="T18" fmla="*/ 5 w 229"/>
                  <a:gd name="T19" fmla="*/ 0 h 260"/>
                  <a:gd name="T20" fmla="*/ 20 w 229"/>
                  <a:gd name="T21" fmla="*/ 7 h 260"/>
                  <a:gd name="T22" fmla="*/ 45 w 229"/>
                  <a:gd name="T23" fmla="*/ 7 h 260"/>
                  <a:gd name="T24" fmla="*/ 73 w 229"/>
                  <a:gd name="T25" fmla="*/ 38 h 260"/>
                  <a:gd name="T26" fmla="*/ 81 w 229"/>
                  <a:gd name="T27" fmla="*/ 42 h 260"/>
                  <a:gd name="T28" fmla="*/ 106 w 229"/>
                  <a:gd name="T29" fmla="*/ 63 h 260"/>
                  <a:gd name="T30" fmla="*/ 150 w 229"/>
                  <a:gd name="T31" fmla="*/ 96 h 260"/>
                  <a:gd name="T32" fmla="*/ 174 w 229"/>
                  <a:gd name="T33" fmla="*/ 115 h 260"/>
                  <a:gd name="T34" fmla="*/ 172 w 229"/>
                  <a:gd name="T35" fmla="*/ 119 h 260"/>
                  <a:gd name="T36" fmla="*/ 178 w 229"/>
                  <a:gd name="T37" fmla="*/ 119 h 260"/>
                  <a:gd name="T38" fmla="*/ 185 w 229"/>
                  <a:gd name="T39" fmla="*/ 127 h 260"/>
                  <a:gd name="T40" fmla="*/ 182 w 229"/>
                  <a:gd name="T41" fmla="*/ 135 h 260"/>
                  <a:gd name="T42" fmla="*/ 196 w 229"/>
                  <a:gd name="T43" fmla="*/ 147 h 260"/>
                  <a:gd name="T44" fmla="*/ 214 w 229"/>
                  <a:gd name="T45" fmla="*/ 177 h 260"/>
                  <a:gd name="T46" fmla="*/ 229 w 229"/>
                  <a:gd name="T47" fmla="*/ 193 h 260"/>
                  <a:gd name="T48" fmla="*/ 229 w 229"/>
                  <a:gd name="T49" fmla="*/ 227 h 260"/>
                  <a:gd name="T50" fmla="*/ 225 w 229"/>
                  <a:gd name="T51" fmla="*/ 249 h 260"/>
                  <a:gd name="T52" fmla="*/ 205 w 229"/>
                  <a:gd name="T53" fmla="*/ 260 h 260"/>
                  <a:gd name="T54" fmla="*/ 187 w 229"/>
                  <a:gd name="T55" fmla="*/ 239 h 260"/>
                  <a:gd name="T56" fmla="*/ 145 w 229"/>
                  <a:gd name="T57" fmla="*/ 203 h 260"/>
                  <a:gd name="T58" fmla="*/ 115 w 229"/>
                  <a:gd name="T59" fmla="*/ 154 h 260"/>
                  <a:gd name="T60" fmla="*/ 103 w 229"/>
                  <a:gd name="T61" fmla="*/ 1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9" h="260">
                    <a:moveTo>
                      <a:pt x="103" y="135"/>
                    </a:moveTo>
                    <a:cubicBezTo>
                      <a:pt x="100" y="135"/>
                      <a:pt x="102" y="130"/>
                      <a:pt x="100" y="127"/>
                    </a:cubicBezTo>
                    <a:cubicBezTo>
                      <a:pt x="100" y="126"/>
                      <a:pt x="90" y="125"/>
                      <a:pt x="88" y="123"/>
                    </a:cubicBezTo>
                    <a:cubicBezTo>
                      <a:pt x="84" y="121"/>
                      <a:pt x="79" y="102"/>
                      <a:pt x="78" y="96"/>
                    </a:cubicBezTo>
                    <a:cubicBezTo>
                      <a:pt x="72" y="77"/>
                      <a:pt x="55" y="80"/>
                      <a:pt x="50" y="69"/>
                    </a:cubicBezTo>
                    <a:cubicBezTo>
                      <a:pt x="45" y="60"/>
                      <a:pt x="43" y="55"/>
                      <a:pt x="38" y="45"/>
                    </a:cubicBezTo>
                    <a:cubicBezTo>
                      <a:pt x="35" y="38"/>
                      <a:pt x="28" y="40"/>
                      <a:pt x="21" y="38"/>
                    </a:cubicBezTo>
                    <a:cubicBezTo>
                      <a:pt x="15" y="37"/>
                      <a:pt x="3" y="15"/>
                      <a:pt x="0" y="7"/>
                    </a:cubicBezTo>
                    <a:cubicBezTo>
                      <a:pt x="0" y="0"/>
                      <a:pt x="0" y="0"/>
                      <a:pt x="0" y="0"/>
                    </a:cubicBezTo>
                    <a:cubicBezTo>
                      <a:pt x="2" y="0"/>
                      <a:pt x="3" y="0"/>
                      <a:pt x="5" y="0"/>
                    </a:cubicBezTo>
                    <a:cubicBezTo>
                      <a:pt x="12" y="0"/>
                      <a:pt x="14" y="4"/>
                      <a:pt x="20" y="7"/>
                    </a:cubicBezTo>
                    <a:cubicBezTo>
                      <a:pt x="45" y="7"/>
                      <a:pt x="45" y="7"/>
                      <a:pt x="45" y="7"/>
                    </a:cubicBezTo>
                    <a:cubicBezTo>
                      <a:pt x="62" y="13"/>
                      <a:pt x="67" y="25"/>
                      <a:pt x="73" y="38"/>
                    </a:cubicBezTo>
                    <a:cubicBezTo>
                      <a:pt x="75" y="42"/>
                      <a:pt x="78" y="41"/>
                      <a:pt x="81" y="42"/>
                    </a:cubicBezTo>
                    <a:cubicBezTo>
                      <a:pt x="93" y="45"/>
                      <a:pt x="98" y="55"/>
                      <a:pt x="106" y="63"/>
                    </a:cubicBezTo>
                    <a:cubicBezTo>
                      <a:pt x="120" y="78"/>
                      <a:pt x="128" y="88"/>
                      <a:pt x="150" y="96"/>
                    </a:cubicBezTo>
                    <a:cubicBezTo>
                      <a:pt x="161" y="100"/>
                      <a:pt x="174" y="104"/>
                      <a:pt x="174" y="115"/>
                    </a:cubicBezTo>
                    <a:cubicBezTo>
                      <a:pt x="174" y="116"/>
                      <a:pt x="172" y="119"/>
                      <a:pt x="172" y="119"/>
                    </a:cubicBezTo>
                    <a:cubicBezTo>
                      <a:pt x="174" y="119"/>
                      <a:pt x="176" y="119"/>
                      <a:pt x="178" y="119"/>
                    </a:cubicBezTo>
                    <a:cubicBezTo>
                      <a:pt x="181" y="119"/>
                      <a:pt x="184" y="123"/>
                      <a:pt x="185" y="127"/>
                    </a:cubicBezTo>
                    <a:cubicBezTo>
                      <a:pt x="182" y="135"/>
                      <a:pt x="182" y="135"/>
                      <a:pt x="182" y="135"/>
                    </a:cubicBezTo>
                    <a:cubicBezTo>
                      <a:pt x="182" y="145"/>
                      <a:pt x="188" y="147"/>
                      <a:pt x="196" y="147"/>
                    </a:cubicBezTo>
                    <a:cubicBezTo>
                      <a:pt x="196" y="164"/>
                      <a:pt x="206" y="169"/>
                      <a:pt x="214" y="177"/>
                    </a:cubicBezTo>
                    <a:cubicBezTo>
                      <a:pt x="218" y="182"/>
                      <a:pt x="229" y="185"/>
                      <a:pt x="229" y="193"/>
                    </a:cubicBezTo>
                    <a:cubicBezTo>
                      <a:pt x="229" y="203"/>
                      <a:pt x="229" y="209"/>
                      <a:pt x="229" y="227"/>
                    </a:cubicBezTo>
                    <a:cubicBezTo>
                      <a:pt x="221" y="230"/>
                      <a:pt x="225" y="241"/>
                      <a:pt x="225" y="249"/>
                    </a:cubicBezTo>
                    <a:cubicBezTo>
                      <a:pt x="225" y="258"/>
                      <a:pt x="210" y="260"/>
                      <a:pt x="205" y="260"/>
                    </a:cubicBezTo>
                    <a:cubicBezTo>
                      <a:pt x="201" y="260"/>
                      <a:pt x="187" y="239"/>
                      <a:pt x="187" y="239"/>
                    </a:cubicBezTo>
                    <a:cubicBezTo>
                      <a:pt x="172" y="224"/>
                      <a:pt x="159" y="217"/>
                      <a:pt x="145" y="203"/>
                    </a:cubicBezTo>
                    <a:cubicBezTo>
                      <a:pt x="130" y="187"/>
                      <a:pt x="124" y="173"/>
                      <a:pt x="115" y="154"/>
                    </a:cubicBezTo>
                    <a:cubicBezTo>
                      <a:pt x="114" y="150"/>
                      <a:pt x="105" y="135"/>
                      <a:pt x="103" y="135"/>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Freeform 17">
                <a:extLst>
                  <a:ext uri="{FF2B5EF4-FFF2-40B4-BE49-F238E27FC236}">
                    <a16:creationId xmlns:a16="http://schemas.microsoft.com/office/drawing/2014/main" xmlns="" id="{696E1AAF-58CE-19FF-19F5-985AE132F513}"/>
                  </a:ext>
                </a:extLst>
              </p:cNvPr>
              <p:cNvSpPr>
                <a:spLocks/>
              </p:cNvSpPr>
              <p:nvPr/>
            </p:nvSpPr>
            <p:spPr bwMode="auto">
              <a:xfrm>
                <a:off x="8501085" y="4041507"/>
                <a:ext cx="250992" cy="290781"/>
              </a:xfrm>
              <a:custGeom>
                <a:avLst/>
                <a:gdLst>
                  <a:gd name="T0" fmla="*/ 63 w 219"/>
                  <a:gd name="T1" fmla="*/ 235 h 254"/>
                  <a:gd name="T2" fmla="*/ 62 w 219"/>
                  <a:gd name="T3" fmla="*/ 223 h 254"/>
                  <a:gd name="T4" fmla="*/ 46 w 219"/>
                  <a:gd name="T5" fmla="*/ 227 h 254"/>
                  <a:gd name="T6" fmla="*/ 20 w 219"/>
                  <a:gd name="T7" fmla="*/ 183 h 254"/>
                  <a:gd name="T8" fmla="*/ 21 w 219"/>
                  <a:gd name="T9" fmla="*/ 179 h 254"/>
                  <a:gd name="T10" fmla="*/ 11 w 219"/>
                  <a:gd name="T11" fmla="*/ 174 h 254"/>
                  <a:gd name="T12" fmla="*/ 0 w 219"/>
                  <a:gd name="T13" fmla="*/ 141 h 254"/>
                  <a:gd name="T14" fmla="*/ 26 w 219"/>
                  <a:gd name="T15" fmla="*/ 133 h 254"/>
                  <a:gd name="T16" fmla="*/ 57 w 219"/>
                  <a:gd name="T17" fmla="*/ 97 h 254"/>
                  <a:gd name="T18" fmla="*/ 78 w 219"/>
                  <a:gd name="T19" fmla="*/ 90 h 254"/>
                  <a:gd name="T20" fmla="*/ 96 w 219"/>
                  <a:gd name="T21" fmla="*/ 74 h 254"/>
                  <a:gd name="T22" fmla="*/ 101 w 219"/>
                  <a:gd name="T23" fmla="*/ 64 h 254"/>
                  <a:gd name="T24" fmla="*/ 109 w 219"/>
                  <a:gd name="T25" fmla="*/ 58 h 254"/>
                  <a:gd name="T26" fmla="*/ 113 w 219"/>
                  <a:gd name="T27" fmla="*/ 52 h 254"/>
                  <a:gd name="T28" fmla="*/ 141 w 219"/>
                  <a:gd name="T29" fmla="*/ 42 h 254"/>
                  <a:gd name="T30" fmla="*/ 175 w 219"/>
                  <a:gd name="T31" fmla="*/ 0 h 254"/>
                  <a:gd name="T32" fmla="*/ 187 w 219"/>
                  <a:gd name="T33" fmla="*/ 19 h 254"/>
                  <a:gd name="T34" fmla="*/ 219 w 219"/>
                  <a:gd name="T35" fmla="*/ 42 h 254"/>
                  <a:gd name="T36" fmla="*/ 202 w 219"/>
                  <a:gd name="T37" fmla="*/ 52 h 254"/>
                  <a:gd name="T38" fmla="*/ 205 w 219"/>
                  <a:gd name="T39" fmla="*/ 56 h 254"/>
                  <a:gd name="T40" fmla="*/ 183 w 219"/>
                  <a:gd name="T41" fmla="*/ 67 h 254"/>
                  <a:gd name="T42" fmla="*/ 186 w 219"/>
                  <a:gd name="T43" fmla="*/ 74 h 254"/>
                  <a:gd name="T44" fmla="*/ 181 w 219"/>
                  <a:gd name="T45" fmla="*/ 80 h 254"/>
                  <a:gd name="T46" fmla="*/ 215 w 219"/>
                  <a:gd name="T47" fmla="*/ 132 h 254"/>
                  <a:gd name="T48" fmla="*/ 198 w 219"/>
                  <a:gd name="T49" fmla="*/ 140 h 254"/>
                  <a:gd name="T50" fmla="*/ 191 w 219"/>
                  <a:gd name="T51" fmla="*/ 141 h 254"/>
                  <a:gd name="T52" fmla="*/ 187 w 219"/>
                  <a:gd name="T53" fmla="*/ 149 h 254"/>
                  <a:gd name="T54" fmla="*/ 177 w 219"/>
                  <a:gd name="T55" fmla="*/ 185 h 254"/>
                  <a:gd name="T56" fmla="*/ 160 w 219"/>
                  <a:gd name="T57" fmla="*/ 203 h 254"/>
                  <a:gd name="T58" fmla="*/ 164 w 219"/>
                  <a:gd name="T59" fmla="*/ 214 h 254"/>
                  <a:gd name="T60" fmla="*/ 155 w 219"/>
                  <a:gd name="T61" fmla="*/ 241 h 254"/>
                  <a:gd name="T62" fmla="*/ 131 w 219"/>
                  <a:gd name="T63" fmla="*/ 254 h 254"/>
                  <a:gd name="T64" fmla="*/ 122 w 219"/>
                  <a:gd name="T65" fmla="*/ 243 h 254"/>
                  <a:gd name="T66" fmla="*/ 88 w 219"/>
                  <a:gd name="T67" fmla="*/ 230 h 254"/>
                  <a:gd name="T68" fmla="*/ 69 w 219"/>
                  <a:gd name="T69" fmla="*/ 239 h 254"/>
                  <a:gd name="T70" fmla="*/ 63 w 219"/>
                  <a:gd name="T71" fmla="*/ 23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9" h="254">
                    <a:moveTo>
                      <a:pt x="63" y="235"/>
                    </a:moveTo>
                    <a:cubicBezTo>
                      <a:pt x="62" y="235"/>
                      <a:pt x="63" y="226"/>
                      <a:pt x="62" y="223"/>
                    </a:cubicBezTo>
                    <a:cubicBezTo>
                      <a:pt x="56" y="222"/>
                      <a:pt x="52" y="227"/>
                      <a:pt x="46" y="227"/>
                    </a:cubicBezTo>
                    <a:cubicBezTo>
                      <a:pt x="18" y="227"/>
                      <a:pt x="30" y="199"/>
                      <a:pt x="20" y="183"/>
                    </a:cubicBezTo>
                    <a:cubicBezTo>
                      <a:pt x="20" y="182"/>
                      <a:pt x="21" y="180"/>
                      <a:pt x="21" y="179"/>
                    </a:cubicBezTo>
                    <a:cubicBezTo>
                      <a:pt x="19" y="175"/>
                      <a:pt x="15" y="175"/>
                      <a:pt x="11" y="174"/>
                    </a:cubicBezTo>
                    <a:cubicBezTo>
                      <a:pt x="7" y="174"/>
                      <a:pt x="0" y="145"/>
                      <a:pt x="0" y="141"/>
                    </a:cubicBezTo>
                    <a:cubicBezTo>
                      <a:pt x="0" y="128"/>
                      <a:pt x="16" y="133"/>
                      <a:pt x="26" y="133"/>
                    </a:cubicBezTo>
                    <a:cubicBezTo>
                      <a:pt x="50" y="133"/>
                      <a:pt x="47" y="108"/>
                      <a:pt x="57" y="97"/>
                    </a:cubicBezTo>
                    <a:cubicBezTo>
                      <a:pt x="63" y="92"/>
                      <a:pt x="70" y="92"/>
                      <a:pt x="78" y="90"/>
                    </a:cubicBezTo>
                    <a:cubicBezTo>
                      <a:pt x="90" y="88"/>
                      <a:pt x="90" y="80"/>
                      <a:pt x="96" y="74"/>
                    </a:cubicBezTo>
                    <a:cubicBezTo>
                      <a:pt x="93" y="70"/>
                      <a:pt x="101" y="64"/>
                      <a:pt x="101" y="64"/>
                    </a:cubicBezTo>
                    <a:cubicBezTo>
                      <a:pt x="106" y="62"/>
                      <a:pt x="105" y="60"/>
                      <a:pt x="109" y="58"/>
                    </a:cubicBezTo>
                    <a:cubicBezTo>
                      <a:pt x="111" y="58"/>
                      <a:pt x="112" y="54"/>
                      <a:pt x="113" y="52"/>
                    </a:cubicBezTo>
                    <a:cubicBezTo>
                      <a:pt x="120" y="45"/>
                      <a:pt x="138" y="49"/>
                      <a:pt x="141" y="42"/>
                    </a:cubicBezTo>
                    <a:cubicBezTo>
                      <a:pt x="147" y="30"/>
                      <a:pt x="163" y="0"/>
                      <a:pt x="175" y="0"/>
                    </a:cubicBezTo>
                    <a:cubicBezTo>
                      <a:pt x="188" y="0"/>
                      <a:pt x="187" y="8"/>
                      <a:pt x="187" y="19"/>
                    </a:cubicBezTo>
                    <a:cubicBezTo>
                      <a:pt x="187" y="36"/>
                      <a:pt x="219" y="27"/>
                      <a:pt x="219" y="42"/>
                    </a:cubicBezTo>
                    <a:cubicBezTo>
                      <a:pt x="219" y="50"/>
                      <a:pt x="202" y="45"/>
                      <a:pt x="202" y="52"/>
                    </a:cubicBezTo>
                    <a:cubicBezTo>
                      <a:pt x="202" y="54"/>
                      <a:pt x="203" y="56"/>
                      <a:pt x="205" y="56"/>
                    </a:cubicBezTo>
                    <a:cubicBezTo>
                      <a:pt x="203" y="58"/>
                      <a:pt x="183" y="67"/>
                      <a:pt x="183" y="67"/>
                    </a:cubicBezTo>
                    <a:cubicBezTo>
                      <a:pt x="184" y="70"/>
                      <a:pt x="185" y="72"/>
                      <a:pt x="186" y="74"/>
                    </a:cubicBezTo>
                    <a:cubicBezTo>
                      <a:pt x="184" y="75"/>
                      <a:pt x="181" y="77"/>
                      <a:pt x="181" y="80"/>
                    </a:cubicBezTo>
                    <a:cubicBezTo>
                      <a:pt x="181" y="92"/>
                      <a:pt x="201" y="132"/>
                      <a:pt x="215" y="132"/>
                    </a:cubicBezTo>
                    <a:cubicBezTo>
                      <a:pt x="212" y="143"/>
                      <a:pt x="206" y="140"/>
                      <a:pt x="198" y="140"/>
                    </a:cubicBezTo>
                    <a:cubicBezTo>
                      <a:pt x="196" y="140"/>
                      <a:pt x="193" y="140"/>
                      <a:pt x="191" y="141"/>
                    </a:cubicBezTo>
                    <a:cubicBezTo>
                      <a:pt x="187" y="149"/>
                      <a:pt x="187" y="149"/>
                      <a:pt x="187" y="149"/>
                    </a:cubicBezTo>
                    <a:cubicBezTo>
                      <a:pt x="183" y="167"/>
                      <a:pt x="177" y="171"/>
                      <a:pt x="177" y="185"/>
                    </a:cubicBezTo>
                    <a:cubicBezTo>
                      <a:pt x="168" y="186"/>
                      <a:pt x="160" y="198"/>
                      <a:pt x="160" y="203"/>
                    </a:cubicBezTo>
                    <a:cubicBezTo>
                      <a:pt x="160" y="209"/>
                      <a:pt x="164" y="210"/>
                      <a:pt x="164" y="214"/>
                    </a:cubicBezTo>
                    <a:cubicBezTo>
                      <a:pt x="164" y="221"/>
                      <a:pt x="155" y="232"/>
                      <a:pt x="155" y="241"/>
                    </a:cubicBezTo>
                    <a:cubicBezTo>
                      <a:pt x="143" y="244"/>
                      <a:pt x="141" y="254"/>
                      <a:pt x="131" y="254"/>
                    </a:cubicBezTo>
                    <a:cubicBezTo>
                      <a:pt x="124" y="254"/>
                      <a:pt x="122" y="248"/>
                      <a:pt x="122" y="243"/>
                    </a:cubicBezTo>
                    <a:cubicBezTo>
                      <a:pt x="109" y="240"/>
                      <a:pt x="101" y="230"/>
                      <a:pt x="88" y="230"/>
                    </a:cubicBezTo>
                    <a:cubicBezTo>
                      <a:pt x="82" y="230"/>
                      <a:pt x="78" y="239"/>
                      <a:pt x="69" y="239"/>
                    </a:cubicBezTo>
                    <a:cubicBezTo>
                      <a:pt x="67" y="239"/>
                      <a:pt x="66" y="235"/>
                      <a:pt x="63" y="235"/>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3" name="Freeform 18">
                <a:extLst>
                  <a:ext uri="{FF2B5EF4-FFF2-40B4-BE49-F238E27FC236}">
                    <a16:creationId xmlns:a16="http://schemas.microsoft.com/office/drawing/2014/main" xmlns="" id="{C27500EA-5789-EBB0-18B6-2888C0C3D261}"/>
                  </a:ext>
                </a:extLst>
              </p:cNvPr>
              <p:cNvSpPr>
                <a:spLocks/>
              </p:cNvSpPr>
              <p:nvPr/>
            </p:nvSpPr>
            <p:spPr bwMode="auto">
              <a:xfrm>
                <a:off x="8742895" y="4179245"/>
                <a:ext cx="156105" cy="192834"/>
              </a:xfrm>
              <a:custGeom>
                <a:avLst/>
                <a:gdLst>
                  <a:gd name="T0" fmla="*/ 55 w 137"/>
                  <a:gd name="T1" fmla="*/ 61 h 168"/>
                  <a:gd name="T2" fmla="*/ 46 w 137"/>
                  <a:gd name="T3" fmla="*/ 69 h 168"/>
                  <a:gd name="T4" fmla="*/ 30 w 137"/>
                  <a:gd name="T5" fmla="*/ 42 h 168"/>
                  <a:gd name="T6" fmla="*/ 55 w 137"/>
                  <a:gd name="T7" fmla="*/ 30 h 168"/>
                  <a:gd name="T8" fmla="*/ 84 w 137"/>
                  <a:gd name="T9" fmla="*/ 26 h 168"/>
                  <a:gd name="T10" fmla="*/ 111 w 137"/>
                  <a:gd name="T11" fmla="*/ 32 h 168"/>
                  <a:gd name="T12" fmla="*/ 133 w 137"/>
                  <a:gd name="T13" fmla="*/ 7 h 168"/>
                  <a:gd name="T14" fmla="*/ 137 w 137"/>
                  <a:gd name="T15" fmla="*/ 0 h 168"/>
                  <a:gd name="T16" fmla="*/ 133 w 137"/>
                  <a:gd name="T17" fmla="*/ 0 h 168"/>
                  <a:gd name="T18" fmla="*/ 108 w 137"/>
                  <a:gd name="T19" fmla="*/ 19 h 168"/>
                  <a:gd name="T20" fmla="*/ 102 w 137"/>
                  <a:gd name="T21" fmla="*/ 19 h 168"/>
                  <a:gd name="T22" fmla="*/ 49 w 137"/>
                  <a:gd name="T23" fmla="*/ 9 h 168"/>
                  <a:gd name="T24" fmla="*/ 20 w 137"/>
                  <a:gd name="T25" fmla="*/ 54 h 168"/>
                  <a:gd name="T26" fmla="*/ 14 w 137"/>
                  <a:gd name="T27" fmla="*/ 66 h 168"/>
                  <a:gd name="T28" fmla="*/ 0 w 137"/>
                  <a:gd name="T29" fmla="*/ 109 h 168"/>
                  <a:gd name="T30" fmla="*/ 15 w 137"/>
                  <a:gd name="T31" fmla="*/ 119 h 168"/>
                  <a:gd name="T32" fmla="*/ 15 w 137"/>
                  <a:gd name="T33" fmla="*/ 158 h 168"/>
                  <a:gd name="T34" fmla="*/ 27 w 137"/>
                  <a:gd name="T35" fmla="*/ 168 h 168"/>
                  <a:gd name="T36" fmla="*/ 39 w 137"/>
                  <a:gd name="T37" fmla="*/ 136 h 168"/>
                  <a:gd name="T38" fmla="*/ 32 w 137"/>
                  <a:gd name="T39" fmla="*/ 110 h 168"/>
                  <a:gd name="T40" fmla="*/ 43 w 137"/>
                  <a:gd name="T41" fmla="*/ 100 h 168"/>
                  <a:gd name="T42" fmla="*/ 49 w 137"/>
                  <a:gd name="T43" fmla="*/ 100 h 168"/>
                  <a:gd name="T44" fmla="*/ 46 w 137"/>
                  <a:gd name="T45" fmla="*/ 117 h 168"/>
                  <a:gd name="T46" fmla="*/ 58 w 137"/>
                  <a:gd name="T47" fmla="*/ 142 h 168"/>
                  <a:gd name="T48" fmla="*/ 58 w 137"/>
                  <a:gd name="T49" fmla="*/ 149 h 168"/>
                  <a:gd name="T50" fmla="*/ 68 w 137"/>
                  <a:gd name="T51" fmla="*/ 149 h 168"/>
                  <a:gd name="T52" fmla="*/ 85 w 137"/>
                  <a:gd name="T53" fmla="*/ 132 h 168"/>
                  <a:gd name="T54" fmla="*/ 74 w 137"/>
                  <a:gd name="T55" fmla="*/ 118 h 168"/>
                  <a:gd name="T56" fmla="*/ 77 w 137"/>
                  <a:gd name="T57" fmla="*/ 113 h 168"/>
                  <a:gd name="T58" fmla="*/ 58 w 137"/>
                  <a:gd name="T59" fmla="*/ 80 h 168"/>
                  <a:gd name="T60" fmla="*/ 98 w 137"/>
                  <a:gd name="T61" fmla="*/ 57 h 168"/>
                  <a:gd name="T62" fmla="*/ 98 w 137"/>
                  <a:gd name="T63" fmla="*/ 50 h 168"/>
                  <a:gd name="T64" fmla="*/ 53 w 137"/>
                  <a:gd name="T65" fmla="*/ 65 h 168"/>
                  <a:gd name="T66" fmla="*/ 55 w 137"/>
                  <a:gd name="T67" fmla="*/ 6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 h="168">
                    <a:moveTo>
                      <a:pt x="55" y="61"/>
                    </a:moveTo>
                    <a:cubicBezTo>
                      <a:pt x="51" y="65"/>
                      <a:pt x="51" y="69"/>
                      <a:pt x="46" y="69"/>
                    </a:cubicBezTo>
                    <a:cubicBezTo>
                      <a:pt x="35" y="69"/>
                      <a:pt x="30" y="54"/>
                      <a:pt x="30" y="42"/>
                    </a:cubicBezTo>
                    <a:cubicBezTo>
                      <a:pt x="30" y="26"/>
                      <a:pt x="42" y="30"/>
                      <a:pt x="55" y="30"/>
                    </a:cubicBezTo>
                    <a:cubicBezTo>
                      <a:pt x="68" y="30"/>
                      <a:pt x="73" y="26"/>
                      <a:pt x="84" y="26"/>
                    </a:cubicBezTo>
                    <a:cubicBezTo>
                      <a:pt x="94" y="26"/>
                      <a:pt x="101" y="32"/>
                      <a:pt x="111" y="32"/>
                    </a:cubicBezTo>
                    <a:cubicBezTo>
                      <a:pt x="126" y="32"/>
                      <a:pt x="131" y="19"/>
                      <a:pt x="133" y="7"/>
                    </a:cubicBezTo>
                    <a:cubicBezTo>
                      <a:pt x="136" y="7"/>
                      <a:pt x="136" y="3"/>
                      <a:pt x="137" y="0"/>
                    </a:cubicBezTo>
                    <a:cubicBezTo>
                      <a:pt x="133" y="0"/>
                      <a:pt x="133" y="0"/>
                      <a:pt x="133" y="0"/>
                    </a:cubicBezTo>
                    <a:cubicBezTo>
                      <a:pt x="123" y="7"/>
                      <a:pt x="113" y="14"/>
                      <a:pt x="108" y="19"/>
                    </a:cubicBezTo>
                    <a:cubicBezTo>
                      <a:pt x="102" y="19"/>
                      <a:pt x="102" y="19"/>
                      <a:pt x="102" y="19"/>
                    </a:cubicBezTo>
                    <a:cubicBezTo>
                      <a:pt x="49" y="9"/>
                      <a:pt x="49" y="9"/>
                      <a:pt x="49" y="9"/>
                    </a:cubicBezTo>
                    <a:cubicBezTo>
                      <a:pt x="30" y="9"/>
                      <a:pt x="20" y="35"/>
                      <a:pt x="20" y="54"/>
                    </a:cubicBezTo>
                    <a:cubicBezTo>
                      <a:pt x="20" y="59"/>
                      <a:pt x="14" y="63"/>
                      <a:pt x="14" y="66"/>
                    </a:cubicBezTo>
                    <a:cubicBezTo>
                      <a:pt x="8" y="84"/>
                      <a:pt x="0" y="92"/>
                      <a:pt x="0" y="109"/>
                    </a:cubicBezTo>
                    <a:cubicBezTo>
                      <a:pt x="0" y="119"/>
                      <a:pt x="11" y="119"/>
                      <a:pt x="15" y="119"/>
                    </a:cubicBezTo>
                    <a:cubicBezTo>
                      <a:pt x="15" y="132"/>
                      <a:pt x="15" y="149"/>
                      <a:pt x="15" y="158"/>
                    </a:cubicBezTo>
                    <a:cubicBezTo>
                      <a:pt x="15" y="162"/>
                      <a:pt x="21" y="168"/>
                      <a:pt x="27" y="168"/>
                    </a:cubicBezTo>
                    <a:cubicBezTo>
                      <a:pt x="36" y="168"/>
                      <a:pt x="39" y="140"/>
                      <a:pt x="39" y="136"/>
                    </a:cubicBezTo>
                    <a:cubicBezTo>
                      <a:pt x="39" y="126"/>
                      <a:pt x="32" y="120"/>
                      <a:pt x="32" y="110"/>
                    </a:cubicBezTo>
                    <a:cubicBezTo>
                      <a:pt x="32" y="104"/>
                      <a:pt x="38" y="100"/>
                      <a:pt x="43" y="100"/>
                    </a:cubicBezTo>
                    <a:cubicBezTo>
                      <a:pt x="45" y="100"/>
                      <a:pt x="47" y="101"/>
                      <a:pt x="49" y="100"/>
                    </a:cubicBezTo>
                    <a:cubicBezTo>
                      <a:pt x="46" y="117"/>
                      <a:pt x="46" y="117"/>
                      <a:pt x="46" y="117"/>
                    </a:cubicBezTo>
                    <a:cubicBezTo>
                      <a:pt x="46" y="127"/>
                      <a:pt x="58" y="131"/>
                      <a:pt x="58" y="142"/>
                    </a:cubicBezTo>
                    <a:cubicBezTo>
                      <a:pt x="58" y="144"/>
                      <a:pt x="59" y="146"/>
                      <a:pt x="58" y="149"/>
                    </a:cubicBezTo>
                    <a:cubicBezTo>
                      <a:pt x="68" y="149"/>
                      <a:pt x="68" y="149"/>
                      <a:pt x="68" y="149"/>
                    </a:cubicBezTo>
                    <a:cubicBezTo>
                      <a:pt x="68" y="140"/>
                      <a:pt x="85" y="141"/>
                      <a:pt x="85" y="132"/>
                    </a:cubicBezTo>
                    <a:cubicBezTo>
                      <a:pt x="82" y="131"/>
                      <a:pt x="74" y="123"/>
                      <a:pt x="74" y="118"/>
                    </a:cubicBezTo>
                    <a:cubicBezTo>
                      <a:pt x="74" y="116"/>
                      <a:pt x="76" y="115"/>
                      <a:pt x="77" y="113"/>
                    </a:cubicBezTo>
                    <a:cubicBezTo>
                      <a:pt x="73" y="111"/>
                      <a:pt x="58" y="82"/>
                      <a:pt x="58" y="80"/>
                    </a:cubicBezTo>
                    <a:cubicBezTo>
                      <a:pt x="79" y="80"/>
                      <a:pt x="81" y="62"/>
                      <a:pt x="98" y="57"/>
                    </a:cubicBezTo>
                    <a:cubicBezTo>
                      <a:pt x="98" y="50"/>
                      <a:pt x="98" y="50"/>
                      <a:pt x="98" y="50"/>
                    </a:cubicBezTo>
                    <a:cubicBezTo>
                      <a:pt x="94" y="49"/>
                      <a:pt x="54" y="62"/>
                      <a:pt x="53" y="65"/>
                    </a:cubicBezTo>
                    <a:lnTo>
                      <a:pt x="55" y="61"/>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Freeform 19">
                <a:extLst>
                  <a:ext uri="{FF2B5EF4-FFF2-40B4-BE49-F238E27FC236}">
                    <a16:creationId xmlns:a16="http://schemas.microsoft.com/office/drawing/2014/main" xmlns="" id="{7316220F-AA93-8E6D-440B-DF27AD789D54}"/>
                  </a:ext>
                </a:extLst>
              </p:cNvPr>
              <p:cNvSpPr>
                <a:spLocks/>
              </p:cNvSpPr>
              <p:nvPr/>
            </p:nvSpPr>
            <p:spPr bwMode="auto">
              <a:xfrm>
                <a:off x="8415381" y="4375139"/>
                <a:ext cx="252522" cy="78052"/>
              </a:xfrm>
              <a:custGeom>
                <a:avLst/>
                <a:gdLst>
                  <a:gd name="T0" fmla="*/ 212 w 220"/>
                  <a:gd name="T1" fmla="*/ 65 h 68"/>
                  <a:gd name="T2" fmla="*/ 196 w 220"/>
                  <a:gd name="T3" fmla="*/ 60 h 68"/>
                  <a:gd name="T4" fmla="*/ 196 w 220"/>
                  <a:gd name="T5" fmla="*/ 68 h 68"/>
                  <a:gd name="T6" fmla="*/ 116 w 220"/>
                  <a:gd name="T7" fmla="*/ 56 h 68"/>
                  <a:gd name="T8" fmla="*/ 97 w 220"/>
                  <a:gd name="T9" fmla="*/ 45 h 68"/>
                  <a:gd name="T10" fmla="*/ 55 w 220"/>
                  <a:gd name="T11" fmla="*/ 40 h 68"/>
                  <a:gd name="T12" fmla="*/ 25 w 220"/>
                  <a:gd name="T13" fmla="*/ 36 h 68"/>
                  <a:gd name="T14" fmla="*/ 0 w 220"/>
                  <a:gd name="T15" fmla="*/ 18 h 68"/>
                  <a:gd name="T16" fmla="*/ 19 w 220"/>
                  <a:gd name="T17" fmla="*/ 2 h 68"/>
                  <a:gd name="T18" fmla="*/ 25 w 220"/>
                  <a:gd name="T19" fmla="*/ 5 h 68"/>
                  <a:gd name="T20" fmla="*/ 37 w 220"/>
                  <a:gd name="T21" fmla="*/ 0 h 68"/>
                  <a:gd name="T22" fmla="*/ 94 w 220"/>
                  <a:gd name="T23" fmla="*/ 26 h 68"/>
                  <a:gd name="T24" fmla="*/ 117 w 220"/>
                  <a:gd name="T25" fmla="*/ 14 h 68"/>
                  <a:gd name="T26" fmla="*/ 151 w 220"/>
                  <a:gd name="T27" fmla="*/ 28 h 68"/>
                  <a:gd name="T28" fmla="*/ 174 w 220"/>
                  <a:gd name="T29" fmla="*/ 25 h 68"/>
                  <a:gd name="T30" fmla="*/ 180 w 220"/>
                  <a:gd name="T31" fmla="*/ 25 h 68"/>
                  <a:gd name="T32" fmla="*/ 152 w 220"/>
                  <a:gd name="T33" fmla="*/ 30 h 68"/>
                  <a:gd name="T34" fmla="*/ 184 w 220"/>
                  <a:gd name="T35" fmla="*/ 41 h 68"/>
                  <a:gd name="T36" fmla="*/ 190 w 220"/>
                  <a:gd name="T37" fmla="*/ 48 h 68"/>
                  <a:gd name="T38" fmla="*/ 208 w 220"/>
                  <a:gd name="T39" fmla="*/ 49 h 68"/>
                  <a:gd name="T40" fmla="*/ 220 w 220"/>
                  <a:gd name="T41" fmla="*/ 57 h 68"/>
                  <a:gd name="T42" fmla="*/ 212 w 220"/>
                  <a:gd name="T43"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0" h="68">
                    <a:moveTo>
                      <a:pt x="212" y="65"/>
                    </a:moveTo>
                    <a:cubicBezTo>
                      <a:pt x="204" y="65"/>
                      <a:pt x="205" y="60"/>
                      <a:pt x="196" y="60"/>
                    </a:cubicBezTo>
                    <a:cubicBezTo>
                      <a:pt x="194" y="60"/>
                      <a:pt x="195" y="65"/>
                      <a:pt x="196" y="68"/>
                    </a:cubicBezTo>
                    <a:cubicBezTo>
                      <a:pt x="171" y="57"/>
                      <a:pt x="145" y="56"/>
                      <a:pt x="116" y="56"/>
                    </a:cubicBezTo>
                    <a:cubicBezTo>
                      <a:pt x="107" y="56"/>
                      <a:pt x="104" y="45"/>
                      <a:pt x="97" y="45"/>
                    </a:cubicBezTo>
                    <a:cubicBezTo>
                      <a:pt x="82" y="45"/>
                      <a:pt x="70" y="45"/>
                      <a:pt x="55" y="40"/>
                    </a:cubicBezTo>
                    <a:cubicBezTo>
                      <a:pt x="44" y="36"/>
                      <a:pt x="32" y="44"/>
                      <a:pt x="25" y="36"/>
                    </a:cubicBezTo>
                    <a:cubicBezTo>
                      <a:pt x="17" y="28"/>
                      <a:pt x="11" y="18"/>
                      <a:pt x="0" y="18"/>
                    </a:cubicBezTo>
                    <a:cubicBezTo>
                      <a:pt x="0" y="16"/>
                      <a:pt x="14" y="2"/>
                      <a:pt x="19" y="2"/>
                    </a:cubicBezTo>
                    <a:cubicBezTo>
                      <a:pt x="21" y="2"/>
                      <a:pt x="22" y="5"/>
                      <a:pt x="25" y="5"/>
                    </a:cubicBezTo>
                    <a:cubicBezTo>
                      <a:pt x="29" y="5"/>
                      <a:pt x="32" y="0"/>
                      <a:pt x="37" y="0"/>
                    </a:cubicBezTo>
                    <a:cubicBezTo>
                      <a:pt x="60" y="0"/>
                      <a:pt x="69" y="26"/>
                      <a:pt x="94" y="26"/>
                    </a:cubicBezTo>
                    <a:cubicBezTo>
                      <a:pt x="106" y="26"/>
                      <a:pt x="108" y="14"/>
                      <a:pt x="117" y="14"/>
                    </a:cubicBezTo>
                    <a:cubicBezTo>
                      <a:pt x="132" y="14"/>
                      <a:pt x="138" y="28"/>
                      <a:pt x="151" y="28"/>
                    </a:cubicBezTo>
                    <a:cubicBezTo>
                      <a:pt x="174" y="25"/>
                      <a:pt x="174" y="25"/>
                      <a:pt x="174" y="25"/>
                    </a:cubicBezTo>
                    <a:cubicBezTo>
                      <a:pt x="180" y="25"/>
                      <a:pt x="180" y="25"/>
                      <a:pt x="180" y="25"/>
                    </a:cubicBezTo>
                    <a:cubicBezTo>
                      <a:pt x="179" y="29"/>
                      <a:pt x="153" y="31"/>
                      <a:pt x="152" y="30"/>
                    </a:cubicBezTo>
                    <a:cubicBezTo>
                      <a:pt x="160" y="39"/>
                      <a:pt x="170" y="41"/>
                      <a:pt x="184" y="41"/>
                    </a:cubicBezTo>
                    <a:cubicBezTo>
                      <a:pt x="188" y="41"/>
                      <a:pt x="188" y="46"/>
                      <a:pt x="190" y="48"/>
                    </a:cubicBezTo>
                    <a:cubicBezTo>
                      <a:pt x="195" y="53"/>
                      <a:pt x="201" y="47"/>
                      <a:pt x="208" y="49"/>
                    </a:cubicBezTo>
                    <a:cubicBezTo>
                      <a:pt x="215" y="52"/>
                      <a:pt x="215" y="54"/>
                      <a:pt x="220" y="57"/>
                    </a:cubicBezTo>
                    <a:cubicBezTo>
                      <a:pt x="219" y="60"/>
                      <a:pt x="213" y="65"/>
                      <a:pt x="212" y="65"/>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Freeform 20">
                <a:extLst>
                  <a:ext uri="{FF2B5EF4-FFF2-40B4-BE49-F238E27FC236}">
                    <a16:creationId xmlns:a16="http://schemas.microsoft.com/office/drawing/2014/main" xmlns="" id="{573767E1-C82E-ED5C-6DBF-3A4983B507EB}"/>
                  </a:ext>
                </a:extLst>
              </p:cNvPr>
              <p:cNvSpPr>
                <a:spLocks/>
              </p:cNvSpPr>
              <p:nvPr/>
            </p:nvSpPr>
            <p:spPr bwMode="auto">
              <a:xfrm>
                <a:off x="8771973" y="4436356"/>
                <a:ext cx="74992" cy="19896"/>
              </a:xfrm>
              <a:custGeom>
                <a:avLst/>
                <a:gdLst>
                  <a:gd name="T0" fmla="*/ 44 w 66"/>
                  <a:gd name="T1" fmla="*/ 16 h 17"/>
                  <a:gd name="T2" fmla="*/ 17 w 66"/>
                  <a:gd name="T3" fmla="*/ 16 h 17"/>
                  <a:gd name="T4" fmla="*/ 0 w 66"/>
                  <a:gd name="T5" fmla="*/ 8 h 17"/>
                  <a:gd name="T6" fmla="*/ 14 w 66"/>
                  <a:gd name="T7" fmla="*/ 3 h 17"/>
                  <a:gd name="T8" fmla="*/ 44 w 66"/>
                  <a:gd name="T9" fmla="*/ 8 h 17"/>
                  <a:gd name="T10" fmla="*/ 66 w 66"/>
                  <a:gd name="T11" fmla="*/ 0 h 17"/>
                  <a:gd name="T12" fmla="*/ 44 w 66"/>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66" h="17">
                    <a:moveTo>
                      <a:pt x="44" y="16"/>
                    </a:moveTo>
                    <a:cubicBezTo>
                      <a:pt x="33" y="16"/>
                      <a:pt x="23" y="16"/>
                      <a:pt x="17" y="16"/>
                    </a:cubicBezTo>
                    <a:cubicBezTo>
                      <a:pt x="11" y="16"/>
                      <a:pt x="0" y="17"/>
                      <a:pt x="0" y="8"/>
                    </a:cubicBezTo>
                    <a:cubicBezTo>
                      <a:pt x="0" y="2"/>
                      <a:pt x="8" y="3"/>
                      <a:pt x="14" y="3"/>
                    </a:cubicBezTo>
                    <a:cubicBezTo>
                      <a:pt x="27" y="3"/>
                      <a:pt x="33" y="8"/>
                      <a:pt x="44" y="8"/>
                    </a:cubicBezTo>
                    <a:cubicBezTo>
                      <a:pt x="55" y="8"/>
                      <a:pt x="59" y="3"/>
                      <a:pt x="66" y="0"/>
                    </a:cubicBezTo>
                    <a:cubicBezTo>
                      <a:pt x="61" y="11"/>
                      <a:pt x="54" y="13"/>
                      <a:pt x="44" y="1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6" name="Freeform 21">
                <a:extLst>
                  <a:ext uri="{FF2B5EF4-FFF2-40B4-BE49-F238E27FC236}">
                    <a16:creationId xmlns:a16="http://schemas.microsoft.com/office/drawing/2014/main" xmlns="" id="{676C745C-2918-7962-5011-82634034466D}"/>
                  </a:ext>
                </a:extLst>
              </p:cNvPr>
              <p:cNvSpPr>
                <a:spLocks/>
              </p:cNvSpPr>
              <p:nvPr/>
            </p:nvSpPr>
            <p:spPr bwMode="auto">
              <a:xfrm>
                <a:off x="8695451" y="4440947"/>
                <a:ext cx="53565" cy="18365"/>
              </a:xfrm>
              <a:custGeom>
                <a:avLst/>
                <a:gdLst>
                  <a:gd name="T0" fmla="*/ 46 w 46"/>
                  <a:gd name="T1" fmla="*/ 12 h 17"/>
                  <a:gd name="T2" fmla="*/ 39 w 46"/>
                  <a:gd name="T3" fmla="*/ 12 h 17"/>
                  <a:gd name="T4" fmla="*/ 33 w 46"/>
                  <a:gd name="T5" fmla="*/ 9 h 17"/>
                  <a:gd name="T6" fmla="*/ 15 w 46"/>
                  <a:gd name="T7" fmla="*/ 17 h 17"/>
                  <a:gd name="T8" fmla="*/ 0 w 46"/>
                  <a:gd name="T9" fmla="*/ 12 h 17"/>
                  <a:gd name="T10" fmla="*/ 13 w 46"/>
                  <a:gd name="T11" fmla="*/ 4 h 17"/>
                  <a:gd name="T12" fmla="*/ 27 w 46"/>
                  <a:gd name="T13" fmla="*/ 7 h 17"/>
                  <a:gd name="T14" fmla="*/ 28 w 46"/>
                  <a:gd name="T15" fmla="*/ 0 h 17"/>
                  <a:gd name="T16" fmla="*/ 46 w 46"/>
                  <a:gd name="T17" fmla="*/ 0 h 17"/>
                  <a:gd name="T18" fmla="*/ 46 w 4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7">
                    <a:moveTo>
                      <a:pt x="46" y="12"/>
                    </a:moveTo>
                    <a:cubicBezTo>
                      <a:pt x="39" y="12"/>
                      <a:pt x="39" y="12"/>
                      <a:pt x="39" y="12"/>
                    </a:cubicBezTo>
                    <a:cubicBezTo>
                      <a:pt x="33" y="9"/>
                      <a:pt x="33" y="9"/>
                      <a:pt x="33" y="9"/>
                    </a:cubicBezTo>
                    <a:cubicBezTo>
                      <a:pt x="26" y="12"/>
                      <a:pt x="23" y="17"/>
                      <a:pt x="15" y="17"/>
                    </a:cubicBezTo>
                    <a:cubicBezTo>
                      <a:pt x="9" y="17"/>
                      <a:pt x="0" y="15"/>
                      <a:pt x="0" y="12"/>
                    </a:cubicBezTo>
                    <a:cubicBezTo>
                      <a:pt x="0" y="3"/>
                      <a:pt x="6" y="4"/>
                      <a:pt x="13" y="4"/>
                    </a:cubicBezTo>
                    <a:cubicBezTo>
                      <a:pt x="20" y="4"/>
                      <a:pt x="24" y="5"/>
                      <a:pt x="27" y="7"/>
                    </a:cubicBezTo>
                    <a:cubicBezTo>
                      <a:pt x="27" y="4"/>
                      <a:pt x="28" y="3"/>
                      <a:pt x="28" y="0"/>
                    </a:cubicBezTo>
                    <a:cubicBezTo>
                      <a:pt x="46" y="0"/>
                      <a:pt x="46" y="0"/>
                      <a:pt x="46" y="0"/>
                    </a:cubicBezTo>
                    <a:cubicBezTo>
                      <a:pt x="46" y="7"/>
                      <a:pt x="45" y="11"/>
                      <a:pt x="46" y="1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7" name="Freeform 22">
                <a:extLst>
                  <a:ext uri="{FF2B5EF4-FFF2-40B4-BE49-F238E27FC236}">
                    <a16:creationId xmlns:a16="http://schemas.microsoft.com/office/drawing/2014/main" xmlns="" id="{DB3463BA-2067-6519-DDB9-BBB1FD11B1E2}"/>
                  </a:ext>
                </a:extLst>
              </p:cNvPr>
              <p:cNvSpPr>
                <a:spLocks/>
              </p:cNvSpPr>
              <p:nvPr/>
            </p:nvSpPr>
            <p:spPr bwMode="auto">
              <a:xfrm>
                <a:off x="8752077" y="4463904"/>
                <a:ext cx="38261" cy="30608"/>
              </a:xfrm>
              <a:custGeom>
                <a:avLst/>
                <a:gdLst>
                  <a:gd name="T0" fmla="*/ 24 w 34"/>
                  <a:gd name="T1" fmla="*/ 26 h 26"/>
                  <a:gd name="T2" fmla="*/ 20 w 34"/>
                  <a:gd name="T3" fmla="*/ 15 h 26"/>
                  <a:gd name="T4" fmla="*/ 0 w 34"/>
                  <a:gd name="T5" fmla="*/ 6 h 26"/>
                  <a:gd name="T6" fmla="*/ 15 w 34"/>
                  <a:gd name="T7" fmla="*/ 2 h 26"/>
                  <a:gd name="T8" fmla="*/ 22 w 34"/>
                  <a:gd name="T9" fmla="*/ 2 h 26"/>
                  <a:gd name="T10" fmla="*/ 34 w 34"/>
                  <a:gd name="T11" fmla="*/ 20 h 26"/>
                  <a:gd name="T12" fmla="*/ 28 w 34"/>
                  <a:gd name="T13" fmla="*/ 26 h 26"/>
                  <a:gd name="T14" fmla="*/ 24 w 34"/>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6">
                    <a:moveTo>
                      <a:pt x="24" y="26"/>
                    </a:moveTo>
                    <a:cubicBezTo>
                      <a:pt x="21" y="26"/>
                      <a:pt x="20" y="18"/>
                      <a:pt x="20" y="15"/>
                    </a:cubicBezTo>
                    <a:cubicBezTo>
                      <a:pt x="12" y="15"/>
                      <a:pt x="0" y="14"/>
                      <a:pt x="0" y="6"/>
                    </a:cubicBezTo>
                    <a:cubicBezTo>
                      <a:pt x="0" y="0"/>
                      <a:pt x="9" y="2"/>
                      <a:pt x="15" y="2"/>
                    </a:cubicBezTo>
                    <a:cubicBezTo>
                      <a:pt x="17" y="2"/>
                      <a:pt x="20" y="2"/>
                      <a:pt x="22" y="2"/>
                    </a:cubicBezTo>
                    <a:cubicBezTo>
                      <a:pt x="22" y="13"/>
                      <a:pt x="34" y="10"/>
                      <a:pt x="34" y="20"/>
                    </a:cubicBezTo>
                    <a:cubicBezTo>
                      <a:pt x="34" y="22"/>
                      <a:pt x="30" y="26"/>
                      <a:pt x="28" y="26"/>
                    </a:cubicBezTo>
                    <a:cubicBezTo>
                      <a:pt x="27" y="26"/>
                      <a:pt x="25" y="26"/>
                      <a:pt x="24" y="2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8" name="Freeform 23">
                <a:extLst>
                  <a:ext uri="{FF2B5EF4-FFF2-40B4-BE49-F238E27FC236}">
                    <a16:creationId xmlns:a16="http://schemas.microsoft.com/office/drawing/2014/main" xmlns="" id="{1732059A-D8DE-01DB-6BB8-27522E254CFE}"/>
                  </a:ext>
                </a:extLst>
              </p:cNvPr>
              <p:cNvSpPr>
                <a:spLocks/>
              </p:cNvSpPr>
              <p:nvPr/>
            </p:nvSpPr>
            <p:spPr bwMode="auto">
              <a:xfrm>
                <a:off x="8677086" y="4440947"/>
                <a:ext cx="13774" cy="13774"/>
              </a:xfrm>
              <a:custGeom>
                <a:avLst/>
                <a:gdLst>
                  <a:gd name="T0" fmla="*/ 0 w 13"/>
                  <a:gd name="T1" fmla="*/ 0 h 13"/>
                  <a:gd name="T2" fmla="*/ 6 w 13"/>
                  <a:gd name="T3" fmla="*/ 0 h 13"/>
                  <a:gd name="T4" fmla="*/ 13 w 13"/>
                  <a:gd name="T5" fmla="*/ 5 h 13"/>
                  <a:gd name="T6" fmla="*/ 6 w 13"/>
                  <a:gd name="T7" fmla="*/ 13 h 13"/>
                  <a:gd name="T8" fmla="*/ 0 w 13"/>
                  <a:gd name="T9" fmla="*/ 8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2" y="0"/>
                      <a:pt x="4" y="0"/>
                      <a:pt x="6" y="0"/>
                    </a:cubicBezTo>
                    <a:cubicBezTo>
                      <a:pt x="10" y="0"/>
                      <a:pt x="10" y="4"/>
                      <a:pt x="13" y="5"/>
                    </a:cubicBezTo>
                    <a:cubicBezTo>
                      <a:pt x="13" y="10"/>
                      <a:pt x="9" y="13"/>
                      <a:pt x="6" y="13"/>
                    </a:cubicBezTo>
                    <a:cubicBezTo>
                      <a:pt x="3" y="13"/>
                      <a:pt x="0" y="10"/>
                      <a:pt x="0" y="8"/>
                    </a:cubicBezTo>
                    <a:cubicBezTo>
                      <a:pt x="0" y="5"/>
                      <a:pt x="0" y="2"/>
                      <a:pt x="0"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 name="Freeform 24">
                <a:extLst>
                  <a:ext uri="{FF2B5EF4-FFF2-40B4-BE49-F238E27FC236}">
                    <a16:creationId xmlns:a16="http://schemas.microsoft.com/office/drawing/2014/main" xmlns="" id="{85D05C00-90C1-4C16-1BC6-B176335D2997}"/>
                  </a:ext>
                </a:extLst>
              </p:cNvPr>
              <p:cNvSpPr>
                <a:spLocks/>
              </p:cNvSpPr>
              <p:nvPr/>
            </p:nvSpPr>
            <p:spPr bwMode="auto">
              <a:xfrm>
                <a:off x="8860739" y="4440947"/>
                <a:ext cx="88765" cy="55095"/>
              </a:xfrm>
              <a:custGeom>
                <a:avLst/>
                <a:gdLst>
                  <a:gd name="T0" fmla="*/ 33 w 77"/>
                  <a:gd name="T1" fmla="*/ 23 h 47"/>
                  <a:gd name="T2" fmla="*/ 30 w 77"/>
                  <a:gd name="T3" fmla="*/ 34 h 47"/>
                  <a:gd name="T4" fmla="*/ 5 w 77"/>
                  <a:gd name="T5" fmla="*/ 47 h 47"/>
                  <a:gd name="T6" fmla="*/ 0 w 77"/>
                  <a:gd name="T7" fmla="*/ 40 h 47"/>
                  <a:gd name="T8" fmla="*/ 26 w 77"/>
                  <a:gd name="T9" fmla="*/ 18 h 47"/>
                  <a:gd name="T10" fmla="*/ 30 w 77"/>
                  <a:gd name="T11" fmla="*/ 11 h 47"/>
                  <a:gd name="T12" fmla="*/ 77 w 77"/>
                  <a:gd name="T13" fmla="*/ 5 h 47"/>
                  <a:gd name="T14" fmla="*/ 33 w 77"/>
                  <a:gd name="T15" fmla="*/ 2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7">
                    <a:moveTo>
                      <a:pt x="33" y="23"/>
                    </a:moveTo>
                    <a:cubicBezTo>
                      <a:pt x="29" y="23"/>
                      <a:pt x="33" y="31"/>
                      <a:pt x="30" y="34"/>
                    </a:cubicBezTo>
                    <a:cubicBezTo>
                      <a:pt x="26" y="38"/>
                      <a:pt x="14" y="47"/>
                      <a:pt x="5" y="47"/>
                    </a:cubicBezTo>
                    <a:cubicBezTo>
                      <a:pt x="2" y="47"/>
                      <a:pt x="0" y="43"/>
                      <a:pt x="0" y="40"/>
                    </a:cubicBezTo>
                    <a:cubicBezTo>
                      <a:pt x="0" y="22"/>
                      <a:pt x="14" y="22"/>
                      <a:pt x="26" y="18"/>
                    </a:cubicBezTo>
                    <a:cubicBezTo>
                      <a:pt x="28" y="18"/>
                      <a:pt x="28" y="13"/>
                      <a:pt x="30" y="11"/>
                    </a:cubicBezTo>
                    <a:cubicBezTo>
                      <a:pt x="37" y="3"/>
                      <a:pt x="70" y="0"/>
                      <a:pt x="77" y="5"/>
                    </a:cubicBezTo>
                    <a:cubicBezTo>
                      <a:pt x="70" y="17"/>
                      <a:pt x="45" y="23"/>
                      <a:pt x="33" y="23"/>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Freeform 25">
                <a:extLst>
                  <a:ext uri="{FF2B5EF4-FFF2-40B4-BE49-F238E27FC236}">
                    <a16:creationId xmlns:a16="http://schemas.microsoft.com/office/drawing/2014/main" xmlns="" id="{FEF40BBB-8B59-7EC9-23F6-03F34A6C3C3C}"/>
                  </a:ext>
                </a:extLst>
              </p:cNvPr>
              <p:cNvSpPr>
                <a:spLocks/>
              </p:cNvSpPr>
              <p:nvPr/>
            </p:nvSpPr>
            <p:spPr bwMode="auto">
              <a:xfrm>
                <a:off x="9119383" y="4367487"/>
                <a:ext cx="18365" cy="36730"/>
              </a:xfrm>
              <a:custGeom>
                <a:avLst/>
                <a:gdLst>
                  <a:gd name="T0" fmla="*/ 13 w 16"/>
                  <a:gd name="T1" fmla="*/ 0 h 33"/>
                  <a:gd name="T2" fmla="*/ 16 w 16"/>
                  <a:gd name="T3" fmla="*/ 9 h 33"/>
                  <a:gd name="T4" fmla="*/ 10 w 16"/>
                  <a:gd name="T5" fmla="*/ 17 h 33"/>
                  <a:gd name="T6" fmla="*/ 5 w 16"/>
                  <a:gd name="T7" fmla="*/ 33 h 33"/>
                  <a:gd name="T8" fmla="*/ 0 w 16"/>
                  <a:gd name="T9" fmla="*/ 27 h 33"/>
                  <a:gd name="T10" fmla="*/ 8 w 16"/>
                  <a:gd name="T11" fmla="*/ 14 h 33"/>
                  <a:gd name="T12" fmla="*/ 13 w 1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6" h="33">
                    <a:moveTo>
                      <a:pt x="13" y="0"/>
                    </a:moveTo>
                    <a:cubicBezTo>
                      <a:pt x="14" y="6"/>
                      <a:pt x="16" y="3"/>
                      <a:pt x="16" y="9"/>
                    </a:cubicBezTo>
                    <a:cubicBezTo>
                      <a:pt x="16" y="14"/>
                      <a:pt x="13" y="17"/>
                      <a:pt x="10" y="17"/>
                    </a:cubicBezTo>
                    <a:cubicBezTo>
                      <a:pt x="10" y="25"/>
                      <a:pt x="11" y="33"/>
                      <a:pt x="5" y="33"/>
                    </a:cubicBezTo>
                    <a:cubicBezTo>
                      <a:pt x="3" y="33"/>
                      <a:pt x="0" y="29"/>
                      <a:pt x="0" y="27"/>
                    </a:cubicBezTo>
                    <a:cubicBezTo>
                      <a:pt x="0" y="19"/>
                      <a:pt x="8" y="18"/>
                      <a:pt x="8" y="14"/>
                    </a:cubicBezTo>
                    <a:cubicBezTo>
                      <a:pt x="8" y="8"/>
                      <a:pt x="7" y="1"/>
                      <a:pt x="13"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 name="Freeform 26">
                <a:extLst>
                  <a:ext uri="{FF2B5EF4-FFF2-40B4-BE49-F238E27FC236}">
                    <a16:creationId xmlns:a16="http://schemas.microsoft.com/office/drawing/2014/main" xmlns="" id="{1557D95F-784C-9A97-B232-11FA11D92475}"/>
                  </a:ext>
                </a:extLst>
              </p:cNvPr>
              <p:cNvSpPr>
                <a:spLocks/>
              </p:cNvSpPr>
              <p:nvPr/>
            </p:nvSpPr>
            <p:spPr bwMode="auto">
              <a:xfrm>
                <a:off x="8923487" y="4297088"/>
                <a:ext cx="24487" cy="27548"/>
              </a:xfrm>
              <a:custGeom>
                <a:avLst/>
                <a:gdLst>
                  <a:gd name="T0" fmla="*/ 21 w 21"/>
                  <a:gd name="T1" fmla="*/ 14 h 24"/>
                  <a:gd name="T2" fmla="*/ 13 w 21"/>
                  <a:gd name="T3" fmla="*/ 24 h 24"/>
                  <a:gd name="T4" fmla="*/ 0 w 21"/>
                  <a:gd name="T5" fmla="*/ 9 h 24"/>
                  <a:gd name="T6" fmla="*/ 21 w 21"/>
                  <a:gd name="T7" fmla="*/ 14 h 24"/>
                </a:gdLst>
                <a:ahLst/>
                <a:cxnLst>
                  <a:cxn ang="0">
                    <a:pos x="T0" y="T1"/>
                  </a:cxn>
                  <a:cxn ang="0">
                    <a:pos x="T2" y="T3"/>
                  </a:cxn>
                  <a:cxn ang="0">
                    <a:pos x="T4" y="T5"/>
                  </a:cxn>
                  <a:cxn ang="0">
                    <a:pos x="T6" y="T7"/>
                  </a:cxn>
                </a:cxnLst>
                <a:rect l="0" t="0" r="r" b="b"/>
                <a:pathLst>
                  <a:path w="21" h="24">
                    <a:moveTo>
                      <a:pt x="21" y="14"/>
                    </a:moveTo>
                    <a:cubicBezTo>
                      <a:pt x="21" y="16"/>
                      <a:pt x="15" y="24"/>
                      <a:pt x="13" y="24"/>
                    </a:cubicBezTo>
                    <a:cubicBezTo>
                      <a:pt x="9" y="24"/>
                      <a:pt x="0" y="16"/>
                      <a:pt x="0" y="9"/>
                    </a:cubicBezTo>
                    <a:cubicBezTo>
                      <a:pt x="0" y="0"/>
                      <a:pt x="21" y="6"/>
                      <a:pt x="21" y="1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 name="Freeform 27">
                <a:extLst>
                  <a:ext uri="{FF2B5EF4-FFF2-40B4-BE49-F238E27FC236}">
                    <a16:creationId xmlns:a16="http://schemas.microsoft.com/office/drawing/2014/main" xmlns="" id="{F5D0562D-E02C-DCCD-A3A4-A2E0EA9D839E}"/>
                  </a:ext>
                </a:extLst>
              </p:cNvPr>
              <p:cNvSpPr>
                <a:spLocks/>
              </p:cNvSpPr>
              <p:nvPr/>
            </p:nvSpPr>
            <p:spPr bwMode="auto">
              <a:xfrm>
                <a:off x="8967869" y="4300148"/>
                <a:ext cx="71931" cy="19896"/>
              </a:xfrm>
              <a:custGeom>
                <a:avLst/>
                <a:gdLst>
                  <a:gd name="T0" fmla="*/ 53 w 62"/>
                  <a:gd name="T1" fmla="*/ 3 h 18"/>
                  <a:gd name="T2" fmla="*/ 62 w 62"/>
                  <a:gd name="T3" fmla="*/ 17 h 18"/>
                  <a:gd name="T4" fmla="*/ 57 w 62"/>
                  <a:gd name="T5" fmla="*/ 18 h 18"/>
                  <a:gd name="T6" fmla="*/ 31 w 62"/>
                  <a:gd name="T7" fmla="*/ 10 h 18"/>
                  <a:gd name="T8" fmla="*/ 13 w 62"/>
                  <a:gd name="T9" fmla="*/ 10 h 18"/>
                  <a:gd name="T10" fmla="*/ 0 w 62"/>
                  <a:gd name="T11" fmla="*/ 7 h 18"/>
                  <a:gd name="T12" fmla="*/ 5 w 62"/>
                  <a:gd name="T13" fmla="*/ 0 h 18"/>
                  <a:gd name="T14" fmla="*/ 39 w 62"/>
                  <a:gd name="T15" fmla="*/ 0 h 18"/>
                  <a:gd name="T16" fmla="*/ 51 w 62"/>
                  <a:gd name="T17" fmla="*/ 3 h 18"/>
                  <a:gd name="T18" fmla="*/ 53 w 62"/>
                  <a:gd name="T1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53" y="3"/>
                    </a:moveTo>
                    <a:cubicBezTo>
                      <a:pt x="54" y="9"/>
                      <a:pt x="62" y="10"/>
                      <a:pt x="62" y="17"/>
                    </a:cubicBezTo>
                    <a:cubicBezTo>
                      <a:pt x="62" y="18"/>
                      <a:pt x="59" y="18"/>
                      <a:pt x="57" y="18"/>
                    </a:cubicBezTo>
                    <a:cubicBezTo>
                      <a:pt x="47" y="18"/>
                      <a:pt x="42" y="10"/>
                      <a:pt x="31" y="10"/>
                    </a:cubicBezTo>
                    <a:cubicBezTo>
                      <a:pt x="23" y="10"/>
                      <a:pt x="20" y="10"/>
                      <a:pt x="13" y="10"/>
                    </a:cubicBezTo>
                    <a:cubicBezTo>
                      <a:pt x="10" y="10"/>
                      <a:pt x="0" y="7"/>
                      <a:pt x="0" y="7"/>
                    </a:cubicBezTo>
                    <a:cubicBezTo>
                      <a:pt x="0" y="3"/>
                      <a:pt x="4" y="2"/>
                      <a:pt x="5" y="0"/>
                    </a:cubicBezTo>
                    <a:cubicBezTo>
                      <a:pt x="39" y="0"/>
                      <a:pt x="39" y="0"/>
                      <a:pt x="39" y="0"/>
                    </a:cubicBezTo>
                    <a:cubicBezTo>
                      <a:pt x="41" y="6"/>
                      <a:pt x="46" y="3"/>
                      <a:pt x="51" y="3"/>
                    </a:cubicBezTo>
                    <a:lnTo>
                      <a:pt x="53" y="3"/>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Freeform 28">
                <a:extLst>
                  <a:ext uri="{FF2B5EF4-FFF2-40B4-BE49-F238E27FC236}">
                    <a16:creationId xmlns:a16="http://schemas.microsoft.com/office/drawing/2014/main" xmlns="" id="{C86423F8-B82D-51C9-A052-5D6EAD079011}"/>
                  </a:ext>
                </a:extLst>
              </p:cNvPr>
              <p:cNvSpPr>
                <a:spLocks/>
              </p:cNvSpPr>
              <p:nvPr/>
            </p:nvSpPr>
            <p:spPr bwMode="auto">
              <a:xfrm>
                <a:off x="8957156" y="4163941"/>
                <a:ext cx="30609" cy="71930"/>
              </a:xfrm>
              <a:custGeom>
                <a:avLst/>
                <a:gdLst>
                  <a:gd name="T0" fmla="*/ 8 w 27"/>
                  <a:gd name="T1" fmla="*/ 50 h 63"/>
                  <a:gd name="T2" fmla="*/ 8 w 27"/>
                  <a:gd name="T3" fmla="*/ 44 h 63"/>
                  <a:gd name="T4" fmla="*/ 25 w 27"/>
                  <a:gd name="T5" fmla="*/ 43 h 63"/>
                  <a:gd name="T6" fmla="*/ 19 w 27"/>
                  <a:gd name="T7" fmla="*/ 31 h 63"/>
                  <a:gd name="T8" fmla="*/ 27 w 27"/>
                  <a:gd name="T9" fmla="*/ 21 h 63"/>
                  <a:gd name="T10" fmla="*/ 7 w 27"/>
                  <a:gd name="T11" fmla="*/ 0 h 63"/>
                  <a:gd name="T12" fmla="*/ 0 w 27"/>
                  <a:gd name="T13" fmla="*/ 16 h 63"/>
                  <a:gd name="T14" fmla="*/ 6 w 27"/>
                  <a:gd name="T15" fmla="*/ 38 h 63"/>
                  <a:gd name="T16" fmla="*/ 6 w 27"/>
                  <a:gd name="T17" fmla="*/ 48 h 63"/>
                  <a:gd name="T18" fmla="*/ 16 w 27"/>
                  <a:gd name="T19" fmla="*/ 63 h 63"/>
                  <a:gd name="T20" fmla="*/ 8 w 27"/>
                  <a:gd name="T21" fmla="*/ 5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3">
                    <a:moveTo>
                      <a:pt x="8" y="50"/>
                    </a:moveTo>
                    <a:cubicBezTo>
                      <a:pt x="8" y="44"/>
                      <a:pt x="8" y="44"/>
                      <a:pt x="8" y="44"/>
                    </a:cubicBezTo>
                    <a:cubicBezTo>
                      <a:pt x="14" y="44"/>
                      <a:pt x="22" y="44"/>
                      <a:pt x="25" y="43"/>
                    </a:cubicBezTo>
                    <a:cubicBezTo>
                      <a:pt x="24" y="36"/>
                      <a:pt x="19" y="35"/>
                      <a:pt x="19" y="31"/>
                    </a:cubicBezTo>
                    <a:cubicBezTo>
                      <a:pt x="19" y="26"/>
                      <a:pt x="27" y="25"/>
                      <a:pt x="27" y="21"/>
                    </a:cubicBezTo>
                    <a:cubicBezTo>
                      <a:pt x="14" y="17"/>
                      <a:pt x="8" y="11"/>
                      <a:pt x="7" y="0"/>
                    </a:cubicBezTo>
                    <a:cubicBezTo>
                      <a:pt x="1" y="3"/>
                      <a:pt x="0" y="9"/>
                      <a:pt x="0" y="16"/>
                    </a:cubicBezTo>
                    <a:cubicBezTo>
                      <a:pt x="0" y="26"/>
                      <a:pt x="6" y="29"/>
                      <a:pt x="6" y="38"/>
                    </a:cubicBezTo>
                    <a:cubicBezTo>
                      <a:pt x="6" y="46"/>
                      <a:pt x="6" y="44"/>
                      <a:pt x="6" y="48"/>
                    </a:cubicBezTo>
                    <a:cubicBezTo>
                      <a:pt x="6" y="53"/>
                      <a:pt x="8" y="63"/>
                      <a:pt x="16" y="63"/>
                    </a:cubicBezTo>
                    <a:cubicBezTo>
                      <a:pt x="12" y="58"/>
                      <a:pt x="11" y="55"/>
                      <a:pt x="8" y="5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4" name="Freeform 29">
                <a:extLst>
                  <a:ext uri="{FF2B5EF4-FFF2-40B4-BE49-F238E27FC236}">
                    <a16:creationId xmlns:a16="http://schemas.microsoft.com/office/drawing/2014/main" xmlns="" id="{BA8B0FC1-525E-B4E1-2CB6-91AE9B65B575}"/>
                  </a:ext>
                </a:extLst>
              </p:cNvPr>
              <p:cNvSpPr>
                <a:spLocks/>
              </p:cNvSpPr>
              <p:nvPr/>
            </p:nvSpPr>
            <p:spPr bwMode="auto">
              <a:xfrm>
                <a:off x="9479036" y="4330757"/>
                <a:ext cx="97948" cy="59687"/>
              </a:xfrm>
              <a:custGeom>
                <a:avLst/>
                <a:gdLst>
                  <a:gd name="T0" fmla="*/ 22 w 85"/>
                  <a:gd name="T1" fmla="*/ 48 h 52"/>
                  <a:gd name="T2" fmla="*/ 0 w 85"/>
                  <a:gd name="T3" fmla="*/ 32 h 52"/>
                  <a:gd name="T4" fmla="*/ 23 w 85"/>
                  <a:gd name="T5" fmla="*/ 32 h 52"/>
                  <a:gd name="T6" fmla="*/ 32 w 85"/>
                  <a:gd name="T7" fmla="*/ 30 h 52"/>
                  <a:gd name="T8" fmla="*/ 61 w 85"/>
                  <a:gd name="T9" fmla="*/ 23 h 52"/>
                  <a:gd name="T10" fmla="*/ 78 w 85"/>
                  <a:gd name="T11" fmla="*/ 0 h 52"/>
                  <a:gd name="T12" fmla="*/ 85 w 85"/>
                  <a:gd name="T13" fmla="*/ 12 h 52"/>
                  <a:gd name="T14" fmla="*/ 69 w 85"/>
                  <a:gd name="T15" fmla="*/ 40 h 52"/>
                  <a:gd name="T16" fmla="*/ 32 w 85"/>
                  <a:gd name="T17" fmla="*/ 52 h 52"/>
                  <a:gd name="T18" fmla="*/ 19 w 85"/>
                  <a:gd name="T19" fmla="*/ 44 h 52"/>
                  <a:gd name="T20" fmla="*/ 22 w 85"/>
                  <a:gd name="T21"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52">
                    <a:moveTo>
                      <a:pt x="22" y="48"/>
                    </a:moveTo>
                    <a:cubicBezTo>
                      <a:pt x="16" y="40"/>
                      <a:pt x="3" y="42"/>
                      <a:pt x="0" y="32"/>
                    </a:cubicBezTo>
                    <a:cubicBezTo>
                      <a:pt x="23" y="32"/>
                      <a:pt x="23" y="32"/>
                      <a:pt x="23" y="32"/>
                    </a:cubicBezTo>
                    <a:cubicBezTo>
                      <a:pt x="25" y="33"/>
                      <a:pt x="32" y="30"/>
                      <a:pt x="32" y="30"/>
                    </a:cubicBezTo>
                    <a:cubicBezTo>
                      <a:pt x="43" y="26"/>
                      <a:pt x="54" y="26"/>
                      <a:pt x="61" y="23"/>
                    </a:cubicBezTo>
                    <a:cubicBezTo>
                      <a:pt x="72" y="18"/>
                      <a:pt x="67" y="0"/>
                      <a:pt x="78" y="0"/>
                    </a:cubicBezTo>
                    <a:cubicBezTo>
                      <a:pt x="82" y="0"/>
                      <a:pt x="85" y="7"/>
                      <a:pt x="85" y="12"/>
                    </a:cubicBezTo>
                    <a:cubicBezTo>
                      <a:pt x="85" y="29"/>
                      <a:pt x="69" y="26"/>
                      <a:pt x="69" y="40"/>
                    </a:cubicBezTo>
                    <a:cubicBezTo>
                      <a:pt x="55" y="43"/>
                      <a:pt x="48" y="52"/>
                      <a:pt x="32" y="52"/>
                    </a:cubicBezTo>
                    <a:cubicBezTo>
                      <a:pt x="29" y="52"/>
                      <a:pt x="19" y="46"/>
                      <a:pt x="19" y="44"/>
                    </a:cubicBezTo>
                    <a:lnTo>
                      <a:pt x="22" y="48"/>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5" name="Freeform 30">
                <a:extLst>
                  <a:ext uri="{FF2B5EF4-FFF2-40B4-BE49-F238E27FC236}">
                    <a16:creationId xmlns:a16="http://schemas.microsoft.com/office/drawing/2014/main" xmlns="" id="{B69BA079-70E5-098C-AC55-3B060E5EB08D}"/>
                  </a:ext>
                </a:extLst>
              </p:cNvPr>
              <p:cNvSpPr>
                <a:spLocks/>
              </p:cNvSpPr>
              <p:nvPr/>
            </p:nvSpPr>
            <p:spPr bwMode="auto">
              <a:xfrm>
                <a:off x="9038270" y="4229749"/>
                <a:ext cx="501984" cy="272416"/>
              </a:xfrm>
              <a:custGeom>
                <a:avLst/>
                <a:gdLst>
                  <a:gd name="T0" fmla="*/ 219 w 439"/>
                  <a:gd name="T1" fmla="*/ 49 h 238"/>
                  <a:gd name="T2" fmla="*/ 274 w 439"/>
                  <a:gd name="T3" fmla="*/ 69 h 238"/>
                  <a:gd name="T4" fmla="*/ 297 w 439"/>
                  <a:gd name="T5" fmla="*/ 80 h 238"/>
                  <a:gd name="T6" fmla="*/ 307 w 439"/>
                  <a:gd name="T7" fmla="*/ 88 h 238"/>
                  <a:gd name="T8" fmla="*/ 349 w 439"/>
                  <a:gd name="T9" fmla="*/ 127 h 238"/>
                  <a:gd name="T10" fmla="*/ 372 w 439"/>
                  <a:gd name="T11" fmla="*/ 140 h 238"/>
                  <a:gd name="T12" fmla="*/ 358 w 439"/>
                  <a:gd name="T13" fmla="*/ 153 h 238"/>
                  <a:gd name="T14" fmla="*/ 372 w 439"/>
                  <a:gd name="T15" fmla="*/ 172 h 238"/>
                  <a:gd name="T16" fmla="*/ 384 w 439"/>
                  <a:gd name="T17" fmla="*/ 195 h 238"/>
                  <a:gd name="T18" fmla="*/ 401 w 439"/>
                  <a:gd name="T19" fmla="*/ 203 h 238"/>
                  <a:gd name="T20" fmla="*/ 407 w 439"/>
                  <a:gd name="T21" fmla="*/ 211 h 238"/>
                  <a:gd name="T22" fmla="*/ 416 w 439"/>
                  <a:gd name="T23" fmla="*/ 213 h 238"/>
                  <a:gd name="T24" fmla="*/ 424 w 439"/>
                  <a:gd name="T25" fmla="*/ 223 h 238"/>
                  <a:gd name="T26" fmla="*/ 439 w 439"/>
                  <a:gd name="T27" fmla="*/ 226 h 238"/>
                  <a:gd name="T28" fmla="*/ 429 w 439"/>
                  <a:gd name="T29" fmla="*/ 238 h 238"/>
                  <a:gd name="T30" fmla="*/ 424 w 439"/>
                  <a:gd name="T31" fmla="*/ 238 h 238"/>
                  <a:gd name="T32" fmla="*/ 410 w 439"/>
                  <a:gd name="T33" fmla="*/ 229 h 238"/>
                  <a:gd name="T34" fmla="*/ 390 w 439"/>
                  <a:gd name="T35" fmla="*/ 229 h 238"/>
                  <a:gd name="T36" fmla="*/ 362 w 439"/>
                  <a:gd name="T37" fmla="*/ 209 h 238"/>
                  <a:gd name="T38" fmla="*/ 354 w 439"/>
                  <a:gd name="T39" fmla="*/ 203 h 238"/>
                  <a:gd name="T40" fmla="*/ 300 w 439"/>
                  <a:gd name="T41" fmla="*/ 165 h 238"/>
                  <a:gd name="T42" fmla="*/ 272 w 439"/>
                  <a:gd name="T43" fmla="*/ 184 h 238"/>
                  <a:gd name="T44" fmla="*/ 268 w 439"/>
                  <a:gd name="T45" fmla="*/ 203 h 238"/>
                  <a:gd name="T46" fmla="*/ 240 w 439"/>
                  <a:gd name="T47" fmla="*/ 203 h 238"/>
                  <a:gd name="T48" fmla="*/ 195 w 439"/>
                  <a:gd name="T49" fmla="*/ 179 h 238"/>
                  <a:gd name="T50" fmla="*/ 184 w 439"/>
                  <a:gd name="T51" fmla="*/ 184 h 238"/>
                  <a:gd name="T52" fmla="*/ 168 w 439"/>
                  <a:gd name="T53" fmla="*/ 184 h 238"/>
                  <a:gd name="T54" fmla="*/ 155 w 439"/>
                  <a:gd name="T55" fmla="*/ 177 h 238"/>
                  <a:gd name="T56" fmla="*/ 174 w 439"/>
                  <a:gd name="T57" fmla="*/ 161 h 238"/>
                  <a:gd name="T58" fmla="*/ 165 w 439"/>
                  <a:gd name="T59" fmla="*/ 127 h 238"/>
                  <a:gd name="T60" fmla="*/ 133 w 439"/>
                  <a:gd name="T61" fmla="*/ 105 h 238"/>
                  <a:gd name="T62" fmla="*/ 92 w 439"/>
                  <a:gd name="T63" fmla="*/ 97 h 238"/>
                  <a:gd name="T64" fmla="*/ 64 w 439"/>
                  <a:gd name="T65" fmla="*/ 80 h 238"/>
                  <a:gd name="T66" fmla="*/ 64 w 439"/>
                  <a:gd name="T67" fmla="*/ 73 h 238"/>
                  <a:gd name="T68" fmla="*/ 52 w 439"/>
                  <a:gd name="T69" fmla="*/ 87 h 238"/>
                  <a:gd name="T70" fmla="*/ 45 w 439"/>
                  <a:gd name="T71" fmla="*/ 85 h 238"/>
                  <a:gd name="T72" fmla="*/ 41 w 439"/>
                  <a:gd name="T73" fmla="*/ 67 h 238"/>
                  <a:gd name="T74" fmla="*/ 27 w 439"/>
                  <a:gd name="T75" fmla="*/ 58 h 238"/>
                  <a:gd name="T76" fmla="*/ 66 w 439"/>
                  <a:gd name="T77" fmla="*/ 44 h 238"/>
                  <a:gd name="T78" fmla="*/ 61 w 439"/>
                  <a:gd name="T79" fmla="*/ 44 h 238"/>
                  <a:gd name="T80" fmla="*/ 39 w 439"/>
                  <a:gd name="T81" fmla="*/ 48 h 238"/>
                  <a:gd name="T82" fmla="*/ 28 w 439"/>
                  <a:gd name="T83" fmla="*/ 45 h 238"/>
                  <a:gd name="T84" fmla="*/ 24 w 439"/>
                  <a:gd name="T85" fmla="*/ 38 h 238"/>
                  <a:gd name="T86" fmla="*/ 0 w 439"/>
                  <a:gd name="T87" fmla="*/ 21 h 238"/>
                  <a:gd name="T88" fmla="*/ 11 w 439"/>
                  <a:gd name="T89" fmla="*/ 13 h 238"/>
                  <a:gd name="T90" fmla="*/ 39 w 439"/>
                  <a:gd name="T91" fmla="*/ 0 h 238"/>
                  <a:gd name="T92" fmla="*/ 75 w 439"/>
                  <a:gd name="T93" fmla="*/ 16 h 238"/>
                  <a:gd name="T94" fmla="*/ 75 w 439"/>
                  <a:gd name="T95" fmla="*/ 44 h 238"/>
                  <a:gd name="T96" fmla="*/ 87 w 439"/>
                  <a:gd name="T97" fmla="*/ 52 h 238"/>
                  <a:gd name="T98" fmla="*/ 102 w 439"/>
                  <a:gd name="T99" fmla="*/ 67 h 238"/>
                  <a:gd name="T100" fmla="*/ 115 w 439"/>
                  <a:gd name="T101" fmla="*/ 54 h 238"/>
                  <a:gd name="T102" fmla="*/ 134 w 439"/>
                  <a:gd name="T103" fmla="*/ 44 h 238"/>
                  <a:gd name="T104" fmla="*/ 159 w 439"/>
                  <a:gd name="T105" fmla="*/ 25 h 238"/>
                  <a:gd name="T106" fmla="*/ 168 w 439"/>
                  <a:gd name="T107" fmla="*/ 29 h 238"/>
                  <a:gd name="T108" fmla="*/ 187 w 439"/>
                  <a:gd name="T109" fmla="*/ 44 h 238"/>
                  <a:gd name="T110" fmla="*/ 208 w 439"/>
                  <a:gd name="T111" fmla="*/ 44 h 238"/>
                  <a:gd name="T112" fmla="*/ 223 w 439"/>
                  <a:gd name="T113" fmla="*/ 52 h 238"/>
                  <a:gd name="T114" fmla="*/ 223 w 439"/>
                  <a:gd name="T115" fmla="*/ 53 h 238"/>
                  <a:gd name="T116" fmla="*/ 219 w 439"/>
                  <a:gd name="T117" fmla="*/ 4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9" h="238">
                    <a:moveTo>
                      <a:pt x="219" y="49"/>
                    </a:moveTo>
                    <a:cubicBezTo>
                      <a:pt x="228" y="59"/>
                      <a:pt x="255" y="69"/>
                      <a:pt x="274" y="69"/>
                    </a:cubicBezTo>
                    <a:cubicBezTo>
                      <a:pt x="284" y="69"/>
                      <a:pt x="288" y="80"/>
                      <a:pt x="297" y="80"/>
                    </a:cubicBezTo>
                    <a:cubicBezTo>
                      <a:pt x="297" y="87"/>
                      <a:pt x="303" y="87"/>
                      <a:pt x="307" y="88"/>
                    </a:cubicBezTo>
                    <a:cubicBezTo>
                      <a:pt x="331" y="96"/>
                      <a:pt x="330" y="118"/>
                      <a:pt x="349" y="127"/>
                    </a:cubicBezTo>
                    <a:cubicBezTo>
                      <a:pt x="356" y="131"/>
                      <a:pt x="372" y="122"/>
                      <a:pt x="372" y="140"/>
                    </a:cubicBezTo>
                    <a:cubicBezTo>
                      <a:pt x="372" y="149"/>
                      <a:pt x="358" y="145"/>
                      <a:pt x="358" y="153"/>
                    </a:cubicBezTo>
                    <a:cubicBezTo>
                      <a:pt x="358" y="157"/>
                      <a:pt x="371" y="170"/>
                      <a:pt x="372" y="172"/>
                    </a:cubicBezTo>
                    <a:cubicBezTo>
                      <a:pt x="380" y="180"/>
                      <a:pt x="378" y="185"/>
                      <a:pt x="384" y="195"/>
                    </a:cubicBezTo>
                    <a:cubicBezTo>
                      <a:pt x="386" y="199"/>
                      <a:pt x="396" y="203"/>
                      <a:pt x="401" y="203"/>
                    </a:cubicBezTo>
                    <a:cubicBezTo>
                      <a:pt x="403" y="203"/>
                      <a:pt x="405" y="208"/>
                      <a:pt x="407" y="211"/>
                    </a:cubicBezTo>
                    <a:cubicBezTo>
                      <a:pt x="408" y="215"/>
                      <a:pt x="413" y="212"/>
                      <a:pt x="416" y="213"/>
                    </a:cubicBezTo>
                    <a:cubicBezTo>
                      <a:pt x="421" y="215"/>
                      <a:pt x="422" y="219"/>
                      <a:pt x="424" y="223"/>
                    </a:cubicBezTo>
                    <a:cubicBezTo>
                      <a:pt x="425" y="227"/>
                      <a:pt x="436" y="225"/>
                      <a:pt x="439" y="226"/>
                    </a:cubicBezTo>
                    <a:cubicBezTo>
                      <a:pt x="434" y="229"/>
                      <a:pt x="429" y="233"/>
                      <a:pt x="429" y="238"/>
                    </a:cubicBezTo>
                    <a:cubicBezTo>
                      <a:pt x="427" y="238"/>
                      <a:pt x="426" y="238"/>
                      <a:pt x="424" y="238"/>
                    </a:cubicBezTo>
                    <a:cubicBezTo>
                      <a:pt x="423" y="238"/>
                      <a:pt x="411" y="231"/>
                      <a:pt x="410" y="229"/>
                    </a:cubicBezTo>
                    <a:cubicBezTo>
                      <a:pt x="390" y="229"/>
                      <a:pt x="390" y="229"/>
                      <a:pt x="390" y="229"/>
                    </a:cubicBezTo>
                    <a:cubicBezTo>
                      <a:pt x="379" y="227"/>
                      <a:pt x="362" y="218"/>
                      <a:pt x="362" y="209"/>
                    </a:cubicBezTo>
                    <a:cubicBezTo>
                      <a:pt x="362" y="206"/>
                      <a:pt x="355" y="204"/>
                      <a:pt x="354" y="203"/>
                    </a:cubicBezTo>
                    <a:cubicBezTo>
                      <a:pt x="339" y="187"/>
                      <a:pt x="325" y="165"/>
                      <a:pt x="300" y="165"/>
                    </a:cubicBezTo>
                    <a:cubicBezTo>
                      <a:pt x="281" y="165"/>
                      <a:pt x="283" y="179"/>
                      <a:pt x="272" y="184"/>
                    </a:cubicBezTo>
                    <a:cubicBezTo>
                      <a:pt x="275" y="195"/>
                      <a:pt x="268" y="198"/>
                      <a:pt x="268" y="203"/>
                    </a:cubicBezTo>
                    <a:cubicBezTo>
                      <a:pt x="251" y="203"/>
                      <a:pt x="248" y="203"/>
                      <a:pt x="240" y="203"/>
                    </a:cubicBezTo>
                    <a:cubicBezTo>
                      <a:pt x="220" y="203"/>
                      <a:pt x="215" y="179"/>
                      <a:pt x="195" y="179"/>
                    </a:cubicBezTo>
                    <a:cubicBezTo>
                      <a:pt x="192" y="179"/>
                      <a:pt x="184" y="180"/>
                      <a:pt x="184" y="184"/>
                    </a:cubicBezTo>
                    <a:cubicBezTo>
                      <a:pt x="168" y="184"/>
                      <a:pt x="168" y="184"/>
                      <a:pt x="168" y="184"/>
                    </a:cubicBezTo>
                    <a:cubicBezTo>
                      <a:pt x="162" y="184"/>
                      <a:pt x="155" y="184"/>
                      <a:pt x="155" y="177"/>
                    </a:cubicBezTo>
                    <a:cubicBezTo>
                      <a:pt x="155" y="168"/>
                      <a:pt x="170" y="164"/>
                      <a:pt x="174" y="161"/>
                    </a:cubicBezTo>
                    <a:cubicBezTo>
                      <a:pt x="164" y="150"/>
                      <a:pt x="168" y="139"/>
                      <a:pt x="165" y="127"/>
                    </a:cubicBezTo>
                    <a:cubicBezTo>
                      <a:pt x="162" y="118"/>
                      <a:pt x="140" y="109"/>
                      <a:pt x="133" y="105"/>
                    </a:cubicBezTo>
                    <a:cubicBezTo>
                      <a:pt x="124" y="101"/>
                      <a:pt x="104" y="97"/>
                      <a:pt x="92" y="97"/>
                    </a:cubicBezTo>
                    <a:cubicBezTo>
                      <a:pt x="81" y="97"/>
                      <a:pt x="76" y="76"/>
                      <a:pt x="64" y="80"/>
                    </a:cubicBezTo>
                    <a:cubicBezTo>
                      <a:pt x="64" y="73"/>
                      <a:pt x="64" y="73"/>
                      <a:pt x="64" y="73"/>
                    </a:cubicBezTo>
                    <a:cubicBezTo>
                      <a:pt x="62" y="79"/>
                      <a:pt x="59" y="87"/>
                      <a:pt x="52" y="87"/>
                    </a:cubicBezTo>
                    <a:cubicBezTo>
                      <a:pt x="50" y="87"/>
                      <a:pt x="46" y="87"/>
                      <a:pt x="45" y="85"/>
                    </a:cubicBezTo>
                    <a:cubicBezTo>
                      <a:pt x="41" y="77"/>
                      <a:pt x="45" y="74"/>
                      <a:pt x="41" y="67"/>
                    </a:cubicBezTo>
                    <a:cubicBezTo>
                      <a:pt x="37" y="61"/>
                      <a:pt x="29" y="64"/>
                      <a:pt x="27" y="58"/>
                    </a:cubicBezTo>
                    <a:cubicBezTo>
                      <a:pt x="38" y="52"/>
                      <a:pt x="61" y="54"/>
                      <a:pt x="66" y="44"/>
                    </a:cubicBezTo>
                    <a:cubicBezTo>
                      <a:pt x="61" y="44"/>
                      <a:pt x="61" y="44"/>
                      <a:pt x="61" y="44"/>
                    </a:cubicBezTo>
                    <a:cubicBezTo>
                      <a:pt x="52" y="47"/>
                      <a:pt x="47" y="48"/>
                      <a:pt x="39" y="48"/>
                    </a:cubicBezTo>
                    <a:cubicBezTo>
                      <a:pt x="35" y="48"/>
                      <a:pt x="32" y="46"/>
                      <a:pt x="28" y="45"/>
                    </a:cubicBezTo>
                    <a:cubicBezTo>
                      <a:pt x="26" y="44"/>
                      <a:pt x="24" y="40"/>
                      <a:pt x="24" y="38"/>
                    </a:cubicBezTo>
                    <a:cubicBezTo>
                      <a:pt x="18" y="27"/>
                      <a:pt x="0" y="32"/>
                      <a:pt x="0" y="21"/>
                    </a:cubicBezTo>
                    <a:cubicBezTo>
                      <a:pt x="0" y="16"/>
                      <a:pt x="6" y="13"/>
                      <a:pt x="11" y="13"/>
                    </a:cubicBezTo>
                    <a:cubicBezTo>
                      <a:pt x="20" y="13"/>
                      <a:pt x="25" y="0"/>
                      <a:pt x="39" y="0"/>
                    </a:cubicBezTo>
                    <a:cubicBezTo>
                      <a:pt x="52" y="0"/>
                      <a:pt x="62" y="13"/>
                      <a:pt x="75" y="16"/>
                    </a:cubicBezTo>
                    <a:cubicBezTo>
                      <a:pt x="75" y="27"/>
                      <a:pt x="75" y="38"/>
                      <a:pt x="75" y="44"/>
                    </a:cubicBezTo>
                    <a:cubicBezTo>
                      <a:pt x="75" y="48"/>
                      <a:pt x="80" y="52"/>
                      <a:pt x="87" y="52"/>
                    </a:cubicBezTo>
                    <a:cubicBezTo>
                      <a:pt x="87" y="55"/>
                      <a:pt x="97" y="67"/>
                      <a:pt x="102" y="67"/>
                    </a:cubicBezTo>
                    <a:cubicBezTo>
                      <a:pt x="107" y="67"/>
                      <a:pt x="114" y="56"/>
                      <a:pt x="115" y="54"/>
                    </a:cubicBezTo>
                    <a:cubicBezTo>
                      <a:pt x="121" y="48"/>
                      <a:pt x="123" y="47"/>
                      <a:pt x="134" y="44"/>
                    </a:cubicBezTo>
                    <a:cubicBezTo>
                      <a:pt x="140" y="41"/>
                      <a:pt x="149" y="27"/>
                      <a:pt x="159" y="25"/>
                    </a:cubicBezTo>
                    <a:cubicBezTo>
                      <a:pt x="159" y="29"/>
                      <a:pt x="165" y="29"/>
                      <a:pt x="168" y="29"/>
                    </a:cubicBezTo>
                    <a:cubicBezTo>
                      <a:pt x="177" y="32"/>
                      <a:pt x="183" y="42"/>
                      <a:pt x="187" y="44"/>
                    </a:cubicBezTo>
                    <a:cubicBezTo>
                      <a:pt x="208" y="44"/>
                      <a:pt x="208" y="44"/>
                      <a:pt x="208" y="44"/>
                    </a:cubicBezTo>
                    <a:cubicBezTo>
                      <a:pt x="212" y="48"/>
                      <a:pt x="220" y="51"/>
                      <a:pt x="223" y="52"/>
                    </a:cubicBezTo>
                    <a:cubicBezTo>
                      <a:pt x="223" y="53"/>
                      <a:pt x="223" y="53"/>
                      <a:pt x="223" y="53"/>
                    </a:cubicBezTo>
                    <a:lnTo>
                      <a:pt x="219" y="49"/>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6" name="Freeform 31">
                <a:extLst>
                  <a:ext uri="{FF2B5EF4-FFF2-40B4-BE49-F238E27FC236}">
                    <a16:creationId xmlns:a16="http://schemas.microsoft.com/office/drawing/2014/main" xmlns="" id="{6EFEB955-CB60-5B4F-68B9-DBCB7EE57C9C}"/>
                  </a:ext>
                </a:extLst>
              </p:cNvPr>
              <p:cNvSpPr>
                <a:spLocks/>
              </p:cNvSpPr>
              <p:nvPr/>
            </p:nvSpPr>
            <p:spPr bwMode="auto">
              <a:xfrm>
                <a:off x="9547906" y="4289435"/>
                <a:ext cx="48974" cy="52034"/>
              </a:xfrm>
              <a:custGeom>
                <a:avLst/>
                <a:gdLst>
                  <a:gd name="T0" fmla="*/ 39 w 43"/>
                  <a:gd name="T1" fmla="*/ 45 h 46"/>
                  <a:gd name="T2" fmla="*/ 31 w 43"/>
                  <a:gd name="T3" fmla="*/ 30 h 46"/>
                  <a:gd name="T4" fmla="*/ 13 w 43"/>
                  <a:gd name="T5" fmla="*/ 10 h 46"/>
                  <a:gd name="T6" fmla="*/ 0 w 43"/>
                  <a:gd name="T7" fmla="*/ 0 h 46"/>
                  <a:gd name="T8" fmla="*/ 29 w 43"/>
                  <a:gd name="T9" fmla="*/ 23 h 46"/>
                  <a:gd name="T10" fmla="*/ 43 w 43"/>
                  <a:gd name="T11" fmla="*/ 39 h 46"/>
                  <a:gd name="T12" fmla="*/ 43 w 43"/>
                  <a:gd name="T13" fmla="*/ 45 h 46"/>
                  <a:gd name="T14" fmla="*/ 39 w 43"/>
                  <a:gd name="T15" fmla="*/ 45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6">
                    <a:moveTo>
                      <a:pt x="39" y="45"/>
                    </a:moveTo>
                    <a:cubicBezTo>
                      <a:pt x="30" y="43"/>
                      <a:pt x="30" y="38"/>
                      <a:pt x="31" y="30"/>
                    </a:cubicBezTo>
                    <a:cubicBezTo>
                      <a:pt x="22" y="25"/>
                      <a:pt x="23" y="16"/>
                      <a:pt x="13" y="10"/>
                    </a:cubicBezTo>
                    <a:cubicBezTo>
                      <a:pt x="7" y="6"/>
                      <a:pt x="2" y="7"/>
                      <a:pt x="0" y="0"/>
                    </a:cubicBezTo>
                    <a:cubicBezTo>
                      <a:pt x="14" y="5"/>
                      <a:pt x="21" y="15"/>
                      <a:pt x="29" y="23"/>
                    </a:cubicBezTo>
                    <a:cubicBezTo>
                      <a:pt x="35" y="30"/>
                      <a:pt x="43" y="28"/>
                      <a:pt x="43" y="39"/>
                    </a:cubicBezTo>
                    <a:cubicBezTo>
                      <a:pt x="43" y="41"/>
                      <a:pt x="43" y="43"/>
                      <a:pt x="43" y="45"/>
                    </a:cubicBezTo>
                    <a:cubicBezTo>
                      <a:pt x="42" y="45"/>
                      <a:pt x="40" y="46"/>
                      <a:pt x="39" y="45"/>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Freeform 32">
                <a:extLst>
                  <a:ext uri="{FF2B5EF4-FFF2-40B4-BE49-F238E27FC236}">
                    <a16:creationId xmlns:a16="http://schemas.microsoft.com/office/drawing/2014/main" xmlns="" id="{557F0416-5BD0-57CA-501E-FB4A0A6FF972}"/>
                  </a:ext>
                </a:extLst>
              </p:cNvPr>
              <p:cNvSpPr>
                <a:spLocks/>
              </p:cNvSpPr>
              <p:nvPr/>
            </p:nvSpPr>
            <p:spPr bwMode="auto">
              <a:xfrm>
                <a:off x="9636671" y="4364426"/>
                <a:ext cx="24487" cy="33669"/>
              </a:xfrm>
              <a:custGeom>
                <a:avLst/>
                <a:gdLst>
                  <a:gd name="T0" fmla="*/ 12 w 22"/>
                  <a:gd name="T1" fmla="*/ 17 h 29"/>
                  <a:gd name="T2" fmla="*/ 1 w 22"/>
                  <a:gd name="T3" fmla="*/ 0 h 29"/>
                  <a:gd name="T4" fmla="*/ 22 w 22"/>
                  <a:gd name="T5" fmla="*/ 23 h 29"/>
                  <a:gd name="T6" fmla="*/ 16 w 22"/>
                  <a:gd name="T7" fmla="*/ 29 h 29"/>
                  <a:gd name="T8" fmla="*/ 12 w 22"/>
                  <a:gd name="T9" fmla="*/ 23 h 29"/>
                  <a:gd name="T10" fmla="*/ 12 w 22"/>
                  <a:gd name="T11" fmla="*/ 17 h 29"/>
                </a:gdLst>
                <a:ahLst/>
                <a:cxnLst>
                  <a:cxn ang="0">
                    <a:pos x="T0" y="T1"/>
                  </a:cxn>
                  <a:cxn ang="0">
                    <a:pos x="T2" y="T3"/>
                  </a:cxn>
                  <a:cxn ang="0">
                    <a:pos x="T4" y="T5"/>
                  </a:cxn>
                  <a:cxn ang="0">
                    <a:pos x="T6" y="T7"/>
                  </a:cxn>
                  <a:cxn ang="0">
                    <a:pos x="T8" y="T9"/>
                  </a:cxn>
                  <a:cxn ang="0">
                    <a:pos x="T10" y="T11"/>
                  </a:cxn>
                </a:cxnLst>
                <a:rect l="0" t="0" r="r" b="b"/>
                <a:pathLst>
                  <a:path w="22" h="29">
                    <a:moveTo>
                      <a:pt x="12" y="17"/>
                    </a:moveTo>
                    <a:cubicBezTo>
                      <a:pt x="3" y="16"/>
                      <a:pt x="0" y="8"/>
                      <a:pt x="1" y="0"/>
                    </a:cubicBezTo>
                    <a:cubicBezTo>
                      <a:pt x="6" y="3"/>
                      <a:pt x="22" y="20"/>
                      <a:pt x="22" y="23"/>
                    </a:cubicBezTo>
                    <a:cubicBezTo>
                      <a:pt x="22" y="25"/>
                      <a:pt x="19" y="29"/>
                      <a:pt x="16" y="29"/>
                    </a:cubicBezTo>
                    <a:cubicBezTo>
                      <a:pt x="14" y="29"/>
                      <a:pt x="12" y="26"/>
                      <a:pt x="12" y="23"/>
                    </a:cubicBezTo>
                    <a:cubicBezTo>
                      <a:pt x="12" y="21"/>
                      <a:pt x="12" y="19"/>
                      <a:pt x="12" y="1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8" name="Freeform 33">
                <a:extLst>
                  <a:ext uri="{FF2B5EF4-FFF2-40B4-BE49-F238E27FC236}">
                    <a16:creationId xmlns:a16="http://schemas.microsoft.com/office/drawing/2014/main" xmlns="" id="{7890DBB4-724A-2B2A-236C-5DB2971DD5F4}"/>
                  </a:ext>
                </a:extLst>
              </p:cNvPr>
              <p:cNvSpPr>
                <a:spLocks/>
              </p:cNvSpPr>
              <p:nvPr/>
            </p:nvSpPr>
            <p:spPr bwMode="auto">
              <a:xfrm>
                <a:off x="9805020" y="4486860"/>
                <a:ext cx="13774" cy="18365"/>
              </a:xfrm>
              <a:custGeom>
                <a:avLst/>
                <a:gdLst>
                  <a:gd name="T0" fmla="*/ 13 w 13"/>
                  <a:gd name="T1" fmla="*/ 12 h 17"/>
                  <a:gd name="T2" fmla="*/ 13 w 13"/>
                  <a:gd name="T3" fmla="*/ 17 h 17"/>
                  <a:gd name="T4" fmla="*/ 1 w 13"/>
                  <a:gd name="T5" fmla="*/ 0 h 17"/>
                  <a:gd name="T6" fmla="*/ 13 w 13"/>
                  <a:gd name="T7" fmla="*/ 12 h 17"/>
                </a:gdLst>
                <a:ahLst/>
                <a:cxnLst>
                  <a:cxn ang="0">
                    <a:pos x="T0" y="T1"/>
                  </a:cxn>
                  <a:cxn ang="0">
                    <a:pos x="T2" y="T3"/>
                  </a:cxn>
                  <a:cxn ang="0">
                    <a:pos x="T4" y="T5"/>
                  </a:cxn>
                  <a:cxn ang="0">
                    <a:pos x="T6" y="T7"/>
                  </a:cxn>
                </a:cxnLst>
                <a:rect l="0" t="0" r="r" b="b"/>
                <a:pathLst>
                  <a:path w="13" h="17">
                    <a:moveTo>
                      <a:pt x="13" y="12"/>
                    </a:moveTo>
                    <a:cubicBezTo>
                      <a:pt x="13" y="14"/>
                      <a:pt x="12" y="15"/>
                      <a:pt x="13" y="17"/>
                    </a:cubicBezTo>
                    <a:cubicBezTo>
                      <a:pt x="5" y="17"/>
                      <a:pt x="0" y="5"/>
                      <a:pt x="1" y="0"/>
                    </a:cubicBezTo>
                    <a:cubicBezTo>
                      <a:pt x="7" y="4"/>
                      <a:pt x="13" y="6"/>
                      <a:pt x="13" y="1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9" name="Freeform 34">
                <a:extLst>
                  <a:ext uri="{FF2B5EF4-FFF2-40B4-BE49-F238E27FC236}">
                    <a16:creationId xmlns:a16="http://schemas.microsoft.com/office/drawing/2014/main" xmlns="" id="{4EFFF756-4D37-A4FC-4BFE-2A04E2B0A77C}"/>
                  </a:ext>
                </a:extLst>
              </p:cNvPr>
              <p:cNvSpPr>
                <a:spLocks/>
              </p:cNvSpPr>
              <p:nvPr/>
            </p:nvSpPr>
            <p:spPr bwMode="auto">
              <a:xfrm>
                <a:off x="9766759" y="4471556"/>
                <a:ext cx="29078" cy="15304"/>
              </a:xfrm>
              <a:custGeom>
                <a:avLst/>
                <a:gdLst>
                  <a:gd name="T0" fmla="*/ 25 w 25"/>
                  <a:gd name="T1" fmla="*/ 12 h 13"/>
                  <a:gd name="T2" fmla="*/ 21 w 25"/>
                  <a:gd name="T3" fmla="*/ 13 h 13"/>
                  <a:gd name="T4" fmla="*/ 0 w 25"/>
                  <a:gd name="T5" fmla="*/ 0 h 13"/>
                  <a:gd name="T6" fmla="*/ 25 w 25"/>
                  <a:gd name="T7" fmla="*/ 12 h 13"/>
                </a:gdLst>
                <a:ahLst/>
                <a:cxnLst>
                  <a:cxn ang="0">
                    <a:pos x="T0" y="T1"/>
                  </a:cxn>
                  <a:cxn ang="0">
                    <a:pos x="T2" y="T3"/>
                  </a:cxn>
                  <a:cxn ang="0">
                    <a:pos x="T4" y="T5"/>
                  </a:cxn>
                  <a:cxn ang="0">
                    <a:pos x="T6" y="T7"/>
                  </a:cxn>
                </a:cxnLst>
                <a:rect l="0" t="0" r="r" b="b"/>
                <a:pathLst>
                  <a:path w="25" h="13">
                    <a:moveTo>
                      <a:pt x="25" y="12"/>
                    </a:moveTo>
                    <a:cubicBezTo>
                      <a:pt x="24" y="12"/>
                      <a:pt x="22" y="13"/>
                      <a:pt x="21" y="13"/>
                    </a:cubicBezTo>
                    <a:cubicBezTo>
                      <a:pt x="12" y="13"/>
                      <a:pt x="0" y="10"/>
                      <a:pt x="0" y="0"/>
                    </a:cubicBezTo>
                    <a:cubicBezTo>
                      <a:pt x="12" y="0"/>
                      <a:pt x="20" y="4"/>
                      <a:pt x="25" y="1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0" name="Freeform 35">
                <a:extLst>
                  <a:ext uri="{FF2B5EF4-FFF2-40B4-BE49-F238E27FC236}">
                    <a16:creationId xmlns:a16="http://schemas.microsoft.com/office/drawing/2014/main" xmlns="" id="{A9DA789F-B85D-86C1-1A12-45211C2A0AB1}"/>
                  </a:ext>
                </a:extLst>
              </p:cNvPr>
              <p:cNvSpPr>
                <a:spLocks/>
              </p:cNvSpPr>
              <p:nvPr/>
            </p:nvSpPr>
            <p:spPr bwMode="auto">
              <a:xfrm>
                <a:off x="9771350" y="4436356"/>
                <a:ext cx="24487" cy="29078"/>
              </a:xfrm>
              <a:custGeom>
                <a:avLst/>
                <a:gdLst>
                  <a:gd name="T0" fmla="*/ 22 w 22"/>
                  <a:gd name="T1" fmla="*/ 26 h 26"/>
                  <a:gd name="T2" fmla="*/ 0 w 22"/>
                  <a:gd name="T3" fmla="*/ 0 h 26"/>
                  <a:gd name="T4" fmla="*/ 22 w 22"/>
                  <a:gd name="T5" fmla="*/ 26 h 26"/>
                </a:gdLst>
                <a:ahLst/>
                <a:cxnLst>
                  <a:cxn ang="0">
                    <a:pos x="T0" y="T1"/>
                  </a:cxn>
                  <a:cxn ang="0">
                    <a:pos x="T2" y="T3"/>
                  </a:cxn>
                  <a:cxn ang="0">
                    <a:pos x="T4" y="T5"/>
                  </a:cxn>
                </a:cxnLst>
                <a:rect l="0" t="0" r="r" b="b"/>
                <a:pathLst>
                  <a:path w="22" h="26">
                    <a:moveTo>
                      <a:pt x="22" y="26"/>
                    </a:moveTo>
                    <a:cubicBezTo>
                      <a:pt x="14" y="26"/>
                      <a:pt x="1" y="7"/>
                      <a:pt x="0" y="0"/>
                    </a:cubicBezTo>
                    <a:cubicBezTo>
                      <a:pt x="11" y="7"/>
                      <a:pt x="18" y="14"/>
                      <a:pt x="22" y="2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1" name="Freeform 36">
                <a:extLst>
                  <a:ext uri="{FF2B5EF4-FFF2-40B4-BE49-F238E27FC236}">
                    <a16:creationId xmlns:a16="http://schemas.microsoft.com/office/drawing/2014/main" xmlns="" id="{76456C32-B581-1E6E-B308-47782180D1AE}"/>
                  </a:ext>
                </a:extLst>
              </p:cNvPr>
              <p:cNvSpPr>
                <a:spLocks/>
              </p:cNvSpPr>
              <p:nvPr/>
            </p:nvSpPr>
            <p:spPr bwMode="auto">
              <a:xfrm>
                <a:off x="9719315" y="4413400"/>
                <a:ext cx="32139" cy="21426"/>
              </a:xfrm>
              <a:custGeom>
                <a:avLst/>
                <a:gdLst>
                  <a:gd name="T0" fmla="*/ 3 w 29"/>
                  <a:gd name="T1" fmla="*/ 0 h 18"/>
                  <a:gd name="T2" fmla="*/ 29 w 29"/>
                  <a:gd name="T3" fmla="*/ 16 h 18"/>
                  <a:gd name="T4" fmla="*/ 23 w 29"/>
                  <a:gd name="T5" fmla="*/ 18 h 18"/>
                  <a:gd name="T6" fmla="*/ 0 w 29"/>
                  <a:gd name="T7" fmla="*/ 3 h 18"/>
                  <a:gd name="T8" fmla="*/ 1 w 29"/>
                  <a:gd name="T9" fmla="*/ 3 h 18"/>
                  <a:gd name="T10" fmla="*/ 3 w 29"/>
                  <a:gd name="T11" fmla="*/ 0 h 18"/>
                </a:gdLst>
                <a:ahLst/>
                <a:cxnLst>
                  <a:cxn ang="0">
                    <a:pos x="T0" y="T1"/>
                  </a:cxn>
                  <a:cxn ang="0">
                    <a:pos x="T2" y="T3"/>
                  </a:cxn>
                  <a:cxn ang="0">
                    <a:pos x="T4" y="T5"/>
                  </a:cxn>
                  <a:cxn ang="0">
                    <a:pos x="T6" y="T7"/>
                  </a:cxn>
                  <a:cxn ang="0">
                    <a:pos x="T8" y="T9"/>
                  </a:cxn>
                  <a:cxn ang="0">
                    <a:pos x="T10" y="T11"/>
                  </a:cxn>
                </a:cxnLst>
                <a:rect l="0" t="0" r="r" b="b"/>
                <a:pathLst>
                  <a:path w="29" h="18">
                    <a:moveTo>
                      <a:pt x="3" y="0"/>
                    </a:moveTo>
                    <a:cubicBezTo>
                      <a:pt x="10" y="4"/>
                      <a:pt x="25" y="9"/>
                      <a:pt x="29" y="16"/>
                    </a:cubicBezTo>
                    <a:cubicBezTo>
                      <a:pt x="28" y="17"/>
                      <a:pt x="25" y="18"/>
                      <a:pt x="23" y="18"/>
                    </a:cubicBezTo>
                    <a:cubicBezTo>
                      <a:pt x="17" y="18"/>
                      <a:pt x="0" y="11"/>
                      <a:pt x="0" y="3"/>
                    </a:cubicBezTo>
                    <a:cubicBezTo>
                      <a:pt x="1" y="3"/>
                      <a:pt x="1" y="3"/>
                      <a:pt x="1" y="3"/>
                    </a:cubicBezTo>
                    <a:lnTo>
                      <a:pt x="3"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2" name="Freeform 37">
                <a:extLst>
                  <a:ext uri="{FF2B5EF4-FFF2-40B4-BE49-F238E27FC236}">
                    <a16:creationId xmlns:a16="http://schemas.microsoft.com/office/drawing/2014/main" xmlns="" id="{8519069A-0E8E-B024-8134-353D17B3ABB6}"/>
                  </a:ext>
                </a:extLst>
              </p:cNvPr>
              <p:cNvSpPr>
                <a:spLocks/>
              </p:cNvSpPr>
              <p:nvPr/>
            </p:nvSpPr>
            <p:spPr bwMode="auto">
              <a:xfrm>
                <a:off x="9679524" y="4390443"/>
                <a:ext cx="21426" cy="13774"/>
              </a:xfrm>
              <a:custGeom>
                <a:avLst/>
                <a:gdLst>
                  <a:gd name="T0" fmla="*/ 0 w 18"/>
                  <a:gd name="T1" fmla="*/ 0 h 12"/>
                  <a:gd name="T2" fmla="*/ 18 w 18"/>
                  <a:gd name="T3" fmla="*/ 12 h 12"/>
                  <a:gd name="T4" fmla="*/ 11 w 18"/>
                  <a:gd name="T5" fmla="*/ 12 h 12"/>
                  <a:gd name="T6" fmla="*/ 0 w 18"/>
                  <a:gd name="T7" fmla="*/ 4 h 12"/>
                  <a:gd name="T8" fmla="*/ 3 w 18"/>
                  <a:gd name="T9" fmla="*/ 3 h 12"/>
                  <a:gd name="T10" fmla="*/ 0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0" y="0"/>
                    </a:moveTo>
                    <a:cubicBezTo>
                      <a:pt x="8" y="7"/>
                      <a:pt x="13" y="4"/>
                      <a:pt x="18" y="12"/>
                    </a:cubicBezTo>
                    <a:cubicBezTo>
                      <a:pt x="11" y="12"/>
                      <a:pt x="11" y="12"/>
                      <a:pt x="11" y="12"/>
                    </a:cubicBezTo>
                    <a:cubicBezTo>
                      <a:pt x="0" y="4"/>
                      <a:pt x="0" y="4"/>
                      <a:pt x="0" y="4"/>
                    </a:cubicBezTo>
                    <a:cubicBezTo>
                      <a:pt x="0" y="4"/>
                      <a:pt x="3" y="4"/>
                      <a:pt x="3" y="3"/>
                    </a:cubicBezTo>
                    <a:lnTo>
                      <a:pt x="0"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3" name="Freeform 38">
                <a:extLst>
                  <a:ext uri="{FF2B5EF4-FFF2-40B4-BE49-F238E27FC236}">
                    <a16:creationId xmlns:a16="http://schemas.microsoft.com/office/drawing/2014/main" xmlns="" id="{9D8BDF32-9F4C-A09A-D742-EEAE052628CB}"/>
                  </a:ext>
                </a:extLst>
              </p:cNvPr>
              <p:cNvSpPr>
                <a:spLocks/>
              </p:cNvSpPr>
              <p:nvPr/>
            </p:nvSpPr>
            <p:spPr bwMode="auto">
              <a:xfrm>
                <a:off x="9381088" y="5336246"/>
                <a:ext cx="94887" cy="102538"/>
              </a:xfrm>
              <a:custGeom>
                <a:avLst/>
                <a:gdLst>
                  <a:gd name="T0" fmla="*/ 42 w 83"/>
                  <a:gd name="T1" fmla="*/ 13 h 89"/>
                  <a:gd name="T2" fmla="*/ 75 w 83"/>
                  <a:gd name="T3" fmla="*/ 5 h 89"/>
                  <a:gd name="T4" fmla="*/ 83 w 83"/>
                  <a:gd name="T5" fmla="*/ 29 h 89"/>
                  <a:gd name="T6" fmla="*/ 48 w 83"/>
                  <a:gd name="T7" fmla="*/ 89 h 89"/>
                  <a:gd name="T8" fmla="*/ 0 w 83"/>
                  <a:gd name="T9" fmla="*/ 13 h 89"/>
                  <a:gd name="T10" fmla="*/ 42 w 83"/>
                  <a:gd name="T11" fmla="*/ 13 h 89"/>
                </a:gdLst>
                <a:ahLst/>
                <a:cxnLst>
                  <a:cxn ang="0">
                    <a:pos x="T0" y="T1"/>
                  </a:cxn>
                  <a:cxn ang="0">
                    <a:pos x="T2" y="T3"/>
                  </a:cxn>
                  <a:cxn ang="0">
                    <a:pos x="T4" y="T5"/>
                  </a:cxn>
                  <a:cxn ang="0">
                    <a:pos x="T6" y="T7"/>
                  </a:cxn>
                  <a:cxn ang="0">
                    <a:pos x="T8" y="T9"/>
                  </a:cxn>
                  <a:cxn ang="0">
                    <a:pos x="T10" y="T11"/>
                  </a:cxn>
                </a:cxnLst>
                <a:rect l="0" t="0" r="r" b="b"/>
                <a:pathLst>
                  <a:path w="83" h="89">
                    <a:moveTo>
                      <a:pt x="42" y="13"/>
                    </a:moveTo>
                    <a:cubicBezTo>
                      <a:pt x="52" y="13"/>
                      <a:pt x="65" y="8"/>
                      <a:pt x="75" y="5"/>
                    </a:cubicBezTo>
                    <a:cubicBezTo>
                      <a:pt x="77" y="15"/>
                      <a:pt x="83" y="19"/>
                      <a:pt x="83" y="29"/>
                    </a:cubicBezTo>
                    <a:cubicBezTo>
                      <a:pt x="83" y="47"/>
                      <a:pt x="63" y="89"/>
                      <a:pt x="48" y="89"/>
                    </a:cubicBezTo>
                    <a:cubicBezTo>
                      <a:pt x="25" y="89"/>
                      <a:pt x="0" y="30"/>
                      <a:pt x="0" y="13"/>
                    </a:cubicBezTo>
                    <a:cubicBezTo>
                      <a:pt x="0" y="0"/>
                      <a:pt x="41" y="13"/>
                      <a:pt x="42" y="13"/>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4" name="Freeform 39">
                <a:extLst>
                  <a:ext uri="{FF2B5EF4-FFF2-40B4-BE49-F238E27FC236}">
                    <a16:creationId xmlns:a16="http://schemas.microsoft.com/office/drawing/2014/main" xmlns="" id="{B8AC7D44-E03A-04C6-D954-5B87AAD3C101}"/>
                  </a:ext>
                </a:extLst>
              </p:cNvPr>
              <p:cNvSpPr>
                <a:spLocks/>
              </p:cNvSpPr>
              <p:nvPr/>
            </p:nvSpPr>
            <p:spPr bwMode="auto">
              <a:xfrm>
                <a:off x="9463732" y="5317881"/>
                <a:ext cx="10713" cy="15304"/>
              </a:xfrm>
              <a:custGeom>
                <a:avLst/>
                <a:gdLst>
                  <a:gd name="T0" fmla="*/ 10 w 10"/>
                  <a:gd name="T1" fmla="*/ 0 h 13"/>
                  <a:gd name="T2" fmla="*/ 8 w 10"/>
                  <a:gd name="T3" fmla="*/ 13 h 13"/>
                  <a:gd name="T4" fmla="*/ 0 w 10"/>
                  <a:gd name="T5" fmla="*/ 0 h 13"/>
                  <a:gd name="T6" fmla="*/ 10 w 10"/>
                  <a:gd name="T7" fmla="*/ 0 h 13"/>
                </a:gdLst>
                <a:ahLst/>
                <a:cxnLst>
                  <a:cxn ang="0">
                    <a:pos x="T0" y="T1"/>
                  </a:cxn>
                  <a:cxn ang="0">
                    <a:pos x="T2" y="T3"/>
                  </a:cxn>
                  <a:cxn ang="0">
                    <a:pos x="T4" y="T5"/>
                  </a:cxn>
                  <a:cxn ang="0">
                    <a:pos x="T6" y="T7"/>
                  </a:cxn>
                </a:cxnLst>
                <a:rect l="0" t="0" r="r" b="b"/>
                <a:pathLst>
                  <a:path w="10" h="13">
                    <a:moveTo>
                      <a:pt x="10" y="0"/>
                    </a:moveTo>
                    <a:cubicBezTo>
                      <a:pt x="10" y="8"/>
                      <a:pt x="8" y="9"/>
                      <a:pt x="8" y="13"/>
                    </a:cubicBezTo>
                    <a:cubicBezTo>
                      <a:pt x="1" y="11"/>
                      <a:pt x="0" y="6"/>
                      <a:pt x="0" y="0"/>
                    </a:cubicBezTo>
                    <a:cubicBezTo>
                      <a:pt x="4" y="1"/>
                      <a:pt x="8" y="1"/>
                      <a:pt x="10"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5" name="Freeform 40">
                <a:extLst>
                  <a:ext uri="{FF2B5EF4-FFF2-40B4-BE49-F238E27FC236}">
                    <a16:creationId xmlns:a16="http://schemas.microsoft.com/office/drawing/2014/main" xmlns="" id="{108CDF49-DDCB-3445-19FE-06DCBDD0ECE0}"/>
                  </a:ext>
                </a:extLst>
              </p:cNvPr>
              <p:cNvSpPr>
                <a:spLocks/>
              </p:cNvSpPr>
              <p:nvPr/>
            </p:nvSpPr>
            <p:spPr bwMode="auto">
              <a:xfrm>
                <a:off x="9182131" y="5190856"/>
                <a:ext cx="29078" cy="16835"/>
              </a:xfrm>
              <a:custGeom>
                <a:avLst/>
                <a:gdLst>
                  <a:gd name="T0" fmla="*/ 26 w 26"/>
                  <a:gd name="T1" fmla="*/ 7 h 15"/>
                  <a:gd name="T2" fmla="*/ 0 w 26"/>
                  <a:gd name="T3" fmla="*/ 7 h 15"/>
                  <a:gd name="T4" fmla="*/ 26 w 26"/>
                  <a:gd name="T5" fmla="*/ 7 h 15"/>
                </a:gdLst>
                <a:ahLst/>
                <a:cxnLst>
                  <a:cxn ang="0">
                    <a:pos x="T0" y="T1"/>
                  </a:cxn>
                  <a:cxn ang="0">
                    <a:pos x="T2" y="T3"/>
                  </a:cxn>
                  <a:cxn ang="0">
                    <a:pos x="T4" y="T5"/>
                  </a:cxn>
                </a:cxnLst>
                <a:rect l="0" t="0" r="r" b="b"/>
                <a:pathLst>
                  <a:path w="26" h="15">
                    <a:moveTo>
                      <a:pt x="26" y="7"/>
                    </a:moveTo>
                    <a:cubicBezTo>
                      <a:pt x="18" y="13"/>
                      <a:pt x="7" y="15"/>
                      <a:pt x="0" y="7"/>
                    </a:cubicBezTo>
                    <a:cubicBezTo>
                      <a:pt x="14" y="0"/>
                      <a:pt x="16" y="2"/>
                      <a:pt x="26" y="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Freeform 41">
                <a:extLst>
                  <a:ext uri="{FF2B5EF4-FFF2-40B4-BE49-F238E27FC236}">
                    <a16:creationId xmlns:a16="http://schemas.microsoft.com/office/drawing/2014/main" xmlns="" id="{7A0FB9B6-8A65-32C7-27D8-E8EE479A1BA1}"/>
                  </a:ext>
                </a:extLst>
              </p:cNvPr>
              <p:cNvSpPr>
                <a:spLocks/>
              </p:cNvSpPr>
              <p:nvPr/>
            </p:nvSpPr>
            <p:spPr bwMode="auto">
              <a:xfrm>
                <a:off x="9019904" y="4517469"/>
                <a:ext cx="35200" cy="15304"/>
              </a:xfrm>
              <a:custGeom>
                <a:avLst/>
                <a:gdLst>
                  <a:gd name="T0" fmla="*/ 31 w 31"/>
                  <a:gd name="T1" fmla="*/ 1 h 13"/>
                  <a:gd name="T2" fmla="*/ 31 w 31"/>
                  <a:gd name="T3" fmla="*/ 13 h 13"/>
                  <a:gd name="T4" fmla="*/ 23 w 31"/>
                  <a:gd name="T5" fmla="*/ 13 h 13"/>
                  <a:gd name="T6" fmla="*/ 0 w 31"/>
                  <a:gd name="T7" fmla="*/ 5 h 13"/>
                  <a:gd name="T8" fmla="*/ 31 w 31"/>
                  <a:gd name="T9" fmla="*/ 1 h 13"/>
                </a:gdLst>
                <a:ahLst/>
                <a:cxnLst>
                  <a:cxn ang="0">
                    <a:pos x="T0" y="T1"/>
                  </a:cxn>
                  <a:cxn ang="0">
                    <a:pos x="T2" y="T3"/>
                  </a:cxn>
                  <a:cxn ang="0">
                    <a:pos x="T4" y="T5"/>
                  </a:cxn>
                  <a:cxn ang="0">
                    <a:pos x="T6" y="T7"/>
                  </a:cxn>
                  <a:cxn ang="0">
                    <a:pos x="T8" y="T9"/>
                  </a:cxn>
                </a:cxnLst>
                <a:rect l="0" t="0" r="r" b="b"/>
                <a:pathLst>
                  <a:path w="31" h="13">
                    <a:moveTo>
                      <a:pt x="31" y="1"/>
                    </a:moveTo>
                    <a:cubicBezTo>
                      <a:pt x="31" y="13"/>
                      <a:pt x="31" y="13"/>
                      <a:pt x="31" y="13"/>
                    </a:cubicBezTo>
                    <a:cubicBezTo>
                      <a:pt x="28" y="13"/>
                      <a:pt x="25" y="13"/>
                      <a:pt x="23" y="13"/>
                    </a:cubicBezTo>
                    <a:cubicBezTo>
                      <a:pt x="14" y="13"/>
                      <a:pt x="3" y="8"/>
                      <a:pt x="0" y="5"/>
                    </a:cubicBezTo>
                    <a:cubicBezTo>
                      <a:pt x="14" y="2"/>
                      <a:pt x="19" y="0"/>
                      <a:pt x="31" y="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7" name="Freeform 42">
                <a:extLst>
                  <a:ext uri="{FF2B5EF4-FFF2-40B4-BE49-F238E27FC236}">
                    <a16:creationId xmlns:a16="http://schemas.microsoft.com/office/drawing/2014/main" xmlns="" id="{27F08C5D-DF11-D841-E0CD-9BB711C8F233}"/>
                  </a:ext>
                </a:extLst>
              </p:cNvPr>
              <p:cNvSpPr>
                <a:spLocks/>
              </p:cNvSpPr>
              <p:nvPr/>
            </p:nvSpPr>
            <p:spPr bwMode="auto">
              <a:xfrm>
                <a:off x="8605155" y="4503695"/>
                <a:ext cx="997846" cy="791230"/>
              </a:xfrm>
              <a:custGeom>
                <a:avLst/>
                <a:gdLst>
                  <a:gd name="T0" fmla="*/ 872 w 872"/>
                  <a:gd name="T1" fmla="*/ 420 h 691"/>
                  <a:gd name="T2" fmla="*/ 861 w 872"/>
                  <a:gd name="T3" fmla="*/ 491 h 691"/>
                  <a:gd name="T4" fmla="*/ 821 w 872"/>
                  <a:gd name="T5" fmla="*/ 563 h 691"/>
                  <a:gd name="T6" fmla="*/ 799 w 872"/>
                  <a:gd name="T7" fmla="*/ 633 h 691"/>
                  <a:gd name="T8" fmla="*/ 684 w 872"/>
                  <a:gd name="T9" fmla="*/ 667 h 691"/>
                  <a:gd name="T10" fmla="*/ 576 w 872"/>
                  <a:gd name="T11" fmla="*/ 631 h 691"/>
                  <a:gd name="T12" fmla="*/ 565 w 872"/>
                  <a:gd name="T13" fmla="*/ 595 h 691"/>
                  <a:gd name="T14" fmla="*/ 540 w 872"/>
                  <a:gd name="T15" fmla="*/ 601 h 691"/>
                  <a:gd name="T16" fmla="*/ 538 w 872"/>
                  <a:gd name="T17" fmla="*/ 568 h 691"/>
                  <a:gd name="T18" fmla="*/ 518 w 872"/>
                  <a:gd name="T19" fmla="*/ 593 h 691"/>
                  <a:gd name="T20" fmla="*/ 532 w 872"/>
                  <a:gd name="T21" fmla="*/ 528 h 691"/>
                  <a:gd name="T22" fmla="*/ 477 w 872"/>
                  <a:gd name="T23" fmla="*/ 569 h 691"/>
                  <a:gd name="T24" fmla="*/ 368 w 872"/>
                  <a:gd name="T25" fmla="*/ 498 h 691"/>
                  <a:gd name="T26" fmla="*/ 226 w 872"/>
                  <a:gd name="T27" fmla="*/ 556 h 691"/>
                  <a:gd name="T28" fmla="*/ 159 w 872"/>
                  <a:gd name="T29" fmla="*/ 561 h 691"/>
                  <a:gd name="T30" fmla="*/ 38 w 872"/>
                  <a:gd name="T31" fmla="*/ 560 h 691"/>
                  <a:gd name="T32" fmla="*/ 40 w 872"/>
                  <a:gd name="T33" fmla="*/ 474 h 691"/>
                  <a:gd name="T34" fmla="*/ 4 w 872"/>
                  <a:gd name="T35" fmla="*/ 369 h 691"/>
                  <a:gd name="T36" fmla="*/ 16 w 872"/>
                  <a:gd name="T37" fmla="*/ 369 h 691"/>
                  <a:gd name="T38" fmla="*/ 6 w 872"/>
                  <a:gd name="T39" fmla="*/ 317 h 691"/>
                  <a:gd name="T40" fmla="*/ 15 w 872"/>
                  <a:gd name="T41" fmla="*/ 262 h 691"/>
                  <a:gd name="T42" fmla="*/ 56 w 872"/>
                  <a:gd name="T43" fmla="*/ 239 h 691"/>
                  <a:gd name="T44" fmla="*/ 196 w 872"/>
                  <a:gd name="T45" fmla="*/ 172 h 691"/>
                  <a:gd name="T46" fmla="*/ 206 w 872"/>
                  <a:gd name="T47" fmla="*/ 138 h 691"/>
                  <a:gd name="T48" fmla="*/ 225 w 872"/>
                  <a:gd name="T49" fmla="*/ 128 h 691"/>
                  <a:gd name="T50" fmla="*/ 258 w 872"/>
                  <a:gd name="T51" fmla="*/ 91 h 691"/>
                  <a:gd name="T52" fmla="*/ 321 w 872"/>
                  <a:gd name="T53" fmla="*/ 105 h 691"/>
                  <a:gd name="T54" fmla="*/ 349 w 872"/>
                  <a:gd name="T55" fmla="*/ 103 h 691"/>
                  <a:gd name="T56" fmla="*/ 362 w 872"/>
                  <a:gd name="T57" fmla="*/ 55 h 691"/>
                  <a:gd name="T58" fmla="*/ 419 w 872"/>
                  <a:gd name="T59" fmla="*/ 31 h 691"/>
                  <a:gd name="T60" fmla="*/ 474 w 872"/>
                  <a:gd name="T61" fmla="*/ 35 h 691"/>
                  <a:gd name="T62" fmla="*/ 510 w 872"/>
                  <a:gd name="T63" fmla="*/ 43 h 691"/>
                  <a:gd name="T64" fmla="*/ 483 w 872"/>
                  <a:gd name="T65" fmla="*/ 99 h 691"/>
                  <a:gd name="T66" fmla="*/ 506 w 872"/>
                  <a:gd name="T67" fmla="*/ 122 h 691"/>
                  <a:gd name="T68" fmla="*/ 586 w 872"/>
                  <a:gd name="T69" fmla="*/ 164 h 691"/>
                  <a:gd name="T70" fmla="*/ 618 w 872"/>
                  <a:gd name="T71" fmla="*/ 27 h 691"/>
                  <a:gd name="T72" fmla="*/ 655 w 872"/>
                  <a:gd name="T73" fmla="*/ 51 h 691"/>
                  <a:gd name="T74" fmla="*/ 688 w 872"/>
                  <a:gd name="T75" fmla="*/ 91 h 691"/>
                  <a:gd name="T76" fmla="*/ 720 w 872"/>
                  <a:gd name="T77" fmla="*/ 188 h 691"/>
                  <a:gd name="T78" fmla="*/ 785 w 872"/>
                  <a:gd name="T79" fmla="*/ 263 h 691"/>
                  <a:gd name="T80" fmla="*/ 853 w 872"/>
                  <a:gd name="T81" fmla="*/ 33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2" h="691">
                    <a:moveTo>
                      <a:pt x="852" y="336"/>
                    </a:moveTo>
                    <a:cubicBezTo>
                      <a:pt x="864" y="353"/>
                      <a:pt x="872" y="396"/>
                      <a:pt x="872" y="420"/>
                    </a:cubicBezTo>
                    <a:cubicBezTo>
                      <a:pt x="872" y="437"/>
                      <a:pt x="867" y="462"/>
                      <a:pt x="861" y="469"/>
                    </a:cubicBezTo>
                    <a:cubicBezTo>
                      <a:pt x="861" y="491"/>
                      <a:pt x="861" y="491"/>
                      <a:pt x="861" y="491"/>
                    </a:cubicBezTo>
                    <a:cubicBezTo>
                      <a:pt x="857" y="498"/>
                      <a:pt x="859" y="501"/>
                      <a:pt x="855" y="507"/>
                    </a:cubicBezTo>
                    <a:cubicBezTo>
                      <a:pt x="842" y="529"/>
                      <a:pt x="828" y="537"/>
                      <a:pt x="821" y="563"/>
                    </a:cubicBezTo>
                    <a:cubicBezTo>
                      <a:pt x="814" y="582"/>
                      <a:pt x="799" y="607"/>
                      <a:pt x="799" y="634"/>
                    </a:cubicBezTo>
                    <a:cubicBezTo>
                      <a:pt x="799" y="633"/>
                      <a:pt x="799" y="633"/>
                      <a:pt x="799" y="633"/>
                    </a:cubicBezTo>
                    <a:cubicBezTo>
                      <a:pt x="790" y="669"/>
                      <a:pt x="728" y="653"/>
                      <a:pt x="722" y="691"/>
                    </a:cubicBezTo>
                    <a:cubicBezTo>
                      <a:pt x="716" y="690"/>
                      <a:pt x="685" y="672"/>
                      <a:pt x="684" y="667"/>
                    </a:cubicBezTo>
                    <a:cubicBezTo>
                      <a:pt x="667" y="669"/>
                      <a:pt x="673" y="684"/>
                      <a:pt x="654" y="684"/>
                    </a:cubicBezTo>
                    <a:cubicBezTo>
                      <a:pt x="624" y="684"/>
                      <a:pt x="576" y="664"/>
                      <a:pt x="576" y="631"/>
                    </a:cubicBezTo>
                    <a:cubicBezTo>
                      <a:pt x="576" y="619"/>
                      <a:pt x="566" y="610"/>
                      <a:pt x="565" y="599"/>
                    </a:cubicBezTo>
                    <a:cubicBezTo>
                      <a:pt x="565" y="599"/>
                      <a:pt x="565" y="596"/>
                      <a:pt x="565" y="595"/>
                    </a:cubicBezTo>
                    <a:cubicBezTo>
                      <a:pt x="559" y="599"/>
                      <a:pt x="555" y="599"/>
                      <a:pt x="549" y="601"/>
                    </a:cubicBezTo>
                    <a:cubicBezTo>
                      <a:pt x="540" y="601"/>
                      <a:pt x="540" y="601"/>
                      <a:pt x="540" y="601"/>
                    </a:cubicBezTo>
                    <a:cubicBezTo>
                      <a:pt x="543" y="596"/>
                      <a:pt x="546" y="591"/>
                      <a:pt x="546" y="584"/>
                    </a:cubicBezTo>
                    <a:cubicBezTo>
                      <a:pt x="546" y="574"/>
                      <a:pt x="541" y="571"/>
                      <a:pt x="538" y="568"/>
                    </a:cubicBezTo>
                    <a:cubicBezTo>
                      <a:pt x="538" y="570"/>
                      <a:pt x="537" y="573"/>
                      <a:pt x="537" y="576"/>
                    </a:cubicBezTo>
                    <a:cubicBezTo>
                      <a:pt x="530" y="579"/>
                      <a:pt x="529" y="593"/>
                      <a:pt x="518" y="593"/>
                    </a:cubicBezTo>
                    <a:cubicBezTo>
                      <a:pt x="514" y="593"/>
                      <a:pt x="510" y="589"/>
                      <a:pt x="510" y="585"/>
                    </a:cubicBezTo>
                    <a:cubicBezTo>
                      <a:pt x="529" y="581"/>
                      <a:pt x="533" y="540"/>
                      <a:pt x="532" y="528"/>
                    </a:cubicBezTo>
                    <a:cubicBezTo>
                      <a:pt x="518" y="542"/>
                      <a:pt x="499" y="584"/>
                      <a:pt x="483" y="584"/>
                    </a:cubicBezTo>
                    <a:cubicBezTo>
                      <a:pt x="474" y="584"/>
                      <a:pt x="477" y="569"/>
                      <a:pt x="477" y="569"/>
                    </a:cubicBezTo>
                    <a:cubicBezTo>
                      <a:pt x="472" y="569"/>
                      <a:pt x="455" y="530"/>
                      <a:pt x="449" y="522"/>
                    </a:cubicBezTo>
                    <a:cubicBezTo>
                      <a:pt x="437" y="506"/>
                      <a:pt x="393" y="498"/>
                      <a:pt x="368" y="498"/>
                    </a:cubicBezTo>
                    <a:cubicBezTo>
                      <a:pt x="340" y="498"/>
                      <a:pt x="335" y="510"/>
                      <a:pt x="318" y="516"/>
                    </a:cubicBezTo>
                    <a:cubicBezTo>
                      <a:pt x="280" y="529"/>
                      <a:pt x="232" y="515"/>
                      <a:pt x="226" y="556"/>
                    </a:cubicBezTo>
                    <a:cubicBezTo>
                      <a:pt x="210" y="557"/>
                      <a:pt x="197" y="561"/>
                      <a:pt x="181" y="561"/>
                    </a:cubicBezTo>
                    <a:cubicBezTo>
                      <a:pt x="168" y="555"/>
                      <a:pt x="168" y="561"/>
                      <a:pt x="159" y="561"/>
                    </a:cubicBezTo>
                    <a:cubicBezTo>
                      <a:pt x="133" y="561"/>
                      <a:pt x="121" y="588"/>
                      <a:pt x="87" y="588"/>
                    </a:cubicBezTo>
                    <a:cubicBezTo>
                      <a:pt x="75" y="588"/>
                      <a:pt x="38" y="571"/>
                      <a:pt x="38" y="560"/>
                    </a:cubicBezTo>
                    <a:cubicBezTo>
                      <a:pt x="38" y="548"/>
                      <a:pt x="56" y="542"/>
                      <a:pt x="56" y="524"/>
                    </a:cubicBezTo>
                    <a:cubicBezTo>
                      <a:pt x="56" y="501"/>
                      <a:pt x="44" y="488"/>
                      <a:pt x="40" y="474"/>
                    </a:cubicBezTo>
                    <a:cubicBezTo>
                      <a:pt x="31" y="439"/>
                      <a:pt x="29" y="428"/>
                      <a:pt x="19" y="397"/>
                    </a:cubicBezTo>
                    <a:cubicBezTo>
                      <a:pt x="16" y="385"/>
                      <a:pt x="0" y="381"/>
                      <a:pt x="4" y="369"/>
                    </a:cubicBezTo>
                    <a:cubicBezTo>
                      <a:pt x="6" y="366"/>
                      <a:pt x="6" y="363"/>
                      <a:pt x="9" y="359"/>
                    </a:cubicBezTo>
                    <a:cubicBezTo>
                      <a:pt x="10" y="363"/>
                      <a:pt x="13" y="367"/>
                      <a:pt x="16" y="369"/>
                    </a:cubicBezTo>
                    <a:cubicBezTo>
                      <a:pt x="18" y="366"/>
                      <a:pt x="16" y="363"/>
                      <a:pt x="16" y="359"/>
                    </a:cubicBezTo>
                    <a:cubicBezTo>
                      <a:pt x="16" y="347"/>
                      <a:pt x="6" y="337"/>
                      <a:pt x="6" y="317"/>
                    </a:cubicBezTo>
                    <a:cubicBezTo>
                      <a:pt x="6" y="293"/>
                      <a:pt x="6" y="292"/>
                      <a:pt x="6" y="271"/>
                    </a:cubicBezTo>
                    <a:cubicBezTo>
                      <a:pt x="6" y="265"/>
                      <a:pt x="12" y="263"/>
                      <a:pt x="15" y="262"/>
                    </a:cubicBezTo>
                    <a:cubicBezTo>
                      <a:pt x="16" y="264"/>
                      <a:pt x="16" y="267"/>
                      <a:pt x="16" y="270"/>
                    </a:cubicBezTo>
                    <a:cubicBezTo>
                      <a:pt x="30" y="268"/>
                      <a:pt x="47" y="248"/>
                      <a:pt x="56" y="239"/>
                    </a:cubicBezTo>
                    <a:cubicBezTo>
                      <a:pt x="65" y="230"/>
                      <a:pt x="92" y="228"/>
                      <a:pt x="106" y="226"/>
                    </a:cubicBezTo>
                    <a:cubicBezTo>
                      <a:pt x="134" y="221"/>
                      <a:pt x="196" y="199"/>
                      <a:pt x="196" y="172"/>
                    </a:cubicBezTo>
                    <a:cubicBezTo>
                      <a:pt x="196" y="167"/>
                      <a:pt x="196" y="163"/>
                      <a:pt x="196" y="158"/>
                    </a:cubicBezTo>
                    <a:cubicBezTo>
                      <a:pt x="196" y="150"/>
                      <a:pt x="198" y="142"/>
                      <a:pt x="206" y="138"/>
                    </a:cubicBezTo>
                    <a:cubicBezTo>
                      <a:pt x="209" y="145"/>
                      <a:pt x="214" y="149"/>
                      <a:pt x="217" y="154"/>
                    </a:cubicBezTo>
                    <a:cubicBezTo>
                      <a:pt x="225" y="149"/>
                      <a:pt x="221" y="137"/>
                      <a:pt x="225" y="128"/>
                    </a:cubicBezTo>
                    <a:cubicBezTo>
                      <a:pt x="231" y="131"/>
                      <a:pt x="235" y="134"/>
                      <a:pt x="241" y="134"/>
                    </a:cubicBezTo>
                    <a:cubicBezTo>
                      <a:pt x="241" y="112"/>
                      <a:pt x="256" y="109"/>
                      <a:pt x="258" y="91"/>
                    </a:cubicBezTo>
                    <a:cubicBezTo>
                      <a:pt x="278" y="91"/>
                      <a:pt x="282" y="75"/>
                      <a:pt x="298" y="75"/>
                    </a:cubicBezTo>
                    <a:cubicBezTo>
                      <a:pt x="312" y="75"/>
                      <a:pt x="319" y="91"/>
                      <a:pt x="321" y="105"/>
                    </a:cubicBezTo>
                    <a:cubicBezTo>
                      <a:pt x="324" y="99"/>
                      <a:pt x="330" y="96"/>
                      <a:pt x="337" y="96"/>
                    </a:cubicBezTo>
                    <a:cubicBezTo>
                      <a:pt x="341" y="96"/>
                      <a:pt x="347" y="102"/>
                      <a:pt x="349" y="103"/>
                    </a:cubicBezTo>
                    <a:cubicBezTo>
                      <a:pt x="353" y="95"/>
                      <a:pt x="351" y="90"/>
                      <a:pt x="351" y="83"/>
                    </a:cubicBezTo>
                    <a:cubicBezTo>
                      <a:pt x="351" y="72"/>
                      <a:pt x="362" y="66"/>
                      <a:pt x="362" y="55"/>
                    </a:cubicBezTo>
                    <a:cubicBezTo>
                      <a:pt x="362" y="44"/>
                      <a:pt x="393" y="37"/>
                      <a:pt x="405" y="37"/>
                    </a:cubicBezTo>
                    <a:cubicBezTo>
                      <a:pt x="411" y="37"/>
                      <a:pt x="417" y="32"/>
                      <a:pt x="419" y="31"/>
                    </a:cubicBezTo>
                    <a:cubicBezTo>
                      <a:pt x="415" y="24"/>
                      <a:pt x="407" y="22"/>
                      <a:pt x="405" y="13"/>
                    </a:cubicBezTo>
                    <a:cubicBezTo>
                      <a:pt x="431" y="24"/>
                      <a:pt x="446" y="35"/>
                      <a:pt x="474" y="35"/>
                    </a:cubicBezTo>
                    <a:cubicBezTo>
                      <a:pt x="483" y="35"/>
                      <a:pt x="487" y="29"/>
                      <a:pt x="495" y="29"/>
                    </a:cubicBezTo>
                    <a:cubicBezTo>
                      <a:pt x="499" y="29"/>
                      <a:pt x="510" y="37"/>
                      <a:pt x="510" y="43"/>
                    </a:cubicBezTo>
                    <a:cubicBezTo>
                      <a:pt x="510" y="53"/>
                      <a:pt x="499" y="54"/>
                      <a:pt x="493" y="59"/>
                    </a:cubicBezTo>
                    <a:cubicBezTo>
                      <a:pt x="483" y="99"/>
                      <a:pt x="483" y="99"/>
                      <a:pt x="483" y="99"/>
                    </a:cubicBezTo>
                    <a:cubicBezTo>
                      <a:pt x="483" y="105"/>
                      <a:pt x="494" y="103"/>
                      <a:pt x="499" y="107"/>
                    </a:cubicBezTo>
                    <a:cubicBezTo>
                      <a:pt x="503" y="110"/>
                      <a:pt x="503" y="122"/>
                      <a:pt x="506" y="122"/>
                    </a:cubicBezTo>
                    <a:cubicBezTo>
                      <a:pt x="527" y="130"/>
                      <a:pt x="538" y="134"/>
                      <a:pt x="557" y="142"/>
                    </a:cubicBezTo>
                    <a:cubicBezTo>
                      <a:pt x="568" y="146"/>
                      <a:pt x="571" y="164"/>
                      <a:pt x="586" y="164"/>
                    </a:cubicBezTo>
                    <a:cubicBezTo>
                      <a:pt x="609" y="164"/>
                      <a:pt x="614" y="117"/>
                      <a:pt x="618" y="99"/>
                    </a:cubicBezTo>
                    <a:cubicBezTo>
                      <a:pt x="618" y="27"/>
                      <a:pt x="618" y="27"/>
                      <a:pt x="618" y="27"/>
                    </a:cubicBezTo>
                    <a:cubicBezTo>
                      <a:pt x="630" y="17"/>
                      <a:pt x="626" y="7"/>
                      <a:pt x="639" y="0"/>
                    </a:cubicBezTo>
                    <a:cubicBezTo>
                      <a:pt x="641" y="22"/>
                      <a:pt x="651" y="36"/>
                      <a:pt x="655" y="51"/>
                    </a:cubicBezTo>
                    <a:cubicBezTo>
                      <a:pt x="658" y="62"/>
                      <a:pt x="655" y="76"/>
                      <a:pt x="663" y="83"/>
                    </a:cubicBezTo>
                    <a:cubicBezTo>
                      <a:pt x="671" y="85"/>
                      <a:pt x="685" y="90"/>
                      <a:pt x="688" y="91"/>
                    </a:cubicBezTo>
                    <a:cubicBezTo>
                      <a:pt x="697" y="98"/>
                      <a:pt x="697" y="123"/>
                      <a:pt x="701" y="136"/>
                    </a:cubicBezTo>
                    <a:cubicBezTo>
                      <a:pt x="708" y="157"/>
                      <a:pt x="714" y="168"/>
                      <a:pt x="720" y="188"/>
                    </a:cubicBezTo>
                    <a:cubicBezTo>
                      <a:pt x="726" y="207"/>
                      <a:pt x="758" y="214"/>
                      <a:pt x="771" y="227"/>
                    </a:cubicBezTo>
                    <a:cubicBezTo>
                      <a:pt x="780" y="237"/>
                      <a:pt x="782" y="252"/>
                      <a:pt x="785" y="263"/>
                    </a:cubicBezTo>
                    <a:cubicBezTo>
                      <a:pt x="788" y="273"/>
                      <a:pt x="800" y="273"/>
                      <a:pt x="810" y="273"/>
                    </a:cubicBezTo>
                    <a:cubicBezTo>
                      <a:pt x="810" y="305"/>
                      <a:pt x="839" y="319"/>
                      <a:pt x="853" y="334"/>
                    </a:cubicBezTo>
                    <a:lnTo>
                      <a:pt x="852" y="336"/>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Freeform 43">
                <a:extLst>
                  <a:ext uri="{FF2B5EF4-FFF2-40B4-BE49-F238E27FC236}">
                    <a16:creationId xmlns:a16="http://schemas.microsoft.com/office/drawing/2014/main" xmlns="" id="{B07AE434-EF84-66B6-DEFB-B823E389EAB2}"/>
                  </a:ext>
                </a:extLst>
              </p:cNvPr>
              <p:cNvSpPr>
                <a:spLocks/>
              </p:cNvSpPr>
              <p:nvPr/>
            </p:nvSpPr>
            <p:spPr bwMode="auto">
              <a:xfrm>
                <a:off x="9921333" y="5342368"/>
                <a:ext cx="186714" cy="194364"/>
              </a:xfrm>
              <a:custGeom>
                <a:avLst/>
                <a:gdLst>
                  <a:gd name="T0" fmla="*/ 99 w 164"/>
                  <a:gd name="T1" fmla="*/ 48 h 170"/>
                  <a:gd name="T2" fmla="*/ 100 w 164"/>
                  <a:gd name="T3" fmla="*/ 40 h 170"/>
                  <a:gd name="T4" fmla="*/ 114 w 164"/>
                  <a:gd name="T5" fmla="*/ 31 h 170"/>
                  <a:gd name="T6" fmla="*/ 114 w 164"/>
                  <a:gd name="T7" fmla="*/ 26 h 170"/>
                  <a:gd name="T8" fmla="*/ 133 w 164"/>
                  <a:gd name="T9" fmla="*/ 0 h 170"/>
                  <a:gd name="T10" fmla="*/ 138 w 164"/>
                  <a:gd name="T11" fmla="*/ 8 h 170"/>
                  <a:gd name="T12" fmla="*/ 142 w 164"/>
                  <a:gd name="T13" fmla="*/ 19 h 170"/>
                  <a:gd name="T14" fmla="*/ 154 w 164"/>
                  <a:gd name="T15" fmla="*/ 12 h 170"/>
                  <a:gd name="T16" fmla="*/ 160 w 164"/>
                  <a:gd name="T17" fmla="*/ 15 h 170"/>
                  <a:gd name="T18" fmla="*/ 164 w 164"/>
                  <a:gd name="T19" fmla="*/ 27 h 170"/>
                  <a:gd name="T20" fmla="*/ 135 w 164"/>
                  <a:gd name="T21" fmla="*/ 67 h 170"/>
                  <a:gd name="T22" fmla="*/ 135 w 164"/>
                  <a:gd name="T23" fmla="*/ 92 h 170"/>
                  <a:gd name="T24" fmla="*/ 107 w 164"/>
                  <a:gd name="T25" fmla="*/ 96 h 170"/>
                  <a:gd name="T26" fmla="*/ 83 w 164"/>
                  <a:gd name="T27" fmla="*/ 151 h 170"/>
                  <a:gd name="T28" fmla="*/ 54 w 164"/>
                  <a:gd name="T29" fmla="*/ 170 h 170"/>
                  <a:gd name="T30" fmla="*/ 38 w 164"/>
                  <a:gd name="T31" fmla="*/ 166 h 170"/>
                  <a:gd name="T32" fmla="*/ 4 w 164"/>
                  <a:gd name="T33" fmla="*/ 150 h 170"/>
                  <a:gd name="T34" fmla="*/ 0 w 164"/>
                  <a:gd name="T35" fmla="*/ 147 h 170"/>
                  <a:gd name="T36" fmla="*/ 30 w 164"/>
                  <a:gd name="T37" fmla="*/ 104 h 170"/>
                  <a:gd name="T38" fmla="*/ 42 w 164"/>
                  <a:gd name="T39" fmla="*/ 93 h 170"/>
                  <a:gd name="T40" fmla="*/ 85 w 164"/>
                  <a:gd name="T41" fmla="*/ 67 h 170"/>
                  <a:gd name="T42" fmla="*/ 99 w 164"/>
                  <a:gd name="T43" fmla="*/ 4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170">
                    <a:moveTo>
                      <a:pt x="99" y="48"/>
                    </a:moveTo>
                    <a:cubicBezTo>
                      <a:pt x="99" y="48"/>
                      <a:pt x="99" y="42"/>
                      <a:pt x="100" y="40"/>
                    </a:cubicBezTo>
                    <a:cubicBezTo>
                      <a:pt x="103" y="34"/>
                      <a:pt x="108" y="32"/>
                      <a:pt x="114" y="31"/>
                    </a:cubicBezTo>
                    <a:cubicBezTo>
                      <a:pt x="114" y="30"/>
                      <a:pt x="114" y="28"/>
                      <a:pt x="114" y="26"/>
                    </a:cubicBezTo>
                    <a:cubicBezTo>
                      <a:pt x="114" y="14"/>
                      <a:pt x="126" y="3"/>
                      <a:pt x="133" y="0"/>
                    </a:cubicBezTo>
                    <a:cubicBezTo>
                      <a:pt x="133" y="6"/>
                      <a:pt x="136" y="8"/>
                      <a:pt x="138" y="8"/>
                    </a:cubicBezTo>
                    <a:cubicBezTo>
                      <a:pt x="138" y="14"/>
                      <a:pt x="137" y="19"/>
                      <a:pt x="142" y="19"/>
                    </a:cubicBezTo>
                    <a:cubicBezTo>
                      <a:pt x="147" y="19"/>
                      <a:pt x="151" y="14"/>
                      <a:pt x="154" y="12"/>
                    </a:cubicBezTo>
                    <a:cubicBezTo>
                      <a:pt x="155" y="14"/>
                      <a:pt x="157" y="15"/>
                      <a:pt x="160" y="15"/>
                    </a:cubicBezTo>
                    <a:cubicBezTo>
                      <a:pt x="160" y="22"/>
                      <a:pt x="161" y="26"/>
                      <a:pt x="164" y="27"/>
                    </a:cubicBezTo>
                    <a:cubicBezTo>
                      <a:pt x="162" y="38"/>
                      <a:pt x="147" y="67"/>
                      <a:pt x="135" y="67"/>
                    </a:cubicBezTo>
                    <a:cubicBezTo>
                      <a:pt x="133" y="79"/>
                      <a:pt x="136" y="82"/>
                      <a:pt x="135" y="92"/>
                    </a:cubicBezTo>
                    <a:cubicBezTo>
                      <a:pt x="131" y="92"/>
                      <a:pt x="113" y="96"/>
                      <a:pt x="107" y="96"/>
                    </a:cubicBezTo>
                    <a:cubicBezTo>
                      <a:pt x="104" y="105"/>
                      <a:pt x="83" y="151"/>
                      <a:pt x="83" y="151"/>
                    </a:cubicBezTo>
                    <a:cubicBezTo>
                      <a:pt x="76" y="158"/>
                      <a:pt x="63" y="170"/>
                      <a:pt x="54" y="170"/>
                    </a:cubicBezTo>
                    <a:cubicBezTo>
                      <a:pt x="51" y="170"/>
                      <a:pt x="42" y="166"/>
                      <a:pt x="38" y="166"/>
                    </a:cubicBezTo>
                    <a:cubicBezTo>
                      <a:pt x="33" y="166"/>
                      <a:pt x="4" y="154"/>
                      <a:pt x="4" y="150"/>
                    </a:cubicBezTo>
                    <a:cubicBezTo>
                      <a:pt x="2" y="150"/>
                      <a:pt x="0" y="149"/>
                      <a:pt x="0" y="147"/>
                    </a:cubicBezTo>
                    <a:cubicBezTo>
                      <a:pt x="0" y="127"/>
                      <a:pt x="23" y="115"/>
                      <a:pt x="30" y="104"/>
                    </a:cubicBezTo>
                    <a:cubicBezTo>
                      <a:pt x="33" y="98"/>
                      <a:pt x="37" y="93"/>
                      <a:pt x="42" y="93"/>
                    </a:cubicBezTo>
                    <a:cubicBezTo>
                      <a:pt x="61" y="93"/>
                      <a:pt x="72" y="73"/>
                      <a:pt x="85" y="67"/>
                    </a:cubicBezTo>
                    <a:cubicBezTo>
                      <a:pt x="89" y="65"/>
                      <a:pt x="99" y="48"/>
                      <a:pt x="99" y="4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9" name="Freeform 44">
                <a:extLst>
                  <a:ext uri="{FF2B5EF4-FFF2-40B4-BE49-F238E27FC236}">
                    <a16:creationId xmlns:a16="http://schemas.microsoft.com/office/drawing/2014/main" xmlns="" id="{C176CA37-3A4A-E807-B327-0C3D4439BEAB}"/>
                  </a:ext>
                </a:extLst>
              </p:cNvPr>
              <p:cNvSpPr>
                <a:spLocks/>
              </p:cNvSpPr>
              <p:nvPr/>
            </p:nvSpPr>
            <p:spPr bwMode="auto">
              <a:xfrm>
                <a:off x="10074377" y="5154125"/>
                <a:ext cx="140800" cy="215790"/>
              </a:xfrm>
              <a:custGeom>
                <a:avLst/>
                <a:gdLst>
                  <a:gd name="T0" fmla="*/ 39 w 123"/>
                  <a:gd name="T1" fmla="*/ 72 h 188"/>
                  <a:gd name="T2" fmla="*/ 30 w 123"/>
                  <a:gd name="T3" fmla="*/ 57 h 188"/>
                  <a:gd name="T4" fmla="*/ 33 w 123"/>
                  <a:gd name="T5" fmla="*/ 49 h 188"/>
                  <a:gd name="T6" fmla="*/ 0 w 123"/>
                  <a:gd name="T7" fmla="*/ 0 h 188"/>
                  <a:gd name="T8" fmla="*/ 29 w 123"/>
                  <a:gd name="T9" fmla="*/ 23 h 188"/>
                  <a:gd name="T10" fmla="*/ 38 w 123"/>
                  <a:gd name="T11" fmla="*/ 35 h 188"/>
                  <a:gd name="T12" fmla="*/ 35 w 123"/>
                  <a:gd name="T13" fmla="*/ 41 h 188"/>
                  <a:gd name="T14" fmla="*/ 48 w 123"/>
                  <a:gd name="T15" fmla="*/ 66 h 188"/>
                  <a:gd name="T16" fmla="*/ 52 w 123"/>
                  <a:gd name="T17" fmla="*/ 66 h 188"/>
                  <a:gd name="T18" fmla="*/ 59 w 123"/>
                  <a:gd name="T19" fmla="*/ 58 h 188"/>
                  <a:gd name="T20" fmla="*/ 64 w 123"/>
                  <a:gd name="T21" fmla="*/ 58 h 188"/>
                  <a:gd name="T22" fmla="*/ 92 w 123"/>
                  <a:gd name="T23" fmla="*/ 91 h 188"/>
                  <a:gd name="T24" fmla="*/ 117 w 123"/>
                  <a:gd name="T25" fmla="*/ 83 h 188"/>
                  <a:gd name="T26" fmla="*/ 123 w 123"/>
                  <a:gd name="T27" fmla="*/ 88 h 188"/>
                  <a:gd name="T28" fmla="*/ 108 w 123"/>
                  <a:gd name="T29" fmla="*/ 128 h 188"/>
                  <a:gd name="T30" fmla="*/ 105 w 123"/>
                  <a:gd name="T31" fmla="*/ 124 h 188"/>
                  <a:gd name="T32" fmla="*/ 103 w 123"/>
                  <a:gd name="T33" fmla="*/ 126 h 188"/>
                  <a:gd name="T34" fmla="*/ 88 w 123"/>
                  <a:gd name="T35" fmla="*/ 136 h 188"/>
                  <a:gd name="T36" fmla="*/ 91 w 123"/>
                  <a:gd name="T37" fmla="*/ 144 h 188"/>
                  <a:gd name="T38" fmla="*/ 80 w 123"/>
                  <a:gd name="T39" fmla="*/ 160 h 188"/>
                  <a:gd name="T40" fmla="*/ 52 w 123"/>
                  <a:gd name="T41" fmla="*/ 188 h 188"/>
                  <a:gd name="T42" fmla="*/ 41 w 123"/>
                  <a:gd name="T43" fmla="*/ 178 h 188"/>
                  <a:gd name="T44" fmla="*/ 50 w 123"/>
                  <a:gd name="T45" fmla="*/ 155 h 188"/>
                  <a:gd name="T46" fmla="*/ 22 w 123"/>
                  <a:gd name="T47" fmla="*/ 131 h 188"/>
                  <a:gd name="T48" fmla="*/ 33 w 123"/>
                  <a:gd name="T49" fmla="*/ 118 h 188"/>
                  <a:gd name="T50" fmla="*/ 42 w 123"/>
                  <a:gd name="T51" fmla="*/ 87 h 188"/>
                  <a:gd name="T52" fmla="*/ 38 w 123"/>
                  <a:gd name="T53" fmla="*/ 69 h 188"/>
                  <a:gd name="T54" fmla="*/ 39 w 123"/>
                  <a:gd name="T55" fmla="*/ 69 h 188"/>
                  <a:gd name="T56" fmla="*/ 39 w 123"/>
                  <a:gd name="T57" fmla="*/ 7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188">
                    <a:moveTo>
                      <a:pt x="39" y="72"/>
                    </a:moveTo>
                    <a:cubicBezTo>
                      <a:pt x="36" y="66"/>
                      <a:pt x="30" y="63"/>
                      <a:pt x="30" y="57"/>
                    </a:cubicBezTo>
                    <a:cubicBezTo>
                      <a:pt x="30" y="54"/>
                      <a:pt x="32" y="51"/>
                      <a:pt x="33" y="49"/>
                    </a:cubicBezTo>
                    <a:cubicBezTo>
                      <a:pt x="15" y="46"/>
                      <a:pt x="5" y="20"/>
                      <a:pt x="0" y="0"/>
                    </a:cubicBezTo>
                    <a:cubicBezTo>
                      <a:pt x="8" y="14"/>
                      <a:pt x="21" y="15"/>
                      <a:pt x="29" y="23"/>
                    </a:cubicBezTo>
                    <a:cubicBezTo>
                      <a:pt x="33" y="27"/>
                      <a:pt x="33" y="33"/>
                      <a:pt x="38" y="35"/>
                    </a:cubicBezTo>
                    <a:cubicBezTo>
                      <a:pt x="37" y="38"/>
                      <a:pt x="35" y="39"/>
                      <a:pt x="35" y="41"/>
                    </a:cubicBezTo>
                    <a:cubicBezTo>
                      <a:pt x="35" y="45"/>
                      <a:pt x="44" y="62"/>
                      <a:pt x="48" y="66"/>
                    </a:cubicBezTo>
                    <a:cubicBezTo>
                      <a:pt x="52" y="66"/>
                      <a:pt x="52" y="66"/>
                      <a:pt x="52" y="66"/>
                    </a:cubicBezTo>
                    <a:cubicBezTo>
                      <a:pt x="52" y="62"/>
                      <a:pt x="55" y="58"/>
                      <a:pt x="59" y="58"/>
                    </a:cubicBezTo>
                    <a:cubicBezTo>
                      <a:pt x="61" y="58"/>
                      <a:pt x="62" y="58"/>
                      <a:pt x="64" y="58"/>
                    </a:cubicBezTo>
                    <a:cubicBezTo>
                      <a:pt x="64" y="79"/>
                      <a:pt x="73" y="91"/>
                      <a:pt x="92" y="91"/>
                    </a:cubicBezTo>
                    <a:cubicBezTo>
                      <a:pt x="106" y="91"/>
                      <a:pt x="105" y="83"/>
                      <a:pt x="117" y="83"/>
                    </a:cubicBezTo>
                    <a:cubicBezTo>
                      <a:pt x="120" y="83"/>
                      <a:pt x="122" y="85"/>
                      <a:pt x="123" y="88"/>
                    </a:cubicBezTo>
                    <a:cubicBezTo>
                      <a:pt x="113" y="99"/>
                      <a:pt x="116" y="116"/>
                      <a:pt x="108" y="128"/>
                    </a:cubicBezTo>
                    <a:cubicBezTo>
                      <a:pt x="105" y="124"/>
                      <a:pt x="105" y="124"/>
                      <a:pt x="105" y="124"/>
                    </a:cubicBezTo>
                    <a:cubicBezTo>
                      <a:pt x="105" y="124"/>
                      <a:pt x="104" y="126"/>
                      <a:pt x="103" y="126"/>
                    </a:cubicBezTo>
                    <a:cubicBezTo>
                      <a:pt x="95" y="128"/>
                      <a:pt x="88" y="130"/>
                      <a:pt x="88" y="136"/>
                    </a:cubicBezTo>
                    <a:cubicBezTo>
                      <a:pt x="88" y="139"/>
                      <a:pt x="91" y="142"/>
                      <a:pt x="91" y="144"/>
                    </a:cubicBezTo>
                    <a:cubicBezTo>
                      <a:pt x="91" y="150"/>
                      <a:pt x="82" y="158"/>
                      <a:pt x="80" y="160"/>
                    </a:cubicBezTo>
                    <a:cubicBezTo>
                      <a:pt x="73" y="172"/>
                      <a:pt x="68" y="188"/>
                      <a:pt x="52" y="188"/>
                    </a:cubicBezTo>
                    <a:cubicBezTo>
                      <a:pt x="45" y="188"/>
                      <a:pt x="41" y="184"/>
                      <a:pt x="41" y="178"/>
                    </a:cubicBezTo>
                    <a:cubicBezTo>
                      <a:pt x="41" y="168"/>
                      <a:pt x="50" y="164"/>
                      <a:pt x="50" y="155"/>
                    </a:cubicBezTo>
                    <a:cubicBezTo>
                      <a:pt x="50" y="139"/>
                      <a:pt x="22" y="145"/>
                      <a:pt x="22" y="131"/>
                    </a:cubicBezTo>
                    <a:cubicBezTo>
                      <a:pt x="22" y="123"/>
                      <a:pt x="29" y="122"/>
                      <a:pt x="33" y="118"/>
                    </a:cubicBezTo>
                    <a:cubicBezTo>
                      <a:pt x="40" y="110"/>
                      <a:pt x="42" y="99"/>
                      <a:pt x="42" y="87"/>
                    </a:cubicBezTo>
                    <a:cubicBezTo>
                      <a:pt x="42" y="81"/>
                      <a:pt x="39" y="72"/>
                      <a:pt x="38" y="69"/>
                    </a:cubicBezTo>
                    <a:cubicBezTo>
                      <a:pt x="39" y="69"/>
                      <a:pt x="39" y="69"/>
                      <a:pt x="39" y="69"/>
                    </a:cubicBezTo>
                    <a:lnTo>
                      <a:pt x="39" y="72"/>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0" name="Freeform 45">
                <a:extLst>
                  <a:ext uri="{FF2B5EF4-FFF2-40B4-BE49-F238E27FC236}">
                    <a16:creationId xmlns:a16="http://schemas.microsoft.com/office/drawing/2014/main" xmlns="" id="{56533D5A-13C0-AA1D-B665-23144AF323E0}"/>
                  </a:ext>
                </a:extLst>
              </p:cNvPr>
              <p:cNvSpPr>
                <a:spLocks/>
              </p:cNvSpPr>
              <p:nvPr/>
            </p:nvSpPr>
            <p:spPr bwMode="auto">
              <a:xfrm>
                <a:off x="10179977" y="4676633"/>
                <a:ext cx="32139" cy="26017"/>
              </a:xfrm>
              <a:custGeom>
                <a:avLst/>
                <a:gdLst>
                  <a:gd name="T0" fmla="*/ 18 w 27"/>
                  <a:gd name="T1" fmla="*/ 0 h 22"/>
                  <a:gd name="T2" fmla="*/ 27 w 27"/>
                  <a:gd name="T3" fmla="*/ 7 h 22"/>
                  <a:gd name="T4" fmla="*/ 27 w 27"/>
                  <a:gd name="T5" fmla="*/ 17 h 22"/>
                  <a:gd name="T6" fmla="*/ 16 w 27"/>
                  <a:gd name="T7" fmla="*/ 20 h 22"/>
                  <a:gd name="T8" fmla="*/ 0 w 27"/>
                  <a:gd name="T9" fmla="*/ 15 h 22"/>
                  <a:gd name="T10" fmla="*/ 18 w 27"/>
                  <a:gd name="T11" fmla="*/ 0 h 22"/>
                </a:gdLst>
                <a:ahLst/>
                <a:cxnLst>
                  <a:cxn ang="0">
                    <a:pos x="T0" y="T1"/>
                  </a:cxn>
                  <a:cxn ang="0">
                    <a:pos x="T2" y="T3"/>
                  </a:cxn>
                  <a:cxn ang="0">
                    <a:pos x="T4" y="T5"/>
                  </a:cxn>
                  <a:cxn ang="0">
                    <a:pos x="T6" y="T7"/>
                  </a:cxn>
                  <a:cxn ang="0">
                    <a:pos x="T8" y="T9"/>
                  </a:cxn>
                  <a:cxn ang="0">
                    <a:pos x="T10" y="T11"/>
                  </a:cxn>
                </a:cxnLst>
                <a:rect l="0" t="0" r="r" b="b"/>
                <a:pathLst>
                  <a:path w="27" h="22">
                    <a:moveTo>
                      <a:pt x="18" y="0"/>
                    </a:moveTo>
                    <a:cubicBezTo>
                      <a:pt x="20" y="4"/>
                      <a:pt x="23" y="6"/>
                      <a:pt x="27" y="7"/>
                    </a:cubicBezTo>
                    <a:cubicBezTo>
                      <a:pt x="27" y="17"/>
                      <a:pt x="27" y="17"/>
                      <a:pt x="27" y="17"/>
                    </a:cubicBezTo>
                    <a:cubicBezTo>
                      <a:pt x="22" y="22"/>
                      <a:pt x="22" y="20"/>
                      <a:pt x="16" y="20"/>
                    </a:cubicBezTo>
                    <a:cubicBezTo>
                      <a:pt x="10" y="20"/>
                      <a:pt x="0" y="18"/>
                      <a:pt x="0" y="15"/>
                    </a:cubicBezTo>
                    <a:cubicBezTo>
                      <a:pt x="0" y="5"/>
                      <a:pt x="11" y="3"/>
                      <a:pt x="18"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1" name="Freeform 46">
                <a:extLst>
                  <a:ext uri="{FF2B5EF4-FFF2-40B4-BE49-F238E27FC236}">
                    <a16:creationId xmlns:a16="http://schemas.microsoft.com/office/drawing/2014/main" xmlns="" id="{3C9A64A0-0AAD-0A8C-1DB6-10C9DE94F7F4}"/>
                  </a:ext>
                </a:extLst>
              </p:cNvPr>
              <p:cNvSpPr>
                <a:spLocks/>
              </p:cNvSpPr>
              <p:nvPr/>
            </p:nvSpPr>
            <p:spPr bwMode="auto">
              <a:xfrm>
                <a:off x="10215177" y="4650616"/>
                <a:ext cx="27548" cy="19896"/>
              </a:xfrm>
              <a:custGeom>
                <a:avLst/>
                <a:gdLst>
                  <a:gd name="T0" fmla="*/ 24 w 24"/>
                  <a:gd name="T1" fmla="*/ 0 h 17"/>
                  <a:gd name="T2" fmla="*/ 24 w 24"/>
                  <a:gd name="T3" fmla="*/ 7 h 17"/>
                  <a:gd name="T4" fmla="*/ 5 w 24"/>
                  <a:gd name="T5" fmla="*/ 17 h 17"/>
                  <a:gd name="T6" fmla="*/ 0 w 24"/>
                  <a:gd name="T7" fmla="*/ 10 h 17"/>
                  <a:gd name="T8" fmla="*/ 24 w 24"/>
                  <a:gd name="T9" fmla="*/ 0 h 17"/>
                </a:gdLst>
                <a:ahLst/>
                <a:cxnLst>
                  <a:cxn ang="0">
                    <a:pos x="T0" y="T1"/>
                  </a:cxn>
                  <a:cxn ang="0">
                    <a:pos x="T2" y="T3"/>
                  </a:cxn>
                  <a:cxn ang="0">
                    <a:pos x="T4" y="T5"/>
                  </a:cxn>
                  <a:cxn ang="0">
                    <a:pos x="T6" y="T7"/>
                  </a:cxn>
                  <a:cxn ang="0">
                    <a:pos x="T8" y="T9"/>
                  </a:cxn>
                </a:cxnLst>
                <a:rect l="0" t="0" r="r" b="b"/>
                <a:pathLst>
                  <a:path w="24" h="17">
                    <a:moveTo>
                      <a:pt x="24" y="0"/>
                    </a:moveTo>
                    <a:cubicBezTo>
                      <a:pt x="24" y="2"/>
                      <a:pt x="24" y="5"/>
                      <a:pt x="24" y="7"/>
                    </a:cubicBezTo>
                    <a:cubicBezTo>
                      <a:pt x="15" y="10"/>
                      <a:pt x="13" y="17"/>
                      <a:pt x="5" y="17"/>
                    </a:cubicBezTo>
                    <a:cubicBezTo>
                      <a:pt x="3" y="17"/>
                      <a:pt x="0" y="13"/>
                      <a:pt x="0" y="10"/>
                    </a:cubicBezTo>
                    <a:cubicBezTo>
                      <a:pt x="0" y="1"/>
                      <a:pt x="19" y="0"/>
                      <a:pt x="24"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2" name="Freeform 47">
                <a:extLst>
                  <a:ext uri="{FF2B5EF4-FFF2-40B4-BE49-F238E27FC236}">
                    <a16:creationId xmlns:a16="http://schemas.microsoft.com/office/drawing/2014/main" xmlns="" id="{51450EF5-096E-A4AD-CE5B-B0547C85A92F}"/>
                  </a:ext>
                </a:extLst>
              </p:cNvPr>
              <p:cNvSpPr>
                <a:spLocks/>
              </p:cNvSpPr>
              <p:nvPr/>
            </p:nvSpPr>
            <p:spPr bwMode="auto">
              <a:xfrm>
                <a:off x="8827069" y="3968046"/>
                <a:ext cx="113253" cy="110191"/>
              </a:xfrm>
              <a:custGeom>
                <a:avLst/>
                <a:gdLst>
                  <a:gd name="T0" fmla="*/ 81 w 98"/>
                  <a:gd name="T1" fmla="*/ 67 h 96"/>
                  <a:gd name="T2" fmla="*/ 77 w 98"/>
                  <a:gd name="T3" fmla="*/ 62 h 96"/>
                  <a:gd name="T4" fmla="*/ 71 w 98"/>
                  <a:gd name="T5" fmla="*/ 71 h 96"/>
                  <a:gd name="T6" fmla="*/ 79 w 98"/>
                  <a:gd name="T7" fmla="*/ 86 h 96"/>
                  <a:gd name="T8" fmla="*/ 71 w 98"/>
                  <a:gd name="T9" fmla="*/ 96 h 96"/>
                  <a:gd name="T10" fmla="*/ 68 w 98"/>
                  <a:gd name="T11" fmla="*/ 90 h 96"/>
                  <a:gd name="T12" fmla="*/ 61 w 98"/>
                  <a:gd name="T13" fmla="*/ 91 h 96"/>
                  <a:gd name="T14" fmla="*/ 43 w 98"/>
                  <a:gd name="T15" fmla="*/ 66 h 96"/>
                  <a:gd name="T16" fmla="*/ 47 w 98"/>
                  <a:gd name="T17" fmla="*/ 58 h 96"/>
                  <a:gd name="T18" fmla="*/ 44 w 98"/>
                  <a:gd name="T19" fmla="*/ 51 h 96"/>
                  <a:gd name="T20" fmla="*/ 35 w 98"/>
                  <a:gd name="T21" fmla="*/ 51 h 96"/>
                  <a:gd name="T22" fmla="*/ 35 w 98"/>
                  <a:gd name="T23" fmla="*/ 57 h 96"/>
                  <a:gd name="T24" fmla="*/ 28 w 98"/>
                  <a:gd name="T25" fmla="*/ 53 h 96"/>
                  <a:gd name="T26" fmla="*/ 26 w 98"/>
                  <a:gd name="T27" fmla="*/ 57 h 96"/>
                  <a:gd name="T28" fmla="*/ 19 w 98"/>
                  <a:gd name="T29" fmla="*/ 50 h 96"/>
                  <a:gd name="T30" fmla="*/ 5 w 98"/>
                  <a:gd name="T31" fmla="*/ 80 h 96"/>
                  <a:gd name="T32" fmla="*/ 5 w 98"/>
                  <a:gd name="T33" fmla="*/ 64 h 96"/>
                  <a:gd name="T34" fmla="*/ 3 w 98"/>
                  <a:gd name="T35" fmla="*/ 57 h 96"/>
                  <a:gd name="T36" fmla="*/ 7 w 98"/>
                  <a:gd name="T37" fmla="*/ 39 h 96"/>
                  <a:gd name="T38" fmla="*/ 31 w 98"/>
                  <a:gd name="T39" fmla="*/ 24 h 96"/>
                  <a:gd name="T40" fmla="*/ 43 w 98"/>
                  <a:gd name="T41" fmla="*/ 36 h 96"/>
                  <a:gd name="T42" fmla="*/ 47 w 98"/>
                  <a:gd name="T43" fmla="*/ 36 h 96"/>
                  <a:gd name="T44" fmla="*/ 54 w 98"/>
                  <a:gd name="T45" fmla="*/ 27 h 96"/>
                  <a:gd name="T46" fmla="*/ 68 w 98"/>
                  <a:gd name="T47" fmla="*/ 16 h 96"/>
                  <a:gd name="T48" fmla="*/ 71 w 98"/>
                  <a:gd name="T49" fmla="*/ 0 h 96"/>
                  <a:gd name="T50" fmla="*/ 82 w 98"/>
                  <a:gd name="T51" fmla="*/ 6 h 96"/>
                  <a:gd name="T52" fmla="*/ 98 w 98"/>
                  <a:gd name="T53" fmla="*/ 59 h 96"/>
                  <a:gd name="T54" fmla="*/ 89 w 98"/>
                  <a:gd name="T55" fmla="*/ 82 h 96"/>
                  <a:gd name="T56" fmla="*/ 81 w 98"/>
                  <a:gd name="T57" fmla="*/ 65 h 96"/>
                  <a:gd name="T58" fmla="*/ 81 w 98"/>
                  <a:gd name="T5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96">
                    <a:moveTo>
                      <a:pt x="81" y="67"/>
                    </a:moveTo>
                    <a:cubicBezTo>
                      <a:pt x="81" y="65"/>
                      <a:pt x="79" y="64"/>
                      <a:pt x="77" y="62"/>
                    </a:cubicBezTo>
                    <a:cubicBezTo>
                      <a:pt x="74" y="66"/>
                      <a:pt x="71" y="67"/>
                      <a:pt x="71" y="71"/>
                    </a:cubicBezTo>
                    <a:cubicBezTo>
                      <a:pt x="71" y="76"/>
                      <a:pt x="79" y="78"/>
                      <a:pt x="79" y="86"/>
                    </a:cubicBezTo>
                    <a:cubicBezTo>
                      <a:pt x="79" y="92"/>
                      <a:pt x="76" y="96"/>
                      <a:pt x="71" y="96"/>
                    </a:cubicBezTo>
                    <a:cubicBezTo>
                      <a:pt x="69" y="96"/>
                      <a:pt x="68" y="92"/>
                      <a:pt x="68" y="90"/>
                    </a:cubicBezTo>
                    <a:cubicBezTo>
                      <a:pt x="66" y="91"/>
                      <a:pt x="63" y="91"/>
                      <a:pt x="61" y="91"/>
                    </a:cubicBezTo>
                    <a:cubicBezTo>
                      <a:pt x="51" y="90"/>
                      <a:pt x="43" y="79"/>
                      <a:pt x="43" y="66"/>
                    </a:cubicBezTo>
                    <a:cubicBezTo>
                      <a:pt x="43" y="61"/>
                      <a:pt x="45" y="59"/>
                      <a:pt x="47" y="58"/>
                    </a:cubicBezTo>
                    <a:cubicBezTo>
                      <a:pt x="46" y="56"/>
                      <a:pt x="45" y="53"/>
                      <a:pt x="44" y="51"/>
                    </a:cubicBezTo>
                    <a:cubicBezTo>
                      <a:pt x="35" y="51"/>
                      <a:pt x="35" y="51"/>
                      <a:pt x="35" y="51"/>
                    </a:cubicBezTo>
                    <a:cubicBezTo>
                      <a:pt x="35" y="53"/>
                      <a:pt x="34" y="55"/>
                      <a:pt x="35" y="57"/>
                    </a:cubicBezTo>
                    <a:cubicBezTo>
                      <a:pt x="30" y="57"/>
                      <a:pt x="29" y="55"/>
                      <a:pt x="28" y="53"/>
                    </a:cubicBezTo>
                    <a:cubicBezTo>
                      <a:pt x="28" y="53"/>
                      <a:pt x="26" y="56"/>
                      <a:pt x="26" y="57"/>
                    </a:cubicBezTo>
                    <a:cubicBezTo>
                      <a:pt x="23" y="56"/>
                      <a:pt x="19" y="50"/>
                      <a:pt x="19" y="50"/>
                    </a:cubicBezTo>
                    <a:cubicBezTo>
                      <a:pt x="12" y="57"/>
                      <a:pt x="13" y="80"/>
                      <a:pt x="5" y="80"/>
                    </a:cubicBezTo>
                    <a:cubicBezTo>
                      <a:pt x="0" y="80"/>
                      <a:pt x="5" y="67"/>
                      <a:pt x="5" y="64"/>
                    </a:cubicBezTo>
                    <a:cubicBezTo>
                      <a:pt x="5" y="62"/>
                      <a:pt x="3" y="59"/>
                      <a:pt x="3" y="57"/>
                    </a:cubicBezTo>
                    <a:cubicBezTo>
                      <a:pt x="3" y="50"/>
                      <a:pt x="6" y="46"/>
                      <a:pt x="7" y="39"/>
                    </a:cubicBezTo>
                    <a:cubicBezTo>
                      <a:pt x="22" y="39"/>
                      <a:pt x="18" y="24"/>
                      <a:pt x="31" y="24"/>
                    </a:cubicBezTo>
                    <a:cubicBezTo>
                      <a:pt x="40" y="25"/>
                      <a:pt x="38" y="36"/>
                      <a:pt x="43" y="36"/>
                    </a:cubicBezTo>
                    <a:cubicBezTo>
                      <a:pt x="45" y="36"/>
                      <a:pt x="46" y="36"/>
                      <a:pt x="47" y="36"/>
                    </a:cubicBezTo>
                    <a:cubicBezTo>
                      <a:pt x="47" y="31"/>
                      <a:pt x="49" y="27"/>
                      <a:pt x="54" y="27"/>
                    </a:cubicBezTo>
                    <a:cubicBezTo>
                      <a:pt x="54" y="17"/>
                      <a:pt x="66" y="20"/>
                      <a:pt x="68" y="16"/>
                    </a:cubicBezTo>
                    <a:cubicBezTo>
                      <a:pt x="71" y="11"/>
                      <a:pt x="70" y="2"/>
                      <a:pt x="71" y="0"/>
                    </a:cubicBezTo>
                    <a:cubicBezTo>
                      <a:pt x="76" y="0"/>
                      <a:pt x="79" y="3"/>
                      <a:pt x="82" y="6"/>
                    </a:cubicBezTo>
                    <a:cubicBezTo>
                      <a:pt x="87" y="12"/>
                      <a:pt x="98" y="53"/>
                      <a:pt x="98" y="59"/>
                    </a:cubicBezTo>
                    <a:cubicBezTo>
                      <a:pt x="98" y="66"/>
                      <a:pt x="90" y="70"/>
                      <a:pt x="89" y="82"/>
                    </a:cubicBezTo>
                    <a:cubicBezTo>
                      <a:pt x="87" y="81"/>
                      <a:pt x="81" y="66"/>
                      <a:pt x="81" y="65"/>
                    </a:cubicBezTo>
                    <a:lnTo>
                      <a:pt x="81" y="67"/>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5" name="Freeform 48">
                <a:extLst>
                  <a:ext uri="{FF2B5EF4-FFF2-40B4-BE49-F238E27FC236}">
                    <a16:creationId xmlns:a16="http://schemas.microsoft.com/office/drawing/2014/main" xmlns="" id="{EF49C7A4-70C2-02EA-4D8F-E5C948F22EB5}"/>
                  </a:ext>
                </a:extLst>
              </p:cNvPr>
              <p:cNvSpPr>
                <a:spLocks/>
              </p:cNvSpPr>
              <p:nvPr/>
            </p:nvSpPr>
            <p:spPr bwMode="auto">
              <a:xfrm>
                <a:off x="8722999" y="3938968"/>
                <a:ext cx="56626" cy="59687"/>
              </a:xfrm>
              <a:custGeom>
                <a:avLst/>
                <a:gdLst>
                  <a:gd name="T0" fmla="*/ 5 w 49"/>
                  <a:gd name="T1" fmla="*/ 52 h 52"/>
                  <a:gd name="T2" fmla="*/ 0 w 49"/>
                  <a:gd name="T3" fmla="*/ 52 h 52"/>
                  <a:gd name="T4" fmla="*/ 39 w 49"/>
                  <a:gd name="T5" fmla="*/ 8 h 52"/>
                  <a:gd name="T6" fmla="*/ 43 w 49"/>
                  <a:gd name="T7" fmla="*/ 0 h 52"/>
                  <a:gd name="T8" fmla="*/ 49 w 49"/>
                  <a:gd name="T9" fmla="*/ 11 h 52"/>
                  <a:gd name="T10" fmla="*/ 42 w 49"/>
                  <a:gd name="T11" fmla="*/ 15 h 52"/>
                  <a:gd name="T12" fmla="*/ 30 w 49"/>
                  <a:gd name="T13" fmla="*/ 22 h 52"/>
                  <a:gd name="T14" fmla="*/ 5 w 49"/>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2">
                    <a:moveTo>
                      <a:pt x="5" y="52"/>
                    </a:moveTo>
                    <a:cubicBezTo>
                      <a:pt x="0" y="52"/>
                      <a:pt x="0" y="52"/>
                      <a:pt x="0" y="52"/>
                    </a:cubicBezTo>
                    <a:cubicBezTo>
                      <a:pt x="8" y="31"/>
                      <a:pt x="31" y="23"/>
                      <a:pt x="39" y="8"/>
                    </a:cubicBezTo>
                    <a:cubicBezTo>
                      <a:pt x="40" y="5"/>
                      <a:pt x="40" y="2"/>
                      <a:pt x="43" y="0"/>
                    </a:cubicBezTo>
                    <a:cubicBezTo>
                      <a:pt x="42" y="6"/>
                      <a:pt x="46" y="8"/>
                      <a:pt x="49" y="11"/>
                    </a:cubicBezTo>
                    <a:cubicBezTo>
                      <a:pt x="46" y="13"/>
                      <a:pt x="45" y="15"/>
                      <a:pt x="42" y="15"/>
                    </a:cubicBezTo>
                    <a:cubicBezTo>
                      <a:pt x="40" y="21"/>
                      <a:pt x="35" y="22"/>
                      <a:pt x="30" y="22"/>
                    </a:cubicBezTo>
                    <a:cubicBezTo>
                      <a:pt x="27" y="38"/>
                      <a:pt x="13" y="47"/>
                      <a:pt x="5" y="5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6" name="Freeform 49">
                <a:extLst>
                  <a:ext uri="{FF2B5EF4-FFF2-40B4-BE49-F238E27FC236}">
                    <a16:creationId xmlns:a16="http://schemas.microsoft.com/office/drawing/2014/main" xmlns="" id="{028DA5C6-9BD4-C68A-7427-C400343A19F1}"/>
                  </a:ext>
                </a:extLst>
              </p:cNvPr>
              <p:cNvSpPr>
                <a:spLocks/>
              </p:cNvSpPr>
              <p:nvPr/>
            </p:nvSpPr>
            <p:spPr bwMode="auto">
              <a:xfrm>
                <a:off x="8764321" y="3738482"/>
                <a:ext cx="107131" cy="159164"/>
              </a:xfrm>
              <a:custGeom>
                <a:avLst/>
                <a:gdLst>
                  <a:gd name="T0" fmla="*/ 7 w 94"/>
                  <a:gd name="T1" fmla="*/ 57 h 139"/>
                  <a:gd name="T2" fmla="*/ 12 w 94"/>
                  <a:gd name="T3" fmla="*/ 36 h 139"/>
                  <a:gd name="T4" fmla="*/ 9 w 94"/>
                  <a:gd name="T5" fmla="*/ 14 h 139"/>
                  <a:gd name="T6" fmla="*/ 16 w 94"/>
                  <a:gd name="T7" fmla="*/ 0 h 139"/>
                  <a:gd name="T8" fmla="*/ 28 w 94"/>
                  <a:gd name="T9" fmla="*/ 13 h 139"/>
                  <a:gd name="T10" fmla="*/ 37 w 94"/>
                  <a:gd name="T11" fmla="*/ 6 h 139"/>
                  <a:gd name="T12" fmla="*/ 38 w 94"/>
                  <a:gd name="T13" fmla="*/ 10 h 139"/>
                  <a:gd name="T14" fmla="*/ 40 w 94"/>
                  <a:gd name="T15" fmla="*/ 15 h 139"/>
                  <a:gd name="T16" fmla="*/ 48 w 94"/>
                  <a:gd name="T17" fmla="*/ 46 h 139"/>
                  <a:gd name="T18" fmla="*/ 35 w 94"/>
                  <a:gd name="T19" fmla="*/ 77 h 139"/>
                  <a:gd name="T20" fmla="*/ 52 w 94"/>
                  <a:gd name="T21" fmla="*/ 108 h 139"/>
                  <a:gd name="T22" fmla="*/ 52 w 94"/>
                  <a:gd name="T23" fmla="*/ 105 h 139"/>
                  <a:gd name="T24" fmla="*/ 60 w 94"/>
                  <a:gd name="T25" fmla="*/ 99 h 139"/>
                  <a:gd name="T26" fmla="*/ 74 w 94"/>
                  <a:gd name="T27" fmla="*/ 116 h 139"/>
                  <a:gd name="T28" fmla="*/ 80 w 94"/>
                  <a:gd name="T29" fmla="*/ 111 h 139"/>
                  <a:gd name="T30" fmla="*/ 84 w 94"/>
                  <a:gd name="T31" fmla="*/ 112 h 139"/>
                  <a:gd name="T32" fmla="*/ 80 w 94"/>
                  <a:gd name="T33" fmla="*/ 120 h 139"/>
                  <a:gd name="T34" fmla="*/ 85 w 94"/>
                  <a:gd name="T35" fmla="*/ 121 h 139"/>
                  <a:gd name="T36" fmla="*/ 94 w 94"/>
                  <a:gd name="T37" fmla="*/ 129 h 139"/>
                  <a:gd name="T38" fmla="*/ 94 w 94"/>
                  <a:gd name="T39" fmla="*/ 135 h 139"/>
                  <a:gd name="T40" fmla="*/ 91 w 94"/>
                  <a:gd name="T41" fmla="*/ 139 h 139"/>
                  <a:gd name="T42" fmla="*/ 87 w 94"/>
                  <a:gd name="T43" fmla="*/ 133 h 139"/>
                  <a:gd name="T44" fmla="*/ 63 w 94"/>
                  <a:gd name="T45" fmla="*/ 112 h 139"/>
                  <a:gd name="T46" fmla="*/ 63 w 94"/>
                  <a:gd name="T47" fmla="*/ 125 h 139"/>
                  <a:gd name="T48" fmla="*/ 44 w 94"/>
                  <a:gd name="T49" fmla="*/ 109 h 139"/>
                  <a:gd name="T50" fmla="*/ 32 w 94"/>
                  <a:gd name="T51" fmla="*/ 113 h 139"/>
                  <a:gd name="T52" fmla="*/ 22 w 94"/>
                  <a:gd name="T53" fmla="*/ 104 h 139"/>
                  <a:gd name="T54" fmla="*/ 27 w 94"/>
                  <a:gd name="T55" fmla="*/ 96 h 139"/>
                  <a:gd name="T56" fmla="*/ 27 w 94"/>
                  <a:gd name="T57" fmla="*/ 89 h 139"/>
                  <a:gd name="T58" fmla="*/ 23 w 94"/>
                  <a:gd name="T59" fmla="*/ 89 h 139"/>
                  <a:gd name="T60" fmla="*/ 18 w 94"/>
                  <a:gd name="T61" fmla="*/ 94 h 139"/>
                  <a:gd name="T62" fmla="*/ 3 w 94"/>
                  <a:gd name="T63" fmla="*/ 81 h 139"/>
                  <a:gd name="T64" fmla="*/ 7 w 94"/>
                  <a:gd name="T65"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139">
                    <a:moveTo>
                      <a:pt x="7" y="57"/>
                    </a:moveTo>
                    <a:cubicBezTo>
                      <a:pt x="10" y="52"/>
                      <a:pt x="12" y="42"/>
                      <a:pt x="12" y="36"/>
                    </a:cubicBezTo>
                    <a:cubicBezTo>
                      <a:pt x="12" y="28"/>
                      <a:pt x="8" y="22"/>
                      <a:pt x="9" y="14"/>
                    </a:cubicBezTo>
                    <a:cubicBezTo>
                      <a:pt x="9" y="7"/>
                      <a:pt x="10" y="0"/>
                      <a:pt x="16" y="0"/>
                    </a:cubicBezTo>
                    <a:cubicBezTo>
                      <a:pt x="23" y="1"/>
                      <a:pt x="22" y="13"/>
                      <a:pt x="28" y="13"/>
                    </a:cubicBezTo>
                    <a:cubicBezTo>
                      <a:pt x="32" y="13"/>
                      <a:pt x="34" y="8"/>
                      <a:pt x="37" y="6"/>
                    </a:cubicBezTo>
                    <a:cubicBezTo>
                      <a:pt x="37" y="7"/>
                      <a:pt x="38" y="9"/>
                      <a:pt x="38" y="10"/>
                    </a:cubicBezTo>
                    <a:cubicBezTo>
                      <a:pt x="38" y="11"/>
                      <a:pt x="40" y="13"/>
                      <a:pt x="40" y="15"/>
                    </a:cubicBezTo>
                    <a:cubicBezTo>
                      <a:pt x="39" y="24"/>
                      <a:pt x="48" y="34"/>
                      <a:pt x="48" y="46"/>
                    </a:cubicBezTo>
                    <a:cubicBezTo>
                      <a:pt x="48" y="61"/>
                      <a:pt x="35" y="62"/>
                      <a:pt x="35" y="77"/>
                    </a:cubicBezTo>
                    <a:cubicBezTo>
                      <a:pt x="35" y="87"/>
                      <a:pt x="44" y="105"/>
                      <a:pt x="52" y="108"/>
                    </a:cubicBezTo>
                    <a:cubicBezTo>
                      <a:pt x="52" y="108"/>
                      <a:pt x="52" y="105"/>
                      <a:pt x="52" y="105"/>
                    </a:cubicBezTo>
                    <a:cubicBezTo>
                      <a:pt x="52" y="102"/>
                      <a:pt x="56" y="99"/>
                      <a:pt x="60" y="99"/>
                    </a:cubicBezTo>
                    <a:cubicBezTo>
                      <a:pt x="68" y="100"/>
                      <a:pt x="70" y="115"/>
                      <a:pt x="74" y="116"/>
                    </a:cubicBezTo>
                    <a:cubicBezTo>
                      <a:pt x="77" y="116"/>
                      <a:pt x="77" y="111"/>
                      <a:pt x="80" y="111"/>
                    </a:cubicBezTo>
                    <a:cubicBezTo>
                      <a:pt x="82" y="111"/>
                      <a:pt x="83" y="112"/>
                      <a:pt x="84" y="112"/>
                    </a:cubicBezTo>
                    <a:cubicBezTo>
                      <a:pt x="84" y="116"/>
                      <a:pt x="80" y="117"/>
                      <a:pt x="80" y="120"/>
                    </a:cubicBezTo>
                    <a:cubicBezTo>
                      <a:pt x="80" y="122"/>
                      <a:pt x="83" y="121"/>
                      <a:pt x="85" y="121"/>
                    </a:cubicBezTo>
                    <a:cubicBezTo>
                      <a:pt x="85" y="126"/>
                      <a:pt x="89" y="129"/>
                      <a:pt x="94" y="129"/>
                    </a:cubicBezTo>
                    <a:cubicBezTo>
                      <a:pt x="94" y="131"/>
                      <a:pt x="94" y="133"/>
                      <a:pt x="94" y="135"/>
                    </a:cubicBezTo>
                    <a:cubicBezTo>
                      <a:pt x="94" y="136"/>
                      <a:pt x="92" y="139"/>
                      <a:pt x="91" y="139"/>
                    </a:cubicBezTo>
                    <a:cubicBezTo>
                      <a:pt x="89" y="139"/>
                      <a:pt x="88" y="135"/>
                      <a:pt x="87" y="133"/>
                    </a:cubicBezTo>
                    <a:cubicBezTo>
                      <a:pt x="83" y="125"/>
                      <a:pt x="67" y="118"/>
                      <a:pt x="63" y="112"/>
                    </a:cubicBezTo>
                    <a:cubicBezTo>
                      <a:pt x="59" y="117"/>
                      <a:pt x="61" y="119"/>
                      <a:pt x="63" y="125"/>
                    </a:cubicBezTo>
                    <a:cubicBezTo>
                      <a:pt x="54" y="125"/>
                      <a:pt x="53" y="110"/>
                      <a:pt x="44" y="109"/>
                    </a:cubicBezTo>
                    <a:cubicBezTo>
                      <a:pt x="39" y="109"/>
                      <a:pt x="37" y="114"/>
                      <a:pt x="32" y="113"/>
                    </a:cubicBezTo>
                    <a:cubicBezTo>
                      <a:pt x="28" y="113"/>
                      <a:pt x="22" y="107"/>
                      <a:pt x="22" y="104"/>
                    </a:cubicBezTo>
                    <a:cubicBezTo>
                      <a:pt x="22" y="99"/>
                      <a:pt x="25" y="97"/>
                      <a:pt x="27" y="96"/>
                    </a:cubicBezTo>
                    <a:cubicBezTo>
                      <a:pt x="27" y="89"/>
                      <a:pt x="27" y="89"/>
                      <a:pt x="27" y="89"/>
                    </a:cubicBezTo>
                    <a:cubicBezTo>
                      <a:pt x="23" y="89"/>
                      <a:pt x="23" y="89"/>
                      <a:pt x="23" y="89"/>
                    </a:cubicBezTo>
                    <a:cubicBezTo>
                      <a:pt x="21" y="91"/>
                      <a:pt x="20" y="94"/>
                      <a:pt x="18" y="94"/>
                    </a:cubicBezTo>
                    <a:cubicBezTo>
                      <a:pt x="15" y="94"/>
                      <a:pt x="3" y="85"/>
                      <a:pt x="3" y="81"/>
                    </a:cubicBezTo>
                    <a:cubicBezTo>
                      <a:pt x="3" y="70"/>
                      <a:pt x="0" y="55"/>
                      <a:pt x="7" y="5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7" name="Freeform 50">
                <a:extLst>
                  <a:ext uri="{FF2B5EF4-FFF2-40B4-BE49-F238E27FC236}">
                    <a16:creationId xmlns:a16="http://schemas.microsoft.com/office/drawing/2014/main" xmlns="" id="{BB5B543F-AAC2-68E0-5584-4A1E554F43F5}"/>
                  </a:ext>
                </a:extLst>
              </p:cNvPr>
              <p:cNvSpPr>
                <a:spLocks/>
              </p:cNvSpPr>
              <p:nvPr/>
            </p:nvSpPr>
            <p:spPr bwMode="auto">
              <a:xfrm>
                <a:off x="8876043" y="3899177"/>
                <a:ext cx="35200" cy="62747"/>
              </a:xfrm>
              <a:custGeom>
                <a:avLst/>
                <a:gdLst>
                  <a:gd name="T0" fmla="*/ 28 w 31"/>
                  <a:gd name="T1" fmla="*/ 37 h 55"/>
                  <a:gd name="T2" fmla="*/ 17 w 31"/>
                  <a:gd name="T3" fmla="*/ 36 h 55"/>
                  <a:gd name="T4" fmla="*/ 23 w 31"/>
                  <a:gd name="T5" fmla="*/ 50 h 55"/>
                  <a:gd name="T6" fmla="*/ 23 w 31"/>
                  <a:gd name="T7" fmla="*/ 55 h 55"/>
                  <a:gd name="T8" fmla="*/ 17 w 31"/>
                  <a:gd name="T9" fmla="*/ 54 h 55"/>
                  <a:gd name="T10" fmla="*/ 14 w 31"/>
                  <a:gd name="T11" fmla="*/ 45 h 55"/>
                  <a:gd name="T12" fmla="*/ 14 w 31"/>
                  <a:gd name="T13" fmla="*/ 41 h 55"/>
                  <a:gd name="T14" fmla="*/ 4 w 31"/>
                  <a:gd name="T15" fmla="*/ 31 h 55"/>
                  <a:gd name="T16" fmla="*/ 4 w 31"/>
                  <a:gd name="T17" fmla="*/ 27 h 55"/>
                  <a:gd name="T18" fmla="*/ 13 w 31"/>
                  <a:gd name="T19" fmla="*/ 27 h 55"/>
                  <a:gd name="T20" fmla="*/ 16 w 31"/>
                  <a:gd name="T21" fmla="*/ 23 h 55"/>
                  <a:gd name="T22" fmla="*/ 0 w 31"/>
                  <a:gd name="T23" fmla="*/ 3 h 55"/>
                  <a:gd name="T24" fmla="*/ 6 w 31"/>
                  <a:gd name="T25" fmla="*/ 0 h 55"/>
                  <a:gd name="T26" fmla="*/ 21 w 31"/>
                  <a:gd name="T27" fmla="*/ 3 h 55"/>
                  <a:gd name="T28" fmla="*/ 21 w 31"/>
                  <a:gd name="T29" fmla="*/ 10 h 55"/>
                  <a:gd name="T30" fmla="*/ 25 w 31"/>
                  <a:gd name="T31" fmla="*/ 10 h 55"/>
                  <a:gd name="T32" fmla="*/ 25 w 31"/>
                  <a:gd name="T33" fmla="*/ 21 h 55"/>
                  <a:gd name="T34" fmla="*/ 31 w 31"/>
                  <a:gd name="T35" fmla="*/ 28 h 55"/>
                  <a:gd name="T36" fmla="*/ 28 w 31"/>
                  <a:gd name="T37" fmla="*/ 3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55">
                    <a:moveTo>
                      <a:pt x="28" y="37"/>
                    </a:moveTo>
                    <a:cubicBezTo>
                      <a:pt x="17" y="36"/>
                      <a:pt x="17" y="36"/>
                      <a:pt x="17" y="36"/>
                    </a:cubicBezTo>
                    <a:cubicBezTo>
                      <a:pt x="18" y="42"/>
                      <a:pt x="21" y="49"/>
                      <a:pt x="23" y="50"/>
                    </a:cubicBezTo>
                    <a:cubicBezTo>
                      <a:pt x="23" y="55"/>
                      <a:pt x="23" y="55"/>
                      <a:pt x="23" y="55"/>
                    </a:cubicBezTo>
                    <a:cubicBezTo>
                      <a:pt x="21" y="55"/>
                      <a:pt x="19" y="54"/>
                      <a:pt x="17" y="54"/>
                    </a:cubicBezTo>
                    <a:cubicBezTo>
                      <a:pt x="12" y="54"/>
                      <a:pt x="11" y="49"/>
                      <a:pt x="14" y="45"/>
                    </a:cubicBezTo>
                    <a:cubicBezTo>
                      <a:pt x="14" y="41"/>
                      <a:pt x="14" y="41"/>
                      <a:pt x="14" y="41"/>
                    </a:cubicBezTo>
                    <a:cubicBezTo>
                      <a:pt x="9" y="40"/>
                      <a:pt x="4" y="33"/>
                      <a:pt x="4" y="31"/>
                    </a:cubicBezTo>
                    <a:cubicBezTo>
                      <a:pt x="4" y="27"/>
                      <a:pt x="4" y="27"/>
                      <a:pt x="4" y="27"/>
                    </a:cubicBezTo>
                    <a:cubicBezTo>
                      <a:pt x="7" y="27"/>
                      <a:pt x="12" y="27"/>
                      <a:pt x="13" y="27"/>
                    </a:cubicBezTo>
                    <a:cubicBezTo>
                      <a:pt x="14" y="27"/>
                      <a:pt x="16" y="25"/>
                      <a:pt x="16" y="23"/>
                    </a:cubicBezTo>
                    <a:cubicBezTo>
                      <a:pt x="16" y="14"/>
                      <a:pt x="1" y="9"/>
                      <a:pt x="0" y="3"/>
                    </a:cubicBezTo>
                    <a:cubicBezTo>
                      <a:pt x="2" y="2"/>
                      <a:pt x="4" y="0"/>
                      <a:pt x="6" y="0"/>
                    </a:cubicBezTo>
                    <a:cubicBezTo>
                      <a:pt x="12" y="0"/>
                      <a:pt x="16" y="3"/>
                      <a:pt x="21" y="3"/>
                    </a:cubicBezTo>
                    <a:cubicBezTo>
                      <a:pt x="21" y="5"/>
                      <a:pt x="22" y="8"/>
                      <a:pt x="21" y="10"/>
                    </a:cubicBezTo>
                    <a:cubicBezTo>
                      <a:pt x="23" y="10"/>
                      <a:pt x="24" y="10"/>
                      <a:pt x="25" y="10"/>
                    </a:cubicBezTo>
                    <a:cubicBezTo>
                      <a:pt x="26" y="14"/>
                      <a:pt x="25" y="21"/>
                      <a:pt x="25" y="21"/>
                    </a:cubicBezTo>
                    <a:cubicBezTo>
                      <a:pt x="25" y="21"/>
                      <a:pt x="30" y="28"/>
                      <a:pt x="31" y="28"/>
                    </a:cubicBezTo>
                    <a:cubicBezTo>
                      <a:pt x="30" y="32"/>
                      <a:pt x="28" y="34"/>
                      <a:pt x="28" y="3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8" name="Freeform 51">
                <a:extLst>
                  <a:ext uri="{FF2B5EF4-FFF2-40B4-BE49-F238E27FC236}">
                    <a16:creationId xmlns:a16="http://schemas.microsoft.com/office/drawing/2014/main" xmlns="" id="{179930B4-5174-E596-E020-6A2FF5C4F1E7}"/>
                  </a:ext>
                </a:extLst>
              </p:cNvPr>
              <p:cNvSpPr>
                <a:spLocks/>
              </p:cNvSpPr>
              <p:nvPr/>
            </p:nvSpPr>
            <p:spPr bwMode="auto">
              <a:xfrm>
                <a:off x="8824008" y="3916012"/>
                <a:ext cx="29078" cy="39791"/>
              </a:xfrm>
              <a:custGeom>
                <a:avLst/>
                <a:gdLst>
                  <a:gd name="T0" fmla="*/ 5 w 25"/>
                  <a:gd name="T1" fmla="*/ 0 h 34"/>
                  <a:gd name="T2" fmla="*/ 24 w 25"/>
                  <a:gd name="T3" fmla="*/ 12 h 34"/>
                  <a:gd name="T4" fmla="*/ 2 w 25"/>
                  <a:gd name="T5" fmla="*/ 34 h 34"/>
                  <a:gd name="T6" fmla="*/ 0 w 25"/>
                  <a:gd name="T7" fmla="*/ 3 h 34"/>
                  <a:gd name="T8" fmla="*/ 4 w 25"/>
                  <a:gd name="T9" fmla="*/ 0 h 34"/>
                  <a:gd name="T10" fmla="*/ 8 w 25"/>
                  <a:gd name="T11" fmla="*/ 3 h 34"/>
                  <a:gd name="T12" fmla="*/ 5 w 2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5" y="0"/>
                    </a:moveTo>
                    <a:cubicBezTo>
                      <a:pt x="7" y="4"/>
                      <a:pt x="25" y="6"/>
                      <a:pt x="24" y="12"/>
                    </a:cubicBezTo>
                    <a:cubicBezTo>
                      <a:pt x="24" y="24"/>
                      <a:pt x="8" y="30"/>
                      <a:pt x="2" y="34"/>
                    </a:cubicBezTo>
                    <a:cubicBezTo>
                      <a:pt x="2" y="22"/>
                      <a:pt x="0" y="9"/>
                      <a:pt x="0" y="3"/>
                    </a:cubicBezTo>
                    <a:cubicBezTo>
                      <a:pt x="0" y="2"/>
                      <a:pt x="3" y="0"/>
                      <a:pt x="4" y="0"/>
                    </a:cubicBezTo>
                    <a:cubicBezTo>
                      <a:pt x="5" y="0"/>
                      <a:pt x="7" y="2"/>
                      <a:pt x="8" y="3"/>
                    </a:cubicBezTo>
                    <a:lnTo>
                      <a:pt x="5"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9" name="Freeform 52">
                <a:extLst>
                  <a:ext uri="{FF2B5EF4-FFF2-40B4-BE49-F238E27FC236}">
                    <a16:creationId xmlns:a16="http://schemas.microsoft.com/office/drawing/2014/main" xmlns="" id="{7B9DB17C-E412-76E4-308C-61D78ABEB60C}"/>
                  </a:ext>
                </a:extLst>
              </p:cNvPr>
              <p:cNvSpPr>
                <a:spLocks/>
              </p:cNvSpPr>
              <p:nvPr/>
            </p:nvSpPr>
            <p:spPr bwMode="auto">
              <a:xfrm>
                <a:off x="8840843" y="3938968"/>
                <a:ext cx="26017" cy="50504"/>
              </a:xfrm>
              <a:custGeom>
                <a:avLst/>
                <a:gdLst>
                  <a:gd name="T0" fmla="*/ 24 w 24"/>
                  <a:gd name="T1" fmla="*/ 10 h 44"/>
                  <a:gd name="T2" fmla="*/ 16 w 24"/>
                  <a:gd name="T3" fmla="*/ 32 h 44"/>
                  <a:gd name="T4" fmla="*/ 19 w 24"/>
                  <a:gd name="T5" fmla="*/ 41 h 44"/>
                  <a:gd name="T6" fmla="*/ 15 w 24"/>
                  <a:gd name="T7" fmla="*/ 44 h 44"/>
                  <a:gd name="T8" fmla="*/ 0 w 24"/>
                  <a:gd name="T9" fmla="*/ 26 h 44"/>
                  <a:gd name="T10" fmla="*/ 6 w 24"/>
                  <a:gd name="T11" fmla="*/ 22 h 44"/>
                  <a:gd name="T12" fmla="*/ 14 w 24"/>
                  <a:gd name="T13" fmla="*/ 2 h 44"/>
                  <a:gd name="T14" fmla="*/ 24 w 24"/>
                  <a:gd name="T15" fmla="*/ 1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4">
                    <a:moveTo>
                      <a:pt x="24" y="10"/>
                    </a:moveTo>
                    <a:cubicBezTo>
                      <a:pt x="24" y="18"/>
                      <a:pt x="16" y="24"/>
                      <a:pt x="16" y="32"/>
                    </a:cubicBezTo>
                    <a:cubicBezTo>
                      <a:pt x="16" y="38"/>
                      <a:pt x="19" y="37"/>
                      <a:pt x="19" y="41"/>
                    </a:cubicBezTo>
                    <a:cubicBezTo>
                      <a:pt x="19" y="42"/>
                      <a:pt x="17" y="44"/>
                      <a:pt x="15" y="44"/>
                    </a:cubicBezTo>
                    <a:cubicBezTo>
                      <a:pt x="12" y="44"/>
                      <a:pt x="0" y="31"/>
                      <a:pt x="0" y="26"/>
                    </a:cubicBezTo>
                    <a:cubicBezTo>
                      <a:pt x="0" y="24"/>
                      <a:pt x="4" y="22"/>
                      <a:pt x="6" y="22"/>
                    </a:cubicBezTo>
                    <a:cubicBezTo>
                      <a:pt x="7" y="20"/>
                      <a:pt x="10" y="3"/>
                      <a:pt x="14" y="2"/>
                    </a:cubicBezTo>
                    <a:cubicBezTo>
                      <a:pt x="21" y="0"/>
                      <a:pt x="24" y="6"/>
                      <a:pt x="24" y="1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0" name="Freeform 53">
                <a:extLst>
                  <a:ext uri="{FF2B5EF4-FFF2-40B4-BE49-F238E27FC236}">
                    <a16:creationId xmlns:a16="http://schemas.microsoft.com/office/drawing/2014/main" xmlns="" id="{39273194-0078-B867-51FF-3940DB4EF9F5}"/>
                  </a:ext>
                </a:extLst>
              </p:cNvPr>
              <p:cNvSpPr>
                <a:spLocks/>
              </p:cNvSpPr>
              <p:nvPr/>
            </p:nvSpPr>
            <p:spPr bwMode="auto">
              <a:xfrm>
                <a:off x="8862269" y="3942029"/>
                <a:ext cx="15304" cy="30608"/>
              </a:xfrm>
              <a:custGeom>
                <a:avLst/>
                <a:gdLst>
                  <a:gd name="T0" fmla="*/ 13 w 13"/>
                  <a:gd name="T1" fmla="*/ 0 h 26"/>
                  <a:gd name="T2" fmla="*/ 4 w 13"/>
                  <a:gd name="T3" fmla="*/ 26 h 26"/>
                  <a:gd name="T4" fmla="*/ 0 w 13"/>
                  <a:gd name="T5" fmla="*/ 26 h 26"/>
                  <a:gd name="T6" fmla="*/ 7 w 13"/>
                  <a:gd name="T7" fmla="*/ 0 h 26"/>
                  <a:gd name="T8" fmla="*/ 13 w 13"/>
                  <a:gd name="T9" fmla="*/ 0 h 26"/>
                </a:gdLst>
                <a:ahLst/>
                <a:cxnLst>
                  <a:cxn ang="0">
                    <a:pos x="T0" y="T1"/>
                  </a:cxn>
                  <a:cxn ang="0">
                    <a:pos x="T2" y="T3"/>
                  </a:cxn>
                  <a:cxn ang="0">
                    <a:pos x="T4" y="T5"/>
                  </a:cxn>
                  <a:cxn ang="0">
                    <a:pos x="T6" y="T7"/>
                  </a:cxn>
                  <a:cxn ang="0">
                    <a:pos x="T8" y="T9"/>
                  </a:cxn>
                </a:cxnLst>
                <a:rect l="0" t="0" r="r" b="b"/>
                <a:pathLst>
                  <a:path w="13" h="26">
                    <a:moveTo>
                      <a:pt x="13" y="0"/>
                    </a:moveTo>
                    <a:cubicBezTo>
                      <a:pt x="13" y="13"/>
                      <a:pt x="4" y="16"/>
                      <a:pt x="4" y="26"/>
                    </a:cubicBezTo>
                    <a:cubicBezTo>
                      <a:pt x="3" y="26"/>
                      <a:pt x="1" y="26"/>
                      <a:pt x="0" y="26"/>
                    </a:cubicBezTo>
                    <a:cubicBezTo>
                      <a:pt x="2" y="18"/>
                      <a:pt x="7" y="13"/>
                      <a:pt x="7" y="0"/>
                    </a:cubicBezTo>
                    <a:cubicBezTo>
                      <a:pt x="9" y="0"/>
                      <a:pt x="11" y="0"/>
                      <a:pt x="13"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1" name="Freeform 54">
                <a:extLst>
                  <a:ext uri="{FF2B5EF4-FFF2-40B4-BE49-F238E27FC236}">
                    <a16:creationId xmlns:a16="http://schemas.microsoft.com/office/drawing/2014/main" xmlns="" id="{35B7CEC9-1C9E-321B-F586-C9FEB39F0FC2}"/>
                  </a:ext>
                </a:extLst>
              </p:cNvPr>
              <p:cNvSpPr>
                <a:spLocks/>
              </p:cNvSpPr>
              <p:nvPr/>
            </p:nvSpPr>
            <p:spPr bwMode="auto">
              <a:xfrm>
                <a:off x="8869921" y="3963455"/>
                <a:ext cx="18365" cy="15304"/>
              </a:xfrm>
              <a:custGeom>
                <a:avLst/>
                <a:gdLst>
                  <a:gd name="T0" fmla="*/ 16 w 16"/>
                  <a:gd name="T1" fmla="*/ 0 h 14"/>
                  <a:gd name="T2" fmla="*/ 5 w 16"/>
                  <a:gd name="T3" fmla="*/ 13 h 14"/>
                  <a:gd name="T4" fmla="*/ 0 w 16"/>
                  <a:gd name="T5" fmla="*/ 10 h 14"/>
                  <a:gd name="T6" fmla="*/ 7 w 16"/>
                  <a:gd name="T7" fmla="*/ 0 h 14"/>
                  <a:gd name="T8" fmla="*/ 16 w 16"/>
                  <a:gd name="T9" fmla="*/ 0 h 14"/>
                </a:gdLst>
                <a:ahLst/>
                <a:cxnLst>
                  <a:cxn ang="0">
                    <a:pos x="T0" y="T1"/>
                  </a:cxn>
                  <a:cxn ang="0">
                    <a:pos x="T2" y="T3"/>
                  </a:cxn>
                  <a:cxn ang="0">
                    <a:pos x="T4" y="T5"/>
                  </a:cxn>
                  <a:cxn ang="0">
                    <a:pos x="T6" y="T7"/>
                  </a:cxn>
                  <a:cxn ang="0">
                    <a:pos x="T8" y="T9"/>
                  </a:cxn>
                </a:cxnLst>
                <a:rect l="0" t="0" r="r" b="b"/>
                <a:pathLst>
                  <a:path w="16" h="14">
                    <a:moveTo>
                      <a:pt x="16" y="0"/>
                    </a:moveTo>
                    <a:cubicBezTo>
                      <a:pt x="16" y="7"/>
                      <a:pt x="11" y="14"/>
                      <a:pt x="5" y="13"/>
                    </a:cubicBezTo>
                    <a:cubicBezTo>
                      <a:pt x="3" y="13"/>
                      <a:pt x="0" y="11"/>
                      <a:pt x="0" y="10"/>
                    </a:cubicBezTo>
                    <a:cubicBezTo>
                      <a:pt x="0" y="6"/>
                      <a:pt x="5" y="4"/>
                      <a:pt x="7" y="0"/>
                    </a:cubicBezTo>
                    <a:cubicBezTo>
                      <a:pt x="10" y="1"/>
                      <a:pt x="14" y="2"/>
                      <a:pt x="16"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2" name="Freeform 55">
                <a:extLst>
                  <a:ext uri="{FF2B5EF4-FFF2-40B4-BE49-F238E27FC236}">
                    <a16:creationId xmlns:a16="http://schemas.microsoft.com/office/drawing/2014/main" xmlns="" id="{A48954C3-F6EC-3407-A667-7F3458BF77F8}"/>
                  </a:ext>
                </a:extLst>
              </p:cNvPr>
              <p:cNvSpPr>
                <a:spLocks/>
              </p:cNvSpPr>
              <p:nvPr/>
            </p:nvSpPr>
            <p:spPr bwMode="auto">
              <a:xfrm>
                <a:off x="8851556" y="3899177"/>
                <a:ext cx="19896" cy="24487"/>
              </a:xfrm>
              <a:custGeom>
                <a:avLst/>
                <a:gdLst>
                  <a:gd name="T0" fmla="*/ 0 w 17"/>
                  <a:gd name="T1" fmla="*/ 10 h 21"/>
                  <a:gd name="T2" fmla="*/ 0 w 17"/>
                  <a:gd name="T3" fmla="*/ 0 h 21"/>
                  <a:gd name="T4" fmla="*/ 6 w 17"/>
                  <a:gd name="T5" fmla="*/ 0 h 21"/>
                  <a:gd name="T6" fmla="*/ 17 w 17"/>
                  <a:gd name="T7" fmla="*/ 17 h 21"/>
                  <a:gd name="T8" fmla="*/ 10 w 17"/>
                  <a:gd name="T9" fmla="*/ 10 h 21"/>
                  <a:gd name="T10" fmla="*/ 0 w 17"/>
                  <a:gd name="T11" fmla="*/ 10 h 21"/>
                </a:gdLst>
                <a:ahLst/>
                <a:cxnLst>
                  <a:cxn ang="0">
                    <a:pos x="T0" y="T1"/>
                  </a:cxn>
                  <a:cxn ang="0">
                    <a:pos x="T2" y="T3"/>
                  </a:cxn>
                  <a:cxn ang="0">
                    <a:pos x="T4" y="T5"/>
                  </a:cxn>
                  <a:cxn ang="0">
                    <a:pos x="T6" y="T7"/>
                  </a:cxn>
                  <a:cxn ang="0">
                    <a:pos x="T8" y="T9"/>
                  </a:cxn>
                  <a:cxn ang="0">
                    <a:pos x="T10" y="T11"/>
                  </a:cxn>
                </a:cxnLst>
                <a:rect l="0" t="0" r="r" b="b"/>
                <a:pathLst>
                  <a:path w="17" h="21">
                    <a:moveTo>
                      <a:pt x="0" y="10"/>
                    </a:moveTo>
                    <a:cubicBezTo>
                      <a:pt x="0" y="5"/>
                      <a:pt x="0" y="3"/>
                      <a:pt x="0" y="0"/>
                    </a:cubicBezTo>
                    <a:cubicBezTo>
                      <a:pt x="6" y="0"/>
                      <a:pt x="6" y="0"/>
                      <a:pt x="6" y="0"/>
                    </a:cubicBezTo>
                    <a:cubicBezTo>
                      <a:pt x="8" y="6"/>
                      <a:pt x="17" y="8"/>
                      <a:pt x="17" y="17"/>
                    </a:cubicBezTo>
                    <a:cubicBezTo>
                      <a:pt x="17" y="21"/>
                      <a:pt x="10" y="14"/>
                      <a:pt x="10" y="10"/>
                    </a:cubicBezTo>
                    <a:cubicBezTo>
                      <a:pt x="6" y="10"/>
                      <a:pt x="4" y="10"/>
                      <a:pt x="0" y="1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Freeform 56">
                <a:extLst>
                  <a:ext uri="{FF2B5EF4-FFF2-40B4-BE49-F238E27FC236}">
                    <a16:creationId xmlns:a16="http://schemas.microsoft.com/office/drawing/2014/main" xmlns="" id="{661D82A8-354D-1641-7A02-A4DC7F6D2666}"/>
                  </a:ext>
                </a:extLst>
              </p:cNvPr>
              <p:cNvSpPr>
                <a:spLocks/>
              </p:cNvSpPr>
              <p:nvPr/>
            </p:nvSpPr>
            <p:spPr bwMode="auto">
              <a:xfrm>
                <a:off x="8785747" y="3874690"/>
                <a:ext cx="30609" cy="30608"/>
              </a:xfrm>
              <a:custGeom>
                <a:avLst/>
                <a:gdLst>
                  <a:gd name="T0" fmla="*/ 19 w 26"/>
                  <a:gd name="T1" fmla="*/ 27 h 27"/>
                  <a:gd name="T2" fmla="*/ 0 w 26"/>
                  <a:gd name="T3" fmla="*/ 0 h 27"/>
                  <a:gd name="T4" fmla="*/ 6 w 26"/>
                  <a:gd name="T5" fmla="*/ 0 h 27"/>
                  <a:gd name="T6" fmla="*/ 24 w 26"/>
                  <a:gd name="T7" fmla="*/ 13 h 27"/>
                  <a:gd name="T8" fmla="*/ 19 w 26"/>
                  <a:gd name="T9" fmla="*/ 27 h 27"/>
                </a:gdLst>
                <a:ahLst/>
                <a:cxnLst>
                  <a:cxn ang="0">
                    <a:pos x="T0" y="T1"/>
                  </a:cxn>
                  <a:cxn ang="0">
                    <a:pos x="T2" y="T3"/>
                  </a:cxn>
                  <a:cxn ang="0">
                    <a:pos x="T4" y="T5"/>
                  </a:cxn>
                  <a:cxn ang="0">
                    <a:pos x="T6" y="T7"/>
                  </a:cxn>
                  <a:cxn ang="0">
                    <a:pos x="T8" y="T9"/>
                  </a:cxn>
                </a:cxnLst>
                <a:rect l="0" t="0" r="r" b="b"/>
                <a:pathLst>
                  <a:path w="26" h="27">
                    <a:moveTo>
                      <a:pt x="19" y="27"/>
                    </a:moveTo>
                    <a:cubicBezTo>
                      <a:pt x="15" y="27"/>
                      <a:pt x="0" y="0"/>
                      <a:pt x="0" y="0"/>
                    </a:cubicBezTo>
                    <a:cubicBezTo>
                      <a:pt x="6" y="0"/>
                      <a:pt x="6" y="0"/>
                      <a:pt x="6" y="0"/>
                    </a:cubicBezTo>
                    <a:cubicBezTo>
                      <a:pt x="15" y="6"/>
                      <a:pt x="22" y="5"/>
                      <a:pt x="24" y="13"/>
                    </a:cubicBezTo>
                    <a:cubicBezTo>
                      <a:pt x="26" y="18"/>
                      <a:pt x="22" y="27"/>
                      <a:pt x="19" y="2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Freeform 57">
                <a:extLst>
                  <a:ext uri="{FF2B5EF4-FFF2-40B4-BE49-F238E27FC236}">
                    <a16:creationId xmlns:a16="http://schemas.microsoft.com/office/drawing/2014/main" xmlns="" id="{4977D71D-9D8B-FE34-063F-E2D12DC2AF0E}"/>
                  </a:ext>
                </a:extLst>
              </p:cNvPr>
              <p:cNvSpPr>
                <a:spLocks/>
              </p:cNvSpPr>
              <p:nvPr/>
            </p:nvSpPr>
            <p:spPr bwMode="auto">
              <a:xfrm>
                <a:off x="8816356" y="3877751"/>
                <a:ext cx="7652" cy="3061"/>
              </a:xfrm>
              <a:custGeom>
                <a:avLst/>
                <a:gdLst>
                  <a:gd name="T0" fmla="*/ 0 w 7"/>
                  <a:gd name="T1" fmla="*/ 2 h 3"/>
                  <a:gd name="T2" fmla="*/ 7 w 7"/>
                  <a:gd name="T3" fmla="*/ 2 h 3"/>
                  <a:gd name="T4" fmla="*/ 0 w 7"/>
                  <a:gd name="T5" fmla="*/ 2 h 3"/>
                </a:gdLst>
                <a:ahLst/>
                <a:cxnLst>
                  <a:cxn ang="0">
                    <a:pos x="T0" y="T1"/>
                  </a:cxn>
                  <a:cxn ang="0">
                    <a:pos x="T2" y="T3"/>
                  </a:cxn>
                  <a:cxn ang="0">
                    <a:pos x="T4" y="T5"/>
                  </a:cxn>
                </a:cxnLst>
                <a:rect l="0" t="0" r="r" b="b"/>
                <a:pathLst>
                  <a:path w="7" h="3">
                    <a:moveTo>
                      <a:pt x="0" y="2"/>
                    </a:moveTo>
                    <a:cubicBezTo>
                      <a:pt x="2" y="3"/>
                      <a:pt x="6" y="2"/>
                      <a:pt x="7" y="2"/>
                    </a:cubicBezTo>
                    <a:cubicBezTo>
                      <a:pt x="6" y="0"/>
                      <a:pt x="2" y="1"/>
                      <a:pt x="0" y="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5" name="Freeform 58">
                <a:extLst>
                  <a:ext uri="{FF2B5EF4-FFF2-40B4-BE49-F238E27FC236}">
                    <a16:creationId xmlns:a16="http://schemas.microsoft.com/office/drawing/2014/main" xmlns="" id="{AECC5E3B-0706-A5BE-89B6-FA80A816458B}"/>
                  </a:ext>
                </a:extLst>
              </p:cNvPr>
              <p:cNvSpPr>
                <a:spLocks/>
              </p:cNvSpPr>
              <p:nvPr/>
            </p:nvSpPr>
            <p:spPr bwMode="auto">
              <a:xfrm>
                <a:off x="8771973" y="3550240"/>
                <a:ext cx="55096" cy="79582"/>
              </a:xfrm>
              <a:custGeom>
                <a:avLst/>
                <a:gdLst>
                  <a:gd name="T0" fmla="*/ 13 w 47"/>
                  <a:gd name="T1" fmla="*/ 70 h 70"/>
                  <a:gd name="T2" fmla="*/ 2 w 47"/>
                  <a:gd name="T3" fmla="*/ 48 h 70"/>
                  <a:gd name="T4" fmla="*/ 29 w 47"/>
                  <a:gd name="T5" fmla="*/ 0 h 70"/>
                  <a:gd name="T6" fmla="*/ 13 w 47"/>
                  <a:gd name="T7" fmla="*/ 70 h 70"/>
                </a:gdLst>
                <a:ahLst/>
                <a:cxnLst>
                  <a:cxn ang="0">
                    <a:pos x="T0" y="T1"/>
                  </a:cxn>
                  <a:cxn ang="0">
                    <a:pos x="T2" y="T3"/>
                  </a:cxn>
                  <a:cxn ang="0">
                    <a:pos x="T4" y="T5"/>
                  </a:cxn>
                  <a:cxn ang="0">
                    <a:pos x="T6" y="T7"/>
                  </a:cxn>
                </a:cxnLst>
                <a:rect l="0" t="0" r="r" b="b"/>
                <a:pathLst>
                  <a:path w="47" h="70">
                    <a:moveTo>
                      <a:pt x="13" y="70"/>
                    </a:moveTo>
                    <a:cubicBezTo>
                      <a:pt x="0" y="70"/>
                      <a:pt x="2" y="60"/>
                      <a:pt x="2" y="48"/>
                    </a:cubicBezTo>
                    <a:cubicBezTo>
                      <a:pt x="2" y="31"/>
                      <a:pt x="18" y="0"/>
                      <a:pt x="29" y="0"/>
                    </a:cubicBezTo>
                    <a:cubicBezTo>
                      <a:pt x="47" y="0"/>
                      <a:pt x="31" y="70"/>
                      <a:pt x="13" y="7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6" name="Freeform 59">
                <a:extLst>
                  <a:ext uri="{FF2B5EF4-FFF2-40B4-BE49-F238E27FC236}">
                    <a16:creationId xmlns:a16="http://schemas.microsoft.com/office/drawing/2014/main" xmlns="" id="{CF0F620C-6F2F-5688-62EF-8DDA0432B960}"/>
                  </a:ext>
                </a:extLst>
              </p:cNvPr>
              <p:cNvSpPr>
                <a:spLocks/>
              </p:cNvSpPr>
              <p:nvPr/>
            </p:nvSpPr>
            <p:spPr bwMode="auto">
              <a:xfrm>
                <a:off x="8487311" y="3691039"/>
                <a:ext cx="62748" cy="55095"/>
              </a:xfrm>
              <a:custGeom>
                <a:avLst/>
                <a:gdLst>
                  <a:gd name="T0" fmla="*/ 3 w 54"/>
                  <a:gd name="T1" fmla="*/ 20 h 48"/>
                  <a:gd name="T2" fmla="*/ 45 w 54"/>
                  <a:gd name="T3" fmla="*/ 0 h 48"/>
                  <a:gd name="T4" fmla="*/ 54 w 54"/>
                  <a:gd name="T5" fmla="*/ 12 h 48"/>
                  <a:gd name="T6" fmla="*/ 20 w 54"/>
                  <a:gd name="T7" fmla="*/ 48 h 48"/>
                  <a:gd name="T8" fmla="*/ 3 w 54"/>
                  <a:gd name="T9" fmla="*/ 32 h 48"/>
                  <a:gd name="T10" fmla="*/ 3 w 54"/>
                  <a:gd name="T11" fmla="*/ 20 h 48"/>
                </a:gdLst>
                <a:ahLst/>
                <a:cxnLst>
                  <a:cxn ang="0">
                    <a:pos x="T0" y="T1"/>
                  </a:cxn>
                  <a:cxn ang="0">
                    <a:pos x="T2" y="T3"/>
                  </a:cxn>
                  <a:cxn ang="0">
                    <a:pos x="T4" y="T5"/>
                  </a:cxn>
                  <a:cxn ang="0">
                    <a:pos x="T6" y="T7"/>
                  </a:cxn>
                  <a:cxn ang="0">
                    <a:pos x="T8" y="T9"/>
                  </a:cxn>
                  <a:cxn ang="0">
                    <a:pos x="T10" y="T11"/>
                  </a:cxn>
                </a:cxnLst>
                <a:rect l="0" t="0" r="r" b="b"/>
                <a:pathLst>
                  <a:path w="54" h="48">
                    <a:moveTo>
                      <a:pt x="3" y="20"/>
                    </a:moveTo>
                    <a:cubicBezTo>
                      <a:pt x="9" y="20"/>
                      <a:pt x="35" y="0"/>
                      <a:pt x="45" y="0"/>
                    </a:cubicBezTo>
                    <a:cubicBezTo>
                      <a:pt x="49" y="0"/>
                      <a:pt x="54" y="7"/>
                      <a:pt x="54" y="12"/>
                    </a:cubicBezTo>
                    <a:cubicBezTo>
                      <a:pt x="54" y="23"/>
                      <a:pt x="31" y="48"/>
                      <a:pt x="20" y="48"/>
                    </a:cubicBezTo>
                    <a:cubicBezTo>
                      <a:pt x="9" y="48"/>
                      <a:pt x="3" y="42"/>
                      <a:pt x="3" y="32"/>
                    </a:cubicBezTo>
                    <a:cubicBezTo>
                      <a:pt x="3" y="27"/>
                      <a:pt x="0" y="20"/>
                      <a:pt x="3" y="2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7" name="Freeform 60">
                <a:extLst>
                  <a:ext uri="{FF2B5EF4-FFF2-40B4-BE49-F238E27FC236}">
                    <a16:creationId xmlns:a16="http://schemas.microsoft.com/office/drawing/2014/main" xmlns="" id="{2AC86816-C847-1258-3B78-64052BBF60C0}"/>
                  </a:ext>
                </a:extLst>
              </p:cNvPr>
              <p:cNvSpPr>
                <a:spLocks/>
              </p:cNvSpPr>
              <p:nvPr/>
            </p:nvSpPr>
            <p:spPr bwMode="auto">
              <a:xfrm>
                <a:off x="8224076" y="3603805"/>
                <a:ext cx="287723" cy="583092"/>
              </a:xfrm>
              <a:custGeom>
                <a:avLst/>
                <a:gdLst>
                  <a:gd name="T0" fmla="*/ 21 w 252"/>
                  <a:gd name="T1" fmla="*/ 311 h 509"/>
                  <a:gd name="T2" fmla="*/ 36 w 252"/>
                  <a:gd name="T3" fmla="*/ 273 h 509"/>
                  <a:gd name="T4" fmla="*/ 42 w 252"/>
                  <a:gd name="T5" fmla="*/ 265 h 509"/>
                  <a:gd name="T6" fmla="*/ 26 w 252"/>
                  <a:gd name="T7" fmla="*/ 215 h 509"/>
                  <a:gd name="T8" fmla="*/ 12 w 252"/>
                  <a:gd name="T9" fmla="*/ 197 h 509"/>
                  <a:gd name="T10" fmla="*/ 13 w 252"/>
                  <a:gd name="T11" fmla="*/ 190 h 509"/>
                  <a:gd name="T12" fmla="*/ 13 w 252"/>
                  <a:gd name="T13" fmla="*/ 191 h 509"/>
                  <a:gd name="T14" fmla="*/ 21 w 252"/>
                  <a:gd name="T15" fmla="*/ 174 h 509"/>
                  <a:gd name="T16" fmla="*/ 15 w 252"/>
                  <a:gd name="T17" fmla="*/ 139 h 509"/>
                  <a:gd name="T18" fmla="*/ 0 w 252"/>
                  <a:gd name="T19" fmla="*/ 118 h 509"/>
                  <a:gd name="T20" fmla="*/ 12 w 252"/>
                  <a:gd name="T21" fmla="*/ 84 h 509"/>
                  <a:gd name="T22" fmla="*/ 31 w 252"/>
                  <a:gd name="T23" fmla="*/ 78 h 509"/>
                  <a:gd name="T24" fmla="*/ 76 w 252"/>
                  <a:gd name="T25" fmla="*/ 35 h 509"/>
                  <a:gd name="T26" fmla="*/ 81 w 252"/>
                  <a:gd name="T27" fmla="*/ 35 h 509"/>
                  <a:gd name="T28" fmla="*/ 85 w 252"/>
                  <a:gd name="T29" fmla="*/ 44 h 509"/>
                  <a:gd name="T30" fmla="*/ 89 w 252"/>
                  <a:gd name="T31" fmla="*/ 37 h 509"/>
                  <a:gd name="T32" fmla="*/ 89 w 252"/>
                  <a:gd name="T33" fmla="*/ 16 h 509"/>
                  <a:gd name="T34" fmla="*/ 109 w 252"/>
                  <a:gd name="T35" fmla="*/ 11 h 509"/>
                  <a:gd name="T36" fmla="*/ 134 w 252"/>
                  <a:gd name="T37" fmla="*/ 11 h 509"/>
                  <a:gd name="T38" fmla="*/ 164 w 252"/>
                  <a:gd name="T39" fmla="*/ 0 h 509"/>
                  <a:gd name="T40" fmla="*/ 196 w 252"/>
                  <a:gd name="T41" fmla="*/ 9 h 509"/>
                  <a:gd name="T42" fmla="*/ 223 w 252"/>
                  <a:gd name="T43" fmla="*/ 40 h 509"/>
                  <a:gd name="T44" fmla="*/ 171 w 252"/>
                  <a:gd name="T45" fmla="*/ 104 h 509"/>
                  <a:gd name="T46" fmla="*/ 178 w 252"/>
                  <a:gd name="T47" fmla="*/ 116 h 509"/>
                  <a:gd name="T48" fmla="*/ 221 w 252"/>
                  <a:gd name="T49" fmla="*/ 168 h 509"/>
                  <a:gd name="T50" fmla="*/ 252 w 252"/>
                  <a:gd name="T51" fmla="*/ 242 h 509"/>
                  <a:gd name="T52" fmla="*/ 243 w 252"/>
                  <a:gd name="T53" fmla="*/ 281 h 509"/>
                  <a:gd name="T54" fmla="*/ 196 w 252"/>
                  <a:gd name="T55" fmla="*/ 307 h 509"/>
                  <a:gd name="T56" fmla="*/ 180 w 252"/>
                  <a:gd name="T57" fmla="*/ 324 h 509"/>
                  <a:gd name="T58" fmla="*/ 178 w 252"/>
                  <a:gd name="T59" fmla="*/ 317 h 509"/>
                  <a:gd name="T60" fmla="*/ 178 w 252"/>
                  <a:gd name="T61" fmla="*/ 326 h 509"/>
                  <a:gd name="T62" fmla="*/ 159 w 252"/>
                  <a:gd name="T63" fmla="*/ 346 h 509"/>
                  <a:gd name="T64" fmla="*/ 153 w 252"/>
                  <a:gd name="T65" fmla="*/ 330 h 509"/>
                  <a:gd name="T66" fmla="*/ 156 w 252"/>
                  <a:gd name="T67" fmla="*/ 319 h 509"/>
                  <a:gd name="T68" fmla="*/ 151 w 252"/>
                  <a:gd name="T69" fmla="*/ 307 h 509"/>
                  <a:gd name="T70" fmla="*/ 125 w 252"/>
                  <a:gd name="T71" fmla="*/ 291 h 509"/>
                  <a:gd name="T72" fmla="*/ 107 w 252"/>
                  <a:gd name="T73" fmla="*/ 269 h 509"/>
                  <a:gd name="T74" fmla="*/ 74 w 252"/>
                  <a:gd name="T75" fmla="*/ 254 h 509"/>
                  <a:gd name="T76" fmla="*/ 70 w 252"/>
                  <a:gd name="T77" fmla="*/ 243 h 509"/>
                  <a:gd name="T78" fmla="*/ 50 w 252"/>
                  <a:gd name="T79" fmla="*/ 233 h 509"/>
                  <a:gd name="T80" fmla="*/ 46 w 252"/>
                  <a:gd name="T81" fmla="*/ 242 h 509"/>
                  <a:gd name="T82" fmla="*/ 49 w 252"/>
                  <a:gd name="T83" fmla="*/ 257 h 509"/>
                  <a:gd name="T84" fmla="*/ 27 w 252"/>
                  <a:gd name="T85" fmla="*/ 308 h 509"/>
                  <a:gd name="T86" fmla="*/ 53 w 252"/>
                  <a:gd name="T87" fmla="*/ 347 h 509"/>
                  <a:gd name="T88" fmla="*/ 51 w 252"/>
                  <a:gd name="T89" fmla="*/ 347 h 509"/>
                  <a:gd name="T90" fmla="*/ 60 w 252"/>
                  <a:gd name="T91" fmla="*/ 372 h 509"/>
                  <a:gd name="T92" fmla="*/ 125 w 252"/>
                  <a:gd name="T93" fmla="*/ 438 h 509"/>
                  <a:gd name="T94" fmla="*/ 122 w 252"/>
                  <a:gd name="T95" fmla="*/ 453 h 509"/>
                  <a:gd name="T96" fmla="*/ 137 w 252"/>
                  <a:gd name="T97" fmla="*/ 482 h 509"/>
                  <a:gd name="T98" fmla="*/ 143 w 252"/>
                  <a:gd name="T99" fmla="*/ 505 h 509"/>
                  <a:gd name="T100" fmla="*/ 134 w 252"/>
                  <a:gd name="T101" fmla="*/ 506 h 509"/>
                  <a:gd name="T102" fmla="*/ 128 w 252"/>
                  <a:gd name="T103" fmla="*/ 509 h 509"/>
                  <a:gd name="T104" fmla="*/ 115 w 252"/>
                  <a:gd name="T105" fmla="*/ 502 h 509"/>
                  <a:gd name="T106" fmla="*/ 62 w 252"/>
                  <a:gd name="T107" fmla="*/ 444 h 509"/>
                  <a:gd name="T108" fmla="*/ 46 w 252"/>
                  <a:gd name="T109" fmla="*/ 386 h 509"/>
                  <a:gd name="T110" fmla="*/ 23 w 252"/>
                  <a:gd name="T111" fmla="*/ 346 h 509"/>
                  <a:gd name="T112" fmla="*/ 13 w 252"/>
                  <a:gd name="T113" fmla="*/ 346 h 509"/>
                  <a:gd name="T114" fmla="*/ 13 w 252"/>
                  <a:gd name="T115" fmla="*/ 341 h 509"/>
                  <a:gd name="T116" fmla="*/ 17 w 252"/>
                  <a:gd name="T117" fmla="*/ 311 h 509"/>
                  <a:gd name="T118" fmla="*/ 19 w 252"/>
                  <a:gd name="T119" fmla="*/ 311 h 509"/>
                  <a:gd name="T120" fmla="*/ 21 w 252"/>
                  <a:gd name="T121" fmla="*/ 31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2" h="509">
                    <a:moveTo>
                      <a:pt x="21" y="311"/>
                    </a:moveTo>
                    <a:cubicBezTo>
                      <a:pt x="27" y="297"/>
                      <a:pt x="29" y="289"/>
                      <a:pt x="36" y="273"/>
                    </a:cubicBezTo>
                    <a:cubicBezTo>
                      <a:pt x="37" y="271"/>
                      <a:pt x="42" y="269"/>
                      <a:pt x="42" y="265"/>
                    </a:cubicBezTo>
                    <a:cubicBezTo>
                      <a:pt x="42" y="258"/>
                      <a:pt x="31" y="221"/>
                      <a:pt x="26" y="215"/>
                    </a:cubicBezTo>
                    <a:cubicBezTo>
                      <a:pt x="21" y="210"/>
                      <a:pt x="12" y="206"/>
                      <a:pt x="12" y="197"/>
                    </a:cubicBezTo>
                    <a:cubicBezTo>
                      <a:pt x="12" y="195"/>
                      <a:pt x="13" y="192"/>
                      <a:pt x="13" y="190"/>
                    </a:cubicBezTo>
                    <a:cubicBezTo>
                      <a:pt x="13" y="191"/>
                      <a:pt x="13" y="191"/>
                      <a:pt x="13" y="191"/>
                    </a:cubicBezTo>
                    <a:cubicBezTo>
                      <a:pt x="15" y="189"/>
                      <a:pt x="21" y="180"/>
                      <a:pt x="21" y="174"/>
                    </a:cubicBezTo>
                    <a:cubicBezTo>
                      <a:pt x="21" y="165"/>
                      <a:pt x="20" y="148"/>
                      <a:pt x="15" y="139"/>
                    </a:cubicBezTo>
                    <a:cubicBezTo>
                      <a:pt x="10" y="132"/>
                      <a:pt x="0" y="132"/>
                      <a:pt x="0" y="118"/>
                    </a:cubicBezTo>
                    <a:cubicBezTo>
                      <a:pt x="0" y="103"/>
                      <a:pt x="5" y="92"/>
                      <a:pt x="12" y="84"/>
                    </a:cubicBezTo>
                    <a:cubicBezTo>
                      <a:pt x="16" y="80"/>
                      <a:pt x="25" y="82"/>
                      <a:pt x="31" y="78"/>
                    </a:cubicBezTo>
                    <a:cubicBezTo>
                      <a:pt x="50" y="65"/>
                      <a:pt x="61" y="59"/>
                      <a:pt x="76" y="35"/>
                    </a:cubicBezTo>
                    <a:cubicBezTo>
                      <a:pt x="81" y="35"/>
                      <a:pt x="81" y="35"/>
                      <a:pt x="81" y="35"/>
                    </a:cubicBezTo>
                    <a:cubicBezTo>
                      <a:pt x="81" y="41"/>
                      <a:pt x="84" y="44"/>
                      <a:pt x="85" y="44"/>
                    </a:cubicBezTo>
                    <a:cubicBezTo>
                      <a:pt x="87" y="44"/>
                      <a:pt x="89" y="39"/>
                      <a:pt x="89" y="37"/>
                    </a:cubicBezTo>
                    <a:cubicBezTo>
                      <a:pt x="89" y="29"/>
                      <a:pt x="89" y="24"/>
                      <a:pt x="89" y="16"/>
                    </a:cubicBezTo>
                    <a:cubicBezTo>
                      <a:pt x="89" y="16"/>
                      <a:pt x="106" y="10"/>
                      <a:pt x="109" y="11"/>
                    </a:cubicBezTo>
                    <a:cubicBezTo>
                      <a:pt x="134" y="11"/>
                      <a:pt x="134" y="11"/>
                      <a:pt x="134" y="11"/>
                    </a:cubicBezTo>
                    <a:cubicBezTo>
                      <a:pt x="144" y="17"/>
                      <a:pt x="153" y="0"/>
                      <a:pt x="164" y="0"/>
                    </a:cubicBezTo>
                    <a:cubicBezTo>
                      <a:pt x="176" y="0"/>
                      <a:pt x="184" y="9"/>
                      <a:pt x="196" y="9"/>
                    </a:cubicBezTo>
                    <a:cubicBezTo>
                      <a:pt x="196" y="29"/>
                      <a:pt x="212" y="36"/>
                      <a:pt x="223" y="40"/>
                    </a:cubicBezTo>
                    <a:cubicBezTo>
                      <a:pt x="208" y="64"/>
                      <a:pt x="171" y="70"/>
                      <a:pt x="171" y="104"/>
                    </a:cubicBezTo>
                    <a:cubicBezTo>
                      <a:pt x="171" y="111"/>
                      <a:pt x="175" y="113"/>
                      <a:pt x="178" y="116"/>
                    </a:cubicBezTo>
                    <a:cubicBezTo>
                      <a:pt x="195" y="134"/>
                      <a:pt x="203" y="155"/>
                      <a:pt x="221" y="168"/>
                    </a:cubicBezTo>
                    <a:cubicBezTo>
                      <a:pt x="240" y="180"/>
                      <a:pt x="252" y="215"/>
                      <a:pt x="252" y="242"/>
                    </a:cubicBezTo>
                    <a:cubicBezTo>
                      <a:pt x="252" y="260"/>
                      <a:pt x="243" y="267"/>
                      <a:pt x="243" y="281"/>
                    </a:cubicBezTo>
                    <a:cubicBezTo>
                      <a:pt x="218" y="288"/>
                      <a:pt x="216" y="296"/>
                      <a:pt x="196" y="307"/>
                    </a:cubicBezTo>
                    <a:cubicBezTo>
                      <a:pt x="187" y="312"/>
                      <a:pt x="189" y="324"/>
                      <a:pt x="180" y="324"/>
                    </a:cubicBezTo>
                    <a:cubicBezTo>
                      <a:pt x="178" y="324"/>
                      <a:pt x="178" y="320"/>
                      <a:pt x="178" y="317"/>
                    </a:cubicBezTo>
                    <a:cubicBezTo>
                      <a:pt x="178" y="322"/>
                      <a:pt x="178" y="325"/>
                      <a:pt x="178" y="326"/>
                    </a:cubicBezTo>
                    <a:cubicBezTo>
                      <a:pt x="178" y="334"/>
                      <a:pt x="162" y="346"/>
                      <a:pt x="159" y="346"/>
                    </a:cubicBezTo>
                    <a:cubicBezTo>
                      <a:pt x="156" y="346"/>
                      <a:pt x="153" y="335"/>
                      <a:pt x="153" y="330"/>
                    </a:cubicBezTo>
                    <a:cubicBezTo>
                      <a:pt x="153" y="324"/>
                      <a:pt x="153" y="320"/>
                      <a:pt x="156" y="319"/>
                    </a:cubicBezTo>
                    <a:cubicBezTo>
                      <a:pt x="153" y="317"/>
                      <a:pt x="152" y="311"/>
                      <a:pt x="151" y="307"/>
                    </a:cubicBezTo>
                    <a:cubicBezTo>
                      <a:pt x="140" y="307"/>
                      <a:pt x="125" y="303"/>
                      <a:pt x="125" y="291"/>
                    </a:cubicBezTo>
                    <a:cubicBezTo>
                      <a:pt x="108" y="291"/>
                      <a:pt x="116" y="279"/>
                      <a:pt x="107" y="269"/>
                    </a:cubicBezTo>
                    <a:cubicBezTo>
                      <a:pt x="97" y="258"/>
                      <a:pt x="86" y="258"/>
                      <a:pt x="74" y="254"/>
                    </a:cubicBezTo>
                    <a:cubicBezTo>
                      <a:pt x="72" y="254"/>
                      <a:pt x="70" y="243"/>
                      <a:pt x="70" y="243"/>
                    </a:cubicBezTo>
                    <a:cubicBezTo>
                      <a:pt x="68" y="234"/>
                      <a:pt x="59" y="233"/>
                      <a:pt x="50" y="233"/>
                    </a:cubicBezTo>
                    <a:cubicBezTo>
                      <a:pt x="44" y="233"/>
                      <a:pt x="46" y="238"/>
                      <a:pt x="46" y="242"/>
                    </a:cubicBezTo>
                    <a:cubicBezTo>
                      <a:pt x="46" y="249"/>
                      <a:pt x="49" y="250"/>
                      <a:pt x="49" y="257"/>
                    </a:cubicBezTo>
                    <a:cubicBezTo>
                      <a:pt x="49" y="281"/>
                      <a:pt x="27" y="287"/>
                      <a:pt x="27" y="308"/>
                    </a:cubicBezTo>
                    <a:cubicBezTo>
                      <a:pt x="27" y="333"/>
                      <a:pt x="53" y="324"/>
                      <a:pt x="53" y="347"/>
                    </a:cubicBezTo>
                    <a:cubicBezTo>
                      <a:pt x="51" y="347"/>
                      <a:pt x="51" y="347"/>
                      <a:pt x="51" y="347"/>
                    </a:cubicBezTo>
                    <a:cubicBezTo>
                      <a:pt x="54" y="352"/>
                      <a:pt x="55" y="366"/>
                      <a:pt x="60" y="372"/>
                    </a:cubicBezTo>
                    <a:cubicBezTo>
                      <a:pt x="81" y="393"/>
                      <a:pt x="125" y="398"/>
                      <a:pt x="125" y="438"/>
                    </a:cubicBezTo>
                    <a:cubicBezTo>
                      <a:pt x="125" y="446"/>
                      <a:pt x="122" y="446"/>
                      <a:pt x="122" y="453"/>
                    </a:cubicBezTo>
                    <a:cubicBezTo>
                      <a:pt x="122" y="467"/>
                      <a:pt x="134" y="472"/>
                      <a:pt x="137" y="482"/>
                    </a:cubicBezTo>
                    <a:cubicBezTo>
                      <a:pt x="140" y="492"/>
                      <a:pt x="140" y="496"/>
                      <a:pt x="143" y="505"/>
                    </a:cubicBezTo>
                    <a:cubicBezTo>
                      <a:pt x="137" y="506"/>
                      <a:pt x="137" y="506"/>
                      <a:pt x="134" y="506"/>
                    </a:cubicBezTo>
                    <a:cubicBezTo>
                      <a:pt x="131" y="506"/>
                      <a:pt x="131" y="509"/>
                      <a:pt x="128" y="509"/>
                    </a:cubicBezTo>
                    <a:cubicBezTo>
                      <a:pt x="121" y="509"/>
                      <a:pt x="120" y="503"/>
                      <a:pt x="115" y="502"/>
                    </a:cubicBezTo>
                    <a:cubicBezTo>
                      <a:pt x="92" y="494"/>
                      <a:pt x="71" y="470"/>
                      <a:pt x="62" y="444"/>
                    </a:cubicBezTo>
                    <a:cubicBezTo>
                      <a:pt x="56" y="421"/>
                      <a:pt x="54" y="404"/>
                      <a:pt x="46" y="386"/>
                    </a:cubicBezTo>
                    <a:cubicBezTo>
                      <a:pt x="40" y="374"/>
                      <a:pt x="35" y="346"/>
                      <a:pt x="23" y="346"/>
                    </a:cubicBezTo>
                    <a:cubicBezTo>
                      <a:pt x="15" y="346"/>
                      <a:pt x="20" y="351"/>
                      <a:pt x="13" y="346"/>
                    </a:cubicBezTo>
                    <a:cubicBezTo>
                      <a:pt x="12" y="346"/>
                      <a:pt x="13" y="343"/>
                      <a:pt x="13" y="341"/>
                    </a:cubicBezTo>
                    <a:cubicBezTo>
                      <a:pt x="13" y="330"/>
                      <a:pt x="15" y="322"/>
                      <a:pt x="17" y="311"/>
                    </a:cubicBezTo>
                    <a:cubicBezTo>
                      <a:pt x="19" y="311"/>
                      <a:pt x="19" y="311"/>
                      <a:pt x="19" y="311"/>
                    </a:cubicBezTo>
                    <a:lnTo>
                      <a:pt x="21" y="311"/>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8" name="Freeform 61">
                <a:extLst>
                  <a:ext uri="{FF2B5EF4-FFF2-40B4-BE49-F238E27FC236}">
                    <a16:creationId xmlns:a16="http://schemas.microsoft.com/office/drawing/2014/main" xmlns="" id="{774F5831-DA49-9D68-9A29-63159F6FE929}"/>
                  </a:ext>
                </a:extLst>
              </p:cNvPr>
              <p:cNvSpPr>
                <a:spLocks/>
              </p:cNvSpPr>
              <p:nvPr/>
            </p:nvSpPr>
            <p:spPr bwMode="auto">
              <a:xfrm>
                <a:off x="8409259" y="4258827"/>
                <a:ext cx="41322" cy="41321"/>
              </a:xfrm>
              <a:custGeom>
                <a:avLst/>
                <a:gdLst>
                  <a:gd name="T0" fmla="*/ 21 w 36"/>
                  <a:gd name="T1" fmla="*/ 30 h 35"/>
                  <a:gd name="T2" fmla="*/ 16 w 36"/>
                  <a:gd name="T3" fmla="*/ 19 h 35"/>
                  <a:gd name="T4" fmla="*/ 0 w 36"/>
                  <a:gd name="T5" fmla="*/ 11 h 35"/>
                  <a:gd name="T6" fmla="*/ 16 w 36"/>
                  <a:gd name="T7" fmla="*/ 0 h 35"/>
                  <a:gd name="T8" fmla="*/ 35 w 36"/>
                  <a:gd name="T9" fmla="*/ 27 h 35"/>
                  <a:gd name="T10" fmla="*/ 36 w 36"/>
                  <a:gd name="T11" fmla="*/ 35 h 35"/>
                  <a:gd name="T12" fmla="*/ 31 w 36"/>
                  <a:gd name="T13" fmla="*/ 35 h 35"/>
                  <a:gd name="T14" fmla="*/ 21 w 36"/>
                  <a:gd name="T15" fmla="*/ 3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5">
                    <a:moveTo>
                      <a:pt x="21" y="30"/>
                    </a:moveTo>
                    <a:cubicBezTo>
                      <a:pt x="19" y="30"/>
                      <a:pt x="16" y="22"/>
                      <a:pt x="16" y="19"/>
                    </a:cubicBezTo>
                    <a:cubicBezTo>
                      <a:pt x="13" y="13"/>
                      <a:pt x="0" y="17"/>
                      <a:pt x="0" y="11"/>
                    </a:cubicBezTo>
                    <a:cubicBezTo>
                      <a:pt x="0" y="6"/>
                      <a:pt x="11" y="1"/>
                      <a:pt x="16" y="0"/>
                    </a:cubicBezTo>
                    <a:cubicBezTo>
                      <a:pt x="20" y="12"/>
                      <a:pt x="25" y="27"/>
                      <a:pt x="35" y="27"/>
                    </a:cubicBezTo>
                    <a:cubicBezTo>
                      <a:pt x="35" y="30"/>
                      <a:pt x="35" y="33"/>
                      <a:pt x="36" y="35"/>
                    </a:cubicBezTo>
                    <a:cubicBezTo>
                      <a:pt x="34" y="35"/>
                      <a:pt x="32" y="35"/>
                      <a:pt x="31" y="35"/>
                    </a:cubicBezTo>
                    <a:cubicBezTo>
                      <a:pt x="26" y="35"/>
                      <a:pt x="24" y="30"/>
                      <a:pt x="21" y="3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9" name="Freeform 62">
                <a:extLst>
                  <a:ext uri="{FF2B5EF4-FFF2-40B4-BE49-F238E27FC236}">
                    <a16:creationId xmlns:a16="http://schemas.microsoft.com/office/drawing/2014/main" xmlns="" id="{4A658711-A9B1-8D8C-A26E-ECFC9500461F}"/>
                  </a:ext>
                </a:extLst>
              </p:cNvPr>
              <p:cNvSpPr>
                <a:spLocks/>
              </p:cNvSpPr>
              <p:nvPr/>
            </p:nvSpPr>
            <p:spPr bwMode="auto">
              <a:xfrm>
                <a:off x="8470477" y="4289435"/>
                <a:ext cx="16835" cy="15304"/>
              </a:xfrm>
              <a:custGeom>
                <a:avLst/>
                <a:gdLst>
                  <a:gd name="T0" fmla="*/ 1 w 15"/>
                  <a:gd name="T1" fmla="*/ 0 h 14"/>
                  <a:gd name="T2" fmla="*/ 8 w 15"/>
                  <a:gd name="T3" fmla="*/ 0 h 14"/>
                  <a:gd name="T4" fmla="*/ 15 w 15"/>
                  <a:gd name="T5" fmla="*/ 4 h 14"/>
                  <a:gd name="T6" fmla="*/ 7 w 15"/>
                  <a:gd name="T7" fmla="*/ 14 h 14"/>
                  <a:gd name="T8" fmla="*/ 1 w 15"/>
                  <a:gd name="T9" fmla="*/ 4 h 14"/>
                  <a:gd name="T10" fmla="*/ 1 w 15"/>
                  <a:gd name="T11" fmla="*/ 0 h 14"/>
                </a:gdLst>
                <a:ahLst/>
                <a:cxnLst>
                  <a:cxn ang="0">
                    <a:pos x="T0" y="T1"/>
                  </a:cxn>
                  <a:cxn ang="0">
                    <a:pos x="T2" y="T3"/>
                  </a:cxn>
                  <a:cxn ang="0">
                    <a:pos x="T4" y="T5"/>
                  </a:cxn>
                  <a:cxn ang="0">
                    <a:pos x="T6" y="T7"/>
                  </a:cxn>
                  <a:cxn ang="0">
                    <a:pos x="T8" y="T9"/>
                  </a:cxn>
                  <a:cxn ang="0">
                    <a:pos x="T10" y="T11"/>
                  </a:cxn>
                </a:cxnLst>
                <a:rect l="0" t="0" r="r" b="b"/>
                <a:pathLst>
                  <a:path w="15" h="14">
                    <a:moveTo>
                      <a:pt x="1" y="0"/>
                    </a:moveTo>
                    <a:cubicBezTo>
                      <a:pt x="3" y="0"/>
                      <a:pt x="6" y="0"/>
                      <a:pt x="8" y="0"/>
                    </a:cubicBezTo>
                    <a:cubicBezTo>
                      <a:pt x="11" y="0"/>
                      <a:pt x="13" y="4"/>
                      <a:pt x="15" y="4"/>
                    </a:cubicBezTo>
                    <a:cubicBezTo>
                      <a:pt x="15" y="9"/>
                      <a:pt x="12" y="14"/>
                      <a:pt x="7" y="14"/>
                    </a:cubicBezTo>
                    <a:cubicBezTo>
                      <a:pt x="2" y="14"/>
                      <a:pt x="1" y="8"/>
                      <a:pt x="1" y="4"/>
                    </a:cubicBezTo>
                    <a:cubicBezTo>
                      <a:pt x="1" y="4"/>
                      <a:pt x="0" y="0"/>
                      <a:pt x="1"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0" name="Freeform 63">
                <a:extLst>
                  <a:ext uri="{FF2B5EF4-FFF2-40B4-BE49-F238E27FC236}">
                    <a16:creationId xmlns:a16="http://schemas.microsoft.com/office/drawing/2014/main" xmlns="" id="{6FCDF88C-5166-1270-A56E-2E8199F77C35}"/>
                  </a:ext>
                </a:extLst>
              </p:cNvPr>
              <p:cNvSpPr>
                <a:spLocks/>
              </p:cNvSpPr>
              <p:nvPr/>
            </p:nvSpPr>
            <p:spPr bwMode="auto">
              <a:xfrm>
                <a:off x="8251624" y="4249644"/>
                <a:ext cx="16835" cy="26017"/>
              </a:xfrm>
              <a:custGeom>
                <a:avLst/>
                <a:gdLst>
                  <a:gd name="T0" fmla="*/ 3 w 14"/>
                  <a:gd name="T1" fmla="*/ 0 h 23"/>
                  <a:gd name="T2" fmla="*/ 13 w 14"/>
                  <a:gd name="T3" fmla="*/ 23 h 23"/>
                  <a:gd name="T4" fmla="*/ 0 w 14"/>
                  <a:gd name="T5" fmla="*/ 4 h 23"/>
                  <a:gd name="T6" fmla="*/ 0 w 14"/>
                  <a:gd name="T7" fmla="*/ 0 h 23"/>
                  <a:gd name="T8" fmla="*/ 6 w 14"/>
                  <a:gd name="T9" fmla="*/ 0 h 23"/>
                  <a:gd name="T10" fmla="*/ 6 w 14"/>
                  <a:gd name="T11" fmla="*/ 4 h 23"/>
                  <a:gd name="T12" fmla="*/ 3 w 14"/>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3" y="0"/>
                    </a:moveTo>
                    <a:cubicBezTo>
                      <a:pt x="9" y="8"/>
                      <a:pt x="14" y="13"/>
                      <a:pt x="13" y="23"/>
                    </a:cubicBezTo>
                    <a:cubicBezTo>
                      <a:pt x="9" y="22"/>
                      <a:pt x="0" y="9"/>
                      <a:pt x="0" y="4"/>
                    </a:cubicBezTo>
                    <a:cubicBezTo>
                      <a:pt x="0" y="3"/>
                      <a:pt x="0" y="1"/>
                      <a:pt x="0" y="0"/>
                    </a:cubicBezTo>
                    <a:cubicBezTo>
                      <a:pt x="6" y="0"/>
                      <a:pt x="6" y="0"/>
                      <a:pt x="6" y="0"/>
                    </a:cubicBezTo>
                    <a:cubicBezTo>
                      <a:pt x="6" y="1"/>
                      <a:pt x="6" y="4"/>
                      <a:pt x="6" y="4"/>
                    </a:cubicBezTo>
                    <a:lnTo>
                      <a:pt x="3"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1" name="Freeform 64">
                <a:extLst>
                  <a:ext uri="{FF2B5EF4-FFF2-40B4-BE49-F238E27FC236}">
                    <a16:creationId xmlns:a16="http://schemas.microsoft.com/office/drawing/2014/main" xmlns="" id="{6E791339-1E26-F1C0-5058-ADAF24292844}"/>
                  </a:ext>
                </a:extLst>
              </p:cNvPr>
              <p:cNvSpPr>
                <a:spLocks/>
              </p:cNvSpPr>
              <p:nvPr/>
            </p:nvSpPr>
            <p:spPr bwMode="auto">
              <a:xfrm>
                <a:off x="8219485" y="4194549"/>
                <a:ext cx="24487" cy="21426"/>
              </a:xfrm>
              <a:custGeom>
                <a:avLst/>
                <a:gdLst>
                  <a:gd name="T0" fmla="*/ 4 w 21"/>
                  <a:gd name="T1" fmla="*/ 0 h 19"/>
                  <a:gd name="T2" fmla="*/ 15 w 21"/>
                  <a:gd name="T3" fmla="*/ 19 h 19"/>
                  <a:gd name="T4" fmla="*/ 1 w 21"/>
                  <a:gd name="T5" fmla="*/ 2 h 19"/>
                  <a:gd name="T6" fmla="*/ 0 w 21"/>
                  <a:gd name="T7" fmla="*/ 2 h 19"/>
                  <a:gd name="T8" fmla="*/ 4 w 21"/>
                  <a:gd name="T9" fmla="*/ 0 h 19"/>
                </a:gdLst>
                <a:ahLst/>
                <a:cxnLst>
                  <a:cxn ang="0">
                    <a:pos x="T0" y="T1"/>
                  </a:cxn>
                  <a:cxn ang="0">
                    <a:pos x="T2" y="T3"/>
                  </a:cxn>
                  <a:cxn ang="0">
                    <a:pos x="T4" y="T5"/>
                  </a:cxn>
                  <a:cxn ang="0">
                    <a:pos x="T6" y="T7"/>
                  </a:cxn>
                  <a:cxn ang="0">
                    <a:pos x="T8" y="T9"/>
                  </a:cxn>
                </a:cxnLst>
                <a:rect l="0" t="0" r="r" b="b"/>
                <a:pathLst>
                  <a:path w="21" h="19">
                    <a:moveTo>
                      <a:pt x="4" y="0"/>
                    </a:moveTo>
                    <a:cubicBezTo>
                      <a:pt x="9" y="3"/>
                      <a:pt x="21" y="19"/>
                      <a:pt x="15" y="19"/>
                    </a:cubicBezTo>
                    <a:cubicBezTo>
                      <a:pt x="12" y="19"/>
                      <a:pt x="2" y="6"/>
                      <a:pt x="1" y="2"/>
                    </a:cubicBezTo>
                    <a:cubicBezTo>
                      <a:pt x="0" y="2"/>
                      <a:pt x="0" y="2"/>
                      <a:pt x="0" y="2"/>
                    </a:cubicBezTo>
                    <a:lnTo>
                      <a:pt x="4"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2" name="Freeform 65">
                <a:extLst>
                  <a:ext uri="{FF2B5EF4-FFF2-40B4-BE49-F238E27FC236}">
                    <a16:creationId xmlns:a16="http://schemas.microsoft.com/office/drawing/2014/main" xmlns="" id="{3CF7964C-CFB8-DC3D-412B-B872EF1A7AA5}"/>
                  </a:ext>
                </a:extLst>
              </p:cNvPr>
              <p:cNvSpPr>
                <a:spLocks/>
              </p:cNvSpPr>
              <p:nvPr/>
            </p:nvSpPr>
            <p:spPr bwMode="auto">
              <a:xfrm>
                <a:off x="9012252" y="3306903"/>
                <a:ext cx="56626" cy="76521"/>
              </a:xfrm>
              <a:custGeom>
                <a:avLst/>
                <a:gdLst>
                  <a:gd name="T0" fmla="*/ 19 w 50"/>
                  <a:gd name="T1" fmla="*/ 40 h 68"/>
                  <a:gd name="T2" fmla="*/ 22 w 50"/>
                  <a:gd name="T3" fmla="*/ 29 h 68"/>
                  <a:gd name="T4" fmla="*/ 16 w 50"/>
                  <a:gd name="T5" fmla="*/ 18 h 68"/>
                  <a:gd name="T6" fmla="*/ 16 w 50"/>
                  <a:gd name="T7" fmla="*/ 25 h 68"/>
                  <a:gd name="T8" fmla="*/ 7 w 50"/>
                  <a:gd name="T9" fmla="*/ 29 h 68"/>
                  <a:gd name="T10" fmla="*/ 0 w 50"/>
                  <a:gd name="T11" fmla="*/ 20 h 68"/>
                  <a:gd name="T12" fmla="*/ 23 w 50"/>
                  <a:gd name="T13" fmla="*/ 0 h 68"/>
                  <a:gd name="T14" fmla="*/ 43 w 50"/>
                  <a:gd name="T15" fmla="*/ 6 h 68"/>
                  <a:gd name="T16" fmla="*/ 44 w 50"/>
                  <a:gd name="T17" fmla="*/ 14 h 68"/>
                  <a:gd name="T18" fmla="*/ 50 w 50"/>
                  <a:gd name="T19" fmla="*/ 21 h 68"/>
                  <a:gd name="T20" fmla="*/ 50 w 50"/>
                  <a:gd name="T21" fmla="*/ 29 h 68"/>
                  <a:gd name="T22" fmla="*/ 44 w 50"/>
                  <a:gd name="T23" fmla="*/ 29 h 68"/>
                  <a:gd name="T24" fmla="*/ 25 w 50"/>
                  <a:gd name="T25" fmla="*/ 68 h 68"/>
                  <a:gd name="T26" fmla="*/ 22 w 50"/>
                  <a:gd name="T27" fmla="*/ 60 h 68"/>
                  <a:gd name="T28" fmla="*/ 22 w 50"/>
                  <a:gd name="T29" fmla="*/ 65 h 68"/>
                  <a:gd name="T30" fmla="*/ 12 w 50"/>
                  <a:gd name="T31" fmla="*/ 53 h 68"/>
                  <a:gd name="T32" fmla="*/ 19 w 50"/>
                  <a:gd name="T33" fmla="*/ 4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8">
                    <a:moveTo>
                      <a:pt x="19" y="40"/>
                    </a:moveTo>
                    <a:cubicBezTo>
                      <a:pt x="22" y="29"/>
                      <a:pt x="22" y="29"/>
                      <a:pt x="22" y="29"/>
                    </a:cubicBezTo>
                    <a:cubicBezTo>
                      <a:pt x="18" y="27"/>
                      <a:pt x="17" y="22"/>
                      <a:pt x="16" y="18"/>
                    </a:cubicBezTo>
                    <a:cubicBezTo>
                      <a:pt x="16" y="21"/>
                      <a:pt x="15" y="23"/>
                      <a:pt x="16" y="25"/>
                    </a:cubicBezTo>
                    <a:cubicBezTo>
                      <a:pt x="13" y="25"/>
                      <a:pt x="10" y="29"/>
                      <a:pt x="7" y="29"/>
                    </a:cubicBezTo>
                    <a:cubicBezTo>
                      <a:pt x="4" y="29"/>
                      <a:pt x="0" y="24"/>
                      <a:pt x="0" y="20"/>
                    </a:cubicBezTo>
                    <a:cubicBezTo>
                      <a:pt x="0" y="15"/>
                      <a:pt x="21" y="0"/>
                      <a:pt x="23" y="0"/>
                    </a:cubicBezTo>
                    <a:cubicBezTo>
                      <a:pt x="29" y="0"/>
                      <a:pt x="34" y="6"/>
                      <a:pt x="43" y="6"/>
                    </a:cubicBezTo>
                    <a:cubicBezTo>
                      <a:pt x="43" y="9"/>
                      <a:pt x="41" y="14"/>
                      <a:pt x="44" y="14"/>
                    </a:cubicBezTo>
                    <a:cubicBezTo>
                      <a:pt x="50" y="21"/>
                      <a:pt x="50" y="21"/>
                      <a:pt x="50" y="21"/>
                    </a:cubicBezTo>
                    <a:cubicBezTo>
                      <a:pt x="50" y="23"/>
                      <a:pt x="49" y="26"/>
                      <a:pt x="50" y="29"/>
                    </a:cubicBezTo>
                    <a:cubicBezTo>
                      <a:pt x="48" y="29"/>
                      <a:pt x="46" y="30"/>
                      <a:pt x="44" y="29"/>
                    </a:cubicBezTo>
                    <a:cubicBezTo>
                      <a:pt x="41" y="43"/>
                      <a:pt x="35" y="68"/>
                      <a:pt x="25" y="68"/>
                    </a:cubicBezTo>
                    <a:cubicBezTo>
                      <a:pt x="22" y="68"/>
                      <a:pt x="22" y="63"/>
                      <a:pt x="22" y="60"/>
                    </a:cubicBezTo>
                    <a:cubicBezTo>
                      <a:pt x="22" y="65"/>
                      <a:pt x="22" y="65"/>
                      <a:pt x="22" y="65"/>
                    </a:cubicBezTo>
                    <a:cubicBezTo>
                      <a:pt x="16" y="65"/>
                      <a:pt x="12" y="56"/>
                      <a:pt x="12" y="53"/>
                    </a:cubicBezTo>
                    <a:cubicBezTo>
                      <a:pt x="12" y="51"/>
                      <a:pt x="19" y="40"/>
                      <a:pt x="19" y="4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3" name="Freeform 66">
                <a:extLst>
                  <a:ext uri="{FF2B5EF4-FFF2-40B4-BE49-F238E27FC236}">
                    <a16:creationId xmlns:a16="http://schemas.microsoft.com/office/drawing/2014/main" xmlns="" id="{D11C79FE-9D03-1851-AF6F-F4FA180A9439}"/>
                  </a:ext>
                </a:extLst>
              </p:cNvPr>
              <p:cNvSpPr>
                <a:spLocks/>
              </p:cNvSpPr>
              <p:nvPr/>
            </p:nvSpPr>
            <p:spPr bwMode="auto">
              <a:xfrm>
                <a:off x="9079591" y="3288538"/>
                <a:ext cx="64278" cy="47443"/>
              </a:xfrm>
              <a:custGeom>
                <a:avLst/>
                <a:gdLst>
                  <a:gd name="T0" fmla="*/ 40 w 57"/>
                  <a:gd name="T1" fmla="*/ 28 h 42"/>
                  <a:gd name="T2" fmla="*/ 29 w 57"/>
                  <a:gd name="T3" fmla="*/ 22 h 42"/>
                  <a:gd name="T4" fmla="*/ 10 w 57"/>
                  <a:gd name="T5" fmla="*/ 42 h 42"/>
                  <a:gd name="T6" fmla="*/ 6 w 57"/>
                  <a:gd name="T7" fmla="*/ 30 h 42"/>
                  <a:gd name="T8" fmla="*/ 0 w 57"/>
                  <a:gd name="T9" fmla="*/ 22 h 42"/>
                  <a:gd name="T10" fmla="*/ 14 w 57"/>
                  <a:gd name="T11" fmla="*/ 10 h 42"/>
                  <a:gd name="T12" fmla="*/ 40 w 57"/>
                  <a:gd name="T13" fmla="*/ 0 h 42"/>
                  <a:gd name="T14" fmla="*/ 40 w 57"/>
                  <a:gd name="T15" fmla="*/ 2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42">
                    <a:moveTo>
                      <a:pt x="40" y="28"/>
                    </a:moveTo>
                    <a:cubicBezTo>
                      <a:pt x="34" y="28"/>
                      <a:pt x="31" y="23"/>
                      <a:pt x="29" y="22"/>
                    </a:cubicBezTo>
                    <a:cubicBezTo>
                      <a:pt x="22" y="30"/>
                      <a:pt x="20" y="42"/>
                      <a:pt x="10" y="42"/>
                    </a:cubicBezTo>
                    <a:cubicBezTo>
                      <a:pt x="7" y="42"/>
                      <a:pt x="5" y="34"/>
                      <a:pt x="6" y="30"/>
                    </a:cubicBezTo>
                    <a:cubicBezTo>
                      <a:pt x="1" y="27"/>
                      <a:pt x="0" y="26"/>
                      <a:pt x="0" y="22"/>
                    </a:cubicBezTo>
                    <a:cubicBezTo>
                      <a:pt x="0" y="22"/>
                      <a:pt x="14" y="10"/>
                      <a:pt x="14" y="10"/>
                    </a:cubicBezTo>
                    <a:cubicBezTo>
                      <a:pt x="27" y="14"/>
                      <a:pt x="29" y="0"/>
                      <a:pt x="40" y="0"/>
                    </a:cubicBezTo>
                    <a:cubicBezTo>
                      <a:pt x="57" y="0"/>
                      <a:pt x="48" y="28"/>
                      <a:pt x="40" y="2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4" name="Freeform 67">
                <a:extLst>
                  <a:ext uri="{FF2B5EF4-FFF2-40B4-BE49-F238E27FC236}">
                    <a16:creationId xmlns:a16="http://schemas.microsoft.com/office/drawing/2014/main" xmlns="" id="{512BBD19-947F-B1B8-8B9C-8F8EE4E36801}"/>
                  </a:ext>
                </a:extLst>
              </p:cNvPr>
              <p:cNvSpPr>
                <a:spLocks/>
              </p:cNvSpPr>
              <p:nvPr/>
            </p:nvSpPr>
            <p:spPr bwMode="auto">
              <a:xfrm>
                <a:off x="9044391" y="3080400"/>
                <a:ext cx="275479" cy="235685"/>
              </a:xfrm>
              <a:custGeom>
                <a:avLst/>
                <a:gdLst>
                  <a:gd name="T0" fmla="*/ 94 w 241"/>
                  <a:gd name="T1" fmla="*/ 199 h 207"/>
                  <a:gd name="T2" fmla="*/ 94 w 241"/>
                  <a:gd name="T3" fmla="*/ 192 h 207"/>
                  <a:gd name="T4" fmla="*/ 97 w 241"/>
                  <a:gd name="T5" fmla="*/ 179 h 207"/>
                  <a:gd name="T6" fmla="*/ 74 w 241"/>
                  <a:gd name="T7" fmla="*/ 172 h 207"/>
                  <a:gd name="T8" fmla="*/ 66 w 241"/>
                  <a:gd name="T9" fmla="*/ 178 h 207"/>
                  <a:gd name="T10" fmla="*/ 50 w 241"/>
                  <a:gd name="T11" fmla="*/ 181 h 207"/>
                  <a:gd name="T12" fmla="*/ 10 w 241"/>
                  <a:gd name="T13" fmla="*/ 192 h 207"/>
                  <a:gd name="T14" fmla="*/ 0 w 241"/>
                  <a:gd name="T15" fmla="*/ 189 h 207"/>
                  <a:gd name="T16" fmla="*/ 10 w 241"/>
                  <a:gd name="T17" fmla="*/ 183 h 207"/>
                  <a:gd name="T18" fmla="*/ 52 w 241"/>
                  <a:gd name="T19" fmla="*/ 152 h 207"/>
                  <a:gd name="T20" fmla="*/ 99 w 241"/>
                  <a:gd name="T21" fmla="*/ 152 h 207"/>
                  <a:gd name="T22" fmla="*/ 123 w 241"/>
                  <a:gd name="T23" fmla="*/ 127 h 207"/>
                  <a:gd name="T24" fmla="*/ 136 w 241"/>
                  <a:gd name="T25" fmla="*/ 107 h 207"/>
                  <a:gd name="T26" fmla="*/ 132 w 241"/>
                  <a:gd name="T27" fmla="*/ 116 h 207"/>
                  <a:gd name="T28" fmla="*/ 136 w 241"/>
                  <a:gd name="T29" fmla="*/ 120 h 207"/>
                  <a:gd name="T30" fmla="*/ 158 w 241"/>
                  <a:gd name="T31" fmla="*/ 109 h 207"/>
                  <a:gd name="T32" fmla="*/ 200 w 241"/>
                  <a:gd name="T33" fmla="*/ 45 h 207"/>
                  <a:gd name="T34" fmla="*/ 197 w 241"/>
                  <a:gd name="T35" fmla="*/ 35 h 207"/>
                  <a:gd name="T36" fmla="*/ 214 w 241"/>
                  <a:gd name="T37" fmla="*/ 6 h 207"/>
                  <a:gd name="T38" fmla="*/ 224 w 241"/>
                  <a:gd name="T39" fmla="*/ 8 h 207"/>
                  <a:gd name="T40" fmla="*/ 222 w 241"/>
                  <a:gd name="T41" fmla="*/ 7 h 207"/>
                  <a:gd name="T42" fmla="*/ 220 w 241"/>
                  <a:gd name="T43" fmla="*/ 0 h 207"/>
                  <a:gd name="T44" fmla="*/ 229 w 241"/>
                  <a:gd name="T45" fmla="*/ 4 h 207"/>
                  <a:gd name="T46" fmla="*/ 231 w 241"/>
                  <a:gd name="T47" fmla="*/ 20 h 207"/>
                  <a:gd name="T48" fmla="*/ 241 w 241"/>
                  <a:gd name="T49" fmla="*/ 48 h 207"/>
                  <a:gd name="T50" fmla="*/ 231 w 241"/>
                  <a:gd name="T51" fmla="*/ 72 h 207"/>
                  <a:gd name="T52" fmla="*/ 231 w 241"/>
                  <a:gd name="T53" fmla="*/ 77 h 207"/>
                  <a:gd name="T54" fmla="*/ 224 w 241"/>
                  <a:gd name="T55" fmla="*/ 79 h 207"/>
                  <a:gd name="T56" fmla="*/ 219 w 241"/>
                  <a:gd name="T57" fmla="*/ 115 h 207"/>
                  <a:gd name="T58" fmla="*/ 210 w 241"/>
                  <a:gd name="T59" fmla="*/ 137 h 207"/>
                  <a:gd name="T60" fmla="*/ 214 w 241"/>
                  <a:gd name="T61" fmla="*/ 152 h 207"/>
                  <a:gd name="T62" fmla="*/ 196 w 241"/>
                  <a:gd name="T63" fmla="*/ 168 h 207"/>
                  <a:gd name="T64" fmla="*/ 197 w 241"/>
                  <a:gd name="T65" fmla="*/ 155 h 207"/>
                  <a:gd name="T66" fmla="*/ 176 w 241"/>
                  <a:gd name="T67" fmla="*/ 174 h 207"/>
                  <a:gd name="T68" fmla="*/ 172 w 241"/>
                  <a:gd name="T69" fmla="*/ 170 h 207"/>
                  <a:gd name="T70" fmla="*/ 165 w 241"/>
                  <a:gd name="T71" fmla="*/ 170 h 207"/>
                  <a:gd name="T72" fmla="*/ 150 w 241"/>
                  <a:gd name="T73" fmla="*/ 180 h 207"/>
                  <a:gd name="T74" fmla="*/ 128 w 241"/>
                  <a:gd name="T75" fmla="*/ 166 h 207"/>
                  <a:gd name="T76" fmla="*/ 123 w 241"/>
                  <a:gd name="T77" fmla="*/ 173 h 207"/>
                  <a:gd name="T78" fmla="*/ 131 w 241"/>
                  <a:gd name="T79" fmla="*/ 185 h 207"/>
                  <a:gd name="T80" fmla="*/ 123 w 241"/>
                  <a:gd name="T81" fmla="*/ 186 h 207"/>
                  <a:gd name="T82" fmla="*/ 105 w 241"/>
                  <a:gd name="T83" fmla="*/ 207 h 207"/>
                  <a:gd name="T84" fmla="*/ 94 w 241"/>
                  <a:gd name="T85" fmla="*/ 19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207">
                    <a:moveTo>
                      <a:pt x="94" y="199"/>
                    </a:moveTo>
                    <a:cubicBezTo>
                      <a:pt x="92" y="199"/>
                      <a:pt x="94" y="195"/>
                      <a:pt x="94" y="192"/>
                    </a:cubicBezTo>
                    <a:cubicBezTo>
                      <a:pt x="94" y="188"/>
                      <a:pt x="97" y="182"/>
                      <a:pt x="97" y="179"/>
                    </a:cubicBezTo>
                    <a:cubicBezTo>
                      <a:pt x="88" y="177"/>
                      <a:pt x="83" y="172"/>
                      <a:pt x="74" y="172"/>
                    </a:cubicBezTo>
                    <a:cubicBezTo>
                      <a:pt x="69" y="172"/>
                      <a:pt x="69" y="177"/>
                      <a:pt x="66" y="178"/>
                    </a:cubicBezTo>
                    <a:cubicBezTo>
                      <a:pt x="60" y="181"/>
                      <a:pt x="56" y="177"/>
                      <a:pt x="50" y="181"/>
                    </a:cubicBezTo>
                    <a:cubicBezTo>
                      <a:pt x="40" y="185"/>
                      <a:pt x="26" y="192"/>
                      <a:pt x="10" y="192"/>
                    </a:cubicBezTo>
                    <a:cubicBezTo>
                      <a:pt x="5" y="192"/>
                      <a:pt x="0" y="192"/>
                      <a:pt x="0" y="189"/>
                    </a:cubicBezTo>
                    <a:cubicBezTo>
                      <a:pt x="0" y="186"/>
                      <a:pt x="7" y="184"/>
                      <a:pt x="10" y="183"/>
                    </a:cubicBezTo>
                    <a:cubicBezTo>
                      <a:pt x="26" y="172"/>
                      <a:pt x="32" y="152"/>
                      <a:pt x="52" y="152"/>
                    </a:cubicBezTo>
                    <a:cubicBezTo>
                      <a:pt x="75" y="152"/>
                      <a:pt x="82" y="152"/>
                      <a:pt x="99" y="152"/>
                    </a:cubicBezTo>
                    <a:cubicBezTo>
                      <a:pt x="112" y="152"/>
                      <a:pt x="116" y="127"/>
                      <a:pt x="123" y="127"/>
                    </a:cubicBezTo>
                    <a:cubicBezTo>
                      <a:pt x="124" y="127"/>
                      <a:pt x="134" y="108"/>
                      <a:pt x="136" y="107"/>
                    </a:cubicBezTo>
                    <a:cubicBezTo>
                      <a:pt x="134" y="110"/>
                      <a:pt x="132" y="113"/>
                      <a:pt x="132" y="116"/>
                    </a:cubicBezTo>
                    <a:cubicBezTo>
                      <a:pt x="132" y="118"/>
                      <a:pt x="135" y="120"/>
                      <a:pt x="136" y="120"/>
                    </a:cubicBezTo>
                    <a:cubicBezTo>
                      <a:pt x="147" y="120"/>
                      <a:pt x="149" y="112"/>
                      <a:pt x="158" y="109"/>
                    </a:cubicBezTo>
                    <a:cubicBezTo>
                      <a:pt x="174" y="103"/>
                      <a:pt x="200" y="70"/>
                      <a:pt x="200" y="45"/>
                    </a:cubicBezTo>
                    <a:cubicBezTo>
                      <a:pt x="200" y="39"/>
                      <a:pt x="197" y="39"/>
                      <a:pt x="197" y="35"/>
                    </a:cubicBezTo>
                    <a:cubicBezTo>
                      <a:pt x="197" y="26"/>
                      <a:pt x="204" y="6"/>
                      <a:pt x="214" y="6"/>
                    </a:cubicBezTo>
                    <a:cubicBezTo>
                      <a:pt x="216" y="6"/>
                      <a:pt x="215" y="16"/>
                      <a:pt x="224" y="8"/>
                    </a:cubicBezTo>
                    <a:cubicBezTo>
                      <a:pt x="223" y="8"/>
                      <a:pt x="222" y="7"/>
                      <a:pt x="222" y="7"/>
                    </a:cubicBezTo>
                    <a:cubicBezTo>
                      <a:pt x="219" y="7"/>
                      <a:pt x="218" y="0"/>
                      <a:pt x="220" y="0"/>
                    </a:cubicBezTo>
                    <a:cubicBezTo>
                      <a:pt x="225" y="0"/>
                      <a:pt x="228" y="2"/>
                      <a:pt x="229" y="4"/>
                    </a:cubicBezTo>
                    <a:cubicBezTo>
                      <a:pt x="232" y="10"/>
                      <a:pt x="231" y="14"/>
                      <a:pt x="231" y="20"/>
                    </a:cubicBezTo>
                    <a:cubicBezTo>
                      <a:pt x="231" y="31"/>
                      <a:pt x="241" y="37"/>
                      <a:pt x="241" y="48"/>
                    </a:cubicBezTo>
                    <a:cubicBezTo>
                      <a:pt x="241" y="61"/>
                      <a:pt x="231" y="62"/>
                      <a:pt x="231" y="72"/>
                    </a:cubicBezTo>
                    <a:cubicBezTo>
                      <a:pt x="231" y="74"/>
                      <a:pt x="231" y="76"/>
                      <a:pt x="231" y="77"/>
                    </a:cubicBezTo>
                    <a:cubicBezTo>
                      <a:pt x="228" y="80"/>
                      <a:pt x="226" y="78"/>
                      <a:pt x="224" y="79"/>
                    </a:cubicBezTo>
                    <a:cubicBezTo>
                      <a:pt x="216" y="81"/>
                      <a:pt x="219" y="106"/>
                      <a:pt x="219" y="115"/>
                    </a:cubicBezTo>
                    <a:cubicBezTo>
                      <a:pt x="219" y="122"/>
                      <a:pt x="210" y="126"/>
                      <a:pt x="210" y="137"/>
                    </a:cubicBezTo>
                    <a:cubicBezTo>
                      <a:pt x="210" y="144"/>
                      <a:pt x="213" y="147"/>
                      <a:pt x="214" y="152"/>
                    </a:cubicBezTo>
                    <a:cubicBezTo>
                      <a:pt x="205" y="157"/>
                      <a:pt x="205" y="165"/>
                      <a:pt x="196" y="168"/>
                    </a:cubicBezTo>
                    <a:cubicBezTo>
                      <a:pt x="193" y="161"/>
                      <a:pt x="196" y="161"/>
                      <a:pt x="197" y="155"/>
                    </a:cubicBezTo>
                    <a:cubicBezTo>
                      <a:pt x="186" y="162"/>
                      <a:pt x="179" y="163"/>
                      <a:pt x="176" y="174"/>
                    </a:cubicBezTo>
                    <a:cubicBezTo>
                      <a:pt x="175" y="174"/>
                      <a:pt x="172" y="172"/>
                      <a:pt x="172" y="170"/>
                    </a:cubicBezTo>
                    <a:cubicBezTo>
                      <a:pt x="165" y="170"/>
                      <a:pt x="165" y="170"/>
                      <a:pt x="165" y="170"/>
                    </a:cubicBezTo>
                    <a:cubicBezTo>
                      <a:pt x="160" y="175"/>
                      <a:pt x="156" y="180"/>
                      <a:pt x="150" y="180"/>
                    </a:cubicBezTo>
                    <a:cubicBezTo>
                      <a:pt x="134" y="180"/>
                      <a:pt x="135" y="166"/>
                      <a:pt x="128" y="166"/>
                    </a:cubicBezTo>
                    <a:cubicBezTo>
                      <a:pt x="126" y="166"/>
                      <a:pt x="123" y="170"/>
                      <a:pt x="123" y="173"/>
                    </a:cubicBezTo>
                    <a:cubicBezTo>
                      <a:pt x="123" y="176"/>
                      <a:pt x="130" y="185"/>
                      <a:pt x="131" y="185"/>
                    </a:cubicBezTo>
                    <a:cubicBezTo>
                      <a:pt x="129" y="186"/>
                      <a:pt x="126" y="186"/>
                      <a:pt x="123" y="186"/>
                    </a:cubicBezTo>
                    <a:cubicBezTo>
                      <a:pt x="118" y="186"/>
                      <a:pt x="109" y="199"/>
                      <a:pt x="105" y="207"/>
                    </a:cubicBezTo>
                    <a:cubicBezTo>
                      <a:pt x="99" y="205"/>
                      <a:pt x="100" y="199"/>
                      <a:pt x="94" y="19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5" name="Freeform 68">
                <a:extLst>
                  <a:ext uri="{FF2B5EF4-FFF2-40B4-BE49-F238E27FC236}">
                    <a16:creationId xmlns:a16="http://schemas.microsoft.com/office/drawing/2014/main" xmlns="" id="{04B9C9F6-E175-48E6-A778-FBEF8090F728}"/>
                  </a:ext>
                </a:extLst>
              </p:cNvPr>
              <p:cNvSpPr>
                <a:spLocks/>
              </p:cNvSpPr>
              <p:nvPr/>
            </p:nvSpPr>
            <p:spPr bwMode="auto">
              <a:xfrm>
                <a:off x="9266305" y="2948783"/>
                <a:ext cx="142331" cy="127025"/>
              </a:xfrm>
              <a:custGeom>
                <a:avLst/>
                <a:gdLst>
                  <a:gd name="T0" fmla="*/ 18 w 124"/>
                  <a:gd name="T1" fmla="*/ 60 h 110"/>
                  <a:gd name="T2" fmla="*/ 25 w 124"/>
                  <a:gd name="T3" fmla="*/ 60 h 110"/>
                  <a:gd name="T4" fmla="*/ 43 w 124"/>
                  <a:gd name="T5" fmla="*/ 19 h 110"/>
                  <a:gd name="T6" fmla="*/ 40 w 124"/>
                  <a:gd name="T7" fmla="*/ 11 h 110"/>
                  <a:gd name="T8" fmla="*/ 44 w 124"/>
                  <a:gd name="T9" fmla="*/ 0 h 110"/>
                  <a:gd name="T10" fmla="*/ 103 w 124"/>
                  <a:gd name="T11" fmla="*/ 40 h 110"/>
                  <a:gd name="T12" fmla="*/ 119 w 124"/>
                  <a:gd name="T13" fmla="*/ 39 h 110"/>
                  <a:gd name="T14" fmla="*/ 114 w 124"/>
                  <a:gd name="T15" fmla="*/ 48 h 110"/>
                  <a:gd name="T16" fmla="*/ 124 w 124"/>
                  <a:gd name="T17" fmla="*/ 58 h 110"/>
                  <a:gd name="T18" fmla="*/ 100 w 124"/>
                  <a:gd name="T19" fmla="*/ 66 h 110"/>
                  <a:gd name="T20" fmla="*/ 73 w 124"/>
                  <a:gd name="T21" fmla="*/ 93 h 110"/>
                  <a:gd name="T22" fmla="*/ 40 w 124"/>
                  <a:gd name="T23" fmla="*/ 75 h 110"/>
                  <a:gd name="T24" fmla="*/ 35 w 124"/>
                  <a:gd name="T25" fmla="*/ 82 h 110"/>
                  <a:gd name="T26" fmla="*/ 12 w 124"/>
                  <a:gd name="T27" fmla="*/ 87 h 110"/>
                  <a:gd name="T28" fmla="*/ 27 w 124"/>
                  <a:gd name="T29" fmla="*/ 98 h 110"/>
                  <a:gd name="T30" fmla="*/ 8 w 124"/>
                  <a:gd name="T31" fmla="*/ 110 h 110"/>
                  <a:gd name="T32" fmla="*/ 4 w 124"/>
                  <a:gd name="T33" fmla="*/ 110 h 110"/>
                  <a:gd name="T34" fmla="*/ 4 w 124"/>
                  <a:gd name="T35" fmla="*/ 92 h 110"/>
                  <a:gd name="T36" fmla="*/ 0 w 124"/>
                  <a:gd name="T37" fmla="*/ 84 h 110"/>
                  <a:gd name="T38" fmla="*/ 14 w 124"/>
                  <a:gd name="T39" fmla="*/ 64 h 110"/>
                  <a:gd name="T40" fmla="*/ 14 w 124"/>
                  <a:gd name="T41" fmla="*/ 58 h 110"/>
                  <a:gd name="T42" fmla="*/ 19 w 124"/>
                  <a:gd name="T43" fmla="*/ 62 h 110"/>
                  <a:gd name="T44" fmla="*/ 18 w 124"/>
                  <a:gd name="T45"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10">
                    <a:moveTo>
                      <a:pt x="18" y="60"/>
                    </a:moveTo>
                    <a:cubicBezTo>
                      <a:pt x="20" y="61"/>
                      <a:pt x="23" y="60"/>
                      <a:pt x="25" y="60"/>
                    </a:cubicBezTo>
                    <a:cubicBezTo>
                      <a:pt x="38" y="60"/>
                      <a:pt x="43" y="29"/>
                      <a:pt x="43" y="19"/>
                    </a:cubicBezTo>
                    <a:cubicBezTo>
                      <a:pt x="43" y="15"/>
                      <a:pt x="40" y="14"/>
                      <a:pt x="40" y="11"/>
                    </a:cubicBezTo>
                    <a:cubicBezTo>
                      <a:pt x="40" y="5"/>
                      <a:pt x="43" y="3"/>
                      <a:pt x="44" y="0"/>
                    </a:cubicBezTo>
                    <a:cubicBezTo>
                      <a:pt x="65" y="15"/>
                      <a:pt x="74" y="40"/>
                      <a:pt x="103" y="40"/>
                    </a:cubicBezTo>
                    <a:cubicBezTo>
                      <a:pt x="109" y="40"/>
                      <a:pt x="114" y="35"/>
                      <a:pt x="119" y="39"/>
                    </a:cubicBezTo>
                    <a:cubicBezTo>
                      <a:pt x="118" y="43"/>
                      <a:pt x="114" y="44"/>
                      <a:pt x="114" y="48"/>
                    </a:cubicBezTo>
                    <a:cubicBezTo>
                      <a:pt x="114" y="53"/>
                      <a:pt x="121" y="58"/>
                      <a:pt x="124" y="58"/>
                    </a:cubicBezTo>
                    <a:cubicBezTo>
                      <a:pt x="117" y="63"/>
                      <a:pt x="112" y="66"/>
                      <a:pt x="100" y="66"/>
                    </a:cubicBezTo>
                    <a:cubicBezTo>
                      <a:pt x="84" y="66"/>
                      <a:pt x="79" y="84"/>
                      <a:pt x="73" y="93"/>
                    </a:cubicBezTo>
                    <a:cubicBezTo>
                      <a:pt x="61" y="85"/>
                      <a:pt x="53" y="84"/>
                      <a:pt x="40" y="75"/>
                    </a:cubicBezTo>
                    <a:cubicBezTo>
                      <a:pt x="38" y="76"/>
                      <a:pt x="35" y="79"/>
                      <a:pt x="35" y="82"/>
                    </a:cubicBezTo>
                    <a:cubicBezTo>
                      <a:pt x="25" y="82"/>
                      <a:pt x="12" y="74"/>
                      <a:pt x="12" y="87"/>
                    </a:cubicBezTo>
                    <a:cubicBezTo>
                      <a:pt x="12" y="95"/>
                      <a:pt x="24" y="95"/>
                      <a:pt x="27" y="98"/>
                    </a:cubicBezTo>
                    <a:cubicBezTo>
                      <a:pt x="21" y="107"/>
                      <a:pt x="15" y="104"/>
                      <a:pt x="8" y="110"/>
                    </a:cubicBezTo>
                    <a:cubicBezTo>
                      <a:pt x="4" y="110"/>
                      <a:pt x="4" y="110"/>
                      <a:pt x="4" y="110"/>
                    </a:cubicBezTo>
                    <a:cubicBezTo>
                      <a:pt x="4" y="105"/>
                      <a:pt x="4" y="93"/>
                      <a:pt x="4" y="92"/>
                    </a:cubicBezTo>
                    <a:cubicBezTo>
                      <a:pt x="4" y="89"/>
                      <a:pt x="0" y="87"/>
                      <a:pt x="0" y="84"/>
                    </a:cubicBezTo>
                    <a:cubicBezTo>
                      <a:pt x="0" y="75"/>
                      <a:pt x="12" y="70"/>
                      <a:pt x="14" y="64"/>
                    </a:cubicBezTo>
                    <a:cubicBezTo>
                      <a:pt x="14" y="58"/>
                      <a:pt x="14" y="58"/>
                      <a:pt x="14" y="58"/>
                    </a:cubicBezTo>
                    <a:cubicBezTo>
                      <a:pt x="15" y="59"/>
                      <a:pt x="17" y="60"/>
                      <a:pt x="19" y="62"/>
                    </a:cubicBezTo>
                    <a:lnTo>
                      <a:pt x="18" y="6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6" name="Freeform 69">
                <a:extLst>
                  <a:ext uri="{FF2B5EF4-FFF2-40B4-BE49-F238E27FC236}">
                    <a16:creationId xmlns:a16="http://schemas.microsoft.com/office/drawing/2014/main" xmlns="" id="{6768AB50-5A98-05C0-46F7-DA1B8444A66D}"/>
                  </a:ext>
                </a:extLst>
              </p:cNvPr>
              <p:cNvSpPr>
                <a:spLocks/>
              </p:cNvSpPr>
              <p:nvPr/>
            </p:nvSpPr>
            <p:spPr bwMode="auto">
              <a:xfrm>
                <a:off x="9405575" y="2980922"/>
                <a:ext cx="22957" cy="22956"/>
              </a:xfrm>
              <a:custGeom>
                <a:avLst/>
                <a:gdLst>
                  <a:gd name="T0" fmla="*/ 17 w 21"/>
                  <a:gd name="T1" fmla="*/ 0 h 20"/>
                  <a:gd name="T2" fmla="*/ 21 w 21"/>
                  <a:gd name="T3" fmla="*/ 4 h 20"/>
                  <a:gd name="T4" fmla="*/ 2 w 21"/>
                  <a:gd name="T5" fmla="*/ 20 h 20"/>
                  <a:gd name="T6" fmla="*/ 2 w 21"/>
                  <a:gd name="T7" fmla="*/ 13 h 20"/>
                  <a:gd name="T8" fmla="*/ 19 w 21"/>
                  <a:gd name="T9" fmla="*/ 1 h 20"/>
                  <a:gd name="T10" fmla="*/ 17 w 21"/>
                  <a:gd name="T11" fmla="*/ 0 h 20"/>
                </a:gdLst>
                <a:ahLst/>
                <a:cxnLst>
                  <a:cxn ang="0">
                    <a:pos x="T0" y="T1"/>
                  </a:cxn>
                  <a:cxn ang="0">
                    <a:pos x="T2" y="T3"/>
                  </a:cxn>
                  <a:cxn ang="0">
                    <a:pos x="T4" y="T5"/>
                  </a:cxn>
                  <a:cxn ang="0">
                    <a:pos x="T6" y="T7"/>
                  </a:cxn>
                  <a:cxn ang="0">
                    <a:pos x="T8" y="T9"/>
                  </a:cxn>
                  <a:cxn ang="0">
                    <a:pos x="T10" y="T11"/>
                  </a:cxn>
                </a:cxnLst>
                <a:rect l="0" t="0" r="r" b="b"/>
                <a:pathLst>
                  <a:path w="21" h="20">
                    <a:moveTo>
                      <a:pt x="17" y="0"/>
                    </a:moveTo>
                    <a:cubicBezTo>
                      <a:pt x="21" y="4"/>
                      <a:pt x="21" y="4"/>
                      <a:pt x="21" y="4"/>
                    </a:cubicBezTo>
                    <a:cubicBezTo>
                      <a:pt x="18" y="8"/>
                      <a:pt x="9" y="20"/>
                      <a:pt x="2" y="20"/>
                    </a:cubicBezTo>
                    <a:cubicBezTo>
                      <a:pt x="0" y="20"/>
                      <a:pt x="0" y="16"/>
                      <a:pt x="2" y="13"/>
                    </a:cubicBezTo>
                    <a:cubicBezTo>
                      <a:pt x="5" y="8"/>
                      <a:pt x="13" y="1"/>
                      <a:pt x="19" y="1"/>
                    </a:cubicBezTo>
                    <a:lnTo>
                      <a:pt x="17"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7" name="Freeform 70">
                <a:extLst>
                  <a:ext uri="{FF2B5EF4-FFF2-40B4-BE49-F238E27FC236}">
                    <a16:creationId xmlns:a16="http://schemas.microsoft.com/office/drawing/2014/main" xmlns="" id="{327D4ADC-929F-85D9-BB7F-11C497D41342}"/>
                  </a:ext>
                </a:extLst>
              </p:cNvPr>
              <p:cNvSpPr>
                <a:spLocks/>
              </p:cNvSpPr>
              <p:nvPr/>
            </p:nvSpPr>
            <p:spPr bwMode="auto">
              <a:xfrm>
                <a:off x="9453019" y="2948783"/>
                <a:ext cx="33670" cy="22956"/>
              </a:xfrm>
              <a:custGeom>
                <a:avLst/>
                <a:gdLst>
                  <a:gd name="T0" fmla="*/ 29 w 29"/>
                  <a:gd name="T1" fmla="*/ 5 h 21"/>
                  <a:gd name="T2" fmla="*/ 1 w 29"/>
                  <a:gd name="T3" fmla="*/ 21 h 21"/>
                  <a:gd name="T4" fmla="*/ 1 w 29"/>
                  <a:gd name="T5" fmla="*/ 17 h 21"/>
                  <a:gd name="T6" fmla="*/ 17 w 29"/>
                  <a:gd name="T7" fmla="*/ 0 h 21"/>
                  <a:gd name="T8" fmla="*/ 29 w 29"/>
                  <a:gd name="T9" fmla="*/ 0 h 21"/>
                  <a:gd name="T10" fmla="*/ 29 w 29"/>
                  <a:gd name="T11" fmla="*/ 5 h 21"/>
                </a:gdLst>
                <a:ahLst/>
                <a:cxnLst>
                  <a:cxn ang="0">
                    <a:pos x="T0" y="T1"/>
                  </a:cxn>
                  <a:cxn ang="0">
                    <a:pos x="T2" y="T3"/>
                  </a:cxn>
                  <a:cxn ang="0">
                    <a:pos x="T4" y="T5"/>
                  </a:cxn>
                  <a:cxn ang="0">
                    <a:pos x="T6" y="T7"/>
                  </a:cxn>
                  <a:cxn ang="0">
                    <a:pos x="T8" y="T9"/>
                  </a:cxn>
                  <a:cxn ang="0">
                    <a:pos x="T10" y="T11"/>
                  </a:cxn>
                </a:cxnLst>
                <a:rect l="0" t="0" r="r" b="b"/>
                <a:pathLst>
                  <a:path w="29" h="21">
                    <a:moveTo>
                      <a:pt x="29" y="5"/>
                    </a:moveTo>
                    <a:cubicBezTo>
                      <a:pt x="11" y="5"/>
                      <a:pt x="11" y="21"/>
                      <a:pt x="1" y="21"/>
                    </a:cubicBezTo>
                    <a:cubicBezTo>
                      <a:pt x="0" y="21"/>
                      <a:pt x="1" y="18"/>
                      <a:pt x="1" y="17"/>
                    </a:cubicBezTo>
                    <a:cubicBezTo>
                      <a:pt x="1" y="17"/>
                      <a:pt x="8" y="0"/>
                      <a:pt x="17" y="0"/>
                    </a:cubicBezTo>
                    <a:cubicBezTo>
                      <a:pt x="22" y="0"/>
                      <a:pt x="26" y="1"/>
                      <a:pt x="29" y="0"/>
                    </a:cubicBezTo>
                    <a:lnTo>
                      <a:pt x="29" y="5"/>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8" name="Freeform 71">
                <a:extLst>
                  <a:ext uri="{FF2B5EF4-FFF2-40B4-BE49-F238E27FC236}">
                    <a16:creationId xmlns:a16="http://schemas.microsoft.com/office/drawing/2014/main" xmlns="" id="{52CAB3CD-54DA-4723-FF14-626988867438}"/>
                  </a:ext>
                </a:extLst>
              </p:cNvPr>
              <p:cNvSpPr>
                <a:spLocks/>
              </p:cNvSpPr>
              <p:nvPr/>
            </p:nvSpPr>
            <p:spPr bwMode="auto">
              <a:xfrm>
                <a:off x="9511175" y="2921236"/>
                <a:ext cx="16835" cy="18365"/>
              </a:xfrm>
              <a:custGeom>
                <a:avLst/>
                <a:gdLst>
                  <a:gd name="T0" fmla="*/ 2 w 15"/>
                  <a:gd name="T1" fmla="*/ 11 h 16"/>
                  <a:gd name="T2" fmla="*/ 3 w 15"/>
                  <a:gd name="T3" fmla="*/ 5 h 16"/>
                  <a:gd name="T4" fmla="*/ 15 w 15"/>
                  <a:gd name="T5" fmla="*/ 0 h 16"/>
                  <a:gd name="T6" fmla="*/ 2 w 15"/>
                  <a:gd name="T7" fmla="*/ 16 h 16"/>
                  <a:gd name="T8" fmla="*/ 2 w 15"/>
                  <a:gd name="T9" fmla="*/ 11 h 16"/>
                </a:gdLst>
                <a:ahLst/>
                <a:cxnLst>
                  <a:cxn ang="0">
                    <a:pos x="T0" y="T1"/>
                  </a:cxn>
                  <a:cxn ang="0">
                    <a:pos x="T2" y="T3"/>
                  </a:cxn>
                  <a:cxn ang="0">
                    <a:pos x="T4" y="T5"/>
                  </a:cxn>
                  <a:cxn ang="0">
                    <a:pos x="T6" y="T7"/>
                  </a:cxn>
                  <a:cxn ang="0">
                    <a:pos x="T8" y="T9"/>
                  </a:cxn>
                </a:cxnLst>
                <a:rect l="0" t="0" r="r" b="b"/>
                <a:pathLst>
                  <a:path w="15" h="16">
                    <a:moveTo>
                      <a:pt x="2" y="11"/>
                    </a:moveTo>
                    <a:cubicBezTo>
                      <a:pt x="4" y="11"/>
                      <a:pt x="2" y="7"/>
                      <a:pt x="3" y="5"/>
                    </a:cubicBezTo>
                    <a:cubicBezTo>
                      <a:pt x="4" y="0"/>
                      <a:pt x="13" y="0"/>
                      <a:pt x="15" y="0"/>
                    </a:cubicBezTo>
                    <a:cubicBezTo>
                      <a:pt x="14" y="5"/>
                      <a:pt x="8" y="16"/>
                      <a:pt x="2" y="16"/>
                    </a:cubicBezTo>
                    <a:cubicBezTo>
                      <a:pt x="0" y="16"/>
                      <a:pt x="0" y="11"/>
                      <a:pt x="2" y="1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9" name="Freeform 72">
                <a:extLst>
                  <a:ext uri="{FF2B5EF4-FFF2-40B4-BE49-F238E27FC236}">
                    <a16:creationId xmlns:a16="http://schemas.microsoft.com/office/drawing/2014/main" xmlns="" id="{E977D68E-DD53-2889-62E7-7D4C6D7951E3}"/>
                  </a:ext>
                </a:extLst>
              </p:cNvPr>
              <p:cNvSpPr>
                <a:spLocks/>
              </p:cNvSpPr>
              <p:nvPr/>
            </p:nvSpPr>
            <p:spPr bwMode="auto">
              <a:xfrm>
                <a:off x="9310688" y="2644229"/>
                <a:ext cx="70400" cy="284659"/>
              </a:xfrm>
              <a:custGeom>
                <a:avLst/>
                <a:gdLst>
                  <a:gd name="T0" fmla="*/ 45 w 61"/>
                  <a:gd name="T1" fmla="*/ 152 h 249"/>
                  <a:gd name="T2" fmla="*/ 23 w 61"/>
                  <a:gd name="T3" fmla="*/ 198 h 249"/>
                  <a:gd name="T4" fmla="*/ 45 w 61"/>
                  <a:gd name="T5" fmla="*/ 239 h 249"/>
                  <a:gd name="T6" fmla="*/ 42 w 61"/>
                  <a:gd name="T7" fmla="*/ 240 h 249"/>
                  <a:gd name="T8" fmla="*/ 35 w 61"/>
                  <a:gd name="T9" fmla="*/ 232 h 249"/>
                  <a:gd name="T10" fmla="*/ 27 w 61"/>
                  <a:gd name="T11" fmla="*/ 232 h 249"/>
                  <a:gd name="T12" fmla="*/ 9 w 61"/>
                  <a:gd name="T13" fmla="*/ 249 h 249"/>
                  <a:gd name="T14" fmla="*/ 9 w 61"/>
                  <a:gd name="T15" fmla="*/ 226 h 249"/>
                  <a:gd name="T16" fmla="*/ 12 w 61"/>
                  <a:gd name="T17" fmla="*/ 190 h 249"/>
                  <a:gd name="T18" fmla="*/ 7 w 61"/>
                  <a:gd name="T19" fmla="*/ 168 h 249"/>
                  <a:gd name="T20" fmla="*/ 11 w 61"/>
                  <a:gd name="T21" fmla="*/ 143 h 249"/>
                  <a:gd name="T22" fmla="*/ 11 w 61"/>
                  <a:gd name="T23" fmla="*/ 96 h 249"/>
                  <a:gd name="T24" fmla="*/ 0 w 61"/>
                  <a:gd name="T25" fmla="*/ 68 h 249"/>
                  <a:gd name="T26" fmla="*/ 16 w 61"/>
                  <a:gd name="T27" fmla="*/ 27 h 249"/>
                  <a:gd name="T28" fmla="*/ 19 w 61"/>
                  <a:gd name="T29" fmla="*/ 17 h 249"/>
                  <a:gd name="T30" fmla="*/ 19 w 61"/>
                  <a:gd name="T31" fmla="*/ 0 h 249"/>
                  <a:gd name="T32" fmla="*/ 24 w 61"/>
                  <a:gd name="T33" fmla="*/ 0 h 249"/>
                  <a:gd name="T34" fmla="*/ 33 w 61"/>
                  <a:gd name="T35" fmla="*/ 37 h 249"/>
                  <a:gd name="T36" fmla="*/ 35 w 61"/>
                  <a:gd name="T37" fmla="*/ 67 h 249"/>
                  <a:gd name="T38" fmla="*/ 35 w 61"/>
                  <a:gd name="T39" fmla="*/ 86 h 249"/>
                  <a:gd name="T40" fmla="*/ 41 w 61"/>
                  <a:gd name="T41" fmla="*/ 108 h 249"/>
                  <a:gd name="T42" fmla="*/ 61 w 61"/>
                  <a:gd name="T43" fmla="*/ 163 h 249"/>
                  <a:gd name="T44" fmla="*/ 45 w 61"/>
                  <a:gd name="T45" fmla="*/ 15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49">
                    <a:moveTo>
                      <a:pt x="45" y="152"/>
                    </a:moveTo>
                    <a:cubicBezTo>
                      <a:pt x="25" y="152"/>
                      <a:pt x="23" y="178"/>
                      <a:pt x="23" y="198"/>
                    </a:cubicBezTo>
                    <a:cubicBezTo>
                      <a:pt x="23" y="217"/>
                      <a:pt x="38" y="225"/>
                      <a:pt x="45" y="239"/>
                    </a:cubicBezTo>
                    <a:cubicBezTo>
                      <a:pt x="45" y="239"/>
                      <a:pt x="43" y="240"/>
                      <a:pt x="42" y="240"/>
                    </a:cubicBezTo>
                    <a:cubicBezTo>
                      <a:pt x="39" y="240"/>
                      <a:pt x="35" y="235"/>
                      <a:pt x="35" y="232"/>
                    </a:cubicBezTo>
                    <a:cubicBezTo>
                      <a:pt x="32" y="232"/>
                      <a:pt x="29" y="232"/>
                      <a:pt x="27" y="232"/>
                    </a:cubicBezTo>
                    <a:cubicBezTo>
                      <a:pt x="18" y="232"/>
                      <a:pt x="18" y="249"/>
                      <a:pt x="9" y="249"/>
                    </a:cubicBezTo>
                    <a:cubicBezTo>
                      <a:pt x="7" y="249"/>
                      <a:pt x="9" y="230"/>
                      <a:pt x="9" y="226"/>
                    </a:cubicBezTo>
                    <a:cubicBezTo>
                      <a:pt x="9" y="212"/>
                      <a:pt x="12" y="202"/>
                      <a:pt x="12" y="190"/>
                    </a:cubicBezTo>
                    <a:cubicBezTo>
                      <a:pt x="12" y="179"/>
                      <a:pt x="7" y="178"/>
                      <a:pt x="7" y="168"/>
                    </a:cubicBezTo>
                    <a:cubicBezTo>
                      <a:pt x="7" y="156"/>
                      <a:pt x="11" y="153"/>
                      <a:pt x="11" y="143"/>
                    </a:cubicBezTo>
                    <a:cubicBezTo>
                      <a:pt x="11" y="123"/>
                      <a:pt x="11" y="116"/>
                      <a:pt x="11" y="96"/>
                    </a:cubicBezTo>
                    <a:cubicBezTo>
                      <a:pt x="11" y="85"/>
                      <a:pt x="0" y="80"/>
                      <a:pt x="0" y="68"/>
                    </a:cubicBezTo>
                    <a:cubicBezTo>
                      <a:pt x="0" y="51"/>
                      <a:pt x="4" y="30"/>
                      <a:pt x="16" y="27"/>
                    </a:cubicBezTo>
                    <a:cubicBezTo>
                      <a:pt x="16" y="23"/>
                      <a:pt x="19" y="21"/>
                      <a:pt x="19" y="17"/>
                    </a:cubicBezTo>
                    <a:cubicBezTo>
                      <a:pt x="19" y="9"/>
                      <a:pt x="19" y="7"/>
                      <a:pt x="19" y="0"/>
                    </a:cubicBezTo>
                    <a:cubicBezTo>
                      <a:pt x="20" y="0"/>
                      <a:pt x="23" y="0"/>
                      <a:pt x="24" y="0"/>
                    </a:cubicBezTo>
                    <a:cubicBezTo>
                      <a:pt x="24" y="16"/>
                      <a:pt x="30" y="27"/>
                      <a:pt x="33" y="37"/>
                    </a:cubicBezTo>
                    <a:cubicBezTo>
                      <a:pt x="36" y="48"/>
                      <a:pt x="30" y="56"/>
                      <a:pt x="35" y="67"/>
                    </a:cubicBezTo>
                    <a:cubicBezTo>
                      <a:pt x="35" y="86"/>
                      <a:pt x="35" y="86"/>
                      <a:pt x="35" y="86"/>
                    </a:cubicBezTo>
                    <a:cubicBezTo>
                      <a:pt x="34" y="94"/>
                      <a:pt x="39" y="103"/>
                      <a:pt x="41" y="108"/>
                    </a:cubicBezTo>
                    <a:cubicBezTo>
                      <a:pt x="47" y="127"/>
                      <a:pt x="57" y="143"/>
                      <a:pt x="61" y="163"/>
                    </a:cubicBezTo>
                    <a:cubicBezTo>
                      <a:pt x="57" y="157"/>
                      <a:pt x="52" y="152"/>
                      <a:pt x="45" y="15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0" name="Freeform 73">
                <a:extLst>
                  <a:ext uri="{FF2B5EF4-FFF2-40B4-BE49-F238E27FC236}">
                    <a16:creationId xmlns:a16="http://schemas.microsoft.com/office/drawing/2014/main" xmlns="" id="{E83F3335-24F0-6450-23D3-3A22373B5EE3}"/>
                  </a:ext>
                </a:extLst>
              </p:cNvPr>
              <p:cNvSpPr>
                <a:spLocks/>
              </p:cNvSpPr>
              <p:nvPr/>
            </p:nvSpPr>
            <p:spPr bwMode="auto">
              <a:xfrm>
                <a:off x="7080838" y="1655574"/>
                <a:ext cx="433114" cy="335163"/>
              </a:xfrm>
              <a:custGeom>
                <a:avLst/>
                <a:gdLst>
                  <a:gd name="T0" fmla="*/ 131 w 379"/>
                  <a:gd name="T1" fmla="*/ 290 h 292"/>
                  <a:gd name="T2" fmla="*/ 87 w 379"/>
                  <a:gd name="T3" fmla="*/ 236 h 292"/>
                  <a:gd name="T4" fmla="*/ 178 w 379"/>
                  <a:gd name="T5" fmla="*/ 121 h 292"/>
                  <a:gd name="T6" fmla="*/ 215 w 379"/>
                  <a:gd name="T7" fmla="*/ 99 h 292"/>
                  <a:gd name="T8" fmla="*/ 231 w 379"/>
                  <a:gd name="T9" fmla="*/ 81 h 292"/>
                  <a:gd name="T10" fmla="*/ 302 w 379"/>
                  <a:gd name="T11" fmla="*/ 61 h 292"/>
                  <a:gd name="T12" fmla="*/ 379 w 379"/>
                  <a:gd name="T13" fmla="*/ 20 h 292"/>
                  <a:gd name="T14" fmla="*/ 349 w 379"/>
                  <a:gd name="T15" fmla="*/ 0 h 292"/>
                  <a:gd name="T16" fmla="*/ 235 w 379"/>
                  <a:gd name="T17" fmla="*/ 45 h 292"/>
                  <a:gd name="T18" fmla="*/ 212 w 379"/>
                  <a:gd name="T19" fmla="*/ 36 h 292"/>
                  <a:gd name="T20" fmla="*/ 188 w 379"/>
                  <a:gd name="T21" fmla="*/ 45 h 292"/>
                  <a:gd name="T22" fmla="*/ 120 w 379"/>
                  <a:gd name="T23" fmla="*/ 83 h 292"/>
                  <a:gd name="T24" fmla="*/ 90 w 379"/>
                  <a:gd name="T25" fmla="*/ 89 h 292"/>
                  <a:gd name="T26" fmla="*/ 82 w 379"/>
                  <a:gd name="T27" fmla="*/ 97 h 292"/>
                  <a:gd name="T28" fmla="*/ 87 w 379"/>
                  <a:gd name="T29" fmla="*/ 111 h 292"/>
                  <a:gd name="T30" fmla="*/ 48 w 379"/>
                  <a:gd name="T31" fmla="*/ 159 h 292"/>
                  <a:gd name="T32" fmla="*/ 59 w 379"/>
                  <a:gd name="T33" fmla="*/ 176 h 292"/>
                  <a:gd name="T34" fmla="*/ 23 w 379"/>
                  <a:gd name="T35" fmla="*/ 199 h 292"/>
                  <a:gd name="T36" fmla="*/ 23 w 379"/>
                  <a:gd name="T37" fmla="*/ 211 h 292"/>
                  <a:gd name="T38" fmla="*/ 0 w 379"/>
                  <a:gd name="T39" fmla="*/ 242 h 292"/>
                  <a:gd name="T40" fmla="*/ 14 w 379"/>
                  <a:gd name="T41" fmla="*/ 258 h 292"/>
                  <a:gd name="T42" fmla="*/ 37 w 379"/>
                  <a:gd name="T43" fmla="*/ 258 h 292"/>
                  <a:gd name="T44" fmla="*/ 48 w 379"/>
                  <a:gd name="T45" fmla="*/ 286 h 292"/>
                  <a:gd name="T46" fmla="*/ 67 w 379"/>
                  <a:gd name="T47" fmla="*/ 286 h 292"/>
                  <a:gd name="T48" fmla="*/ 72 w 379"/>
                  <a:gd name="T49" fmla="*/ 292 h 292"/>
                  <a:gd name="T50" fmla="*/ 131 w 379"/>
                  <a:gd name="T51" fmla="*/ 292 h 292"/>
                  <a:gd name="T52" fmla="*/ 124 w 379"/>
                  <a:gd name="T53" fmla="*/ 282 h 292"/>
                  <a:gd name="T54" fmla="*/ 131 w 379"/>
                  <a:gd name="T55" fmla="*/ 29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9" h="292">
                    <a:moveTo>
                      <a:pt x="131" y="290"/>
                    </a:moveTo>
                    <a:cubicBezTo>
                      <a:pt x="115" y="273"/>
                      <a:pt x="87" y="266"/>
                      <a:pt x="87" y="236"/>
                    </a:cubicBezTo>
                    <a:cubicBezTo>
                      <a:pt x="87" y="185"/>
                      <a:pt x="140" y="132"/>
                      <a:pt x="178" y="121"/>
                    </a:cubicBezTo>
                    <a:cubicBezTo>
                      <a:pt x="192" y="117"/>
                      <a:pt x="196" y="99"/>
                      <a:pt x="215" y="99"/>
                    </a:cubicBezTo>
                    <a:cubicBezTo>
                      <a:pt x="224" y="99"/>
                      <a:pt x="227" y="83"/>
                      <a:pt x="231" y="81"/>
                    </a:cubicBezTo>
                    <a:cubicBezTo>
                      <a:pt x="256" y="68"/>
                      <a:pt x="275" y="75"/>
                      <a:pt x="302" y="61"/>
                    </a:cubicBezTo>
                    <a:cubicBezTo>
                      <a:pt x="321" y="52"/>
                      <a:pt x="379" y="47"/>
                      <a:pt x="379" y="20"/>
                    </a:cubicBezTo>
                    <a:cubicBezTo>
                      <a:pt x="379" y="11"/>
                      <a:pt x="358" y="0"/>
                      <a:pt x="349" y="0"/>
                    </a:cubicBezTo>
                    <a:cubicBezTo>
                      <a:pt x="311" y="0"/>
                      <a:pt x="275" y="45"/>
                      <a:pt x="235" y="45"/>
                    </a:cubicBezTo>
                    <a:cubicBezTo>
                      <a:pt x="226" y="45"/>
                      <a:pt x="222" y="36"/>
                      <a:pt x="212" y="36"/>
                    </a:cubicBezTo>
                    <a:cubicBezTo>
                      <a:pt x="198" y="36"/>
                      <a:pt x="198" y="45"/>
                      <a:pt x="188" y="45"/>
                    </a:cubicBezTo>
                    <a:cubicBezTo>
                      <a:pt x="160" y="45"/>
                      <a:pt x="139" y="83"/>
                      <a:pt x="120" y="83"/>
                    </a:cubicBezTo>
                    <a:cubicBezTo>
                      <a:pt x="109" y="83"/>
                      <a:pt x="101" y="89"/>
                      <a:pt x="90" y="89"/>
                    </a:cubicBezTo>
                    <a:cubicBezTo>
                      <a:pt x="84" y="89"/>
                      <a:pt x="82" y="94"/>
                      <a:pt x="82" y="97"/>
                    </a:cubicBezTo>
                    <a:cubicBezTo>
                      <a:pt x="82" y="102"/>
                      <a:pt x="87" y="105"/>
                      <a:pt x="87" y="111"/>
                    </a:cubicBezTo>
                    <a:cubicBezTo>
                      <a:pt x="87" y="134"/>
                      <a:pt x="48" y="145"/>
                      <a:pt x="48" y="159"/>
                    </a:cubicBezTo>
                    <a:cubicBezTo>
                      <a:pt x="48" y="165"/>
                      <a:pt x="59" y="167"/>
                      <a:pt x="59" y="176"/>
                    </a:cubicBezTo>
                    <a:cubicBezTo>
                      <a:pt x="47" y="180"/>
                      <a:pt x="23" y="185"/>
                      <a:pt x="23" y="199"/>
                    </a:cubicBezTo>
                    <a:cubicBezTo>
                      <a:pt x="23" y="207"/>
                      <a:pt x="23" y="211"/>
                      <a:pt x="23" y="211"/>
                    </a:cubicBezTo>
                    <a:cubicBezTo>
                      <a:pt x="23" y="225"/>
                      <a:pt x="0" y="223"/>
                      <a:pt x="0" y="242"/>
                    </a:cubicBezTo>
                    <a:cubicBezTo>
                      <a:pt x="0" y="252"/>
                      <a:pt x="14" y="258"/>
                      <a:pt x="14" y="258"/>
                    </a:cubicBezTo>
                    <a:cubicBezTo>
                      <a:pt x="14" y="258"/>
                      <a:pt x="34" y="257"/>
                      <a:pt x="37" y="258"/>
                    </a:cubicBezTo>
                    <a:cubicBezTo>
                      <a:pt x="50" y="262"/>
                      <a:pt x="43" y="275"/>
                      <a:pt x="48" y="286"/>
                    </a:cubicBezTo>
                    <a:cubicBezTo>
                      <a:pt x="50" y="290"/>
                      <a:pt x="62" y="286"/>
                      <a:pt x="67" y="286"/>
                    </a:cubicBezTo>
                    <a:cubicBezTo>
                      <a:pt x="69" y="286"/>
                      <a:pt x="71" y="291"/>
                      <a:pt x="72" y="292"/>
                    </a:cubicBezTo>
                    <a:cubicBezTo>
                      <a:pt x="131" y="292"/>
                      <a:pt x="131" y="292"/>
                      <a:pt x="131" y="292"/>
                    </a:cubicBezTo>
                    <a:cubicBezTo>
                      <a:pt x="129" y="287"/>
                      <a:pt x="126" y="284"/>
                      <a:pt x="124" y="282"/>
                    </a:cubicBezTo>
                    <a:lnTo>
                      <a:pt x="131" y="29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1" name="Freeform 74">
                <a:extLst>
                  <a:ext uri="{FF2B5EF4-FFF2-40B4-BE49-F238E27FC236}">
                    <a16:creationId xmlns:a16="http://schemas.microsoft.com/office/drawing/2014/main" xmlns="" id="{B44FA461-94CF-A76D-9F94-52409140C39F}"/>
                  </a:ext>
                </a:extLst>
              </p:cNvPr>
              <p:cNvSpPr>
                <a:spLocks/>
              </p:cNvSpPr>
              <p:nvPr/>
            </p:nvSpPr>
            <p:spPr bwMode="auto">
              <a:xfrm>
                <a:off x="5590190" y="2530977"/>
                <a:ext cx="954994" cy="716239"/>
              </a:xfrm>
              <a:custGeom>
                <a:avLst/>
                <a:gdLst>
                  <a:gd name="T0" fmla="*/ 813 w 834"/>
                  <a:gd name="T1" fmla="*/ 420 h 625"/>
                  <a:gd name="T2" fmla="*/ 807 w 834"/>
                  <a:gd name="T3" fmla="*/ 493 h 625"/>
                  <a:gd name="T4" fmla="*/ 735 w 834"/>
                  <a:gd name="T5" fmla="*/ 494 h 625"/>
                  <a:gd name="T6" fmla="*/ 690 w 834"/>
                  <a:gd name="T7" fmla="*/ 510 h 625"/>
                  <a:gd name="T8" fmla="*/ 693 w 834"/>
                  <a:gd name="T9" fmla="*/ 546 h 625"/>
                  <a:gd name="T10" fmla="*/ 710 w 834"/>
                  <a:gd name="T11" fmla="*/ 580 h 625"/>
                  <a:gd name="T12" fmla="*/ 688 w 834"/>
                  <a:gd name="T13" fmla="*/ 574 h 625"/>
                  <a:gd name="T14" fmla="*/ 682 w 834"/>
                  <a:gd name="T15" fmla="*/ 606 h 625"/>
                  <a:gd name="T16" fmla="*/ 657 w 834"/>
                  <a:gd name="T17" fmla="*/ 568 h 625"/>
                  <a:gd name="T18" fmla="*/ 615 w 834"/>
                  <a:gd name="T19" fmla="*/ 501 h 625"/>
                  <a:gd name="T20" fmla="*/ 565 w 834"/>
                  <a:gd name="T21" fmla="*/ 429 h 625"/>
                  <a:gd name="T22" fmla="*/ 496 w 834"/>
                  <a:gd name="T23" fmla="*/ 384 h 625"/>
                  <a:gd name="T24" fmla="*/ 465 w 834"/>
                  <a:gd name="T25" fmla="*/ 381 h 625"/>
                  <a:gd name="T26" fmla="*/ 498 w 834"/>
                  <a:gd name="T27" fmla="*/ 440 h 625"/>
                  <a:gd name="T28" fmla="*/ 541 w 834"/>
                  <a:gd name="T29" fmla="*/ 475 h 625"/>
                  <a:gd name="T30" fmla="*/ 567 w 834"/>
                  <a:gd name="T31" fmla="*/ 510 h 625"/>
                  <a:gd name="T32" fmla="*/ 554 w 834"/>
                  <a:gd name="T33" fmla="*/ 550 h 625"/>
                  <a:gd name="T34" fmla="*/ 543 w 834"/>
                  <a:gd name="T35" fmla="*/ 547 h 625"/>
                  <a:gd name="T36" fmla="*/ 500 w 834"/>
                  <a:gd name="T37" fmla="*/ 493 h 625"/>
                  <a:gd name="T38" fmla="*/ 393 w 834"/>
                  <a:gd name="T39" fmla="*/ 401 h 625"/>
                  <a:gd name="T40" fmla="*/ 289 w 834"/>
                  <a:gd name="T41" fmla="*/ 427 h 625"/>
                  <a:gd name="T42" fmla="*/ 232 w 834"/>
                  <a:gd name="T43" fmla="*/ 490 h 625"/>
                  <a:gd name="T44" fmla="*/ 174 w 834"/>
                  <a:gd name="T45" fmla="*/ 587 h 625"/>
                  <a:gd name="T46" fmla="*/ 125 w 834"/>
                  <a:gd name="T47" fmla="*/ 609 h 625"/>
                  <a:gd name="T48" fmla="*/ 18 w 834"/>
                  <a:gd name="T49" fmla="*/ 602 h 625"/>
                  <a:gd name="T50" fmla="*/ 0 w 834"/>
                  <a:gd name="T51" fmla="*/ 552 h 625"/>
                  <a:gd name="T52" fmla="*/ 7 w 834"/>
                  <a:gd name="T53" fmla="*/ 442 h 625"/>
                  <a:gd name="T54" fmla="*/ 83 w 834"/>
                  <a:gd name="T55" fmla="*/ 424 h 625"/>
                  <a:gd name="T56" fmla="*/ 153 w 834"/>
                  <a:gd name="T57" fmla="*/ 432 h 625"/>
                  <a:gd name="T58" fmla="*/ 181 w 834"/>
                  <a:gd name="T59" fmla="*/ 370 h 625"/>
                  <a:gd name="T60" fmla="*/ 178 w 834"/>
                  <a:gd name="T61" fmla="*/ 348 h 625"/>
                  <a:gd name="T62" fmla="*/ 104 w 834"/>
                  <a:gd name="T63" fmla="*/ 293 h 625"/>
                  <a:gd name="T64" fmla="*/ 152 w 834"/>
                  <a:gd name="T65" fmla="*/ 284 h 625"/>
                  <a:gd name="T66" fmla="*/ 166 w 834"/>
                  <a:gd name="T67" fmla="*/ 258 h 625"/>
                  <a:gd name="T68" fmla="*/ 196 w 834"/>
                  <a:gd name="T69" fmla="*/ 262 h 625"/>
                  <a:gd name="T70" fmla="*/ 253 w 834"/>
                  <a:gd name="T71" fmla="*/ 212 h 625"/>
                  <a:gd name="T72" fmla="*/ 302 w 834"/>
                  <a:gd name="T73" fmla="*/ 160 h 625"/>
                  <a:gd name="T74" fmla="*/ 357 w 834"/>
                  <a:gd name="T75" fmla="*/ 131 h 625"/>
                  <a:gd name="T76" fmla="*/ 388 w 834"/>
                  <a:gd name="T77" fmla="*/ 97 h 625"/>
                  <a:gd name="T78" fmla="*/ 421 w 834"/>
                  <a:gd name="T79" fmla="*/ 9 h 625"/>
                  <a:gd name="T80" fmla="*/ 431 w 834"/>
                  <a:gd name="T81" fmla="*/ 45 h 625"/>
                  <a:gd name="T82" fmla="*/ 413 w 834"/>
                  <a:gd name="T83" fmla="*/ 97 h 625"/>
                  <a:gd name="T84" fmla="*/ 437 w 834"/>
                  <a:gd name="T85" fmla="*/ 118 h 625"/>
                  <a:gd name="T86" fmla="*/ 498 w 834"/>
                  <a:gd name="T87" fmla="*/ 122 h 625"/>
                  <a:gd name="T88" fmla="*/ 573 w 834"/>
                  <a:gd name="T89" fmla="*/ 90 h 625"/>
                  <a:gd name="T90" fmla="*/ 650 w 834"/>
                  <a:gd name="T91" fmla="*/ 98 h 625"/>
                  <a:gd name="T92" fmla="*/ 701 w 834"/>
                  <a:gd name="T93" fmla="*/ 171 h 625"/>
                  <a:gd name="T94" fmla="*/ 686 w 834"/>
                  <a:gd name="T95" fmla="*/ 276 h 625"/>
                  <a:gd name="T96" fmla="*/ 807 w 834"/>
                  <a:gd name="T97" fmla="*/ 325 h 625"/>
                  <a:gd name="T98" fmla="*/ 815 w 834"/>
                  <a:gd name="T99" fmla="*/ 368 h 625"/>
                  <a:gd name="T100" fmla="*/ 818 w 834"/>
                  <a:gd name="T101" fmla="*/ 388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4" h="625">
                    <a:moveTo>
                      <a:pt x="818" y="388"/>
                    </a:moveTo>
                    <a:cubicBezTo>
                      <a:pt x="815" y="401"/>
                      <a:pt x="816" y="395"/>
                      <a:pt x="813" y="400"/>
                    </a:cubicBezTo>
                    <a:cubicBezTo>
                      <a:pt x="813" y="420"/>
                      <a:pt x="813" y="420"/>
                      <a:pt x="813" y="420"/>
                    </a:cubicBezTo>
                    <a:cubicBezTo>
                      <a:pt x="806" y="428"/>
                      <a:pt x="792" y="444"/>
                      <a:pt x="792" y="455"/>
                    </a:cubicBezTo>
                    <a:cubicBezTo>
                      <a:pt x="792" y="471"/>
                      <a:pt x="813" y="482"/>
                      <a:pt x="817" y="489"/>
                    </a:cubicBezTo>
                    <a:cubicBezTo>
                      <a:pt x="814" y="493"/>
                      <a:pt x="811" y="492"/>
                      <a:pt x="807" y="493"/>
                    </a:cubicBezTo>
                    <a:cubicBezTo>
                      <a:pt x="801" y="495"/>
                      <a:pt x="795" y="492"/>
                      <a:pt x="788" y="495"/>
                    </a:cubicBezTo>
                    <a:cubicBezTo>
                      <a:pt x="779" y="500"/>
                      <a:pt x="776" y="510"/>
                      <a:pt x="766" y="510"/>
                    </a:cubicBezTo>
                    <a:cubicBezTo>
                      <a:pt x="755" y="510"/>
                      <a:pt x="748" y="494"/>
                      <a:pt x="735" y="494"/>
                    </a:cubicBezTo>
                    <a:cubicBezTo>
                      <a:pt x="722" y="494"/>
                      <a:pt x="720" y="501"/>
                      <a:pt x="710" y="505"/>
                    </a:cubicBezTo>
                    <a:cubicBezTo>
                      <a:pt x="711" y="511"/>
                      <a:pt x="711" y="516"/>
                      <a:pt x="710" y="522"/>
                    </a:cubicBezTo>
                    <a:cubicBezTo>
                      <a:pt x="698" y="522"/>
                      <a:pt x="697" y="510"/>
                      <a:pt x="690" y="510"/>
                    </a:cubicBezTo>
                    <a:cubicBezTo>
                      <a:pt x="686" y="510"/>
                      <a:pt x="682" y="515"/>
                      <a:pt x="682" y="519"/>
                    </a:cubicBezTo>
                    <a:cubicBezTo>
                      <a:pt x="696" y="536"/>
                      <a:pt x="696" y="536"/>
                      <a:pt x="696" y="536"/>
                    </a:cubicBezTo>
                    <a:cubicBezTo>
                      <a:pt x="695" y="541"/>
                      <a:pt x="693" y="543"/>
                      <a:pt x="693" y="546"/>
                    </a:cubicBezTo>
                    <a:cubicBezTo>
                      <a:pt x="693" y="548"/>
                      <a:pt x="713" y="568"/>
                      <a:pt x="720" y="568"/>
                    </a:cubicBezTo>
                    <a:cubicBezTo>
                      <a:pt x="720" y="571"/>
                      <a:pt x="721" y="574"/>
                      <a:pt x="722" y="575"/>
                    </a:cubicBezTo>
                    <a:cubicBezTo>
                      <a:pt x="719" y="578"/>
                      <a:pt x="711" y="574"/>
                      <a:pt x="710" y="580"/>
                    </a:cubicBezTo>
                    <a:cubicBezTo>
                      <a:pt x="708" y="580"/>
                      <a:pt x="708" y="580"/>
                      <a:pt x="708" y="580"/>
                    </a:cubicBezTo>
                    <a:cubicBezTo>
                      <a:pt x="700" y="578"/>
                      <a:pt x="692" y="572"/>
                      <a:pt x="688" y="568"/>
                    </a:cubicBezTo>
                    <a:cubicBezTo>
                      <a:pt x="688" y="574"/>
                      <a:pt x="688" y="574"/>
                      <a:pt x="688" y="574"/>
                    </a:cubicBezTo>
                    <a:cubicBezTo>
                      <a:pt x="691" y="579"/>
                      <a:pt x="693" y="582"/>
                      <a:pt x="693" y="588"/>
                    </a:cubicBezTo>
                    <a:cubicBezTo>
                      <a:pt x="693" y="593"/>
                      <a:pt x="685" y="602"/>
                      <a:pt x="693" y="606"/>
                    </a:cubicBezTo>
                    <a:cubicBezTo>
                      <a:pt x="689" y="606"/>
                      <a:pt x="683" y="606"/>
                      <a:pt x="682" y="606"/>
                    </a:cubicBezTo>
                    <a:cubicBezTo>
                      <a:pt x="670" y="606"/>
                      <a:pt x="660" y="594"/>
                      <a:pt x="660" y="580"/>
                    </a:cubicBezTo>
                    <a:cubicBezTo>
                      <a:pt x="660" y="574"/>
                      <a:pt x="667" y="572"/>
                      <a:pt x="670" y="568"/>
                    </a:cubicBezTo>
                    <a:cubicBezTo>
                      <a:pt x="665" y="568"/>
                      <a:pt x="661" y="568"/>
                      <a:pt x="657" y="568"/>
                    </a:cubicBezTo>
                    <a:cubicBezTo>
                      <a:pt x="654" y="568"/>
                      <a:pt x="652" y="561"/>
                      <a:pt x="652" y="559"/>
                    </a:cubicBezTo>
                    <a:cubicBezTo>
                      <a:pt x="649" y="548"/>
                      <a:pt x="643" y="541"/>
                      <a:pt x="636" y="534"/>
                    </a:cubicBezTo>
                    <a:cubicBezTo>
                      <a:pt x="627" y="524"/>
                      <a:pt x="615" y="517"/>
                      <a:pt x="615" y="501"/>
                    </a:cubicBezTo>
                    <a:cubicBezTo>
                      <a:pt x="615" y="491"/>
                      <a:pt x="615" y="486"/>
                      <a:pt x="615" y="480"/>
                    </a:cubicBezTo>
                    <a:cubicBezTo>
                      <a:pt x="615" y="469"/>
                      <a:pt x="598" y="452"/>
                      <a:pt x="588" y="447"/>
                    </a:cubicBezTo>
                    <a:cubicBezTo>
                      <a:pt x="577" y="441"/>
                      <a:pt x="565" y="440"/>
                      <a:pt x="565" y="429"/>
                    </a:cubicBezTo>
                    <a:cubicBezTo>
                      <a:pt x="560" y="429"/>
                      <a:pt x="558" y="429"/>
                      <a:pt x="554" y="429"/>
                    </a:cubicBezTo>
                    <a:cubicBezTo>
                      <a:pt x="538" y="429"/>
                      <a:pt x="519" y="402"/>
                      <a:pt x="519" y="384"/>
                    </a:cubicBezTo>
                    <a:cubicBezTo>
                      <a:pt x="510" y="384"/>
                      <a:pt x="504" y="384"/>
                      <a:pt x="496" y="384"/>
                    </a:cubicBezTo>
                    <a:cubicBezTo>
                      <a:pt x="486" y="384"/>
                      <a:pt x="491" y="367"/>
                      <a:pt x="486" y="362"/>
                    </a:cubicBezTo>
                    <a:cubicBezTo>
                      <a:pt x="478" y="368"/>
                      <a:pt x="461" y="368"/>
                      <a:pt x="461" y="377"/>
                    </a:cubicBezTo>
                    <a:cubicBezTo>
                      <a:pt x="461" y="378"/>
                      <a:pt x="463" y="381"/>
                      <a:pt x="465" y="381"/>
                    </a:cubicBezTo>
                    <a:cubicBezTo>
                      <a:pt x="463" y="386"/>
                      <a:pt x="462" y="391"/>
                      <a:pt x="462" y="396"/>
                    </a:cubicBezTo>
                    <a:cubicBezTo>
                      <a:pt x="462" y="408"/>
                      <a:pt x="469" y="412"/>
                      <a:pt x="478" y="416"/>
                    </a:cubicBezTo>
                    <a:cubicBezTo>
                      <a:pt x="489" y="419"/>
                      <a:pt x="495" y="433"/>
                      <a:pt x="498" y="440"/>
                    </a:cubicBezTo>
                    <a:cubicBezTo>
                      <a:pt x="501" y="451"/>
                      <a:pt x="506" y="464"/>
                      <a:pt x="512" y="467"/>
                    </a:cubicBezTo>
                    <a:cubicBezTo>
                      <a:pt x="523" y="473"/>
                      <a:pt x="531" y="469"/>
                      <a:pt x="542" y="469"/>
                    </a:cubicBezTo>
                    <a:cubicBezTo>
                      <a:pt x="542" y="471"/>
                      <a:pt x="542" y="473"/>
                      <a:pt x="541" y="475"/>
                    </a:cubicBezTo>
                    <a:cubicBezTo>
                      <a:pt x="538" y="485"/>
                      <a:pt x="556" y="489"/>
                      <a:pt x="560" y="491"/>
                    </a:cubicBezTo>
                    <a:cubicBezTo>
                      <a:pt x="576" y="499"/>
                      <a:pt x="594" y="505"/>
                      <a:pt x="592" y="522"/>
                    </a:cubicBezTo>
                    <a:cubicBezTo>
                      <a:pt x="584" y="520"/>
                      <a:pt x="579" y="510"/>
                      <a:pt x="567" y="510"/>
                    </a:cubicBezTo>
                    <a:cubicBezTo>
                      <a:pt x="558" y="510"/>
                      <a:pt x="551" y="515"/>
                      <a:pt x="551" y="523"/>
                    </a:cubicBezTo>
                    <a:cubicBezTo>
                      <a:pt x="551" y="533"/>
                      <a:pt x="564" y="536"/>
                      <a:pt x="564" y="546"/>
                    </a:cubicBezTo>
                    <a:cubicBezTo>
                      <a:pt x="564" y="550"/>
                      <a:pt x="554" y="550"/>
                      <a:pt x="554" y="550"/>
                    </a:cubicBezTo>
                    <a:cubicBezTo>
                      <a:pt x="548" y="557"/>
                      <a:pt x="549" y="574"/>
                      <a:pt x="538" y="574"/>
                    </a:cubicBezTo>
                    <a:cubicBezTo>
                      <a:pt x="533" y="574"/>
                      <a:pt x="530" y="571"/>
                      <a:pt x="530" y="568"/>
                    </a:cubicBezTo>
                    <a:cubicBezTo>
                      <a:pt x="539" y="568"/>
                      <a:pt x="543" y="556"/>
                      <a:pt x="543" y="547"/>
                    </a:cubicBezTo>
                    <a:cubicBezTo>
                      <a:pt x="543" y="535"/>
                      <a:pt x="537" y="532"/>
                      <a:pt x="535" y="524"/>
                    </a:cubicBezTo>
                    <a:cubicBezTo>
                      <a:pt x="533" y="524"/>
                      <a:pt x="515" y="505"/>
                      <a:pt x="514" y="501"/>
                    </a:cubicBezTo>
                    <a:cubicBezTo>
                      <a:pt x="511" y="501"/>
                      <a:pt x="500" y="497"/>
                      <a:pt x="500" y="493"/>
                    </a:cubicBezTo>
                    <a:cubicBezTo>
                      <a:pt x="476" y="487"/>
                      <a:pt x="471" y="480"/>
                      <a:pt x="458" y="466"/>
                    </a:cubicBezTo>
                    <a:cubicBezTo>
                      <a:pt x="453" y="461"/>
                      <a:pt x="442" y="458"/>
                      <a:pt x="440" y="452"/>
                    </a:cubicBezTo>
                    <a:cubicBezTo>
                      <a:pt x="426" y="434"/>
                      <a:pt x="422" y="401"/>
                      <a:pt x="393" y="401"/>
                    </a:cubicBezTo>
                    <a:cubicBezTo>
                      <a:pt x="379" y="401"/>
                      <a:pt x="379" y="412"/>
                      <a:pt x="372" y="415"/>
                    </a:cubicBezTo>
                    <a:cubicBezTo>
                      <a:pt x="357" y="422"/>
                      <a:pt x="348" y="436"/>
                      <a:pt x="331" y="436"/>
                    </a:cubicBezTo>
                    <a:cubicBezTo>
                      <a:pt x="314" y="436"/>
                      <a:pt x="304" y="427"/>
                      <a:pt x="289" y="427"/>
                    </a:cubicBezTo>
                    <a:cubicBezTo>
                      <a:pt x="277" y="427"/>
                      <a:pt x="265" y="435"/>
                      <a:pt x="265" y="447"/>
                    </a:cubicBezTo>
                    <a:cubicBezTo>
                      <a:pt x="270" y="465"/>
                      <a:pt x="270" y="465"/>
                      <a:pt x="270" y="465"/>
                    </a:cubicBezTo>
                    <a:cubicBezTo>
                      <a:pt x="265" y="481"/>
                      <a:pt x="248" y="486"/>
                      <a:pt x="232" y="490"/>
                    </a:cubicBezTo>
                    <a:cubicBezTo>
                      <a:pt x="219" y="493"/>
                      <a:pt x="197" y="526"/>
                      <a:pt x="197" y="543"/>
                    </a:cubicBezTo>
                    <a:cubicBezTo>
                      <a:pt x="197" y="550"/>
                      <a:pt x="201" y="552"/>
                      <a:pt x="204" y="554"/>
                    </a:cubicBezTo>
                    <a:cubicBezTo>
                      <a:pt x="195" y="570"/>
                      <a:pt x="190" y="579"/>
                      <a:pt x="174" y="587"/>
                    </a:cubicBezTo>
                    <a:cubicBezTo>
                      <a:pt x="165" y="592"/>
                      <a:pt x="164" y="612"/>
                      <a:pt x="148" y="607"/>
                    </a:cubicBezTo>
                    <a:cubicBezTo>
                      <a:pt x="148" y="608"/>
                      <a:pt x="148" y="608"/>
                      <a:pt x="148" y="608"/>
                    </a:cubicBezTo>
                    <a:cubicBezTo>
                      <a:pt x="142" y="605"/>
                      <a:pt x="129" y="609"/>
                      <a:pt x="125" y="609"/>
                    </a:cubicBezTo>
                    <a:cubicBezTo>
                      <a:pt x="107" y="609"/>
                      <a:pt x="97" y="625"/>
                      <a:pt x="80" y="625"/>
                    </a:cubicBezTo>
                    <a:cubicBezTo>
                      <a:pt x="69" y="625"/>
                      <a:pt x="68" y="596"/>
                      <a:pt x="51" y="596"/>
                    </a:cubicBezTo>
                    <a:cubicBezTo>
                      <a:pt x="38" y="596"/>
                      <a:pt x="30" y="602"/>
                      <a:pt x="18" y="602"/>
                    </a:cubicBezTo>
                    <a:cubicBezTo>
                      <a:pt x="14" y="602"/>
                      <a:pt x="12" y="598"/>
                      <a:pt x="12" y="595"/>
                    </a:cubicBezTo>
                    <a:cubicBezTo>
                      <a:pt x="12" y="578"/>
                      <a:pt x="12" y="573"/>
                      <a:pt x="12" y="563"/>
                    </a:cubicBezTo>
                    <a:cubicBezTo>
                      <a:pt x="6" y="563"/>
                      <a:pt x="0" y="559"/>
                      <a:pt x="0" y="552"/>
                    </a:cubicBezTo>
                    <a:cubicBezTo>
                      <a:pt x="0" y="542"/>
                      <a:pt x="8" y="540"/>
                      <a:pt x="8" y="534"/>
                    </a:cubicBezTo>
                    <a:cubicBezTo>
                      <a:pt x="8" y="514"/>
                      <a:pt x="15" y="493"/>
                      <a:pt x="15" y="473"/>
                    </a:cubicBezTo>
                    <a:cubicBezTo>
                      <a:pt x="15" y="461"/>
                      <a:pt x="7" y="450"/>
                      <a:pt x="7" y="442"/>
                    </a:cubicBezTo>
                    <a:cubicBezTo>
                      <a:pt x="7" y="438"/>
                      <a:pt x="33" y="421"/>
                      <a:pt x="37" y="421"/>
                    </a:cubicBezTo>
                    <a:cubicBezTo>
                      <a:pt x="40" y="421"/>
                      <a:pt x="44" y="426"/>
                      <a:pt x="48" y="424"/>
                    </a:cubicBezTo>
                    <a:cubicBezTo>
                      <a:pt x="83" y="424"/>
                      <a:pt x="83" y="424"/>
                      <a:pt x="83" y="424"/>
                    </a:cubicBezTo>
                    <a:cubicBezTo>
                      <a:pt x="86" y="427"/>
                      <a:pt x="92" y="428"/>
                      <a:pt x="95" y="429"/>
                    </a:cubicBezTo>
                    <a:cubicBezTo>
                      <a:pt x="132" y="429"/>
                      <a:pt x="132" y="429"/>
                      <a:pt x="132" y="429"/>
                    </a:cubicBezTo>
                    <a:cubicBezTo>
                      <a:pt x="141" y="427"/>
                      <a:pt x="145" y="432"/>
                      <a:pt x="153" y="432"/>
                    </a:cubicBezTo>
                    <a:cubicBezTo>
                      <a:pt x="158" y="432"/>
                      <a:pt x="170" y="428"/>
                      <a:pt x="172" y="428"/>
                    </a:cubicBezTo>
                    <a:cubicBezTo>
                      <a:pt x="172" y="412"/>
                      <a:pt x="182" y="408"/>
                      <a:pt x="182" y="392"/>
                    </a:cubicBezTo>
                    <a:cubicBezTo>
                      <a:pt x="182" y="389"/>
                      <a:pt x="181" y="375"/>
                      <a:pt x="181" y="370"/>
                    </a:cubicBezTo>
                    <a:cubicBezTo>
                      <a:pt x="179" y="372"/>
                      <a:pt x="179" y="372"/>
                      <a:pt x="179" y="372"/>
                    </a:cubicBezTo>
                    <a:cubicBezTo>
                      <a:pt x="181" y="369"/>
                      <a:pt x="183" y="363"/>
                      <a:pt x="183" y="360"/>
                    </a:cubicBezTo>
                    <a:cubicBezTo>
                      <a:pt x="183" y="353"/>
                      <a:pt x="178" y="354"/>
                      <a:pt x="178" y="348"/>
                    </a:cubicBezTo>
                    <a:cubicBezTo>
                      <a:pt x="163" y="348"/>
                      <a:pt x="158" y="334"/>
                      <a:pt x="158" y="321"/>
                    </a:cubicBezTo>
                    <a:cubicBezTo>
                      <a:pt x="154" y="320"/>
                      <a:pt x="153" y="316"/>
                      <a:pt x="149" y="315"/>
                    </a:cubicBezTo>
                    <a:cubicBezTo>
                      <a:pt x="137" y="311"/>
                      <a:pt x="104" y="305"/>
                      <a:pt x="104" y="293"/>
                    </a:cubicBezTo>
                    <a:cubicBezTo>
                      <a:pt x="103" y="293"/>
                      <a:pt x="103" y="291"/>
                      <a:pt x="103" y="290"/>
                    </a:cubicBezTo>
                    <a:cubicBezTo>
                      <a:pt x="103" y="283"/>
                      <a:pt x="124" y="278"/>
                      <a:pt x="132" y="276"/>
                    </a:cubicBezTo>
                    <a:cubicBezTo>
                      <a:pt x="134" y="280"/>
                      <a:pt x="146" y="284"/>
                      <a:pt x="152" y="284"/>
                    </a:cubicBezTo>
                    <a:cubicBezTo>
                      <a:pt x="158" y="284"/>
                      <a:pt x="167" y="280"/>
                      <a:pt x="170" y="280"/>
                    </a:cubicBezTo>
                    <a:cubicBezTo>
                      <a:pt x="170" y="274"/>
                      <a:pt x="170" y="274"/>
                      <a:pt x="170" y="274"/>
                    </a:cubicBezTo>
                    <a:cubicBezTo>
                      <a:pt x="164" y="272"/>
                      <a:pt x="167" y="261"/>
                      <a:pt x="166" y="258"/>
                    </a:cubicBezTo>
                    <a:cubicBezTo>
                      <a:pt x="166" y="252"/>
                      <a:pt x="166" y="252"/>
                      <a:pt x="166" y="252"/>
                    </a:cubicBezTo>
                    <a:cubicBezTo>
                      <a:pt x="173" y="252"/>
                      <a:pt x="173" y="252"/>
                      <a:pt x="173" y="252"/>
                    </a:cubicBezTo>
                    <a:cubicBezTo>
                      <a:pt x="179" y="258"/>
                      <a:pt x="187" y="262"/>
                      <a:pt x="196" y="262"/>
                    </a:cubicBezTo>
                    <a:cubicBezTo>
                      <a:pt x="202" y="262"/>
                      <a:pt x="208" y="256"/>
                      <a:pt x="209" y="250"/>
                    </a:cubicBezTo>
                    <a:cubicBezTo>
                      <a:pt x="232" y="250"/>
                      <a:pt x="238" y="233"/>
                      <a:pt x="242" y="214"/>
                    </a:cubicBezTo>
                    <a:cubicBezTo>
                      <a:pt x="247" y="214"/>
                      <a:pt x="249" y="213"/>
                      <a:pt x="253" y="212"/>
                    </a:cubicBezTo>
                    <a:cubicBezTo>
                      <a:pt x="257" y="210"/>
                      <a:pt x="288" y="198"/>
                      <a:pt x="291" y="194"/>
                    </a:cubicBezTo>
                    <a:cubicBezTo>
                      <a:pt x="297" y="188"/>
                      <a:pt x="295" y="179"/>
                      <a:pt x="295" y="169"/>
                    </a:cubicBezTo>
                    <a:cubicBezTo>
                      <a:pt x="295" y="166"/>
                      <a:pt x="301" y="161"/>
                      <a:pt x="302" y="160"/>
                    </a:cubicBezTo>
                    <a:cubicBezTo>
                      <a:pt x="313" y="149"/>
                      <a:pt x="323" y="136"/>
                      <a:pt x="341" y="136"/>
                    </a:cubicBezTo>
                    <a:cubicBezTo>
                      <a:pt x="351" y="136"/>
                      <a:pt x="346" y="139"/>
                      <a:pt x="351" y="136"/>
                    </a:cubicBezTo>
                    <a:cubicBezTo>
                      <a:pt x="354" y="139"/>
                      <a:pt x="356" y="133"/>
                      <a:pt x="357" y="131"/>
                    </a:cubicBezTo>
                    <a:cubicBezTo>
                      <a:pt x="363" y="125"/>
                      <a:pt x="370" y="130"/>
                      <a:pt x="376" y="130"/>
                    </a:cubicBezTo>
                    <a:cubicBezTo>
                      <a:pt x="381" y="130"/>
                      <a:pt x="393" y="123"/>
                      <a:pt x="393" y="117"/>
                    </a:cubicBezTo>
                    <a:cubicBezTo>
                      <a:pt x="393" y="113"/>
                      <a:pt x="388" y="97"/>
                      <a:pt x="388" y="97"/>
                    </a:cubicBezTo>
                    <a:cubicBezTo>
                      <a:pt x="385" y="75"/>
                      <a:pt x="373" y="69"/>
                      <a:pt x="373" y="50"/>
                    </a:cubicBezTo>
                    <a:cubicBezTo>
                      <a:pt x="373" y="16"/>
                      <a:pt x="402" y="14"/>
                      <a:pt x="421" y="0"/>
                    </a:cubicBezTo>
                    <a:cubicBezTo>
                      <a:pt x="421" y="9"/>
                      <a:pt x="421" y="9"/>
                      <a:pt x="421" y="9"/>
                    </a:cubicBezTo>
                    <a:cubicBezTo>
                      <a:pt x="417" y="17"/>
                      <a:pt x="417" y="22"/>
                      <a:pt x="417" y="30"/>
                    </a:cubicBezTo>
                    <a:cubicBezTo>
                      <a:pt x="417" y="38"/>
                      <a:pt x="425" y="39"/>
                      <a:pt x="431" y="39"/>
                    </a:cubicBezTo>
                    <a:cubicBezTo>
                      <a:pt x="431" y="41"/>
                      <a:pt x="431" y="43"/>
                      <a:pt x="431" y="45"/>
                    </a:cubicBezTo>
                    <a:cubicBezTo>
                      <a:pt x="431" y="49"/>
                      <a:pt x="424" y="51"/>
                      <a:pt x="422" y="53"/>
                    </a:cubicBezTo>
                    <a:cubicBezTo>
                      <a:pt x="414" y="61"/>
                      <a:pt x="405" y="68"/>
                      <a:pt x="405" y="82"/>
                    </a:cubicBezTo>
                    <a:cubicBezTo>
                      <a:pt x="405" y="90"/>
                      <a:pt x="409" y="96"/>
                      <a:pt x="413" y="97"/>
                    </a:cubicBezTo>
                    <a:cubicBezTo>
                      <a:pt x="413" y="101"/>
                      <a:pt x="414" y="103"/>
                      <a:pt x="413" y="105"/>
                    </a:cubicBezTo>
                    <a:cubicBezTo>
                      <a:pt x="422" y="105"/>
                      <a:pt x="425" y="109"/>
                      <a:pt x="432" y="109"/>
                    </a:cubicBezTo>
                    <a:cubicBezTo>
                      <a:pt x="433" y="113"/>
                      <a:pt x="435" y="118"/>
                      <a:pt x="437" y="118"/>
                    </a:cubicBezTo>
                    <a:cubicBezTo>
                      <a:pt x="457" y="118"/>
                      <a:pt x="472" y="100"/>
                      <a:pt x="489" y="102"/>
                    </a:cubicBezTo>
                    <a:cubicBezTo>
                      <a:pt x="488" y="106"/>
                      <a:pt x="485" y="109"/>
                      <a:pt x="485" y="111"/>
                    </a:cubicBezTo>
                    <a:cubicBezTo>
                      <a:pt x="485" y="113"/>
                      <a:pt x="498" y="122"/>
                      <a:pt x="498" y="122"/>
                    </a:cubicBezTo>
                    <a:cubicBezTo>
                      <a:pt x="506" y="122"/>
                      <a:pt x="507" y="117"/>
                      <a:pt x="510" y="115"/>
                    </a:cubicBezTo>
                    <a:cubicBezTo>
                      <a:pt x="523" y="109"/>
                      <a:pt x="533" y="111"/>
                      <a:pt x="545" y="105"/>
                    </a:cubicBezTo>
                    <a:cubicBezTo>
                      <a:pt x="551" y="102"/>
                      <a:pt x="563" y="90"/>
                      <a:pt x="573" y="90"/>
                    </a:cubicBezTo>
                    <a:cubicBezTo>
                      <a:pt x="582" y="90"/>
                      <a:pt x="593" y="91"/>
                      <a:pt x="598" y="94"/>
                    </a:cubicBezTo>
                    <a:cubicBezTo>
                      <a:pt x="597" y="97"/>
                      <a:pt x="595" y="101"/>
                      <a:pt x="595" y="102"/>
                    </a:cubicBezTo>
                    <a:cubicBezTo>
                      <a:pt x="615" y="102"/>
                      <a:pt x="635" y="98"/>
                      <a:pt x="650" y="98"/>
                    </a:cubicBezTo>
                    <a:cubicBezTo>
                      <a:pt x="664" y="98"/>
                      <a:pt x="673" y="97"/>
                      <a:pt x="688" y="97"/>
                    </a:cubicBezTo>
                    <a:cubicBezTo>
                      <a:pt x="704" y="97"/>
                      <a:pt x="712" y="127"/>
                      <a:pt x="712" y="144"/>
                    </a:cubicBezTo>
                    <a:cubicBezTo>
                      <a:pt x="712" y="155"/>
                      <a:pt x="701" y="160"/>
                      <a:pt x="701" y="171"/>
                    </a:cubicBezTo>
                    <a:cubicBezTo>
                      <a:pt x="701" y="187"/>
                      <a:pt x="716" y="198"/>
                      <a:pt x="716" y="213"/>
                    </a:cubicBezTo>
                    <a:cubicBezTo>
                      <a:pt x="716" y="222"/>
                      <a:pt x="701" y="225"/>
                      <a:pt x="698" y="230"/>
                    </a:cubicBezTo>
                    <a:cubicBezTo>
                      <a:pt x="689" y="245"/>
                      <a:pt x="686" y="257"/>
                      <a:pt x="686" y="276"/>
                    </a:cubicBezTo>
                    <a:cubicBezTo>
                      <a:pt x="686" y="299"/>
                      <a:pt x="701" y="294"/>
                      <a:pt x="719" y="294"/>
                    </a:cubicBezTo>
                    <a:cubicBezTo>
                      <a:pt x="743" y="294"/>
                      <a:pt x="754" y="284"/>
                      <a:pt x="773" y="284"/>
                    </a:cubicBezTo>
                    <a:cubicBezTo>
                      <a:pt x="793" y="284"/>
                      <a:pt x="788" y="325"/>
                      <a:pt x="807" y="325"/>
                    </a:cubicBezTo>
                    <a:cubicBezTo>
                      <a:pt x="807" y="357"/>
                      <a:pt x="807" y="357"/>
                      <a:pt x="807" y="357"/>
                    </a:cubicBezTo>
                    <a:cubicBezTo>
                      <a:pt x="807" y="360"/>
                      <a:pt x="810" y="361"/>
                      <a:pt x="811" y="363"/>
                    </a:cubicBezTo>
                    <a:cubicBezTo>
                      <a:pt x="815" y="368"/>
                      <a:pt x="815" y="368"/>
                      <a:pt x="815" y="368"/>
                    </a:cubicBezTo>
                    <a:cubicBezTo>
                      <a:pt x="819" y="368"/>
                      <a:pt x="828" y="364"/>
                      <a:pt x="833" y="363"/>
                    </a:cubicBezTo>
                    <a:cubicBezTo>
                      <a:pt x="834" y="367"/>
                      <a:pt x="833" y="371"/>
                      <a:pt x="834" y="375"/>
                    </a:cubicBezTo>
                    <a:cubicBezTo>
                      <a:pt x="826" y="377"/>
                      <a:pt x="818" y="380"/>
                      <a:pt x="818" y="38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2" name="Freeform 75">
                <a:extLst>
                  <a:ext uri="{FF2B5EF4-FFF2-40B4-BE49-F238E27FC236}">
                    <a16:creationId xmlns:a16="http://schemas.microsoft.com/office/drawing/2014/main" xmlns="" id="{D95D845E-D3AC-4003-B187-73B4E1401F2C}"/>
                  </a:ext>
                </a:extLst>
              </p:cNvPr>
              <p:cNvSpPr>
                <a:spLocks/>
              </p:cNvSpPr>
              <p:nvPr/>
            </p:nvSpPr>
            <p:spPr bwMode="auto">
              <a:xfrm>
                <a:off x="5945252" y="1963190"/>
                <a:ext cx="642785" cy="655022"/>
              </a:xfrm>
              <a:custGeom>
                <a:avLst/>
                <a:gdLst>
                  <a:gd name="T0" fmla="*/ 113 w 562"/>
                  <a:gd name="T1" fmla="*/ 425 h 572"/>
                  <a:gd name="T2" fmla="*/ 7 w 562"/>
                  <a:gd name="T3" fmla="*/ 457 h 572"/>
                  <a:gd name="T4" fmla="*/ 20 w 562"/>
                  <a:gd name="T5" fmla="*/ 433 h 572"/>
                  <a:gd name="T6" fmla="*/ 13 w 562"/>
                  <a:gd name="T7" fmla="*/ 416 h 572"/>
                  <a:gd name="T8" fmla="*/ 16 w 562"/>
                  <a:gd name="T9" fmla="*/ 342 h 572"/>
                  <a:gd name="T10" fmla="*/ 94 w 562"/>
                  <a:gd name="T11" fmla="*/ 294 h 572"/>
                  <a:gd name="T12" fmla="*/ 145 w 562"/>
                  <a:gd name="T13" fmla="*/ 233 h 572"/>
                  <a:gd name="T14" fmla="*/ 166 w 562"/>
                  <a:gd name="T15" fmla="*/ 183 h 572"/>
                  <a:gd name="T16" fmla="*/ 243 w 562"/>
                  <a:gd name="T17" fmla="*/ 99 h 572"/>
                  <a:gd name="T18" fmla="*/ 213 w 562"/>
                  <a:gd name="T19" fmla="*/ 102 h 572"/>
                  <a:gd name="T20" fmla="*/ 213 w 562"/>
                  <a:gd name="T21" fmla="*/ 87 h 572"/>
                  <a:gd name="T22" fmla="*/ 226 w 562"/>
                  <a:gd name="T23" fmla="*/ 79 h 572"/>
                  <a:gd name="T24" fmla="*/ 253 w 562"/>
                  <a:gd name="T25" fmla="*/ 102 h 572"/>
                  <a:gd name="T26" fmla="*/ 255 w 562"/>
                  <a:gd name="T27" fmla="*/ 80 h 572"/>
                  <a:gd name="T28" fmla="*/ 288 w 562"/>
                  <a:gd name="T29" fmla="*/ 66 h 572"/>
                  <a:gd name="T30" fmla="*/ 314 w 562"/>
                  <a:gd name="T31" fmla="*/ 50 h 572"/>
                  <a:gd name="T32" fmla="*/ 342 w 562"/>
                  <a:gd name="T33" fmla="*/ 38 h 572"/>
                  <a:gd name="T34" fmla="*/ 378 w 562"/>
                  <a:gd name="T35" fmla="*/ 29 h 572"/>
                  <a:gd name="T36" fmla="*/ 383 w 562"/>
                  <a:gd name="T37" fmla="*/ 8 h 572"/>
                  <a:gd name="T38" fmla="*/ 439 w 562"/>
                  <a:gd name="T39" fmla="*/ 10 h 572"/>
                  <a:gd name="T40" fmla="*/ 456 w 562"/>
                  <a:gd name="T41" fmla="*/ 12 h 572"/>
                  <a:gd name="T42" fmla="*/ 488 w 562"/>
                  <a:gd name="T43" fmla="*/ 4 h 572"/>
                  <a:gd name="T44" fmla="*/ 507 w 562"/>
                  <a:gd name="T45" fmla="*/ 10 h 572"/>
                  <a:gd name="T46" fmla="*/ 503 w 562"/>
                  <a:gd name="T47" fmla="*/ 42 h 572"/>
                  <a:gd name="T48" fmla="*/ 541 w 562"/>
                  <a:gd name="T49" fmla="*/ 57 h 572"/>
                  <a:gd name="T50" fmla="*/ 530 w 562"/>
                  <a:gd name="T51" fmla="*/ 129 h 572"/>
                  <a:gd name="T52" fmla="*/ 531 w 562"/>
                  <a:gd name="T53" fmla="*/ 203 h 572"/>
                  <a:gd name="T54" fmla="*/ 547 w 562"/>
                  <a:gd name="T55" fmla="*/ 266 h 572"/>
                  <a:gd name="T56" fmla="*/ 562 w 562"/>
                  <a:gd name="T57" fmla="*/ 310 h 572"/>
                  <a:gd name="T58" fmla="*/ 437 w 562"/>
                  <a:gd name="T59" fmla="*/ 404 h 572"/>
                  <a:gd name="T60" fmla="*/ 375 w 562"/>
                  <a:gd name="T61" fmla="*/ 405 h 572"/>
                  <a:gd name="T62" fmla="*/ 353 w 562"/>
                  <a:gd name="T63" fmla="*/ 360 h 572"/>
                  <a:gd name="T64" fmla="*/ 338 w 562"/>
                  <a:gd name="T65" fmla="*/ 314 h 572"/>
                  <a:gd name="T66" fmla="*/ 435 w 562"/>
                  <a:gd name="T67" fmla="*/ 234 h 572"/>
                  <a:gd name="T68" fmla="*/ 346 w 562"/>
                  <a:gd name="T69" fmla="*/ 242 h 572"/>
                  <a:gd name="T70" fmla="*/ 295 w 562"/>
                  <a:gd name="T71" fmla="*/ 304 h 572"/>
                  <a:gd name="T72" fmla="*/ 251 w 562"/>
                  <a:gd name="T73" fmla="*/ 362 h 572"/>
                  <a:gd name="T74" fmla="*/ 257 w 562"/>
                  <a:gd name="T75" fmla="*/ 392 h 572"/>
                  <a:gd name="T76" fmla="*/ 261 w 562"/>
                  <a:gd name="T77" fmla="*/ 455 h 572"/>
                  <a:gd name="T78" fmla="*/ 251 w 562"/>
                  <a:gd name="T79" fmla="*/ 509 h 572"/>
                  <a:gd name="T80" fmla="*/ 208 w 562"/>
                  <a:gd name="T81" fmla="*/ 547 h 572"/>
                  <a:gd name="T82" fmla="*/ 155 w 562"/>
                  <a:gd name="T83" fmla="*/ 535 h 572"/>
                  <a:gd name="T84" fmla="*/ 140 w 562"/>
                  <a:gd name="T85" fmla="*/ 485 h 572"/>
                  <a:gd name="T86" fmla="*/ 130 w 562"/>
                  <a:gd name="T87" fmla="*/ 44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2" h="572">
                    <a:moveTo>
                      <a:pt x="130" y="445"/>
                    </a:moveTo>
                    <a:cubicBezTo>
                      <a:pt x="120" y="440"/>
                      <a:pt x="119" y="433"/>
                      <a:pt x="113" y="425"/>
                    </a:cubicBezTo>
                    <a:cubicBezTo>
                      <a:pt x="97" y="449"/>
                      <a:pt x="73" y="479"/>
                      <a:pt x="41" y="479"/>
                    </a:cubicBezTo>
                    <a:cubicBezTo>
                      <a:pt x="37" y="479"/>
                      <a:pt x="7" y="460"/>
                      <a:pt x="7" y="457"/>
                    </a:cubicBezTo>
                    <a:cubicBezTo>
                      <a:pt x="7" y="451"/>
                      <a:pt x="17" y="447"/>
                      <a:pt x="20" y="445"/>
                    </a:cubicBezTo>
                    <a:cubicBezTo>
                      <a:pt x="20" y="433"/>
                      <a:pt x="20" y="433"/>
                      <a:pt x="20" y="433"/>
                    </a:cubicBezTo>
                    <a:cubicBezTo>
                      <a:pt x="10" y="433"/>
                      <a:pt x="10" y="433"/>
                      <a:pt x="1" y="437"/>
                    </a:cubicBezTo>
                    <a:cubicBezTo>
                      <a:pt x="1" y="432"/>
                      <a:pt x="9" y="422"/>
                      <a:pt x="13" y="416"/>
                    </a:cubicBezTo>
                    <a:cubicBezTo>
                      <a:pt x="1" y="402"/>
                      <a:pt x="0" y="382"/>
                      <a:pt x="0" y="360"/>
                    </a:cubicBezTo>
                    <a:cubicBezTo>
                      <a:pt x="0" y="348"/>
                      <a:pt x="12" y="349"/>
                      <a:pt x="16" y="342"/>
                    </a:cubicBezTo>
                    <a:cubicBezTo>
                      <a:pt x="25" y="328"/>
                      <a:pt x="34" y="319"/>
                      <a:pt x="50" y="314"/>
                    </a:cubicBezTo>
                    <a:cubicBezTo>
                      <a:pt x="64" y="310"/>
                      <a:pt x="67" y="291"/>
                      <a:pt x="94" y="294"/>
                    </a:cubicBezTo>
                    <a:cubicBezTo>
                      <a:pt x="86" y="292"/>
                      <a:pt x="83" y="290"/>
                      <a:pt x="76" y="288"/>
                    </a:cubicBezTo>
                    <a:cubicBezTo>
                      <a:pt x="110" y="280"/>
                      <a:pt x="122" y="252"/>
                      <a:pt x="145" y="233"/>
                    </a:cubicBezTo>
                    <a:cubicBezTo>
                      <a:pt x="154" y="226"/>
                      <a:pt x="153" y="201"/>
                      <a:pt x="159" y="201"/>
                    </a:cubicBezTo>
                    <a:cubicBezTo>
                      <a:pt x="159" y="201"/>
                      <a:pt x="166" y="183"/>
                      <a:pt x="166" y="183"/>
                    </a:cubicBezTo>
                    <a:cubicBezTo>
                      <a:pt x="175" y="167"/>
                      <a:pt x="186" y="156"/>
                      <a:pt x="202" y="149"/>
                    </a:cubicBezTo>
                    <a:cubicBezTo>
                      <a:pt x="218" y="143"/>
                      <a:pt x="239" y="116"/>
                      <a:pt x="243" y="99"/>
                    </a:cubicBezTo>
                    <a:cubicBezTo>
                      <a:pt x="224" y="103"/>
                      <a:pt x="216" y="114"/>
                      <a:pt x="198" y="114"/>
                    </a:cubicBezTo>
                    <a:cubicBezTo>
                      <a:pt x="202" y="108"/>
                      <a:pt x="210" y="104"/>
                      <a:pt x="213" y="102"/>
                    </a:cubicBezTo>
                    <a:cubicBezTo>
                      <a:pt x="210" y="102"/>
                      <a:pt x="202" y="100"/>
                      <a:pt x="202" y="100"/>
                    </a:cubicBezTo>
                    <a:cubicBezTo>
                      <a:pt x="203" y="92"/>
                      <a:pt x="207" y="87"/>
                      <a:pt x="213" y="87"/>
                    </a:cubicBezTo>
                    <a:cubicBezTo>
                      <a:pt x="216" y="87"/>
                      <a:pt x="217" y="90"/>
                      <a:pt x="219" y="90"/>
                    </a:cubicBezTo>
                    <a:cubicBezTo>
                      <a:pt x="222" y="85"/>
                      <a:pt x="224" y="82"/>
                      <a:pt x="226" y="79"/>
                    </a:cubicBezTo>
                    <a:cubicBezTo>
                      <a:pt x="230" y="84"/>
                      <a:pt x="231" y="88"/>
                      <a:pt x="228" y="94"/>
                    </a:cubicBezTo>
                    <a:cubicBezTo>
                      <a:pt x="241" y="94"/>
                      <a:pt x="244" y="102"/>
                      <a:pt x="253" y="102"/>
                    </a:cubicBezTo>
                    <a:cubicBezTo>
                      <a:pt x="257" y="102"/>
                      <a:pt x="266" y="83"/>
                      <a:pt x="267" y="82"/>
                    </a:cubicBezTo>
                    <a:cubicBezTo>
                      <a:pt x="262" y="80"/>
                      <a:pt x="262" y="79"/>
                      <a:pt x="255" y="80"/>
                    </a:cubicBezTo>
                    <a:cubicBezTo>
                      <a:pt x="259" y="74"/>
                      <a:pt x="265" y="67"/>
                      <a:pt x="272" y="67"/>
                    </a:cubicBezTo>
                    <a:cubicBezTo>
                      <a:pt x="278" y="67"/>
                      <a:pt x="282" y="69"/>
                      <a:pt x="288" y="66"/>
                    </a:cubicBezTo>
                    <a:cubicBezTo>
                      <a:pt x="284" y="62"/>
                      <a:pt x="285" y="63"/>
                      <a:pt x="282" y="59"/>
                    </a:cubicBezTo>
                    <a:cubicBezTo>
                      <a:pt x="289" y="52"/>
                      <a:pt x="303" y="52"/>
                      <a:pt x="314" y="50"/>
                    </a:cubicBezTo>
                    <a:cubicBezTo>
                      <a:pt x="314" y="59"/>
                      <a:pt x="314" y="59"/>
                      <a:pt x="314" y="59"/>
                    </a:cubicBezTo>
                    <a:cubicBezTo>
                      <a:pt x="324" y="57"/>
                      <a:pt x="326" y="39"/>
                      <a:pt x="342" y="38"/>
                    </a:cubicBezTo>
                    <a:cubicBezTo>
                      <a:pt x="342" y="52"/>
                      <a:pt x="342" y="52"/>
                      <a:pt x="342" y="52"/>
                    </a:cubicBezTo>
                    <a:cubicBezTo>
                      <a:pt x="352" y="32"/>
                      <a:pt x="365" y="37"/>
                      <a:pt x="378" y="29"/>
                    </a:cubicBezTo>
                    <a:cubicBezTo>
                      <a:pt x="372" y="27"/>
                      <a:pt x="367" y="25"/>
                      <a:pt x="367" y="20"/>
                    </a:cubicBezTo>
                    <a:cubicBezTo>
                      <a:pt x="367" y="16"/>
                      <a:pt x="381" y="13"/>
                      <a:pt x="383" y="8"/>
                    </a:cubicBezTo>
                    <a:cubicBezTo>
                      <a:pt x="388" y="13"/>
                      <a:pt x="392" y="20"/>
                      <a:pt x="399" y="20"/>
                    </a:cubicBezTo>
                    <a:cubicBezTo>
                      <a:pt x="410" y="20"/>
                      <a:pt x="439" y="0"/>
                      <a:pt x="439" y="10"/>
                    </a:cubicBezTo>
                    <a:cubicBezTo>
                      <a:pt x="439" y="21"/>
                      <a:pt x="426" y="25"/>
                      <a:pt x="423" y="36"/>
                    </a:cubicBezTo>
                    <a:cubicBezTo>
                      <a:pt x="438" y="37"/>
                      <a:pt x="443" y="19"/>
                      <a:pt x="456" y="12"/>
                    </a:cubicBezTo>
                    <a:cubicBezTo>
                      <a:pt x="459" y="17"/>
                      <a:pt x="459" y="21"/>
                      <a:pt x="459" y="26"/>
                    </a:cubicBezTo>
                    <a:cubicBezTo>
                      <a:pt x="470" y="15"/>
                      <a:pt x="476" y="12"/>
                      <a:pt x="488" y="4"/>
                    </a:cubicBezTo>
                    <a:cubicBezTo>
                      <a:pt x="489" y="14"/>
                      <a:pt x="487" y="21"/>
                      <a:pt x="496" y="22"/>
                    </a:cubicBezTo>
                    <a:cubicBezTo>
                      <a:pt x="498" y="16"/>
                      <a:pt x="501" y="10"/>
                      <a:pt x="507" y="10"/>
                    </a:cubicBezTo>
                    <a:cubicBezTo>
                      <a:pt x="511" y="10"/>
                      <a:pt x="528" y="20"/>
                      <a:pt x="534" y="23"/>
                    </a:cubicBezTo>
                    <a:cubicBezTo>
                      <a:pt x="527" y="42"/>
                      <a:pt x="521" y="36"/>
                      <a:pt x="503" y="42"/>
                    </a:cubicBezTo>
                    <a:cubicBezTo>
                      <a:pt x="511" y="48"/>
                      <a:pt x="516" y="49"/>
                      <a:pt x="516" y="54"/>
                    </a:cubicBezTo>
                    <a:cubicBezTo>
                      <a:pt x="523" y="55"/>
                      <a:pt x="539" y="57"/>
                      <a:pt x="541" y="57"/>
                    </a:cubicBezTo>
                    <a:cubicBezTo>
                      <a:pt x="531" y="65"/>
                      <a:pt x="503" y="79"/>
                      <a:pt x="503" y="98"/>
                    </a:cubicBezTo>
                    <a:cubicBezTo>
                      <a:pt x="503" y="113"/>
                      <a:pt x="530" y="112"/>
                      <a:pt x="530" y="129"/>
                    </a:cubicBezTo>
                    <a:cubicBezTo>
                      <a:pt x="530" y="143"/>
                      <a:pt x="516" y="149"/>
                      <a:pt x="516" y="163"/>
                    </a:cubicBezTo>
                    <a:cubicBezTo>
                      <a:pt x="516" y="178"/>
                      <a:pt x="531" y="187"/>
                      <a:pt x="531" y="203"/>
                    </a:cubicBezTo>
                    <a:cubicBezTo>
                      <a:pt x="531" y="212"/>
                      <a:pt x="524" y="217"/>
                      <a:pt x="524" y="226"/>
                    </a:cubicBezTo>
                    <a:cubicBezTo>
                      <a:pt x="524" y="244"/>
                      <a:pt x="547" y="249"/>
                      <a:pt x="547" y="266"/>
                    </a:cubicBezTo>
                    <a:cubicBezTo>
                      <a:pt x="547" y="271"/>
                      <a:pt x="540" y="275"/>
                      <a:pt x="538" y="277"/>
                    </a:cubicBezTo>
                    <a:cubicBezTo>
                      <a:pt x="544" y="289"/>
                      <a:pt x="562" y="292"/>
                      <a:pt x="562" y="310"/>
                    </a:cubicBezTo>
                    <a:cubicBezTo>
                      <a:pt x="562" y="336"/>
                      <a:pt x="509" y="366"/>
                      <a:pt x="494" y="388"/>
                    </a:cubicBezTo>
                    <a:cubicBezTo>
                      <a:pt x="486" y="404"/>
                      <a:pt x="451" y="406"/>
                      <a:pt x="437" y="404"/>
                    </a:cubicBezTo>
                    <a:cubicBezTo>
                      <a:pt x="422" y="408"/>
                      <a:pt x="404" y="416"/>
                      <a:pt x="391" y="416"/>
                    </a:cubicBezTo>
                    <a:cubicBezTo>
                      <a:pt x="381" y="416"/>
                      <a:pt x="375" y="414"/>
                      <a:pt x="375" y="405"/>
                    </a:cubicBezTo>
                    <a:cubicBezTo>
                      <a:pt x="359" y="405"/>
                      <a:pt x="342" y="394"/>
                      <a:pt x="342" y="377"/>
                    </a:cubicBezTo>
                    <a:cubicBezTo>
                      <a:pt x="342" y="370"/>
                      <a:pt x="350" y="364"/>
                      <a:pt x="353" y="360"/>
                    </a:cubicBezTo>
                    <a:cubicBezTo>
                      <a:pt x="345" y="357"/>
                      <a:pt x="338" y="339"/>
                      <a:pt x="338" y="330"/>
                    </a:cubicBezTo>
                    <a:cubicBezTo>
                      <a:pt x="338" y="324"/>
                      <a:pt x="340" y="319"/>
                      <a:pt x="338" y="314"/>
                    </a:cubicBezTo>
                    <a:cubicBezTo>
                      <a:pt x="370" y="314"/>
                      <a:pt x="387" y="270"/>
                      <a:pt x="406" y="258"/>
                    </a:cubicBezTo>
                    <a:cubicBezTo>
                      <a:pt x="417" y="252"/>
                      <a:pt x="435" y="248"/>
                      <a:pt x="435" y="234"/>
                    </a:cubicBezTo>
                    <a:cubicBezTo>
                      <a:pt x="435" y="214"/>
                      <a:pt x="410" y="211"/>
                      <a:pt x="391" y="211"/>
                    </a:cubicBezTo>
                    <a:cubicBezTo>
                      <a:pt x="366" y="211"/>
                      <a:pt x="346" y="220"/>
                      <a:pt x="346" y="242"/>
                    </a:cubicBezTo>
                    <a:cubicBezTo>
                      <a:pt x="346" y="252"/>
                      <a:pt x="348" y="256"/>
                      <a:pt x="346" y="261"/>
                    </a:cubicBezTo>
                    <a:cubicBezTo>
                      <a:pt x="346" y="279"/>
                      <a:pt x="311" y="295"/>
                      <a:pt x="295" y="304"/>
                    </a:cubicBezTo>
                    <a:cubicBezTo>
                      <a:pt x="282" y="312"/>
                      <a:pt x="269" y="315"/>
                      <a:pt x="261" y="330"/>
                    </a:cubicBezTo>
                    <a:cubicBezTo>
                      <a:pt x="255" y="341"/>
                      <a:pt x="263" y="356"/>
                      <a:pt x="251" y="362"/>
                    </a:cubicBezTo>
                    <a:cubicBezTo>
                      <a:pt x="251" y="377"/>
                      <a:pt x="251" y="377"/>
                      <a:pt x="251" y="377"/>
                    </a:cubicBezTo>
                    <a:cubicBezTo>
                      <a:pt x="255" y="381"/>
                      <a:pt x="257" y="386"/>
                      <a:pt x="257" y="392"/>
                    </a:cubicBezTo>
                    <a:cubicBezTo>
                      <a:pt x="271" y="394"/>
                      <a:pt x="291" y="408"/>
                      <a:pt x="291" y="424"/>
                    </a:cubicBezTo>
                    <a:cubicBezTo>
                      <a:pt x="291" y="436"/>
                      <a:pt x="269" y="455"/>
                      <a:pt x="261" y="455"/>
                    </a:cubicBezTo>
                    <a:cubicBezTo>
                      <a:pt x="246" y="455"/>
                      <a:pt x="240" y="478"/>
                      <a:pt x="240" y="495"/>
                    </a:cubicBezTo>
                    <a:cubicBezTo>
                      <a:pt x="240" y="505"/>
                      <a:pt x="247" y="508"/>
                      <a:pt x="251" y="509"/>
                    </a:cubicBezTo>
                    <a:cubicBezTo>
                      <a:pt x="249" y="530"/>
                      <a:pt x="231" y="532"/>
                      <a:pt x="228" y="547"/>
                    </a:cubicBezTo>
                    <a:cubicBezTo>
                      <a:pt x="218" y="547"/>
                      <a:pt x="214" y="547"/>
                      <a:pt x="208" y="547"/>
                    </a:cubicBezTo>
                    <a:cubicBezTo>
                      <a:pt x="195" y="547"/>
                      <a:pt x="191" y="572"/>
                      <a:pt x="172" y="572"/>
                    </a:cubicBezTo>
                    <a:cubicBezTo>
                      <a:pt x="166" y="572"/>
                      <a:pt x="155" y="539"/>
                      <a:pt x="155" y="535"/>
                    </a:cubicBezTo>
                    <a:cubicBezTo>
                      <a:pt x="155" y="532"/>
                      <a:pt x="157" y="529"/>
                      <a:pt x="157" y="527"/>
                    </a:cubicBezTo>
                    <a:cubicBezTo>
                      <a:pt x="144" y="513"/>
                      <a:pt x="145" y="502"/>
                      <a:pt x="140" y="485"/>
                    </a:cubicBezTo>
                    <a:cubicBezTo>
                      <a:pt x="136" y="473"/>
                      <a:pt x="125" y="470"/>
                      <a:pt x="125" y="455"/>
                    </a:cubicBezTo>
                    <a:cubicBezTo>
                      <a:pt x="125" y="450"/>
                      <a:pt x="129" y="443"/>
                      <a:pt x="130" y="441"/>
                    </a:cubicBezTo>
                    <a:lnTo>
                      <a:pt x="130" y="445"/>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3" name="Freeform 76">
                <a:extLst>
                  <a:ext uri="{FF2B5EF4-FFF2-40B4-BE49-F238E27FC236}">
                    <a16:creationId xmlns:a16="http://schemas.microsoft.com/office/drawing/2014/main" xmlns="" id="{2E3690CC-158F-700F-1273-94EA40EE430A}"/>
                  </a:ext>
                </a:extLst>
              </p:cNvPr>
              <p:cNvSpPr>
                <a:spLocks/>
              </p:cNvSpPr>
              <p:nvPr/>
            </p:nvSpPr>
            <p:spPr bwMode="auto">
              <a:xfrm>
                <a:off x="6303375" y="1624966"/>
                <a:ext cx="4199525" cy="1639085"/>
              </a:xfrm>
              <a:custGeom>
                <a:avLst/>
                <a:gdLst>
                  <a:gd name="T0" fmla="*/ 2600 w 3672"/>
                  <a:gd name="T1" fmla="*/ 1054 h 1433"/>
                  <a:gd name="T2" fmla="*/ 2506 w 3672"/>
                  <a:gd name="T3" fmla="*/ 875 h 1433"/>
                  <a:gd name="T4" fmla="*/ 2858 w 3672"/>
                  <a:gd name="T5" fmla="*/ 735 h 1433"/>
                  <a:gd name="T6" fmla="*/ 3096 w 3672"/>
                  <a:gd name="T7" fmla="*/ 624 h 1433"/>
                  <a:gd name="T8" fmla="*/ 2934 w 3672"/>
                  <a:gd name="T9" fmla="*/ 839 h 1433"/>
                  <a:gd name="T10" fmla="*/ 3077 w 3672"/>
                  <a:gd name="T11" fmla="*/ 815 h 1433"/>
                  <a:gd name="T12" fmla="*/ 3414 w 3672"/>
                  <a:gd name="T13" fmla="*/ 565 h 1433"/>
                  <a:gd name="T14" fmla="*/ 3626 w 3672"/>
                  <a:gd name="T15" fmla="*/ 517 h 1433"/>
                  <a:gd name="T16" fmla="*/ 3248 w 3672"/>
                  <a:gd name="T17" fmla="*/ 350 h 1433"/>
                  <a:gd name="T18" fmla="*/ 2850 w 3672"/>
                  <a:gd name="T19" fmla="*/ 286 h 1433"/>
                  <a:gd name="T20" fmla="*/ 2464 w 3672"/>
                  <a:gd name="T21" fmla="*/ 282 h 1433"/>
                  <a:gd name="T22" fmla="*/ 2256 w 3672"/>
                  <a:gd name="T23" fmla="*/ 175 h 1433"/>
                  <a:gd name="T24" fmla="*/ 1892 w 3672"/>
                  <a:gd name="T25" fmla="*/ 187 h 1433"/>
                  <a:gd name="T26" fmla="*/ 1744 w 3672"/>
                  <a:gd name="T27" fmla="*/ 48 h 1433"/>
                  <a:gd name="T28" fmla="*/ 1301 w 3672"/>
                  <a:gd name="T29" fmla="*/ 211 h 1433"/>
                  <a:gd name="T30" fmla="*/ 1146 w 3672"/>
                  <a:gd name="T31" fmla="*/ 266 h 1433"/>
                  <a:gd name="T32" fmla="*/ 1105 w 3672"/>
                  <a:gd name="T33" fmla="*/ 219 h 1433"/>
                  <a:gd name="T34" fmla="*/ 877 w 3672"/>
                  <a:gd name="T35" fmla="*/ 374 h 1433"/>
                  <a:gd name="T36" fmla="*/ 552 w 3672"/>
                  <a:gd name="T37" fmla="*/ 445 h 1433"/>
                  <a:gd name="T38" fmla="*/ 366 w 3672"/>
                  <a:gd name="T39" fmla="*/ 533 h 1433"/>
                  <a:gd name="T40" fmla="*/ 393 w 3672"/>
                  <a:gd name="T41" fmla="*/ 410 h 1433"/>
                  <a:gd name="T42" fmla="*/ 217 w 3672"/>
                  <a:gd name="T43" fmla="*/ 425 h 1433"/>
                  <a:gd name="T44" fmla="*/ 234 w 3672"/>
                  <a:gd name="T45" fmla="*/ 562 h 1433"/>
                  <a:gd name="T46" fmla="*/ 199 w 3672"/>
                  <a:gd name="T47" fmla="*/ 712 h 1433"/>
                  <a:gd name="T48" fmla="*/ 86 w 3672"/>
                  <a:gd name="T49" fmla="*/ 803 h 1433"/>
                  <a:gd name="T50" fmla="*/ 27 w 3672"/>
                  <a:gd name="T51" fmla="*/ 891 h 1433"/>
                  <a:gd name="T52" fmla="*/ 93 w 3672"/>
                  <a:gd name="T53" fmla="*/ 1006 h 1433"/>
                  <a:gd name="T54" fmla="*/ 150 w 3672"/>
                  <a:gd name="T55" fmla="*/ 1077 h 1433"/>
                  <a:gd name="T56" fmla="*/ 192 w 3672"/>
                  <a:gd name="T57" fmla="*/ 1161 h 1433"/>
                  <a:gd name="T58" fmla="*/ 357 w 3672"/>
                  <a:gd name="T59" fmla="*/ 1166 h 1433"/>
                  <a:gd name="T60" fmla="*/ 385 w 3672"/>
                  <a:gd name="T61" fmla="*/ 1128 h 1433"/>
                  <a:gd name="T62" fmla="*/ 487 w 3672"/>
                  <a:gd name="T63" fmla="*/ 1264 h 1433"/>
                  <a:gd name="T64" fmla="*/ 601 w 3672"/>
                  <a:gd name="T65" fmla="*/ 1319 h 1433"/>
                  <a:gd name="T66" fmla="*/ 627 w 3672"/>
                  <a:gd name="T67" fmla="*/ 1337 h 1433"/>
                  <a:gd name="T68" fmla="*/ 599 w 3672"/>
                  <a:gd name="T69" fmla="*/ 1142 h 1433"/>
                  <a:gd name="T70" fmla="*/ 707 w 3672"/>
                  <a:gd name="T71" fmla="*/ 1162 h 1433"/>
                  <a:gd name="T72" fmla="*/ 732 w 3672"/>
                  <a:gd name="T73" fmla="*/ 1262 h 1433"/>
                  <a:gd name="T74" fmla="*/ 733 w 3672"/>
                  <a:gd name="T75" fmla="*/ 1345 h 1433"/>
                  <a:gd name="T76" fmla="*/ 766 w 3672"/>
                  <a:gd name="T77" fmla="*/ 1361 h 1433"/>
                  <a:gd name="T78" fmla="*/ 895 w 3672"/>
                  <a:gd name="T79" fmla="*/ 1400 h 1433"/>
                  <a:gd name="T80" fmla="*/ 960 w 3672"/>
                  <a:gd name="T81" fmla="*/ 1407 h 1433"/>
                  <a:gd name="T82" fmla="*/ 1044 w 3672"/>
                  <a:gd name="T83" fmla="*/ 1388 h 1433"/>
                  <a:gd name="T84" fmla="*/ 1123 w 3672"/>
                  <a:gd name="T85" fmla="*/ 1391 h 1433"/>
                  <a:gd name="T86" fmla="*/ 1161 w 3672"/>
                  <a:gd name="T87" fmla="*/ 1348 h 1433"/>
                  <a:gd name="T88" fmla="*/ 1423 w 3672"/>
                  <a:gd name="T89" fmla="*/ 1069 h 1433"/>
                  <a:gd name="T90" fmla="*/ 1707 w 3672"/>
                  <a:gd name="T91" fmla="*/ 962 h 1433"/>
                  <a:gd name="T92" fmla="*/ 2100 w 3672"/>
                  <a:gd name="T93" fmla="*/ 1026 h 1433"/>
                  <a:gd name="T94" fmla="*/ 2422 w 3672"/>
                  <a:gd name="T95" fmla="*/ 1093 h 1433"/>
                  <a:gd name="T96" fmla="*/ 2403 w 3672"/>
                  <a:gd name="T97" fmla="*/ 1181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2" h="1433">
                    <a:moveTo>
                      <a:pt x="2400" y="1232"/>
                    </a:moveTo>
                    <a:cubicBezTo>
                      <a:pt x="2400" y="1232"/>
                      <a:pt x="2429" y="1240"/>
                      <a:pt x="2453" y="1240"/>
                    </a:cubicBezTo>
                    <a:cubicBezTo>
                      <a:pt x="2496" y="1240"/>
                      <a:pt x="2536" y="1145"/>
                      <a:pt x="2567" y="1113"/>
                    </a:cubicBezTo>
                    <a:cubicBezTo>
                      <a:pt x="2579" y="1100"/>
                      <a:pt x="2596" y="1074"/>
                      <a:pt x="2600" y="1054"/>
                    </a:cubicBezTo>
                    <a:cubicBezTo>
                      <a:pt x="2606" y="1030"/>
                      <a:pt x="2597" y="1016"/>
                      <a:pt x="2608" y="994"/>
                    </a:cubicBezTo>
                    <a:cubicBezTo>
                      <a:pt x="2613" y="985"/>
                      <a:pt x="2622" y="967"/>
                      <a:pt x="2622" y="950"/>
                    </a:cubicBezTo>
                    <a:cubicBezTo>
                      <a:pt x="2622" y="928"/>
                      <a:pt x="2589" y="886"/>
                      <a:pt x="2574" y="898"/>
                    </a:cubicBezTo>
                    <a:cubicBezTo>
                      <a:pt x="2529" y="934"/>
                      <a:pt x="2506" y="879"/>
                      <a:pt x="2506" y="875"/>
                    </a:cubicBezTo>
                    <a:cubicBezTo>
                      <a:pt x="2506" y="852"/>
                      <a:pt x="2546" y="828"/>
                      <a:pt x="2562" y="811"/>
                    </a:cubicBezTo>
                    <a:cubicBezTo>
                      <a:pt x="2586" y="786"/>
                      <a:pt x="2617" y="745"/>
                      <a:pt x="2650" y="735"/>
                    </a:cubicBezTo>
                    <a:cubicBezTo>
                      <a:pt x="2678" y="728"/>
                      <a:pt x="2768" y="720"/>
                      <a:pt x="2793" y="720"/>
                    </a:cubicBezTo>
                    <a:cubicBezTo>
                      <a:pt x="2824" y="720"/>
                      <a:pt x="2839" y="735"/>
                      <a:pt x="2858" y="735"/>
                    </a:cubicBezTo>
                    <a:cubicBezTo>
                      <a:pt x="2868" y="735"/>
                      <a:pt x="2875" y="735"/>
                      <a:pt x="2899" y="735"/>
                    </a:cubicBezTo>
                    <a:cubicBezTo>
                      <a:pt x="2912" y="683"/>
                      <a:pt x="2934" y="652"/>
                      <a:pt x="2987" y="652"/>
                    </a:cubicBezTo>
                    <a:cubicBezTo>
                      <a:pt x="3000" y="652"/>
                      <a:pt x="3006" y="648"/>
                      <a:pt x="3032" y="652"/>
                    </a:cubicBezTo>
                    <a:cubicBezTo>
                      <a:pt x="3019" y="662"/>
                      <a:pt x="3014" y="731"/>
                      <a:pt x="3096" y="624"/>
                    </a:cubicBezTo>
                    <a:cubicBezTo>
                      <a:pt x="3105" y="623"/>
                      <a:pt x="3144" y="640"/>
                      <a:pt x="3085" y="680"/>
                    </a:cubicBezTo>
                    <a:cubicBezTo>
                      <a:pt x="3064" y="694"/>
                      <a:pt x="3046" y="687"/>
                      <a:pt x="3032" y="708"/>
                    </a:cubicBezTo>
                    <a:cubicBezTo>
                      <a:pt x="3016" y="732"/>
                      <a:pt x="3002" y="762"/>
                      <a:pt x="2979" y="775"/>
                    </a:cubicBezTo>
                    <a:cubicBezTo>
                      <a:pt x="2960" y="786"/>
                      <a:pt x="2934" y="805"/>
                      <a:pt x="2934" y="839"/>
                    </a:cubicBezTo>
                    <a:cubicBezTo>
                      <a:pt x="2934" y="868"/>
                      <a:pt x="2943" y="964"/>
                      <a:pt x="2964" y="982"/>
                    </a:cubicBezTo>
                    <a:cubicBezTo>
                      <a:pt x="2979" y="958"/>
                      <a:pt x="2990" y="914"/>
                      <a:pt x="3021" y="906"/>
                    </a:cubicBezTo>
                    <a:cubicBezTo>
                      <a:pt x="3017" y="884"/>
                      <a:pt x="3051" y="879"/>
                      <a:pt x="3051" y="863"/>
                    </a:cubicBezTo>
                    <a:cubicBezTo>
                      <a:pt x="3051" y="836"/>
                      <a:pt x="3077" y="829"/>
                      <a:pt x="3077" y="815"/>
                    </a:cubicBezTo>
                    <a:cubicBezTo>
                      <a:pt x="3077" y="805"/>
                      <a:pt x="3070" y="796"/>
                      <a:pt x="3077" y="779"/>
                    </a:cubicBezTo>
                    <a:cubicBezTo>
                      <a:pt x="3139" y="642"/>
                      <a:pt x="3195" y="716"/>
                      <a:pt x="3217" y="716"/>
                    </a:cubicBezTo>
                    <a:cubicBezTo>
                      <a:pt x="3285" y="716"/>
                      <a:pt x="3333" y="625"/>
                      <a:pt x="3392" y="624"/>
                    </a:cubicBezTo>
                    <a:cubicBezTo>
                      <a:pt x="3504" y="622"/>
                      <a:pt x="3414" y="577"/>
                      <a:pt x="3414" y="565"/>
                    </a:cubicBezTo>
                    <a:cubicBezTo>
                      <a:pt x="3414" y="530"/>
                      <a:pt x="3458" y="536"/>
                      <a:pt x="3467" y="517"/>
                    </a:cubicBezTo>
                    <a:cubicBezTo>
                      <a:pt x="3471" y="509"/>
                      <a:pt x="3464" y="489"/>
                      <a:pt x="3479" y="489"/>
                    </a:cubicBezTo>
                    <a:cubicBezTo>
                      <a:pt x="3526" y="489"/>
                      <a:pt x="3566" y="557"/>
                      <a:pt x="3600" y="557"/>
                    </a:cubicBezTo>
                    <a:cubicBezTo>
                      <a:pt x="3615" y="557"/>
                      <a:pt x="3618" y="527"/>
                      <a:pt x="3626" y="517"/>
                    </a:cubicBezTo>
                    <a:cubicBezTo>
                      <a:pt x="3639" y="501"/>
                      <a:pt x="3651" y="503"/>
                      <a:pt x="3672" y="495"/>
                    </a:cubicBezTo>
                    <a:cubicBezTo>
                      <a:pt x="3645" y="457"/>
                      <a:pt x="3556" y="436"/>
                      <a:pt x="3513" y="410"/>
                    </a:cubicBezTo>
                    <a:cubicBezTo>
                      <a:pt x="3453" y="373"/>
                      <a:pt x="3374" y="334"/>
                      <a:pt x="3286" y="334"/>
                    </a:cubicBezTo>
                    <a:cubicBezTo>
                      <a:pt x="3261" y="334"/>
                      <a:pt x="3245" y="339"/>
                      <a:pt x="3248" y="350"/>
                    </a:cubicBezTo>
                    <a:cubicBezTo>
                      <a:pt x="3271" y="427"/>
                      <a:pt x="3213" y="349"/>
                      <a:pt x="3199" y="350"/>
                    </a:cubicBezTo>
                    <a:cubicBezTo>
                      <a:pt x="3024" y="346"/>
                      <a:pt x="3024" y="346"/>
                      <a:pt x="3024" y="346"/>
                    </a:cubicBezTo>
                    <a:cubicBezTo>
                      <a:pt x="3015" y="305"/>
                      <a:pt x="2989" y="290"/>
                      <a:pt x="2937" y="290"/>
                    </a:cubicBezTo>
                    <a:cubicBezTo>
                      <a:pt x="2909" y="290"/>
                      <a:pt x="2867" y="301"/>
                      <a:pt x="2850" y="286"/>
                    </a:cubicBezTo>
                    <a:cubicBezTo>
                      <a:pt x="2835" y="273"/>
                      <a:pt x="2834" y="254"/>
                      <a:pt x="2812" y="247"/>
                    </a:cubicBezTo>
                    <a:cubicBezTo>
                      <a:pt x="2766" y="231"/>
                      <a:pt x="2716" y="219"/>
                      <a:pt x="2657" y="219"/>
                    </a:cubicBezTo>
                    <a:cubicBezTo>
                      <a:pt x="2598" y="219"/>
                      <a:pt x="2590" y="251"/>
                      <a:pt x="2585" y="282"/>
                    </a:cubicBezTo>
                    <a:cubicBezTo>
                      <a:pt x="2529" y="282"/>
                      <a:pt x="2502" y="282"/>
                      <a:pt x="2464" y="282"/>
                    </a:cubicBezTo>
                    <a:cubicBezTo>
                      <a:pt x="2443" y="282"/>
                      <a:pt x="2440" y="264"/>
                      <a:pt x="2415" y="262"/>
                    </a:cubicBezTo>
                    <a:cubicBezTo>
                      <a:pt x="2412" y="274"/>
                      <a:pt x="2408" y="298"/>
                      <a:pt x="2396" y="298"/>
                    </a:cubicBezTo>
                    <a:cubicBezTo>
                      <a:pt x="2364" y="298"/>
                      <a:pt x="2350" y="257"/>
                      <a:pt x="2350" y="235"/>
                    </a:cubicBezTo>
                    <a:cubicBezTo>
                      <a:pt x="2350" y="229"/>
                      <a:pt x="2412" y="189"/>
                      <a:pt x="2256" y="175"/>
                    </a:cubicBezTo>
                    <a:cubicBezTo>
                      <a:pt x="2236" y="173"/>
                      <a:pt x="2225" y="182"/>
                      <a:pt x="2225" y="207"/>
                    </a:cubicBezTo>
                    <a:cubicBezTo>
                      <a:pt x="2142" y="207"/>
                      <a:pt x="2142" y="207"/>
                      <a:pt x="2142" y="207"/>
                    </a:cubicBezTo>
                    <a:cubicBezTo>
                      <a:pt x="2117" y="200"/>
                      <a:pt x="1986" y="184"/>
                      <a:pt x="1969" y="155"/>
                    </a:cubicBezTo>
                    <a:cubicBezTo>
                      <a:pt x="1870" y="240"/>
                      <a:pt x="1892" y="187"/>
                      <a:pt x="1892" y="187"/>
                    </a:cubicBezTo>
                    <a:cubicBezTo>
                      <a:pt x="1916" y="156"/>
                      <a:pt x="2145" y="91"/>
                      <a:pt x="1956" y="44"/>
                    </a:cubicBezTo>
                    <a:cubicBezTo>
                      <a:pt x="1877" y="44"/>
                      <a:pt x="1877" y="44"/>
                      <a:pt x="1877" y="44"/>
                    </a:cubicBezTo>
                    <a:cubicBezTo>
                      <a:pt x="1869" y="22"/>
                      <a:pt x="1853" y="0"/>
                      <a:pt x="1820" y="0"/>
                    </a:cubicBezTo>
                    <a:cubicBezTo>
                      <a:pt x="1781" y="0"/>
                      <a:pt x="1765" y="31"/>
                      <a:pt x="1744" y="48"/>
                    </a:cubicBezTo>
                    <a:cubicBezTo>
                      <a:pt x="1729" y="60"/>
                      <a:pt x="1631" y="101"/>
                      <a:pt x="1640" y="64"/>
                    </a:cubicBezTo>
                    <a:cubicBezTo>
                      <a:pt x="1615" y="72"/>
                      <a:pt x="1508" y="79"/>
                      <a:pt x="1453" y="131"/>
                    </a:cubicBezTo>
                    <a:cubicBezTo>
                      <a:pt x="1441" y="142"/>
                      <a:pt x="1438" y="175"/>
                      <a:pt x="1420" y="175"/>
                    </a:cubicBezTo>
                    <a:cubicBezTo>
                      <a:pt x="1395" y="175"/>
                      <a:pt x="1301" y="165"/>
                      <a:pt x="1301" y="211"/>
                    </a:cubicBezTo>
                    <a:cubicBezTo>
                      <a:pt x="1301" y="220"/>
                      <a:pt x="1310" y="230"/>
                      <a:pt x="1313" y="243"/>
                    </a:cubicBezTo>
                    <a:cubicBezTo>
                      <a:pt x="1296" y="254"/>
                      <a:pt x="1290" y="243"/>
                      <a:pt x="1237" y="243"/>
                    </a:cubicBezTo>
                    <a:cubicBezTo>
                      <a:pt x="1192" y="306"/>
                      <a:pt x="1196" y="233"/>
                      <a:pt x="1186" y="219"/>
                    </a:cubicBezTo>
                    <a:cubicBezTo>
                      <a:pt x="1182" y="244"/>
                      <a:pt x="1166" y="255"/>
                      <a:pt x="1146" y="266"/>
                    </a:cubicBezTo>
                    <a:cubicBezTo>
                      <a:pt x="1152" y="289"/>
                      <a:pt x="1185" y="312"/>
                      <a:pt x="1161" y="338"/>
                    </a:cubicBezTo>
                    <a:cubicBezTo>
                      <a:pt x="1145" y="356"/>
                      <a:pt x="1192" y="415"/>
                      <a:pt x="1167" y="415"/>
                    </a:cubicBezTo>
                    <a:cubicBezTo>
                      <a:pt x="1136" y="415"/>
                      <a:pt x="1127" y="295"/>
                      <a:pt x="1127" y="270"/>
                    </a:cubicBezTo>
                    <a:cubicBezTo>
                      <a:pt x="1127" y="243"/>
                      <a:pt x="1169" y="232"/>
                      <a:pt x="1105" y="219"/>
                    </a:cubicBezTo>
                    <a:cubicBezTo>
                      <a:pt x="1072" y="212"/>
                      <a:pt x="1010" y="268"/>
                      <a:pt x="1010" y="298"/>
                    </a:cubicBezTo>
                    <a:cubicBezTo>
                      <a:pt x="1010" y="335"/>
                      <a:pt x="1026" y="359"/>
                      <a:pt x="1044" y="378"/>
                    </a:cubicBezTo>
                    <a:cubicBezTo>
                      <a:pt x="1086" y="447"/>
                      <a:pt x="985" y="370"/>
                      <a:pt x="948" y="360"/>
                    </a:cubicBezTo>
                    <a:cubicBezTo>
                      <a:pt x="844" y="331"/>
                      <a:pt x="878" y="368"/>
                      <a:pt x="877" y="374"/>
                    </a:cubicBezTo>
                    <a:cubicBezTo>
                      <a:pt x="874" y="435"/>
                      <a:pt x="849" y="386"/>
                      <a:pt x="836" y="386"/>
                    </a:cubicBezTo>
                    <a:cubicBezTo>
                      <a:pt x="812" y="386"/>
                      <a:pt x="764" y="419"/>
                      <a:pt x="730" y="402"/>
                    </a:cubicBezTo>
                    <a:cubicBezTo>
                      <a:pt x="712" y="355"/>
                      <a:pt x="599" y="461"/>
                      <a:pt x="571" y="461"/>
                    </a:cubicBezTo>
                    <a:cubicBezTo>
                      <a:pt x="561" y="461"/>
                      <a:pt x="548" y="454"/>
                      <a:pt x="552" y="445"/>
                    </a:cubicBezTo>
                    <a:cubicBezTo>
                      <a:pt x="563" y="413"/>
                      <a:pt x="546" y="344"/>
                      <a:pt x="514" y="449"/>
                    </a:cubicBezTo>
                    <a:cubicBezTo>
                      <a:pt x="512" y="456"/>
                      <a:pt x="525" y="459"/>
                      <a:pt x="525" y="473"/>
                    </a:cubicBezTo>
                    <a:cubicBezTo>
                      <a:pt x="525" y="501"/>
                      <a:pt x="486" y="482"/>
                      <a:pt x="465" y="489"/>
                    </a:cubicBezTo>
                    <a:cubicBezTo>
                      <a:pt x="443" y="496"/>
                      <a:pt x="454" y="572"/>
                      <a:pt x="366" y="533"/>
                    </a:cubicBezTo>
                    <a:cubicBezTo>
                      <a:pt x="366" y="565"/>
                      <a:pt x="366" y="565"/>
                      <a:pt x="366" y="565"/>
                    </a:cubicBezTo>
                    <a:cubicBezTo>
                      <a:pt x="323" y="561"/>
                      <a:pt x="328" y="512"/>
                      <a:pt x="313" y="489"/>
                    </a:cubicBezTo>
                    <a:cubicBezTo>
                      <a:pt x="346" y="489"/>
                      <a:pt x="363" y="488"/>
                      <a:pt x="395" y="497"/>
                    </a:cubicBezTo>
                    <a:cubicBezTo>
                      <a:pt x="437" y="508"/>
                      <a:pt x="522" y="453"/>
                      <a:pt x="393" y="410"/>
                    </a:cubicBezTo>
                    <a:cubicBezTo>
                      <a:pt x="356" y="397"/>
                      <a:pt x="274" y="354"/>
                      <a:pt x="249" y="354"/>
                    </a:cubicBezTo>
                    <a:cubicBezTo>
                      <a:pt x="246" y="354"/>
                      <a:pt x="246" y="351"/>
                      <a:pt x="228" y="353"/>
                    </a:cubicBezTo>
                    <a:cubicBezTo>
                      <a:pt x="218" y="361"/>
                      <a:pt x="190" y="375"/>
                      <a:pt x="190" y="394"/>
                    </a:cubicBezTo>
                    <a:cubicBezTo>
                      <a:pt x="190" y="409"/>
                      <a:pt x="217" y="408"/>
                      <a:pt x="217" y="425"/>
                    </a:cubicBezTo>
                    <a:cubicBezTo>
                      <a:pt x="217" y="439"/>
                      <a:pt x="203" y="445"/>
                      <a:pt x="203" y="459"/>
                    </a:cubicBezTo>
                    <a:cubicBezTo>
                      <a:pt x="203" y="474"/>
                      <a:pt x="218" y="483"/>
                      <a:pt x="218" y="499"/>
                    </a:cubicBezTo>
                    <a:cubicBezTo>
                      <a:pt x="218" y="508"/>
                      <a:pt x="211" y="513"/>
                      <a:pt x="211" y="522"/>
                    </a:cubicBezTo>
                    <a:cubicBezTo>
                      <a:pt x="211" y="540"/>
                      <a:pt x="234" y="545"/>
                      <a:pt x="234" y="562"/>
                    </a:cubicBezTo>
                    <a:cubicBezTo>
                      <a:pt x="234" y="567"/>
                      <a:pt x="227" y="571"/>
                      <a:pt x="225" y="573"/>
                    </a:cubicBezTo>
                    <a:cubicBezTo>
                      <a:pt x="231" y="585"/>
                      <a:pt x="249" y="588"/>
                      <a:pt x="249" y="606"/>
                    </a:cubicBezTo>
                    <a:cubicBezTo>
                      <a:pt x="249" y="632"/>
                      <a:pt x="196" y="662"/>
                      <a:pt x="181" y="684"/>
                    </a:cubicBezTo>
                    <a:cubicBezTo>
                      <a:pt x="187" y="693"/>
                      <a:pt x="194" y="697"/>
                      <a:pt x="199" y="712"/>
                    </a:cubicBezTo>
                    <a:cubicBezTo>
                      <a:pt x="190" y="718"/>
                      <a:pt x="168" y="729"/>
                      <a:pt x="158" y="729"/>
                    </a:cubicBezTo>
                    <a:cubicBezTo>
                      <a:pt x="145" y="729"/>
                      <a:pt x="137" y="724"/>
                      <a:pt x="120" y="724"/>
                    </a:cubicBezTo>
                    <a:cubicBezTo>
                      <a:pt x="103" y="724"/>
                      <a:pt x="65" y="740"/>
                      <a:pt x="77" y="751"/>
                    </a:cubicBezTo>
                    <a:cubicBezTo>
                      <a:pt x="115" y="789"/>
                      <a:pt x="95" y="803"/>
                      <a:pt x="86" y="803"/>
                    </a:cubicBezTo>
                    <a:cubicBezTo>
                      <a:pt x="71" y="803"/>
                      <a:pt x="68" y="783"/>
                      <a:pt x="56" y="783"/>
                    </a:cubicBezTo>
                    <a:cubicBezTo>
                      <a:pt x="42" y="783"/>
                      <a:pt x="25" y="820"/>
                      <a:pt x="25" y="839"/>
                    </a:cubicBezTo>
                    <a:cubicBezTo>
                      <a:pt x="25" y="870"/>
                      <a:pt x="1" y="866"/>
                      <a:pt x="0" y="893"/>
                    </a:cubicBezTo>
                    <a:cubicBezTo>
                      <a:pt x="10" y="892"/>
                      <a:pt x="19" y="891"/>
                      <a:pt x="27" y="891"/>
                    </a:cubicBezTo>
                    <a:cubicBezTo>
                      <a:pt x="41" y="891"/>
                      <a:pt x="50" y="890"/>
                      <a:pt x="65" y="890"/>
                    </a:cubicBezTo>
                    <a:cubicBezTo>
                      <a:pt x="81" y="890"/>
                      <a:pt x="89" y="920"/>
                      <a:pt x="89" y="937"/>
                    </a:cubicBezTo>
                    <a:cubicBezTo>
                      <a:pt x="89" y="948"/>
                      <a:pt x="78" y="953"/>
                      <a:pt x="78" y="964"/>
                    </a:cubicBezTo>
                    <a:cubicBezTo>
                      <a:pt x="78" y="980"/>
                      <a:pt x="93" y="991"/>
                      <a:pt x="93" y="1006"/>
                    </a:cubicBezTo>
                    <a:cubicBezTo>
                      <a:pt x="93" y="1015"/>
                      <a:pt x="78" y="1018"/>
                      <a:pt x="75" y="1023"/>
                    </a:cubicBezTo>
                    <a:cubicBezTo>
                      <a:pt x="66" y="1038"/>
                      <a:pt x="63" y="1050"/>
                      <a:pt x="63" y="1069"/>
                    </a:cubicBezTo>
                    <a:cubicBezTo>
                      <a:pt x="63" y="1092"/>
                      <a:pt x="78" y="1087"/>
                      <a:pt x="96" y="1087"/>
                    </a:cubicBezTo>
                    <a:cubicBezTo>
                      <a:pt x="120" y="1087"/>
                      <a:pt x="131" y="1077"/>
                      <a:pt x="150" y="1077"/>
                    </a:cubicBezTo>
                    <a:cubicBezTo>
                      <a:pt x="170" y="1077"/>
                      <a:pt x="165" y="1118"/>
                      <a:pt x="184" y="1118"/>
                    </a:cubicBezTo>
                    <a:cubicBezTo>
                      <a:pt x="184" y="1150"/>
                      <a:pt x="184" y="1150"/>
                      <a:pt x="184" y="1150"/>
                    </a:cubicBezTo>
                    <a:cubicBezTo>
                      <a:pt x="184" y="1153"/>
                      <a:pt x="187" y="1154"/>
                      <a:pt x="188" y="1156"/>
                    </a:cubicBezTo>
                    <a:cubicBezTo>
                      <a:pt x="192" y="1161"/>
                      <a:pt x="192" y="1161"/>
                      <a:pt x="192" y="1161"/>
                    </a:cubicBezTo>
                    <a:cubicBezTo>
                      <a:pt x="196" y="1161"/>
                      <a:pt x="205" y="1157"/>
                      <a:pt x="210" y="1156"/>
                    </a:cubicBezTo>
                    <a:cubicBezTo>
                      <a:pt x="227" y="1151"/>
                      <a:pt x="228" y="1131"/>
                      <a:pt x="245" y="1131"/>
                    </a:cubicBezTo>
                    <a:cubicBezTo>
                      <a:pt x="259" y="1131"/>
                      <a:pt x="293" y="1190"/>
                      <a:pt x="304" y="1190"/>
                    </a:cubicBezTo>
                    <a:cubicBezTo>
                      <a:pt x="315" y="1190"/>
                      <a:pt x="351" y="1173"/>
                      <a:pt x="357" y="1166"/>
                    </a:cubicBezTo>
                    <a:cubicBezTo>
                      <a:pt x="355" y="1166"/>
                      <a:pt x="336" y="1162"/>
                      <a:pt x="336" y="1162"/>
                    </a:cubicBezTo>
                    <a:cubicBezTo>
                      <a:pt x="333" y="1162"/>
                      <a:pt x="323" y="1160"/>
                      <a:pt x="323" y="1150"/>
                    </a:cubicBezTo>
                    <a:cubicBezTo>
                      <a:pt x="323" y="1144"/>
                      <a:pt x="378" y="1123"/>
                      <a:pt x="399" y="1115"/>
                    </a:cubicBezTo>
                    <a:cubicBezTo>
                      <a:pt x="399" y="1115"/>
                      <a:pt x="389" y="1127"/>
                      <a:pt x="385" y="1128"/>
                    </a:cubicBezTo>
                    <a:cubicBezTo>
                      <a:pt x="387" y="1133"/>
                      <a:pt x="406" y="1155"/>
                      <a:pt x="362" y="1166"/>
                    </a:cubicBezTo>
                    <a:cubicBezTo>
                      <a:pt x="381" y="1213"/>
                      <a:pt x="468" y="1205"/>
                      <a:pt x="468" y="1268"/>
                    </a:cubicBezTo>
                    <a:cubicBezTo>
                      <a:pt x="471" y="1268"/>
                      <a:pt x="471" y="1268"/>
                      <a:pt x="471" y="1268"/>
                    </a:cubicBezTo>
                    <a:cubicBezTo>
                      <a:pt x="476" y="1266"/>
                      <a:pt x="481" y="1264"/>
                      <a:pt x="487" y="1264"/>
                    </a:cubicBezTo>
                    <a:cubicBezTo>
                      <a:pt x="511" y="1264"/>
                      <a:pt x="510" y="1279"/>
                      <a:pt x="518" y="1296"/>
                    </a:cubicBezTo>
                    <a:cubicBezTo>
                      <a:pt x="519" y="1299"/>
                      <a:pt x="534" y="1309"/>
                      <a:pt x="536" y="1309"/>
                    </a:cubicBezTo>
                    <a:cubicBezTo>
                      <a:pt x="549" y="1313"/>
                      <a:pt x="552" y="1337"/>
                      <a:pt x="574" y="1337"/>
                    </a:cubicBezTo>
                    <a:cubicBezTo>
                      <a:pt x="590" y="1337"/>
                      <a:pt x="590" y="1323"/>
                      <a:pt x="601" y="1319"/>
                    </a:cubicBezTo>
                    <a:cubicBezTo>
                      <a:pt x="607" y="1317"/>
                      <a:pt x="606" y="1317"/>
                      <a:pt x="611" y="1317"/>
                    </a:cubicBezTo>
                    <a:cubicBezTo>
                      <a:pt x="614" y="1321"/>
                      <a:pt x="614" y="1328"/>
                      <a:pt x="617" y="1331"/>
                    </a:cubicBezTo>
                    <a:cubicBezTo>
                      <a:pt x="616" y="1333"/>
                      <a:pt x="617" y="1334"/>
                      <a:pt x="617" y="1336"/>
                    </a:cubicBezTo>
                    <a:cubicBezTo>
                      <a:pt x="627" y="1337"/>
                      <a:pt x="627" y="1337"/>
                      <a:pt x="627" y="1337"/>
                    </a:cubicBezTo>
                    <a:cubicBezTo>
                      <a:pt x="636" y="1325"/>
                      <a:pt x="636" y="1305"/>
                      <a:pt x="649" y="1299"/>
                    </a:cubicBezTo>
                    <a:cubicBezTo>
                      <a:pt x="628" y="1287"/>
                      <a:pt x="597" y="1240"/>
                      <a:pt x="597" y="1212"/>
                    </a:cubicBezTo>
                    <a:cubicBezTo>
                      <a:pt x="597" y="1205"/>
                      <a:pt x="580" y="1193"/>
                      <a:pt x="580" y="1181"/>
                    </a:cubicBezTo>
                    <a:cubicBezTo>
                      <a:pt x="580" y="1177"/>
                      <a:pt x="595" y="1147"/>
                      <a:pt x="599" y="1142"/>
                    </a:cubicBezTo>
                    <a:cubicBezTo>
                      <a:pt x="602" y="1145"/>
                      <a:pt x="625" y="1131"/>
                      <a:pt x="627" y="1131"/>
                    </a:cubicBezTo>
                    <a:cubicBezTo>
                      <a:pt x="647" y="1123"/>
                      <a:pt x="659" y="1117"/>
                      <a:pt x="684" y="1117"/>
                    </a:cubicBezTo>
                    <a:cubicBezTo>
                      <a:pt x="725" y="1117"/>
                      <a:pt x="732" y="1138"/>
                      <a:pt x="747" y="1162"/>
                    </a:cubicBezTo>
                    <a:cubicBezTo>
                      <a:pt x="736" y="1171"/>
                      <a:pt x="721" y="1162"/>
                      <a:pt x="707" y="1162"/>
                    </a:cubicBezTo>
                    <a:cubicBezTo>
                      <a:pt x="686" y="1162"/>
                      <a:pt x="656" y="1183"/>
                      <a:pt x="654" y="1182"/>
                    </a:cubicBezTo>
                    <a:cubicBezTo>
                      <a:pt x="655" y="1198"/>
                      <a:pt x="667" y="1197"/>
                      <a:pt x="671" y="1206"/>
                    </a:cubicBezTo>
                    <a:cubicBezTo>
                      <a:pt x="686" y="1232"/>
                      <a:pt x="706" y="1243"/>
                      <a:pt x="706" y="1274"/>
                    </a:cubicBezTo>
                    <a:cubicBezTo>
                      <a:pt x="712" y="1271"/>
                      <a:pt x="727" y="1263"/>
                      <a:pt x="732" y="1262"/>
                    </a:cubicBezTo>
                    <a:cubicBezTo>
                      <a:pt x="733" y="1274"/>
                      <a:pt x="745" y="1280"/>
                      <a:pt x="745" y="1292"/>
                    </a:cubicBezTo>
                    <a:cubicBezTo>
                      <a:pt x="722" y="1292"/>
                      <a:pt x="722" y="1292"/>
                      <a:pt x="722" y="1292"/>
                    </a:cubicBezTo>
                    <a:cubicBezTo>
                      <a:pt x="715" y="1292"/>
                      <a:pt x="708" y="1300"/>
                      <a:pt x="707" y="1312"/>
                    </a:cubicBezTo>
                    <a:cubicBezTo>
                      <a:pt x="723" y="1314"/>
                      <a:pt x="733" y="1330"/>
                      <a:pt x="733" y="1345"/>
                    </a:cubicBezTo>
                    <a:cubicBezTo>
                      <a:pt x="733" y="1354"/>
                      <a:pt x="728" y="1356"/>
                      <a:pt x="728" y="1364"/>
                    </a:cubicBezTo>
                    <a:cubicBezTo>
                      <a:pt x="728" y="1371"/>
                      <a:pt x="735" y="1379"/>
                      <a:pt x="736" y="1380"/>
                    </a:cubicBezTo>
                    <a:cubicBezTo>
                      <a:pt x="736" y="1373"/>
                      <a:pt x="745" y="1373"/>
                      <a:pt x="752" y="1371"/>
                    </a:cubicBezTo>
                    <a:cubicBezTo>
                      <a:pt x="761" y="1367"/>
                      <a:pt x="758" y="1364"/>
                      <a:pt x="766" y="1361"/>
                    </a:cubicBezTo>
                    <a:cubicBezTo>
                      <a:pt x="780" y="1356"/>
                      <a:pt x="789" y="1359"/>
                      <a:pt x="800" y="1350"/>
                    </a:cubicBezTo>
                    <a:cubicBezTo>
                      <a:pt x="817" y="1360"/>
                      <a:pt x="827" y="1361"/>
                      <a:pt x="842" y="1367"/>
                    </a:cubicBezTo>
                    <a:cubicBezTo>
                      <a:pt x="861" y="1373"/>
                      <a:pt x="867" y="1391"/>
                      <a:pt x="889" y="1391"/>
                    </a:cubicBezTo>
                    <a:cubicBezTo>
                      <a:pt x="889" y="1395"/>
                      <a:pt x="894" y="1397"/>
                      <a:pt x="895" y="1400"/>
                    </a:cubicBezTo>
                    <a:cubicBezTo>
                      <a:pt x="897" y="1408"/>
                      <a:pt x="895" y="1418"/>
                      <a:pt x="899" y="1429"/>
                    </a:cubicBezTo>
                    <a:cubicBezTo>
                      <a:pt x="907" y="1419"/>
                      <a:pt x="914" y="1433"/>
                      <a:pt x="921" y="1433"/>
                    </a:cubicBezTo>
                    <a:cubicBezTo>
                      <a:pt x="930" y="1433"/>
                      <a:pt x="934" y="1425"/>
                      <a:pt x="939" y="1420"/>
                    </a:cubicBezTo>
                    <a:cubicBezTo>
                      <a:pt x="945" y="1414"/>
                      <a:pt x="954" y="1414"/>
                      <a:pt x="960" y="1407"/>
                    </a:cubicBezTo>
                    <a:cubicBezTo>
                      <a:pt x="973" y="1394"/>
                      <a:pt x="974" y="1373"/>
                      <a:pt x="993" y="1373"/>
                    </a:cubicBezTo>
                    <a:cubicBezTo>
                      <a:pt x="1001" y="1373"/>
                      <a:pt x="998" y="1376"/>
                      <a:pt x="1005" y="1376"/>
                    </a:cubicBezTo>
                    <a:cubicBezTo>
                      <a:pt x="1007" y="1386"/>
                      <a:pt x="1025" y="1379"/>
                      <a:pt x="1030" y="1379"/>
                    </a:cubicBezTo>
                    <a:cubicBezTo>
                      <a:pt x="1036" y="1379"/>
                      <a:pt x="1038" y="1388"/>
                      <a:pt x="1044" y="1388"/>
                    </a:cubicBezTo>
                    <a:cubicBezTo>
                      <a:pt x="1058" y="1388"/>
                      <a:pt x="1070" y="1379"/>
                      <a:pt x="1076" y="1368"/>
                    </a:cubicBezTo>
                    <a:cubicBezTo>
                      <a:pt x="1078" y="1369"/>
                      <a:pt x="1080" y="1368"/>
                      <a:pt x="1081" y="1368"/>
                    </a:cubicBezTo>
                    <a:cubicBezTo>
                      <a:pt x="1088" y="1368"/>
                      <a:pt x="1091" y="1349"/>
                      <a:pt x="1107" y="1349"/>
                    </a:cubicBezTo>
                    <a:cubicBezTo>
                      <a:pt x="1122" y="1349"/>
                      <a:pt x="1105" y="1391"/>
                      <a:pt x="1123" y="1391"/>
                    </a:cubicBezTo>
                    <a:cubicBezTo>
                      <a:pt x="1140" y="1391"/>
                      <a:pt x="1146" y="1377"/>
                      <a:pt x="1161" y="1377"/>
                    </a:cubicBezTo>
                    <a:cubicBezTo>
                      <a:pt x="1171" y="1377"/>
                      <a:pt x="1177" y="1377"/>
                      <a:pt x="1187" y="1379"/>
                    </a:cubicBezTo>
                    <a:cubicBezTo>
                      <a:pt x="1188" y="1375"/>
                      <a:pt x="1188" y="1375"/>
                      <a:pt x="1188" y="1375"/>
                    </a:cubicBezTo>
                    <a:cubicBezTo>
                      <a:pt x="1185" y="1356"/>
                      <a:pt x="1180" y="1352"/>
                      <a:pt x="1161" y="1348"/>
                    </a:cubicBezTo>
                    <a:cubicBezTo>
                      <a:pt x="1164" y="1332"/>
                      <a:pt x="1179" y="1296"/>
                      <a:pt x="1192" y="1296"/>
                    </a:cubicBezTo>
                    <a:cubicBezTo>
                      <a:pt x="1261" y="1296"/>
                      <a:pt x="1309" y="1258"/>
                      <a:pt x="1309" y="1169"/>
                    </a:cubicBezTo>
                    <a:cubicBezTo>
                      <a:pt x="1348" y="1163"/>
                      <a:pt x="1350" y="1114"/>
                      <a:pt x="1373" y="1117"/>
                    </a:cubicBezTo>
                    <a:cubicBezTo>
                      <a:pt x="1434" y="1125"/>
                      <a:pt x="1410" y="1080"/>
                      <a:pt x="1423" y="1069"/>
                    </a:cubicBezTo>
                    <a:cubicBezTo>
                      <a:pt x="1453" y="1042"/>
                      <a:pt x="1499" y="1041"/>
                      <a:pt x="1536" y="1018"/>
                    </a:cubicBezTo>
                    <a:cubicBezTo>
                      <a:pt x="1542" y="1015"/>
                      <a:pt x="1554" y="998"/>
                      <a:pt x="1566" y="998"/>
                    </a:cubicBezTo>
                    <a:cubicBezTo>
                      <a:pt x="1586" y="998"/>
                      <a:pt x="1618" y="1022"/>
                      <a:pt x="1650" y="1022"/>
                    </a:cubicBezTo>
                    <a:cubicBezTo>
                      <a:pt x="1691" y="1022"/>
                      <a:pt x="1683" y="962"/>
                      <a:pt x="1707" y="962"/>
                    </a:cubicBezTo>
                    <a:cubicBezTo>
                      <a:pt x="1720" y="962"/>
                      <a:pt x="1767" y="970"/>
                      <a:pt x="1771" y="982"/>
                    </a:cubicBezTo>
                    <a:cubicBezTo>
                      <a:pt x="1789" y="1033"/>
                      <a:pt x="1820" y="1006"/>
                      <a:pt x="1839" y="1006"/>
                    </a:cubicBezTo>
                    <a:cubicBezTo>
                      <a:pt x="1886" y="1006"/>
                      <a:pt x="1900" y="1046"/>
                      <a:pt x="1949" y="1046"/>
                    </a:cubicBezTo>
                    <a:cubicBezTo>
                      <a:pt x="1991" y="1046"/>
                      <a:pt x="2046" y="1004"/>
                      <a:pt x="2100" y="1026"/>
                    </a:cubicBezTo>
                    <a:cubicBezTo>
                      <a:pt x="2173" y="1055"/>
                      <a:pt x="2138" y="922"/>
                      <a:pt x="2233" y="922"/>
                    </a:cubicBezTo>
                    <a:cubicBezTo>
                      <a:pt x="2300" y="922"/>
                      <a:pt x="2298" y="979"/>
                      <a:pt x="2324" y="1022"/>
                    </a:cubicBezTo>
                    <a:cubicBezTo>
                      <a:pt x="2334" y="1038"/>
                      <a:pt x="2368" y="1040"/>
                      <a:pt x="2381" y="1054"/>
                    </a:cubicBezTo>
                    <a:cubicBezTo>
                      <a:pt x="2390" y="1064"/>
                      <a:pt x="2400" y="1093"/>
                      <a:pt x="2422" y="1093"/>
                    </a:cubicBezTo>
                    <a:cubicBezTo>
                      <a:pt x="2447" y="1093"/>
                      <a:pt x="2452" y="1069"/>
                      <a:pt x="2483" y="1069"/>
                    </a:cubicBezTo>
                    <a:cubicBezTo>
                      <a:pt x="2483" y="1089"/>
                      <a:pt x="2483" y="1089"/>
                      <a:pt x="2483" y="1089"/>
                    </a:cubicBezTo>
                    <a:cubicBezTo>
                      <a:pt x="2466" y="1107"/>
                      <a:pt x="2460" y="1149"/>
                      <a:pt x="2441" y="1161"/>
                    </a:cubicBezTo>
                    <a:cubicBezTo>
                      <a:pt x="2424" y="1171"/>
                      <a:pt x="2393" y="1174"/>
                      <a:pt x="2403" y="1181"/>
                    </a:cubicBezTo>
                    <a:cubicBezTo>
                      <a:pt x="2429" y="1198"/>
                      <a:pt x="2400" y="1232"/>
                      <a:pt x="2400" y="123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4" name="Freeform 77">
                <a:extLst>
                  <a:ext uri="{FF2B5EF4-FFF2-40B4-BE49-F238E27FC236}">
                    <a16:creationId xmlns:a16="http://schemas.microsoft.com/office/drawing/2014/main" xmlns="" id="{41374F6D-77EF-9B66-B480-0598F8481EAB}"/>
                  </a:ext>
                </a:extLst>
              </p:cNvPr>
              <p:cNvSpPr>
                <a:spLocks/>
              </p:cNvSpPr>
              <p:nvPr/>
            </p:nvSpPr>
            <p:spPr bwMode="auto">
              <a:xfrm>
                <a:off x="7631796" y="2679429"/>
                <a:ext cx="1512074" cy="1002428"/>
              </a:xfrm>
              <a:custGeom>
                <a:avLst/>
                <a:gdLst>
                  <a:gd name="T0" fmla="*/ 1006 w 1322"/>
                  <a:gd name="T1" fmla="*/ 554 h 876"/>
                  <a:gd name="T2" fmla="*/ 985 w 1322"/>
                  <a:gd name="T3" fmla="*/ 519 h 876"/>
                  <a:gd name="T4" fmla="*/ 1055 w 1322"/>
                  <a:gd name="T5" fmla="*/ 461 h 876"/>
                  <a:gd name="T6" fmla="*/ 1011 w 1322"/>
                  <a:gd name="T7" fmla="*/ 445 h 876"/>
                  <a:gd name="T8" fmla="*/ 980 w 1322"/>
                  <a:gd name="T9" fmla="*/ 461 h 876"/>
                  <a:gd name="T10" fmla="*/ 949 w 1322"/>
                  <a:gd name="T11" fmla="*/ 426 h 876"/>
                  <a:gd name="T12" fmla="*/ 1014 w 1322"/>
                  <a:gd name="T13" fmla="*/ 377 h 876"/>
                  <a:gd name="T14" fmla="*/ 1041 w 1322"/>
                  <a:gd name="T15" fmla="*/ 382 h 876"/>
                  <a:gd name="T16" fmla="*/ 1089 w 1322"/>
                  <a:gd name="T17" fmla="*/ 391 h 876"/>
                  <a:gd name="T18" fmla="*/ 1114 w 1322"/>
                  <a:gd name="T19" fmla="*/ 417 h 876"/>
                  <a:gd name="T20" fmla="*/ 1113 w 1322"/>
                  <a:gd name="T21" fmla="*/ 447 h 876"/>
                  <a:gd name="T22" fmla="*/ 1144 w 1322"/>
                  <a:gd name="T23" fmla="*/ 459 h 876"/>
                  <a:gd name="T24" fmla="*/ 1132 w 1322"/>
                  <a:gd name="T25" fmla="*/ 477 h 876"/>
                  <a:gd name="T26" fmla="*/ 1143 w 1322"/>
                  <a:gd name="T27" fmla="*/ 496 h 876"/>
                  <a:gd name="T28" fmla="*/ 1140 w 1322"/>
                  <a:gd name="T29" fmla="*/ 523 h 876"/>
                  <a:gd name="T30" fmla="*/ 1147 w 1322"/>
                  <a:gd name="T31" fmla="*/ 533 h 876"/>
                  <a:gd name="T32" fmla="*/ 1186 w 1322"/>
                  <a:gd name="T33" fmla="*/ 516 h 876"/>
                  <a:gd name="T34" fmla="*/ 1173 w 1322"/>
                  <a:gd name="T35" fmla="*/ 419 h 876"/>
                  <a:gd name="T36" fmla="*/ 1182 w 1322"/>
                  <a:gd name="T37" fmla="*/ 380 h 876"/>
                  <a:gd name="T38" fmla="*/ 1239 w 1322"/>
                  <a:gd name="T39" fmla="*/ 310 h 876"/>
                  <a:gd name="T40" fmla="*/ 1280 w 1322"/>
                  <a:gd name="T41" fmla="*/ 239 h 876"/>
                  <a:gd name="T42" fmla="*/ 1322 w 1322"/>
                  <a:gd name="T43" fmla="*/ 147 h 876"/>
                  <a:gd name="T44" fmla="*/ 1220 w 1322"/>
                  <a:gd name="T45" fmla="*/ 132 h 876"/>
                  <a:gd name="T46" fmla="*/ 1072 w 1322"/>
                  <a:gd name="T47" fmla="*/ 0 h 876"/>
                  <a:gd name="T48" fmla="*/ 788 w 1322"/>
                  <a:gd name="T49" fmla="*/ 124 h 876"/>
                  <a:gd name="T50" fmla="*/ 610 w 1322"/>
                  <a:gd name="T51" fmla="*/ 60 h 876"/>
                  <a:gd name="T52" fmla="*/ 489 w 1322"/>
                  <a:gd name="T53" fmla="*/ 100 h 876"/>
                  <a:gd name="T54" fmla="*/ 375 w 1322"/>
                  <a:gd name="T55" fmla="*/ 96 h 876"/>
                  <a:gd name="T56" fmla="*/ 212 w 1322"/>
                  <a:gd name="T57" fmla="*/ 195 h 876"/>
                  <a:gd name="T58" fmla="*/ 31 w 1322"/>
                  <a:gd name="T59" fmla="*/ 374 h 876"/>
                  <a:gd name="T60" fmla="*/ 27 w 1322"/>
                  <a:gd name="T61" fmla="*/ 453 h 876"/>
                  <a:gd name="T62" fmla="*/ 44 w 1322"/>
                  <a:gd name="T63" fmla="*/ 471 h 876"/>
                  <a:gd name="T64" fmla="*/ 87 w 1322"/>
                  <a:gd name="T65" fmla="*/ 505 h 876"/>
                  <a:gd name="T66" fmla="*/ 143 w 1322"/>
                  <a:gd name="T67" fmla="*/ 513 h 876"/>
                  <a:gd name="T68" fmla="*/ 126 w 1322"/>
                  <a:gd name="T69" fmla="*/ 572 h 876"/>
                  <a:gd name="T70" fmla="*/ 109 w 1322"/>
                  <a:gd name="T71" fmla="*/ 588 h 876"/>
                  <a:gd name="T72" fmla="*/ 125 w 1322"/>
                  <a:gd name="T73" fmla="*/ 618 h 876"/>
                  <a:gd name="T74" fmla="*/ 190 w 1322"/>
                  <a:gd name="T75" fmla="*/ 645 h 876"/>
                  <a:gd name="T76" fmla="*/ 227 w 1322"/>
                  <a:gd name="T77" fmla="*/ 672 h 876"/>
                  <a:gd name="T78" fmla="*/ 275 w 1322"/>
                  <a:gd name="T79" fmla="*/ 694 h 876"/>
                  <a:gd name="T80" fmla="*/ 321 w 1322"/>
                  <a:gd name="T81" fmla="*/ 690 h 876"/>
                  <a:gd name="T82" fmla="*/ 361 w 1322"/>
                  <a:gd name="T83" fmla="*/ 687 h 876"/>
                  <a:gd name="T84" fmla="*/ 439 w 1322"/>
                  <a:gd name="T85" fmla="*/ 671 h 876"/>
                  <a:gd name="T86" fmla="*/ 473 w 1322"/>
                  <a:gd name="T87" fmla="*/ 661 h 876"/>
                  <a:gd name="T88" fmla="*/ 484 w 1322"/>
                  <a:gd name="T89" fmla="*/ 654 h 876"/>
                  <a:gd name="T90" fmla="*/ 543 w 1322"/>
                  <a:gd name="T91" fmla="*/ 721 h 876"/>
                  <a:gd name="T92" fmla="*/ 526 w 1322"/>
                  <a:gd name="T93" fmla="*/ 791 h 876"/>
                  <a:gd name="T94" fmla="*/ 558 w 1322"/>
                  <a:gd name="T95" fmla="*/ 811 h 876"/>
                  <a:gd name="T96" fmla="*/ 594 w 1322"/>
                  <a:gd name="T97" fmla="*/ 843 h 876"/>
                  <a:gd name="T98" fmla="*/ 603 w 1322"/>
                  <a:gd name="T99" fmla="*/ 852 h 876"/>
                  <a:gd name="T100" fmla="*/ 607 w 1322"/>
                  <a:gd name="T101" fmla="*/ 824 h 876"/>
                  <a:gd name="T102" fmla="*/ 652 w 1322"/>
                  <a:gd name="T103" fmla="*/ 819 h 876"/>
                  <a:gd name="T104" fmla="*/ 714 w 1322"/>
                  <a:gd name="T105" fmla="*/ 817 h 876"/>
                  <a:gd name="T106" fmla="*/ 741 w 1322"/>
                  <a:gd name="T107" fmla="*/ 848 h 876"/>
                  <a:gd name="T108" fmla="*/ 781 w 1322"/>
                  <a:gd name="T109" fmla="*/ 876 h 876"/>
                  <a:gd name="T110" fmla="*/ 817 w 1322"/>
                  <a:gd name="T111" fmla="*/ 849 h 876"/>
                  <a:gd name="T112" fmla="*/ 864 w 1322"/>
                  <a:gd name="T113" fmla="*/ 820 h 876"/>
                  <a:gd name="T114" fmla="*/ 948 w 1322"/>
                  <a:gd name="T115" fmla="*/ 791 h 876"/>
                  <a:gd name="T116" fmla="*/ 989 w 1322"/>
                  <a:gd name="T117" fmla="*/ 732 h 876"/>
                  <a:gd name="T118" fmla="*/ 1037 w 1322"/>
                  <a:gd name="T119" fmla="*/ 640 h 876"/>
                  <a:gd name="T120" fmla="*/ 1007 w 1322"/>
                  <a:gd name="T121" fmla="*/ 55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2" h="876">
                    <a:moveTo>
                      <a:pt x="1008" y="554"/>
                    </a:moveTo>
                    <a:cubicBezTo>
                      <a:pt x="1006" y="554"/>
                      <a:pt x="1006" y="554"/>
                      <a:pt x="1006" y="554"/>
                    </a:cubicBezTo>
                    <a:cubicBezTo>
                      <a:pt x="1006" y="554"/>
                      <a:pt x="1005" y="541"/>
                      <a:pt x="1005" y="539"/>
                    </a:cubicBezTo>
                    <a:cubicBezTo>
                      <a:pt x="999" y="538"/>
                      <a:pt x="985" y="530"/>
                      <a:pt x="985" y="519"/>
                    </a:cubicBezTo>
                    <a:cubicBezTo>
                      <a:pt x="985" y="509"/>
                      <a:pt x="998" y="508"/>
                      <a:pt x="1001" y="499"/>
                    </a:cubicBezTo>
                    <a:cubicBezTo>
                      <a:pt x="1008" y="477"/>
                      <a:pt x="1040" y="477"/>
                      <a:pt x="1055" y="461"/>
                    </a:cubicBezTo>
                    <a:cubicBezTo>
                      <a:pt x="1049" y="453"/>
                      <a:pt x="1038" y="461"/>
                      <a:pt x="1027" y="454"/>
                    </a:cubicBezTo>
                    <a:cubicBezTo>
                      <a:pt x="1022" y="451"/>
                      <a:pt x="1019" y="445"/>
                      <a:pt x="1011" y="445"/>
                    </a:cubicBezTo>
                    <a:cubicBezTo>
                      <a:pt x="1004" y="445"/>
                      <a:pt x="1004" y="462"/>
                      <a:pt x="1000" y="462"/>
                    </a:cubicBezTo>
                    <a:cubicBezTo>
                      <a:pt x="994" y="462"/>
                      <a:pt x="986" y="465"/>
                      <a:pt x="980" y="461"/>
                    </a:cubicBezTo>
                    <a:cubicBezTo>
                      <a:pt x="971" y="454"/>
                      <a:pt x="974" y="446"/>
                      <a:pt x="965" y="439"/>
                    </a:cubicBezTo>
                    <a:cubicBezTo>
                      <a:pt x="962" y="437"/>
                      <a:pt x="949" y="434"/>
                      <a:pt x="949" y="426"/>
                    </a:cubicBezTo>
                    <a:cubicBezTo>
                      <a:pt x="949" y="409"/>
                      <a:pt x="971" y="414"/>
                      <a:pt x="982" y="407"/>
                    </a:cubicBezTo>
                    <a:cubicBezTo>
                      <a:pt x="991" y="399"/>
                      <a:pt x="1008" y="387"/>
                      <a:pt x="1014" y="377"/>
                    </a:cubicBezTo>
                    <a:cubicBezTo>
                      <a:pt x="1016" y="375"/>
                      <a:pt x="1019" y="367"/>
                      <a:pt x="1027" y="367"/>
                    </a:cubicBezTo>
                    <a:cubicBezTo>
                      <a:pt x="1033" y="367"/>
                      <a:pt x="1041" y="377"/>
                      <a:pt x="1041" y="382"/>
                    </a:cubicBezTo>
                    <a:cubicBezTo>
                      <a:pt x="1041" y="395"/>
                      <a:pt x="1027" y="400"/>
                      <a:pt x="1027" y="414"/>
                    </a:cubicBezTo>
                    <a:cubicBezTo>
                      <a:pt x="1048" y="414"/>
                      <a:pt x="1065" y="391"/>
                      <a:pt x="1089" y="391"/>
                    </a:cubicBezTo>
                    <a:cubicBezTo>
                      <a:pt x="1098" y="391"/>
                      <a:pt x="1102" y="399"/>
                      <a:pt x="1114" y="399"/>
                    </a:cubicBezTo>
                    <a:cubicBezTo>
                      <a:pt x="1110" y="407"/>
                      <a:pt x="1114" y="407"/>
                      <a:pt x="1114" y="417"/>
                    </a:cubicBezTo>
                    <a:cubicBezTo>
                      <a:pt x="1114" y="425"/>
                      <a:pt x="1105" y="424"/>
                      <a:pt x="1105" y="434"/>
                    </a:cubicBezTo>
                    <a:cubicBezTo>
                      <a:pt x="1105" y="438"/>
                      <a:pt x="1108" y="447"/>
                      <a:pt x="1113" y="447"/>
                    </a:cubicBezTo>
                    <a:cubicBezTo>
                      <a:pt x="1115" y="447"/>
                      <a:pt x="1118" y="443"/>
                      <a:pt x="1123" y="443"/>
                    </a:cubicBezTo>
                    <a:cubicBezTo>
                      <a:pt x="1133" y="443"/>
                      <a:pt x="1144" y="449"/>
                      <a:pt x="1144" y="459"/>
                    </a:cubicBezTo>
                    <a:cubicBezTo>
                      <a:pt x="1144" y="465"/>
                      <a:pt x="1138" y="469"/>
                      <a:pt x="1132" y="469"/>
                    </a:cubicBezTo>
                    <a:cubicBezTo>
                      <a:pt x="1132" y="477"/>
                      <a:pt x="1132" y="477"/>
                      <a:pt x="1132" y="477"/>
                    </a:cubicBezTo>
                    <a:cubicBezTo>
                      <a:pt x="1133" y="479"/>
                      <a:pt x="1135" y="482"/>
                      <a:pt x="1139" y="483"/>
                    </a:cubicBezTo>
                    <a:cubicBezTo>
                      <a:pt x="1139" y="488"/>
                      <a:pt x="1143" y="492"/>
                      <a:pt x="1143" y="496"/>
                    </a:cubicBezTo>
                    <a:cubicBezTo>
                      <a:pt x="1143" y="499"/>
                      <a:pt x="1136" y="509"/>
                      <a:pt x="1136" y="515"/>
                    </a:cubicBezTo>
                    <a:cubicBezTo>
                      <a:pt x="1136" y="518"/>
                      <a:pt x="1136" y="522"/>
                      <a:pt x="1140" y="523"/>
                    </a:cubicBezTo>
                    <a:cubicBezTo>
                      <a:pt x="1139" y="527"/>
                      <a:pt x="1136" y="529"/>
                      <a:pt x="1136" y="533"/>
                    </a:cubicBezTo>
                    <a:cubicBezTo>
                      <a:pt x="1147" y="533"/>
                      <a:pt x="1147" y="533"/>
                      <a:pt x="1147" y="533"/>
                    </a:cubicBezTo>
                    <a:cubicBezTo>
                      <a:pt x="1152" y="528"/>
                      <a:pt x="1153" y="528"/>
                      <a:pt x="1162" y="526"/>
                    </a:cubicBezTo>
                    <a:cubicBezTo>
                      <a:pt x="1162" y="519"/>
                      <a:pt x="1181" y="518"/>
                      <a:pt x="1186" y="516"/>
                    </a:cubicBezTo>
                    <a:cubicBezTo>
                      <a:pt x="1196" y="513"/>
                      <a:pt x="1201" y="504"/>
                      <a:pt x="1201" y="486"/>
                    </a:cubicBezTo>
                    <a:cubicBezTo>
                      <a:pt x="1201" y="455"/>
                      <a:pt x="1189" y="437"/>
                      <a:pt x="1173" y="419"/>
                    </a:cubicBezTo>
                    <a:cubicBezTo>
                      <a:pt x="1166" y="412"/>
                      <a:pt x="1158" y="405"/>
                      <a:pt x="1160" y="391"/>
                    </a:cubicBezTo>
                    <a:cubicBezTo>
                      <a:pt x="1169" y="391"/>
                      <a:pt x="1176" y="386"/>
                      <a:pt x="1182" y="380"/>
                    </a:cubicBezTo>
                    <a:cubicBezTo>
                      <a:pt x="1188" y="374"/>
                      <a:pt x="1201" y="366"/>
                      <a:pt x="1204" y="360"/>
                    </a:cubicBezTo>
                    <a:cubicBezTo>
                      <a:pt x="1214" y="338"/>
                      <a:pt x="1220" y="325"/>
                      <a:pt x="1239" y="310"/>
                    </a:cubicBezTo>
                    <a:cubicBezTo>
                      <a:pt x="1239" y="310"/>
                      <a:pt x="1268" y="276"/>
                      <a:pt x="1242" y="259"/>
                    </a:cubicBezTo>
                    <a:cubicBezTo>
                      <a:pt x="1232" y="252"/>
                      <a:pt x="1263" y="249"/>
                      <a:pt x="1280" y="239"/>
                    </a:cubicBezTo>
                    <a:cubicBezTo>
                      <a:pt x="1299" y="227"/>
                      <a:pt x="1305" y="185"/>
                      <a:pt x="1322" y="167"/>
                    </a:cubicBezTo>
                    <a:cubicBezTo>
                      <a:pt x="1322" y="147"/>
                      <a:pt x="1322" y="147"/>
                      <a:pt x="1322" y="147"/>
                    </a:cubicBezTo>
                    <a:cubicBezTo>
                      <a:pt x="1291" y="147"/>
                      <a:pt x="1286" y="171"/>
                      <a:pt x="1261" y="171"/>
                    </a:cubicBezTo>
                    <a:cubicBezTo>
                      <a:pt x="1239" y="171"/>
                      <a:pt x="1229" y="142"/>
                      <a:pt x="1220" y="132"/>
                    </a:cubicBezTo>
                    <a:cubicBezTo>
                      <a:pt x="1207" y="118"/>
                      <a:pt x="1173" y="116"/>
                      <a:pt x="1163" y="100"/>
                    </a:cubicBezTo>
                    <a:cubicBezTo>
                      <a:pt x="1137" y="57"/>
                      <a:pt x="1139" y="0"/>
                      <a:pt x="1072" y="0"/>
                    </a:cubicBezTo>
                    <a:cubicBezTo>
                      <a:pt x="977" y="0"/>
                      <a:pt x="1012" y="133"/>
                      <a:pt x="939" y="104"/>
                    </a:cubicBezTo>
                    <a:cubicBezTo>
                      <a:pt x="885" y="82"/>
                      <a:pt x="830" y="124"/>
                      <a:pt x="788" y="124"/>
                    </a:cubicBezTo>
                    <a:cubicBezTo>
                      <a:pt x="739" y="124"/>
                      <a:pt x="725" y="84"/>
                      <a:pt x="678" y="84"/>
                    </a:cubicBezTo>
                    <a:cubicBezTo>
                      <a:pt x="659" y="84"/>
                      <a:pt x="628" y="111"/>
                      <a:pt x="610" y="60"/>
                    </a:cubicBezTo>
                    <a:cubicBezTo>
                      <a:pt x="606" y="48"/>
                      <a:pt x="559" y="40"/>
                      <a:pt x="546" y="40"/>
                    </a:cubicBezTo>
                    <a:cubicBezTo>
                      <a:pt x="522" y="40"/>
                      <a:pt x="530" y="100"/>
                      <a:pt x="489" y="100"/>
                    </a:cubicBezTo>
                    <a:cubicBezTo>
                      <a:pt x="457" y="100"/>
                      <a:pt x="425" y="76"/>
                      <a:pt x="405" y="76"/>
                    </a:cubicBezTo>
                    <a:cubicBezTo>
                      <a:pt x="393" y="76"/>
                      <a:pt x="381" y="93"/>
                      <a:pt x="375" y="96"/>
                    </a:cubicBezTo>
                    <a:cubicBezTo>
                      <a:pt x="338" y="119"/>
                      <a:pt x="292" y="120"/>
                      <a:pt x="262" y="147"/>
                    </a:cubicBezTo>
                    <a:cubicBezTo>
                      <a:pt x="249" y="158"/>
                      <a:pt x="273" y="203"/>
                      <a:pt x="212" y="195"/>
                    </a:cubicBezTo>
                    <a:cubicBezTo>
                      <a:pt x="189" y="192"/>
                      <a:pt x="187" y="241"/>
                      <a:pt x="148" y="247"/>
                    </a:cubicBezTo>
                    <a:cubicBezTo>
                      <a:pt x="148" y="336"/>
                      <a:pt x="100" y="374"/>
                      <a:pt x="31" y="374"/>
                    </a:cubicBezTo>
                    <a:cubicBezTo>
                      <a:pt x="18" y="374"/>
                      <a:pt x="3" y="410"/>
                      <a:pt x="0" y="426"/>
                    </a:cubicBezTo>
                    <a:cubicBezTo>
                      <a:pt x="19" y="430"/>
                      <a:pt x="24" y="434"/>
                      <a:pt x="27" y="453"/>
                    </a:cubicBezTo>
                    <a:cubicBezTo>
                      <a:pt x="26" y="457"/>
                      <a:pt x="26" y="457"/>
                      <a:pt x="26" y="457"/>
                    </a:cubicBezTo>
                    <a:cubicBezTo>
                      <a:pt x="26" y="471"/>
                      <a:pt x="33" y="467"/>
                      <a:pt x="44" y="471"/>
                    </a:cubicBezTo>
                    <a:cubicBezTo>
                      <a:pt x="53" y="473"/>
                      <a:pt x="49" y="484"/>
                      <a:pt x="53" y="488"/>
                    </a:cubicBezTo>
                    <a:cubicBezTo>
                      <a:pt x="65" y="500"/>
                      <a:pt x="73" y="500"/>
                      <a:pt x="87" y="505"/>
                    </a:cubicBezTo>
                    <a:cubicBezTo>
                      <a:pt x="100" y="503"/>
                      <a:pt x="106" y="491"/>
                      <a:pt x="118" y="491"/>
                    </a:cubicBezTo>
                    <a:cubicBezTo>
                      <a:pt x="125" y="491"/>
                      <a:pt x="143" y="505"/>
                      <a:pt x="143" y="513"/>
                    </a:cubicBezTo>
                    <a:cubicBezTo>
                      <a:pt x="143" y="534"/>
                      <a:pt x="115" y="531"/>
                      <a:pt x="115" y="552"/>
                    </a:cubicBezTo>
                    <a:cubicBezTo>
                      <a:pt x="115" y="561"/>
                      <a:pt x="126" y="563"/>
                      <a:pt x="126" y="572"/>
                    </a:cubicBezTo>
                    <a:cubicBezTo>
                      <a:pt x="126" y="582"/>
                      <a:pt x="117" y="581"/>
                      <a:pt x="109" y="581"/>
                    </a:cubicBezTo>
                    <a:cubicBezTo>
                      <a:pt x="109" y="588"/>
                      <a:pt x="109" y="588"/>
                      <a:pt x="109" y="588"/>
                    </a:cubicBezTo>
                    <a:cubicBezTo>
                      <a:pt x="111" y="597"/>
                      <a:pt x="110" y="604"/>
                      <a:pt x="113" y="613"/>
                    </a:cubicBezTo>
                    <a:cubicBezTo>
                      <a:pt x="115" y="618"/>
                      <a:pt x="122" y="617"/>
                      <a:pt x="125" y="618"/>
                    </a:cubicBezTo>
                    <a:cubicBezTo>
                      <a:pt x="139" y="623"/>
                      <a:pt x="143" y="633"/>
                      <a:pt x="156" y="636"/>
                    </a:cubicBezTo>
                    <a:cubicBezTo>
                      <a:pt x="173" y="640"/>
                      <a:pt x="181" y="635"/>
                      <a:pt x="190" y="645"/>
                    </a:cubicBezTo>
                    <a:cubicBezTo>
                      <a:pt x="199" y="655"/>
                      <a:pt x="207" y="651"/>
                      <a:pt x="218" y="657"/>
                    </a:cubicBezTo>
                    <a:cubicBezTo>
                      <a:pt x="224" y="660"/>
                      <a:pt x="224" y="666"/>
                      <a:pt x="227" y="672"/>
                    </a:cubicBezTo>
                    <a:cubicBezTo>
                      <a:pt x="230" y="678"/>
                      <a:pt x="236" y="671"/>
                      <a:pt x="240" y="674"/>
                    </a:cubicBezTo>
                    <a:cubicBezTo>
                      <a:pt x="251" y="682"/>
                      <a:pt x="258" y="694"/>
                      <a:pt x="275" y="694"/>
                    </a:cubicBezTo>
                    <a:cubicBezTo>
                      <a:pt x="286" y="694"/>
                      <a:pt x="296" y="694"/>
                      <a:pt x="307" y="694"/>
                    </a:cubicBezTo>
                    <a:cubicBezTo>
                      <a:pt x="314" y="694"/>
                      <a:pt x="316" y="690"/>
                      <a:pt x="321" y="690"/>
                    </a:cubicBezTo>
                    <a:cubicBezTo>
                      <a:pt x="324" y="690"/>
                      <a:pt x="328" y="701"/>
                      <a:pt x="328" y="707"/>
                    </a:cubicBezTo>
                    <a:cubicBezTo>
                      <a:pt x="339" y="701"/>
                      <a:pt x="342" y="687"/>
                      <a:pt x="361" y="687"/>
                    </a:cubicBezTo>
                    <a:cubicBezTo>
                      <a:pt x="377" y="687"/>
                      <a:pt x="385" y="697"/>
                      <a:pt x="398" y="697"/>
                    </a:cubicBezTo>
                    <a:cubicBezTo>
                      <a:pt x="409" y="697"/>
                      <a:pt x="434" y="674"/>
                      <a:pt x="439" y="671"/>
                    </a:cubicBezTo>
                    <a:cubicBezTo>
                      <a:pt x="443" y="668"/>
                      <a:pt x="445" y="665"/>
                      <a:pt x="448" y="662"/>
                    </a:cubicBezTo>
                    <a:cubicBezTo>
                      <a:pt x="454" y="655"/>
                      <a:pt x="464" y="664"/>
                      <a:pt x="473" y="661"/>
                    </a:cubicBezTo>
                    <a:cubicBezTo>
                      <a:pt x="480" y="654"/>
                      <a:pt x="480" y="654"/>
                      <a:pt x="480" y="654"/>
                    </a:cubicBezTo>
                    <a:cubicBezTo>
                      <a:pt x="484" y="654"/>
                      <a:pt x="484" y="654"/>
                      <a:pt x="484" y="654"/>
                    </a:cubicBezTo>
                    <a:cubicBezTo>
                      <a:pt x="490" y="679"/>
                      <a:pt x="506" y="678"/>
                      <a:pt x="525" y="687"/>
                    </a:cubicBezTo>
                    <a:cubicBezTo>
                      <a:pt x="532" y="699"/>
                      <a:pt x="543" y="705"/>
                      <a:pt x="543" y="721"/>
                    </a:cubicBezTo>
                    <a:cubicBezTo>
                      <a:pt x="543" y="753"/>
                      <a:pt x="523" y="754"/>
                      <a:pt x="523" y="783"/>
                    </a:cubicBezTo>
                    <a:cubicBezTo>
                      <a:pt x="523" y="786"/>
                      <a:pt x="524" y="791"/>
                      <a:pt x="526" y="791"/>
                    </a:cubicBezTo>
                    <a:cubicBezTo>
                      <a:pt x="532" y="791"/>
                      <a:pt x="536" y="787"/>
                      <a:pt x="542" y="787"/>
                    </a:cubicBezTo>
                    <a:cubicBezTo>
                      <a:pt x="548" y="787"/>
                      <a:pt x="549" y="810"/>
                      <a:pt x="558" y="811"/>
                    </a:cubicBezTo>
                    <a:cubicBezTo>
                      <a:pt x="558" y="827"/>
                      <a:pt x="567" y="845"/>
                      <a:pt x="582" y="845"/>
                    </a:cubicBezTo>
                    <a:cubicBezTo>
                      <a:pt x="587" y="845"/>
                      <a:pt x="590" y="843"/>
                      <a:pt x="594" y="843"/>
                    </a:cubicBezTo>
                    <a:cubicBezTo>
                      <a:pt x="599" y="843"/>
                      <a:pt x="599" y="843"/>
                      <a:pt x="599" y="843"/>
                    </a:cubicBezTo>
                    <a:cubicBezTo>
                      <a:pt x="599" y="849"/>
                      <a:pt x="602" y="852"/>
                      <a:pt x="603" y="852"/>
                    </a:cubicBezTo>
                    <a:cubicBezTo>
                      <a:pt x="605" y="852"/>
                      <a:pt x="607" y="847"/>
                      <a:pt x="607" y="845"/>
                    </a:cubicBezTo>
                    <a:cubicBezTo>
                      <a:pt x="607" y="837"/>
                      <a:pt x="607" y="832"/>
                      <a:pt x="607" y="824"/>
                    </a:cubicBezTo>
                    <a:cubicBezTo>
                      <a:pt x="607" y="824"/>
                      <a:pt x="624" y="818"/>
                      <a:pt x="627" y="819"/>
                    </a:cubicBezTo>
                    <a:cubicBezTo>
                      <a:pt x="652" y="819"/>
                      <a:pt x="652" y="819"/>
                      <a:pt x="652" y="819"/>
                    </a:cubicBezTo>
                    <a:cubicBezTo>
                      <a:pt x="662" y="825"/>
                      <a:pt x="671" y="808"/>
                      <a:pt x="682" y="808"/>
                    </a:cubicBezTo>
                    <a:cubicBezTo>
                      <a:pt x="694" y="808"/>
                      <a:pt x="702" y="817"/>
                      <a:pt x="714" y="817"/>
                    </a:cubicBezTo>
                    <a:cubicBezTo>
                      <a:pt x="714" y="837"/>
                      <a:pt x="730" y="844"/>
                      <a:pt x="741" y="848"/>
                    </a:cubicBezTo>
                    <a:cubicBezTo>
                      <a:pt x="741" y="848"/>
                      <a:pt x="741" y="848"/>
                      <a:pt x="741" y="848"/>
                    </a:cubicBezTo>
                    <a:cubicBezTo>
                      <a:pt x="754" y="854"/>
                      <a:pt x="763" y="849"/>
                      <a:pt x="777" y="856"/>
                    </a:cubicBezTo>
                    <a:cubicBezTo>
                      <a:pt x="777" y="861"/>
                      <a:pt x="774" y="876"/>
                      <a:pt x="781" y="876"/>
                    </a:cubicBezTo>
                    <a:cubicBezTo>
                      <a:pt x="789" y="876"/>
                      <a:pt x="785" y="866"/>
                      <a:pt x="791" y="860"/>
                    </a:cubicBezTo>
                    <a:cubicBezTo>
                      <a:pt x="796" y="854"/>
                      <a:pt x="811" y="852"/>
                      <a:pt x="817" y="849"/>
                    </a:cubicBezTo>
                    <a:cubicBezTo>
                      <a:pt x="832" y="841"/>
                      <a:pt x="846" y="845"/>
                      <a:pt x="855" y="835"/>
                    </a:cubicBezTo>
                    <a:cubicBezTo>
                      <a:pt x="855" y="835"/>
                      <a:pt x="863" y="820"/>
                      <a:pt x="864" y="820"/>
                    </a:cubicBezTo>
                    <a:cubicBezTo>
                      <a:pt x="872" y="820"/>
                      <a:pt x="876" y="826"/>
                      <a:pt x="883" y="826"/>
                    </a:cubicBezTo>
                    <a:cubicBezTo>
                      <a:pt x="918" y="826"/>
                      <a:pt x="927" y="804"/>
                      <a:pt x="948" y="791"/>
                    </a:cubicBezTo>
                    <a:cubicBezTo>
                      <a:pt x="954" y="788"/>
                      <a:pt x="958" y="785"/>
                      <a:pt x="959" y="777"/>
                    </a:cubicBezTo>
                    <a:cubicBezTo>
                      <a:pt x="977" y="777"/>
                      <a:pt x="983" y="748"/>
                      <a:pt x="989" y="732"/>
                    </a:cubicBezTo>
                    <a:cubicBezTo>
                      <a:pt x="994" y="723"/>
                      <a:pt x="1014" y="691"/>
                      <a:pt x="1026" y="689"/>
                    </a:cubicBezTo>
                    <a:cubicBezTo>
                      <a:pt x="1026" y="671"/>
                      <a:pt x="1037" y="663"/>
                      <a:pt x="1037" y="640"/>
                    </a:cubicBezTo>
                    <a:cubicBezTo>
                      <a:pt x="1037" y="606"/>
                      <a:pt x="1030" y="593"/>
                      <a:pt x="1016" y="572"/>
                    </a:cubicBezTo>
                    <a:cubicBezTo>
                      <a:pt x="1014" y="568"/>
                      <a:pt x="1014" y="558"/>
                      <a:pt x="1007" y="554"/>
                    </a:cubicBezTo>
                    <a:lnTo>
                      <a:pt x="1008" y="554"/>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5" name="Freeform 78">
                <a:extLst>
                  <a:ext uri="{FF2B5EF4-FFF2-40B4-BE49-F238E27FC236}">
                    <a16:creationId xmlns:a16="http://schemas.microsoft.com/office/drawing/2014/main" xmlns="" id="{A73C74AB-34CD-1C09-E2F5-6F79BBEE3A69}"/>
                  </a:ext>
                </a:extLst>
              </p:cNvPr>
              <p:cNvSpPr>
                <a:spLocks/>
              </p:cNvSpPr>
              <p:nvPr/>
            </p:nvSpPr>
            <p:spPr bwMode="auto">
              <a:xfrm>
                <a:off x="10219769" y="1931051"/>
                <a:ext cx="87235" cy="38261"/>
              </a:xfrm>
              <a:custGeom>
                <a:avLst/>
                <a:gdLst>
                  <a:gd name="T0" fmla="*/ 8 w 76"/>
                  <a:gd name="T1" fmla="*/ 34 h 34"/>
                  <a:gd name="T2" fmla="*/ 0 w 76"/>
                  <a:gd name="T3" fmla="*/ 26 h 34"/>
                  <a:gd name="T4" fmla="*/ 36 w 76"/>
                  <a:gd name="T5" fmla="*/ 0 h 34"/>
                  <a:gd name="T6" fmla="*/ 76 w 76"/>
                  <a:gd name="T7" fmla="*/ 20 h 34"/>
                  <a:gd name="T8" fmla="*/ 8 w 76"/>
                  <a:gd name="T9" fmla="*/ 34 h 34"/>
                </a:gdLst>
                <a:ahLst/>
                <a:cxnLst>
                  <a:cxn ang="0">
                    <a:pos x="T0" y="T1"/>
                  </a:cxn>
                  <a:cxn ang="0">
                    <a:pos x="T2" y="T3"/>
                  </a:cxn>
                  <a:cxn ang="0">
                    <a:pos x="T4" y="T5"/>
                  </a:cxn>
                  <a:cxn ang="0">
                    <a:pos x="T6" y="T7"/>
                  </a:cxn>
                  <a:cxn ang="0">
                    <a:pos x="T8" y="T9"/>
                  </a:cxn>
                </a:cxnLst>
                <a:rect l="0" t="0" r="r" b="b"/>
                <a:pathLst>
                  <a:path w="76" h="34">
                    <a:moveTo>
                      <a:pt x="8" y="34"/>
                    </a:moveTo>
                    <a:cubicBezTo>
                      <a:pt x="3" y="34"/>
                      <a:pt x="0" y="30"/>
                      <a:pt x="0" y="26"/>
                    </a:cubicBezTo>
                    <a:cubicBezTo>
                      <a:pt x="0" y="14"/>
                      <a:pt x="23" y="0"/>
                      <a:pt x="36" y="0"/>
                    </a:cubicBezTo>
                    <a:cubicBezTo>
                      <a:pt x="47" y="0"/>
                      <a:pt x="76" y="8"/>
                      <a:pt x="76" y="20"/>
                    </a:cubicBezTo>
                    <a:cubicBezTo>
                      <a:pt x="76" y="30"/>
                      <a:pt x="16" y="34"/>
                      <a:pt x="8" y="3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6" name="Freeform 79">
                <a:extLst>
                  <a:ext uri="{FF2B5EF4-FFF2-40B4-BE49-F238E27FC236}">
                    <a16:creationId xmlns:a16="http://schemas.microsoft.com/office/drawing/2014/main" xmlns="" id="{7AE6ABAA-0DB7-CF76-4A36-3125CA36F8B8}"/>
                  </a:ext>
                </a:extLst>
              </p:cNvPr>
              <p:cNvSpPr>
                <a:spLocks/>
              </p:cNvSpPr>
              <p:nvPr/>
            </p:nvSpPr>
            <p:spPr bwMode="auto">
              <a:xfrm>
                <a:off x="9958064" y="2006042"/>
                <a:ext cx="33670" cy="21426"/>
              </a:xfrm>
              <a:custGeom>
                <a:avLst/>
                <a:gdLst>
                  <a:gd name="T0" fmla="*/ 22 w 30"/>
                  <a:gd name="T1" fmla="*/ 18 h 18"/>
                  <a:gd name="T2" fmla="*/ 30 w 30"/>
                  <a:gd name="T3" fmla="*/ 10 h 18"/>
                  <a:gd name="T4" fmla="*/ 25 w 30"/>
                  <a:gd name="T5" fmla="*/ 0 h 18"/>
                  <a:gd name="T6" fmla="*/ 0 w 30"/>
                  <a:gd name="T7" fmla="*/ 0 h 18"/>
                  <a:gd name="T8" fmla="*/ 22 w 30"/>
                  <a:gd name="T9" fmla="*/ 18 h 18"/>
                </a:gdLst>
                <a:ahLst/>
                <a:cxnLst>
                  <a:cxn ang="0">
                    <a:pos x="T0" y="T1"/>
                  </a:cxn>
                  <a:cxn ang="0">
                    <a:pos x="T2" y="T3"/>
                  </a:cxn>
                  <a:cxn ang="0">
                    <a:pos x="T4" y="T5"/>
                  </a:cxn>
                  <a:cxn ang="0">
                    <a:pos x="T6" y="T7"/>
                  </a:cxn>
                  <a:cxn ang="0">
                    <a:pos x="T8" y="T9"/>
                  </a:cxn>
                </a:cxnLst>
                <a:rect l="0" t="0" r="r" b="b"/>
                <a:pathLst>
                  <a:path w="30" h="18">
                    <a:moveTo>
                      <a:pt x="22" y="18"/>
                    </a:moveTo>
                    <a:cubicBezTo>
                      <a:pt x="26" y="18"/>
                      <a:pt x="30" y="14"/>
                      <a:pt x="30" y="10"/>
                    </a:cubicBezTo>
                    <a:cubicBezTo>
                      <a:pt x="30" y="5"/>
                      <a:pt x="26" y="3"/>
                      <a:pt x="25" y="0"/>
                    </a:cubicBezTo>
                    <a:cubicBezTo>
                      <a:pt x="0" y="0"/>
                      <a:pt x="0" y="0"/>
                      <a:pt x="0" y="0"/>
                    </a:cubicBezTo>
                    <a:cubicBezTo>
                      <a:pt x="4" y="10"/>
                      <a:pt x="12" y="18"/>
                      <a:pt x="22" y="1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7" name="Freeform 80">
                <a:extLst>
                  <a:ext uri="{FF2B5EF4-FFF2-40B4-BE49-F238E27FC236}">
                    <a16:creationId xmlns:a16="http://schemas.microsoft.com/office/drawing/2014/main" xmlns="" id="{4A8754B1-2172-0E45-A6A3-134EF45FAA8A}"/>
                  </a:ext>
                </a:extLst>
              </p:cNvPr>
              <p:cNvSpPr>
                <a:spLocks/>
              </p:cNvSpPr>
              <p:nvPr/>
            </p:nvSpPr>
            <p:spPr bwMode="auto">
              <a:xfrm>
                <a:off x="9151522" y="1716791"/>
                <a:ext cx="15304" cy="21426"/>
              </a:xfrm>
              <a:custGeom>
                <a:avLst/>
                <a:gdLst>
                  <a:gd name="T0" fmla="*/ 14 w 14"/>
                  <a:gd name="T1" fmla="*/ 8 h 19"/>
                  <a:gd name="T2" fmla="*/ 6 w 14"/>
                  <a:gd name="T3" fmla="*/ 0 h 19"/>
                  <a:gd name="T4" fmla="*/ 0 w 14"/>
                  <a:gd name="T5" fmla="*/ 12 h 19"/>
                  <a:gd name="T6" fmla="*/ 6 w 14"/>
                  <a:gd name="T7" fmla="*/ 19 h 19"/>
                  <a:gd name="T8" fmla="*/ 14 w 14"/>
                  <a:gd name="T9" fmla="*/ 7 h 19"/>
                  <a:gd name="T10" fmla="*/ 12 w 14"/>
                  <a:gd name="T11" fmla="*/ 7 h 19"/>
                  <a:gd name="T12" fmla="*/ 14 w 14"/>
                  <a:gd name="T13" fmla="*/ 8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14" y="8"/>
                    </a:moveTo>
                    <a:cubicBezTo>
                      <a:pt x="6" y="0"/>
                      <a:pt x="6" y="0"/>
                      <a:pt x="6" y="0"/>
                    </a:cubicBezTo>
                    <a:cubicBezTo>
                      <a:pt x="3" y="4"/>
                      <a:pt x="0" y="7"/>
                      <a:pt x="0" y="12"/>
                    </a:cubicBezTo>
                    <a:cubicBezTo>
                      <a:pt x="0" y="17"/>
                      <a:pt x="3" y="19"/>
                      <a:pt x="6" y="19"/>
                    </a:cubicBezTo>
                    <a:cubicBezTo>
                      <a:pt x="13" y="19"/>
                      <a:pt x="13" y="11"/>
                      <a:pt x="14" y="7"/>
                    </a:cubicBezTo>
                    <a:cubicBezTo>
                      <a:pt x="12" y="7"/>
                      <a:pt x="12" y="7"/>
                      <a:pt x="12" y="7"/>
                    </a:cubicBezTo>
                    <a:lnTo>
                      <a:pt x="14" y="8"/>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a:extLst>
                  <a:ext uri="{FF2B5EF4-FFF2-40B4-BE49-F238E27FC236}">
                    <a16:creationId xmlns:a16="http://schemas.microsoft.com/office/drawing/2014/main" xmlns="" id="{C06FC784-A816-9938-4FAA-94521E19AF13}"/>
                  </a:ext>
                </a:extLst>
              </p:cNvPr>
              <p:cNvSpPr>
                <a:spLocks/>
              </p:cNvSpPr>
              <p:nvPr/>
            </p:nvSpPr>
            <p:spPr bwMode="auto">
              <a:xfrm>
                <a:off x="8569955" y="1782600"/>
                <a:ext cx="39791" cy="26017"/>
              </a:xfrm>
              <a:custGeom>
                <a:avLst/>
                <a:gdLst>
                  <a:gd name="T0" fmla="*/ 34 w 34"/>
                  <a:gd name="T1" fmla="*/ 16 h 22"/>
                  <a:gd name="T2" fmla="*/ 16 w 34"/>
                  <a:gd name="T3" fmla="*/ 22 h 22"/>
                  <a:gd name="T4" fmla="*/ 0 w 34"/>
                  <a:gd name="T5" fmla="*/ 12 h 22"/>
                  <a:gd name="T6" fmla="*/ 16 w 34"/>
                  <a:gd name="T7" fmla="*/ 0 h 22"/>
                  <a:gd name="T8" fmla="*/ 34 w 34"/>
                  <a:gd name="T9" fmla="*/ 12 h 22"/>
                  <a:gd name="T10" fmla="*/ 28 w 34"/>
                  <a:gd name="T11" fmla="*/ 22 h 22"/>
                  <a:gd name="T12" fmla="*/ 34 w 34"/>
                  <a:gd name="T13" fmla="*/ 16 h 22"/>
                </a:gdLst>
                <a:ahLst/>
                <a:cxnLst>
                  <a:cxn ang="0">
                    <a:pos x="T0" y="T1"/>
                  </a:cxn>
                  <a:cxn ang="0">
                    <a:pos x="T2" y="T3"/>
                  </a:cxn>
                  <a:cxn ang="0">
                    <a:pos x="T4" y="T5"/>
                  </a:cxn>
                  <a:cxn ang="0">
                    <a:pos x="T6" y="T7"/>
                  </a:cxn>
                  <a:cxn ang="0">
                    <a:pos x="T8" y="T9"/>
                  </a:cxn>
                  <a:cxn ang="0">
                    <a:pos x="T10" y="T11"/>
                  </a:cxn>
                  <a:cxn ang="0">
                    <a:pos x="T12" y="T13"/>
                  </a:cxn>
                </a:cxnLst>
                <a:rect l="0" t="0" r="r" b="b"/>
                <a:pathLst>
                  <a:path w="34" h="22">
                    <a:moveTo>
                      <a:pt x="34" y="16"/>
                    </a:moveTo>
                    <a:cubicBezTo>
                      <a:pt x="28" y="19"/>
                      <a:pt x="23" y="22"/>
                      <a:pt x="16" y="22"/>
                    </a:cubicBezTo>
                    <a:cubicBezTo>
                      <a:pt x="8" y="22"/>
                      <a:pt x="0" y="19"/>
                      <a:pt x="0" y="12"/>
                    </a:cubicBezTo>
                    <a:cubicBezTo>
                      <a:pt x="0" y="4"/>
                      <a:pt x="9" y="0"/>
                      <a:pt x="16" y="0"/>
                    </a:cubicBezTo>
                    <a:cubicBezTo>
                      <a:pt x="27" y="0"/>
                      <a:pt x="34" y="3"/>
                      <a:pt x="34" y="12"/>
                    </a:cubicBezTo>
                    <a:cubicBezTo>
                      <a:pt x="34" y="17"/>
                      <a:pt x="30" y="19"/>
                      <a:pt x="28" y="22"/>
                    </a:cubicBezTo>
                    <a:lnTo>
                      <a:pt x="34" y="16"/>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a:extLst>
                  <a:ext uri="{FF2B5EF4-FFF2-40B4-BE49-F238E27FC236}">
                    <a16:creationId xmlns:a16="http://schemas.microsoft.com/office/drawing/2014/main" xmlns="" id="{B7B994A5-9059-BA39-F9DC-2DE8FC7D7F02}"/>
                  </a:ext>
                </a:extLst>
              </p:cNvPr>
              <p:cNvSpPr>
                <a:spLocks/>
              </p:cNvSpPr>
              <p:nvPr/>
            </p:nvSpPr>
            <p:spPr bwMode="auto">
              <a:xfrm>
                <a:off x="8263867" y="1519367"/>
                <a:ext cx="149983" cy="88765"/>
              </a:xfrm>
              <a:custGeom>
                <a:avLst/>
                <a:gdLst>
                  <a:gd name="T0" fmla="*/ 12 w 131"/>
                  <a:gd name="T1" fmla="*/ 77 h 77"/>
                  <a:gd name="T2" fmla="*/ 0 w 131"/>
                  <a:gd name="T3" fmla="*/ 65 h 77"/>
                  <a:gd name="T4" fmla="*/ 14 w 131"/>
                  <a:gd name="T5" fmla="*/ 47 h 77"/>
                  <a:gd name="T6" fmla="*/ 68 w 131"/>
                  <a:gd name="T7" fmla="*/ 0 h 77"/>
                  <a:gd name="T8" fmla="*/ 78 w 131"/>
                  <a:gd name="T9" fmla="*/ 0 h 77"/>
                  <a:gd name="T10" fmla="*/ 76 w 131"/>
                  <a:gd name="T11" fmla="*/ 17 h 77"/>
                  <a:gd name="T12" fmla="*/ 90 w 131"/>
                  <a:gd name="T13" fmla="*/ 9 h 77"/>
                  <a:gd name="T14" fmla="*/ 131 w 131"/>
                  <a:gd name="T15" fmla="*/ 41 h 77"/>
                  <a:gd name="T16" fmla="*/ 78 w 131"/>
                  <a:gd name="T17" fmla="*/ 61 h 77"/>
                  <a:gd name="T18" fmla="*/ 52 w 131"/>
                  <a:gd name="T19" fmla="*/ 65 h 77"/>
                  <a:gd name="T20" fmla="*/ 12 w 131"/>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77">
                    <a:moveTo>
                      <a:pt x="12" y="77"/>
                    </a:moveTo>
                    <a:cubicBezTo>
                      <a:pt x="2" y="77"/>
                      <a:pt x="0" y="73"/>
                      <a:pt x="0" y="65"/>
                    </a:cubicBezTo>
                    <a:cubicBezTo>
                      <a:pt x="0" y="52"/>
                      <a:pt x="9" y="52"/>
                      <a:pt x="14" y="47"/>
                    </a:cubicBezTo>
                    <a:cubicBezTo>
                      <a:pt x="31" y="29"/>
                      <a:pt x="38" y="0"/>
                      <a:pt x="68" y="0"/>
                    </a:cubicBezTo>
                    <a:cubicBezTo>
                      <a:pt x="75" y="0"/>
                      <a:pt x="75" y="0"/>
                      <a:pt x="78" y="0"/>
                    </a:cubicBezTo>
                    <a:cubicBezTo>
                      <a:pt x="78" y="11"/>
                      <a:pt x="82" y="11"/>
                      <a:pt x="76" y="17"/>
                    </a:cubicBezTo>
                    <a:cubicBezTo>
                      <a:pt x="81" y="16"/>
                      <a:pt x="84" y="9"/>
                      <a:pt x="90" y="9"/>
                    </a:cubicBezTo>
                    <a:cubicBezTo>
                      <a:pt x="100" y="9"/>
                      <a:pt x="131" y="30"/>
                      <a:pt x="131" y="41"/>
                    </a:cubicBezTo>
                    <a:cubicBezTo>
                      <a:pt x="131" y="60"/>
                      <a:pt x="92" y="63"/>
                      <a:pt x="78" y="61"/>
                    </a:cubicBezTo>
                    <a:cubicBezTo>
                      <a:pt x="75" y="61"/>
                      <a:pt x="52" y="65"/>
                      <a:pt x="52" y="65"/>
                    </a:cubicBezTo>
                    <a:lnTo>
                      <a:pt x="12" y="77"/>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a:extLst>
                  <a:ext uri="{FF2B5EF4-FFF2-40B4-BE49-F238E27FC236}">
                    <a16:creationId xmlns:a16="http://schemas.microsoft.com/office/drawing/2014/main" xmlns="" id="{997CA163-8DAC-B3D0-FA53-0E27C5496CCD}"/>
                  </a:ext>
                </a:extLst>
              </p:cNvPr>
              <p:cNvSpPr>
                <a:spLocks/>
              </p:cNvSpPr>
              <p:nvPr/>
            </p:nvSpPr>
            <p:spPr bwMode="auto">
              <a:xfrm>
                <a:off x="8054197" y="1476515"/>
                <a:ext cx="58157" cy="30608"/>
              </a:xfrm>
              <a:custGeom>
                <a:avLst/>
                <a:gdLst>
                  <a:gd name="T0" fmla="*/ 20 w 51"/>
                  <a:gd name="T1" fmla="*/ 0 h 27"/>
                  <a:gd name="T2" fmla="*/ 51 w 51"/>
                  <a:gd name="T3" fmla="*/ 11 h 27"/>
                  <a:gd name="T4" fmla="*/ 15 w 51"/>
                  <a:gd name="T5" fmla="*/ 27 h 27"/>
                  <a:gd name="T6" fmla="*/ 0 w 51"/>
                  <a:gd name="T7" fmla="*/ 8 h 27"/>
                  <a:gd name="T8" fmla="*/ 20 w 51"/>
                  <a:gd name="T9" fmla="*/ 0 h 27"/>
                </a:gdLst>
                <a:ahLst/>
                <a:cxnLst>
                  <a:cxn ang="0">
                    <a:pos x="T0" y="T1"/>
                  </a:cxn>
                  <a:cxn ang="0">
                    <a:pos x="T2" y="T3"/>
                  </a:cxn>
                  <a:cxn ang="0">
                    <a:pos x="T4" y="T5"/>
                  </a:cxn>
                  <a:cxn ang="0">
                    <a:pos x="T6" y="T7"/>
                  </a:cxn>
                  <a:cxn ang="0">
                    <a:pos x="T8" y="T9"/>
                  </a:cxn>
                </a:cxnLst>
                <a:rect l="0" t="0" r="r" b="b"/>
                <a:pathLst>
                  <a:path w="51" h="27">
                    <a:moveTo>
                      <a:pt x="20" y="0"/>
                    </a:moveTo>
                    <a:cubicBezTo>
                      <a:pt x="24" y="0"/>
                      <a:pt x="45" y="10"/>
                      <a:pt x="51" y="11"/>
                    </a:cubicBezTo>
                    <a:cubicBezTo>
                      <a:pt x="49" y="26"/>
                      <a:pt x="24" y="27"/>
                      <a:pt x="15" y="27"/>
                    </a:cubicBezTo>
                    <a:cubicBezTo>
                      <a:pt x="11" y="27"/>
                      <a:pt x="0" y="15"/>
                      <a:pt x="0" y="8"/>
                    </a:cubicBezTo>
                    <a:cubicBezTo>
                      <a:pt x="0" y="0"/>
                      <a:pt x="16" y="0"/>
                      <a:pt x="20"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1" name="Freeform 84">
                <a:extLst>
                  <a:ext uri="{FF2B5EF4-FFF2-40B4-BE49-F238E27FC236}">
                    <a16:creationId xmlns:a16="http://schemas.microsoft.com/office/drawing/2014/main" xmlns="" id="{9614A2AC-9888-A813-5CCD-46646EADE4F4}"/>
                  </a:ext>
                </a:extLst>
              </p:cNvPr>
              <p:cNvSpPr>
                <a:spLocks/>
              </p:cNvSpPr>
              <p:nvPr/>
            </p:nvSpPr>
            <p:spPr bwMode="auto">
              <a:xfrm>
                <a:off x="8074093" y="1407646"/>
                <a:ext cx="205079" cy="153042"/>
              </a:xfrm>
              <a:custGeom>
                <a:avLst/>
                <a:gdLst>
                  <a:gd name="T0" fmla="*/ 170 w 180"/>
                  <a:gd name="T1" fmla="*/ 122 h 133"/>
                  <a:gd name="T2" fmla="*/ 155 w 180"/>
                  <a:gd name="T3" fmla="*/ 133 h 133"/>
                  <a:gd name="T4" fmla="*/ 70 w 180"/>
                  <a:gd name="T5" fmla="*/ 119 h 133"/>
                  <a:gd name="T6" fmla="*/ 30 w 180"/>
                  <a:gd name="T7" fmla="*/ 91 h 133"/>
                  <a:gd name="T8" fmla="*/ 87 w 180"/>
                  <a:gd name="T9" fmla="*/ 65 h 133"/>
                  <a:gd name="T10" fmla="*/ 55 w 180"/>
                  <a:gd name="T11" fmla="*/ 64 h 133"/>
                  <a:gd name="T12" fmla="*/ 0 w 180"/>
                  <a:gd name="T13" fmla="*/ 47 h 133"/>
                  <a:gd name="T14" fmla="*/ 79 w 180"/>
                  <a:gd name="T15" fmla="*/ 0 h 133"/>
                  <a:gd name="T16" fmla="*/ 125 w 180"/>
                  <a:gd name="T17" fmla="*/ 31 h 133"/>
                  <a:gd name="T18" fmla="*/ 115 w 180"/>
                  <a:gd name="T19" fmla="*/ 32 h 133"/>
                  <a:gd name="T20" fmla="*/ 115 w 180"/>
                  <a:gd name="T21" fmla="*/ 48 h 133"/>
                  <a:gd name="T22" fmla="*/ 101 w 180"/>
                  <a:gd name="T23" fmla="*/ 62 h 133"/>
                  <a:gd name="T24" fmla="*/ 117 w 180"/>
                  <a:gd name="T25" fmla="*/ 62 h 133"/>
                  <a:gd name="T26" fmla="*/ 140 w 180"/>
                  <a:gd name="T27" fmla="*/ 70 h 133"/>
                  <a:gd name="T28" fmla="*/ 155 w 180"/>
                  <a:gd name="T29" fmla="*/ 70 h 133"/>
                  <a:gd name="T30" fmla="*/ 180 w 180"/>
                  <a:gd name="T31" fmla="*/ 86 h 133"/>
                  <a:gd name="T32" fmla="*/ 174 w 180"/>
                  <a:gd name="T33" fmla="*/ 102 h 133"/>
                  <a:gd name="T34" fmla="*/ 159 w 180"/>
                  <a:gd name="T35" fmla="*/ 112 h 133"/>
                  <a:gd name="T36" fmla="*/ 170 w 180"/>
                  <a:gd name="T37" fmla="*/ 1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133">
                    <a:moveTo>
                      <a:pt x="170" y="122"/>
                    </a:moveTo>
                    <a:cubicBezTo>
                      <a:pt x="170" y="129"/>
                      <a:pt x="162" y="133"/>
                      <a:pt x="155" y="133"/>
                    </a:cubicBezTo>
                    <a:cubicBezTo>
                      <a:pt x="121" y="133"/>
                      <a:pt x="97" y="119"/>
                      <a:pt x="70" y="119"/>
                    </a:cubicBezTo>
                    <a:cubicBezTo>
                      <a:pt x="61" y="119"/>
                      <a:pt x="41" y="97"/>
                      <a:pt x="30" y="91"/>
                    </a:cubicBezTo>
                    <a:cubicBezTo>
                      <a:pt x="55" y="82"/>
                      <a:pt x="62" y="73"/>
                      <a:pt x="87" y="65"/>
                    </a:cubicBezTo>
                    <a:cubicBezTo>
                      <a:pt x="79" y="65"/>
                      <a:pt x="59" y="64"/>
                      <a:pt x="55" y="64"/>
                    </a:cubicBezTo>
                    <a:cubicBezTo>
                      <a:pt x="34" y="64"/>
                      <a:pt x="19" y="57"/>
                      <a:pt x="0" y="47"/>
                    </a:cubicBezTo>
                    <a:cubicBezTo>
                      <a:pt x="31" y="37"/>
                      <a:pt x="43" y="0"/>
                      <a:pt x="79" y="0"/>
                    </a:cubicBezTo>
                    <a:cubicBezTo>
                      <a:pt x="100" y="0"/>
                      <a:pt x="112" y="21"/>
                      <a:pt x="125" y="31"/>
                    </a:cubicBezTo>
                    <a:cubicBezTo>
                      <a:pt x="117" y="34"/>
                      <a:pt x="118" y="33"/>
                      <a:pt x="115" y="32"/>
                    </a:cubicBezTo>
                    <a:cubicBezTo>
                      <a:pt x="116" y="41"/>
                      <a:pt x="115" y="44"/>
                      <a:pt x="115" y="48"/>
                    </a:cubicBezTo>
                    <a:cubicBezTo>
                      <a:pt x="115" y="52"/>
                      <a:pt x="107" y="59"/>
                      <a:pt x="101" y="62"/>
                    </a:cubicBezTo>
                    <a:cubicBezTo>
                      <a:pt x="109" y="60"/>
                      <a:pt x="111" y="62"/>
                      <a:pt x="117" y="62"/>
                    </a:cubicBezTo>
                    <a:cubicBezTo>
                      <a:pt x="126" y="62"/>
                      <a:pt x="131" y="70"/>
                      <a:pt x="140" y="70"/>
                    </a:cubicBezTo>
                    <a:cubicBezTo>
                      <a:pt x="145" y="70"/>
                      <a:pt x="150" y="70"/>
                      <a:pt x="155" y="70"/>
                    </a:cubicBezTo>
                    <a:cubicBezTo>
                      <a:pt x="170" y="70"/>
                      <a:pt x="170" y="75"/>
                      <a:pt x="180" y="86"/>
                    </a:cubicBezTo>
                    <a:cubicBezTo>
                      <a:pt x="172" y="92"/>
                      <a:pt x="174" y="94"/>
                      <a:pt x="174" y="102"/>
                    </a:cubicBezTo>
                    <a:cubicBezTo>
                      <a:pt x="174" y="110"/>
                      <a:pt x="163" y="110"/>
                      <a:pt x="159" y="112"/>
                    </a:cubicBezTo>
                    <a:cubicBezTo>
                      <a:pt x="164" y="114"/>
                      <a:pt x="170" y="116"/>
                      <a:pt x="170" y="12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2" name="Freeform 85">
                <a:extLst>
                  <a:ext uri="{FF2B5EF4-FFF2-40B4-BE49-F238E27FC236}">
                    <a16:creationId xmlns:a16="http://schemas.microsoft.com/office/drawing/2014/main" xmlns="" id="{5CB45E6F-4FB1-A4C9-937E-15A88BA85411}"/>
                  </a:ext>
                </a:extLst>
              </p:cNvPr>
              <p:cNvSpPr>
                <a:spLocks/>
              </p:cNvSpPr>
              <p:nvPr/>
            </p:nvSpPr>
            <p:spPr bwMode="auto">
              <a:xfrm>
                <a:off x="8162858" y="1649453"/>
                <a:ext cx="26017" cy="18365"/>
              </a:xfrm>
              <a:custGeom>
                <a:avLst/>
                <a:gdLst>
                  <a:gd name="T0" fmla="*/ 0 w 22"/>
                  <a:gd name="T1" fmla="*/ 8 h 16"/>
                  <a:gd name="T2" fmla="*/ 11 w 22"/>
                  <a:gd name="T3" fmla="*/ 0 h 16"/>
                  <a:gd name="T4" fmla="*/ 22 w 22"/>
                  <a:gd name="T5" fmla="*/ 0 h 16"/>
                  <a:gd name="T6" fmla="*/ 7 w 22"/>
                  <a:gd name="T7" fmla="*/ 16 h 16"/>
                  <a:gd name="T8" fmla="*/ 0 w 22"/>
                  <a:gd name="T9" fmla="*/ 8 h 16"/>
                </a:gdLst>
                <a:ahLst/>
                <a:cxnLst>
                  <a:cxn ang="0">
                    <a:pos x="T0" y="T1"/>
                  </a:cxn>
                  <a:cxn ang="0">
                    <a:pos x="T2" y="T3"/>
                  </a:cxn>
                  <a:cxn ang="0">
                    <a:pos x="T4" y="T5"/>
                  </a:cxn>
                  <a:cxn ang="0">
                    <a:pos x="T6" y="T7"/>
                  </a:cxn>
                  <a:cxn ang="0">
                    <a:pos x="T8" y="T9"/>
                  </a:cxn>
                </a:cxnLst>
                <a:rect l="0" t="0" r="r" b="b"/>
                <a:pathLst>
                  <a:path w="22" h="16">
                    <a:moveTo>
                      <a:pt x="0" y="8"/>
                    </a:moveTo>
                    <a:cubicBezTo>
                      <a:pt x="4" y="5"/>
                      <a:pt x="8" y="2"/>
                      <a:pt x="11" y="0"/>
                    </a:cubicBezTo>
                    <a:cubicBezTo>
                      <a:pt x="22" y="0"/>
                      <a:pt x="22" y="0"/>
                      <a:pt x="22" y="0"/>
                    </a:cubicBezTo>
                    <a:cubicBezTo>
                      <a:pt x="21" y="11"/>
                      <a:pt x="16" y="16"/>
                      <a:pt x="7" y="16"/>
                    </a:cubicBezTo>
                    <a:cubicBezTo>
                      <a:pt x="3" y="16"/>
                      <a:pt x="0" y="11"/>
                      <a:pt x="0"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3" name="Freeform 86">
                <a:extLst>
                  <a:ext uri="{FF2B5EF4-FFF2-40B4-BE49-F238E27FC236}">
                    <a16:creationId xmlns:a16="http://schemas.microsoft.com/office/drawing/2014/main" xmlns="" id="{B829FDF5-023E-5D66-01EC-92BDFFF936D6}"/>
                  </a:ext>
                </a:extLst>
              </p:cNvPr>
              <p:cNvSpPr>
                <a:spLocks/>
              </p:cNvSpPr>
              <p:nvPr/>
            </p:nvSpPr>
            <p:spPr bwMode="auto">
              <a:xfrm>
                <a:off x="8032771" y="1412237"/>
                <a:ext cx="33670" cy="12243"/>
              </a:xfrm>
              <a:custGeom>
                <a:avLst/>
                <a:gdLst>
                  <a:gd name="T0" fmla="*/ 30 w 30"/>
                  <a:gd name="T1" fmla="*/ 6 h 10"/>
                  <a:gd name="T2" fmla="*/ 0 w 30"/>
                  <a:gd name="T3" fmla="*/ 0 h 10"/>
                  <a:gd name="T4" fmla="*/ 28 w 30"/>
                  <a:gd name="T5" fmla="*/ 0 h 10"/>
                  <a:gd name="T6" fmla="*/ 30 w 30"/>
                  <a:gd name="T7" fmla="*/ 6 h 10"/>
                </a:gdLst>
                <a:ahLst/>
                <a:cxnLst>
                  <a:cxn ang="0">
                    <a:pos x="T0" y="T1"/>
                  </a:cxn>
                  <a:cxn ang="0">
                    <a:pos x="T2" y="T3"/>
                  </a:cxn>
                  <a:cxn ang="0">
                    <a:pos x="T4" y="T5"/>
                  </a:cxn>
                  <a:cxn ang="0">
                    <a:pos x="T6" y="T7"/>
                  </a:cxn>
                </a:cxnLst>
                <a:rect l="0" t="0" r="r" b="b"/>
                <a:pathLst>
                  <a:path w="30" h="10">
                    <a:moveTo>
                      <a:pt x="30" y="6"/>
                    </a:moveTo>
                    <a:cubicBezTo>
                      <a:pt x="19" y="8"/>
                      <a:pt x="4" y="10"/>
                      <a:pt x="0" y="0"/>
                    </a:cubicBezTo>
                    <a:cubicBezTo>
                      <a:pt x="28" y="0"/>
                      <a:pt x="28" y="0"/>
                      <a:pt x="28" y="0"/>
                    </a:cubicBezTo>
                    <a:lnTo>
                      <a:pt x="30" y="6"/>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4" name="Freeform 87">
                <a:extLst>
                  <a:ext uri="{FF2B5EF4-FFF2-40B4-BE49-F238E27FC236}">
                    <a16:creationId xmlns:a16="http://schemas.microsoft.com/office/drawing/2014/main" xmlns="" id="{8D28C631-FAEA-08D4-5FE5-CE2AFD59B284}"/>
                  </a:ext>
                </a:extLst>
              </p:cNvPr>
              <p:cNvSpPr>
                <a:spLocks/>
              </p:cNvSpPr>
              <p:nvPr/>
            </p:nvSpPr>
            <p:spPr bwMode="auto">
              <a:xfrm>
                <a:off x="8441398" y="1588236"/>
                <a:ext cx="27548" cy="13774"/>
              </a:xfrm>
              <a:custGeom>
                <a:avLst/>
                <a:gdLst>
                  <a:gd name="T0" fmla="*/ 25 w 25"/>
                  <a:gd name="T1" fmla="*/ 0 h 12"/>
                  <a:gd name="T2" fmla="*/ 16 w 25"/>
                  <a:gd name="T3" fmla="*/ 12 h 12"/>
                  <a:gd name="T4" fmla="*/ 0 w 25"/>
                  <a:gd name="T5" fmla="*/ 3 h 12"/>
                  <a:gd name="T6" fmla="*/ 25 w 25"/>
                  <a:gd name="T7" fmla="*/ 0 h 12"/>
                </a:gdLst>
                <a:ahLst/>
                <a:cxnLst>
                  <a:cxn ang="0">
                    <a:pos x="T0" y="T1"/>
                  </a:cxn>
                  <a:cxn ang="0">
                    <a:pos x="T2" y="T3"/>
                  </a:cxn>
                  <a:cxn ang="0">
                    <a:pos x="T4" y="T5"/>
                  </a:cxn>
                  <a:cxn ang="0">
                    <a:pos x="T6" y="T7"/>
                  </a:cxn>
                </a:cxnLst>
                <a:rect l="0" t="0" r="r" b="b"/>
                <a:pathLst>
                  <a:path w="25" h="12">
                    <a:moveTo>
                      <a:pt x="25" y="0"/>
                    </a:moveTo>
                    <a:cubicBezTo>
                      <a:pt x="25" y="6"/>
                      <a:pt x="21" y="12"/>
                      <a:pt x="16" y="12"/>
                    </a:cubicBezTo>
                    <a:cubicBezTo>
                      <a:pt x="6" y="12"/>
                      <a:pt x="3" y="7"/>
                      <a:pt x="0" y="3"/>
                    </a:cubicBezTo>
                    <a:cubicBezTo>
                      <a:pt x="16" y="0"/>
                      <a:pt x="19" y="4"/>
                      <a:pt x="25"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5" name="Freeform 88">
                <a:extLst>
                  <a:ext uri="{FF2B5EF4-FFF2-40B4-BE49-F238E27FC236}">
                    <a16:creationId xmlns:a16="http://schemas.microsoft.com/office/drawing/2014/main" xmlns="" id="{37512A2C-2F19-5A06-0192-C561E70F2249}"/>
                  </a:ext>
                </a:extLst>
              </p:cNvPr>
              <p:cNvSpPr>
                <a:spLocks/>
              </p:cNvSpPr>
              <p:nvPr/>
            </p:nvSpPr>
            <p:spPr bwMode="auto">
              <a:xfrm>
                <a:off x="6903307" y="1435193"/>
                <a:ext cx="174470" cy="55095"/>
              </a:xfrm>
              <a:custGeom>
                <a:avLst/>
                <a:gdLst>
                  <a:gd name="T0" fmla="*/ 130 w 153"/>
                  <a:gd name="T1" fmla="*/ 24 h 48"/>
                  <a:gd name="T2" fmla="*/ 98 w 153"/>
                  <a:gd name="T3" fmla="*/ 30 h 48"/>
                  <a:gd name="T4" fmla="*/ 83 w 153"/>
                  <a:gd name="T5" fmla="*/ 47 h 48"/>
                  <a:gd name="T6" fmla="*/ 75 w 153"/>
                  <a:gd name="T7" fmla="*/ 40 h 48"/>
                  <a:gd name="T8" fmla="*/ 75 w 153"/>
                  <a:gd name="T9" fmla="*/ 40 h 48"/>
                  <a:gd name="T10" fmla="*/ 54 w 153"/>
                  <a:gd name="T11" fmla="*/ 30 h 48"/>
                  <a:gd name="T12" fmla="*/ 70 w 153"/>
                  <a:gd name="T13" fmla="*/ 24 h 48"/>
                  <a:gd name="T14" fmla="*/ 56 w 153"/>
                  <a:gd name="T15" fmla="*/ 22 h 48"/>
                  <a:gd name="T16" fmla="*/ 68 w 153"/>
                  <a:gd name="T17" fmla="*/ 15 h 48"/>
                  <a:gd name="T18" fmla="*/ 50 w 153"/>
                  <a:gd name="T19" fmla="*/ 8 h 48"/>
                  <a:gd name="T20" fmla="*/ 16 w 153"/>
                  <a:gd name="T21" fmla="*/ 18 h 48"/>
                  <a:gd name="T22" fmla="*/ 0 w 153"/>
                  <a:gd name="T23" fmla="*/ 15 h 48"/>
                  <a:gd name="T24" fmla="*/ 58 w 153"/>
                  <a:gd name="T25" fmla="*/ 0 h 48"/>
                  <a:gd name="T26" fmla="*/ 102 w 153"/>
                  <a:gd name="T27" fmla="*/ 10 h 48"/>
                  <a:gd name="T28" fmla="*/ 130 w 153"/>
                  <a:gd name="T29" fmla="*/ 0 h 48"/>
                  <a:gd name="T30" fmla="*/ 153 w 153"/>
                  <a:gd name="T31" fmla="*/ 8 h 48"/>
                  <a:gd name="T32" fmla="*/ 132 w 153"/>
                  <a:gd name="T33" fmla="*/ 22 h 48"/>
                  <a:gd name="T34" fmla="*/ 125 w 153"/>
                  <a:gd name="T35" fmla="*/ 22 h 48"/>
                  <a:gd name="T36" fmla="*/ 125 w 153"/>
                  <a:gd name="T37" fmla="*/ 30 h 48"/>
                  <a:gd name="T38" fmla="*/ 130 w 153"/>
                  <a:gd name="T3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8">
                    <a:moveTo>
                      <a:pt x="130" y="24"/>
                    </a:moveTo>
                    <a:cubicBezTo>
                      <a:pt x="117" y="34"/>
                      <a:pt x="110" y="23"/>
                      <a:pt x="98" y="30"/>
                    </a:cubicBezTo>
                    <a:cubicBezTo>
                      <a:pt x="91" y="34"/>
                      <a:pt x="90" y="48"/>
                      <a:pt x="83" y="47"/>
                    </a:cubicBezTo>
                    <a:cubicBezTo>
                      <a:pt x="79" y="47"/>
                      <a:pt x="77" y="43"/>
                      <a:pt x="75" y="40"/>
                    </a:cubicBezTo>
                    <a:cubicBezTo>
                      <a:pt x="75" y="40"/>
                      <a:pt x="75" y="40"/>
                      <a:pt x="75" y="40"/>
                    </a:cubicBezTo>
                    <a:cubicBezTo>
                      <a:pt x="64" y="40"/>
                      <a:pt x="56" y="37"/>
                      <a:pt x="54" y="30"/>
                    </a:cubicBezTo>
                    <a:cubicBezTo>
                      <a:pt x="60" y="27"/>
                      <a:pt x="64" y="25"/>
                      <a:pt x="70" y="24"/>
                    </a:cubicBezTo>
                    <a:cubicBezTo>
                      <a:pt x="63" y="24"/>
                      <a:pt x="59" y="23"/>
                      <a:pt x="56" y="22"/>
                    </a:cubicBezTo>
                    <a:cubicBezTo>
                      <a:pt x="60" y="20"/>
                      <a:pt x="64" y="18"/>
                      <a:pt x="68" y="15"/>
                    </a:cubicBezTo>
                    <a:cubicBezTo>
                      <a:pt x="61" y="13"/>
                      <a:pt x="57" y="8"/>
                      <a:pt x="50" y="8"/>
                    </a:cubicBezTo>
                    <a:cubicBezTo>
                      <a:pt x="42" y="8"/>
                      <a:pt x="28" y="18"/>
                      <a:pt x="16" y="18"/>
                    </a:cubicBezTo>
                    <a:cubicBezTo>
                      <a:pt x="10" y="18"/>
                      <a:pt x="6" y="16"/>
                      <a:pt x="0" y="15"/>
                    </a:cubicBezTo>
                    <a:cubicBezTo>
                      <a:pt x="6" y="2"/>
                      <a:pt x="42" y="0"/>
                      <a:pt x="58" y="0"/>
                    </a:cubicBezTo>
                    <a:cubicBezTo>
                      <a:pt x="77" y="0"/>
                      <a:pt x="87" y="10"/>
                      <a:pt x="102" y="10"/>
                    </a:cubicBezTo>
                    <a:cubicBezTo>
                      <a:pt x="113" y="10"/>
                      <a:pt x="119" y="0"/>
                      <a:pt x="130" y="0"/>
                    </a:cubicBezTo>
                    <a:cubicBezTo>
                      <a:pt x="139" y="0"/>
                      <a:pt x="148" y="6"/>
                      <a:pt x="153" y="8"/>
                    </a:cubicBezTo>
                    <a:cubicBezTo>
                      <a:pt x="151" y="22"/>
                      <a:pt x="141" y="15"/>
                      <a:pt x="132" y="22"/>
                    </a:cubicBezTo>
                    <a:cubicBezTo>
                      <a:pt x="130" y="23"/>
                      <a:pt x="127" y="23"/>
                      <a:pt x="125" y="22"/>
                    </a:cubicBezTo>
                    <a:cubicBezTo>
                      <a:pt x="125" y="30"/>
                      <a:pt x="125" y="30"/>
                      <a:pt x="125" y="30"/>
                    </a:cubicBezTo>
                    <a:lnTo>
                      <a:pt x="130" y="24"/>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6" name="Freeform 89">
                <a:extLst>
                  <a:ext uri="{FF2B5EF4-FFF2-40B4-BE49-F238E27FC236}">
                    <a16:creationId xmlns:a16="http://schemas.microsoft.com/office/drawing/2014/main" xmlns="" id="{B38D466E-0523-FCB2-8AE9-C63AE18693ED}"/>
                  </a:ext>
                </a:extLst>
              </p:cNvPr>
              <p:cNvSpPr>
                <a:spLocks/>
              </p:cNvSpPr>
              <p:nvPr/>
            </p:nvSpPr>
            <p:spPr bwMode="auto">
              <a:xfrm>
                <a:off x="7356317" y="1398463"/>
                <a:ext cx="61218" cy="41321"/>
              </a:xfrm>
              <a:custGeom>
                <a:avLst/>
                <a:gdLst>
                  <a:gd name="T0" fmla="*/ 13 w 53"/>
                  <a:gd name="T1" fmla="*/ 36 h 36"/>
                  <a:gd name="T2" fmla="*/ 0 w 53"/>
                  <a:gd name="T3" fmla="*/ 24 h 36"/>
                  <a:gd name="T4" fmla="*/ 43 w 53"/>
                  <a:gd name="T5" fmla="*/ 0 h 36"/>
                  <a:gd name="T6" fmla="*/ 53 w 53"/>
                  <a:gd name="T7" fmla="*/ 25 h 36"/>
                  <a:gd name="T8" fmla="*/ 13 w 53"/>
                  <a:gd name="T9" fmla="*/ 36 h 36"/>
                </a:gdLst>
                <a:ahLst/>
                <a:cxnLst>
                  <a:cxn ang="0">
                    <a:pos x="T0" y="T1"/>
                  </a:cxn>
                  <a:cxn ang="0">
                    <a:pos x="T2" y="T3"/>
                  </a:cxn>
                  <a:cxn ang="0">
                    <a:pos x="T4" y="T5"/>
                  </a:cxn>
                  <a:cxn ang="0">
                    <a:pos x="T6" y="T7"/>
                  </a:cxn>
                  <a:cxn ang="0">
                    <a:pos x="T8" y="T9"/>
                  </a:cxn>
                </a:cxnLst>
                <a:rect l="0" t="0" r="r" b="b"/>
                <a:pathLst>
                  <a:path w="53" h="36">
                    <a:moveTo>
                      <a:pt x="13" y="36"/>
                    </a:moveTo>
                    <a:cubicBezTo>
                      <a:pt x="4" y="36"/>
                      <a:pt x="0" y="32"/>
                      <a:pt x="0" y="24"/>
                    </a:cubicBezTo>
                    <a:cubicBezTo>
                      <a:pt x="0" y="13"/>
                      <a:pt x="31" y="0"/>
                      <a:pt x="43" y="0"/>
                    </a:cubicBezTo>
                    <a:cubicBezTo>
                      <a:pt x="53" y="25"/>
                      <a:pt x="53" y="25"/>
                      <a:pt x="53" y="25"/>
                    </a:cubicBezTo>
                    <a:cubicBezTo>
                      <a:pt x="48" y="29"/>
                      <a:pt x="18" y="36"/>
                      <a:pt x="13" y="3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7" name="Freeform 90">
                <a:extLst>
                  <a:ext uri="{FF2B5EF4-FFF2-40B4-BE49-F238E27FC236}">
                    <a16:creationId xmlns:a16="http://schemas.microsoft.com/office/drawing/2014/main" xmlns="" id="{47448691-B0FD-A3C6-A6B7-2657DD97349F}"/>
                  </a:ext>
                </a:extLst>
              </p:cNvPr>
              <p:cNvSpPr>
                <a:spLocks/>
              </p:cNvSpPr>
              <p:nvPr/>
            </p:nvSpPr>
            <p:spPr bwMode="auto">
              <a:xfrm>
                <a:off x="7276734" y="1426011"/>
                <a:ext cx="64278" cy="41321"/>
              </a:xfrm>
              <a:custGeom>
                <a:avLst/>
                <a:gdLst>
                  <a:gd name="T0" fmla="*/ 57 w 57"/>
                  <a:gd name="T1" fmla="*/ 6 h 36"/>
                  <a:gd name="T2" fmla="*/ 57 w 57"/>
                  <a:gd name="T3" fmla="*/ 18 h 36"/>
                  <a:gd name="T4" fmla="*/ 38 w 57"/>
                  <a:gd name="T5" fmla="*/ 22 h 36"/>
                  <a:gd name="T6" fmla="*/ 41 w 57"/>
                  <a:gd name="T7" fmla="*/ 32 h 36"/>
                  <a:gd name="T8" fmla="*/ 0 w 57"/>
                  <a:gd name="T9" fmla="*/ 32 h 36"/>
                  <a:gd name="T10" fmla="*/ 15 w 57"/>
                  <a:gd name="T11" fmla="*/ 10 h 36"/>
                  <a:gd name="T12" fmla="*/ 15 w 57"/>
                  <a:gd name="T13" fmla="*/ 0 h 36"/>
                  <a:gd name="T14" fmla="*/ 40 w 57"/>
                  <a:gd name="T15" fmla="*/ 0 h 36"/>
                  <a:gd name="T16" fmla="*/ 32 w 57"/>
                  <a:gd name="T17" fmla="*/ 6 h 36"/>
                  <a:gd name="T18" fmla="*/ 57 w 57"/>
                  <a:gd name="T19"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36">
                    <a:moveTo>
                      <a:pt x="57" y="6"/>
                    </a:moveTo>
                    <a:cubicBezTo>
                      <a:pt x="57" y="13"/>
                      <a:pt x="57" y="15"/>
                      <a:pt x="57" y="18"/>
                    </a:cubicBezTo>
                    <a:cubicBezTo>
                      <a:pt x="52" y="25"/>
                      <a:pt x="44" y="22"/>
                      <a:pt x="38" y="22"/>
                    </a:cubicBezTo>
                    <a:cubicBezTo>
                      <a:pt x="41" y="32"/>
                      <a:pt x="41" y="32"/>
                      <a:pt x="41" y="32"/>
                    </a:cubicBezTo>
                    <a:cubicBezTo>
                      <a:pt x="37" y="34"/>
                      <a:pt x="0" y="36"/>
                      <a:pt x="0" y="32"/>
                    </a:cubicBezTo>
                    <a:cubicBezTo>
                      <a:pt x="0" y="20"/>
                      <a:pt x="6" y="13"/>
                      <a:pt x="15" y="10"/>
                    </a:cubicBezTo>
                    <a:cubicBezTo>
                      <a:pt x="14" y="4"/>
                      <a:pt x="15" y="1"/>
                      <a:pt x="15" y="0"/>
                    </a:cubicBezTo>
                    <a:cubicBezTo>
                      <a:pt x="40" y="0"/>
                      <a:pt x="40" y="0"/>
                      <a:pt x="40" y="0"/>
                    </a:cubicBezTo>
                    <a:cubicBezTo>
                      <a:pt x="38" y="4"/>
                      <a:pt x="34" y="6"/>
                      <a:pt x="32" y="6"/>
                    </a:cubicBezTo>
                    <a:cubicBezTo>
                      <a:pt x="37" y="7"/>
                      <a:pt x="50" y="8"/>
                      <a:pt x="57" y="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8" name="Freeform 91">
                <a:extLst>
                  <a:ext uri="{FF2B5EF4-FFF2-40B4-BE49-F238E27FC236}">
                    <a16:creationId xmlns:a16="http://schemas.microsoft.com/office/drawing/2014/main" xmlns="" id="{AD7F42B9-B75E-0082-485A-CE8FB66C064C}"/>
                  </a:ext>
                </a:extLst>
              </p:cNvPr>
              <p:cNvSpPr>
                <a:spLocks/>
              </p:cNvSpPr>
              <p:nvPr/>
            </p:nvSpPr>
            <p:spPr bwMode="auto">
              <a:xfrm>
                <a:off x="7189499" y="1461210"/>
                <a:ext cx="67339" cy="24487"/>
              </a:xfrm>
              <a:custGeom>
                <a:avLst/>
                <a:gdLst>
                  <a:gd name="T0" fmla="*/ 34 w 59"/>
                  <a:gd name="T1" fmla="*/ 22 h 22"/>
                  <a:gd name="T2" fmla="*/ 19 w 59"/>
                  <a:gd name="T3" fmla="*/ 14 h 22"/>
                  <a:gd name="T4" fmla="*/ 8 w 59"/>
                  <a:gd name="T5" fmla="*/ 22 h 22"/>
                  <a:gd name="T6" fmla="*/ 0 w 59"/>
                  <a:gd name="T7" fmla="*/ 16 h 22"/>
                  <a:gd name="T8" fmla="*/ 38 w 59"/>
                  <a:gd name="T9" fmla="*/ 0 h 22"/>
                  <a:gd name="T10" fmla="*/ 59 w 59"/>
                  <a:gd name="T11" fmla="*/ 10 h 22"/>
                  <a:gd name="T12" fmla="*/ 34 w 5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59" h="22">
                    <a:moveTo>
                      <a:pt x="34" y="22"/>
                    </a:moveTo>
                    <a:cubicBezTo>
                      <a:pt x="30" y="22"/>
                      <a:pt x="24" y="14"/>
                      <a:pt x="19" y="14"/>
                    </a:cubicBezTo>
                    <a:cubicBezTo>
                      <a:pt x="18" y="22"/>
                      <a:pt x="14" y="22"/>
                      <a:pt x="8" y="22"/>
                    </a:cubicBezTo>
                    <a:cubicBezTo>
                      <a:pt x="4" y="22"/>
                      <a:pt x="0" y="19"/>
                      <a:pt x="0" y="16"/>
                    </a:cubicBezTo>
                    <a:cubicBezTo>
                      <a:pt x="0" y="5"/>
                      <a:pt x="30" y="0"/>
                      <a:pt x="38" y="0"/>
                    </a:cubicBezTo>
                    <a:cubicBezTo>
                      <a:pt x="48" y="0"/>
                      <a:pt x="55" y="4"/>
                      <a:pt x="59" y="10"/>
                    </a:cubicBezTo>
                    <a:cubicBezTo>
                      <a:pt x="44" y="10"/>
                      <a:pt x="45" y="22"/>
                      <a:pt x="34" y="2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9" name="Freeform 92">
                <a:extLst>
                  <a:ext uri="{FF2B5EF4-FFF2-40B4-BE49-F238E27FC236}">
                    <a16:creationId xmlns:a16="http://schemas.microsoft.com/office/drawing/2014/main" xmlns="" id="{28542683-EEB8-606F-4AA5-F4889F35B6E2}"/>
                  </a:ext>
                </a:extLst>
              </p:cNvPr>
              <p:cNvSpPr>
                <a:spLocks/>
              </p:cNvSpPr>
              <p:nvPr/>
            </p:nvSpPr>
            <p:spPr bwMode="auto">
              <a:xfrm>
                <a:off x="7151238" y="1378568"/>
                <a:ext cx="104070" cy="74991"/>
              </a:xfrm>
              <a:custGeom>
                <a:avLst/>
                <a:gdLst>
                  <a:gd name="T0" fmla="*/ 68 w 91"/>
                  <a:gd name="T1" fmla="*/ 56 h 66"/>
                  <a:gd name="T2" fmla="*/ 38 w 91"/>
                  <a:gd name="T3" fmla="*/ 66 h 66"/>
                  <a:gd name="T4" fmla="*/ 0 w 91"/>
                  <a:gd name="T5" fmla="*/ 51 h 66"/>
                  <a:gd name="T6" fmla="*/ 10 w 91"/>
                  <a:gd name="T7" fmla="*/ 42 h 66"/>
                  <a:gd name="T8" fmla="*/ 42 w 91"/>
                  <a:gd name="T9" fmla="*/ 42 h 66"/>
                  <a:gd name="T10" fmla="*/ 29 w 91"/>
                  <a:gd name="T11" fmla="*/ 40 h 66"/>
                  <a:gd name="T12" fmla="*/ 29 w 91"/>
                  <a:gd name="T13" fmla="*/ 30 h 66"/>
                  <a:gd name="T14" fmla="*/ 74 w 91"/>
                  <a:gd name="T15" fmla="*/ 14 h 66"/>
                  <a:gd name="T16" fmla="*/ 87 w 91"/>
                  <a:gd name="T17" fmla="*/ 0 h 66"/>
                  <a:gd name="T18" fmla="*/ 89 w 91"/>
                  <a:gd name="T19" fmla="*/ 10 h 66"/>
                  <a:gd name="T20" fmla="*/ 83 w 91"/>
                  <a:gd name="T21" fmla="*/ 20 h 66"/>
                  <a:gd name="T22" fmla="*/ 48 w 91"/>
                  <a:gd name="T23" fmla="*/ 41 h 66"/>
                  <a:gd name="T24" fmla="*/ 91 w 91"/>
                  <a:gd name="T25" fmla="*/ 53 h 66"/>
                  <a:gd name="T26" fmla="*/ 68 w 91"/>
                  <a:gd name="T2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66">
                    <a:moveTo>
                      <a:pt x="68" y="56"/>
                    </a:moveTo>
                    <a:cubicBezTo>
                      <a:pt x="59" y="56"/>
                      <a:pt x="47" y="66"/>
                      <a:pt x="38" y="66"/>
                    </a:cubicBezTo>
                    <a:cubicBezTo>
                      <a:pt x="33" y="66"/>
                      <a:pt x="1" y="51"/>
                      <a:pt x="0" y="51"/>
                    </a:cubicBezTo>
                    <a:cubicBezTo>
                      <a:pt x="5" y="47"/>
                      <a:pt x="6" y="45"/>
                      <a:pt x="10" y="42"/>
                    </a:cubicBezTo>
                    <a:cubicBezTo>
                      <a:pt x="42" y="42"/>
                      <a:pt x="42" y="42"/>
                      <a:pt x="42" y="42"/>
                    </a:cubicBezTo>
                    <a:cubicBezTo>
                      <a:pt x="33" y="39"/>
                      <a:pt x="36" y="36"/>
                      <a:pt x="29" y="40"/>
                    </a:cubicBezTo>
                    <a:cubicBezTo>
                      <a:pt x="29" y="30"/>
                      <a:pt x="29" y="30"/>
                      <a:pt x="29" y="30"/>
                    </a:cubicBezTo>
                    <a:cubicBezTo>
                      <a:pt x="52" y="30"/>
                      <a:pt x="52" y="14"/>
                      <a:pt x="74" y="14"/>
                    </a:cubicBezTo>
                    <a:cubicBezTo>
                      <a:pt x="75" y="7"/>
                      <a:pt x="80" y="0"/>
                      <a:pt x="87" y="0"/>
                    </a:cubicBezTo>
                    <a:cubicBezTo>
                      <a:pt x="89" y="0"/>
                      <a:pt x="89" y="8"/>
                      <a:pt x="89" y="10"/>
                    </a:cubicBezTo>
                    <a:cubicBezTo>
                      <a:pt x="86" y="12"/>
                      <a:pt x="83" y="16"/>
                      <a:pt x="83" y="20"/>
                    </a:cubicBezTo>
                    <a:cubicBezTo>
                      <a:pt x="70" y="28"/>
                      <a:pt x="55" y="33"/>
                      <a:pt x="48" y="41"/>
                    </a:cubicBezTo>
                    <a:cubicBezTo>
                      <a:pt x="69" y="44"/>
                      <a:pt x="74" y="46"/>
                      <a:pt x="91" y="53"/>
                    </a:cubicBezTo>
                    <a:cubicBezTo>
                      <a:pt x="85" y="58"/>
                      <a:pt x="76" y="56"/>
                      <a:pt x="68" y="5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0" name="Freeform 93">
                <a:extLst>
                  <a:ext uri="{FF2B5EF4-FFF2-40B4-BE49-F238E27FC236}">
                    <a16:creationId xmlns:a16="http://schemas.microsoft.com/office/drawing/2014/main" xmlns="" id="{2F7BEC01-331B-5B9A-A6AA-D6B898D40AFF}"/>
                  </a:ext>
                </a:extLst>
              </p:cNvPr>
              <p:cNvSpPr>
                <a:spLocks/>
              </p:cNvSpPr>
              <p:nvPr/>
            </p:nvSpPr>
            <p:spPr bwMode="auto">
              <a:xfrm>
                <a:off x="6076870" y="1488758"/>
                <a:ext cx="344349" cy="198955"/>
              </a:xfrm>
              <a:custGeom>
                <a:avLst/>
                <a:gdLst>
                  <a:gd name="T0" fmla="*/ 254 w 301"/>
                  <a:gd name="T1" fmla="*/ 143 h 175"/>
                  <a:gd name="T2" fmla="*/ 254 w 301"/>
                  <a:gd name="T3" fmla="*/ 129 h 175"/>
                  <a:gd name="T4" fmla="*/ 220 w 301"/>
                  <a:gd name="T5" fmla="*/ 127 h 175"/>
                  <a:gd name="T6" fmla="*/ 231 w 301"/>
                  <a:gd name="T7" fmla="*/ 105 h 175"/>
                  <a:gd name="T8" fmla="*/ 216 w 301"/>
                  <a:gd name="T9" fmla="*/ 83 h 175"/>
                  <a:gd name="T10" fmla="*/ 226 w 301"/>
                  <a:gd name="T11" fmla="*/ 81 h 175"/>
                  <a:gd name="T12" fmla="*/ 208 w 301"/>
                  <a:gd name="T13" fmla="*/ 69 h 175"/>
                  <a:gd name="T14" fmla="*/ 167 w 301"/>
                  <a:gd name="T15" fmla="*/ 125 h 175"/>
                  <a:gd name="T16" fmla="*/ 155 w 301"/>
                  <a:gd name="T17" fmla="*/ 131 h 175"/>
                  <a:gd name="T18" fmla="*/ 133 w 301"/>
                  <a:gd name="T19" fmla="*/ 175 h 175"/>
                  <a:gd name="T20" fmla="*/ 74 w 301"/>
                  <a:gd name="T21" fmla="*/ 125 h 175"/>
                  <a:gd name="T22" fmla="*/ 102 w 301"/>
                  <a:gd name="T23" fmla="*/ 126 h 175"/>
                  <a:gd name="T24" fmla="*/ 127 w 301"/>
                  <a:gd name="T25" fmla="*/ 119 h 175"/>
                  <a:gd name="T26" fmla="*/ 93 w 301"/>
                  <a:gd name="T27" fmla="*/ 115 h 175"/>
                  <a:gd name="T28" fmla="*/ 64 w 301"/>
                  <a:gd name="T29" fmla="*/ 105 h 175"/>
                  <a:gd name="T30" fmla="*/ 85 w 301"/>
                  <a:gd name="T31" fmla="*/ 97 h 175"/>
                  <a:gd name="T32" fmla="*/ 124 w 301"/>
                  <a:gd name="T33" fmla="*/ 77 h 175"/>
                  <a:gd name="T34" fmla="*/ 104 w 301"/>
                  <a:gd name="T35" fmla="*/ 77 h 175"/>
                  <a:gd name="T36" fmla="*/ 93 w 301"/>
                  <a:gd name="T37" fmla="*/ 70 h 175"/>
                  <a:gd name="T38" fmla="*/ 87 w 301"/>
                  <a:gd name="T39" fmla="*/ 70 h 175"/>
                  <a:gd name="T40" fmla="*/ 64 w 301"/>
                  <a:gd name="T41" fmla="*/ 91 h 175"/>
                  <a:gd name="T42" fmla="*/ 40 w 301"/>
                  <a:gd name="T43" fmla="*/ 79 h 175"/>
                  <a:gd name="T44" fmla="*/ 46 w 301"/>
                  <a:gd name="T45" fmla="*/ 77 h 175"/>
                  <a:gd name="T46" fmla="*/ 25 w 301"/>
                  <a:gd name="T47" fmla="*/ 51 h 175"/>
                  <a:gd name="T48" fmla="*/ 19 w 301"/>
                  <a:gd name="T49" fmla="*/ 48 h 175"/>
                  <a:gd name="T50" fmla="*/ 0 w 301"/>
                  <a:gd name="T51" fmla="*/ 28 h 175"/>
                  <a:gd name="T52" fmla="*/ 26 w 301"/>
                  <a:gd name="T53" fmla="*/ 9 h 175"/>
                  <a:gd name="T54" fmla="*/ 64 w 301"/>
                  <a:gd name="T55" fmla="*/ 13 h 175"/>
                  <a:gd name="T56" fmla="*/ 55 w 301"/>
                  <a:gd name="T57" fmla="*/ 24 h 175"/>
                  <a:gd name="T58" fmla="*/ 76 w 301"/>
                  <a:gd name="T59" fmla="*/ 36 h 175"/>
                  <a:gd name="T60" fmla="*/ 70 w 301"/>
                  <a:gd name="T61" fmla="*/ 25 h 175"/>
                  <a:gd name="T62" fmla="*/ 83 w 301"/>
                  <a:gd name="T63" fmla="*/ 12 h 175"/>
                  <a:gd name="T64" fmla="*/ 117 w 301"/>
                  <a:gd name="T65" fmla="*/ 47 h 175"/>
                  <a:gd name="T66" fmla="*/ 108 w 301"/>
                  <a:gd name="T67" fmla="*/ 12 h 175"/>
                  <a:gd name="T68" fmla="*/ 123 w 301"/>
                  <a:gd name="T69" fmla="*/ 0 h 175"/>
                  <a:gd name="T70" fmla="*/ 154 w 301"/>
                  <a:gd name="T71" fmla="*/ 16 h 175"/>
                  <a:gd name="T72" fmla="*/ 151 w 301"/>
                  <a:gd name="T73" fmla="*/ 32 h 175"/>
                  <a:gd name="T74" fmla="*/ 165 w 301"/>
                  <a:gd name="T75" fmla="*/ 21 h 175"/>
                  <a:gd name="T76" fmla="*/ 174 w 301"/>
                  <a:gd name="T77" fmla="*/ 40 h 175"/>
                  <a:gd name="T78" fmla="*/ 182 w 301"/>
                  <a:gd name="T79" fmla="*/ 41 h 175"/>
                  <a:gd name="T80" fmla="*/ 242 w 301"/>
                  <a:gd name="T81" fmla="*/ 75 h 175"/>
                  <a:gd name="T82" fmla="*/ 235 w 301"/>
                  <a:gd name="T83" fmla="*/ 75 h 175"/>
                  <a:gd name="T84" fmla="*/ 248 w 301"/>
                  <a:gd name="T85" fmla="*/ 75 h 175"/>
                  <a:gd name="T86" fmla="*/ 248 w 301"/>
                  <a:gd name="T87" fmla="*/ 87 h 175"/>
                  <a:gd name="T88" fmla="*/ 273 w 301"/>
                  <a:gd name="T89" fmla="*/ 87 h 175"/>
                  <a:gd name="T90" fmla="*/ 301 w 301"/>
                  <a:gd name="T91" fmla="*/ 116 h 175"/>
                  <a:gd name="T92" fmla="*/ 254 w 301"/>
                  <a:gd name="T93" fmla="*/ 14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1" h="175">
                    <a:moveTo>
                      <a:pt x="254" y="143"/>
                    </a:moveTo>
                    <a:cubicBezTo>
                      <a:pt x="252" y="137"/>
                      <a:pt x="252" y="133"/>
                      <a:pt x="254" y="129"/>
                    </a:cubicBezTo>
                    <a:cubicBezTo>
                      <a:pt x="245" y="127"/>
                      <a:pt x="229" y="128"/>
                      <a:pt x="220" y="127"/>
                    </a:cubicBezTo>
                    <a:cubicBezTo>
                      <a:pt x="221" y="113"/>
                      <a:pt x="229" y="117"/>
                      <a:pt x="231" y="105"/>
                    </a:cubicBezTo>
                    <a:cubicBezTo>
                      <a:pt x="226" y="103"/>
                      <a:pt x="219" y="89"/>
                      <a:pt x="216" y="83"/>
                    </a:cubicBezTo>
                    <a:cubicBezTo>
                      <a:pt x="220" y="82"/>
                      <a:pt x="222" y="81"/>
                      <a:pt x="226" y="81"/>
                    </a:cubicBezTo>
                    <a:cubicBezTo>
                      <a:pt x="214" y="79"/>
                      <a:pt x="208" y="69"/>
                      <a:pt x="208" y="69"/>
                    </a:cubicBezTo>
                    <a:cubicBezTo>
                      <a:pt x="182" y="69"/>
                      <a:pt x="174" y="104"/>
                      <a:pt x="167" y="125"/>
                    </a:cubicBezTo>
                    <a:cubicBezTo>
                      <a:pt x="165" y="129"/>
                      <a:pt x="159" y="128"/>
                      <a:pt x="155" y="131"/>
                    </a:cubicBezTo>
                    <a:cubicBezTo>
                      <a:pt x="142" y="141"/>
                      <a:pt x="144" y="164"/>
                      <a:pt x="133" y="175"/>
                    </a:cubicBezTo>
                    <a:cubicBezTo>
                      <a:pt x="115" y="162"/>
                      <a:pt x="74" y="152"/>
                      <a:pt x="74" y="125"/>
                    </a:cubicBezTo>
                    <a:cubicBezTo>
                      <a:pt x="85" y="123"/>
                      <a:pt x="102" y="126"/>
                      <a:pt x="102" y="126"/>
                    </a:cubicBezTo>
                    <a:cubicBezTo>
                      <a:pt x="110" y="119"/>
                      <a:pt x="118" y="121"/>
                      <a:pt x="127" y="119"/>
                    </a:cubicBezTo>
                    <a:cubicBezTo>
                      <a:pt x="123" y="116"/>
                      <a:pt x="98" y="115"/>
                      <a:pt x="93" y="115"/>
                    </a:cubicBezTo>
                    <a:cubicBezTo>
                      <a:pt x="84" y="115"/>
                      <a:pt x="64" y="124"/>
                      <a:pt x="64" y="105"/>
                    </a:cubicBezTo>
                    <a:cubicBezTo>
                      <a:pt x="64" y="98"/>
                      <a:pt x="82" y="98"/>
                      <a:pt x="85" y="97"/>
                    </a:cubicBezTo>
                    <a:cubicBezTo>
                      <a:pt x="95" y="94"/>
                      <a:pt x="116" y="84"/>
                      <a:pt x="124" y="77"/>
                    </a:cubicBezTo>
                    <a:cubicBezTo>
                      <a:pt x="113" y="77"/>
                      <a:pt x="107" y="77"/>
                      <a:pt x="104" y="77"/>
                    </a:cubicBezTo>
                    <a:cubicBezTo>
                      <a:pt x="103" y="77"/>
                      <a:pt x="96" y="72"/>
                      <a:pt x="93" y="70"/>
                    </a:cubicBezTo>
                    <a:cubicBezTo>
                      <a:pt x="91" y="70"/>
                      <a:pt x="89" y="70"/>
                      <a:pt x="87" y="70"/>
                    </a:cubicBezTo>
                    <a:cubicBezTo>
                      <a:pt x="80" y="74"/>
                      <a:pt x="80" y="91"/>
                      <a:pt x="64" y="91"/>
                    </a:cubicBezTo>
                    <a:cubicBezTo>
                      <a:pt x="52" y="91"/>
                      <a:pt x="44" y="87"/>
                      <a:pt x="40" y="79"/>
                    </a:cubicBezTo>
                    <a:cubicBezTo>
                      <a:pt x="42" y="78"/>
                      <a:pt x="44" y="77"/>
                      <a:pt x="46" y="77"/>
                    </a:cubicBezTo>
                    <a:cubicBezTo>
                      <a:pt x="33" y="70"/>
                      <a:pt x="22" y="63"/>
                      <a:pt x="25" y="51"/>
                    </a:cubicBezTo>
                    <a:cubicBezTo>
                      <a:pt x="23" y="50"/>
                      <a:pt x="21" y="48"/>
                      <a:pt x="19" y="48"/>
                    </a:cubicBezTo>
                    <a:cubicBezTo>
                      <a:pt x="14" y="48"/>
                      <a:pt x="5" y="34"/>
                      <a:pt x="0" y="28"/>
                    </a:cubicBezTo>
                    <a:cubicBezTo>
                      <a:pt x="3" y="25"/>
                      <a:pt x="19" y="9"/>
                      <a:pt x="26" y="9"/>
                    </a:cubicBezTo>
                    <a:cubicBezTo>
                      <a:pt x="38" y="9"/>
                      <a:pt x="47" y="9"/>
                      <a:pt x="64" y="13"/>
                    </a:cubicBezTo>
                    <a:cubicBezTo>
                      <a:pt x="60" y="17"/>
                      <a:pt x="57" y="20"/>
                      <a:pt x="55" y="24"/>
                    </a:cubicBezTo>
                    <a:cubicBezTo>
                      <a:pt x="63" y="30"/>
                      <a:pt x="70" y="30"/>
                      <a:pt x="76" y="36"/>
                    </a:cubicBezTo>
                    <a:cubicBezTo>
                      <a:pt x="73" y="34"/>
                      <a:pt x="70" y="30"/>
                      <a:pt x="70" y="25"/>
                    </a:cubicBezTo>
                    <a:cubicBezTo>
                      <a:pt x="70" y="18"/>
                      <a:pt x="76" y="12"/>
                      <a:pt x="83" y="12"/>
                    </a:cubicBezTo>
                    <a:cubicBezTo>
                      <a:pt x="104" y="12"/>
                      <a:pt x="98" y="40"/>
                      <a:pt x="117" y="47"/>
                    </a:cubicBezTo>
                    <a:cubicBezTo>
                      <a:pt x="113" y="34"/>
                      <a:pt x="108" y="27"/>
                      <a:pt x="108" y="12"/>
                    </a:cubicBezTo>
                    <a:cubicBezTo>
                      <a:pt x="108" y="0"/>
                      <a:pt x="113" y="0"/>
                      <a:pt x="123" y="0"/>
                    </a:cubicBezTo>
                    <a:cubicBezTo>
                      <a:pt x="133" y="0"/>
                      <a:pt x="154" y="8"/>
                      <a:pt x="154" y="16"/>
                    </a:cubicBezTo>
                    <a:cubicBezTo>
                      <a:pt x="154" y="21"/>
                      <a:pt x="151" y="26"/>
                      <a:pt x="151" y="32"/>
                    </a:cubicBezTo>
                    <a:cubicBezTo>
                      <a:pt x="157" y="28"/>
                      <a:pt x="159" y="21"/>
                      <a:pt x="165" y="21"/>
                    </a:cubicBezTo>
                    <a:cubicBezTo>
                      <a:pt x="177" y="21"/>
                      <a:pt x="176" y="34"/>
                      <a:pt x="174" y="40"/>
                    </a:cubicBezTo>
                    <a:cubicBezTo>
                      <a:pt x="176" y="40"/>
                      <a:pt x="179" y="41"/>
                      <a:pt x="182" y="41"/>
                    </a:cubicBezTo>
                    <a:cubicBezTo>
                      <a:pt x="194" y="41"/>
                      <a:pt x="235" y="65"/>
                      <a:pt x="242" y="75"/>
                    </a:cubicBezTo>
                    <a:cubicBezTo>
                      <a:pt x="240" y="75"/>
                      <a:pt x="237" y="75"/>
                      <a:pt x="235" y="75"/>
                    </a:cubicBezTo>
                    <a:cubicBezTo>
                      <a:pt x="241" y="77"/>
                      <a:pt x="243" y="76"/>
                      <a:pt x="248" y="75"/>
                    </a:cubicBezTo>
                    <a:cubicBezTo>
                      <a:pt x="250" y="79"/>
                      <a:pt x="251" y="84"/>
                      <a:pt x="248" y="87"/>
                    </a:cubicBezTo>
                    <a:cubicBezTo>
                      <a:pt x="260" y="87"/>
                      <a:pt x="263" y="87"/>
                      <a:pt x="273" y="87"/>
                    </a:cubicBezTo>
                    <a:cubicBezTo>
                      <a:pt x="273" y="112"/>
                      <a:pt x="295" y="106"/>
                      <a:pt x="301" y="116"/>
                    </a:cubicBezTo>
                    <a:cubicBezTo>
                      <a:pt x="281" y="123"/>
                      <a:pt x="273" y="137"/>
                      <a:pt x="254" y="143"/>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1" name="Freeform 94">
                <a:extLst>
                  <a:ext uri="{FF2B5EF4-FFF2-40B4-BE49-F238E27FC236}">
                    <a16:creationId xmlns:a16="http://schemas.microsoft.com/office/drawing/2014/main" xmlns="" id="{8A22A1BB-B4AA-59FE-076D-A90506F6DF0E}"/>
                  </a:ext>
                </a:extLst>
              </p:cNvPr>
              <p:cNvSpPr>
                <a:spLocks/>
              </p:cNvSpPr>
              <p:nvPr/>
            </p:nvSpPr>
            <p:spPr bwMode="auto">
              <a:xfrm>
                <a:off x="6255931" y="1458150"/>
                <a:ext cx="224975" cy="84173"/>
              </a:xfrm>
              <a:custGeom>
                <a:avLst/>
                <a:gdLst>
                  <a:gd name="T0" fmla="*/ 197 w 197"/>
                  <a:gd name="T1" fmla="*/ 33 h 74"/>
                  <a:gd name="T2" fmla="*/ 119 w 197"/>
                  <a:gd name="T3" fmla="*/ 74 h 74"/>
                  <a:gd name="T4" fmla="*/ 93 w 197"/>
                  <a:gd name="T5" fmla="*/ 59 h 74"/>
                  <a:gd name="T6" fmla="*/ 50 w 197"/>
                  <a:gd name="T7" fmla="*/ 59 h 74"/>
                  <a:gd name="T8" fmla="*/ 40 w 197"/>
                  <a:gd name="T9" fmla="*/ 47 h 74"/>
                  <a:gd name="T10" fmla="*/ 55 w 197"/>
                  <a:gd name="T11" fmla="*/ 46 h 74"/>
                  <a:gd name="T12" fmla="*/ 74 w 197"/>
                  <a:gd name="T13" fmla="*/ 42 h 74"/>
                  <a:gd name="T14" fmla="*/ 38 w 197"/>
                  <a:gd name="T15" fmla="*/ 39 h 74"/>
                  <a:gd name="T16" fmla="*/ 12 w 197"/>
                  <a:gd name="T17" fmla="*/ 31 h 74"/>
                  <a:gd name="T18" fmla="*/ 0 w 197"/>
                  <a:gd name="T19" fmla="*/ 12 h 74"/>
                  <a:gd name="T20" fmla="*/ 12 w 197"/>
                  <a:gd name="T21" fmla="*/ 12 h 74"/>
                  <a:gd name="T22" fmla="*/ 27 w 197"/>
                  <a:gd name="T23" fmla="*/ 14 h 74"/>
                  <a:gd name="T24" fmla="*/ 27 w 197"/>
                  <a:gd name="T25" fmla="*/ 10 h 74"/>
                  <a:gd name="T26" fmla="*/ 40 w 197"/>
                  <a:gd name="T27" fmla="*/ 10 h 74"/>
                  <a:gd name="T28" fmla="*/ 36 w 197"/>
                  <a:gd name="T29" fmla="*/ 2 h 74"/>
                  <a:gd name="T30" fmla="*/ 57 w 197"/>
                  <a:gd name="T31" fmla="*/ 2 h 74"/>
                  <a:gd name="T32" fmla="*/ 88 w 197"/>
                  <a:gd name="T33" fmla="*/ 18 h 74"/>
                  <a:gd name="T34" fmla="*/ 106 w 197"/>
                  <a:gd name="T35" fmla="*/ 0 h 74"/>
                  <a:gd name="T36" fmla="*/ 116 w 197"/>
                  <a:gd name="T37" fmla="*/ 0 h 74"/>
                  <a:gd name="T38" fmla="*/ 116 w 197"/>
                  <a:gd name="T39" fmla="*/ 20 h 74"/>
                  <a:gd name="T40" fmla="*/ 138 w 197"/>
                  <a:gd name="T41" fmla="*/ 12 h 74"/>
                  <a:gd name="T42" fmla="*/ 163 w 197"/>
                  <a:gd name="T43" fmla="*/ 12 h 74"/>
                  <a:gd name="T44" fmla="*/ 197 w 197"/>
                  <a:gd name="T45"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74">
                    <a:moveTo>
                      <a:pt x="197" y="33"/>
                    </a:moveTo>
                    <a:cubicBezTo>
                      <a:pt x="179" y="46"/>
                      <a:pt x="141" y="74"/>
                      <a:pt x="119" y="74"/>
                    </a:cubicBezTo>
                    <a:cubicBezTo>
                      <a:pt x="106" y="74"/>
                      <a:pt x="98" y="69"/>
                      <a:pt x="93" y="59"/>
                    </a:cubicBezTo>
                    <a:cubicBezTo>
                      <a:pt x="50" y="59"/>
                      <a:pt x="50" y="59"/>
                      <a:pt x="50" y="59"/>
                    </a:cubicBezTo>
                    <a:cubicBezTo>
                      <a:pt x="43" y="57"/>
                      <a:pt x="41" y="53"/>
                      <a:pt x="40" y="47"/>
                    </a:cubicBezTo>
                    <a:cubicBezTo>
                      <a:pt x="45" y="46"/>
                      <a:pt x="53" y="46"/>
                      <a:pt x="55" y="46"/>
                    </a:cubicBezTo>
                    <a:cubicBezTo>
                      <a:pt x="62" y="43"/>
                      <a:pt x="70" y="43"/>
                      <a:pt x="74" y="42"/>
                    </a:cubicBezTo>
                    <a:cubicBezTo>
                      <a:pt x="71" y="42"/>
                      <a:pt x="40" y="39"/>
                      <a:pt x="38" y="39"/>
                    </a:cubicBezTo>
                    <a:cubicBezTo>
                      <a:pt x="25" y="39"/>
                      <a:pt x="10" y="49"/>
                      <a:pt x="12" y="31"/>
                    </a:cubicBezTo>
                    <a:cubicBezTo>
                      <a:pt x="6" y="26"/>
                      <a:pt x="1" y="20"/>
                      <a:pt x="0" y="12"/>
                    </a:cubicBezTo>
                    <a:cubicBezTo>
                      <a:pt x="12" y="12"/>
                      <a:pt x="12" y="12"/>
                      <a:pt x="12" y="12"/>
                    </a:cubicBezTo>
                    <a:cubicBezTo>
                      <a:pt x="16" y="15"/>
                      <a:pt x="22" y="16"/>
                      <a:pt x="27" y="14"/>
                    </a:cubicBezTo>
                    <a:cubicBezTo>
                      <a:pt x="27" y="10"/>
                      <a:pt x="27" y="10"/>
                      <a:pt x="27" y="10"/>
                    </a:cubicBezTo>
                    <a:cubicBezTo>
                      <a:pt x="40" y="10"/>
                      <a:pt x="40" y="10"/>
                      <a:pt x="40" y="10"/>
                    </a:cubicBezTo>
                    <a:cubicBezTo>
                      <a:pt x="36" y="2"/>
                      <a:pt x="36" y="2"/>
                      <a:pt x="36" y="2"/>
                    </a:cubicBezTo>
                    <a:cubicBezTo>
                      <a:pt x="57" y="2"/>
                      <a:pt x="57" y="2"/>
                      <a:pt x="57" y="2"/>
                    </a:cubicBezTo>
                    <a:cubicBezTo>
                      <a:pt x="62" y="7"/>
                      <a:pt x="84" y="18"/>
                      <a:pt x="88" y="18"/>
                    </a:cubicBezTo>
                    <a:cubicBezTo>
                      <a:pt x="97" y="18"/>
                      <a:pt x="103" y="3"/>
                      <a:pt x="106" y="0"/>
                    </a:cubicBezTo>
                    <a:cubicBezTo>
                      <a:pt x="116" y="0"/>
                      <a:pt x="116" y="0"/>
                      <a:pt x="116" y="0"/>
                    </a:cubicBezTo>
                    <a:cubicBezTo>
                      <a:pt x="116" y="10"/>
                      <a:pt x="114" y="14"/>
                      <a:pt x="116" y="20"/>
                    </a:cubicBezTo>
                    <a:cubicBezTo>
                      <a:pt x="122" y="20"/>
                      <a:pt x="127" y="12"/>
                      <a:pt x="138" y="12"/>
                    </a:cubicBezTo>
                    <a:cubicBezTo>
                      <a:pt x="156" y="12"/>
                      <a:pt x="152" y="12"/>
                      <a:pt x="163" y="12"/>
                    </a:cubicBezTo>
                    <a:cubicBezTo>
                      <a:pt x="178" y="12"/>
                      <a:pt x="193" y="24"/>
                      <a:pt x="197" y="33"/>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2" name="Freeform 95">
                <a:extLst>
                  <a:ext uri="{FF2B5EF4-FFF2-40B4-BE49-F238E27FC236}">
                    <a16:creationId xmlns:a16="http://schemas.microsoft.com/office/drawing/2014/main" xmlns="" id="{8817B15C-2E2B-4D0A-853B-EFAC5F26D09E}"/>
                  </a:ext>
                </a:extLst>
              </p:cNvPr>
              <p:cNvSpPr>
                <a:spLocks/>
              </p:cNvSpPr>
              <p:nvPr/>
            </p:nvSpPr>
            <p:spPr bwMode="auto">
              <a:xfrm>
                <a:off x="6061565" y="1553036"/>
                <a:ext cx="44383" cy="39791"/>
              </a:xfrm>
              <a:custGeom>
                <a:avLst/>
                <a:gdLst>
                  <a:gd name="T0" fmla="*/ 13 w 39"/>
                  <a:gd name="T1" fmla="*/ 0 h 34"/>
                  <a:gd name="T2" fmla="*/ 39 w 39"/>
                  <a:gd name="T3" fmla="*/ 34 h 34"/>
                  <a:gd name="T4" fmla="*/ 15 w 39"/>
                  <a:gd name="T5" fmla="*/ 0 h 34"/>
                  <a:gd name="T6" fmla="*/ 15 w 39"/>
                  <a:gd name="T7" fmla="*/ 3 h 34"/>
                  <a:gd name="T8" fmla="*/ 13 w 39"/>
                  <a:gd name="T9" fmla="*/ 0 h 34"/>
                </a:gdLst>
                <a:ahLst/>
                <a:cxnLst>
                  <a:cxn ang="0">
                    <a:pos x="T0" y="T1"/>
                  </a:cxn>
                  <a:cxn ang="0">
                    <a:pos x="T2" y="T3"/>
                  </a:cxn>
                  <a:cxn ang="0">
                    <a:pos x="T4" y="T5"/>
                  </a:cxn>
                  <a:cxn ang="0">
                    <a:pos x="T6" y="T7"/>
                  </a:cxn>
                  <a:cxn ang="0">
                    <a:pos x="T8" y="T9"/>
                  </a:cxn>
                </a:cxnLst>
                <a:rect l="0" t="0" r="r" b="b"/>
                <a:pathLst>
                  <a:path w="39" h="34">
                    <a:moveTo>
                      <a:pt x="13" y="0"/>
                    </a:moveTo>
                    <a:cubicBezTo>
                      <a:pt x="23" y="14"/>
                      <a:pt x="33" y="17"/>
                      <a:pt x="39" y="34"/>
                    </a:cubicBezTo>
                    <a:cubicBezTo>
                      <a:pt x="23" y="30"/>
                      <a:pt x="0" y="6"/>
                      <a:pt x="15" y="0"/>
                    </a:cubicBezTo>
                    <a:cubicBezTo>
                      <a:pt x="15" y="3"/>
                      <a:pt x="15" y="3"/>
                      <a:pt x="15" y="3"/>
                    </a:cubicBezTo>
                    <a:lnTo>
                      <a:pt x="13"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3" name="Freeform 96">
                <a:extLst>
                  <a:ext uri="{FF2B5EF4-FFF2-40B4-BE49-F238E27FC236}">
                    <a16:creationId xmlns:a16="http://schemas.microsoft.com/office/drawing/2014/main" xmlns="" id="{09C1C0D0-5A4F-CBDB-472F-BC5417E15C61}"/>
                  </a:ext>
                </a:extLst>
              </p:cNvPr>
              <p:cNvSpPr>
                <a:spLocks/>
              </p:cNvSpPr>
              <p:nvPr/>
            </p:nvSpPr>
            <p:spPr bwMode="auto">
              <a:xfrm>
                <a:off x="5573355" y="2621272"/>
                <a:ext cx="108661" cy="136208"/>
              </a:xfrm>
              <a:custGeom>
                <a:avLst/>
                <a:gdLst>
                  <a:gd name="T0" fmla="*/ 16 w 95"/>
                  <a:gd name="T1" fmla="*/ 35 h 119"/>
                  <a:gd name="T2" fmla="*/ 38 w 95"/>
                  <a:gd name="T3" fmla="*/ 26 h 119"/>
                  <a:gd name="T4" fmla="*/ 33 w 95"/>
                  <a:gd name="T5" fmla="*/ 16 h 119"/>
                  <a:gd name="T6" fmla="*/ 56 w 95"/>
                  <a:gd name="T7" fmla="*/ 0 h 119"/>
                  <a:gd name="T8" fmla="*/ 69 w 95"/>
                  <a:gd name="T9" fmla="*/ 0 h 119"/>
                  <a:gd name="T10" fmla="*/ 95 w 95"/>
                  <a:gd name="T11" fmla="*/ 33 h 119"/>
                  <a:gd name="T12" fmla="*/ 81 w 95"/>
                  <a:gd name="T13" fmla="*/ 45 h 119"/>
                  <a:gd name="T14" fmla="*/ 81 w 95"/>
                  <a:gd name="T15" fmla="*/ 72 h 119"/>
                  <a:gd name="T16" fmla="*/ 80 w 95"/>
                  <a:gd name="T17" fmla="*/ 94 h 119"/>
                  <a:gd name="T18" fmla="*/ 60 w 95"/>
                  <a:gd name="T19" fmla="*/ 98 h 119"/>
                  <a:gd name="T20" fmla="*/ 33 w 95"/>
                  <a:gd name="T21" fmla="*/ 116 h 119"/>
                  <a:gd name="T22" fmla="*/ 19 w 95"/>
                  <a:gd name="T23" fmla="*/ 119 h 119"/>
                  <a:gd name="T24" fmla="*/ 0 w 95"/>
                  <a:gd name="T25" fmla="*/ 101 h 119"/>
                  <a:gd name="T26" fmla="*/ 22 w 95"/>
                  <a:gd name="T27" fmla="*/ 60 h 119"/>
                  <a:gd name="T28" fmla="*/ 7 w 95"/>
                  <a:gd name="T29" fmla="*/ 43 h 119"/>
                  <a:gd name="T30" fmla="*/ 16 w 95"/>
                  <a:gd name="T31" fmla="*/ 3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119">
                    <a:moveTo>
                      <a:pt x="16" y="35"/>
                    </a:moveTo>
                    <a:cubicBezTo>
                      <a:pt x="20" y="35"/>
                      <a:pt x="33" y="31"/>
                      <a:pt x="38" y="26"/>
                    </a:cubicBezTo>
                    <a:cubicBezTo>
                      <a:pt x="35" y="21"/>
                      <a:pt x="33" y="19"/>
                      <a:pt x="33" y="16"/>
                    </a:cubicBezTo>
                    <a:cubicBezTo>
                      <a:pt x="33" y="10"/>
                      <a:pt x="48" y="0"/>
                      <a:pt x="56" y="0"/>
                    </a:cubicBezTo>
                    <a:cubicBezTo>
                      <a:pt x="60" y="0"/>
                      <a:pt x="64" y="0"/>
                      <a:pt x="69" y="0"/>
                    </a:cubicBezTo>
                    <a:cubicBezTo>
                      <a:pt x="86" y="0"/>
                      <a:pt x="95" y="19"/>
                      <a:pt x="95" y="33"/>
                    </a:cubicBezTo>
                    <a:cubicBezTo>
                      <a:pt x="95" y="39"/>
                      <a:pt x="81" y="39"/>
                      <a:pt x="81" y="45"/>
                    </a:cubicBezTo>
                    <a:cubicBezTo>
                      <a:pt x="81" y="50"/>
                      <a:pt x="81" y="71"/>
                      <a:pt x="81" y="72"/>
                    </a:cubicBezTo>
                    <a:cubicBezTo>
                      <a:pt x="81" y="78"/>
                      <a:pt x="86" y="88"/>
                      <a:pt x="80" y="94"/>
                    </a:cubicBezTo>
                    <a:cubicBezTo>
                      <a:pt x="76" y="99"/>
                      <a:pt x="68" y="98"/>
                      <a:pt x="60" y="98"/>
                    </a:cubicBezTo>
                    <a:cubicBezTo>
                      <a:pt x="48" y="98"/>
                      <a:pt x="39" y="112"/>
                      <a:pt x="33" y="116"/>
                    </a:cubicBezTo>
                    <a:cubicBezTo>
                      <a:pt x="29" y="118"/>
                      <a:pt x="23" y="119"/>
                      <a:pt x="19" y="119"/>
                    </a:cubicBezTo>
                    <a:cubicBezTo>
                      <a:pt x="10" y="119"/>
                      <a:pt x="0" y="110"/>
                      <a:pt x="0" y="101"/>
                    </a:cubicBezTo>
                    <a:cubicBezTo>
                      <a:pt x="0" y="81"/>
                      <a:pt x="19" y="79"/>
                      <a:pt x="22" y="60"/>
                    </a:cubicBezTo>
                    <a:cubicBezTo>
                      <a:pt x="14" y="56"/>
                      <a:pt x="7" y="51"/>
                      <a:pt x="7" y="43"/>
                    </a:cubicBezTo>
                    <a:cubicBezTo>
                      <a:pt x="7" y="33"/>
                      <a:pt x="13" y="35"/>
                      <a:pt x="16" y="35"/>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4" name="Freeform 97">
                <a:extLst>
                  <a:ext uri="{FF2B5EF4-FFF2-40B4-BE49-F238E27FC236}">
                    <a16:creationId xmlns:a16="http://schemas.microsoft.com/office/drawing/2014/main" xmlns="" id="{DF561495-BA31-DE3E-76AC-8267B844E662}"/>
                  </a:ext>
                </a:extLst>
              </p:cNvPr>
              <p:cNvSpPr>
                <a:spLocks/>
              </p:cNvSpPr>
              <p:nvPr/>
            </p:nvSpPr>
            <p:spPr bwMode="auto">
              <a:xfrm>
                <a:off x="5645286" y="2504960"/>
                <a:ext cx="21426" cy="21426"/>
              </a:xfrm>
              <a:custGeom>
                <a:avLst/>
                <a:gdLst>
                  <a:gd name="T0" fmla="*/ 5 w 19"/>
                  <a:gd name="T1" fmla="*/ 19 h 19"/>
                  <a:gd name="T2" fmla="*/ 0 w 19"/>
                  <a:gd name="T3" fmla="*/ 9 h 19"/>
                  <a:gd name="T4" fmla="*/ 19 w 19"/>
                  <a:gd name="T5" fmla="*/ 0 h 19"/>
                  <a:gd name="T6" fmla="*/ 5 w 19"/>
                  <a:gd name="T7" fmla="*/ 19 h 19"/>
                </a:gdLst>
                <a:ahLst/>
                <a:cxnLst>
                  <a:cxn ang="0">
                    <a:pos x="T0" y="T1"/>
                  </a:cxn>
                  <a:cxn ang="0">
                    <a:pos x="T2" y="T3"/>
                  </a:cxn>
                  <a:cxn ang="0">
                    <a:pos x="T4" y="T5"/>
                  </a:cxn>
                  <a:cxn ang="0">
                    <a:pos x="T6" y="T7"/>
                  </a:cxn>
                </a:cxnLst>
                <a:rect l="0" t="0" r="r" b="b"/>
                <a:pathLst>
                  <a:path w="19" h="19">
                    <a:moveTo>
                      <a:pt x="5" y="19"/>
                    </a:moveTo>
                    <a:cubicBezTo>
                      <a:pt x="3" y="19"/>
                      <a:pt x="0" y="12"/>
                      <a:pt x="0" y="9"/>
                    </a:cubicBezTo>
                    <a:cubicBezTo>
                      <a:pt x="0" y="4"/>
                      <a:pt x="13" y="0"/>
                      <a:pt x="19" y="0"/>
                    </a:cubicBezTo>
                    <a:cubicBezTo>
                      <a:pt x="19" y="9"/>
                      <a:pt x="13" y="19"/>
                      <a:pt x="5" y="1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5" name="Freeform 98">
                <a:extLst>
                  <a:ext uri="{FF2B5EF4-FFF2-40B4-BE49-F238E27FC236}">
                    <a16:creationId xmlns:a16="http://schemas.microsoft.com/office/drawing/2014/main" xmlns="" id="{FAB2D397-85A6-985E-7844-626B689FA901}"/>
                  </a:ext>
                </a:extLst>
              </p:cNvPr>
              <p:cNvSpPr>
                <a:spLocks/>
              </p:cNvSpPr>
              <p:nvPr/>
            </p:nvSpPr>
            <p:spPr bwMode="auto">
              <a:xfrm>
                <a:off x="5659060" y="2495778"/>
                <a:ext cx="205079" cy="312207"/>
              </a:xfrm>
              <a:custGeom>
                <a:avLst/>
                <a:gdLst>
                  <a:gd name="T0" fmla="*/ 163 w 179"/>
                  <a:gd name="T1" fmla="*/ 183 h 273"/>
                  <a:gd name="T2" fmla="*/ 155 w 179"/>
                  <a:gd name="T3" fmla="*/ 230 h 273"/>
                  <a:gd name="T4" fmla="*/ 170 w 179"/>
                  <a:gd name="T5" fmla="*/ 238 h 273"/>
                  <a:gd name="T6" fmla="*/ 119 w 179"/>
                  <a:gd name="T7" fmla="*/ 250 h 273"/>
                  <a:gd name="T8" fmla="*/ 66 w 179"/>
                  <a:gd name="T9" fmla="*/ 253 h 273"/>
                  <a:gd name="T10" fmla="*/ 43 w 179"/>
                  <a:gd name="T11" fmla="*/ 266 h 273"/>
                  <a:gd name="T12" fmla="*/ 27 w 179"/>
                  <a:gd name="T13" fmla="*/ 273 h 273"/>
                  <a:gd name="T14" fmla="*/ 54 w 179"/>
                  <a:gd name="T15" fmla="*/ 238 h 273"/>
                  <a:gd name="T16" fmla="*/ 78 w 179"/>
                  <a:gd name="T17" fmla="*/ 222 h 273"/>
                  <a:gd name="T18" fmla="*/ 43 w 179"/>
                  <a:gd name="T19" fmla="*/ 221 h 273"/>
                  <a:gd name="T20" fmla="*/ 32 w 179"/>
                  <a:gd name="T21" fmla="*/ 221 h 273"/>
                  <a:gd name="T22" fmla="*/ 47 w 179"/>
                  <a:gd name="T23" fmla="*/ 173 h 273"/>
                  <a:gd name="T24" fmla="*/ 81 w 179"/>
                  <a:gd name="T25" fmla="*/ 146 h 273"/>
                  <a:gd name="T26" fmla="*/ 68 w 179"/>
                  <a:gd name="T27" fmla="*/ 126 h 273"/>
                  <a:gd name="T28" fmla="*/ 44 w 179"/>
                  <a:gd name="T29" fmla="*/ 129 h 273"/>
                  <a:gd name="T30" fmla="*/ 39 w 179"/>
                  <a:gd name="T31" fmla="*/ 106 h 273"/>
                  <a:gd name="T32" fmla="*/ 26 w 179"/>
                  <a:gd name="T33" fmla="*/ 87 h 273"/>
                  <a:gd name="T34" fmla="*/ 20 w 179"/>
                  <a:gd name="T35" fmla="*/ 99 h 273"/>
                  <a:gd name="T36" fmla="*/ 23 w 179"/>
                  <a:gd name="T37" fmla="*/ 81 h 273"/>
                  <a:gd name="T38" fmla="*/ 12 w 179"/>
                  <a:gd name="T39" fmla="*/ 67 h 273"/>
                  <a:gd name="T40" fmla="*/ 17 w 179"/>
                  <a:gd name="T41" fmla="*/ 51 h 273"/>
                  <a:gd name="T42" fmla="*/ 12 w 179"/>
                  <a:gd name="T43" fmla="*/ 36 h 273"/>
                  <a:gd name="T44" fmla="*/ 20 w 179"/>
                  <a:gd name="T45" fmla="*/ 38 h 273"/>
                  <a:gd name="T46" fmla="*/ 27 w 179"/>
                  <a:gd name="T47" fmla="*/ 24 h 273"/>
                  <a:gd name="T48" fmla="*/ 42 w 179"/>
                  <a:gd name="T49" fmla="*/ 0 h 273"/>
                  <a:gd name="T50" fmla="*/ 72 w 179"/>
                  <a:gd name="T51" fmla="*/ 7 h 273"/>
                  <a:gd name="T52" fmla="*/ 55 w 179"/>
                  <a:gd name="T53" fmla="*/ 34 h 273"/>
                  <a:gd name="T54" fmla="*/ 79 w 179"/>
                  <a:gd name="T55" fmla="*/ 83 h 273"/>
                  <a:gd name="T56" fmla="*/ 91 w 179"/>
                  <a:gd name="T57" fmla="*/ 90 h 273"/>
                  <a:gd name="T58" fmla="*/ 144 w 179"/>
                  <a:gd name="T59" fmla="*/ 160 h 273"/>
                  <a:gd name="T60" fmla="*/ 148 w 179"/>
                  <a:gd name="T61" fmla="*/ 183 h 273"/>
                  <a:gd name="T62" fmla="*/ 157 w 179"/>
                  <a:gd name="T63" fmla="*/ 18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9" h="273">
                    <a:moveTo>
                      <a:pt x="154" y="186"/>
                    </a:moveTo>
                    <a:cubicBezTo>
                      <a:pt x="159" y="182"/>
                      <a:pt x="157" y="183"/>
                      <a:pt x="163" y="183"/>
                    </a:cubicBezTo>
                    <a:cubicBezTo>
                      <a:pt x="172" y="183"/>
                      <a:pt x="179" y="190"/>
                      <a:pt x="179" y="198"/>
                    </a:cubicBezTo>
                    <a:cubicBezTo>
                      <a:pt x="179" y="212"/>
                      <a:pt x="161" y="219"/>
                      <a:pt x="155" y="230"/>
                    </a:cubicBezTo>
                    <a:cubicBezTo>
                      <a:pt x="163" y="232"/>
                      <a:pt x="166" y="233"/>
                      <a:pt x="170" y="233"/>
                    </a:cubicBezTo>
                    <a:cubicBezTo>
                      <a:pt x="170" y="238"/>
                      <a:pt x="170" y="238"/>
                      <a:pt x="170" y="238"/>
                    </a:cubicBezTo>
                    <a:cubicBezTo>
                      <a:pt x="163" y="246"/>
                      <a:pt x="158" y="250"/>
                      <a:pt x="149" y="250"/>
                    </a:cubicBezTo>
                    <a:cubicBezTo>
                      <a:pt x="140" y="250"/>
                      <a:pt x="123" y="250"/>
                      <a:pt x="119" y="250"/>
                    </a:cubicBezTo>
                    <a:cubicBezTo>
                      <a:pt x="111" y="250"/>
                      <a:pt x="91" y="257"/>
                      <a:pt x="79" y="257"/>
                    </a:cubicBezTo>
                    <a:cubicBezTo>
                      <a:pt x="74" y="257"/>
                      <a:pt x="71" y="253"/>
                      <a:pt x="66" y="253"/>
                    </a:cubicBezTo>
                    <a:cubicBezTo>
                      <a:pt x="58" y="253"/>
                      <a:pt x="54" y="260"/>
                      <a:pt x="54" y="266"/>
                    </a:cubicBezTo>
                    <a:cubicBezTo>
                      <a:pt x="43" y="266"/>
                      <a:pt x="43" y="266"/>
                      <a:pt x="43" y="266"/>
                    </a:cubicBezTo>
                    <a:cubicBezTo>
                      <a:pt x="38" y="266"/>
                      <a:pt x="35" y="269"/>
                      <a:pt x="32" y="273"/>
                    </a:cubicBezTo>
                    <a:cubicBezTo>
                      <a:pt x="27" y="273"/>
                      <a:pt x="27" y="273"/>
                      <a:pt x="27" y="273"/>
                    </a:cubicBezTo>
                    <a:cubicBezTo>
                      <a:pt x="27" y="268"/>
                      <a:pt x="27" y="268"/>
                      <a:pt x="27" y="268"/>
                    </a:cubicBezTo>
                    <a:cubicBezTo>
                      <a:pt x="29" y="265"/>
                      <a:pt x="51" y="239"/>
                      <a:pt x="54" y="238"/>
                    </a:cubicBezTo>
                    <a:cubicBezTo>
                      <a:pt x="64" y="235"/>
                      <a:pt x="79" y="239"/>
                      <a:pt x="79" y="228"/>
                    </a:cubicBezTo>
                    <a:cubicBezTo>
                      <a:pt x="79" y="226"/>
                      <a:pt x="78" y="224"/>
                      <a:pt x="78" y="222"/>
                    </a:cubicBezTo>
                    <a:cubicBezTo>
                      <a:pt x="75" y="227"/>
                      <a:pt x="70" y="230"/>
                      <a:pt x="64" y="230"/>
                    </a:cubicBezTo>
                    <a:cubicBezTo>
                      <a:pt x="54" y="230"/>
                      <a:pt x="51" y="221"/>
                      <a:pt x="43" y="221"/>
                    </a:cubicBezTo>
                    <a:cubicBezTo>
                      <a:pt x="38" y="221"/>
                      <a:pt x="39" y="225"/>
                      <a:pt x="35" y="225"/>
                    </a:cubicBezTo>
                    <a:cubicBezTo>
                      <a:pt x="34" y="225"/>
                      <a:pt x="32" y="222"/>
                      <a:pt x="32" y="221"/>
                    </a:cubicBezTo>
                    <a:cubicBezTo>
                      <a:pt x="32" y="209"/>
                      <a:pt x="53" y="208"/>
                      <a:pt x="53" y="196"/>
                    </a:cubicBezTo>
                    <a:cubicBezTo>
                      <a:pt x="53" y="186"/>
                      <a:pt x="47" y="182"/>
                      <a:pt x="47" y="173"/>
                    </a:cubicBezTo>
                    <a:cubicBezTo>
                      <a:pt x="60" y="173"/>
                      <a:pt x="77" y="166"/>
                      <a:pt x="81" y="158"/>
                    </a:cubicBezTo>
                    <a:cubicBezTo>
                      <a:pt x="81" y="146"/>
                      <a:pt x="81" y="146"/>
                      <a:pt x="81" y="146"/>
                    </a:cubicBezTo>
                    <a:cubicBezTo>
                      <a:pt x="73" y="147"/>
                      <a:pt x="63" y="145"/>
                      <a:pt x="63" y="137"/>
                    </a:cubicBezTo>
                    <a:cubicBezTo>
                      <a:pt x="63" y="131"/>
                      <a:pt x="66" y="129"/>
                      <a:pt x="68" y="126"/>
                    </a:cubicBezTo>
                    <a:cubicBezTo>
                      <a:pt x="66" y="126"/>
                      <a:pt x="63" y="126"/>
                      <a:pt x="61" y="126"/>
                    </a:cubicBezTo>
                    <a:cubicBezTo>
                      <a:pt x="54" y="126"/>
                      <a:pt x="50" y="129"/>
                      <a:pt x="44" y="129"/>
                    </a:cubicBezTo>
                    <a:cubicBezTo>
                      <a:pt x="37" y="129"/>
                      <a:pt x="32" y="129"/>
                      <a:pt x="32" y="123"/>
                    </a:cubicBezTo>
                    <a:cubicBezTo>
                      <a:pt x="32" y="117"/>
                      <a:pt x="39" y="113"/>
                      <a:pt x="39" y="106"/>
                    </a:cubicBezTo>
                    <a:cubicBezTo>
                      <a:pt x="39" y="99"/>
                      <a:pt x="37" y="98"/>
                      <a:pt x="39" y="91"/>
                    </a:cubicBezTo>
                    <a:cubicBezTo>
                      <a:pt x="33" y="91"/>
                      <a:pt x="29" y="89"/>
                      <a:pt x="26" y="87"/>
                    </a:cubicBezTo>
                    <a:cubicBezTo>
                      <a:pt x="23" y="94"/>
                      <a:pt x="25" y="96"/>
                      <a:pt x="26" y="99"/>
                    </a:cubicBezTo>
                    <a:cubicBezTo>
                      <a:pt x="20" y="99"/>
                      <a:pt x="20" y="99"/>
                      <a:pt x="20" y="99"/>
                    </a:cubicBezTo>
                    <a:cubicBezTo>
                      <a:pt x="20" y="93"/>
                      <a:pt x="20" y="91"/>
                      <a:pt x="20" y="87"/>
                    </a:cubicBezTo>
                    <a:cubicBezTo>
                      <a:pt x="20" y="84"/>
                      <a:pt x="21" y="83"/>
                      <a:pt x="23" y="81"/>
                    </a:cubicBezTo>
                    <a:cubicBezTo>
                      <a:pt x="23" y="74"/>
                      <a:pt x="23" y="74"/>
                      <a:pt x="23" y="74"/>
                    </a:cubicBezTo>
                    <a:cubicBezTo>
                      <a:pt x="19" y="73"/>
                      <a:pt x="12" y="71"/>
                      <a:pt x="12" y="67"/>
                    </a:cubicBezTo>
                    <a:cubicBezTo>
                      <a:pt x="12" y="64"/>
                      <a:pt x="17" y="58"/>
                      <a:pt x="17" y="57"/>
                    </a:cubicBezTo>
                    <a:cubicBezTo>
                      <a:pt x="17" y="51"/>
                      <a:pt x="17" y="51"/>
                      <a:pt x="17" y="51"/>
                    </a:cubicBezTo>
                    <a:cubicBezTo>
                      <a:pt x="6" y="48"/>
                      <a:pt x="0" y="46"/>
                      <a:pt x="0" y="36"/>
                    </a:cubicBezTo>
                    <a:cubicBezTo>
                      <a:pt x="12" y="36"/>
                      <a:pt x="12" y="36"/>
                      <a:pt x="12" y="36"/>
                    </a:cubicBezTo>
                    <a:cubicBezTo>
                      <a:pt x="12" y="40"/>
                      <a:pt x="16" y="43"/>
                      <a:pt x="17" y="43"/>
                    </a:cubicBezTo>
                    <a:cubicBezTo>
                      <a:pt x="19" y="43"/>
                      <a:pt x="20" y="40"/>
                      <a:pt x="20" y="38"/>
                    </a:cubicBezTo>
                    <a:cubicBezTo>
                      <a:pt x="19" y="37"/>
                      <a:pt x="17" y="35"/>
                      <a:pt x="17" y="33"/>
                    </a:cubicBezTo>
                    <a:cubicBezTo>
                      <a:pt x="17" y="27"/>
                      <a:pt x="22" y="24"/>
                      <a:pt x="27" y="24"/>
                    </a:cubicBezTo>
                    <a:cubicBezTo>
                      <a:pt x="27" y="17"/>
                      <a:pt x="30" y="14"/>
                      <a:pt x="30" y="10"/>
                    </a:cubicBezTo>
                    <a:cubicBezTo>
                      <a:pt x="30" y="6"/>
                      <a:pt x="38" y="0"/>
                      <a:pt x="42" y="0"/>
                    </a:cubicBezTo>
                    <a:cubicBezTo>
                      <a:pt x="51" y="0"/>
                      <a:pt x="59" y="0"/>
                      <a:pt x="64" y="0"/>
                    </a:cubicBezTo>
                    <a:cubicBezTo>
                      <a:pt x="67" y="0"/>
                      <a:pt x="72" y="5"/>
                      <a:pt x="72" y="7"/>
                    </a:cubicBezTo>
                    <a:cubicBezTo>
                      <a:pt x="72" y="18"/>
                      <a:pt x="55" y="17"/>
                      <a:pt x="53" y="28"/>
                    </a:cubicBezTo>
                    <a:cubicBezTo>
                      <a:pt x="53" y="30"/>
                      <a:pt x="54" y="32"/>
                      <a:pt x="55" y="34"/>
                    </a:cubicBezTo>
                    <a:cubicBezTo>
                      <a:pt x="100" y="34"/>
                      <a:pt x="100" y="34"/>
                      <a:pt x="100" y="34"/>
                    </a:cubicBezTo>
                    <a:cubicBezTo>
                      <a:pt x="103" y="56"/>
                      <a:pt x="79" y="66"/>
                      <a:pt x="79" y="83"/>
                    </a:cubicBezTo>
                    <a:cubicBezTo>
                      <a:pt x="76" y="83"/>
                      <a:pt x="74" y="86"/>
                      <a:pt x="73" y="89"/>
                    </a:cubicBezTo>
                    <a:cubicBezTo>
                      <a:pt x="81" y="91"/>
                      <a:pt x="85" y="88"/>
                      <a:pt x="91" y="90"/>
                    </a:cubicBezTo>
                    <a:cubicBezTo>
                      <a:pt x="105" y="95"/>
                      <a:pt x="103" y="114"/>
                      <a:pt x="112" y="123"/>
                    </a:cubicBezTo>
                    <a:cubicBezTo>
                      <a:pt x="124" y="136"/>
                      <a:pt x="144" y="141"/>
                      <a:pt x="144" y="160"/>
                    </a:cubicBezTo>
                    <a:cubicBezTo>
                      <a:pt x="144" y="167"/>
                      <a:pt x="152" y="171"/>
                      <a:pt x="152" y="177"/>
                    </a:cubicBezTo>
                    <a:cubicBezTo>
                      <a:pt x="152" y="180"/>
                      <a:pt x="151" y="182"/>
                      <a:pt x="148" y="183"/>
                    </a:cubicBezTo>
                    <a:cubicBezTo>
                      <a:pt x="148" y="188"/>
                      <a:pt x="148" y="188"/>
                      <a:pt x="148" y="188"/>
                    </a:cubicBezTo>
                    <a:cubicBezTo>
                      <a:pt x="154" y="187"/>
                      <a:pt x="154" y="184"/>
                      <a:pt x="157" y="183"/>
                    </a:cubicBezTo>
                    <a:lnTo>
                      <a:pt x="154" y="186"/>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6" name="Freeform 99">
                <a:extLst>
                  <a:ext uri="{FF2B5EF4-FFF2-40B4-BE49-F238E27FC236}">
                    <a16:creationId xmlns:a16="http://schemas.microsoft.com/office/drawing/2014/main" xmlns="" id="{95F22D11-76CC-F24E-0745-4537D8FD4868}"/>
                  </a:ext>
                </a:extLst>
              </p:cNvPr>
              <p:cNvSpPr>
                <a:spLocks/>
              </p:cNvSpPr>
              <p:nvPr/>
            </p:nvSpPr>
            <p:spPr bwMode="auto">
              <a:xfrm>
                <a:off x="5703442" y="2656472"/>
                <a:ext cx="9183" cy="10713"/>
              </a:xfrm>
              <a:custGeom>
                <a:avLst/>
                <a:gdLst>
                  <a:gd name="T0" fmla="*/ 5 w 9"/>
                  <a:gd name="T1" fmla="*/ 0 h 9"/>
                  <a:gd name="T2" fmla="*/ 0 w 9"/>
                  <a:gd name="T3" fmla="*/ 9 h 9"/>
                  <a:gd name="T4" fmla="*/ 8 w 9"/>
                  <a:gd name="T5" fmla="*/ 9 h 9"/>
                  <a:gd name="T6" fmla="*/ 9 w 9"/>
                  <a:gd name="T7" fmla="*/ 0 h 9"/>
                  <a:gd name="T8" fmla="*/ 5 w 9"/>
                  <a:gd name="T9" fmla="*/ 0 h 9"/>
                </a:gdLst>
                <a:ahLst/>
                <a:cxnLst>
                  <a:cxn ang="0">
                    <a:pos x="T0" y="T1"/>
                  </a:cxn>
                  <a:cxn ang="0">
                    <a:pos x="T2" y="T3"/>
                  </a:cxn>
                  <a:cxn ang="0">
                    <a:pos x="T4" y="T5"/>
                  </a:cxn>
                  <a:cxn ang="0">
                    <a:pos x="T6" y="T7"/>
                  </a:cxn>
                  <a:cxn ang="0">
                    <a:pos x="T8" y="T9"/>
                  </a:cxn>
                </a:cxnLst>
                <a:rect l="0" t="0" r="r" b="b"/>
                <a:pathLst>
                  <a:path w="9" h="9">
                    <a:moveTo>
                      <a:pt x="5" y="0"/>
                    </a:moveTo>
                    <a:cubicBezTo>
                      <a:pt x="0" y="2"/>
                      <a:pt x="0" y="5"/>
                      <a:pt x="0" y="9"/>
                    </a:cubicBezTo>
                    <a:cubicBezTo>
                      <a:pt x="4" y="9"/>
                      <a:pt x="7" y="9"/>
                      <a:pt x="8" y="9"/>
                    </a:cubicBezTo>
                    <a:cubicBezTo>
                      <a:pt x="8" y="5"/>
                      <a:pt x="9" y="2"/>
                      <a:pt x="9" y="0"/>
                    </a:cubicBezTo>
                    <a:cubicBezTo>
                      <a:pt x="8" y="0"/>
                      <a:pt x="6" y="0"/>
                      <a:pt x="5"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7" name="Freeform 100">
                <a:extLst>
                  <a:ext uri="{FF2B5EF4-FFF2-40B4-BE49-F238E27FC236}">
                    <a16:creationId xmlns:a16="http://schemas.microsoft.com/office/drawing/2014/main" xmlns="" id="{1752B3B8-5E11-64A5-5ED6-6AEDEEA9F4E4}"/>
                  </a:ext>
                </a:extLst>
              </p:cNvPr>
              <p:cNvSpPr>
                <a:spLocks/>
              </p:cNvSpPr>
              <p:nvPr/>
            </p:nvSpPr>
            <p:spPr bwMode="auto">
              <a:xfrm>
                <a:off x="5235128" y="2175919"/>
                <a:ext cx="250992" cy="119373"/>
              </a:xfrm>
              <a:custGeom>
                <a:avLst/>
                <a:gdLst>
                  <a:gd name="T0" fmla="*/ 218 w 219"/>
                  <a:gd name="T1" fmla="*/ 56 h 104"/>
                  <a:gd name="T2" fmla="*/ 184 w 219"/>
                  <a:gd name="T3" fmla="*/ 84 h 104"/>
                  <a:gd name="T4" fmla="*/ 125 w 219"/>
                  <a:gd name="T5" fmla="*/ 104 h 104"/>
                  <a:gd name="T6" fmla="*/ 57 w 219"/>
                  <a:gd name="T7" fmla="*/ 90 h 104"/>
                  <a:gd name="T8" fmla="*/ 24 w 219"/>
                  <a:gd name="T9" fmla="*/ 75 h 104"/>
                  <a:gd name="T10" fmla="*/ 31 w 219"/>
                  <a:gd name="T11" fmla="*/ 71 h 104"/>
                  <a:gd name="T12" fmla="*/ 35 w 219"/>
                  <a:gd name="T13" fmla="*/ 48 h 104"/>
                  <a:gd name="T14" fmla="*/ 2 w 219"/>
                  <a:gd name="T15" fmla="*/ 44 h 104"/>
                  <a:gd name="T16" fmla="*/ 41 w 219"/>
                  <a:gd name="T17" fmla="*/ 37 h 104"/>
                  <a:gd name="T18" fmla="*/ 38 w 219"/>
                  <a:gd name="T19" fmla="*/ 31 h 104"/>
                  <a:gd name="T20" fmla="*/ 0 w 219"/>
                  <a:gd name="T21" fmla="*/ 13 h 104"/>
                  <a:gd name="T22" fmla="*/ 15 w 219"/>
                  <a:gd name="T23" fmla="*/ 15 h 104"/>
                  <a:gd name="T24" fmla="*/ 15 w 219"/>
                  <a:gd name="T25" fmla="*/ 9 h 104"/>
                  <a:gd name="T26" fmla="*/ 29 w 219"/>
                  <a:gd name="T27" fmla="*/ 0 h 104"/>
                  <a:gd name="T28" fmla="*/ 35 w 219"/>
                  <a:gd name="T29" fmla="*/ 0 h 104"/>
                  <a:gd name="T30" fmla="*/ 39 w 219"/>
                  <a:gd name="T31" fmla="*/ 12 h 104"/>
                  <a:gd name="T32" fmla="*/ 50 w 219"/>
                  <a:gd name="T33" fmla="*/ 28 h 104"/>
                  <a:gd name="T34" fmla="*/ 64 w 219"/>
                  <a:gd name="T35" fmla="*/ 23 h 104"/>
                  <a:gd name="T36" fmla="*/ 64 w 219"/>
                  <a:gd name="T37" fmla="*/ 13 h 104"/>
                  <a:gd name="T38" fmla="*/ 74 w 219"/>
                  <a:gd name="T39" fmla="*/ 20 h 104"/>
                  <a:gd name="T40" fmla="*/ 92 w 219"/>
                  <a:gd name="T41" fmla="*/ 15 h 104"/>
                  <a:gd name="T42" fmla="*/ 103 w 219"/>
                  <a:gd name="T43" fmla="*/ 21 h 104"/>
                  <a:gd name="T44" fmla="*/ 103 w 219"/>
                  <a:gd name="T45" fmla="*/ 13 h 104"/>
                  <a:gd name="T46" fmla="*/ 127 w 219"/>
                  <a:gd name="T47" fmla="*/ 15 h 104"/>
                  <a:gd name="T48" fmla="*/ 153 w 219"/>
                  <a:gd name="T49" fmla="*/ 13 h 104"/>
                  <a:gd name="T50" fmla="*/ 156 w 219"/>
                  <a:gd name="T51" fmla="*/ 1 h 104"/>
                  <a:gd name="T52" fmla="*/ 164 w 219"/>
                  <a:gd name="T53" fmla="*/ 1 h 104"/>
                  <a:gd name="T54" fmla="*/ 178 w 219"/>
                  <a:gd name="T55" fmla="*/ 11 h 104"/>
                  <a:gd name="T56" fmla="*/ 196 w 219"/>
                  <a:gd name="T57" fmla="*/ 7 h 104"/>
                  <a:gd name="T58" fmla="*/ 191 w 219"/>
                  <a:gd name="T59" fmla="*/ 14 h 104"/>
                  <a:gd name="T60" fmla="*/ 219 w 219"/>
                  <a:gd name="T61" fmla="*/ 54 h 104"/>
                  <a:gd name="T62" fmla="*/ 218 w 219"/>
                  <a:gd name="T6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104">
                    <a:moveTo>
                      <a:pt x="218" y="56"/>
                    </a:moveTo>
                    <a:cubicBezTo>
                      <a:pt x="212" y="67"/>
                      <a:pt x="194" y="81"/>
                      <a:pt x="184" y="84"/>
                    </a:cubicBezTo>
                    <a:cubicBezTo>
                      <a:pt x="166" y="91"/>
                      <a:pt x="151" y="104"/>
                      <a:pt x="125" y="104"/>
                    </a:cubicBezTo>
                    <a:cubicBezTo>
                      <a:pt x="97" y="104"/>
                      <a:pt x="78" y="97"/>
                      <a:pt x="57" y="90"/>
                    </a:cubicBezTo>
                    <a:cubicBezTo>
                      <a:pt x="47" y="87"/>
                      <a:pt x="41" y="75"/>
                      <a:pt x="24" y="75"/>
                    </a:cubicBezTo>
                    <a:cubicBezTo>
                      <a:pt x="26" y="74"/>
                      <a:pt x="29" y="71"/>
                      <a:pt x="31" y="71"/>
                    </a:cubicBezTo>
                    <a:cubicBezTo>
                      <a:pt x="31" y="61"/>
                      <a:pt x="33" y="56"/>
                      <a:pt x="35" y="48"/>
                    </a:cubicBezTo>
                    <a:cubicBezTo>
                      <a:pt x="22" y="44"/>
                      <a:pt x="10" y="52"/>
                      <a:pt x="2" y="44"/>
                    </a:cubicBezTo>
                    <a:cubicBezTo>
                      <a:pt x="13" y="44"/>
                      <a:pt x="33" y="40"/>
                      <a:pt x="41" y="37"/>
                    </a:cubicBezTo>
                    <a:cubicBezTo>
                      <a:pt x="39" y="36"/>
                      <a:pt x="38" y="33"/>
                      <a:pt x="38" y="31"/>
                    </a:cubicBezTo>
                    <a:cubicBezTo>
                      <a:pt x="29" y="31"/>
                      <a:pt x="1" y="22"/>
                      <a:pt x="0" y="13"/>
                    </a:cubicBezTo>
                    <a:cubicBezTo>
                      <a:pt x="7" y="11"/>
                      <a:pt x="10" y="13"/>
                      <a:pt x="15" y="15"/>
                    </a:cubicBezTo>
                    <a:cubicBezTo>
                      <a:pt x="15" y="13"/>
                      <a:pt x="15" y="11"/>
                      <a:pt x="15" y="9"/>
                    </a:cubicBezTo>
                    <a:cubicBezTo>
                      <a:pt x="21" y="9"/>
                      <a:pt x="22" y="0"/>
                      <a:pt x="29" y="0"/>
                    </a:cubicBezTo>
                    <a:cubicBezTo>
                      <a:pt x="31" y="0"/>
                      <a:pt x="32" y="0"/>
                      <a:pt x="35" y="0"/>
                    </a:cubicBezTo>
                    <a:cubicBezTo>
                      <a:pt x="35" y="5"/>
                      <a:pt x="38" y="7"/>
                      <a:pt x="39" y="12"/>
                    </a:cubicBezTo>
                    <a:cubicBezTo>
                      <a:pt x="38" y="17"/>
                      <a:pt x="45" y="28"/>
                      <a:pt x="50" y="28"/>
                    </a:cubicBezTo>
                    <a:cubicBezTo>
                      <a:pt x="56" y="28"/>
                      <a:pt x="60" y="24"/>
                      <a:pt x="64" y="23"/>
                    </a:cubicBezTo>
                    <a:cubicBezTo>
                      <a:pt x="63" y="17"/>
                      <a:pt x="62" y="16"/>
                      <a:pt x="64" y="13"/>
                    </a:cubicBezTo>
                    <a:cubicBezTo>
                      <a:pt x="67" y="16"/>
                      <a:pt x="69" y="20"/>
                      <a:pt x="74" y="20"/>
                    </a:cubicBezTo>
                    <a:cubicBezTo>
                      <a:pt x="92" y="15"/>
                      <a:pt x="92" y="15"/>
                      <a:pt x="92" y="15"/>
                    </a:cubicBezTo>
                    <a:cubicBezTo>
                      <a:pt x="98" y="17"/>
                      <a:pt x="100" y="19"/>
                      <a:pt x="103" y="21"/>
                    </a:cubicBezTo>
                    <a:cubicBezTo>
                      <a:pt x="102" y="18"/>
                      <a:pt x="103" y="15"/>
                      <a:pt x="103" y="13"/>
                    </a:cubicBezTo>
                    <a:cubicBezTo>
                      <a:pt x="114" y="13"/>
                      <a:pt x="120" y="15"/>
                      <a:pt x="127" y="15"/>
                    </a:cubicBezTo>
                    <a:cubicBezTo>
                      <a:pt x="137" y="15"/>
                      <a:pt x="146" y="5"/>
                      <a:pt x="153" y="13"/>
                    </a:cubicBezTo>
                    <a:cubicBezTo>
                      <a:pt x="153" y="6"/>
                      <a:pt x="154" y="4"/>
                      <a:pt x="156" y="1"/>
                    </a:cubicBezTo>
                    <a:cubicBezTo>
                      <a:pt x="161" y="2"/>
                      <a:pt x="161" y="3"/>
                      <a:pt x="164" y="1"/>
                    </a:cubicBezTo>
                    <a:cubicBezTo>
                      <a:pt x="164" y="10"/>
                      <a:pt x="170" y="11"/>
                      <a:pt x="178" y="11"/>
                    </a:cubicBezTo>
                    <a:cubicBezTo>
                      <a:pt x="185" y="11"/>
                      <a:pt x="189" y="7"/>
                      <a:pt x="196" y="7"/>
                    </a:cubicBezTo>
                    <a:cubicBezTo>
                      <a:pt x="194" y="9"/>
                      <a:pt x="191" y="12"/>
                      <a:pt x="191" y="14"/>
                    </a:cubicBezTo>
                    <a:cubicBezTo>
                      <a:pt x="191" y="37"/>
                      <a:pt x="219" y="32"/>
                      <a:pt x="219" y="54"/>
                    </a:cubicBezTo>
                    <a:lnTo>
                      <a:pt x="218" y="56"/>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8" name="Freeform 101">
                <a:extLst>
                  <a:ext uri="{FF2B5EF4-FFF2-40B4-BE49-F238E27FC236}">
                    <a16:creationId xmlns:a16="http://schemas.microsoft.com/office/drawing/2014/main" xmlns="" id="{51314D63-066A-1450-932F-1587D925A97A}"/>
                  </a:ext>
                </a:extLst>
              </p:cNvPr>
              <p:cNvSpPr>
                <a:spLocks/>
              </p:cNvSpPr>
              <p:nvPr/>
            </p:nvSpPr>
            <p:spPr bwMode="auto">
              <a:xfrm>
                <a:off x="3732236" y="3623701"/>
                <a:ext cx="257114" cy="91825"/>
              </a:xfrm>
              <a:custGeom>
                <a:avLst/>
                <a:gdLst>
                  <a:gd name="T0" fmla="*/ 225 w 225"/>
                  <a:gd name="T1" fmla="*/ 71 h 81"/>
                  <a:gd name="T2" fmla="*/ 197 w 225"/>
                  <a:gd name="T3" fmla="*/ 81 h 81"/>
                  <a:gd name="T4" fmla="*/ 153 w 225"/>
                  <a:gd name="T5" fmla="*/ 75 h 81"/>
                  <a:gd name="T6" fmla="*/ 153 w 225"/>
                  <a:gd name="T7" fmla="*/ 70 h 81"/>
                  <a:gd name="T8" fmla="*/ 160 w 225"/>
                  <a:gd name="T9" fmla="*/ 63 h 81"/>
                  <a:gd name="T10" fmla="*/ 135 w 225"/>
                  <a:gd name="T11" fmla="*/ 47 h 81"/>
                  <a:gd name="T12" fmla="*/ 126 w 225"/>
                  <a:gd name="T13" fmla="*/ 39 h 81"/>
                  <a:gd name="T14" fmla="*/ 110 w 225"/>
                  <a:gd name="T15" fmla="*/ 39 h 81"/>
                  <a:gd name="T16" fmla="*/ 84 w 225"/>
                  <a:gd name="T17" fmla="*/ 27 h 81"/>
                  <a:gd name="T18" fmla="*/ 62 w 225"/>
                  <a:gd name="T19" fmla="*/ 27 h 81"/>
                  <a:gd name="T20" fmla="*/ 60 w 225"/>
                  <a:gd name="T21" fmla="*/ 18 h 81"/>
                  <a:gd name="T22" fmla="*/ 50 w 225"/>
                  <a:gd name="T23" fmla="*/ 16 h 81"/>
                  <a:gd name="T24" fmla="*/ 7 w 225"/>
                  <a:gd name="T25" fmla="*/ 35 h 81"/>
                  <a:gd name="T26" fmla="*/ 0 w 225"/>
                  <a:gd name="T27" fmla="*/ 35 h 81"/>
                  <a:gd name="T28" fmla="*/ 63 w 225"/>
                  <a:gd name="T29" fmla="*/ 0 h 81"/>
                  <a:gd name="T30" fmla="*/ 137 w 225"/>
                  <a:gd name="T31" fmla="*/ 20 h 81"/>
                  <a:gd name="T32" fmla="*/ 150 w 225"/>
                  <a:gd name="T33" fmla="*/ 29 h 81"/>
                  <a:gd name="T34" fmla="*/ 197 w 225"/>
                  <a:gd name="T35" fmla="*/ 49 h 81"/>
                  <a:gd name="T36" fmla="*/ 197 w 225"/>
                  <a:gd name="T37" fmla="*/ 55 h 81"/>
                  <a:gd name="T38" fmla="*/ 208 w 225"/>
                  <a:gd name="T39" fmla="*/ 55 h 81"/>
                  <a:gd name="T40" fmla="*/ 225 w 225"/>
                  <a:gd name="T41" fmla="*/ 7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81">
                    <a:moveTo>
                      <a:pt x="225" y="71"/>
                    </a:moveTo>
                    <a:cubicBezTo>
                      <a:pt x="220" y="81"/>
                      <a:pt x="206" y="81"/>
                      <a:pt x="197" y="81"/>
                    </a:cubicBezTo>
                    <a:cubicBezTo>
                      <a:pt x="179" y="81"/>
                      <a:pt x="167" y="75"/>
                      <a:pt x="153" y="75"/>
                    </a:cubicBezTo>
                    <a:cubicBezTo>
                      <a:pt x="153" y="74"/>
                      <a:pt x="153" y="72"/>
                      <a:pt x="153" y="70"/>
                    </a:cubicBezTo>
                    <a:cubicBezTo>
                      <a:pt x="156" y="70"/>
                      <a:pt x="160" y="67"/>
                      <a:pt x="160" y="63"/>
                    </a:cubicBezTo>
                    <a:cubicBezTo>
                      <a:pt x="149" y="58"/>
                      <a:pt x="137" y="59"/>
                      <a:pt x="135" y="47"/>
                    </a:cubicBezTo>
                    <a:cubicBezTo>
                      <a:pt x="128" y="47"/>
                      <a:pt x="129" y="41"/>
                      <a:pt x="126" y="39"/>
                    </a:cubicBezTo>
                    <a:cubicBezTo>
                      <a:pt x="120" y="36"/>
                      <a:pt x="116" y="39"/>
                      <a:pt x="110" y="39"/>
                    </a:cubicBezTo>
                    <a:cubicBezTo>
                      <a:pt x="100" y="39"/>
                      <a:pt x="94" y="27"/>
                      <a:pt x="84" y="27"/>
                    </a:cubicBezTo>
                    <a:cubicBezTo>
                      <a:pt x="62" y="27"/>
                      <a:pt x="62" y="27"/>
                      <a:pt x="62" y="27"/>
                    </a:cubicBezTo>
                    <a:cubicBezTo>
                      <a:pt x="57" y="24"/>
                      <a:pt x="58" y="20"/>
                      <a:pt x="60" y="18"/>
                    </a:cubicBezTo>
                    <a:cubicBezTo>
                      <a:pt x="57" y="15"/>
                      <a:pt x="54" y="16"/>
                      <a:pt x="50" y="16"/>
                    </a:cubicBezTo>
                    <a:cubicBezTo>
                      <a:pt x="35" y="16"/>
                      <a:pt x="15" y="27"/>
                      <a:pt x="7" y="35"/>
                    </a:cubicBezTo>
                    <a:cubicBezTo>
                      <a:pt x="0" y="35"/>
                      <a:pt x="0" y="35"/>
                      <a:pt x="0" y="35"/>
                    </a:cubicBezTo>
                    <a:cubicBezTo>
                      <a:pt x="13" y="13"/>
                      <a:pt x="29" y="0"/>
                      <a:pt x="63" y="0"/>
                    </a:cubicBezTo>
                    <a:cubicBezTo>
                      <a:pt x="96" y="0"/>
                      <a:pt x="112" y="20"/>
                      <a:pt x="137" y="20"/>
                    </a:cubicBezTo>
                    <a:cubicBezTo>
                      <a:pt x="142" y="20"/>
                      <a:pt x="148" y="28"/>
                      <a:pt x="150" y="29"/>
                    </a:cubicBezTo>
                    <a:cubicBezTo>
                      <a:pt x="160" y="40"/>
                      <a:pt x="179" y="49"/>
                      <a:pt x="197" y="49"/>
                    </a:cubicBezTo>
                    <a:cubicBezTo>
                      <a:pt x="197" y="51"/>
                      <a:pt x="196" y="53"/>
                      <a:pt x="197" y="55"/>
                    </a:cubicBezTo>
                    <a:cubicBezTo>
                      <a:pt x="208" y="55"/>
                      <a:pt x="208" y="55"/>
                      <a:pt x="208" y="55"/>
                    </a:cubicBezTo>
                    <a:cubicBezTo>
                      <a:pt x="216" y="58"/>
                      <a:pt x="220" y="69"/>
                      <a:pt x="225" y="7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9" name="Freeform 102">
                <a:extLst>
                  <a:ext uri="{FF2B5EF4-FFF2-40B4-BE49-F238E27FC236}">
                    <a16:creationId xmlns:a16="http://schemas.microsoft.com/office/drawing/2014/main" xmlns="" id="{C6635CC6-0DA0-9468-03E9-AB45E55CCAEA}"/>
                  </a:ext>
                </a:extLst>
              </p:cNvPr>
              <p:cNvSpPr>
                <a:spLocks/>
              </p:cNvSpPr>
              <p:nvPr/>
            </p:nvSpPr>
            <p:spPr bwMode="auto">
              <a:xfrm>
                <a:off x="3768967" y="3657370"/>
                <a:ext cx="13774" cy="16835"/>
              </a:xfrm>
              <a:custGeom>
                <a:avLst/>
                <a:gdLst>
                  <a:gd name="T0" fmla="*/ 10 w 12"/>
                  <a:gd name="T1" fmla="*/ 1 h 14"/>
                  <a:gd name="T2" fmla="*/ 10 w 12"/>
                  <a:gd name="T3" fmla="*/ 13 h 14"/>
                  <a:gd name="T4" fmla="*/ 0 w 12"/>
                  <a:gd name="T5" fmla="*/ 13 h 14"/>
                  <a:gd name="T6" fmla="*/ 6 w 12"/>
                  <a:gd name="T7" fmla="*/ 6 h 14"/>
                  <a:gd name="T8" fmla="*/ 6 w 12"/>
                  <a:gd name="T9" fmla="*/ 0 h 14"/>
                  <a:gd name="T10" fmla="*/ 8 w 12"/>
                  <a:gd name="T11" fmla="*/ 0 h 14"/>
                  <a:gd name="T12" fmla="*/ 10 w 12"/>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10" y="1"/>
                    </a:moveTo>
                    <a:cubicBezTo>
                      <a:pt x="11" y="5"/>
                      <a:pt x="12" y="9"/>
                      <a:pt x="10" y="13"/>
                    </a:cubicBezTo>
                    <a:cubicBezTo>
                      <a:pt x="9" y="13"/>
                      <a:pt x="0" y="14"/>
                      <a:pt x="0" y="13"/>
                    </a:cubicBezTo>
                    <a:cubicBezTo>
                      <a:pt x="0" y="7"/>
                      <a:pt x="4" y="6"/>
                      <a:pt x="6" y="6"/>
                    </a:cubicBezTo>
                    <a:cubicBezTo>
                      <a:pt x="6" y="0"/>
                      <a:pt x="6" y="0"/>
                      <a:pt x="6" y="0"/>
                    </a:cubicBezTo>
                    <a:cubicBezTo>
                      <a:pt x="8" y="0"/>
                      <a:pt x="8" y="0"/>
                      <a:pt x="8" y="0"/>
                    </a:cubicBezTo>
                    <a:lnTo>
                      <a:pt x="10" y="1"/>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0" name="Freeform 103">
                <a:extLst>
                  <a:ext uri="{FF2B5EF4-FFF2-40B4-BE49-F238E27FC236}">
                    <a16:creationId xmlns:a16="http://schemas.microsoft.com/office/drawing/2014/main" xmlns="" id="{014086D7-08AC-C565-B03A-CFB26B601422}"/>
                  </a:ext>
                </a:extLst>
              </p:cNvPr>
              <p:cNvSpPr>
                <a:spLocks/>
              </p:cNvSpPr>
              <p:nvPr/>
            </p:nvSpPr>
            <p:spPr bwMode="auto">
              <a:xfrm>
                <a:off x="3895993" y="3749195"/>
                <a:ext cx="42852" cy="19896"/>
              </a:xfrm>
              <a:custGeom>
                <a:avLst/>
                <a:gdLst>
                  <a:gd name="T0" fmla="*/ 31 w 37"/>
                  <a:gd name="T1" fmla="*/ 5 h 17"/>
                  <a:gd name="T2" fmla="*/ 37 w 37"/>
                  <a:gd name="T3" fmla="*/ 12 h 17"/>
                  <a:gd name="T4" fmla="*/ 12 w 37"/>
                  <a:gd name="T5" fmla="*/ 17 h 17"/>
                  <a:gd name="T6" fmla="*/ 0 w 37"/>
                  <a:gd name="T7" fmla="*/ 5 h 17"/>
                  <a:gd name="T8" fmla="*/ 8 w 37"/>
                  <a:gd name="T9" fmla="*/ 0 h 17"/>
                  <a:gd name="T10" fmla="*/ 32 w 37"/>
                  <a:gd name="T11" fmla="*/ 7 h 17"/>
                  <a:gd name="T12" fmla="*/ 31 w 37"/>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37" h="17">
                    <a:moveTo>
                      <a:pt x="31" y="5"/>
                    </a:moveTo>
                    <a:cubicBezTo>
                      <a:pt x="35" y="7"/>
                      <a:pt x="37" y="9"/>
                      <a:pt x="37" y="12"/>
                    </a:cubicBezTo>
                    <a:cubicBezTo>
                      <a:pt x="28" y="14"/>
                      <a:pt x="22" y="17"/>
                      <a:pt x="12" y="17"/>
                    </a:cubicBezTo>
                    <a:cubicBezTo>
                      <a:pt x="6" y="17"/>
                      <a:pt x="0" y="11"/>
                      <a:pt x="0" y="5"/>
                    </a:cubicBezTo>
                    <a:cubicBezTo>
                      <a:pt x="0" y="2"/>
                      <a:pt x="5" y="0"/>
                      <a:pt x="8" y="0"/>
                    </a:cubicBezTo>
                    <a:cubicBezTo>
                      <a:pt x="17" y="0"/>
                      <a:pt x="28" y="5"/>
                      <a:pt x="32" y="7"/>
                    </a:cubicBezTo>
                    <a:lnTo>
                      <a:pt x="31" y="5"/>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1" name="Freeform 104">
                <a:extLst>
                  <a:ext uri="{FF2B5EF4-FFF2-40B4-BE49-F238E27FC236}">
                    <a16:creationId xmlns:a16="http://schemas.microsoft.com/office/drawing/2014/main" xmlns="" id="{7EF9E950-6318-035B-3CEC-32699907EE3C}"/>
                  </a:ext>
                </a:extLst>
              </p:cNvPr>
              <p:cNvSpPr>
                <a:spLocks/>
              </p:cNvSpPr>
              <p:nvPr/>
            </p:nvSpPr>
            <p:spPr bwMode="auto">
              <a:xfrm>
                <a:off x="4169942" y="3747665"/>
                <a:ext cx="35200" cy="15304"/>
              </a:xfrm>
              <a:custGeom>
                <a:avLst/>
                <a:gdLst>
                  <a:gd name="T0" fmla="*/ 31 w 31"/>
                  <a:gd name="T1" fmla="*/ 8 h 13"/>
                  <a:gd name="T2" fmla="*/ 19 w 31"/>
                  <a:gd name="T3" fmla="*/ 13 h 13"/>
                  <a:gd name="T4" fmla="*/ 0 w 31"/>
                  <a:gd name="T5" fmla="*/ 4 h 13"/>
                  <a:gd name="T6" fmla="*/ 8 w 31"/>
                  <a:gd name="T7" fmla="*/ 0 h 13"/>
                  <a:gd name="T8" fmla="*/ 31 w 31"/>
                  <a:gd name="T9" fmla="*/ 8 h 13"/>
                </a:gdLst>
                <a:ahLst/>
                <a:cxnLst>
                  <a:cxn ang="0">
                    <a:pos x="T0" y="T1"/>
                  </a:cxn>
                  <a:cxn ang="0">
                    <a:pos x="T2" y="T3"/>
                  </a:cxn>
                  <a:cxn ang="0">
                    <a:pos x="T4" y="T5"/>
                  </a:cxn>
                  <a:cxn ang="0">
                    <a:pos x="T6" y="T7"/>
                  </a:cxn>
                  <a:cxn ang="0">
                    <a:pos x="T8" y="T9"/>
                  </a:cxn>
                </a:cxnLst>
                <a:rect l="0" t="0" r="r" b="b"/>
                <a:pathLst>
                  <a:path w="31" h="13">
                    <a:moveTo>
                      <a:pt x="31" y="8"/>
                    </a:moveTo>
                    <a:cubicBezTo>
                      <a:pt x="29" y="13"/>
                      <a:pt x="23" y="13"/>
                      <a:pt x="19" y="13"/>
                    </a:cubicBezTo>
                    <a:cubicBezTo>
                      <a:pt x="10" y="13"/>
                      <a:pt x="0" y="12"/>
                      <a:pt x="0" y="4"/>
                    </a:cubicBezTo>
                    <a:cubicBezTo>
                      <a:pt x="0" y="0"/>
                      <a:pt x="6" y="0"/>
                      <a:pt x="8" y="0"/>
                    </a:cubicBezTo>
                    <a:cubicBezTo>
                      <a:pt x="11" y="0"/>
                      <a:pt x="29" y="4"/>
                      <a:pt x="31"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2" name="Freeform 105">
                <a:extLst>
                  <a:ext uri="{FF2B5EF4-FFF2-40B4-BE49-F238E27FC236}">
                    <a16:creationId xmlns:a16="http://schemas.microsoft.com/office/drawing/2014/main" xmlns="" id="{FEF76383-E99B-9FF0-17AD-7AEB6CDDFBF8}"/>
                  </a:ext>
                </a:extLst>
              </p:cNvPr>
              <p:cNvSpPr>
                <a:spLocks/>
              </p:cNvSpPr>
              <p:nvPr/>
            </p:nvSpPr>
            <p:spPr bwMode="auto">
              <a:xfrm>
                <a:off x="3990881" y="3709404"/>
                <a:ext cx="148453" cy="61217"/>
              </a:xfrm>
              <a:custGeom>
                <a:avLst/>
                <a:gdLst>
                  <a:gd name="T0" fmla="*/ 108 w 129"/>
                  <a:gd name="T1" fmla="*/ 20 h 54"/>
                  <a:gd name="T2" fmla="*/ 129 w 129"/>
                  <a:gd name="T3" fmla="*/ 38 h 54"/>
                  <a:gd name="T4" fmla="*/ 101 w 129"/>
                  <a:gd name="T5" fmla="*/ 38 h 54"/>
                  <a:gd name="T6" fmla="*/ 87 w 129"/>
                  <a:gd name="T7" fmla="*/ 44 h 54"/>
                  <a:gd name="T8" fmla="*/ 79 w 129"/>
                  <a:gd name="T9" fmla="*/ 40 h 54"/>
                  <a:gd name="T10" fmla="*/ 62 w 129"/>
                  <a:gd name="T11" fmla="*/ 54 h 54"/>
                  <a:gd name="T12" fmla="*/ 53 w 129"/>
                  <a:gd name="T13" fmla="*/ 44 h 54"/>
                  <a:gd name="T14" fmla="*/ 19 w 129"/>
                  <a:gd name="T15" fmla="*/ 42 h 54"/>
                  <a:gd name="T16" fmla="*/ 10 w 129"/>
                  <a:gd name="T17" fmla="*/ 42 h 54"/>
                  <a:gd name="T18" fmla="*/ 9 w 129"/>
                  <a:gd name="T19" fmla="*/ 48 h 54"/>
                  <a:gd name="T20" fmla="*/ 0 w 129"/>
                  <a:gd name="T21" fmla="*/ 35 h 54"/>
                  <a:gd name="T22" fmla="*/ 4 w 129"/>
                  <a:gd name="T23" fmla="*/ 32 h 54"/>
                  <a:gd name="T24" fmla="*/ 38 w 129"/>
                  <a:gd name="T25" fmla="*/ 31 h 54"/>
                  <a:gd name="T26" fmla="*/ 33 w 129"/>
                  <a:gd name="T27" fmla="*/ 15 h 54"/>
                  <a:gd name="T28" fmla="*/ 23 w 129"/>
                  <a:gd name="T29" fmla="*/ 6 h 54"/>
                  <a:gd name="T30" fmla="*/ 29 w 129"/>
                  <a:gd name="T31" fmla="*/ 0 h 54"/>
                  <a:gd name="T32" fmla="*/ 47 w 129"/>
                  <a:gd name="T33" fmla="*/ 6 h 54"/>
                  <a:gd name="T34" fmla="*/ 70 w 129"/>
                  <a:gd name="T35" fmla="*/ 3 h 54"/>
                  <a:gd name="T36" fmla="*/ 112 w 129"/>
                  <a:gd name="T37" fmla="*/ 23 h 54"/>
                  <a:gd name="T38" fmla="*/ 108 w 129"/>
                  <a:gd name="T3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54">
                    <a:moveTo>
                      <a:pt x="108" y="20"/>
                    </a:moveTo>
                    <a:cubicBezTo>
                      <a:pt x="116" y="26"/>
                      <a:pt x="123" y="30"/>
                      <a:pt x="129" y="38"/>
                    </a:cubicBezTo>
                    <a:cubicBezTo>
                      <a:pt x="101" y="38"/>
                      <a:pt x="101" y="38"/>
                      <a:pt x="101" y="38"/>
                    </a:cubicBezTo>
                    <a:cubicBezTo>
                      <a:pt x="95" y="41"/>
                      <a:pt x="92" y="44"/>
                      <a:pt x="87" y="44"/>
                    </a:cubicBezTo>
                    <a:cubicBezTo>
                      <a:pt x="82" y="44"/>
                      <a:pt x="83" y="40"/>
                      <a:pt x="79" y="40"/>
                    </a:cubicBezTo>
                    <a:cubicBezTo>
                      <a:pt x="70" y="40"/>
                      <a:pt x="70" y="54"/>
                      <a:pt x="62" y="54"/>
                    </a:cubicBezTo>
                    <a:cubicBezTo>
                      <a:pt x="55" y="54"/>
                      <a:pt x="57" y="46"/>
                      <a:pt x="53" y="44"/>
                    </a:cubicBezTo>
                    <a:cubicBezTo>
                      <a:pt x="46" y="39"/>
                      <a:pt x="28" y="42"/>
                      <a:pt x="19" y="42"/>
                    </a:cubicBezTo>
                    <a:cubicBezTo>
                      <a:pt x="14" y="42"/>
                      <a:pt x="14" y="44"/>
                      <a:pt x="10" y="42"/>
                    </a:cubicBezTo>
                    <a:cubicBezTo>
                      <a:pt x="10" y="44"/>
                      <a:pt x="9" y="46"/>
                      <a:pt x="9" y="48"/>
                    </a:cubicBezTo>
                    <a:cubicBezTo>
                      <a:pt x="4" y="47"/>
                      <a:pt x="0" y="40"/>
                      <a:pt x="0" y="35"/>
                    </a:cubicBezTo>
                    <a:cubicBezTo>
                      <a:pt x="1" y="35"/>
                      <a:pt x="3" y="33"/>
                      <a:pt x="4" y="32"/>
                    </a:cubicBezTo>
                    <a:cubicBezTo>
                      <a:pt x="21" y="32"/>
                      <a:pt x="29" y="36"/>
                      <a:pt x="38" y="31"/>
                    </a:cubicBezTo>
                    <a:cubicBezTo>
                      <a:pt x="33" y="26"/>
                      <a:pt x="33" y="21"/>
                      <a:pt x="33" y="15"/>
                    </a:cubicBezTo>
                    <a:cubicBezTo>
                      <a:pt x="28" y="15"/>
                      <a:pt x="23" y="11"/>
                      <a:pt x="23" y="6"/>
                    </a:cubicBezTo>
                    <a:cubicBezTo>
                      <a:pt x="23" y="3"/>
                      <a:pt x="26" y="0"/>
                      <a:pt x="29" y="0"/>
                    </a:cubicBezTo>
                    <a:cubicBezTo>
                      <a:pt x="36" y="0"/>
                      <a:pt x="40" y="6"/>
                      <a:pt x="47" y="6"/>
                    </a:cubicBezTo>
                    <a:cubicBezTo>
                      <a:pt x="57" y="6"/>
                      <a:pt x="61" y="3"/>
                      <a:pt x="70" y="3"/>
                    </a:cubicBezTo>
                    <a:cubicBezTo>
                      <a:pt x="94" y="3"/>
                      <a:pt x="98" y="16"/>
                      <a:pt x="112" y="23"/>
                    </a:cubicBezTo>
                    <a:lnTo>
                      <a:pt x="108" y="2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3" name="Freeform 106">
                <a:extLst>
                  <a:ext uri="{FF2B5EF4-FFF2-40B4-BE49-F238E27FC236}">
                    <a16:creationId xmlns:a16="http://schemas.microsoft.com/office/drawing/2014/main" xmlns="" id="{8E4846EE-59FE-930F-7042-84EA521002D8}"/>
                  </a:ext>
                </a:extLst>
              </p:cNvPr>
              <p:cNvSpPr>
                <a:spLocks/>
              </p:cNvSpPr>
              <p:nvPr/>
            </p:nvSpPr>
            <p:spPr bwMode="auto">
              <a:xfrm>
                <a:off x="4303090" y="3957333"/>
                <a:ext cx="18365" cy="21426"/>
              </a:xfrm>
              <a:custGeom>
                <a:avLst/>
                <a:gdLst>
                  <a:gd name="T0" fmla="*/ 16 w 16"/>
                  <a:gd name="T1" fmla="*/ 6 h 19"/>
                  <a:gd name="T2" fmla="*/ 16 w 16"/>
                  <a:gd name="T3" fmla="*/ 0 h 19"/>
                  <a:gd name="T4" fmla="*/ 9 w 16"/>
                  <a:gd name="T5" fmla="*/ 0 h 19"/>
                  <a:gd name="T6" fmla="*/ 0 w 16"/>
                  <a:gd name="T7" fmla="*/ 16 h 19"/>
                  <a:gd name="T8" fmla="*/ 7 w 16"/>
                  <a:gd name="T9" fmla="*/ 16 h 19"/>
                  <a:gd name="T10" fmla="*/ 16 w 16"/>
                  <a:gd name="T11" fmla="*/ 6 h 19"/>
                </a:gdLst>
                <a:ahLst/>
                <a:cxnLst>
                  <a:cxn ang="0">
                    <a:pos x="T0" y="T1"/>
                  </a:cxn>
                  <a:cxn ang="0">
                    <a:pos x="T2" y="T3"/>
                  </a:cxn>
                  <a:cxn ang="0">
                    <a:pos x="T4" y="T5"/>
                  </a:cxn>
                  <a:cxn ang="0">
                    <a:pos x="T6" y="T7"/>
                  </a:cxn>
                  <a:cxn ang="0">
                    <a:pos x="T8" y="T9"/>
                  </a:cxn>
                  <a:cxn ang="0">
                    <a:pos x="T10" y="T11"/>
                  </a:cxn>
                </a:cxnLst>
                <a:rect l="0" t="0" r="r" b="b"/>
                <a:pathLst>
                  <a:path w="16" h="19">
                    <a:moveTo>
                      <a:pt x="16" y="6"/>
                    </a:moveTo>
                    <a:cubicBezTo>
                      <a:pt x="16" y="0"/>
                      <a:pt x="16" y="0"/>
                      <a:pt x="16" y="0"/>
                    </a:cubicBezTo>
                    <a:cubicBezTo>
                      <a:pt x="14" y="0"/>
                      <a:pt x="12" y="0"/>
                      <a:pt x="9" y="0"/>
                    </a:cubicBezTo>
                    <a:cubicBezTo>
                      <a:pt x="5" y="0"/>
                      <a:pt x="0" y="8"/>
                      <a:pt x="0" y="16"/>
                    </a:cubicBezTo>
                    <a:cubicBezTo>
                      <a:pt x="0" y="19"/>
                      <a:pt x="5" y="16"/>
                      <a:pt x="7" y="16"/>
                    </a:cubicBezTo>
                    <a:cubicBezTo>
                      <a:pt x="12" y="16"/>
                      <a:pt x="15" y="9"/>
                      <a:pt x="16" y="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4" name="Freeform 107">
                <a:extLst>
                  <a:ext uri="{FF2B5EF4-FFF2-40B4-BE49-F238E27FC236}">
                    <a16:creationId xmlns:a16="http://schemas.microsoft.com/office/drawing/2014/main" xmlns="" id="{C1049AC4-2640-55D2-894C-FE7DAD239B13}"/>
                  </a:ext>
                </a:extLst>
              </p:cNvPr>
              <p:cNvSpPr>
                <a:spLocks/>
              </p:cNvSpPr>
              <p:nvPr/>
            </p:nvSpPr>
            <p:spPr bwMode="auto">
              <a:xfrm>
                <a:off x="4573978" y="4232810"/>
                <a:ext cx="58157" cy="47443"/>
              </a:xfrm>
              <a:custGeom>
                <a:avLst/>
                <a:gdLst>
                  <a:gd name="T0" fmla="*/ 18 w 51"/>
                  <a:gd name="T1" fmla="*/ 0 h 42"/>
                  <a:gd name="T2" fmla="*/ 34 w 51"/>
                  <a:gd name="T3" fmla="*/ 7 h 42"/>
                  <a:gd name="T4" fmla="*/ 46 w 51"/>
                  <a:gd name="T5" fmla="*/ 9 h 42"/>
                  <a:gd name="T6" fmla="*/ 51 w 51"/>
                  <a:gd name="T7" fmla="*/ 16 h 42"/>
                  <a:gd name="T8" fmla="*/ 31 w 51"/>
                  <a:gd name="T9" fmla="*/ 42 h 42"/>
                  <a:gd name="T10" fmla="*/ 0 w 51"/>
                  <a:gd name="T11" fmla="*/ 20 h 42"/>
                  <a:gd name="T12" fmla="*/ 15 w 51"/>
                  <a:gd name="T13" fmla="*/ 0 h 42"/>
                  <a:gd name="T14" fmla="*/ 18 w 51"/>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2">
                    <a:moveTo>
                      <a:pt x="18" y="0"/>
                    </a:moveTo>
                    <a:cubicBezTo>
                      <a:pt x="23" y="3"/>
                      <a:pt x="28" y="7"/>
                      <a:pt x="34" y="7"/>
                    </a:cubicBezTo>
                    <a:cubicBezTo>
                      <a:pt x="35" y="18"/>
                      <a:pt x="42" y="9"/>
                      <a:pt x="46" y="9"/>
                    </a:cubicBezTo>
                    <a:cubicBezTo>
                      <a:pt x="49" y="9"/>
                      <a:pt x="51" y="15"/>
                      <a:pt x="51" y="16"/>
                    </a:cubicBezTo>
                    <a:cubicBezTo>
                      <a:pt x="51" y="23"/>
                      <a:pt x="40" y="42"/>
                      <a:pt x="31" y="42"/>
                    </a:cubicBezTo>
                    <a:cubicBezTo>
                      <a:pt x="20" y="42"/>
                      <a:pt x="0" y="27"/>
                      <a:pt x="0" y="20"/>
                    </a:cubicBezTo>
                    <a:cubicBezTo>
                      <a:pt x="0" y="8"/>
                      <a:pt x="6" y="0"/>
                      <a:pt x="15" y="0"/>
                    </a:cubicBezTo>
                    <a:cubicBezTo>
                      <a:pt x="16" y="0"/>
                      <a:pt x="18" y="1"/>
                      <a:pt x="18"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5" name="Freeform 108">
                <a:extLst>
                  <a:ext uri="{FF2B5EF4-FFF2-40B4-BE49-F238E27FC236}">
                    <a16:creationId xmlns:a16="http://schemas.microsoft.com/office/drawing/2014/main" xmlns="" id="{D1047141-2759-BA85-39AA-80BA7C05E60C}"/>
                  </a:ext>
                </a:extLst>
              </p:cNvPr>
              <p:cNvSpPr>
                <a:spLocks/>
              </p:cNvSpPr>
              <p:nvPr/>
            </p:nvSpPr>
            <p:spPr bwMode="auto">
              <a:xfrm>
                <a:off x="3995472" y="5402054"/>
                <a:ext cx="22957" cy="53565"/>
              </a:xfrm>
              <a:custGeom>
                <a:avLst/>
                <a:gdLst>
                  <a:gd name="T0" fmla="*/ 0 w 19"/>
                  <a:gd name="T1" fmla="*/ 24 h 46"/>
                  <a:gd name="T2" fmla="*/ 10 w 19"/>
                  <a:gd name="T3" fmla="*/ 0 h 46"/>
                  <a:gd name="T4" fmla="*/ 19 w 19"/>
                  <a:gd name="T5" fmla="*/ 13 h 46"/>
                  <a:gd name="T6" fmla="*/ 16 w 19"/>
                  <a:gd name="T7" fmla="*/ 22 h 46"/>
                  <a:gd name="T8" fmla="*/ 16 w 19"/>
                  <a:gd name="T9" fmla="*/ 46 h 46"/>
                  <a:gd name="T10" fmla="*/ 9 w 19"/>
                  <a:gd name="T11" fmla="*/ 46 h 46"/>
                  <a:gd name="T12" fmla="*/ 0 w 19"/>
                  <a:gd name="T13" fmla="*/ 35 h 46"/>
                  <a:gd name="T14" fmla="*/ 0 w 19"/>
                  <a:gd name="T15" fmla="*/ 24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6">
                    <a:moveTo>
                      <a:pt x="0" y="24"/>
                    </a:moveTo>
                    <a:cubicBezTo>
                      <a:pt x="0" y="24"/>
                      <a:pt x="5" y="0"/>
                      <a:pt x="10" y="0"/>
                    </a:cubicBezTo>
                    <a:cubicBezTo>
                      <a:pt x="16" y="0"/>
                      <a:pt x="19" y="7"/>
                      <a:pt x="19" y="13"/>
                    </a:cubicBezTo>
                    <a:cubicBezTo>
                      <a:pt x="19" y="18"/>
                      <a:pt x="16" y="20"/>
                      <a:pt x="16" y="22"/>
                    </a:cubicBezTo>
                    <a:cubicBezTo>
                      <a:pt x="16" y="46"/>
                      <a:pt x="16" y="46"/>
                      <a:pt x="16" y="46"/>
                    </a:cubicBezTo>
                    <a:cubicBezTo>
                      <a:pt x="9" y="46"/>
                      <a:pt x="9" y="46"/>
                      <a:pt x="9" y="46"/>
                    </a:cubicBezTo>
                    <a:cubicBezTo>
                      <a:pt x="4" y="45"/>
                      <a:pt x="0" y="38"/>
                      <a:pt x="0" y="35"/>
                    </a:cubicBezTo>
                    <a:cubicBezTo>
                      <a:pt x="0" y="31"/>
                      <a:pt x="0" y="24"/>
                      <a:pt x="0" y="2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6" name="Freeform 109">
                <a:extLst>
                  <a:ext uri="{FF2B5EF4-FFF2-40B4-BE49-F238E27FC236}">
                    <a16:creationId xmlns:a16="http://schemas.microsoft.com/office/drawing/2014/main" xmlns="" id="{2D032A93-A885-E8A9-2603-76B8ED47D1B1}"/>
                  </a:ext>
                </a:extLst>
              </p:cNvPr>
              <p:cNvSpPr>
                <a:spLocks/>
              </p:cNvSpPr>
              <p:nvPr/>
            </p:nvSpPr>
            <p:spPr bwMode="auto">
              <a:xfrm>
                <a:off x="3819472" y="3914481"/>
                <a:ext cx="1150890" cy="1948231"/>
              </a:xfrm>
              <a:custGeom>
                <a:avLst/>
                <a:gdLst>
                  <a:gd name="T0" fmla="*/ 80 w 1007"/>
                  <a:gd name="T1" fmla="*/ 163 h 1703"/>
                  <a:gd name="T2" fmla="*/ 89 w 1007"/>
                  <a:gd name="T3" fmla="*/ 91 h 1703"/>
                  <a:gd name="T4" fmla="*/ 102 w 1007"/>
                  <a:gd name="T5" fmla="*/ 83 h 1703"/>
                  <a:gd name="T6" fmla="*/ 142 w 1007"/>
                  <a:gd name="T7" fmla="*/ 31 h 1703"/>
                  <a:gd name="T8" fmla="*/ 220 w 1007"/>
                  <a:gd name="T9" fmla="*/ 10 h 1703"/>
                  <a:gd name="T10" fmla="*/ 218 w 1007"/>
                  <a:gd name="T11" fmla="*/ 76 h 1703"/>
                  <a:gd name="T12" fmla="*/ 235 w 1007"/>
                  <a:gd name="T13" fmla="*/ 23 h 1703"/>
                  <a:gd name="T14" fmla="*/ 252 w 1007"/>
                  <a:gd name="T15" fmla="*/ 8 h 1703"/>
                  <a:gd name="T16" fmla="*/ 333 w 1007"/>
                  <a:gd name="T17" fmla="*/ 42 h 1703"/>
                  <a:gd name="T18" fmla="*/ 391 w 1007"/>
                  <a:gd name="T19" fmla="*/ 36 h 1703"/>
                  <a:gd name="T20" fmla="*/ 401 w 1007"/>
                  <a:gd name="T21" fmla="*/ 46 h 1703"/>
                  <a:gd name="T22" fmla="*/ 465 w 1007"/>
                  <a:gd name="T23" fmla="*/ 89 h 1703"/>
                  <a:gd name="T24" fmla="*/ 564 w 1007"/>
                  <a:gd name="T25" fmla="*/ 150 h 1703"/>
                  <a:gd name="T26" fmla="*/ 609 w 1007"/>
                  <a:gd name="T27" fmla="*/ 161 h 1703"/>
                  <a:gd name="T28" fmla="*/ 668 w 1007"/>
                  <a:gd name="T29" fmla="*/ 234 h 1703"/>
                  <a:gd name="T30" fmla="*/ 658 w 1007"/>
                  <a:gd name="T31" fmla="*/ 306 h 1703"/>
                  <a:gd name="T32" fmla="*/ 693 w 1007"/>
                  <a:gd name="T33" fmla="*/ 333 h 1703"/>
                  <a:gd name="T34" fmla="*/ 781 w 1007"/>
                  <a:gd name="T35" fmla="*/ 316 h 1703"/>
                  <a:gd name="T36" fmla="*/ 802 w 1007"/>
                  <a:gd name="T37" fmla="*/ 344 h 1703"/>
                  <a:gd name="T38" fmla="*/ 882 w 1007"/>
                  <a:gd name="T39" fmla="*/ 344 h 1703"/>
                  <a:gd name="T40" fmla="*/ 988 w 1007"/>
                  <a:gd name="T41" fmla="*/ 397 h 1703"/>
                  <a:gd name="T42" fmla="*/ 943 w 1007"/>
                  <a:gd name="T43" fmla="*/ 558 h 1703"/>
                  <a:gd name="T44" fmla="*/ 914 w 1007"/>
                  <a:gd name="T45" fmla="*/ 674 h 1703"/>
                  <a:gd name="T46" fmla="*/ 897 w 1007"/>
                  <a:gd name="T47" fmla="*/ 729 h 1703"/>
                  <a:gd name="T48" fmla="*/ 833 w 1007"/>
                  <a:gd name="T49" fmla="*/ 809 h 1703"/>
                  <a:gd name="T50" fmla="*/ 738 w 1007"/>
                  <a:gd name="T51" fmla="*/ 853 h 1703"/>
                  <a:gd name="T52" fmla="*/ 708 w 1007"/>
                  <a:gd name="T53" fmla="*/ 944 h 1703"/>
                  <a:gd name="T54" fmla="*/ 667 w 1007"/>
                  <a:gd name="T55" fmla="*/ 1007 h 1703"/>
                  <a:gd name="T56" fmla="*/ 535 w 1007"/>
                  <a:gd name="T57" fmla="*/ 1107 h 1703"/>
                  <a:gd name="T58" fmla="*/ 511 w 1007"/>
                  <a:gd name="T59" fmla="*/ 1115 h 1703"/>
                  <a:gd name="T60" fmla="*/ 530 w 1007"/>
                  <a:gd name="T61" fmla="*/ 1178 h 1703"/>
                  <a:gd name="T62" fmla="*/ 420 w 1007"/>
                  <a:gd name="T63" fmla="*/ 1220 h 1703"/>
                  <a:gd name="T64" fmla="*/ 412 w 1007"/>
                  <a:gd name="T65" fmla="*/ 1274 h 1703"/>
                  <a:gd name="T66" fmla="*/ 353 w 1007"/>
                  <a:gd name="T67" fmla="*/ 1282 h 1703"/>
                  <a:gd name="T68" fmla="*/ 386 w 1007"/>
                  <a:gd name="T69" fmla="*/ 1316 h 1703"/>
                  <a:gd name="T70" fmla="*/ 368 w 1007"/>
                  <a:gd name="T71" fmla="*/ 1331 h 1703"/>
                  <a:gd name="T72" fmla="*/ 306 w 1007"/>
                  <a:gd name="T73" fmla="*/ 1418 h 1703"/>
                  <a:gd name="T74" fmla="*/ 302 w 1007"/>
                  <a:gd name="T75" fmla="*/ 1525 h 1703"/>
                  <a:gd name="T76" fmla="*/ 277 w 1007"/>
                  <a:gd name="T77" fmla="*/ 1592 h 1703"/>
                  <a:gd name="T78" fmla="*/ 345 w 1007"/>
                  <a:gd name="T79" fmla="*/ 1685 h 1703"/>
                  <a:gd name="T80" fmla="*/ 292 w 1007"/>
                  <a:gd name="T81" fmla="*/ 1703 h 1703"/>
                  <a:gd name="T82" fmla="*/ 219 w 1007"/>
                  <a:gd name="T83" fmla="*/ 1659 h 1703"/>
                  <a:gd name="T84" fmla="*/ 159 w 1007"/>
                  <a:gd name="T85" fmla="*/ 1627 h 1703"/>
                  <a:gd name="T86" fmla="*/ 161 w 1007"/>
                  <a:gd name="T87" fmla="*/ 1602 h 1703"/>
                  <a:gd name="T88" fmla="*/ 146 w 1007"/>
                  <a:gd name="T89" fmla="*/ 1545 h 1703"/>
                  <a:gd name="T90" fmla="*/ 141 w 1007"/>
                  <a:gd name="T91" fmla="*/ 1425 h 1703"/>
                  <a:gd name="T92" fmla="*/ 149 w 1007"/>
                  <a:gd name="T93" fmla="*/ 1409 h 1703"/>
                  <a:gd name="T94" fmla="*/ 193 w 1007"/>
                  <a:gd name="T95" fmla="*/ 1293 h 1703"/>
                  <a:gd name="T96" fmla="*/ 165 w 1007"/>
                  <a:gd name="T97" fmla="*/ 1275 h 1703"/>
                  <a:gd name="T98" fmla="*/ 175 w 1007"/>
                  <a:gd name="T99" fmla="*/ 1226 h 1703"/>
                  <a:gd name="T100" fmla="*/ 197 w 1007"/>
                  <a:gd name="T101" fmla="*/ 1128 h 1703"/>
                  <a:gd name="T102" fmla="*/ 213 w 1007"/>
                  <a:gd name="T103" fmla="*/ 1012 h 1703"/>
                  <a:gd name="T104" fmla="*/ 234 w 1007"/>
                  <a:gd name="T105" fmla="*/ 890 h 1703"/>
                  <a:gd name="T106" fmla="*/ 246 w 1007"/>
                  <a:gd name="T107" fmla="*/ 782 h 1703"/>
                  <a:gd name="T108" fmla="*/ 180 w 1007"/>
                  <a:gd name="T109" fmla="*/ 667 h 1703"/>
                  <a:gd name="T110" fmla="*/ 107 w 1007"/>
                  <a:gd name="T111" fmla="*/ 594 h 1703"/>
                  <a:gd name="T112" fmla="*/ 49 w 1007"/>
                  <a:gd name="T113" fmla="*/ 469 h 1703"/>
                  <a:gd name="T114" fmla="*/ 19 w 1007"/>
                  <a:gd name="T115" fmla="*/ 435 h 1703"/>
                  <a:gd name="T116" fmla="*/ 32 w 1007"/>
                  <a:gd name="T117" fmla="*/ 344 h 1703"/>
                  <a:gd name="T118" fmla="*/ 24 w 1007"/>
                  <a:gd name="T119" fmla="*/ 266 h 1703"/>
                  <a:gd name="T120" fmla="*/ 81 w 1007"/>
                  <a:gd name="T121" fmla="*/ 191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7" h="1703">
                    <a:moveTo>
                      <a:pt x="84" y="185"/>
                    </a:moveTo>
                    <a:cubicBezTo>
                      <a:pt x="84" y="184"/>
                      <a:pt x="84" y="182"/>
                      <a:pt x="84" y="181"/>
                    </a:cubicBezTo>
                    <a:cubicBezTo>
                      <a:pt x="84" y="174"/>
                      <a:pt x="80" y="169"/>
                      <a:pt x="80" y="163"/>
                    </a:cubicBezTo>
                    <a:cubicBezTo>
                      <a:pt x="80" y="153"/>
                      <a:pt x="84" y="150"/>
                      <a:pt x="84" y="142"/>
                    </a:cubicBezTo>
                    <a:cubicBezTo>
                      <a:pt x="84" y="126"/>
                      <a:pt x="70" y="128"/>
                      <a:pt x="70" y="114"/>
                    </a:cubicBezTo>
                    <a:cubicBezTo>
                      <a:pt x="70" y="103"/>
                      <a:pt x="85" y="98"/>
                      <a:pt x="89" y="91"/>
                    </a:cubicBezTo>
                    <a:cubicBezTo>
                      <a:pt x="95" y="93"/>
                      <a:pt x="93" y="93"/>
                      <a:pt x="98" y="91"/>
                    </a:cubicBezTo>
                    <a:cubicBezTo>
                      <a:pt x="98" y="90"/>
                      <a:pt x="98" y="88"/>
                      <a:pt x="98" y="87"/>
                    </a:cubicBezTo>
                    <a:cubicBezTo>
                      <a:pt x="98" y="85"/>
                      <a:pt x="101" y="83"/>
                      <a:pt x="102" y="83"/>
                    </a:cubicBezTo>
                    <a:cubicBezTo>
                      <a:pt x="102" y="75"/>
                      <a:pt x="110" y="72"/>
                      <a:pt x="115" y="69"/>
                    </a:cubicBezTo>
                    <a:cubicBezTo>
                      <a:pt x="119" y="66"/>
                      <a:pt x="120" y="56"/>
                      <a:pt x="121" y="49"/>
                    </a:cubicBezTo>
                    <a:cubicBezTo>
                      <a:pt x="125" y="37"/>
                      <a:pt x="132" y="34"/>
                      <a:pt x="142" y="31"/>
                    </a:cubicBezTo>
                    <a:cubicBezTo>
                      <a:pt x="160" y="25"/>
                      <a:pt x="172" y="22"/>
                      <a:pt x="191" y="15"/>
                    </a:cubicBezTo>
                    <a:cubicBezTo>
                      <a:pt x="201" y="12"/>
                      <a:pt x="203" y="0"/>
                      <a:pt x="213" y="0"/>
                    </a:cubicBezTo>
                    <a:cubicBezTo>
                      <a:pt x="217" y="0"/>
                      <a:pt x="220" y="9"/>
                      <a:pt x="220" y="10"/>
                    </a:cubicBezTo>
                    <a:cubicBezTo>
                      <a:pt x="220" y="16"/>
                      <a:pt x="215" y="19"/>
                      <a:pt x="212" y="19"/>
                    </a:cubicBezTo>
                    <a:cubicBezTo>
                      <a:pt x="210" y="31"/>
                      <a:pt x="205" y="45"/>
                      <a:pt x="205" y="52"/>
                    </a:cubicBezTo>
                    <a:cubicBezTo>
                      <a:pt x="205" y="60"/>
                      <a:pt x="210" y="76"/>
                      <a:pt x="218" y="76"/>
                    </a:cubicBezTo>
                    <a:cubicBezTo>
                      <a:pt x="221" y="76"/>
                      <a:pt x="225" y="66"/>
                      <a:pt x="225" y="63"/>
                    </a:cubicBezTo>
                    <a:cubicBezTo>
                      <a:pt x="225" y="53"/>
                      <a:pt x="216" y="48"/>
                      <a:pt x="216" y="38"/>
                    </a:cubicBezTo>
                    <a:cubicBezTo>
                      <a:pt x="216" y="26"/>
                      <a:pt x="228" y="28"/>
                      <a:pt x="235" y="23"/>
                    </a:cubicBezTo>
                    <a:cubicBezTo>
                      <a:pt x="253" y="23"/>
                      <a:pt x="253" y="23"/>
                      <a:pt x="253" y="23"/>
                    </a:cubicBezTo>
                    <a:cubicBezTo>
                      <a:pt x="250" y="14"/>
                      <a:pt x="239" y="18"/>
                      <a:pt x="239" y="8"/>
                    </a:cubicBezTo>
                    <a:cubicBezTo>
                      <a:pt x="252" y="8"/>
                      <a:pt x="252" y="8"/>
                      <a:pt x="252" y="8"/>
                    </a:cubicBezTo>
                    <a:cubicBezTo>
                      <a:pt x="255" y="21"/>
                      <a:pt x="272" y="25"/>
                      <a:pt x="283" y="28"/>
                    </a:cubicBezTo>
                    <a:cubicBezTo>
                      <a:pt x="283" y="36"/>
                      <a:pt x="288" y="41"/>
                      <a:pt x="293" y="42"/>
                    </a:cubicBezTo>
                    <a:cubicBezTo>
                      <a:pt x="305" y="42"/>
                      <a:pt x="327" y="42"/>
                      <a:pt x="333" y="42"/>
                    </a:cubicBezTo>
                    <a:cubicBezTo>
                      <a:pt x="333" y="49"/>
                      <a:pt x="343" y="51"/>
                      <a:pt x="349" y="51"/>
                    </a:cubicBezTo>
                    <a:cubicBezTo>
                      <a:pt x="360" y="49"/>
                      <a:pt x="368" y="49"/>
                      <a:pt x="372" y="40"/>
                    </a:cubicBezTo>
                    <a:cubicBezTo>
                      <a:pt x="373" y="37"/>
                      <a:pt x="389" y="37"/>
                      <a:pt x="391" y="36"/>
                    </a:cubicBezTo>
                    <a:cubicBezTo>
                      <a:pt x="399" y="36"/>
                      <a:pt x="412" y="38"/>
                      <a:pt x="412" y="38"/>
                    </a:cubicBezTo>
                    <a:cubicBezTo>
                      <a:pt x="409" y="41"/>
                      <a:pt x="403" y="41"/>
                      <a:pt x="401" y="40"/>
                    </a:cubicBezTo>
                    <a:cubicBezTo>
                      <a:pt x="401" y="46"/>
                      <a:pt x="401" y="46"/>
                      <a:pt x="401" y="46"/>
                    </a:cubicBezTo>
                    <a:cubicBezTo>
                      <a:pt x="406" y="57"/>
                      <a:pt x="422" y="60"/>
                      <a:pt x="433" y="64"/>
                    </a:cubicBezTo>
                    <a:cubicBezTo>
                      <a:pt x="443" y="67"/>
                      <a:pt x="441" y="79"/>
                      <a:pt x="444" y="89"/>
                    </a:cubicBezTo>
                    <a:cubicBezTo>
                      <a:pt x="465" y="89"/>
                      <a:pt x="465" y="89"/>
                      <a:pt x="465" y="89"/>
                    </a:cubicBezTo>
                    <a:cubicBezTo>
                      <a:pt x="480" y="104"/>
                      <a:pt x="486" y="102"/>
                      <a:pt x="496" y="122"/>
                    </a:cubicBezTo>
                    <a:cubicBezTo>
                      <a:pt x="497" y="125"/>
                      <a:pt x="503" y="126"/>
                      <a:pt x="507" y="126"/>
                    </a:cubicBezTo>
                    <a:cubicBezTo>
                      <a:pt x="512" y="149"/>
                      <a:pt x="544" y="146"/>
                      <a:pt x="564" y="150"/>
                    </a:cubicBezTo>
                    <a:cubicBezTo>
                      <a:pt x="584" y="150"/>
                      <a:pt x="584" y="150"/>
                      <a:pt x="584" y="150"/>
                    </a:cubicBezTo>
                    <a:cubicBezTo>
                      <a:pt x="589" y="153"/>
                      <a:pt x="602" y="159"/>
                      <a:pt x="609" y="159"/>
                    </a:cubicBezTo>
                    <a:cubicBezTo>
                      <a:pt x="609" y="161"/>
                      <a:pt x="609" y="161"/>
                      <a:pt x="609" y="161"/>
                    </a:cubicBezTo>
                    <a:cubicBezTo>
                      <a:pt x="611" y="161"/>
                      <a:pt x="612" y="161"/>
                      <a:pt x="614" y="161"/>
                    </a:cubicBezTo>
                    <a:cubicBezTo>
                      <a:pt x="626" y="161"/>
                      <a:pt x="642" y="187"/>
                      <a:pt x="655" y="190"/>
                    </a:cubicBezTo>
                    <a:cubicBezTo>
                      <a:pt x="655" y="200"/>
                      <a:pt x="664" y="225"/>
                      <a:pt x="668" y="234"/>
                    </a:cubicBezTo>
                    <a:cubicBezTo>
                      <a:pt x="672" y="242"/>
                      <a:pt x="682" y="242"/>
                      <a:pt x="682" y="250"/>
                    </a:cubicBezTo>
                    <a:cubicBezTo>
                      <a:pt x="670" y="266"/>
                      <a:pt x="648" y="274"/>
                      <a:pt x="648" y="297"/>
                    </a:cubicBezTo>
                    <a:cubicBezTo>
                      <a:pt x="648" y="305"/>
                      <a:pt x="655" y="305"/>
                      <a:pt x="658" y="306"/>
                    </a:cubicBezTo>
                    <a:cubicBezTo>
                      <a:pt x="666" y="310"/>
                      <a:pt x="670" y="316"/>
                      <a:pt x="671" y="324"/>
                    </a:cubicBezTo>
                    <a:cubicBezTo>
                      <a:pt x="689" y="324"/>
                      <a:pt x="689" y="324"/>
                      <a:pt x="689" y="324"/>
                    </a:cubicBezTo>
                    <a:cubicBezTo>
                      <a:pt x="689" y="327"/>
                      <a:pt x="691" y="333"/>
                      <a:pt x="693" y="333"/>
                    </a:cubicBezTo>
                    <a:cubicBezTo>
                      <a:pt x="696" y="333"/>
                      <a:pt x="699" y="328"/>
                      <a:pt x="702" y="324"/>
                    </a:cubicBezTo>
                    <a:cubicBezTo>
                      <a:pt x="709" y="311"/>
                      <a:pt x="718" y="294"/>
                      <a:pt x="730" y="294"/>
                    </a:cubicBezTo>
                    <a:cubicBezTo>
                      <a:pt x="744" y="294"/>
                      <a:pt x="771" y="309"/>
                      <a:pt x="781" y="316"/>
                    </a:cubicBezTo>
                    <a:cubicBezTo>
                      <a:pt x="787" y="320"/>
                      <a:pt x="794" y="318"/>
                      <a:pt x="795" y="324"/>
                    </a:cubicBezTo>
                    <a:cubicBezTo>
                      <a:pt x="798" y="332"/>
                      <a:pt x="797" y="337"/>
                      <a:pt x="797" y="344"/>
                    </a:cubicBezTo>
                    <a:cubicBezTo>
                      <a:pt x="802" y="344"/>
                      <a:pt x="802" y="344"/>
                      <a:pt x="802" y="344"/>
                    </a:cubicBezTo>
                    <a:cubicBezTo>
                      <a:pt x="809" y="341"/>
                      <a:pt x="812" y="336"/>
                      <a:pt x="819" y="336"/>
                    </a:cubicBezTo>
                    <a:cubicBezTo>
                      <a:pt x="835" y="336"/>
                      <a:pt x="838" y="348"/>
                      <a:pt x="853" y="348"/>
                    </a:cubicBezTo>
                    <a:cubicBezTo>
                      <a:pt x="882" y="344"/>
                      <a:pt x="882" y="344"/>
                      <a:pt x="882" y="344"/>
                    </a:cubicBezTo>
                    <a:cubicBezTo>
                      <a:pt x="896" y="347"/>
                      <a:pt x="909" y="353"/>
                      <a:pt x="917" y="357"/>
                    </a:cubicBezTo>
                    <a:cubicBezTo>
                      <a:pt x="924" y="369"/>
                      <a:pt x="948" y="391"/>
                      <a:pt x="960" y="395"/>
                    </a:cubicBezTo>
                    <a:cubicBezTo>
                      <a:pt x="970" y="398"/>
                      <a:pt x="977" y="394"/>
                      <a:pt x="988" y="397"/>
                    </a:cubicBezTo>
                    <a:cubicBezTo>
                      <a:pt x="1003" y="402"/>
                      <a:pt x="1007" y="418"/>
                      <a:pt x="1007" y="435"/>
                    </a:cubicBezTo>
                    <a:cubicBezTo>
                      <a:pt x="1007" y="494"/>
                      <a:pt x="976" y="509"/>
                      <a:pt x="956" y="542"/>
                    </a:cubicBezTo>
                    <a:cubicBezTo>
                      <a:pt x="951" y="549"/>
                      <a:pt x="948" y="551"/>
                      <a:pt x="943" y="558"/>
                    </a:cubicBezTo>
                    <a:cubicBezTo>
                      <a:pt x="936" y="570"/>
                      <a:pt x="927" y="572"/>
                      <a:pt x="920" y="580"/>
                    </a:cubicBezTo>
                    <a:cubicBezTo>
                      <a:pt x="908" y="592"/>
                      <a:pt x="920" y="617"/>
                      <a:pt x="920" y="636"/>
                    </a:cubicBezTo>
                    <a:cubicBezTo>
                      <a:pt x="920" y="651"/>
                      <a:pt x="914" y="664"/>
                      <a:pt x="914" y="674"/>
                    </a:cubicBezTo>
                    <a:cubicBezTo>
                      <a:pt x="914" y="678"/>
                      <a:pt x="911" y="681"/>
                      <a:pt x="911" y="684"/>
                    </a:cubicBezTo>
                    <a:cubicBezTo>
                      <a:pt x="908" y="688"/>
                      <a:pt x="901" y="696"/>
                      <a:pt x="901" y="702"/>
                    </a:cubicBezTo>
                    <a:cubicBezTo>
                      <a:pt x="901" y="710"/>
                      <a:pt x="898" y="726"/>
                      <a:pt x="897" y="729"/>
                    </a:cubicBezTo>
                    <a:cubicBezTo>
                      <a:pt x="886" y="747"/>
                      <a:pt x="882" y="755"/>
                      <a:pt x="870" y="771"/>
                    </a:cubicBezTo>
                    <a:cubicBezTo>
                      <a:pt x="867" y="776"/>
                      <a:pt x="868" y="786"/>
                      <a:pt x="867" y="789"/>
                    </a:cubicBezTo>
                    <a:cubicBezTo>
                      <a:pt x="862" y="798"/>
                      <a:pt x="846" y="809"/>
                      <a:pt x="833" y="809"/>
                    </a:cubicBezTo>
                    <a:cubicBezTo>
                      <a:pt x="819" y="809"/>
                      <a:pt x="808" y="809"/>
                      <a:pt x="796" y="814"/>
                    </a:cubicBezTo>
                    <a:cubicBezTo>
                      <a:pt x="792" y="817"/>
                      <a:pt x="791" y="820"/>
                      <a:pt x="789" y="823"/>
                    </a:cubicBezTo>
                    <a:cubicBezTo>
                      <a:pt x="770" y="842"/>
                      <a:pt x="752" y="831"/>
                      <a:pt x="738" y="853"/>
                    </a:cubicBezTo>
                    <a:cubicBezTo>
                      <a:pt x="732" y="863"/>
                      <a:pt x="722" y="863"/>
                      <a:pt x="716" y="870"/>
                    </a:cubicBezTo>
                    <a:cubicBezTo>
                      <a:pt x="706" y="880"/>
                      <a:pt x="708" y="891"/>
                      <a:pt x="708" y="906"/>
                    </a:cubicBezTo>
                    <a:cubicBezTo>
                      <a:pt x="708" y="944"/>
                      <a:pt x="708" y="944"/>
                      <a:pt x="708" y="944"/>
                    </a:cubicBezTo>
                    <a:cubicBezTo>
                      <a:pt x="692" y="952"/>
                      <a:pt x="685" y="965"/>
                      <a:pt x="677" y="982"/>
                    </a:cubicBezTo>
                    <a:cubicBezTo>
                      <a:pt x="677" y="981"/>
                      <a:pt x="677" y="981"/>
                      <a:pt x="677" y="981"/>
                    </a:cubicBezTo>
                    <a:cubicBezTo>
                      <a:pt x="672" y="991"/>
                      <a:pt x="673" y="997"/>
                      <a:pt x="667" y="1007"/>
                    </a:cubicBezTo>
                    <a:cubicBezTo>
                      <a:pt x="653" y="1029"/>
                      <a:pt x="638" y="1031"/>
                      <a:pt x="625" y="1052"/>
                    </a:cubicBezTo>
                    <a:cubicBezTo>
                      <a:pt x="610" y="1076"/>
                      <a:pt x="604" y="1115"/>
                      <a:pt x="569" y="1115"/>
                    </a:cubicBezTo>
                    <a:cubicBezTo>
                      <a:pt x="557" y="1115"/>
                      <a:pt x="540" y="1107"/>
                      <a:pt x="535" y="1107"/>
                    </a:cubicBezTo>
                    <a:cubicBezTo>
                      <a:pt x="524" y="1107"/>
                      <a:pt x="514" y="1097"/>
                      <a:pt x="503" y="1097"/>
                    </a:cubicBezTo>
                    <a:cubicBezTo>
                      <a:pt x="501" y="1097"/>
                      <a:pt x="497" y="1099"/>
                      <a:pt x="497" y="1101"/>
                    </a:cubicBezTo>
                    <a:cubicBezTo>
                      <a:pt x="497" y="1108"/>
                      <a:pt x="508" y="1112"/>
                      <a:pt x="511" y="1115"/>
                    </a:cubicBezTo>
                    <a:cubicBezTo>
                      <a:pt x="517" y="1121"/>
                      <a:pt x="517" y="1130"/>
                      <a:pt x="520" y="1139"/>
                    </a:cubicBezTo>
                    <a:cubicBezTo>
                      <a:pt x="522" y="1148"/>
                      <a:pt x="534" y="1148"/>
                      <a:pt x="534" y="1157"/>
                    </a:cubicBezTo>
                    <a:cubicBezTo>
                      <a:pt x="534" y="1166"/>
                      <a:pt x="534" y="1172"/>
                      <a:pt x="530" y="1178"/>
                    </a:cubicBezTo>
                    <a:cubicBezTo>
                      <a:pt x="524" y="1189"/>
                      <a:pt x="518" y="1194"/>
                      <a:pt x="511" y="1202"/>
                    </a:cubicBezTo>
                    <a:cubicBezTo>
                      <a:pt x="498" y="1216"/>
                      <a:pt x="482" y="1212"/>
                      <a:pt x="464" y="1218"/>
                    </a:cubicBezTo>
                    <a:cubicBezTo>
                      <a:pt x="452" y="1222"/>
                      <a:pt x="427" y="1213"/>
                      <a:pt x="420" y="1220"/>
                    </a:cubicBezTo>
                    <a:cubicBezTo>
                      <a:pt x="410" y="1231"/>
                      <a:pt x="418" y="1255"/>
                      <a:pt x="412" y="1266"/>
                    </a:cubicBezTo>
                    <a:cubicBezTo>
                      <a:pt x="412" y="1264"/>
                      <a:pt x="412" y="1264"/>
                      <a:pt x="412" y="1264"/>
                    </a:cubicBezTo>
                    <a:cubicBezTo>
                      <a:pt x="412" y="1266"/>
                      <a:pt x="412" y="1271"/>
                      <a:pt x="412" y="1274"/>
                    </a:cubicBezTo>
                    <a:cubicBezTo>
                      <a:pt x="412" y="1278"/>
                      <a:pt x="400" y="1283"/>
                      <a:pt x="395" y="1283"/>
                    </a:cubicBezTo>
                    <a:cubicBezTo>
                      <a:pt x="379" y="1283"/>
                      <a:pt x="376" y="1272"/>
                      <a:pt x="361" y="1272"/>
                    </a:cubicBezTo>
                    <a:cubicBezTo>
                      <a:pt x="355" y="1272"/>
                      <a:pt x="353" y="1278"/>
                      <a:pt x="353" y="1282"/>
                    </a:cubicBezTo>
                    <a:cubicBezTo>
                      <a:pt x="353" y="1293"/>
                      <a:pt x="362" y="1313"/>
                      <a:pt x="369" y="1313"/>
                    </a:cubicBezTo>
                    <a:cubicBezTo>
                      <a:pt x="373" y="1313"/>
                      <a:pt x="377" y="1309"/>
                      <a:pt x="380" y="1308"/>
                    </a:cubicBezTo>
                    <a:cubicBezTo>
                      <a:pt x="383" y="1311"/>
                      <a:pt x="386" y="1312"/>
                      <a:pt x="386" y="1316"/>
                    </a:cubicBezTo>
                    <a:cubicBezTo>
                      <a:pt x="386" y="1321"/>
                      <a:pt x="380" y="1326"/>
                      <a:pt x="379" y="1326"/>
                    </a:cubicBezTo>
                    <a:cubicBezTo>
                      <a:pt x="370" y="1326"/>
                      <a:pt x="367" y="1319"/>
                      <a:pt x="359" y="1319"/>
                    </a:cubicBezTo>
                    <a:cubicBezTo>
                      <a:pt x="359" y="1328"/>
                      <a:pt x="364" y="1329"/>
                      <a:pt x="368" y="1331"/>
                    </a:cubicBezTo>
                    <a:cubicBezTo>
                      <a:pt x="354" y="1345"/>
                      <a:pt x="354" y="1359"/>
                      <a:pt x="349" y="1379"/>
                    </a:cubicBezTo>
                    <a:cubicBezTo>
                      <a:pt x="348" y="1388"/>
                      <a:pt x="334" y="1389"/>
                      <a:pt x="329" y="1390"/>
                    </a:cubicBezTo>
                    <a:cubicBezTo>
                      <a:pt x="317" y="1393"/>
                      <a:pt x="306" y="1404"/>
                      <a:pt x="306" y="1418"/>
                    </a:cubicBezTo>
                    <a:cubicBezTo>
                      <a:pt x="306" y="1449"/>
                      <a:pt x="340" y="1437"/>
                      <a:pt x="340" y="1462"/>
                    </a:cubicBezTo>
                    <a:cubicBezTo>
                      <a:pt x="340" y="1484"/>
                      <a:pt x="321" y="1487"/>
                      <a:pt x="311" y="1498"/>
                    </a:cubicBezTo>
                    <a:cubicBezTo>
                      <a:pt x="305" y="1504"/>
                      <a:pt x="307" y="1514"/>
                      <a:pt x="302" y="1525"/>
                    </a:cubicBezTo>
                    <a:cubicBezTo>
                      <a:pt x="297" y="1536"/>
                      <a:pt x="285" y="1531"/>
                      <a:pt x="278" y="1538"/>
                    </a:cubicBezTo>
                    <a:cubicBezTo>
                      <a:pt x="269" y="1548"/>
                      <a:pt x="265" y="1559"/>
                      <a:pt x="265" y="1574"/>
                    </a:cubicBezTo>
                    <a:cubicBezTo>
                      <a:pt x="265" y="1582"/>
                      <a:pt x="272" y="1592"/>
                      <a:pt x="277" y="1592"/>
                    </a:cubicBezTo>
                    <a:cubicBezTo>
                      <a:pt x="290" y="1600"/>
                      <a:pt x="290" y="1637"/>
                      <a:pt x="299" y="1647"/>
                    </a:cubicBezTo>
                    <a:cubicBezTo>
                      <a:pt x="316" y="1665"/>
                      <a:pt x="336" y="1672"/>
                      <a:pt x="357" y="1682"/>
                    </a:cubicBezTo>
                    <a:cubicBezTo>
                      <a:pt x="354" y="1687"/>
                      <a:pt x="349" y="1685"/>
                      <a:pt x="345" y="1685"/>
                    </a:cubicBezTo>
                    <a:cubicBezTo>
                      <a:pt x="333" y="1685"/>
                      <a:pt x="315" y="1700"/>
                      <a:pt x="308" y="1700"/>
                    </a:cubicBezTo>
                    <a:cubicBezTo>
                      <a:pt x="302" y="1700"/>
                      <a:pt x="303" y="1700"/>
                      <a:pt x="299" y="1700"/>
                    </a:cubicBezTo>
                    <a:cubicBezTo>
                      <a:pt x="297" y="1700"/>
                      <a:pt x="294" y="1703"/>
                      <a:pt x="292" y="1703"/>
                    </a:cubicBezTo>
                    <a:cubicBezTo>
                      <a:pt x="284" y="1703"/>
                      <a:pt x="278" y="1703"/>
                      <a:pt x="271" y="1703"/>
                    </a:cubicBezTo>
                    <a:cubicBezTo>
                      <a:pt x="253" y="1703"/>
                      <a:pt x="259" y="1681"/>
                      <a:pt x="247" y="1677"/>
                    </a:cubicBezTo>
                    <a:cubicBezTo>
                      <a:pt x="236" y="1673"/>
                      <a:pt x="219" y="1673"/>
                      <a:pt x="219" y="1659"/>
                    </a:cubicBezTo>
                    <a:cubicBezTo>
                      <a:pt x="213" y="1659"/>
                      <a:pt x="210" y="1659"/>
                      <a:pt x="205" y="1659"/>
                    </a:cubicBezTo>
                    <a:cubicBezTo>
                      <a:pt x="199" y="1659"/>
                      <a:pt x="197" y="1653"/>
                      <a:pt x="196" y="1649"/>
                    </a:cubicBezTo>
                    <a:cubicBezTo>
                      <a:pt x="175" y="1649"/>
                      <a:pt x="169" y="1638"/>
                      <a:pt x="159" y="1627"/>
                    </a:cubicBezTo>
                    <a:cubicBezTo>
                      <a:pt x="157" y="1625"/>
                      <a:pt x="152" y="1621"/>
                      <a:pt x="152" y="1619"/>
                    </a:cubicBezTo>
                    <a:cubicBezTo>
                      <a:pt x="152" y="1612"/>
                      <a:pt x="166" y="1613"/>
                      <a:pt x="167" y="1606"/>
                    </a:cubicBezTo>
                    <a:cubicBezTo>
                      <a:pt x="165" y="1605"/>
                      <a:pt x="163" y="1604"/>
                      <a:pt x="161" y="1602"/>
                    </a:cubicBezTo>
                    <a:cubicBezTo>
                      <a:pt x="163" y="1598"/>
                      <a:pt x="166" y="1593"/>
                      <a:pt x="166" y="1588"/>
                    </a:cubicBezTo>
                    <a:cubicBezTo>
                      <a:pt x="166" y="1569"/>
                      <a:pt x="146" y="1573"/>
                      <a:pt x="146" y="1556"/>
                    </a:cubicBezTo>
                    <a:cubicBezTo>
                      <a:pt x="146" y="1550"/>
                      <a:pt x="146" y="1548"/>
                      <a:pt x="146" y="1545"/>
                    </a:cubicBezTo>
                    <a:cubicBezTo>
                      <a:pt x="146" y="1527"/>
                      <a:pt x="134" y="1499"/>
                      <a:pt x="134" y="1486"/>
                    </a:cubicBezTo>
                    <a:cubicBezTo>
                      <a:pt x="134" y="1472"/>
                      <a:pt x="152" y="1466"/>
                      <a:pt x="152" y="1453"/>
                    </a:cubicBezTo>
                    <a:cubicBezTo>
                      <a:pt x="152" y="1447"/>
                      <a:pt x="143" y="1434"/>
                      <a:pt x="141" y="1425"/>
                    </a:cubicBezTo>
                    <a:cubicBezTo>
                      <a:pt x="141" y="1418"/>
                      <a:pt x="141" y="1418"/>
                      <a:pt x="141" y="1418"/>
                    </a:cubicBezTo>
                    <a:cubicBezTo>
                      <a:pt x="142" y="1418"/>
                      <a:pt x="142" y="1418"/>
                      <a:pt x="142" y="1418"/>
                    </a:cubicBezTo>
                    <a:cubicBezTo>
                      <a:pt x="142" y="1413"/>
                      <a:pt x="145" y="1409"/>
                      <a:pt x="149" y="1409"/>
                    </a:cubicBezTo>
                    <a:cubicBezTo>
                      <a:pt x="162" y="1409"/>
                      <a:pt x="157" y="1423"/>
                      <a:pt x="168" y="1423"/>
                    </a:cubicBezTo>
                    <a:cubicBezTo>
                      <a:pt x="193" y="1305"/>
                      <a:pt x="193" y="1305"/>
                      <a:pt x="193" y="1305"/>
                    </a:cubicBezTo>
                    <a:cubicBezTo>
                      <a:pt x="193" y="1293"/>
                      <a:pt x="193" y="1293"/>
                      <a:pt x="193" y="1293"/>
                    </a:cubicBezTo>
                    <a:cubicBezTo>
                      <a:pt x="191" y="1293"/>
                      <a:pt x="189" y="1293"/>
                      <a:pt x="187" y="1293"/>
                    </a:cubicBezTo>
                    <a:cubicBezTo>
                      <a:pt x="181" y="1296"/>
                      <a:pt x="180" y="1302"/>
                      <a:pt x="175" y="1302"/>
                    </a:cubicBezTo>
                    <a:cubicBezTo>
                      <a:pt x="169" y="1302"/>
                      <a:pt x="165" y="1284"/>
                      <a:pt x="165" y="1275"/>
                    </a:cubicBezTo>
                    <a:cubicBezTo>
                      <a:pt x="165" y="1260"/>
                      <a:pt x="170" y="1254"/>
                      <a:pt x="172" y="1239"/>
                    </a:cubicBezTo>
                    <a:cubicBezTo>
                      <a:pt x="177" y="1239"/>
                      <a:pt x="180" y="1237"/>
                      <a:pt x="180" y="1235"/>
                    </a:cubicBezTo>
                    <a:cubicBezTo>
                      <a:pt x="180" y="1230"/>
                      <a:pt x="175" y="1226"/>
                      <a:pt x="175" y="1226"/>
                    </a:cubicBezTo>
                    <a:cubicBezTo>
                      <a:pt x="172" y="1226"/>
                      <a:pt x="171" y="1204"/>
                      <a:pt x="171" y="1198"/>
                    </a:cubicBezTo>
                    <a:cubicBezTo>
                      <a:pt x="171" y="1180"/>
                      <a:pt x="182" y="1162"/>
                      <a:pt x="189" y="1150"/>
                    </a:cubicBezTo>
                    <a:cubicBezTo>
                      <a:pt x="192" y="1145"/>
                      <a:pt x="193" y="1134"/>
                      <a:pt x="197" y="1128"/>
                    </a:cubicBezTo>
                    <a:cubicBezTo>
                      <a:pt x="199" y="1125"/>
                      <a:pt x="203" y="1126"/>
                      <a:pt x="204" y="1123"/>
                    </a:cubicBezTo>
                    <a:cubicBezTo>
                      <a:pt x="209" y="1104"/>
                      <a:pt x="209" y="1091"/>
                      <a:pt x="214" y="1072"/>
                    </a:cubicBezTo>
                    <a:cubicBezTo>
                      <a:pt x="213" y="1012"/>
                      <a:pt x="213" y="1012"/>
                      <a:pt x="213" y="1012"/>
                    </a:cubicBezTo>
                    <a:cubicBezTo>
                      <a:pt x="208" y="998"/>
                      <a:pt x="217" y="987"/>
                      <a:pt x="217" y="974"/>
                    </a:cubicBezTo>
                    <a:cubicBezTo>
                      <a:pt x="217" y="944"/>
                      <a:pt x="234" y="924"/>
                      <a:pt x="234" y="897"/>
                    </a:cubicBezTo>
                    <a:cubicBezTo>
                      <a:pt x="234" y="894"/>
                      <a:pt x="234" y="892"/>
                      <a:pt x="234" y="890"/>
                    </a:cubicBezTo>
                    <a:cubicBezTo>
                      <a:pt x="234" y="884"/>
                      <a:pt x="238" y="870"/>
                      <a:pt x="240" y="862"/>
                    </a:cubicBezTo>
                    <a:cubicBezTo>
                      <a:pt x="240" y="837"/>
                      <a:pt x="240" y="837"/>
                      <a:pt x="240" y="827"/>
                    </a:cubicBezTo>
                    <a:cubicBezTo>
                      <a:pt x="240" y="816"/>
                      <a:pt x="246" y="794"/>
                      <a:pt x="246" y="782"/>
                    </a:cubicBezTo>
                    <a:cubicBezTo>
                      <a:pt x="246" y="774"/>
                      <a:pt x="243" y="727"/>
                      <a:pt x="240" y="718"/>
                    </a:cubicBezTo>
                    <a:cubicBezTo>
                      <a:pt x="233" y="699"/>
                      <a:pt x="221" y="687"/>
                      <a:pt x="208" y="680"/>
                    </a:cubicBezTo>
                    <a:cubicBezTo>
                      <a:pt x="196" y="674"/>
                      <a:pt x="188" y="676"/>
                      <a:pt x="180" y="667"/>
                    </a:cubicBezTo>
                    <a:cubicBezTo>
                      <a:pt x="171" y="658"/>
                      <a:pt x="166" y="654"/>
                      <a:pt x="155" y="651"/>
                    </a:cubicBezTo>
                    <a:cubicBezTo>
                      <a:pt x="134" y="644"/>
                      <a:pt x="124" y="633"/>
                      <a:pt x="110" y="619"/>
                    </a:cubicBezTo>
                    <a:cubicBezTo>
                      <a:pt x="104" y="612"/>
                      <a:pt x="107" y="603"/>
                      <a:pt x="107" y="594"/>
                    </a:cubicBezTo>
                    <a:cubicBezTo>
                      <a:pt x="107" y="581"/>
                      <a:pt x="96" y="575"/>
                      <a:pt x="93" y="564"/>
                    </a:cubicBezTo>
                    <a:cubicBezTo>
                      <a:pt x="87" y="545"/>
                      <a:pt x="71" y="530"/>
                      <a:pt x="66" y="513"/>
                    </a:cubicBezTo>
                    <a:cubicBezTo>
                      <a:pt x="61" y="495"/>
                      <a:pt x="56" y="484"/>
                      <a:pt x="49" y="469"/>
                    </a:cubicBezTo>
                    <a:cubicBezTo>
                      <a:pt x="47" y="464"/>
                      <a:pt x="42" y="466"/>
                      <a:pt x="40" y="464"/>
                    </a:cubicBezTo>
                    <a:cubicBezTo>
                      <a:pt x="34" y="458"/>
                      <a:pt x="33" y="447"/>
                      <a:pt x="30" y="441"/>
                    </a:cubicBezTo>
                    <a:cubicBezTo>
                      <a:pt x="28" y="436"/>
                      <a:pt x="22" y="438"/>
                      <a:pt x="19" y="435"/>
                    </a:cubicBezTo>
                    <a:cubicBezTo>
                      <a:pt x="11" y="426"/>
                      <a:pt x="0" y="410"/>
                      <a:pt x="0" y="396"/>
                    </a:cubicBezTo>
                    <a:cubicBezTo>
                      <a:pt x="0" y="386"/>
                      <a:pt x="6" y="375"/>
                      <a:pt x="9" y="372"/>
                    </a:cubicBezTo>
                    <a:cubicBezTo>
                      <a:pt x="15" y="360"/>
                      <a:pt x="29" y="357"/>
                      <a:pt x="32" y="344"/>
                    </a:cubicBezTo>
                    <a:cubicBezTo>
                      <a:pt x="25" y="340"/>
                      <a:pt x="26" y="343"/>
                      <a:pt x="21" y="343"/>
                    </a:cubicBezTo>
                    <a:cubicBezTo>
                      <a:pt x="10" y="343"/>
                      <a:pt x="9" y="328"/>
                      <a:pt x="9" y="316"/>
                    </a:cubicBezTo>
                    <a:cubicBezTo>
                      <a:pt x="9" y="298"/>
                      <a:pt x="28" y="301"/>
                      <a:pt x="24" y="266"/>
                    </a:cubicBezTo>
                    <a:cubicBezTo>
                      <a:pt x="45" y="266"/>
                      <a:pt x="50" y="245"/>
                      <a:pt x="56" y="232"/>
                    </a:cubicBezTo>
                    <a:cubicBezTo>
                      <a:pt x="65" y="215"/>
                      <a:pt x="84" y="220"/>
                      <a:pt x="89" y="199"/>
                    </a:cubicBezTo>
                    <a:cubicBezTo>
                      <a:pt x="85" y="197"/>
                      <a:pt x="81" y="193"/>
                      <a:pt x="81" y="191"/>
                    </a:cubicBezTo>
                    <a:cubicBezTo>
                      <a:pt x="84" y="185"/>
                      <a:pt x="84" y="185"/>
                      <a:pt x="84" y="185"/>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7" name="Freeform 110">
                <a:extLst>
                  <a:ext uri="{FF2B5EF4-FFF2-40B4-BE49-F238E27FC236}">
                    <a16:creationId xmlns:a16="http://schemas.microsoft.com/office/drawing/2014/main" xmlns="" id="{EE637255-3446-786C-F33F-4416E90B0DB7}"/>
                  </a:ext>
                </a:extLst>
              </p:cNvPr>
              <p:cNvSpPr>
                <a:spLocks/>
              </p:cNvSpPr>
              <p:nvPr/>
            </p:nvSpPr>
            <p:spPr bwMode="auto">
              <a:xfrm>
                <a:off x="3889872" y="3571666"/>
                <a:ext cx="12244" cy="18365"/>
              </a:xfrm>
              <a:custGeom>
                <a:avLst/>
                <a:gdLst>
                  <a:gd name="T0" fmla="*/ 3 w 11"/>
                  <a:gd name="T1" fmla="*/ 1 h 16"/>
                  <a:gd name="T2" fmla="*/ 11 w 11"/>
                  <a:gd name="T3" fmla="*/ 12 h 16"/>
                  <a:gd name="T4" fmla="*/ 7 w 11"/>
                  <a:gd name="T5" fmla="*/ 16 h 16"/>
                  <a:gd name="T6" fmla="*/ 0 w 11"/>
                  <a:gd name="T7" fmla="*/ 1 h 16"/>
                  <a:gd name="T8" fmla="*/ 3 w 11"/>
                  <a:gd name="T9" fmla="*/ 1 h 16"/>
                </a:gdLst>
                <a:ahLst/>
                <a:cxnLst>
                  <a:cxn ang="0">
                    <a:pos x="T0" y="T1"/>
                  </a:cxn>
                  <a:cxn ang="0">
                    <a:pos x="T2" y="T3"/>
                  </a:cxn>
                  <a:cxn ang="0">
                    <a:pos x="T4" y="T5"/>
                  </a:cxn>
                  <a:cxn ang="0">
                    <a:pos x="T6" y="T7"/>
                  </a:cxn>
                  <a:cxn ang="0">
                    <a:pos x="T8" y="T9"/>
                  </a:cxn>
                </a:cxnLst>
                <a:rect l="0" t="0" r="r" b="b"/>
                <a:pathLst>
                  <a:path w="11" h="16">
                    <a:moveTo>
                      <a:pt x="3" y="1"/>
                    </a:moveTo>
                    <a:cubicBezTo>
                      <a:pt x="9" y="2"/>
                      <a:pt x="11" y="7"/>
                      <a:pt x="11" y="12"/>
                    </a:cubicBezTo>
                    <a:cubicBezTo>
                      <a:pt x="11" y="14"/>
                      <a:pt x="9" y="16"/>
                      <a:pt x="7" y="16"/>
                    </a:cubicBezTo>
                    <a:cubicBezTo>
                      <a:pt x="0" y="16"/>
                      <a:pt x="0" y="7"/>
                      <a:pt x="0" y="1"/>
                    </a:cubicBezTo>
                    <a:cubicBezTo>
                      <a:pt x="0" y="0"/>
                      <a:pt x="2" y="1"/>
                      <a:pt x="3" y="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8" name="Freeform 111">
                <a:extLst>
                  <a:ext uri="{FF2B5EF4-FFF2-40B4-BE49-F238E27FC236}">
                    <a16:creationId xmlns:a16="http://schemas.microsoft.com/office/drawing/2014/main" xmlns="" id="{40DA6499-C073-F486-BA68-F8E5055CD8B5}"/>
                  </a:ext>
                </a:extLst>
              </p:cNvPr>
              <p:cNvSpPr>
                <a:spLocks/>
              </p:cNvSpPr>
              <p:nvPr/>
            </p:nvSpPr>
            <p:spPr bwMode="auto">
              <a:xfrm>
                <a:off x="3876098" y="3521162"/>
                <a:ext cx="22957" cy="7652"/>
              </a:xfrm>
              <a:custGeom>
                <a:avLst/>
                <a:gdLst>
                  <a:gd name="T0" fmla="*/ 0 w 20"/>
                  <a:gd name="T1" fmla="*/ 6 h 7"/>
                  <a:gd name="T2" fmla="*/ 11 w 20"/>
                  <a:gd name="T3" fmla="*/ 0 h 7"/>
                  <a:gd name="T4" fmla="*/ 20 w 20"/>
                  <a:gd name="T5" fmla="*/ 6 h 7"/>
                  <a:gd name="T6" fmla="*/ 0 w 20"/>
                  <a:gd name="T7" fmla="*/ 6 h 7"/>
                </a:gdLst>
                <a:ahLst/>
                <a:cxnLst>
                  <a:cxn ang="0">
                    <a:pos x="T0" y="T1"/>
                  </a:cxn>
                  <a:cxn ang="0">
                    <a:pos x="T2" y="T3"/>
                  </a:cxn>
                  <a:cxn ang="0">
                    <a:pos x="T4" y="T5"/>
                  </a:cxn>
                  <a:cxn ang="0">
                    <a:pos x="T6" y="T7"/>
                  </a:cxn>
                </a:cxnLst>
                <a:rect l="0" t="0" r="r" b="b"/>
                <a:pathLst>
                  <a:path w="20" h="7">
                    <a:moveTo>
                      <a:pt x="0" y="6"/>
                    </a:moveTo>
                    <a:cubicBezTo>
                      <a:pt x="2" y="3"/>
                      <a:pt x="7" y="0"/>
                      <a:pt x="11" y="0"/>
                    </a:cubicBezTo>
                    <a:cubicBezTo>
                      <a:pt x="16" y="0"/>
                      <a:pt x="18" y="4"/>
                      <a:pt x="20" y="6"/>
                    </a:cubicBezTo>
                    <a:cubicBezTo>
                      <a:pt x="12" y="7"/>
                      <a:pt x="5" y="6"/>
                      <a:pt x="0" y="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9" name="Freeform 112">
                <a:extLst>
                  <a:ext uri="{FF2B5EF4-FFF2-40B4-BE49-F238E27FC236}">
                    <a16:creationId xmlns:a16="http://schemas.microsoft.com/office/drawing/2014/main" xmlns="" id="{A54EBF2F-FA95-C650-B631-D7C6A89644B8}"/>
                  </a:ext>
                </a:extLst>
              </p:cNvPr>
              <p:cNvSpPr>
                <a:spLocks/>
              </p:cNvSpPr>
              <p:nvPr/>
            </p:nvSpPr>
            <p:spPr bwMode="auto">
              <a:xfrm>
                <a:off x="3914359" y="3531875"/>
                <a:ext cx="4591" cy="7652"/>
              </a:xfrm>
              <a:custGeom>
                <a:avLst/>
                <a:gdLst>
                  <a:gd name="T0" fmla="*/ 4 w 4"/>
                  <a:gd name="T1" fmla="*/ 7 h 7"/>
                  <a:gd name="T2" fmla="*/ 0 w 4"/>
                  <a:gd name="T3" fmla="*/ 0 h 7"/>
                  <a:gd name="T4" fmla="*/ 4 w 4"/>
                  <a:gd name="T5" fmla="*/ 7 h 7"/>
                </a:gdLst>
                <a:ahLst/>
                <a:cxnLst>
                  <a:cxn ang="0">
                    <a:pos x="T0" y="T1"/>
                  </a:cxn>
                  <a:cxn ang="0">
                    <a:pos x="T2" y="T3"/>
                  </a:cxn>
                  <a:cxn ang="0">
                    <a:pos x="T4" y="T5"/>
                  </a:cxn>
                </a:cxnLst>
                <a:rect l="0" t="0" r="r" b="b"/>
                <a:pathLst>
                  <a:path w="4" h="7">
                    <a:moveTo>
                      <a:pt x="4" y="7"/>
                    </a:moveTo>
                    <a:cubicBezTo>
                      <a:pt x="2" y="7"/>
                      <a:pt x="0" y="3"/>
                      <a:pt x="0" y="0"/>
                    </a:cubicBezTo>
                    <a:lnTo>
                      <a:pt x="4" y="7"/>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0" name="Freeform 113">
                <a:extLst>
                  <a:ext uri="{FF2B5EF4-FFF2-40B4-BE49-F238E27FC236}">
                    <a16:creationId xmlns:a16="http://schemas.microsoft.com/office/drawing/2014/main" xmlns="" id="{DB9EF310-66D3-31B2-ED59-9DA23622D0EA}"/>
                  </a:ext>
                </a:extLst>
              </p:cNvPr>
              <p:cNvSpPr>
                <a:spLocks/>
              </p:cNvSpPr>
              <p:nvPr/>
            </p:nvSpPr>
            <p:spPr bwMode="auto">
              <a:xfrm>
                <a:off x="4003124" y="3668083"/>
                <a:ext cx="16835" cy="15304"/>
              </a:xfrm>
              <a:custGeom>
                <a:avLst/>
                <a:gdLst>
                  <a:gd name="T0" fmla="*/ 0 w 15"/>
                  <a:gd name="T1" fmla="*/ 8 h 13"/>
                  <a:gd name="T2" fmla="*/ 0 w 15"/>
                  <a:gd name="T3" fmla="*/ 12 h 13"/>
                  <a:gd name="T4" fmla="*/ 3 w 15"/>
                  <a:gd name="T5" fmla="*/ 12 h 13"/>
                  <a:gd name="T6" fmla="*/ 15 w 15"/>
                  <a:gd name="T7" fmla="*/ 8 h 13"/>
                  <a:gd name="T8" fmla="*/ 15 w 15"/>
                  <a:gd name="T9" fmla="*/ 0 h 13"/>
                  <a:gd name="T10" fmla="*/ 0 w 15"/>
                  <a:gd name="T11" fmla="*/ 8 h 13"/>
                </a:gdLst>
                <a:ahLst/>
                <a:cxnLst>
                  <a:cxn ang="0">
                    <a:pos x="T0" y="T1"/>
                  </a:cxn>
                  <a:cxn ang="0">
                    <a:pos x="T2" y="T3"/>
                  </a:cxn>
                  <a:cxn ang="0">
                    <a:pos x="T4" y="T5"/>
                  </a:cxn>
                  <a:cxn ang="0">
                    <a:pos x="T6" y="T7"/>
                  </a:cxn>
                  <a:cxn ang="0">
                    <a:pos x="T8" y="T9"/>
                  </a:cxn>
                  <a:cxn ang="0">
                    <a:pos x="T10" y="T11"/>
                  </a:cxn>
                </a:cxnLst>
                <a:rect l="0" t="0" r="r" b="b"/>
                <a:pathLst>
                  <a:path w="15" h="13">
                    <a:moveTo>
                      <a:pt x="0" y="8"/>
                    </a:moveTo>
                    <a:cubicBezTo>
                      <a:pt x="0" y="9"/>
                      <a:pt x="0" y="11"/>
                      <a:pt x="0" y="12"/>
                    </a:cubicBezTo>
                    <a:cubicBezTo>
                      <a:pt x="0" y="13"/>
                      <a:pt x="2" y="12"/>
                      <a:pt x="3" y="12"/>
                    </a:cubicBezTo>
                    <a:cubicBezTo>
                      <a:pt x="7" y="12"/>
                      <a:pt x="12" y="11"/>
                      <a:pt x="15" y="8"/>
                    </a:cubicBezTo>
                    <a:cubicBezTo>
                      <a:pt x="15" y="0"/>
                      <a:pt x="15" y="0"/>
                      <a:pt x="15" y="0"/>
                    </a:cubicBezTo>
                    <a:cubicBezTo>
                      <a:pt x="12" y="5"/>
                      <a:pt x="6" y="9"/>
                      <a:pt x="0"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1" name="Freeform 114">
                <a:extLst>
                  <a:ext uri="{FF2B5EF4-FFF2-40B4-BE49-F238E27FC236}">
                    <a16:creationId xmlns:a16="http://schemas.microsoft.com/office/drawing/2014/main" xmlns="" id="{282D25B0-2CC7-0B67-AFF8-9CF3A678FD5A}"/>
                  </a:ext>
                </a:extLst>
              </p:cNvPr>
              <p:cNvSpPr>
                <a:spLocks/>
              </p:cNvSpPr>
              <p:nvPr/>
            </p:nvSpPr>
            <p:spPr bwMode="auto">
              <a:xfrm>
                <a:off x="2745103" y="2834001"/>
                <a:ext cx="1426369" cy="734604"/>
              </a:xfrm>
              <a:custGeom>
                <a:avLst/>
                <a:gdLst>
                  <a:gd name="T0" fmla="*/ 932 w 1247"/>
                  <a:gd name="T1" fmla="*/ 515 h 642"/>
                  <a:gd name="T2" fmla="*/ 954 w 1247"/>
                  <a:gd name="T3" fmla="*/ 573 h 642"/>
                  <a:gd name="T4" fmla="*/ 963 w 1247"/>
                  <a:gd name="T5" fmla="*/ 610 h 642"/>
                  <a:gd name="T6" fmla="*/ 931 w 1247"/>
                  <a:gd name="T7" fmla="*/ 622 h 642"/>
                  <a:gd name="T8" fmla="*/ 872 w 1247"/>
                  <a:gd name="T9" fmla="*/ 519 h 642"/>
                  <a:gd name="T10" fmla="*/ 815 w 1247"/>
                  <a:gd name="T11" fmla="*/ 511 h 642"/>
                  <a:gd name="T12" fmla="*/ 791 w 1247"/>
                  <a:gd name="T13" fmla="*/ 511 h 642"/>
                  <a:gd name="T14" fmla="*/ 760 w 1247"/>
                  <a:gd name="T15" fmla="*/ 517 h 642"/>
                  <a:gd name="T16" fmla="*/ 707 w 1247"/>
                  <a:gd name="T17" fmla="*/ 527 h 642"/>
                  <a:gd name="T18" fmla="*/ 675 w 1247"/>
                  <a:gd name="T19" fmla="*/ 525 h 642"/>
                  <a:gd name="T20" fmla="*/ 613 w 1247"/>
                  <a:gd name="T21" fmla="*/ 559 h 642"/>
                  <a:gd name="T22" fmla="*/ 590 w 1247"/>
                  <a:gd name="T23" fmla="*/ 618 h 642"/>
                  <a:gd name="T24" fmla="*/ 484 w 1247"/>
                  <a:gd name="T25" fmla="*/ 523 h 642"/>
                  <a:gd name="T26" fmla="*/ 423 w 1247"/>
                  <a:gd name="T27" fmla="*/ 507 h 642"/>
                  <a:gd name="T28" fmla="*/ 355 w 1247"/>
                  <a:gd name="T29" fmla="*/ 473 h 642"/>
                  <a:gd name="T30" fmla="*/ 292 w 1247"/>
                  <a:gd name="T31" fmla="*/ 483 h 642"/>
                  <a:gd name="T32" fmla="*/ 164 w 1247"/>
                  <a:gd name="T33" fmla="*/ 455 h 642"/>
                  <a:gd name="T34" fmla="*/ 80 w 1247"/>
                  <a:gd name="T35" fmla="*/ 386 h 642"/>
                  <a:gd name="T36" fmla="*/ 7 w 1247"/>
                  <a:gd name="T37" fmla="*/ 255 h 642"/>
                  <a:gd name="T38" fmla="*/ 7 w 1247"/>
                  <a:gd name="T39" fmla="*/ 173 h 642"/>
                  <a:gd name="T40" fmla="*/ 1 w 1247"/>
                  <a:gd name="T41" fmla="*/ 42 h 642"/>
                  <a:gd name="T42" fmla="*/ 34 w 1247"/>
                  <a:gd name="T43" fmla="*/ 50 h 642"/>
                  <a:gd name="T44" fmla="*/ 35 w 1247"/>
                  <a:gd name="T45" fmla="*/ 10 h 642"/>
                  <a:gd name="T46" fmla="*/ 641 w 1247"/>
                  <a:gd name="T47" fmla="*/ 0 h 642"/>
                  <a:gd name="T48" fmla="*/ 698 w 1247"/>
                  <a:gd name="T49" fmla="*/ 20 h 642"/>
                  <a:gd name="T50" fmla="*/ 701 w 1247"/>
                  <a:gd name="T51" fmla="*/ 82 h 642"/>
                  <a:gd name="T52" fmla="*/ 726 w 1247"/>
                  <a:gd name="T53" fmla="*/ 76 h 642"/>
                  <a:gd name="T54" fmla="*/ 758 w 1247"/>
                  <a:gd name="T55" fmla="*/ 74 h 642"/>
                  <a:gd name="T56" fmla="*/ 783 w 1247"/>
                  <a:gd name="T57" fmla="*/ 76 h 642"/>
                  <a:gd name="T58" fmla="*/ 811 w 1247"/>
                  <a:gd name="T59" fmla="*/ 85 h 642"/>
                  <a:gd name="T60" fmla="*/ 876 w 1247"/>
                  <a:gd name="T61" fmla="*/ 88 h 642"/>
                  <a:gd name="T62" fmla="*/ 842 w 1247"/>
                  <a:gd name="T63" fmla="*/ 97 h 642"/>
                  <a:gd name="T64" fmla="*/ 811 w 1247"/>
                  <a:gd name="T65" fmla="*/ 124 h 642"/>
                  <a:gd name="T66" fmla="*/ 810 w 1247"/>
                  <a:gd name="T67" fmla="*/ 219 h 642"/>
                  <a:gd name="T68" fmla="*/ 825 w 1247"/>
                  <a:gd name="T69" fmla="*/ 159 h 642"/>
                  <a:gd name="T70" fmla="*/ 860 w 1247"/>
                  <a:gd name="T71" fmla="*/ 104 h 642"/>
                  <a:gd name="T72" fmla="*/ 886 w 1247"/>
                  <a:gd name="T73" fmla="*/ 157 h 642"/>
                  <a:gd name="T74" fmla="*/ 912 w 1247"/>
                  <a:gd name="T75" fmla="*/ 176 h 642"/>
                  <a:gd name="T76" fmla="*/ 906 w 1247"/>
                  <a:gd name="T77" fmla="*/ 223 h 642"/>
                  <a:gd name="T78" fmla="*/ 969 w 1247"/>
                  <a:gd name="T79" fmla="*/ 176 h 642"/>
                  <a:gd name="T80" fmla="*/ 1048 w 1247"/>
                  <a:gd name="T81" fmla="*/ 153 h 642"/>
                  <a:gd name="T82" fmla="*/ 1122 w 1247"/>
                  <a:gd name="T83" fmla="*/ 117 h 642"/>
                  <a:gd name="T84" fmla="*/ 1160 w 1247"/>
                  <a:gd name="T85" fmla="*/ 114 h 642"/>
                  <a:gd name="T86" fmla="*/ 1201 w 1247"/>
                  <a:gd name="T87" fmla="*/ 52 h 642"/>
                  <a:gd name="T88" fmla="*/ 1247 w 1247"/>
                  <a:gd name="T89" fmla="*/ 132 h 642"/>
                  <a:gd name="T90" fmla="*/ 1205 w 1247"/>
                  <a:gd name="T91" fmla="*/ 145 h 642"/>
                  <a:gd name="T92" fmla="*/ 1170 w 1247"/>
                  <a:gd name="T93" fmla="*/ 204 h 642"/>
                  <a:gd name="T94" fmla="*/ 1186 w 1247"/>
                  <a:gd name="T95" fmla="*/ 213 h 642"/>
                  <a:gd name="T96" fmla="*/ 1161 w 1247"/>
                  <a:gd name="T97" fmla="*/ 221 h 642"/>
                  <a:gd name="T98" fmla="*/ 1113 w 1247"/>
                  <a:gd name="T99" fmla="*/ 238 h 642"/>
                  <a:gd name="T100" fmla="*/ 1103 w 1247"/>
                  <a:gd name="T101" fmla="*/ 242 h 642"/>
                  <a:gd name="T102" fmla="*/ 1091 w 1247"/>
                  <a:gd name="T103" fmla="*/ 247 h 642"/>
                  <a:gd name="T104" fmla="*/ 1077 w 1247"/>
                  <a:gd name="T105" fmla="*/ 291 h 642"/>
                  <a:gd name="T106" fmla="*/ 1068 w 1247"/>
                  <a:gd name="T107" fmla="*/ 288 h 642"/>
                  <a:gd name="T108" fmla="*/ 1057 w 1247"/>
                  <a:gd name="T109" fmla="*/ 336 h 642"/>
                  <a:gd name="T110" fmla="*/ 1054 w 1247"/>
                  <a:gd name="T111" fmla="*/ 322 h 642"/>
                  <a:gd name="T112" fmla="*/ 1045 w 1247"/>
                  <a:gd name="T113" fmla="*/ 307 h 642"/>
                  <a:gd name="T114" fmla="*/ 1049 w 1247"/>
                  <a:gd name="T115" fmla="*/ 346 h 642"/>
                  <a:gd name="T116" fmla="*/ 1054 w 1247"/>
                  <a:gd name="T117" fmla="*/ 354 h 642"/>
                  <a:gd name="T118" fmla="*/ 1055 w 1247"/>
                  <a:gd name="T119" fmla="*/ 371 h 642"/>
                  <a:gd name="T120" fmla="*/ 1043 w 1247"/>
                  <a:gd name="T121" fmla="*/ 385 h 642"/>
                  <a:gd name="T122" fmla="*/ 1043 w 1247"/>
                  <a:gd name="T123" fmla="*/ 399 h 642"/>
                  <a:gd name="T124" fmla="*/ 1011 w 1247"/>
                  <a:gd name="T125" fmla="*/ 41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7" h="642">
                    <a:moveTo>
                      <a:pt x="1013" y="421"/>
                    </a:moveTo>
                    <a:cubicBezTo>
                      <a:pt x="978" y="442"/>
                      <a:pt x="932" y="457"/>
                      <a:pt x="932" y="515"/>
                    </a:cubicBezTo>
                    <a:cubicBezTo>
                      <a:pt x="932" y="541"/>
                      <a:pt x="954" y="549"/>
                      <a:pt x="954" y="574"/>
                    </a:cubicBezTo>
                    <a:cubicBezTo>
                      <a:pt x="954" y="573"/>
                      <a:pt x="954" y="573"/>
                      <a:pt x="954" y="573"/>
                    </a:cubicBezTo>
                    <a:cubicBezTo>
                      <a:pt x="954" y="578"/>
                      <a:pt x="954" y="578"/>
                      <a:pt x="954" y="578"/>
                    </a:cubicBezTo>
                    <a:cubicBezTo>
                      <a:pt x="956" y="588"/>
                      <a:pt x="963" y="596"/>
                      <a:pt x="963" y="610"/>
                    </a:cubicBezTo>
                    <a:cubicBezTo>
                      <a:pt x="963" y="627"/>
                      <a:pt x="959" y="642"/>
                      <a:pt x="946" y="642"/>
                    </a:cubicBezTo>
                    <a:cubicBezTo>
                      <a:pt x="935" y="642"/>
                      <a:pt x="935" y="629"/>
                      <a:pt x="931" y="622"/>
                    </a:cubicBezTo>
                    <a:cubicBezTo>
                      <a:pt x="922" y="609"/>
                      <a:pt x="914" y="605"/>
                      <a:pt x="908" y="593"/>
                    </a:cubicBezTo>
                    <a:cubicBezTo>
                      <a:pt x="896" y="567"/>
                      <a:pt x="905" y="519"/>
                      <a:pt x="872" y="519"/>
                    </a:cubicBezTo>
                    <a:cubicBezTo>
                      <a:pt x="865" y="519"/>
                      <a:pt x="862" y="529"/>
                      <a:pt x="855" y="529"/>
                    </a:cubicBezTo>
                    <a:cubicBezTo>
                      <a:pt x="842" y="529"/>
                      <a:pt x="833" y="511"/>
                      <a:pt x="815" y="511"/>
                    </a:cubicBezTo>
                    <a:cubicBezTo>
                      <a:pt x="804" y="511"/>
                      <a:pt x="802" y="517"/>
                      <a:pt x="796" y="517"/>
                    </a:cubicBezTo>
                    <a:cubicBezTo>
                      <a:pt x="794" y="517"/>
                      <a:pt x="791" y="513"/>
                      <a:pt x="791" y="511"/>
                    </a:cubicBezTo>
                    <a:cubicBezTo>
                      <a:pt x="779" y="514"/>
                      <a:pt x="763" y="512"/>
                      <a:pt x="750" y="517"/>
                    </a:cubicBezTo>
                    <a:cubicBezTo>
                      <a:pt x="757" y="520"/>
                      <a:pt x="756" y="520"/>
                      <a:pt x="760" y="517"/>
                    </a:cubicBezTo>
                    <a:cubicBezTo>
                      <a:pt x="760" y="529"/>
                      <a:pt x="753" y="536"/>
                      <a:pt x="762" y="543"/>
                    </a:cubicBezTo>
                    <a:cubicBezTo>
                      <a:pt x="741" y="554"/>
                      <a:pt x="723" y="527"/>
                      <a:pt x="707" y="527"/>
                    </a:cubicBezTo>
                    <a:cubicBezTo>
                      <a:pt x="703" y="527"/>
                      <a:pt x="701" y="533"/>
                      <a:pt x="696" y="533"/>
                    </a:cubicBezTo>
                    <a:cubicBezTo>
                      <a:pt x="688" y="533"/>
                      <a:pt x="683" y="525"/>
                      <a:pt x="675" y="525"/>
                    </a:cubicBezTo>
                    <a:cubicBezTo>
                      <a:pt x="653" y="525"/>
                      <a:pt x="642" y="545"/>
                      <a:pt x="633" y="555"/>
                    </a:cubicBezTo>
                    <a:cubicBezTo>
                      <a:pt x="627" y="561"/>
                      <a:pt x="620" y="555"/>
                      <a:pt x="613" y="559"/>
                    </a:cubicBezTo>
                    <a:cubicBezTo>
                      <a:pt x="596" y="565"/>
                      <a:pt x="586" y="586"/>
                      <a:pt x="586" y="610"/>
                    </a:cubicBezTo>
                    <a:cubicBezTo>
                      <a:pt x="586" y="613"/>
                      <a:pt x="590" y="616"/>
                      <a:pt x="590" y="618"/>
                    </a:cubicBezTo>
                    <a:cubicBezTo>
                      <a:pt x="577" y="617"/>
                      <a:pt x="558" y="613"/>
                      <a:pt x="552" y="606"/>
                    </a:cubicBezTo>
                    <a:cubicBezTo>
                      <a:pt x="528" y="581"/>
                      <a:pt x="529" y="523"/>
                      <a:pt x="484" y="523"/>
                    </a:cubicBezTo>
                    <a:cubicBezTo>
                      <a:pt x="467" y="523"/>
                      <a:pt x="472" y="545"/>
                      <a:pt x="458" y="545"/>
                    </a:cubicBezTo>
                    <a:cubicBezTo>
                      <a:pt x="442" y="545"/>
                      <a:pt x="430" y="518"/>
                      <a:pt x="423" y="507"/>
                    </a:cubicBezTo>
                    <a:cubicBezTo>
                      <a:pt x="411" y="484"/>
                      <a:pt x="396" y="481"/>
                      <a:pt x="370" y="473"/>
                    </a:cubicBezTo>
                    <a:cubicBezTo>
                      <a:pt x="355" y="473"/>
                      <a:pt x="355" y="473"/>
                      <a:pt x="355" y="473"/>
                    </a:cubicBezTo>
                    <a:cubicBezTo>
                      <a:pt x="355" y="483"/>
                      <a:pt x="355" y="483"/>
                      <a:pt x="355" y="483"/>
                    </a:cubicBezTo>
                    <a:cubicBezTo>
                      <a:pt x="292" y="483"/>
                      <a:pt x="292" y="483"/>
                      <a:pt x="292" y="483"/>
                    </a:cubicBezTo>
                    <a:cubicBezTo>
                      <a:pt x="211" y="455"/>
                      <a:pt x="211" y="455"/>
                      <a:pt x="211" y="455"/>
                    </a:cubicBezTo>
                    <a:cubicBezTo>
                      <a:pt x="164" y="455"/>
                      <a:pt x="164" y="455"/>
                      <a:pt x="164" y="455"/>
                    </a:cubicBezTo>
                    <a:cubicBezTo>
                      <a:pt x="152" y="431"/>
                      <a:pt x="114" y="415"/>
                      <a:pt x="86" y="404"/>
                    </a:cubicBezTo>
                    <a:cubicBezTo>
                      <a:pt x="80" y="401"/>
                      <a:pt x="83" y="392"/>
                      <a:pt x="80" y="386"/>
                    </a:cubicBezTo>
                    <a:cubicBezTo>
                      <a:pt x="70" y="358"/>
                      <a:pt x="49" y="349"/>
                      <a:pt x="52" y="316"/>
                    </a:cubicBezTo>
                    <a:cubicBezTo>
                      <a:pt x="36" y="314"/>
                      <a:pt x="20" y="278"/>
                      <a:pt x="7" y="255"/>
                    </a:cubicBezTo>
                    <a:cubicBezTo>
                      <a:pt x="3" y="248"/>
                      <a:pt x="10" y="243"/>
                      <a:pt x="15" y="240"/>
                    </a:cubicBezTo>
                    <a:cubicBezTo>
                      <a:pt x="6" y="222"/>
                      <a:pt x="14" y="193"/>
                      <a:pt x="7" y="173"/>
                    </a:cubicBezTo>
                    <a:cubicBezTo>
                      <a:pt x="0" y="154"/>
                      <a:pt x="20" y="109"/>
                      <a:pt x="20" y="84"/>
                    </a:cubicBezTo>
                    <a:cubicBezTo>
                      <a:pt x="20" y="66"/>
                      <a:pt x="1" y="59"/>
                      <a:pt x="1" y="42"/>
                    </a:cubicBezTo>
                    <a:cubicBezTo>
                      <a:pt x="1" y="37"/>
                      <a:pt x="9" y="36"/>
                      <a:pt x="12" y="36"/>
                    </a:cubicBezTo>
                    <a:cubicBezTo>
                      <a:pt x="24" y="36"/>
                      <a:pt x="30" y="43"/>
                      <a:pt x="34" y="50"/>
                    </a:cubicBezTo>
                    <a:cubicBezTo>
                      <a:pt x="38" y="45"/>
                      <a:pt x="45" y="35"/>
                      <a:pt x="45" y="28"/>
                    </a:cubicBezTo>
                    <a:cubicBezTo>
                      <a:pt x="45" y="20"/>
                      <a:pt x="38" y="18"/>
                      <a:pt x="35" y="10"/>
                    </a:cubicBezTo>
                    <a:cubicBezTo>
                      <a:pt x="641" y="10"/>
                      <a:pt x="641" y="10"/>
                      <a:pt x="641" y="10"/>
                    </a:cubicBezTo>
                    <a:cubicBezTo>
                      <a:pt x="641" y="0"/>
                      <a:pt x="641" y="0"/>
                      <a:pt x="641" y="0"/>
                    </a:cubicBezTo>
                    <a:cubicBezTo>
                      <a:pt x="651" y="8"/>
                      <a:pt x="650" y="15"/>
                      <a:pt x="660" y="20"/>
                    </a:cubicBezTo>
                    <a:cubicBezTo>
                      <a:pt x="698" y="20"/>
                      <a:pt x="698" y="20"/>
                      <a:pt x="698" y="20"/>
                    </a:cubicBezTo>
                    <a:cubicBezTo>
                      <a:pt x="713" y="36"/>
                      <a:pt x="733" y="36"/>
                      <a:pt x="760" y="36"/>
                    </a:cubicBezTo>
                    <a:cubicBezTo>
                      <a:pt x="740" y="51"/>
                      <a:pt x="719" y="58"/>
                      <a:pt x="701" y="82"/>
                    </a:cubicBezTo>
                    <a:cubicBezTo>
                      <a:pt x="713" y="82"/>
                      <a:pt x="713" y="82"/>
                      <a:pt x="713" y="82"/>
                    </a:cubicBezTo>
                    <a:cubicBezTo>
                      <a:pt x="718" y="79"/>
                      <a:pt x="721" y="77"/>
                      <a:pt x="726" y="76"/>
                    </a:cubicBezTo>
                    <a:cubicBezTo>
                      <a:pt x="729" y="83"/>
                      <a:pt x="732" y="84"/>
                      <a:pt x="738" y="84"/>
                    </a:cubicBezTo>
                    <a:cubicBezTo>
                      <a:pt x="751" y="84"/>
                      <a:pt x="751" y="74"/>
                      <a:pt x="758" y="74"/>
                    </a:cubicBezTo>
                    <a:cubicBezTo>
                      <a:pt x="767" y="74"/>
                      <a:pt x="780" y="58"/>
                      <a:pt x="792" y="56"/>
                    </a:cubicBezTo>
                    <a:cubicBezTo>
                      <a:pt x="792" y="67"/>
                      <a:pt x="786" y="70"/>
                      <a:pt x="783" y="76"/>
                    </a:cubicBezTo>
                    <a:cubicBezTo>
                      <a:pt x="798" y="76"/>
                      <a:pt x="798" y="76"/>
                      <a:pt x="798" y="76"/>
                    </a:cubicBezTo>
                    <a:cubicBezTo>
                      <a:pt x="799" y="82"/>
                      <a:pt x="806" y="85"/>
                      <a:pt x="811" y="85"/>
                    </a:cubicBezTo>
                    <a:cubicBezTo>
                      <a:pt x="821" y="85"/>
                      <a:pt x="824" y="78"/>
                      <a:pt x="832" y="78"/>
                    </a:cubicBezTo>
                    <a:cubicBezTo>
                      <a:pt x="851" y="78"/>
                      <a:pt x="860" y="88"/>
                      <a:pt x="876" y="88"/>
                    </a:cubicBezTo>
                    <a:cubicBezTo>
                      <a:pt x="876" y="97"/>
                      <a:pt x="876" y="97"/>
                      <a:pt x="876" y="97"/>
                    </a:cubicBezTo>
                    <a:cubicBezTo>
                      <a:pt x="864" y="101"/>
                      <a:pt x="848" y="97"/>
                      <a:pt x="842" y="97"/>
                    </a:cubicBezTo>
                    <a:cubicBezTo>
                      <a:pt x="825" y="97"/>
                      <a:pt x="795" y="120"/>
                      <a:pt x="793" y="136"/>
                    </a:cubicBezTo>
                    <a:cubicBezTo>
                      <a:pt x="801" y="131"/>
                      <a:pt x="804" y="124"/>
                      <a:pt x="811" y="124"/>
                    </a:cubicBezTo>
                    <a:cubicBezTo>
                      <a:pt x="798" y="142"/>
                      <a:pt x="792" y="183"/>
                      <a:pt x="792" y="203"/>
                    </a:cubicBezTo>
                    <a:cubicBezTo>
                      <a:pt x="792" y="212"/>
                      <a:pt x="801" y="219"/>
                      <a:pt x="810" y="219"/>
                    </a:cubicBezTo>
                    <a:cubicBezTo>
                      <a:pt x="821" y="219"/>
                      <a:pt x="825" y="195"/>
                      <a:pt x="825" y="185"/>
                    </a:cubicBezTo>
                    <a:cubicBezTo>
                      <a:pt x="825" y="175"/>
                      <a:pt x="825" y="159"/>
                      <a:pt x="825" y="159"/>
                    </a:cubicBezTo>
                    <a:cubicBezTo>
                      <a:pt x="825" y="149"/>
                      <a:pt x="825" y="125"/>
                      <a:pt x="833" y="125"/>
                    </a:cubicBezTo>
                    <a:cubicBezTo>
                      <a:pt x="861" y="123"/>
                      <a:pt x="848" y="104"/>
                      <a:pt x="860" y="104"/>
                    </a:cubicBezTo>
                    <a:cubicBezTo>
                      <a:pt x="867" y="104"/>
                      <a:pt x="895" y="118"/>
                      <a:pt x="895" y="128"/>
                    </a:cubicBezTo>
                    <a:cubicBezTo>
                      <a:pt x="895" y="139"/>
                      <a:pt x="888" y="146"/>
                      <a:pt x="886" y="157"/>
                    </a:cubicBezTo>
                    <a:cubicBezTo>
                      <a:pt x="895" y="157"/>
                      <a:pt x="894" y="154"/>
                      <a:pt x="901" y="152"/>
                    </a:cubicBezTo>
                    <a:cubicBezTo>
                      <a:pt x="904" y="164"/>
                      <a:pt x="904" y="170"/>
                      <a:pt x="912" y="176"/>
                    </a:cubicBezTo>
                    <a:cubicBezTo>
                      <a:pt x="903" y="186"/>
                      <a:pt x="895" y="191"/>
                      <a:pt x="895" y="203"/>
                    </a:cubicBezTo>
                    <a:cubicBezTo>
                      <a:pt x="895" y="211"/>
                      <a:pt x="898" y="223"/>
                      <a:pt x="906" y="223"/>
                    </a:cubicBezTo>
                    <a:cubicBezTo>
                      <a:pt x="926" y="223"/>
                      <a:pt x="961" y="203"/>
                      <a:pt x="976" y="195"/>
                    </a:cubicBezTo>
                    <a:cubicBezTo>
                      <a:pt x="974" y="187"/>
                      <a:pt x="971" y="180"/>
                      <a:pt x="969" y="176"/>
                    </a:cubicBezTo>
                    <a:cubicBezTo>
                      <a:pt x="974" y="176"/>
                      <a:pt x="974" y="175"/>
                      <a:pt x="978" y="175"/>
                    </a:cubicBezTo>
                    <a:cubicBezTo>
                      <a:pt x="1000" y="175"/>
                      <a:pt x="1048" y="183"/>
                      <a:pt x="1048" y="153"/>
                    </a:cubicBezTo>
                    <a:cubicBezTo>
                      <a:pt x="1050" y="152"/>
                      <a:pt x="1077" y="123"/>
                      <a:pt x="1082" y="119"/>
                    </a:cubicBezTo>
                    <a:cubicBezTo>
                      <a:pt x="1086" y="116"/>
                      <a:pt x="1104" y="117"/>
                      <a:pt x="1122" y="117"/>
                    </a:cubicBezTo>
                    <a:cubicBezTo>
                      <a:pt x="1129" y="117"/>
                      <a:pt x="1134" y="117"/>
                      <a:pt x="1141" y="117"/>
                    </a:cubicBezTo>
                    <a:cubicBezTo>
                      <a:pt x="1148" y="117"/>
                      <a:pt x="1155" y="115"/>
                      <a:pt x="1160" y="114"/>
                    </a:cubicBezTo>
                    <a:cubicBezTo>
                      <a:pt x="1167" y="113"/>
                      <a:pt x="1165" y="110"/>
                      <a:pt x="1168" y="107"/>
                    </a:cubicBezTo>
                    <a:cubicBezTo>
                      <a:pt x="1182" y="92"/>
                      <a:pt x="1181" y="66"/>
                      <a:pt x="1201" y="52"/>
                    </a:cubicBezTo>
                    <a:cubicBezTo>
                      <a:pt x="1210" y="64"/>
                      <a:pt x="1224" y="47"/>
                      <a:pt x="1230" y="58"/>
                    </a:cubicBezTo>
                    <a:cubicBezTo>
                      <a:pt x="1242" y="80"/>
                      <a:pt x="1232" y="113"/>
                      <a:pt x="1247" y="132"/>
                    </a:cubicBezTo>
                    <a:cubicBezTo>
                      <a:pt x="1241" y="140"/>
                      <a:pt x="1233" y="145"/>
                      <a:pt x="1222" y="145"/>
                    </a:cubicBezTo>
                    <a:cubicBezTo>
                      <a:pt x="1213" y="145"/>
                      <a:pt x="1213" y="141"/>
                      <a:pt x="1205" y="145"/>
                    </a:cubicBezTo>
                    <a:cubicBezTo>
                      <a:pt x="1193" y="158"/>
                      <a:pt x="1167" y="167"/>
                      <a:pt x="1167" y="197"/>
                    </a:cubicBezTo>
                    <a:cubicBezTo>
                      <a:pt x="1167" y="199"/>
                      <a:pt x="1168" y="203"/>
                      <a:pt x="1170" y="204"/>
                    </a:cubicBezTo>
                    <a:cubicBezTo>
                      <a:pt x="1170" y="208"/>
                      <a:pt x="1173" y="218"/>
                      <a:pt x="1178" y="218"/>
                    </a:cubicBezTo>
                    <a:cubicBezTo>
                      <a:pt x="1179" y="218"/>
                      <a:pt x="1186" y="213"/>
                      <a:pt x="1186" y="213"/>
                    </a:cubicBezTo>
                    <a:cubicBezTo>
                      <a:pt x="1186" y="218"/>
                      <a:pt x="1186" y="218"/>
                      <a:pt x="1186" y="218"/>
                    </a:cubicBezTo>
                    <a:cubicBezTo>
                      <a:pt x="1177" y="221"/>
                      <a:pt x="1164" y="224"/>
                      <a:pt x="1161" y="221"/>
                    </a:cubicBezTo>
                    <a:cubicBezTo>
                      <a:pt x="1146" y="233"/>
                      <a:pt x="1120" y="228"/>
                      <a:pt x="1105" y="238"/>
                    </a:cubicBezTo>
                    <a:cubicBezTo>
                      <a:pt x="1113" y="238"/>
                      <a:pt x="1113" y="238"/>
                      <a:pt x="1113" y="238"/>
                    </a:cubicBezTo>
                    <a:cubicBezTo>
                      <a:pt x="1119" y="238"/>
                      <a:pt x="1126" y="234"/>
                      <a:pt x="1132" y="238"/>
                    </a:cubicBezTo>
                    <a:cubicBezTo>
                      <a:pt x="1121" y="242"/>
                      <a:pt x="1113" y="242"/>
                      <a:pt x="1103" y="242"/>
                    </a:cubicBezTo>
                    <a:cubicBezTo>
                      <a:pt x="1101" y="242"/>
                      <a:pt x="1098" y="241"/>
                      <a:pt x="1096" y="241"/>
                    </a:cubicBezTo>
                    <a:cubicBezTo>
                      <a:pt x="1094" y="242"/>
                      <a:pt x="1091" y="245"/>
                      <a:pt x="1091" y="247"/>
                    </a:cubicBezTo>
                    <a:cubicBezTo>
                      <a:pt x="1091" y="251"/>
                      <a:pt x="1098" y="256"/>
                      <a:pt x="1098" y="256"/>
                    </a:cubicBezTo>
                    <a:cubicBezTo>
                      <a:pt x="1097" y="263"/>
                      <a:pt x="1082" y="291"/>
                      <a:pt x="1077" y="291"/>
                    </a:cubicBezTo>
                    <a:cubicBezTo>
                      <a:pt x="1075" y="291"/>
                      <a:pt x="1073" y="286"/>
                      <a:pt x="1072" y="284"/>
                    </a:cubicBezTo>
                    <a:cubicBezTo>
                      <a:pt x="1068" y="288"/>
                      <a:pt x="1068" y="288"/>
                      <a:pt x="1068" y="288"/>
                    </a:cubicBezTo>
                    <a:cubicBezTo>
                      <a:pt x="1069" y="295"/>
                      <a:pt x="1075" y="297"/>
                      <a:pt x="1075" y="303"/>
                    </a:cubicBezTo>
                    <a:cubicBezTo>
                      <a:pt x="1075" y="308"/>
                      <a:pt x="1060" y="336"/>
                      <a:pt x="1057" y="336"/>
                    </a:cubicBezTo>
                    <a:cubicBezTo>
                      <a:pt x="1056" y="336"/>
                      <a:pt x="1054" y="333"/>
                      <a:pt x="1054" y="331"/>
                    </a:cubicBezTo>
                    <a:cubicBezTo>
                      <a:pt x="1054" y="328"/>
                      <a:pt x="1054" y="326"/>
                      <a:pt x="1054" y="322"/>
                    </a:cubicBezTo>
                    <a:cubicBezTo>
                      <a:pt x="1054" y="317"/>
                      <a:pt x="1048" y="304"/>
                      <a:pt x="1046" y="296"/>
                    </a:cubicBezTo>
                    <a:cubicBezTo>
                      <a:pt x="1044" y="300"/>
                      <a:pt x="1045" y="307"/>
                      <a:pt x="1045" y="307"/>
                    </a:cubicBezTo>
                    <a:cubicBezTo>
                      <a:pt x="1045" y="312"/>
                      <a:pt x="1049" y="326"/>
                      <a:pt x="1049" y="334"/>
                    </a:cubicBezTo>
                    <a:cubicBezTo>
                      <a:pt x="1049" y="342"/>
                      <a:pt x="1044" y="341"/>
                      <a:pt x="1049" y="346"/>
                    </a:cubicBezTo>
                    <a:cubicBezTo>
                      <a:pt x="1051" y="346"/>
                      <a:pt x="1053" y="346"/>
                      <a:pt x="1054" y="346"/>
                    </a:cubicBezTo>
                    <a:cubicBezTo>
                      <a:pt x="1054" y="349"/>
                      <a:pt x="1054" y="352"/>
                      <a:pt x="1054" y="354"/>
                    </a:cubicBezTo>
                    <a:cubicBezTo>
                      <a:pt x="1054" y="361"/>
                      <a:pt x="1048" y="364"/>
                      <a:pt x="1044" y="364"/>
                    </a:cubicBezTo>
                    <a:cubicBezTo>
                      <a:pt x="1047" y="369"/>
                      <a:pt x="1051" y="370"/>
                      <a:pt x="1055" y="371"/>
                    </a:cubicBezTo>
                    <a:cubicBezTo>
                      <a:pt x="1053" y="380"/>
                      <a:pt x="1050" y="379"/>
                      <a:pt x="1043" y="379"/>
                    </a:cubicBezTo>
                    <a:cubicBezTo>
                      <a:pt x="1043" y="385"/>
                      <a:pt x="1043" y="385"/>
                      <a:pt x="1043" y="385"/>
                    </a:cubicBezTo>
                    <a:cubicBezTo>
                      <a:pt x="1052" y="391"/>
                      <a:pt x="1052" y="391"/>
                      <a:pt x="1052" y="391"/>
                    </a:cubicBezTo>
                    <a:cubicBezTo>
                      <a:pt x="1050" y="394"/>
                      <a:pt x="1047" y="399"/>
                      <a:pt x="1043" y="399"/>
                    </a:cubicBezTo>
                    <a:cubicBezTo>
                      <a:pt x="1034" y="401"/>
                      <a:pt x="1030" y="407"/>
                      <a:pt x="1024" y="409"/>
                    </a:cubicBezTo>
                    <a:cubicBezTo>
                      <a:pt x="1015" y="412"/>
                      <a:pt x="1016" y="415"/>
                      <a:pt x="1011" y="419"/>
                    </a:cubicBezTo>
                    <a:lnTo>
                      <a:pt x="1013" y="421"/>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2" name="Freeform 115">
                <a:extLst>
                  <a:ext uri="{FF2B5EF4-FFF2-40B4-BE49-F238E27FC236}">
                    <a16:creationId xmlns:a16="http://schemas.microsoft.com/office/drawing/2014/main" xmlns="" id="{D11DDB5A-C54D-D175-1171-E0E858FAD57F}"/>
                  </a:ext>
                </a:extLst>
              </p:cNvPr>
              <p:cNvSpPr>
                <a:spLocks/>
              </p:cNvSpPr>
              <p:nvPr/>
            </p:nvSpPr>
            <p:spPr bwMode="auto">
              <a:xfrm>
                <a:off x="2345658" y="1937173"/>
                <a:ext cx="2102824" cy="1140166"/>
              </a:xfrm>
              <a:custGeom>
                <a:avLst/>
                <a:gdLst>
                  <a:gd name="T0" fmla="*/ 1630 w 1838"/>
                  <a:gd name="T1" fmla="*/ 903 h 996"/>
                  <a:gd name="T2" fmla="*/ 1630 w 1838"/>
                  <a:gd name="T3" fmla="*/ 950 h 996"/>
                  <a:gd name="T4" fmla="*/ 1640 w 1838"/>
                  <a:gd name="T5" fmla="*/ 845 h 996"/>
                  <a:gd name="T6" fmla="*/ 1621 w 1838"/>
                  <a:gd name="T7" fmla="*/ 785 h 996"/>
                  <a:gd name="T8" fmla="*/ 1685 w 1838"/>
                  <a:gd name="T9" fmla="*/ 753 h 996"/>
                  <a:gd name="T10" fmla="*/ 1819 w 1838"/>
                  <a:gd name="T11" fmla="*/ 642 h 996"/>
                  <a:gd name="T12" fmla="*/ 1801 w 1838"/>
                  <a:gd name="T13" fmla="*/ 623 h 996"/>
                  <a:gd name="T14" fmla="*/ 1702 w 1838"/>
                  <a:gd name="T15" fmla="*/ 559 h 996"/>
                  <a:gd name="T16" fmla="*/ 1656 w 1838"/>
                  <a:gd name="T17" fmla="*/ 446 h 996"/>
                  <a:gd name="T18" fmla="*/ 1558 w 1838"/>
                  <a:gd name="T19" fmla="*/ 481 h 996"/>
                  <a:gd name="T20" fmla="*/ 1425 w 1838"/>
                  <a:gd name="T21" fmla="*/ 368 h 996"/>
                  <a:gd name="T22" fmla="*/ 1363 w 1838"/>
                  <a:gd name="T23" fmla="*/ 446 h 996"/>
                  <a:gd name="T24" fmla="*/ 1344 w 1838"/>
                  <a:gd name="T25" fmla="*/ 697 h 996"/>
                  <a:gd name="T26" fmla="*/ 1246 w 1838"/>
                  <a:gd name="T27" fmla="*/ 602 h 996"/>
                  <a:gd name="T28" fmla="*/ 1041 w 1838"/>
                  <a:gd name="T29" fmla="*/ 551 h 996"/>
                  <a:gd name="T30" fmla="*/ 1020 w 1838"/>
                  <a:gd name="T31" fmla="*/ 390 h 996"/>
                  <a:gd name="T32" fmla="*/ 1087 w 1838"/>
                  <a:gd name="T33" fmla="*/ 321 h 996"/>
                  <a:gd name="T34" fmla="*/ 1159 w 1838"/>
                  <a:gd name="T35" fmla="*/ 263 h 996"/>
                  <a:gd name="T36" fmla="*/ 1178 w 1838"/>
                  <a:gd name="T37" fmla="*/ 229 h 996"/>
                  <a:gd name="T38" fmla="*/ 1240 w 1838"/>
                  <a:gd name="T39" fmla="*/ 217 h 996"/>
                  <a:gd name="T40" fmla="*/ 1280 w 1838"/>
                  <a:gd name="T41" fmla="*/ 109 h 996"/>
                  <a:gd name="T42" fmla="*/ 1204 w 1838"/>
                  <a:gd name="T43" fmla="*/ 121 h 996"/>
                  <a:gd name="T44" fmla="*/ 1141 w 1838"/>
                  <a:gd name="T45" fmla="*/ 133 h 996"/>
                  <a:gd name="T46" fmla="*/ 1073 w 1838"/>
                  <a:gd name="T47" fmla="*/ 99 h 996"/>
                  <a:gd name="T48" fmla="*/ 985 w 1838"/>
                  <a:gd name="T49" fmla="*/ 0 h 996"/>
                  <a:gd name="T50" fmla="*/ 952 w 1838"/>
                  <a:gd name="T51" fmla="*/ 68 h 996"/>
                  <a:gd name="T52" fmla="*/ 973 w 1838"/>
                  <a:gd name="T53" fmla="*/ 177 h 996"/>
                  <a:gd name="T54" fmla="*/ 844 w 1838"/>
                  <a:gd name="T55" fmla="*/ 165 h 996"/>
                  <a:gd name="T56" fmla="*/ 738 w 1838"/>
                  <a:gd name="T57" fmla="*/ 136 h 996"/>
                  <a:gd name="T58" fmla="*/ 664 w 1838"/>
                  <a:gd name="T59" fmla="*/ 159 h 996"/>
                  <a:gd name="T60" fmla="*/ 572 w 1838"/>
                  <a:gd name="T61" fmla="*/ 145 h 996"/>
                  <a:gd name="T62" fmla="*/ 345 w 1838"/>
                  <a:gd name="T63" fmla="*/ 76 h 996"/>
                  <a:gd name="T64" fmla="*/ 237 w 1838"/>
                  <a:gd name="T65" fmla="*/ 73 h 996"/>
                  <a:gd name="T66" fmla="*/ 104 w 1838"/>
                  <a:gd name="T67" fmla="*/ 125 h 996"/>
                  <a:gd name="T68" fmla="*/ 0 w 1838"/>
                  <a:gd name="T69" fmla="*/ 435 h 996"/>
                  <a:gd name="T70" fmla="*/ 115 w 1838"/>
                  <a:gd name="T71" fmla="*/ 455 h 996"/>
                  <a:gd name="T72" fmla="*/ 212 w 1838"/>
                  <a:gd name="T73" fmla="*/ 570 h 996"/>
                  <a:gd name="T74" fmla="*/ 233 w 1838"/>
                  <a:gd name="T75" fmla="*/ 659 h 996"/>
                  <a:gd name="T76" fmla="*/ 310 w 1838"/>
                  <a:gd name="T77" fmla="*/ 744 h 996"/>
                  <a:gd name="T78" fmla="*/ 384 w 1838"/>
                  <a:gd name="T79" fmla="*/ 793 h 996"/>
                  <a:gd name="T80" fmla="*/ 1047 w 1838"/>
                  <a:gd name="T81" fmla="*/ 803 h 996"/>
                  <a:gd name="T82" fmla="*/ 1159 w 1838"/>
                  <a:gd name="T83" fmla="*/ 816 h 996"/>
                  <a:gd name="T84" fmla="*/ 1210 w 1838"/>
                  <a:gd name="T85" fmla="*/ 859 h 996"/>
                  <a:gd name="T86" fmla="*/ 1303 w 1838"/>
                  <a:gd name="T87" fmla="*/ 922 h 996"/>
                  <a:gd name="T88" fmla="*/ 1256 w 1838"/>
                  <a:gd name="T89" fmla="*/ 996 h 996"/>
                  <a:gd name="T90" fmla="*/ 1325 w 1838"/>
                  <a:gd name="T91" fmla="*/ 978 h 996"/>
                  <a:gd name="T92" fmla="*/ 1397 w 1838"/>
                  <a:gd name="T93" fmla="*/ 936 h 996"/>
                  <a:gd name="T94" fmla="*/ 1509 w 1838"/>
                  <a:gd name="T95" fmla="*/ 897 h 996"/>
                  <a:gd name="T96" fmla="*/ 1592 w 1838"/>
                  <a:gd name="T97" fmla="*/ 909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996">
                    <a:moveTo>
                      <a:pt x="1592" y="907"/>
                    </a:moveTo>
                    <a:cubicBezTo>
                      <a:pt x="1592" y="904"/>
                      <a:pt x="1592" y="904"/>
                      <a:pt x="1592" y="904"/>
                    </a:cubicBezTo>
                    <a:cubicBezTo>
                      <a:pt x="1593" y="905"/>
                      <a:pt x="1597" y="904"/>
                      <a:pt x="1600" y="904"/>
                    </a:cubicBezTo>
                    <a:cubicBezTo>
                      <a:pt x="1604" y="904"/>
                      <a:pt x="1623" y="907"/>
                      <a:pt x="1630" y="903"/>
                    </a:cubicBezTo>
                    <a:cubicBezTo>
                      <a:pt x="1637" y="898"/>
                      <a:pt x="1637" y="888"/>
                      <a:pt x="1648" y="887"/>
                    </a:cubicBezTo>
                    <a:cubicBezTo>
                      <a:pt x="1648" y="898"/>
                      <a:pt x="1647" y="899"/>
                      <a:pt x="1659" y="899"/>
                    </a:cubicBezTo>
                    <a:cubicBezTo>
                      <a:pt x="1642" y="900"/>
                      <a:pt x="1615" y="913"/>
                      <a:pt x="1615" y="931"/>
                    </a:cubicBezTo>
                    <a:cubicBezTo>
                      <a:pt x="1615" y="938"/>
                      <a:pt x="1625" y="950"/>
                      <a:pt x="1630" y="950"/>
                    </a:cubicBezTo>
                    <a:cubicBezTo>
                      <a:pt x="1636" y="950"/>
                      <a:pt x="1650" y="929"/>
                      <a:pt x="1665" y="924"/>
                    </a:cubicBezTo>
                    <a:cubicBezTo>
                      <a:pt x="1669" y="923"/>
                      <a:pt x="1721" y="903"/>
                      <a:pt x="1721" y="896"/>
                    </a:cubicBezTo>
                    <a:cubicBezTo>
                      <a:pt x="1721" y="888"/>
                      <a:pt x="1701" y="887"/>
                      <a:pt x="1696" y="887"/>
                    </a:cubicBezTo>
                    <a:cubicBezTo>
                      <a:pt x="1674" y="887"/>
                      <a:pt x="1640" y="865"/>
                      <a:pt x="1640" y="845"/>
                    </a:cubicBezTo>
                    <a:cubicBezTo>
                      <a:pt x="1640" y="840"/>
                      <a:pt x="1646" y="834"/>
                      <a:pt x="1647" y="826"/>
                    </a:cubicBezTo>
                    <a:cubicBezTo>
                      <a:pt x="1643" y="826"/>
                      <a:pt x="1635" y="823"/>
                      <a:pt x="1628" y="823"/>
                    </a:cubicBezTo>
                    <a:cubicBezTo>
                      <a:pt x="1633" y="817"/>
                      <a:pt x="1660" y="813"/>
                      <a:pt x="1660" y="797"/>
                    </a:cubicBezTo>
                    <a:cubicBezTo>
                      <a:pt x="1660" y="782"/>
                      <a:pt x="1637" y="785"/>
                      <a:pt x="1621" y="785"/>
                    </a:cubicBezTo>
                    <a:cubicBezTo>
                      <a:pt x="1587" y="785"/>
                      <a:pt x="1572" y="810"/>
                      <a:pt x="1550" y="813"/>
                    </a:cubicBezTo>
                    <a:cubicBezTo>
                      <a:pt x="1559" y="791"/>
                      <a:pt x="1575" y="799"/>
                      <a:pt x="1592" y="781"/>
                    </a:cubicBezTo>
                    <a:cubicBezTo>
                      <a:pt x="1603" y="770"/>
                      <a:pt x="1595" y="763"/>
                      <a:pt x="1611" y="757"/>
                    </a:cubicBezTo>
                    <a:cubicBezTo>
                      <a:pt x="1640" y="748"/>
                      <a:pt x="1656" y="753"/>
                      <a:pt x="1685" y="753"/>
                    </a:cubicBezTo>
                    <a:cubicBezTo>
                      <a:pt x="1723" y="753"/>
                      <a:pt x="1744" y="766"/>
                      <a:pt x="1766" y="736"/>
                    </a:cubicBezTo>
                    <a:cubicBezTo>
                      <a:pt x="1777" y="721"/>
                      <a:pt x="1838" y="717"/>
                      <a:pt x="1838" y="692"/>
                    </a:cubicBezTo>
                    <a:cubicBezTo>
                      <a:pt x="1838" y="674"/>
                      <a:pt x="1832" y="666"/>
                      <a:pt x="1825" y="654"/>
                    </a:cubicBezTo>
                    <a:cubicBezTo>
                      <a:pt x="1819" y="654"/>
                      <a:pt x="1828" y="646"/>
                      <a:pt x="1819" y="642"/>
                    </a:cubicBezTo>
                    <a:cubicBezTo>
                      <a:pt x="1819" y="632"/>
                      <a:pt x="1819" y="632"/>
                      <a:pt x="1819" y="632"/>
                    </a:cubicBezTo>
                    <a:cubicBezTo>
                      <a:pt x="1802" y="643"/>
                      <a:pt x="1765" y="656"/>
                      <a:pt x="1747" y="656"/>
                    </a:cubicBezTo>
                    <a:cubicBezTo>
                      <a:pt x="1745" y="656"/>
                      <a:pt x="1740" y="655"/>
                      <a:pt x="1740" y="653"/>
                    </a:cubicBezTo>
                    <a:cubicBezTo>
                      <a:pt x="1755" y="644"/>
                      <a:pt x="1797" y="638"/>
                      <a:pt x="1801" y="623"/>
                    </a:cubicBezTo>
                    <a:cubicBezTo>
                      <a:pt x="1802" y="619"/>
                      <a:pt x="1796" y="618"/>
                      <a:pt x="1795" y="614"/>
                    </a:cubicBezTo>
                    <a:cubicBezTo>
                      <a:pt x="1777" y="616"/>
                      <a:pt x="1738" y="608"/>
                      <a:pt x="1738" y="581"/>
                    </a:cubicBezTo>
                    <a:cubicBezTo>
                      <a:pt x="1738" y="578"/>
                      <a:pt x="1738" y="578"/>
                      <a:pt x="1738" y="578"/>
                    </a:cubicBezTo>
                    <a:cubicBezTo>
                      <a:pt x="1721" y="578"/>
                      <a:pt x="1712" y="567"/>
                      <a:pt x="1702" y="559"/>
                    </a:cubicBezTo>
                    <a:cubicBezTo>
                      <a:pt x="1706" y="557"/>
                      <a:pt x="1713" y="554"/>
                      <a:pt x="1713" y="545"/>
                    </a:cubicBezTo>
                    <a:cubicBezTo>
                      <a:pt x="1713" y="537"/>
                      <a:pt x="1706" y="531"/>
                      <a:pt x="1708" y="523"/>
                    </a:cubicBezTo>
                    <a:cubicBezTo>
                      <a:pt x="1701" y="520"/>
                      <a:pt x="1676" y="504"/>
                      <a:pt x="1683" y="489"/>
                    </a:cubicBezTo>
                    <a:cubicBezTo>
                      <a:pt x="1691" y="471"/>
                      <a:pt x="1659" y="467"/>
                      <a:pt x="1656" y="446"/>
                    </a:cubicBezTo>
                    <a:cubicBezTo>
                      <a:pt x="1654" y="446"/>
                      <a:pt x="1646" y="438"/>
                      <a:pt x="1643" y="435"/>
                    </a:cubicBezTo>
                    <a:cubicBezTo>
                      <a:pt x="1638" y="439"/>
                      <a:pt x="1626" y="446"/>
                      <a:pt x="1626" y="458"/>
                    </a:cubicBezTo>
                    <a:cubicBezTo>
                      <a:pt x="1626" y="469"/>
                      <a:pt x="1602" y="499"/>
                      <a:pt x="1583" y="499"/>
                    </a:cubicBezTo>
                    <a:cubicBezTo>
                      <a:pt x="1569" y="499"/>
                      <a:pt x="1567" y="481"/>
                      <a:pt x="1558" y="481"/>
                    </a:cubicBezTo>
                    <a:cubicBezTo>
                      <a:pt x="1545" y="481"/>
                      <a:pt x="1540" y="442"/>
                      <a:pt x="1537" y="426"/>
                    </a:cubicBezTo>
                    <a:cubicBezTo>
                      <a:pt x="1534" y="403"/>
                      <a:pt x="1493" y="419"/>
                      <a:pt x="1493" y="390"/>
                    </a:cubicBezTo>
                    <a:cubicBezTo>
                      <a:pt x="1472" y="387"/>
                      <a:pt x="1468" y="360"/>
                      <a:pt x="1446" y="360"/>
                    </a:cubicBezTo>
                    <a:cubicBezTo>
                      <a:pt x="1437" y="360"/>
                      <a:pt x="1437" y="368"/>
                      <a:pt x="1425" y="368"/>
                    </a:cubicBezTo>
                    <a:cubicBezTo>
                      <a:pt x="1403" y="368"/>
                      <a:pt x="1390" y="354"/>
                      <a:pt x="1368" y="354"/>
                    </a:cubicBezTo>
                    <a:cubicBezTo>
                      <a:pt x="1357" y="354"/>
                      <a:pt x="1346" y="360"/>
                      <a:pt x="1346" y="374"/>
                    </a:cubicBezTo>
                    <a:cubicBezTo>
                      <a:pt x="1346" y="382"/>
                      <a:pt x="1372" y="394"/>
                      <a:pt x="1348" y="410"/>
                    </a:cubicBezTo>
                    <a:cubicBezTo>
                      <a:pt x="1338" y="416"/>
                      <a:pt x="1362" y="434"/>
                      <a:pt x="1363" y="446"/>
                    </a:cubicBezTo>
                    <a:cubicBezTo>
                      <a:pt x="1366" y="469"/>
                      <a:pt x="1344" y="475"/>
                      <a:pt x="1335" y="479"/>
                    </a:cubicBezTo>
                    <a:cubicBezTo>
                      <a:pt x="1352" y="510"/>
                      <a:pt x="1378" y="520"/>
                      <a:pt x="1378" y="573"/>
                    </a:cubicBezTo>
                    <a:cubicBezTo>
                      <a:pt x="1378" y="587"/>
                      <a:pt x="1333" y="623"/>
                      <a:pt x="1318" y="626"/>
                    </a:cubicBezTo>
                    <a:cubicBezTo>
                      <a:pt x="1344" y="640"/>
                      <a:pt x="1334" y="683"/>
                      <a:pt x="1344" y="697"/>
                    </a:cubicBezTo>
                    <a:cubicBezTo>
                      <a:pt x="1341" y="702"/>
                      <a:pt x="1331" y="707"/>
                      <a:pt x="1331" y="716"/>
                    </a:cubicBezTo>
                    <a:cubicBezTo>
                      <a:pt x="1322" y="716"/>
                      <a:pt x="1315" y="731"/>
                      <a:pt x="1308" y="725"/>
                    </a:cubicBezTo>
                    <a:cubicBezTo>
                      <a:pt x="1289" y="710"/>
                      <a:pt x="1262" y="685"/>
                      <a:pt x="1262" y="662"/>
                    </a:cubicBezTo>
                    <a:cubicBezTo>
                      <a:pt x="1262" y="636"/>
                      <a:pt x="1267" y="616"/>
                      <a:pt x="1246" y="602"/>
                    </a:cubicBezTo>
                    <a:cubicBezTo>
                      <a:pt x="1197" y="602"/>
                      <a:pt x="1197" y="602"/>
                      <a:pt x="1197" y="602"/>
                    </a:cubicBezTo>
                    <a:cubicBezTo>
                      <a:pt x="1169" y="581"/>
                      <a:pt x="1137" y="568"/>
                      <a:pt x="1103" y="554"/>
                    </a:cubicBezTo>
                    <a:cubicBezTo>
                      <a:pt x="1097" y="552"/>
                      <a:pt x="1080" y="539"/>
                      <a:pt x="1069" y="539"/>
                    </a:cubicBezTo>
                    <a:cubicBezTo>
                      <a:pt x="1058" y="539"/>
                      <a:pt x="1053" y="551"/>
                      <a:pt x="1041" y="551"/>
                    </a:cubicBezTo>
                    <a:cubicBezTo>
                      <a:pt x="1041" y="531"/>
                      <a:pt x="1029" y="487"/>
                      <a:pt x="1013" y="487"/>
                    </a:cubicBezTo>
                    <a:cubicBezTo>
                      <a:pt x="1005" y="487"/>
                      <a:pt x="1001" y="493"/>
                      <a:pt x="994" y="495"/>
                    </a:cubicBezTo>
                    <a:cubicBezTo>
                      <a:pt x="997" y="485"/>
                      <a:pt x="994" y="482"/>
                      <a:pt x="994" y="459"/>
                    </a:cubicBezTo>
                    <a:cubicBezTo>
                      <a:pt x="994" y="427"/>
                      <a:pt x="1003" y="408"/>
                      <a:pt x="1020" y="390"/>
                    </a:cubicBezTo>
                    <a:cubicBezTo>
                      <a:pt x="1026" y="384"/>
                      <a:pt x="1039" y="353"/>
                      <a:pt x="1045" y="350"/>
                    </a:cubicBezTo>
                    <a:cubicBezTo>
                      <a:pt x="1058" y="345"/>
                      <a:pt x="1081" y="353"/>
                      <a:pt x="1081" y="334"/>
                    </a:cubicBezTo>
                    <a:cubicBezTo>
                      <a:pt x="1081" y="322"/>
                      <a:pt x="1052" y="321"/>
                      <a:pt x="1041" y="315"/>
                    </a:cubicBezTo>
                    <a:cubicBezTo>
                      <a:pt x="1048" y="317"/>
                      <a:pt x="1025" y="301"/>
                      <a:pt x="1087" y="321"/>
                    </a:cubicBezTo>
                    <a:cubicBezTo>
                      <a:pt x="1103" y="326"/>
                      <a:pt x="1093" y="304"/>
                      <a:pt x="1102" y="304"/>
                    </a:cubicBezTo>
                    <a:cubicBezTo>
                      <a:pt x="1103" y="304"/>
                      <a:pt x="1109" y="304"/>
                      <a:pt x="1119" y="304"/>
                    </a:cubicBezTo>
                    <a:cubicBezTo>
                      <a:pt x="1137" y="304"/>
                      <a:pt x="1147" y="284"/>
                      <a:pt x="1159" y="275"/>
                    </a:cubicBezTo>
                    <a:cubicBezTo>
                      <a:pt x="1159" y="263"/>
                      <a:pt x="1159" y="263"/>
                      <a:pt x="1159" y="263"/>
                    </a:cubicBezTo>
                    <a:cubicBezTo>
                      <a:pt x="1133" y="256"/>
                      <a:pt x="1107" y="260"/>
                      <a:pt x="1096" y="236"/>
                    </a:cubicBezTo>
                    <a:cubicBezTo>
                      <a:pt x="1096" y="236"/>
                      <a:pt x="1104" y="236"/>
                      <a:pt x="1109" y="236"/>
                    </a:cubicBezTo>
                    <a:cubicBezTo>
                      <a:pt x="1119" y="243"/>
                      <a:pt x="1129" y="255"/>
                      <a:pt x="1144" y="255"/>
                    </a:cubicBezTo>
                    <a:cubicBezTo>
                      <a:pt x="1156" y="255"/>
                      <a:pt x="1178" y="238"/>
                      <a:pt x="1178" y="229"/>
                    </a:cubicBezTo>
                    <a:cubicBezTo>
                      <a:pt x="1178" y="225"/>
                      <a:pt x="1166" y="211"/>
                      <a:pt x="1172" y="211"/>
                    </a:cubicBezTo>
                    <a:cubicBezTo>
                      <a:pt x="1189" y="211"/>
                      <a:pt x="1195" y="227"/>
                      <a:pt x="1206" y="227"/>
                    </a:cubicBezTo>
                    <a:cubicBezTo>
                      <a:pt x="1212" y="227"/>
                      <a:pt x="1217" y="221"/>
                      <a:pt x="1231" y="221"/>
                    </a:cubicBezTo>
                    <a:cubicBezTo>
                      <a:pt x="1227" y="216"/>
                      <a:pt x="1230" y="202"/>
                      <a:pt x="1240" y="217"/>
                    </a:cubicBezTo>
                    <a:cubicBezTo>
                      <a:pt x="1245" y="225"/>
                      <a:pt x="1284" y="190"/>
                      <a:pt x="1284" y="179"/>
                    </a:cubicBezTo>
                    <a:cubicBezTo>
                      <a:pt x="1284" y="172"/>
                      <a:pt x="1266" y="164"/>
                      <a:pt x="1266" y="159"/>
                    </a:cubicBezTo>
                    <a:cubicBezTo>
                      <a:pt x="1266" y="154"/>
                      <a:pt x="1256" y="141"/>
                      <a:pt x="1280" y="129"/>
                    </a:cubicBezTo>
                    <a:cubicBezTo>
                      <a:pt x="1283" y="122"/>
                      <a:pt x="1280" y="123"/>
                      <a:pt x="1280" y="109"/>
                    </a:cubicBezTo>
                    <a:cubicBezTo>
                      <a:pt x="1256" y="109"/>
                      <a:pt x="1262" y="89"/>
                      <a:pt x="1231" y="89"/>
                    </a:cubicBezTo>
                    <a:cubicBezTo>
                      <a:pt x="1224" y="89"/>
                      <a:pt x="1219" y="84"/>
                      <a:pt x="1212" y="84"/>
                    </a:cubicBezTo>
                    <a:cubicBezTo>
                      <a:pt x="1203" y="84"/>
                      <a:pt x="1193" y="90"/>
                      <a:pt x="1193" y="100"/>
                    </a:cubicBezTo>
                    <a:cubicBezTo>
                      <a:pt x="1193" y="110"/>
                      <a:pt x="1204" y="114"/>
                      <a:pt x="1204" y="121"/>
                    </a:cubicBezTo>
                    <a:cubicBezTo>
                      <a:pt x="1204" y="129"/>
                      <a:pt x="1187" y="129"/>
                      <a:pt x="1183" y="137"/>
                    </a:cubicBezTo>
                    <a:cubicBezTo>
                      <a:pt x="1177" y="151"/>
                      <a:pt x="1179" y="161"/>
                      <a:pt x="1168" y="176"/>
                    </a:cubicBezTo>
                    <a:cubicBezTo>
                      <a:pt x="1151" y="199"/>
                      <a:pt x="1128" y="162"/>
                      <a:pt x="1128" y="153"/>
                    </a:cubicBezTo>
                    <a:cubicBezTo>
                      <a:pt x="1128" y="143"/>
                      <a:pt x="1141" y="145"/>
                      <a:pt x="1141" y="133"/>
                    </a:cubicBezTo>
                    <a:cubicBezTo>
                      <a:pt x="1141" y="128"/>
                      <a:pt x="1119" y="105"/>
                      <a:pt x="1113" y="105"/>
                    </a:cubicBezTo>
                    <a:cubicBezTo>
                      <a:pt x="1091" y="105"/>
                      <a:pt x="1106" y="140"/>
                      <a:pt x="1083" y="140"/>
                    </a:cubicBezTo>
                    <a:cubicBezTo>
                      <a:pt x="1083" y="126"/>
                      <a:pt x="1082" y="116"/>
                      <a:pt x="1066" y="109"/>
                    </a:cubicBezTo>
                    <a:cubicBezTo>
                      <a:pt x="1068" y="105"/>
                      <a:pt x="1069" y="102"/>
                      <a:pt x="1073" y="99"/>
                    </a:cubicBezTo>
                    <a:cubicBezTo>
                      <a:pt x="1061" y="91"/>
                      <a:pt x="1044" y="99"/>
                      <a:pt x="1035" y="87"/>
                    </a:cubicBezTo>
                    <a:cubicBezTo>
                      <a:pt x="1041" y="84"/>
                      <a:pt x="1054" y="78"/>
                      <a:pt x="1054" y="68"/>
                    </a:cubicBezTo>
                    <a:cubicBezTo>
                      <a:pt x="1054" y="53"/>
                      <a:pt x="1032" y="53"/>
                      <a:pt x="1031" y="42"/>
                    </a:cubicBezTo>
                    <a:cubicBezTo>
                      <a:pt x="1031" y="17"/>
                      <a:pt x="1014" y="1"/>
                      <a:pt x="985" y="0"/>
                    </a:cubicBezTo>
                    <a:cubicBezTo>
                      <a:pt x="970" y="0"/>
                      <a:pt x="976" y="10"/>
                      <a:pt x="977" y="18"/>
                    </a:cubicBezTo>
                    <a:cubicBezTo>
                      <a:pt x="968" y="20"/>
                      <a:pt x="956" y="18"/>
                      <a:pt x="956" y="30"/>
                    </a:cubicBezTo>
                    <a:cubicBezTo>
                      <a:pt x="956" y="38"/>
                      <a:pt x="962" y="42"/>
                      <a:pt x="962" y="50"/>
                    </a:cubicBezTo>
                    <a:cubicBezTo>
                      <a:pt x="962" y="58"/>
                      <a:pt x="952" y="57"/>
                      <a:pt x="952" y="68"/>
                    </a:cubicBezTo>
                    <a:cubicBezTo>
                      <a:pt x="952" y="94"/>
                      <a:pt x="1003" y="78"/>
                      <a:pt x="1003" y="105"/>
                    </a:cubicBezTo>
                    <a:cubicBezTo>
                      <a:pt x="1003" y="110"/>
                      <a:pt x="997" y="129"/>
                      <a:pt x="997" y="129"/>
                    </a:cubicBezTo>
                    <a:cubicBezTo>
                      <a:pt x="1003" y="126"/>
                      <a:pt x="1007" y="124"/>
                      <a:pt x="1013" y="121"/>
                    </a:cubicBezTo>
                    <a:cubicBezTo>
                      <a:pt x="1023" y="154"/>
                      <a:pt x="973" y="138"/>
                      <a:pt x="973" y="177"/>
                    </a:cubicBezTo>
                    <a:cubicBezTo>
                      <a:pt x="948" y="184"/>
                      <a:pt x="968" y="158"/>
                      <a:pt x="962" y="149"/>
                    </a:cubicBezTo>
                    <a:cubicBezTo>
                      <a:pt x="960" y="145"/>
                      <a:pt x="939" y="140"/>
                      <a:pt x="928" y="140"/>
                    </a:cubicBezTo>
                    <a:cubicBezTo>
                      <a:pt x="914" y="140"/>
                      <a:pt x="909" y="148"/>
                      <a:pt x="909" y="165"/>
                    </a:cubicBezTo>
                    <a:cubicBezTo>
                      <a:pt x="896" y="163"/>
                      <a:pt x="888" y="165"/>
                      <a:pt x="844" y="165"/>
                    </a:cubicBezTo>
                    <a:cubicBezTo>
                      <a:pt x="804" y="165"/>
                      <a:pt x="756" y="150"/>
                      <a:pt x="746" y="117"/>
                    </a:cubicBezTo>
                    <a:cubicBezTo>
                      <a:pt x="732" y="121"/>
                      <a:pt x="687" y="122"/>
                      <a:pt x="687" y="140"/>
                    </a:cubicBezTo>
                    <a:cubicBezTo>
                      <a:pt x="687" y="145"/>
                      <a:pt x="690" y="148"/>
                      <a:pt x="696" y="148"/>
                    </a:cubicBezTo>
                    <a:cubicBezTo>
                      <a:pt x="709" y="148"/>
                      <a:pt x="729" y="142"/>
                      <a:pt x="738" y="136"/>
                    </a:cubicBezTo>
                    <a:cubicBezTo>
                      <a:pt x="741" y="162"/>
                      <a:pt x="702" y="140"/>
                      <a:pt x="702" y="167"/>
                    </a:cubicBezTo>
                    <a:cubicBezTo>
                      <a:pt x="702" y="173"/>
                      <a:pt x="710" y="191"/>
                      <a:pt x="707" y="191"/>
                    </a:cubicBezTo>
                    <a:cubicBezTo>
                      <a:pt x="691" y="191"/>
                      <a:pt x="688" y="171"/>
                      <a:pt x="676" y="165"/>
                    </a:cubicBezTo>
                    <a:cubicBezTo>
                      <a:pt x="664" y="159"/>
                      <a:pt x="664" y="159"/>
                      <a:pt x="664" y="159"/>
                    </a:cubicBezTo>
                    <a:cubicBezTo>
                      <a:pt x="646" y="159"/>
                      <a:pt x="634" y="159"/>
                      <a:pt x="616" y="159"/>
                    </a:cubicBezTo>
                    <a:cubicBezTo>
                      <a:pt x="601" y="159"/>
                      <a:pt x="591" y="166"/>
                      <a:pt x="574" y="167"/>
                    </a:cubicBezTo>
                    <a:cubicBezTo>
                      <a:pt x="544" y="168"/>
                      <a:pt x="544" y="156"/>
                      <a:pt x="544" y="154"/>
                    </a:cubicBezTo>
                    <a:cubicBezTo>
                      <a:pt x="544" y="147"/>
                      <a:pt x="567" y="150"/>
                      <a:pt x="572" y="145"/>
                    </a:cubicBezTo>
                    <a:cubicBezTo>
                      <a:pt x="551" y="114"/>
                      <a:pt x="554" y="119"/>
                      <a:pt x="511" y="123"/>
                    </a:cubicBezTo>
                    <a:cubicBezTo>
                      <a:pt x="465" y="127"/>
                      <a:pt x="442" y="87"/>
                      <a:pt x="396" y="87"/>
                    </a:cubicBezTo>
                    <a:cubicBezTo>
                      <a:pt x="382" y="87"/>
                      <a:pt x="376" y="97"/>
                      <a:pt x="364" y="97"/>
                    </a:cubicBezTo>
                    <a:cubicBezTo>
                      <a:pt x="355" y="97"/>
                      <a:pt x="347" y="82"/>
                      <a:pt x="345" y="76"/>
                    </a:cubicBezTo>
                    <a:cubicBezTo>
                      <a:pt x="331" y="79"/>
                      <a:pt x="331" y="97"/>
                      <a:pt x="316" y="97"/>
                    </a:cubicBezTo>
                    <a:cubicBezTo>
                      <a:pt x="301" y="97"/>
                      <a:pt x="281" y="61"/>
                      <a:pt x="276" y="61"/>
                    </a:cubicBezTo>
                    <a:cubicBezTo>
                      <a:pt x="261" y="61"/>
                      <a:pt x="267" y="84"/>
                      <a:pt x="251" y="84"/>
                    </a:cubicBezTo>
                    <a:cubicBezTo>
                      <a:pt x="245" y="84"/>
                      <a:pt x="239" y="79"/>
                      <a:pt x="237" y="73"/>
                    </a:cubicBezTo>
                    <a:cubicBezTo>
                      <a:pt x="214" y="78"/>
                      <a:pt x="205" y="80"/>
                      <a:pt x="184" y="89"/>
                    </a:cubicBezTo>
                    <a:cubicBezTo>
                      <a:pt x="176" y="90"/>
                      <a:pt x="156" y="105"/>
                      <a:pt x="149" y="99"/>
                    </a:cubicBezTo>
                    <a:cubicBezTo>
                      <a:pt x="129" y="80"/>
                      <a:pt x="133" y="104"/>
                      <a:pt x="126" y="105"/>
                    </a:cubicBezTo>
                    <a:cubicBezTo>
                      <a:pt x="76" y="106"/>
                      <a:pt x="111" y="125"/>
                      <a:pt x="104" y="125"/>
                    </a:cubicBezTo>
                    <a:cubicBezTo>
                      <a:pt x="85" y="125"/>
                      <a:pt x="51" y="121"/>
                      <a:pt x="20" y="101"/>
                    </a:cubicBezTo>
                    <a:cubicBezTo>
                      <a:pt x="18" y="101"/>
                      <a:pt x="9" y="93"/>
                      <a:pt x="9" y="91"/>
                    </a:cubicBezTo>
                    <a:cubicBezTo>
                      <a:pt x="4" y="94"/>
                      <a:pt x="8" y="93"/>
                      <a:pt x="0" y="91"/>
                    </a:cubicBezTo>
                    <a:cubicBezTo>
                      <a:pt x="0" y="435"/>
                      <a:pt x="0" y="435"/>
                      <a:pt x="0" y="435"/>
                    </a:cubicBezTo>
                    <a:cubicBezTo>
                      <a:pt x="10" y="446"/>
                      <a:pt x="33" y="432"/>
                      <a:pt x="42" y="447"/>
                    </a:cubicBezTo>
                    <a:cubicBezTo>
                      <a:pt x="48" y="458"/>
                      <a:pt x="64" y="479"/>
                      <a:pt x="80" y="479"/>
                    </a:cubicBezTo>
                    <a:cubicBezTo>
                      <a:pt x="90" y="479"/>
                      <a:pt x="90" y="462"/>
                      <a:pt x="101" y="459"/>
                    </a:cubicBezTo>
                    <a:cubicBezTo>
                      <a:pt x="105" y="458"/>
                      <a:pt x="110" y="459"/>
                      <a:pt x="115" y="455"/>
                    </a:cubicBezTo>
                    <a:cubicBezTo>
                      <a:pt x="138" y="479"/>
                      <a:pt x="149" y="488"/>
                      <a:pt x="169" y="519"/>
                    </a:cubicBezTo>
                    <a:cubicBezTo>
                      <a:pt x="170" y="522"/>
                      <a:pt x="176" y="523"/>
                      <a:pt x="179" y="531"/>
                    </a:cubicBezTo>
                    <a:cubicBezTo>
                      <a:pt x="182" y="540"/>
                      <a:pt x="186" y="552"/>
                      <a:pt x="194" y="561"/>
                    </a:cubicBezTo>
                    <a:cubicBezTo>
                      <a:pt x="198" y="566"/>
                      <a:pt x="207" y="563"/>
                      <a:pt x="212" y="570"/>
                    </a:cubicBezTo>
                    <a:cubicBezTo>
                      <a:pt x="219" y="577"/>
                      <a:pt x="232" y="581"/>
                      <a:pt x="232" y="597"/>
                    </a:cubicBezTo>
                    <a:cubicBezTo>
                      <a:pt x="232" y="606"/>
                      <a:pt x="221" y="608"/>
                      <a:pt x="221" y="613"/>
                    </a:cubicBezTo>
                    <a:cubicBezTo>
                      <a:pt x="221" y="617"/>
                      <a:pt x="226" y="620"/>
                      <a:pt x="226" y="624"/>
                    </a:cubicBezTo>
                    <a:cubicBezTo>
                      <a:pt x="226" y="635"/>
                      <a:pt x="223" y="656"/>
                      <a:pt x="233" y="659"/>
                    </a:cubicBezTo>
                    <a:cubicBezTo>
                      <a:pt x="239" y="661"/>
                      <a:pt x="245" y="661"/>
                      <a:pt x="250" y="666"/>
                    </a:cubicBezTo>
                    <a:cubicBezTo>
                      <a:pt x="257" y="673"/>
                      <a:pt x="248" y="683"/>
                      <a:pt x="257" y="690"/>
                    </a:cubicBezTo>
                    <a:cubicBezTo>
                      <a:pt x="257" y="690"/>
                      <a:pt x="277" y="702"/>
                      <a:pt x="278" y="705"/>
                    </a:cubicBezTo>
                    <a:cubicBezTo>
                      <a:pt x="283" y="723"/>
                      <a:pt x="285" y="744"/>
                      <a:pt x="310" y="744"/>
                    </a:cubicBezTo>
                    <a:cubicBezTo>
                      <a:pt x="314" y="760"/>
                      <a:pt x="341" y="750"/>
                      <a:pt x="347" y="771"/>
                    </a:cubicBezTo>
                    <a:cubicBezTo>
                      <a:pt x="349" y="779"/>
                      <a:pt x="368" y="780"/>
                      <a:pt x="376" y="788"/>
                    </a:cubicBezTo>
                    <a:cubicBezTo>
                      <a:pt x="377" y="790"/>
                      <a:pt x="381" y="791"/>
                      <a:pt x="384" y="793"/>
                    </a:cubicBezTo>
                    <a:cubicBezTo>
                      <a:pt x="384" y="793"/>
                      <a:pt x="384" y="793"/>
                      <a:pt x="384" y="793"/>
                    </a:cubicBezTo>
                    <a:cubicBezTo>
                      <a:pt x="990" y="793"/>
                      <a:pt x="990" y="793"/>
                      <a:pt x="990" y="793"/>
                    </a:cubicBezTo>
                    <a:cubicBezTo>
                      <a:pt x="990" y="783"/>
                      <a:pt x="990" y="783"/>
                      <a:pt x="990" y="783"/>
                    </a:cubicBezTo>
                    <a:cubicBezTo>
                      <a:pt x="1000" y="791"/>
                      <a:pt x="999" y="798"/>
                      <a:pt x="1009" y="803"/>
                    </a:cubicBezTo>
                    <a:cubicBezTo>
                      <a:pt x="1047" y="803"/>
                      <a:pt x="1047" y="803"/>
                      <a:pt x="1047" y="803"/>
                    </a:cubicBezTo>
                    <a:cubicBezTo>
                      <a:pt x="1062" y="819"/>
                      <a:pt x="1082" y="819"/>
                      <a:pt x="1109" y="819"/>
                    </a:cubicBezTo>
                    <a:cubicBezTo>
                      <a:pt x="1119" y="816"/>
                      <a:pt x="1121" y="819"/>
                      <a:pt x="1129" y="815"/>
                    </a:cubicBezTo>
                    <a:cubicBezTo>
                      <a:pt x="1137" y="811"/>
                      <a:pt x="1134" y="799"/>
                      <a:pt x="1141" y="799"/>
                    </a:cubicBezTo>
                    <a:cubicBezTo>
                      <a:pt x="1150" y="799"/>
                      <a:pt x="1156" y="813"/>
                      <a:pt x="1159" y="816"/>
                    </a:cubicBezTo>
                    <a:cubicBezTo>
                      <a:pt x="1161" y="813"/>
                      <a:pt x="1160" y="806"/>
                      <a:pt x="1160" y="805"/>
                    </a:cubicBezTo>
                    <a:cubicBezTo>
                      <a:pt x="1163" y="805"/>
                      <a:pt x="1164" y="805"/>
                      <a:pt x="1166" y="805"/>
                    </a:cubicBezTo>
                    <a:cubicBezTo>
                      <a:pt x="1171" y="805"/>
                      <a:pt x="1203" y="832"/>
                      <a:pt x="1204" y="835"/>
                    </a:cubicBezTo>
                    <a:cubicBezTo>
                      <a:pt x="1209" y="845"/>
                      <a:pt x="1204" y="853"/>
                      <a:pt x="1210" y="859"/>
                    </a:cubicBezTo>
                    <a:cubicBezTo>
                      <a:pt x="1228" y="877"/>
                      <a:pt x="1251" y="873"/>
                      <a:pt x="1270" y="886"/>
                    </a:cubicBezTo>
                    <a:cubicBezTo>
                      <a:pt x="1290" y="886"/>
                      <a:pt x="1290" y="886"/>
                      <a:pt x="1290" y="886"/>
                    </a:cubicBezTo>
                    <a:cubicBezTo>
                      <a:pt x="1299" y="892"/>
                      <a:pt x="1310" y="900"/>
                      <a:pt x="1310" y="912"/>
                    </a:cubicBezTo>
                    <a:cubicBezTo>
                      <a:pt x="1310" y="918"/>
                      <a:pt x="1307" y="922"/>
                      <a:pt x="1303" y="922"/>
                    </a:cubicBezTo>
                    <a:cubicBezTo>
                      <a:pt x="1294" y="922"/>
                      <a:pt x="1284" y="911"/>
                      <a:pt x="1281" y="908"/>
                    </a:cubicBezTo>
                    <a:cubicBezTo>
                      <a:pt x="1278" y="921"/>
                      <a:pt x="1272" y="959"/>
                      <a:pt x="1261" y="959"/>
                    </a:cubicBezTo>
                    <a:cubicBezTo>
                      <a:pt x="1252" y="969"/>
                      <a:pt x="1244" y="974"/>
                      <a:pt x="1244" y="986"/>
                    </a:cubicBezTo>
                    <a:cubicBezTo>
                      <a:pt x="1247" y="990"/>
                      <a:pt x="1251" y="996"/>
                      <a:pt x="1256" y="996"/>
                    </a:cubicBezTo>
                    <a:cubicBezTo>
                      <a:pt x="1262" y="996"/>
                      <a:pt x="1263" y="991"/>
                      <a:pt x="1266" y="988"/>
                    </a:cubicBezTo>
                    <a:cubicBezTo>
                      <a:pt x="1273" y="981"/>
                      <a:pt x="1284" y="981"/>
                      <a:pt x="1295" y="981"/>
                    </a:cubicBezTo>
                    <a:cubicBezTo>
                      <a:pt x="1305" y="981"/>
                      <a:pt x="1309" y="987"/>
                      <a:pt x="1313" y="985"/>
                    </a:cubicBezTo>
                    <a:cubicBezTo>
                      <a:pt x="1318" y="982"/>
                      <a:pt x="1322" y="980"/>
                      <a:pt x="1325" y="978"/>
                    </a:cubicBezTo>
                    <a:cubicBezTo>
                      <a:pt x="1324" y="974"/>
                      <a:pt x="1322" y="969"/>
                      <a:pt x="1321" y="965"/>
                    </a:cubicBezTo>
                    <a:cubicBezTo>
                      <a:pt x="1320" y="962"/>
                      <a:pt x="1316" y="961"/>
                      <a:pt x="1316" y="958"/>
                    </a:cubicBezTo>
                    <a:cubicBezTo>
                      <a:pt x="1316" y="954"/>
                      <a:pt x="1324" y="952"/>
                      <a:pt x="1326" y="951"/>
                    </a:cubicBezTo>
                    <a:cubicBezTo>
                      <a:pt x="1343" y="946"/>
                      <a:pt x="1378" y="936"/>
                      <a:pt x="1397" y="936"/>
                    </a:cubicBezTo>
                    <a:cubicBezTo>
                      <a:pt x="1399" y="935"/>
                      <a:pt x="1426" y="906"/>
                      <a:pt x="1431" y="902"/>
                    </a:cubicBezTo>
                    <a:cubicBezTo>
                      <a:pt x="1435" y="899"/>
                      <a:pt x="1453" y="900"/>
                      <a:pt x="1471" y="900"/>
                    </a:cubicBezTo>
                    <a:cubicBezTo>
                      <a:pt x="1478" y="900"/>
                      <a:pt x="1483" y="900"/>
                      <a:pt x="1490" y="900"/>
                    </a:cubicBezTo>
                    <a:cubicBezTo>
                      <a:pt x="1497" y="900"/>
                      <a:pt x="1504" y="898"/>
                      <a:pt x="1509" y="897"/>
                    </a:cubicBezTo>
                    <a:cubicBezTo>
                      <a:pt x="1516" y="896"/>
                      <a:pt x="1514" y="893"/>
                      <a:pt x="1517" y="890"/>
                    </a:cubicBezTo>
                    <a:cubicBezTo>
                      <a:pt x="1531" y="875"/>
                      <a:pt x="1530" y="849"/>
                      <a:pt x="1550" y="835"/>
                    </a:cubicBezTo>
                    <a:cubicBezTo>
                      <a:pt x="1559" y="847"/>
                      <a:pt x="1573" y="830"/>
                      <a:pt x="1579" y="841"/>
                    </a:cubicBezTo>
                    <a:cubicBezTo>
                      <a:pt x="1590" y="861"/>
                      <a:pt x="1583" y="890"/>
                      <a:pt x="1592" y="909"/>
                    </a:cubicBezTo>
                    <a:lnTo>
                      <a:pt x="1592" y="907"/>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3" name="Freeform 116">
                <a:extLst>
                  <a:ext uri="{FF2B5EF4-FFF2-40B4-BE49-F238E27FC236}">
                    <a16:creationId xmlns:a16="http://schemas.microsoft.com/office/drawing/2014/main" xmlns="" id="{511461AB-AC89-AB87-0A33-3A9C1C6ED943}"/>
                  </a:ext>
                </a:extLst>
              </p:cNvPr>
              <p:cNvSpPr>
                <a:spLocks/>
              </p:cNvSpPr>
              <p:nvPr/>
            </p:nvSpPr>
            <p:spPr bwMode="auto">
              <a:xfrm>
                <a:off x="1689100" y="1967781"/>
                <a:ext cx="921324" cy="705526"/>
              </a:xfrm>
              <a:custGeom>
                <a:avLst/>
                <a:gdLst>
                  <a:gd name="T0" fmla="*/ 574 w 806"/>
                  <a:gd name="T1" fmla="*/ 409 h 617"/>
                  <a:gd name="T2" fmla="*/ 654 w 806"/>
                  <a:gd name="T3" fmla="*/ 453 h 617"/>
                  <a:gd name="T4" fmla="*/ 689 w 806"/>
                  <a:gd name="T5" fmla="*/ 429 h 617"/>
                  <a:gd name="T6" fmla="*/ 753 w 806"/>
                  <a:gd name="T7" fmla="*/ 505 h 617"/>
                  <a:gd name="T8" fmla="*/ 786 w 806"/>
                  <a:gd name="T9" fmla="*/ 544 h 617"/>
                  <a:gd name="T10" fmla="*/ 795 w 806"/>
                  <a:gd name="T11" fmla="*/ 587 h 617"/>
                  <a:gd name="T12" fmla="*/ 756 w 806"/>
                  <a:gd name="T13" fmla="*/ 564 h 617"/>
                  <a:gd name="T14" fmla="*/ 733 w 806"/>
                  <a:gd name="T15" fmla="*/ 540 h 617"/>
                  <a:gd name="T16" fmla="*/ 731 w 806"/>
                  <a:gd name="T17" fmla="*/ 515 h 617"/>
                  <a:gd name="T18" fmla="*/ 710 w 806"/>
                  <a:gd name="T19" fmla="*/ 515 h 617"/>
                  <a:gd name="T20" fmla="*/ 707 w 806"/>
                  <a:gd name="T21" fmla="*/ 486 h 617"/>
                  <a:gd name="T22" fmla="*/ 670 w 806"/>
                  <a:gd name="T23" fmla="*/ 469 h 617"/>
                  <a:gd name="T24" fmla="*/ 623 w 806"/>
                  <a:gd name="T25" fmla="*/ 453 h 617"/>
                  <a:gd name="T26" fmla="*/ 513 w 806"/>
                  <a:gd name="T27" fmla="*/ 425 h 617"/>
                  <a:gd name="T28" fmla="*/ 411 w 806"/>
                  <a:gd name="T29" fmla="*/ 397 h 617"/>
                  <a:gd name="T30" fmla="*/ 343 w 806"/>
                  <a:gd name="T31" fmla="*/ 453 h 617"/>
                  <a:gd name="T32" fmla="*/ 342 w 806"/>
                  <a:gd name="T33" fmla="*/ 441 h 617"/>
                  <a:gd name="T34" fmla="*/ 374 w 806"/>
                  <a:gd name="T35" fmla="*/ 393 h 617"/>
                  <a:gd name="T36" fmla="*/ 366 w 806"/>
                  <a:gd name="T37" fmla="*/ 385 h 617"/>
                  <a:gd name="T38" fmla="*/ 298 w 806"/>
                  <a:gd name="T39" fmla="*/ 467 h 617"/>
                  <a:gd name="T40" fmla="*/ 245 w 806"/>
                  <a:gd name="T41" fmla="*/ 519 h 617"/>
                  <a:gd name="T42" fmla="*/ 135 w 806"/>
                  <a:gd name="T43" fmla="*/ 579 h 617"/>
                  <a:gd name="T44" fmla="*/ 97 w 806"/>
                  <a:gd name="T45" fmla="*/ 590 h 617"/>
                  <a:gd name="T46" fmla="*/ 157 w 806"/>
                  <a:gd name="T47" fmla="*/ 552 h 617"/>
                  <a:gd name="T48" fmla="*/ 254 w 806"/>
                  <a:gd name="T49" fmla="*/ 461 h 617"/>
                  <a:gd name="T50" fmla="*/ 214 w 806"/>
                  <a:gd name="T51" fmla="*/ 471 h 617"/>
                  <a:gd name="T52" fmla="*/ 188 w 806"/>
                  <a:gd name="T53" fmla="*/ 479 h 617"/>
                  <a:gd name="T54" fmla="*/ 151 w 806"/>
                  <a:gd name="T55" fmla="*/ 469 h 617"/>
                  <a:gd name="T56" fmla="*/ 131 w 806"/>
                  <a:gd name="T57" fmla="*/ 475 h 617"/>
                  <a:gd name="T58" fmla="*/ 123 w 806"/>
                  <a:gd name="T59" fmla="*/ 439 h 617"/>
                  <a:gd name="T60" fmla="*/ 102 w 806"/>
                  <a:gd name="T61" fmla="*/ 441 h 617"/>
                  <a:gd name="T62" fmla="*/ 63 w 806"/>
                  <a:gd name="T63" fmla="*/ 402 h 617"/>
                  <a:gd name="T64" fmla="*/ 89 w 806"/>
                  <a:gd name="T65" fmla="*/ 324 h 617"/>
                  <a:gd name="T66" fmla="*/ 135 w 806"/>
                  <a:gd name="T67" fmla="*/ 273 h 617"/>
                  <a:gd name="T68" fmla="*/ 146 w 806"/>
                  <a:gd name="T69" fmla="*/ 261 h 617"/>
                  <a:gd name="T70" fmla="*/ 102 w 806"/>
                  <a:gd name="T71" fmla="*/ 274 h 617"/>
                  <a:gd name="T72" fmla="*/ 30 w 806"/>
                  <a:gd name="T73" fmla="*/ 269 h 617"/>
                  <a:gd name="T74" fmla="*/ 23 w 806"/>
                  <a:gd name="T75" fmla="*/ 238 h 617"/>
                  <a:gd name="T76" fmla="*/ 68 w 806"/>
                  <a:gd name="T77" fmla="*/ 191 h 617"/>
                  <a:gd name="T78" fmla="*/ 110 w 806"/>
                  <a:gd name="T79" fmla="*/ 209 h 617"/>
                  <a:gd name="T80" fmla="*/ 85 w 806"/>
                  <a:gd name="T81" fmla="*/ 171 h 617"/>
                  <a:gd name="T82" fmla="*/ 23 w 806"/>
                  <a:gd name="T83" fmla="*/ 121 h 617"/>
                  <a:gd name="T84" fmla="*/ 76 w 806"/>
                  <a:gd name="T85" fmla="*/ 99 h 617"/>
                  <a:gd name="T86" fmla="*/ 201 w 806"/>
                  <a:gd name="T87" fmla="*/ 22 h 617"/>
                  <a:gd name="T88" fmla="*/ 257 w 806"/>
                  <a:gd name="T89" fmla="*/ 12 h 617"/>
                  <a:gd name="T90" fmla="*/ 269 w 806"/>
                  <a:gd name="T91" fmla="*/ 12 h 617"/>
                  <a:gd name="T92" fmla="*/ 324 w 806"/>
                  <a:gd name="T93" fmla="*/ 20 h 617"/>
                  <a:gd name="T94" fmla="*/ 405 w 806"/>
                  <a:gd name="T95" fmla="*/ 36 h 617"/>
                  <a:gd name="T96" fmla="*/ 526 w 806"/>
                  <a:gd name="T97" fmla="*/ 50 h 617"/>
                  <a:gd name="T98" fmla="*/ 574 w 806"/>
                  <a:gd name="T99" fmla="*/ 6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6" h="617">
                    <a:moveTo>
                      <a:pt x="574" y="65"/>
                    </a:moveTo>
                    <a:cubicBezTo>
                      <a:pt x="574" y="409"/>
                      <a:pt x="574" y="409"/>
                      <a:pt x="574" y="409"/>
                    </a:cubicBezTo>
                    <a:cubicBezTo>
                      <a:pt x="584" y="420"/>
                      <a:pt x="607" y="406"/>
                      <a:pt x="616" y="421"/>
                    </a:cubicBezTo>
                    <a:cubicBezTo>
                      <a:pt x="622" y="432"/>
                      <a:pt x="638" y="453"/>
                      <a:pt x="654" y="453"/>
                    </a:cubicBezTo>
                    <a:cubicBezTo>
                      <a:pt x="664" y="453"/>
                      <a:pt x="664" y="436"/>
                      <a:pt x="675" y="433"/>
                    </a:cubicBezTo>
                    <a:cubicBezTo>
                      <a:pt x="679" y="432"/>
                      <a:pt x="684" y="433"/>
                      <a:pt x="689" y="429"/>
                    </a:cubicBezTo>
                    <a:cubicBezTo>
                      <a:pt x="712" y="453"/>
                      <a:pt x="723" y="462"/>
                      <a:pt x="743" y="493"/>
                    </a:cubicBezTo>
                    <a:cubicBezTo>
                      <a:pt x="744" y="496"/>
                      <a:pt x="750" y="497"/>
                      <a:pt x="753" y="505"/>
                    </a:cubicBezTo>
                    <a:cubicBezTo>
                      <a:pt x="756" y="514"/>
                      <a:pt x="760" y="526"/>
                      <a:pt x="768" y="535"/>
                    </a:cubicBezTo>
                    <a:cubicBezTo>
                      <a:pt x="772" y="540"/>
                      <a:pt x="781" y="537"/>
                      <a:pt x="786" y="544"/>
                    </a:cubicBezTo>
                    <a:cubicBezTo>
                      <a:pt x="793" y="551"/>
                      <a:pt x="806" y="555"/>
                      <a:pt x="806" y="571"/>
                    </a:cubicBezTo>
                    <a:cubicBezTo>
                      <a:pt x="806" y="580"/>
                      <a:pt x="795" y="582"/>
                      <a:pt x="795" y="587"/>
                    </a:cubicBezTo>
                    <a:cubicBezTo>
                      <a:pt x="791" y="587"/>
                      <a:pt x="791" y="588"/>
                      <a:pt x="788" y="588"/>
                    </a:cubicBezTo>
                    <a:cubicBezTo>
                      <a:pt x="775" y="588"/>
                      <a:pt x="756" y="573"/>
                      <a:pt x="756" y="564"/>
                    </a:cubicBezTo>
                    <a:cubicBezTo>
                      <a:pt x="756" y="557"/>
                      <a:pt x="756" y="559"/>
                      <a:pt x="756" y="552"/>
                    </a:cubicBezTo>
                    <a:cubicBezTo>
                      <a:pt x="756" y="540"/>
                      <a:pt x="747" y="540"/>
                      <a:pt x="733" y="540"/>
                    </a:cubicBezTo>
                    <a:cubicBezTo>
                      <a:pt x="722" y="540"/>
                      <a:pt x="719" y="533"/>
                      <a:pt x="719" y="528"/>
                    </a:cubicBezTo>
                    <a:cubicBezTo>
                      <a:pt x="719" y="522"/>
                      <a:pt x="731" y="521"/>
                      <a:pt x="731" y="515"/>
                    </a:cubicBezTo>
                    <a:cubicBezTo>
                      <a:pt x="731" y="509"/>
                      <a:pt x="731" y="506"/>
                      <a:pt x="731" y="505"/>
                    </a:cubicBezTo>
                    <a:cubicBezTo>
                      <a:pt x="716" y="505"/>
                      <a:pt x="720" y="515"/>
                      <a:pt x="710" y="515"/>
                    </a:cubicBezTo>
                    <a:cubicBezTo>
                      <a:pt x="707" y="515"/>
                      <a:pt x="699" y="508"/>
                      <a:pt x="699" y="503"/>
                    </a:cubicBezTo>
                    <a:cubicBezTo>
                      <a:pt x="699" y="494"/>
                      <a:pt x="704" y="490"/>
                      <a:pt x="707" y="486"/>
                    </a:cubicBezTo>
                    <a:cubicBezTo>
                      <a:pt x="703" y="482"/>
                      <a:pt x="696" y="475"/>
                      <a:pt x="693" y="481"/>
                    </a:cubicBezTo>
                    <a:cubicBezTo>
                      <a:pt x="682" y="481"/>
                      <a:pt x="676" y="475"/>
                      <a:pt x="670" y="469"/>
                    </a:cubicBezTo>
                    <a:cubicBezTo>
                      <a:pt x="668" y="475"/>
                      <a:pt x="665" y="483"/>
                      <a:pt x="659" y="483"/>
                    </a:cubicBezTo>
                    <a:cubicBezTo>
                      <a:pt x="643" y="483"/>
                      <a:pt x="632" y="460"/>
                      <a:pt x="623" y="453"/>
                    </a:cubicBezTo>
                    <a:cubicBezTo>
                      <a:pt x="604" y="438"/>
                      <a:pt x="578" y="439"/>
                      <a:pt x="555" y="425"/>
                    </a:cubicBezTo>
                    <a:cubicBezTo>
                      <a:pt x="513" y="425"/>
                      <a:pt x="513" y="425"/>
                      <a:pt x="513" y="425"/>
                    </a:cubicBezTo>
                    <a:cubicBezTo>
                      <a:pt x="488" y="416"/>
                      <a:pt x="455" y="413"/>
                      <a:pt x="442" y="385"/>
                    </a:cubicBezTo>
                    <a:cubicBezTo>
                      <a:pt x="433" y="389"/>
                      <a:pt x="418" y="393"/>
                      <a:pt x="411" y="397"/>
                    </a:cubicBezTo>
                    <a:cubicBezTo>
                      <a:pt x="413" y="403"/>
                      <a:pt x="415" y="405"/>
                      <a:pt x="419" y="408"/>
                    </a:cubicBezTo>
                    <a:cubicBezTo>
                      <a:pt x="409" y="424"/>
                      <a:pt x="360" y="453"/>
                      <a:pt x="343" y="453"/>
                    </a:cubicBezTo>
                    <a:cubicBezTo>
                      <a:pt x="340" y="453"/>
                      <a:pt x="335" y="451"/>
                      <a:pt x="335" y="447"/>
                    </a:cubicBezTo>
                    <a:cubicBezTo>
                      <a:pt x="335" y="443"/>
                      <a:pt x="340" y="442"/>
                      <a:pt x="342" y="441"/>
                    </a:cubicBezTo>
                    <a:cubicBezTo>
                      <a:pt x="338" y="435"/>
                      <a:pt x="341" y="435"/>
                      <a:pt x="341" y="432"/>
                    </a:cubicBezTo>
                    <a:cubicBezTo>
                      <a:pt x="341" y="414"/>
                      <a:pt x="352" y="400"/>
                      <a:pt x="374" y="393"/>
                    </a:cubicBezTo>
                    <a:cubicBezTo>
                      <a:pt x="374" y="391"/>
                      <a:pt x="375" y="388"/>
                      <a:pt x="375" y="385"/>
                    </a:cubicBezTo>
                    <a:cubicBezTo>
                      <a:pt x="368" y="385"/>
                      <a:pt x="369" y="385"/>
                      <a:pt x="366" y="385"/>
                    </a:cubicBezTo>
                    <a:cubicBezTo>
                      <a:pt x="348" y="385"/>
                      <a:pt x="298" y="429"/>
                      <a:pt x="298" y="455"/>
                    </a:cubicBezTo>
                    <a:cubicBezTo>
                      <a:pt x="298" y="459"/>
                      <a:pt x="298" y="463"/>
                      <a:pt x="298" y="467"/>
                    </a:cubicBezTo>
                    <a:cubicBezTo>
                      <a:pt x="298" y="486"/>
                      <a:pt x="281" y="492"/>
                      <a:pt x="263" y="499"/>
                    </a:cubicBezTo>
                    <a:cubicBezTo>
                      <a:pt x="254" y="503"/>
                      <a:pt x="251" y="511"/>
                      <a:pt x="245" y="519"/>
                    </a:cubicBezTo>
                    <a:cubicBezTo>
                      <a:pt x="233" y="534"/>
                      <a:pt x="207" y="542"/>
                      <a:pt x="195" y="555"/>
                    </a:cubicBezTo>
                    <a:cubicBezTo>
                      <a:pt x="184" y="567"/>
                      <a:pt x="157" y="575"/>
                      <a:pt x="135" y="579"/>
                    </a:cubicBezTo>
                    <a:cubicBezTo>
                      <a:pt x="107" y="583"/>
                      <a:pt x="92" y="617"/>
                      <a:pt x="61" y="607"/>
                    </a:cubicBezTo>
                    <a:cubicBezTo>
                      <a:pt x="70" y="592"/>
                      <a:pt x="84" y="598"/>
                      <a:pt x="97" y="590"/>
                    </a:cubicBezTo>
                    <a:cubicBezTo>
                      <a:pt x="106" y="585"/>
                      <a:pt x="113" y="569"/>
                      <a:pt x="121" y="564"/>
                    </a:cubicBezTo>
                    <a:cubicBezTo>
                      <a:pt x="134" y="556"/>
                      <a:pt x="148" y="564"/>
                      <a:pt x="157" y="552"/>
                    </a:cubicBezTo>
                    <a:cubicBezTo>
                      <a:pt x="170" y="535"/>
                      <a:pt x="200" y="521"/>
                      <a:pt x="218" y="509"/>
                    </a:cubicBezTo>
                    <a:cubicBezTo>
                      <a:pt x="235" y="497"/>
                      <a:pt x="235" y="473"/>
                      <a:pt x="254" y="461"/>
                    </a:cubicBezTo>
                    <a:cubicBezTo>
                      <a:pt x="242" y="461"/>
                      <a:pt x="242" y="461"/>
                      <a:pt x="242" y="461"/>
                    </a:cubicBezTo>
                    <a:cubicBezTo>
                      <a:pt x="231" y="466"/>
                      <a:pt x="226" y="471"/>
                      <a:pt x="214" y="471"/>
                    </a:cubicBezTo>
                    <a:cubicBezTo>
                      <a:pt x="205" y="471"/>
                      <a:pt x="201" y="467"/>
                      <a:pt x="194" y="465"/>
                    </a:cubicBezTo>
                    <a:cubicBezTo>
                      <a:pt x="192" y="471"/>
                      <a:pt x="189" y="474"/>
                      <a:pt x="188" y="479"/>
                    </a:cubicBezTo>
                    <a:cubicBezTo>
                      <a:pt x="170" y="472"/>
                      <a:pt x="165" y="467"/>
                      <a:pt x="152" y="457"/>
                    </a:cubicBezTo>
                    <a:cubicBezTo>
                      <a:pt x="151" y="462"/>
                      <a:pt x="151" y="466"/>
                      <a:pt x="151" y="469"/>
                    </a:cubicBezTo>
                    <a:cubicBezTo>
                      <a:pt x="145" y="469"/>
                      <a:pt x="146" y="469"/>
                      <a:pt x="142" y="469"/>
                    </a:cubicBezTo>
                    <a:cubicBezTo>
                      <a:pt x="138" y="469"/>
                      <a:pt x="134" y="475"/>
                      <a:pt x="131" y="475"/>
                    </a:cubicBezTo>
                    <a:cubicBezTo>
                      <a:pt x="126" y="475"/>
                      <a:pt x="123" y="462"/>
                      <a:pt x="123" y="455"/>
                    </a:cubicBezTo>
                    <a:cubicBezTo>
                      <a:pt x="123" y="446"/>
                      <a:pt x="123" y="446"/>
                      <a:pt x="123" y="439"/>
                    </a:cubicBezTo>
                    <a:cubicBezTo>
                      <a:pt x="123" y="437"/>
                      <a:pt x="124" y="428"/>
                      <a:pt x="117" y="428"/>
                    </a:cubicBezTo>
                    <a:cubicBezTo>
                      <a:pt x="111" y="428"/>
                      <a:pt x="105" y="441"/>
                      <a:pt x="102" y="441"/>
                    </a:cubicBezTo>
                    <a:cubicBezTo>
                      <a:pt x="92" y="441"/>
                      <a:pt x="57" y="412"/>
                      <a:pt x="51" y="404"/>
                    </a:cubicBezTo>
                    <a:cubicBezTo>
                      <a:pt x="55" y="404"/>
                      <a:pt x="59" y="402"/>
                      <a:pt x="63" y="402"/>
                    </a:cubicBezTo>
                    <a:cubicBezTo>
                      <a:pt x="57" y="385"/>
                      <a:pt x="32" y="381"/>
                      <a:pt x="32" y="368"/>
                    </a:cubicBezTo>
                    <a:cubicBezTo>
                      <a:pt x="32" y="344"/>
                      <a:pt x="73" y="324"/>
                      <a:pt x="89" y="324"/>
                    </a:cubicBezTo>
                    <a:cubicBezTo>
                      <a:pt x="96" y="324"/>
                      <a:pt x="148" y="303"/>
                      <a:pt x="148" y="292"/>
                    </a:cubicBezTo>
                    <a:cubicBezTo>
                      <a:pt x="148" y="287"/>
                      <a:pt x="135" y="276"/>
                      <a:pt x="135" y="273"/>
                    </a:cubicBezTo>
                    <a:cubicBezTo>
                      <a:pt x="142" y="269"/>
                      <a:pt x="141" y="269"/>
                      <a:pt x="146" y="273"/>
                    </a:cubicBezTo>
                    <a:cubicBezTo>
                      <a:pt x="146" y="261"/>
                      <a:pt x="146" y="261"/>
                      <a:pt x="146" y="261"/>
                    </a:cubicBezTo>
                    <a:cubicBezTo>
                      <a:pt x="139" y="260"/>
                      <a:pt x="139" y="261"/>
                      <a:pt x="135" y="261"/>
                    </a:cubicBezTo>
                    <a:cubicBezTo>
                      <a:pt x="123" y="261"/>
                      <a:pt x="118" y="274"/>
                      <a:pt x="102" y="274"/>
                    </a:cubicBezTo>
                    <a:cubicBezTo>
                      <a:pt x="87" y="274"/>
                      <a:pt x="82" y="266"/>
                      <a:pt x="70" y="269"/>
                    </a:cubicBezTo>
                    <a:cubicBezTo>
                      <a:pt x="54" y="269"/>
                      <a:pt x="36" y="269"/>
                      <a:pt x="30" y="269"/>
                    </a:cubicBezTo>
                    <a:cubicBezTo>
                      <a:pt x="29" y="257"/>
                      <a:pt x="20" y="253"/>
                      <a:pt x="20" y="246"/>
                    </a:cubicBezTo>
                    <a:cubicBezTo>
                      <a:pt x="20" y="244"/>
                      <a:pt x="22" y="241"/>
                      <a:pt x="23" y="238"/>
                    </a:cubicBezTo>
                    <a:cubicBezTo>
                      <a:pt x="10" y="238"/>
                      <a:pt x="4" y="234"/>
                      <a:pt x="0" y="226"/>
                    </a:cubicBezTo>
                    <a:cubicBezTo>
                      <a:pt x="19" y="214"/>
                      <a:pt x="50" y="203"/>
                      <a:pt x="68" y="191"/>
                    </a:cubicBezTo>
                    <a:cubicBezTo>
                      <a:pt x="82" y="191"/>
                      <a:pt x="82" y="191"/>
                      <a:pt x="82" y="191"/>
                    </a:cubicBezTo>
                    <a:cubicBezTo>
                      <a:pt x="82" y="216"/>
                      <a:pt x="94" y="209"/>
                      <a:pt x="110" y="209"/>
                    </a:cubicBezTo>
                    <a:cubicBezTo>
                      <a:pt x="120" y="209"/>
                      <a:pt x="122" y="211"/>
                      <a:pt x="131" y="209"/>
                    </a:cubicBezTo>
                    <a:cubicBezTo>
                      <a:pt x="123" y="183"/>
                      <a:pt x="107" y="182"/>
                      <a:pt x="85" y="171"/>
                    </a:cubicBezTo>
                    <a:cubicBezTo>
                      <a:pt x="79" y="168"/>
                      <a:pt x="70" y="144"/>
                      <a:pt x="63" y="139"/>
                    </a:cubicBezTo>
                    <a:cubicBezTo>
                      <a:pt x="54" y="133"/>
                      <a:pt x="23" y="127"/>
                      <a:pt x="23" y="121"/>
                    </a:cubicBezTo>
                    <a:cubicBezTo>
                      <a:pt x="23" y="121"/>
                      <a:pt x="33" y="102"/>
                      <a:pt x="34" y="99"/>
                    </a:cubicBezTo>
                    <a:cubicBezTo>
                      <a:pt x="76" y="99"/>
                      <a:pt x="76" y="99"/>
                      <a:pt x="76" y="99"/>
                    </a:cubicBezTo>
                    <a:cubicBezTo>
                      <a:pt x="98" y="67"/>
                      <a:pt x="132" y="37"/>
                      <a:pt x="173" y="24"/>
                    </a:cubicBezTo>
                    <a:cubicBezTo>
                      <a:pt x="183" y="21"/>
                      <a:pt x="190" y="26"/>
                      <a:pt x="201" y="22"/>
                    </a:cubicBezTo>
                    <a:cubicBezTo>
                      <a:pt x="213" y="17"/>
                      <a:pt x="220" y="0"/>
                      <a:pt x="233" y="0"/>
                    </a:cubicBezTo>
                    <a:cubicBezTo>
                      <a:pt x="243" y="0"/>
                      <a:pt x="247" y="9"/>
                      <a:pt x="257" y="12"/>
                    </a:cubicBezTo>
                    <a:cubicBezTo>
                      <a:pt x="253" y="17"/>
                      <a:pt x="252" y="18"/>
                      <a:pt x="250" y="22"/>
                    </a:cubicBezTo>
                    <a:cubicBezTo>
                      <a:pt x="257" y="24"/>
                      <a:pt x="265" y="18"/>
                      <a:pt x="269" y="12"/>
                    </a:cubicBezTo>
                    <a:cubicBezTo>
                      <a:pt x="277" y="15"/>
                      <a:pt x="279" y="17"/>
                      <a:pt x="286" y="20"/>
                    </a:cubicBezTo>
                    <a:cubicBezTo>
                      <a:pt x="324" y="20"/>
                      <a:pt x="324" y="20"/>
                      <a:pt x="324" y="20"/>
                    </a:cubicBezTo>
                    <a:cubicBezTo>
                      <a:pt x="333" y="26"/>
                      <a:pt x="336" y="30"/>
                      <a:pt x="347" y="36"/>
                    </a:cubicBezTo>
                    <a:cubicBezTo>
                      <a:pt x="405" y="36"/>
                      <a:pt x="405" y="36"/>
                      <a:pt x="405" y="36"/>
                    </a:cubicBezTo>
                    <a:cubicBezTo>
                      <a:pt x="420" y="52"/>
                      <a:pt x="467" y="55"/>
                      <a:pt x="491" y="55"/>
                    </a:cubicBezTo>
                    <a:cubicBezTo>
                      <a:pt x="504" y="55"/>
                      <a:pt x="513" y="50"/>
                      <a:pt x="526" y="50"/>
                    </a:cubicBezTo>
                    <a:cubicBezTo>
                      <a:pt x="548" y="50"/>
                      <a:pt x="555" y="59"/>
                      <a:pt x="574" y="66"/>
                    </a:cubicBezTo>
                    <a:cubicBezTo>
                      <a:pt x="574" y="63"/>
                      <a:pt x="574" y="63"/>
                      <a:pt x="574" y="63"/>
                    </a:cubicBezTo>
                    <a:lnTo>
                      <a:pt x="574" y="65"/>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4" name="Freeform 117">
                <a:extLst>
                  <a:ext uri="{FF2B5EF4-FFF2-40B4-BE49-F238E27FC236}">
                    <a16:creationId xmlns:a16="http://schemas.microsoft.com/office/drawing/2014/main" xmlns="" id="{2E2AED6B-4BDF-735D-AAAC-1A75C79846B9}"/>
                  </a:ext>
                </a:extLst>
              </p:cNvPr>
              <p:cNvSpPr>
                <a:spLocks/>
              </p:cNvSpPr>
              <p:nvPr/>
            </p:nvSpPr>
            <p:spPr bwMode="auto">
              <a:xfrm>
                <a:off x="2518598" y="2590664"/>
                <a:ext cx="42852" cy="58156"/>
              </a:xfrm>
              <a:custGeom>
                <a:avLst/>
                <a:gdLst>
                  <a:gd name="T0" fmla="*/ 17 w 38"/>
                  <a:gd name="T1" fmla="*/ 19 h 52"/>
                  <a:gd name="T2" fmla="*/ 0 w 38"/>
                  <a:gd name="T3" fmla="*/ 19 h 52"/>
                  <a:gd name="T4" fmla="*/ 20 w 38"/>
                  <a:gd name="T5" fmla="*/ 3 h 52"/>
                  <a:gd name="T6" fmla="*/ 38 w 38"/>
                  <a:gd name="T7" fmla="*/ 44 h 52"/>
                  <a:gd name="T8" fmla="*/ 32 w 38"/>
                  <a:gd name="T9" fmla="*/ 52 h 52"/>
                  <a:gd name="T10" fmla="*/ 17 w 38"/>
                  <a:gd name="T11" fmla="*/ 35 h 52"/>
                  <a:gd name="T12" fmla="*/ 17 w 38"/>
                  <a:gd name="T13" fmla="*/ 19 h 52"/>
                </a:gdLst>
                <a:ahLst/>
                <a:cxnLst>
                  <a:cxn ang="0">
                    <a:pos x="T0" y="T1"/>
                  </a:cxn>
                  <a:cxn ang="0">
                    <a:pos x="T2" y="T3"/>
                  </a:cxn>
                  <a:cxn ang="0">
                    <a:pos x="T4" y="T5"/>
                  </a:cxn>
                  <a:cxn ang="0">
                    <a:pos x="T6" y="T7"/>
                  </a:cxn>
                  <a:cxn ang="0">
                    <a:pos x="T8" y="T9"/>
                  </a:cxn>
                  <a:cxn ang="0">
                    <a:pos x="T10" y="T11"/>
                  </a:cxn>
                  <a:cxn ang="0">
                    <a:pos x="T12" y="T13"/>
                  </a:cxn>
                </a:cxnLst>
                <a:rect l="0" t="0" r="r" b="b"/>
                <a:pathLst>
                  <a:path w="38" h="52">
                    <a:moveTo>
                      <a:pt x="17" y="19"/>
                    </a:moveTo>
                    <a:cubicBezTo>
                      <a:pt x="5" y="16"/>
                      <a:pt x="10" y="12"/>
                      <a:pt x="0" y="19"/>
                    </a:cubicBezTo>
                    <a:cubicBezTo>
                      <a:pt x="0" y="0"/>
                      <a:pt x="4" y="0"/>
                      <a:pt x="20" y="3"/>
                    </a:cubicBezTo>
                    <a:cubicBezTo>
                      <a:pt x="18" y="24"/>
                      <a:pt x="38" y="27"/>
                      <a:pt x="38" y="44"/>
                    </a:cubicBezTo>
                    <a:cubicBezTo>
                      <a:pt x="38" y="50"/>
                      <a:pt x="36" y="52"/>
                      <a:pt x="32" y="52"/>
                    </a:cubicBezTo>
                    <a:cubicBezTo>
                      <a:pt x="25" y="52"/>
                      <a:pt x="17" y="35"/>
                      <a:pt x="17" y="35"/>
                    </a:cubicBezTo>
                    <a:cubicBezTo>
                      <a:pt x="17" y="29"/>
                      <a:pt x="15" y="23"/>
                      <a:pt x="17" y="1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5" name="Freeform 118">
                <a:extLst>
                  <a:ext uri="{FF2B5EF4-FFF2-40B4-BE49-F238E27FC236}">
                    <a16:creationId xmlns:a16="http://schemas.microsoft.com/office/drawing/2014/main" xmlns="" id="{22AD12E6-8273-2C1E-0FCD-9C66418E98B2}"/>
                  </a:ext>
                </a:extLst>
              </p:cNvPr>
              <p:cNvSpPr>
                <a:spLocks/>
              </p:cNvSpPr>
              <p:nvPr/>
            </p:nvSpPr>
            <p:spPr bwMode="auto">
              <a:xfrm>
                <a:off x="2454320" y="2520264"/>
                <a:ext cx="45913" cy="73460"/>
              </a:xfrm>
              <a:custGeom>
                <a:avLst/>
                <a:gdLst>
                  <a:gd name="T0" fmla="*/ 26 w 40"/>
                  <a:gd name="T1" fmla="*/ 34 h 64"/>
                  <a:gd name="T2" fmla="*/ 34 w 40"/>
                  <a:gd name="T3" fmla="*/ 34 h 64"/>
                  <a:gd name="T4" fmla="*/ 32 w 40"/>
                  <a:gd name="T5" fmla="*/ 64 h 64"/>
                  <a:gd name="T6" fmla="*/ 20 w 40"/>
                  <a:gd name="T7" fmla="*/ 32 h 64"/>
                  <a:gd name="T8" fmla="*/ 0 w 40"/>
                  <a:gd name="T9" fmla="*/ 8 h 64"/>
                  <a:gd name="T10" fmla="*/ 9 w 40"/>
                  <a:gd name="T11" fmla="*/ 0 h 64"/>
                  <a:gd name="T12" fmla="*/ 26 w 40"/>
                  <a:gd name="T13" fmla="*/ 0 h 64"/>
                  <a:gd name="T14" fmla="*/ 26 w 40"/>
                  <a:gd name="T15" fmla="*/ 3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4">
                    <a:moveTo>
                      <a:pt x="26" y="34"/>
                    </a:moveTo>
                    <a:cubicBezTo>
                      <a:pt x="26" y="36"/>
                      <a:pt x="32" y="34"/>
                      <a:pt x="34" y="34"/>
                    </a:cubicBezTo>
                    <a:cubicBezTo>
                      <a:pt x="32" y="45"/>
                      <a:pt x="40" y="56"/>
                      <a:pt x="32" y="64"/>
                    </a:cubicBezTo>
                    <a:cubicBezTo>
                      <a:pt x="23" y="54"/>
                      <a:pt x="20" y="45"/>
                      <a:pt x="20" y="32"/>
                    </a:cubicBezTo>
                    <a:cubicBezTo>
                      <a:pt x="9" y="30"/>
                      <a:pt x="0" y="20"/>
                      <a:pt x="0" y="8"/>
                    </a:cubicBezTo>
                    <a:cubicBezTo>
                      <a:pt x="0" y="2"/>
                      <a:pt x="6" y="0"/>
                      <a:pt x="9" y="0"/>
                    </a:cubicBezTo>
                    <a:cubicBezTo>
                      <a:pt x="22" y="0"/>
                      <a:pt x="16" y="7"/>
                      <a:pt x="26" y="0"/>
                    </a:cubicBezTo>
                    <a:cubicBezTo>
                      <a:pt x="26" y="21"/>
                      <a:pt x="22" y="21"/>
                      <a:pt x="26" y="3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6" name="Freeform 119">
                <a:extLst>
                  <a:ext uri="{FF2B5EF4-FFF2-40B4-BE49-F238E27FC236}">
                    <a16:creationId xmlns:a16="http://schemas.microsoft.com/office/drawing/2014/main" xmlns="" id="{D2131788-7E88-65F1-0A0F-474B567B19F8}"/>
                  </a:ext>
                </a:extLst>
              </p:cNvPr>
              <p:cNvSpPr>
                <a:spLocks/>
              </p:cNvSpPr>
              <p:nvPr/>
            </p:nvSpPr>
            <p:spPr bwMode="auto">
              <a:xfrm>
                <a:off x="2873660" y="1837695"/>
                <a:ext cx="456071" cy="250990"/>
              </a:xfrm>
              <a:custGeom>
                <a:avLst/>
                <a:gdLst>
                  <a:gd name="T0" fmla="*/ 367 w 398"/>
                  <a:gd name="T1" fmla="*/ 172 h 219"/>
                  <a:gd name="T2" fmla="*/ 357 w 398"/>
                  <a:gd name="T3" fmla="*/ 180 h 219"/>
                  <a:gd name="T4" fmla="*/ 369 w 398"/>
                  <a:gd name="T5" fmla="*/ 187 h 219"/>
                  <a:gd name="T6" fmla="*/ 376 w 398"/>
                  <a:gd name="T7" fmla="*/ 198 h 219"/>
                  <a:gd name="T8" fmla="*/ 333 w 398"/>
                  <a:gd name="T9" fmla="*/ 212 h 219"/>
                  <a:gd name="T10" fmla="*/ 271 w 398"/>
                  <a:gd name="T11" fmla="*/ 188 h 219"/>
                  <a:gd name="T12" fmla="*/ 251 w 398"/>
                  <a:gd name="T13" fmla="*/ 203 h 219"/>
                  <a:gd name="T14" fmla="*/ 197 w 398"/>
                  <a:gd name="T15" fmla="*/ 219 h 219"/>
                  <a:gd name="T16" fmla="*/ 129 w 398"/>
                  <a:gd name="T17" fmla="*/ 219 h 219"/>
                  <a:gd name="T18" fmla="*/ 115 w 398"/>
                  <a:gd name="T19" fmla="*/ 199 h 219"/>
                  <a:gd name="T20" fmla="*/ 73 w 398"/>
                  <a:gd name="T21" fmla="*/ 195 h 219"/>
                  <a:gd name="T22" fmla="*/ 38 w 398"/>
                  <a:gd name="T23" fmla="*/ 167 h 219"/>
                  <a:gd name="T24" fmla="*/ 111 w 398"/>
                  <a:gd name="T25" fmla="*/ 149 h 219"/>
                  <a:gd name="T26" fmla="*/ 136 w 398"/>
                  <a:gd name="T27" fmla="*/ 147 h 219"/>
                  <a:gd name="T28" fmla="*/ 117 w 398"/>
                  <a:gd name="T29" fmla="*/ 139 h 219"/>
                  <a:gd name="T30" fmla="*/ 77 w 398"/>
                  <a:gd name="T31" fmla="*/ 139 h 219"/>
                  <a:gd name="T32" fmla="*/ 19 w 398"/>
                  <a:gd name="T33" fmla="*/ 125 h 219"/>
                  <a:gd name="T34" fmla="*/ 49 w 398"/>
                  <a:gd name="T35" fmla="*/ 108 h 219"/>
                  <a:gd name="T36" fmla="*/ 23 w 398"/>
                  <a:gd name="T37" fmla="*/ 107 h 219"/>
                  <a:gd name="T38" fmla="*/ 0 w 398"/>
                  <a:gd name="T39" fmla="*/ 91 h 219"/>
                  <a:gd name="T40" fmla="*/ 96 w 398"/>
                  <a:gd name="T41" fmla="*/ 24 h 219"/>
                  <a:gd name="T42" fmla="*/ 109 w 398"/>
                  <a:gd name="T43" fmla="*/ 52 h 219"/>
                  <a:gd name="T44" fmla="*/ 132 w 398"/>
                  <a:gd name="T45" fmla="*/ 37 h 219"/>
                  <a:gd name="T46" fmla="*/ 167 w 398"/>
                  <a:gd name="T47" fmla="*/ 61 h 219"/>
                  <a:gd name="T48" fmla="*/ 189 w 398"/>
                  <a:gd name="T49" fmla="*/ 56 h 219"/>
                  <a:gd name="T50" fmla="*/ 186 w 398"/>
                  <a:gd name="T51" fmla="*/ 41 h 219"/>
                  <a:gd name="T52" fmla="*/ 202 w 398"/>
                  <a:gd name="T53" fmla="*/ 41 h 219"/>
                  <a:gd name="T54" fmla="*/ 227 w 398"/>
                  <a:gd name="T55" fmla="*/ 64 h 219"/>
                  <a:gd name="T56" fmla="*/ 240 w 398"/>
                  <a:gd name="T57" fmla="*/ 93 h 219"/>
                  <a:gd name="T58" fmla="*/ 250 w 398"/>
                  <a:gd name="T59" fmla="*/ 87 h 219"/>
                  <a:gd name="T60" fmla="*/ 232 w 398"/>
                  <a:gd name="T61" fmla="*/ 32 h 219"/>
                  <a:gd name="T62" fmla="*/ 246 w 398"/>
                  <a:gd name="T63" fmla="*/ 21 h 219"/>
                  <a:gd name="T64" fmla="*/ 267 w 398"/>
                  <a:gd name="T65" fmla="*/ 21 h 219"/>
                  <a:gd name="T66" fmla="*/ 267 w 398"/>
                  <a:gd name="T67" fmla="*/ 13 h 219"/>
                  <a:gd name="T68" fmla="*/ 289 w 398"/>
                  <a:gd name="T69" fmla="*/ 0 h 219"/>
                  <a:gd name="T70" fmla="*/ 316 w 398"/>
                  <a:gd name="T71" fmla="*/ 17 h 219"/>
                  <a:gd name="T72" fmla="*/ 299 w 398"/>
                  <a:gd name="T73" fmla="*/ 44 h 219"/>
                  <a:gd name="T74" fmla="*/ 320 w 398"/>
                  <a:gd name="T75" fmla="*/ 111 h 219"/>
                  <a:gd name="T76" fmla="*/ 398 w 398"/>
                  <a:gd name="T77" fmla="*/ 166 h 219"/>
                  <a:gd name="T78" fmla="*/ 367 w 398"/>
                  <a:gd name="T79" fmla="*/ 17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8" h="219">
                    <a:moveTo>
                      <a:pt x="367" y="172"/>
                    </a:moveTo>
                    <a:cubicBezTo>
                      <a:pt x="361" y="172"/>
                      <a:pt x="357" y="175"/>
                      <a:pt x="357" y="180"/>
                    </a:cubicBezTo>
                    <a:cubicBezTo>
                      <a:pt x="357" y="187"/>
                      <a:pt x="366" y="187"/>
                      <a:pt x="369" y="187"/>
                    </a:cubicBezTo>
                    <a:cubicBezTo>
                      <a:pt x="370" y="193"/>
                      <a:pt x="373" y="196"/>
                      <a:pt x="376" y="198"/>
                    </a:cubicBezTo>
                    <a:cubicBezTo>
                      <a:pt x="370" y="213"/>
                      <a:pt x="352" y="212"/>
                      <a:pt x="333" y="212"/>
                    </a:cubicBezTo>
                    <a:cubicBezTo>
                      <a:pt x="304" y="212"/>
                      <a:pt x="293" y="188"/>
                      <a:pt x="271" y="188"/>
                    </a:cubicBezTo>
                    <a:cubicBezTo>
                      <a:pt x="257" y="188"/>
                      <a:pt x="263" y="197"/>
                      <a:pt x="251" y="203"/>
                    </a:cubicBezTo>
                    <a:cubicBezTo>
                      <a:pt x="232" y="213"/>
                      <a:pt x="213" y="207"/>
                      <a:pt x="197" y="219"/>
                    </a:cubicBezTo>
                    <a:cubicBezTo>
                      <a:pt x="163" y="219"/>
                      <a:pt x="149" y="219"/>
                      <a:pt x="129" y="219"/>
                    </a:cubicBezTo>
                    <a:cubicBezTo>
                      <a:pt x="116" y="219"/>
                      <a:pt x="124" y="206"/>
                      <a:pt x="115" y="199"/>
                    </a:cubicBezTo>
                    <a:cubicBezTo>
                      <a:pt x="107" y="192"/>
                      <a:pt x="84" y="195"/>
                      <a:pt x="73" y="195"/>
                    </a:cubicBezTo>
                    <a:cubicBezTo>
                      <a:pt x="57" y="195"/>
                      <a:pt x="43" y="176"/>
                      <a:pt x="38" y="167"/>
                    </a:cubicBezTo>
                    <a:cubicBezTo>
                      <a:pt x="56" y="153"/>
                      <a:pt x="79" y="149"/>
                      <a:pt x="111" y="149"/>
                    </a:cubicBezTo>
                    <a:cubicBezTo>
                      <a:pt x="123" y="149"/>
                      <a:pt x="127" y="148"/>
                      <a:pt x="136" y="147"/>
                    </a:cubicBezTo>
                    <a:cubicBezTo>
                      <a:pt x="131" y="144"/>
                      <a:pt x="125" y="139"/>
                      <a:pt x="117" y="139"/>
                    </a:cubicBezTo>
                    <a:cubicBezTo>
                      <a:pt x="103" y="139"/>
                      <a:pt x="85" y="139"/>
                      <a:pt x="77" y="139"/>
                    </a:cubicBezTo>
                    <a:cubicBezTo>
                      <a:pt x="61" y="139"/>
                      <a:pt x="19" y="147"/>
                      <a:pt x="19" y="125"/>
                    </a:cubicBezTo>
                    <a:cubicBezTo>
                      <a:pt x="19" y="107"/>
                      <a:pt x="41" y="114"/>
                      <a:pt x="49" y="108"/>
                    </a:cubicBezTo>
                    <a:cubicBezTo>
                      <a:pt x="37" y="105"/>
                      <a:pt x="33" y="107"/>
                      <a:pt x="23" y="107"/>
                    </a:cubicBezTo>
                    <a:cubicBezTo>
                      <a:pt x="14" y="107"/>
                      <a:pt x="0" y="95"/>
                      <a:pt x="0" y="91"/>
                    </a:cubicBezTo>
                    <a:cubicBezTo>
                      <a:pt x="0" y="52"/>
                      <a:pt x="69" y="24"/>
                      <a:pt x="96" y="24"/>
                    </a:cubicBezTo>
                    <a:cubicBezTo>
                      <a:pt x="107" y="24"/>
                      <a:pt x="106" y="47"/>
                      <a:pt x="109" y="52"/>
                    </a:cubicBezTo>
                    <a:cubicBezTo>
                      <a:pt x="115" y="48"/>
                      <a:pt x="120" y="37"/>
                      <a:pt x="132" y="37"/>
                    </a:cubicBezTo>
                    <a:cubicBezTo>
                      <a:pt x="154" y="37"/>
                      <a:pt x="161" y="47"/>
                      <a:pt x="167" y="61"/>
                    </a:cubicBezTo>
                    <a:cubicBezTo>
                      <a:pt x="175" y="60"/>
                      <a:pt x="181" y="58"/>
                      <a:pt x="189" y="56"/>
                    </a:cubicBezTo>
                    <a:cubicBezTo>
                      <a:pt x="189" y="48"/>
                      <a:pt x="187" y="46"/>
                      <a:pt x="186" y="41"/>
                    </a:cubicBezTo>
                    <a:cubicBezTo>
                      <a:pt x="202" y="41"/>
                      <a:pt x="202" y="41"/>
                      <a:pt x="202" y="41"/>
                    </a:cubicBezTo>
                    <a:cubicBezTo>
                      <a:pt x="213" y="44"/>
                      <a:pt x="223" y="55"/>
                      <a:pt x="227" y="64"/>
                    </a:cubicBezTo>
                    <a:cubicBezTo>
                      <a:pt x="232" y="73"/>
                      <a:pt x="226" y="93"/>
                      <a:pt x="240" y="93"/>
                    </a:cubicBezTo>
                    <a:cubicBezTo>
                      <a:pt x="246" y="93"/>
                      <a:pt x="246" y="90"/>
                      <a:pt x="250" y="87"/>
                    </a:cubicBezTo>
                    <a:cubicBezTo>
                      <a:pt x="244" y="76"/>
                      <a:pt x="232" y="39"/>
                      <a:pt x="232" y="32"/>
                    </a:cubicBezTo>
                    <a:cubicBezTo>
                      <a:pt x="232" y="25"/>
                      <a:pt x="240" y="21"/>
                      <a:pt x="246" y="21"/>
                    </a:cubicBezTo>
                    <a:cubicBezTo>
                      <a:pt x="260" y="21"/>
                      <a:pt x="255" y="28"/>
                      <a:pt x="267" y="21"/>
                    </a:cubicBezTo>
                    <a:cubicBezTo>
                      <a:pt x="267" y="19"/>
                      <a:pt x="267" y="16"/>
                      <a:pt x="267" y="13"/>
                    </a:cubicBezTo>
                    <a:cubicBezTo>
                      <a:pt x="267" y="6"/>
                      <a:pt x="277" y="0"/>
                      <a:pt x="289" y="0"/>
                    </a:cubicBezTo>
                    <a:cubicBezTo>
                      <a:pt x="303" y="0"/>
                      <a:pt x="316" y="6"/>
                      <a:pt x="316" y="17"/>
                    </a:cubicBezTo>
                    <a:cubicBezTo>
                      <a:pt x="316" y="29"/>
                      <a:pt x="299" y="37"/>
                      <a:pt x="299" y="44"/>
                    </a:cubicBezTo>
                    <a:cubicBezTo>
                      <a:pt x="299" y="72"/>
                      <a:pt x="320" y="91"/>
                      <a:pt x="320" y="111"/>
                    </a:cubicBezTo>
                    <a:cubicBezTo>
                      <a:pt x="320" y="137"/>
                      <a:pt x="383" y="154"/>
                      <a:pt x="398" y="166"/>
                    </a:cubicBezTo>
                    <a:cubicBezTo>
                      <a:pt x="384" y="176"/>
                      <a:pt x="381" y="172"/>
                      <a:pt x="367" y="17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7" name="Freeform 120">
                <a:extLst>
                  <a:ext uri="{FF2B5EF4-FFF2-40B4-BE49-F238E27FC236}">
                    <a16:creationId xmlns:a16="http://schemas.microsoft.com/office/drawing/2014/main" xmlns="" id="{7D68CE55-D5F6-E250-7E60-FFFB52FFB5EC}"/>
                  </a:ext>
                </a:extLst>
              </p:cNvPr>
              <p:cNvSpPr>
                <a:spLocks/>
              </p:cNvSpPr>
              <p:nvPr/>
            </p:nvSpPr>
            <p:spPr bwMode="auto">
              <a:xfrm>
                <a:off x="2706842" y="1796374"/>
                <a:ext cx="254053" cy="177529"/>
              </a:xfrm>
              <a:custGeom>
                <a:avLst/>
                <a:gdLst>
                  <a:gd name="T0" fmla="*/ 48 w 222"/>
                  <a:gd name="T1" fmla="*/ 147 h 155"/>
                  <a:gd name="T2" fmla="*/ 36 w 222"/>
                  <a:gd name="T3" fmla="*/ 131 h 155"/>
                  <a:gd name="T4" fmla="*/ 0 w 222"/>
                  <a:gd name="T5" fmla="*/ 115 h 155"/>
                  <a:gd name="T6" fmla="*/ 38 w 222"/>
                  <a:gd name="T7" fmla="*/ 38 h 155"/>
                  <a:gd name="T8" fmla="*/ 26 w 222"/>
                  <a:gd name="T9" fmla="*/ 10 h 155"/>
                  <a:gd name="T10" fmla="*/ 72 w 222"/>
                  <a:gd name="T11" fmla="*/ 10 h 155"/>
                  <a:gd name="T12" fmla="*/ 102 w 222"/>
                  <a:gd name="T13" fmla="*/ 4 h 155"/>
                  <a:gd name="T14" fmla="*/ 143 w 222"/>
                  <a:gd name="T15" fmla="*/ 20 h 155"/>
                  <a:gd name="T16" fmla="*/ 169 w 222"/>
                  <a:gd name="T17" fmla="*/ 18 h 155"/>
                  <a:gd name="T18" fmla="*/ 222 w 222"/>
                  <a:gd name="T19" fmla="*/ 52 h 155"/>
                  <a:gd name="T20" fmla="*/ 174 w 222"/>
                  <a:gd name="T21" fmla="*/ 69 h 155"/>
                  <a:gd name="T22" fmla="*/ 117 w 222"/>
                  <a:gd name="T23" fmla="*/ 129 h 155"/>
                  <a:gd name="T24" fmla="*/ 59 w 222"/>
                  <a:gd name="T25" fmla="*/ 155 h 155"/>
                  <a:gd name="T26" fmla="*/ 48 w 222"/>
                  <a:gd name="T27" fmla="*/ 14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155">
                    <a:moveTo>
                      <a:pt x="48" y="147"/>
                    </a:moveTo>
                    <a:cubicBezTo>
                      <a:pt x="44" y="147"/>
                      <a:pt x="38" y="135"/>
                      <a:pt x="36" y="131"/>
                    </a:cubicBezTo>
                    <a:cubicBezTo>
                      <a:pt x="30" y="123"/>
                      <a:pt x="0" y="125"/>
                      <a:pt x="0" y="115"/>
                    </a:cubicBezTo>
                    <a:cubicBezTo>
                      <a:pt x="0" y="88"/>
                      <a:pt x="38" y="66"/>
                      <a:pt x="38" y="38"/>
                    </a:cubicBezTo>
                    <a:cubicBezTo>
                      <a:pt x="38" y="31"/>
                      <a:pt x="27" y="18"/>
                      <a:pt x="26" y="10"/>
                    </a:cubicBezTo>
                    <a:cubicBezTo>
                      <a:pt x="45" y="2"/>
                      <a:pt x="54" y="10"/>
                      <a:pt x="72" y="10"/>
                    </a:cubicBezTo>
                    <a:cubicBezTo>
                      <a:pt x="81" y="10"/>
                      <a:pt x="88" y="0"/>
                      <a:pt x="102" y="4"/>
                    </a:cubicBezTo>
                    <a:cubicBezTo>
                      <a:pt x="119" y="9"/>
                      <a:pt x="126" y="18"/>
                      <a:pt x="143" y="20"/>
                    </a:cubicBezTo>
                    <a:cubicBezTo>
                      <a:pt x="150" y="27"/>
                      <a:pt x="159" y="18"/>
                      <a:pt x="169" y="18"/>
                    </a:cubicBezTo>
                    <a:cubicBezTo>
                      <a:pt x="185" y="18"/>
                      <a:pt x="222" y="34"/>
                      <a:pt x="222" y="52"/>
                    </a:cubicBezTo>
                    <a:cubicBezTo>
                      <a:pt x="222" y="61"/>
                      <a:pt x="182" y="67"/>
                      <a:pt x="174" y="69"/>
                    </a:cubicBezTo>
                    <a:cubicBezTo>
                      <a:pt x="151" y="77"/>
                      <a:pt x="117" y="111"/>
                      <a:pt x="117" y="129"/>
                    </a:cubicBezTo>
                    <a:cubicBezTo>
                      <a:pt x="117" y="135"/>
                      <a:pt x="65" y="155"/>
                      <a:pt x="59" y="155"/>
                    </a:cubicBezTo>
                    <a:cubicBezTo>
                      <a:pt x="54" y="155"/>
                      <a:pt x="51" y="147"/>
                      <a:pt x="48" y="14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8" name="Freeform 121">
                <a:extLst>
                  <a:ext uri="{FF2B5EF4-FFF2-40B4-BE49-F238E27FC236}">
                    <a16:creationId xmlns:a16="http://schemas.microsoft.com/office/drawing/2014/main" xmlns="" id="{E85F5399-8BFA-F7D1-02F5-B9F7E78AC539}"/>
                  </a:ext>
                </a:extLst>
              </p:cNvPr>
              <p:cNvSpPr>
                <a:spLocks/>
              </p:cNvSpPr>
              <p:nvPr/>
            </p:nvSpPr>
            <p:spPr bwMode="auto">
              <a:xfrm>
                <a:off x="2908860" y="1673940"/>
                <a:ext cx="303027" cy="134677"/>
              </a:xfrm>
              <a:custGeom>
                <a:avLst/>
                <a:gdLst>
                  <a:gd name="T0" fmla="*/ 91 w 265"/>
                  <a:gd name="T1" fmla="*/ 117 h 117"/>
                  <a:gd name="T2" fmla="*/ 70 w 265"/>
                  <a:gd name="T3" fmla="*/ 105 h 117"/>
                  <a:gd name="T4" fmla="*/ 91 w 265"/>
                  <a:gd name="T5" fmla="*/ 95 h 117"/>
                  <a:gd name="T6" fmla="*/ 78 w 265"/>
                  <a:gd name="T7" fmla="*/ 77 h 117"/>
                  <a:gd name="T8" fmla="*/ 70 w 265"/>
                  <a:gd name="T9" fmla="*/ 87 h 117"/>
                  <a:gd name="T10" fmla="*/ 38 w 265"/>
                  <a:gd name="T11" fmla="*/ 93 h 117"/>
                  <a:gd name="T12" fmla="*/ 12 w 265"/>
                  <a:gd name="T13" fmla="*/ 87 h 117"/>
                  <a:gd name="T14" fmla="*/ 0 w 265"/>
                  <a:gd name="T15" fmla="*/ 75 h 117"/>
                  <a:gd name="T16" fmla="*/ 0 w 265"/>
                  <a:gd name="T17" fmla="*/ 63 h 117"/>
                  <a:gd name="T18" fmla="*/ 19 w 265"/>
                  <a:gd name="T19" fmla="*/ 56 h 117"/>
                  <a:gd name="T20" fmla="*/ 53 w 265"/>
                  <a:gd name="T21" fmla="*/ 63 h 117"/>
                  <a:gd name="T22" fmla="*/ 19 w 265"/>
                  <a:gd name="T23" fmla="*/ 53 h 117"/>
                  <a:gd name="T24" fmla="*/ 19 w 265"/>
                  <a:gd name="T25" fmla="*/ 41 h 117"/>
                  <a:gd name="T26" fmla="*/ 32 w 265"/>
                  <a:gd name="T27" fmla="*/ 41 h 117"/>
                  <a:gd name="T28" fmla="*/ 66 w 265"/>
                  <a:gd name="T29" fmla="*/ 47 h 117"/>
                  <a:gd name="T30" fmla="*/ 28 w 265"/>
                  <a:gd name="T31" fmla="*/ 38 h 117"/>
                  <a:gd name="T32" fmla="*/ 43 w 265"/>
                  <a:gd name="T33" fmla="*/ 29 h 117"/>
                  <a:gd name="T34" fmla="*/ 62 w 265"/>
                  <a:gd name="T35" fmla="*/ 32 h 117"/>
                  <a:gd name="T36" fmla="*/ 40 w 265"/>
                  <a:gd name="T37" fmla="*/ 21 h 117"/>
                  <a:gd name="T38" fmla="*/ 65 w 265"/>
                  <a:gd name="T39" fmla="*/ 21 h 117"/>
                  <a:gd name="T40" fmla="*/ 77 w 265"/>
                  <a:gd name="T41" fmla="*/ 33 h 117"/>
                  <a:gd name="T42" fmla="*/ 95 w 265"/>
                  <a:gd name="T43" fmla="*/ 33 h 117"/>
                  <a:gd name="T44" fmla="*/ 167 w 265"/>
                  <a:gd name="T45" fmla="*/ 63 h 117"/>
                  <a:gd name="T46" fmla="*/ 184 w 265"/>
                  <a:gd name="T47" fmla="*/ 53 h 117"/>
                  <a:gd name="T48" fmla="*/ 168 w 265"/>
                  <a:gd name="T49" fmla="*/ 51 h 117"/>
                  <a:gd name="T50" fmla="*/ 176 w 265"/>
                  <a:gd name="T51" fmla="*/ 48 h 117"/>
                  <a:gd name="T52" fmla="*/ 176 w 265"/>
                  <a:gd name="T53" fmla="*/ 37 h 117"/>
                  <a:gd name="T54" fmla="*/ 157 w 265"/>
                  <a:gd name="T55" fmla="*/ 25 h 117"/>
                  <a:gd name="T56" fmla="*/ 184 w 265"/>
                  <a:gd name="T57" fmla="*/ 0 h 117"/>
                  <a:gd name="T58" fmla="*/ 199 w 265"/>
                  <a:gd name="T59" fmla="*/ 5 h 117"/>
                  <a:gd name="T60" fmla="*/ 199 w 265"/>
                  <a:gd name="T61" fmla="*/ 16 h 117"/>
                  <a:gd name="T62" fmla="*/ 227 w 265"/>
                  <a:gd name="T63" fmla="*/ 45 h 117"/>
                  <a:gd name="T64" fmla="*/ 248 w 265"/>
                  <a:gd name="T65" fmla="*/ 36 h 117"/>
                  <a:gd name="T66" fmla="*/ 265 w 265"/>
                  <a:gd name="T67" fmla="*/ 56 h 117"/>
                  <a:gd name="T68" fmla="*/ 240 w 265"/>
                  <a:gd name="T69" fmla="*/ 93 h 117"/>
                  <a:gd name="T70" fmla="*/ 191 w 265"/>
                  <a:gd name="T71" fmla="*/ 91 h 117"/>
                  <a:gd name="T72" fmla="*/ 140 w 265"/>
                  <a:gd name="T73" fmla="*/ 105 h 117"/>
                  <a:gd name="T74" fmla="*/ 91 w 265"/>
                  <a:gd name="T7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5" h="117">
                    <a:moveTo>
                      <a:pt x="91" y="117"/>
                    </a:moveTo>
                    <a:cubicBezTo>
                      <a:pt x="82" y="117"/>
                      <a:pt x="70" y="110"/>
                      <a:pt x="70" y="105"/>
                    </a:cubicBezTo>
                    <a:cubicBezTo>
                      <a:pt x="70" y="93"/>
                      <a:pt x="81" y="95"/>
                      <a:pt x="91" y="95"/>
                    </a:cubicBezTo>
                    <a:cubicBezTo>
                      <a:pt x="87" y="89"/>
                      <a:pt x="80" y="85"/>
                      <a:pt x="78" y="77"/>
                    </a:cubicBezTo>
                    <a:cubicBezTo>
                      <a:pt x="74" y="78"/>
                      <a:pt x="70" y="83"/>
                      <a:pt x="70" y="87"/>
                    </a:cubicBezTo>
                    <a:cubicBezTo>
                      <a:pt x="57" y="89"/>
                      <a:pt x="47" y="93"/>
                      <a:pt x="38" y="93"/>
                    </a:cubicBezTo>
                    <a:cubicBezTo>
                      <a:pt x="28" y="93"/>
                      <a:pt x="17" y="87"/>
                      <a:pt x="12" y="87"/>
                    </a:cubicBezTo>
                    <a:cubicBezTo>
                      <a:pt x="6" y="87"/>
                      <a:pt x="0" y="82"/>
                      <a:pt x="0" y="75"/>
                    </a:cubicBezTo>
                    <a:cubicBezTo>
                      <a:pt x="0" y="67"/>
                      <a:pt x="3" y="69"/>
                      <a:pt x="0" y="63"/>
                    </a:cubicBezTo>
                    <a:cubicBezTo>
                      <a:pt x="8" y="62"/>
                      <a:pt x="12" y="56"/>
                      <a:pt x="19" y="56"/>
                    </a:cubicBezTo>
                    <a:cubicBezTo>
                      <a:pt x="34" y="56"/>
                      <a:pt x="42" y="63"/>
                      <a:pt x="53" y="63"/>
                    </a:cubicBezTo>
                    <a:cubicBezTo>
                      <a:pt x="40" y="62"/>
                      <a:pt x="29" y="57"/>
                      <a:pt x="19" y="53"/>
                    </a:cubicBezTo>
                    <a:cubicBezTo>
                      <a:pt x="19" y="41"/>
                      <a:pt x="19" y="41"/>
                      <a:pt x="19" y="41"/>
                    </a:cubicBezTo>
                    <a:cubicBezTo>
                      <a:pt x="25" y="40"/>
                      <a:pt x="32" y="41"/>
                      <a:pt x="32" y="41"/>
                    </a:cubicBezTo>
                    <a:cubicBezTo>
                      <a:pt x="35" y="41"/>
                      <a:pt x="59" y="46"/>
                      <a:pt x="66" y="47"/>
                    </a:cubicBezTo>
                    <a:cubicBezTo>
                      <a:pt x="52" y="44"/>
                      <a:pt x="39" y="45"/>
                      <a:pt x="28" y="38"/>
                    </a:cubicBezTo>
                    <a:cubicBezTo>
                      <a:pt x="31" y="33"/>
                      <a:pt x="37" y="29"/>
                      <a:pt x="43" y="29"/>
                    </a:cubicBezTo>
                    <a:cubicBezTo>
                      <a:pt x="53" y="29"/>
                      <a:pt x="56" y="32"/>
                      <a:pt x="62" y="32"/>
                    </a:cubicBezTo>
                    <a:cubicBezTo>
                      <a:pt x="53" y="32"/>
                      <a:pt x="40" y="31"/>
                      <a:pt x="40" y="21"/>
                    </a:cubicBezTo>
                    <a:cubicBezTo>
                      <a:pt x="53" y="19"/>
                      <a:pt x="58" y="21"/>
                      <a:pt x="65" y="21"/>
                    </a:cubicBezTo>
                    <a:cubicBezTo>
                      <a:pt x="68" y="21"/>
                      <a:pt x="77" y="24"/>
                      <a:pt x="77" y="33"/>
                    </a:cubicBezTo>
                    <a:cubicBezTo>
                      <a:pt x="87" y="33"/>
                      <a:pt x="93" y="33"/>
                      <a:pt x="95" y="33"/>
                    </a:cubicBezTo>
                    <a:cubicBezTo>
                      <a:pt x="118" y="33"/>
                      <a:pt x="134" y="63"/>
                      <a:pt x="167" y="63"/>
                    </a:cubicBezTo>
                    <a:cubicBezTo>
                      <a:pt x="177" y="63"/>
                      <a:pt x="181" y="60"/>
                      <a:pt x="184" y="53"/>
                    </a:cubicBezTo>
                    <a:cubicBezTo>
                      <a:pt x="175" y="53"/>
                      <a:pt x="171" y="52"/>
                      <a:pt x="168" y="51"/>
                    </a:cubicBezTo>
                    <a:cubicBezTo>
                      <a:pt x="169" y="49"/>
                      <a:pt x="174" y="48"/>
                      <a:pt x="176" y="48"/>
                    </a:cubicBezTo>
                    <a:cubicBezTo>
                      <a:pt x="176" y="37"/>
                      <a:pt x="176" y="37"/>
                      <a:pt x="176" y="37"/>
                    </a:cubicBezTo>
                    <a:cubicBezTo>
                      <a:pt x="171" y="36"/>
                      <a:pt x="157" y="32"/>
                      <a:pt x="157" y="25"/>
                    </a:cubicBezTo>
                    <a:cubicBezTo>
                      <a:pt x="157" y="13"/>
                      <a:pt x="177" y="6"/>
                      <a:pt x="184" y="0"/>
                    </a:cubicBezTo>
                    <a:cubicBezTo>
                      <a:pt x="189" y="3"/>
                      <a:pt x="193" y="5"/>
                      <a:pt x="199" y="5"/>
                    </a:cubicBezTo>
                    <a:cubicBezTo>
                      <a:pt x="198" y="12"/>
                      <a:pt x="199" y="14"/>
                      <a:pt x="199" y="16"/>
                    </a:cubicBezTo>
                    <a:cubicBezTo>
                      <a:pt x="199" y="28"/>
                      <a:pt x="213" y="45"/>
                      <a:pt x="227" y="45"/>
                    </a:cubicBezTo>
                    <a:cubicBezTo>
                      <a:pt x="234" y="45"/>
                      <a:pt x="238" y="36"/>
                      <a:pt x="248" y="36"/>
                    </a:cubicBezTo>
                    <a:cubicBezTo>
                      <a:pt x="257" y="36"/>
                      <a:pt x="265" y="46"/>
                      <a:pt x="265" y="56"/>
                    </a:cubicBezTo>
                    <a:cubicBezTo>
                      <a:pt x="265" y="67"/>
                      <a:pt x="247" y="90"/>
                      <a:pt x="240" y="93"/>
                    </a:cubicBezTo>
                    <a:cubicBezTo>
                      <a:pt x="236" y="94"/>
                      <a:pt x="191" y="89"/>
                      <a:pt x="191" y="91"/>
                    </a:cubicBezTo>
                    <a:cubicBezTo>
                      <a:pt x="191" y="93"/>
                      <a:pt x="143" y="104"/>
                      <a:pt x="140" y="105"/>
                    </a:cubicBezTo>
                    <a:cubicBezTo>
                      <a:pt x="125" y="111"/>
                      <a:pt x="110" y="117"/>
                      <a:pt x="91" y="11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9" name="Freeform 122">
                <a:extLst>
                  <a:ext uri="{FF2B5EF4-FFF2-40B4-BE49-F238E27FC236}">
                    <a16:creationId xmlns:a16="http://schemas.microsoft.com/office/drawing/2014/main" xmlns="" id="{C8D6770C-DDC7-62DA-572F-FF7EB2819F34}"/>
                  </a:ext>
                </a:extLst>
              </p:cNvPr>
              <p:cNvSpPr>
                <a:spLocks/>
              </p:cNvSpPr>
              <p:nvPr/>
            </p:nvSpPr>
            <p:spPr bwMode="auto">
              <a:xfrm>
                <a:off x="2864477" y="1719852"/>
                <a:ext cx="41322" cy="33669"/>
              </a:xfrm>
              <a:custGeom>
                <a:avLst/>
                <a:gdLst>
                  <a:gd name="T0" fmla="*/ 13 w 36"/>
                  <a:gd name="T1" fmla="*/ 29 h 29"/>
                  <a:gd name="T2" fmla="*/ 0 w 36"/>
                  <a:gd name="T3" fmla="*/ 19 h 29"/>
                  <a:gd name="T4" fmla="*/ 36 w 36"/>
                  <a:gd name="T5" fmla="*/ 1 h 29"/>
                  <a:gd name="T6" fmla="*/ 13 w 36"/>
                  <a:gd name="T7" fmla="*/ 29 h 29"/>
                </a:gdLst>
                <a:ahLst/>
                <a:cxnLst>
                  <a:cxn ang="0">
                    <a:pos x="T0" y="T1"/>
                  </a:cxn>
                  <a:cxn ang="0">
                    <a:pos x="T2" y="T3"/>
                  </a:cxn>
                  <a:cxn ang="0">
                    <a:pos x="T4" y="T5"/>
                  </a:cxn>
                  <a:cxn ang="0">
                    <a:pos x="T6" y="T7"/>
                  </a:cxn>
                </a:cxnLst>
                <a:rect l="0" t="0" r="r" b="b"/>
                <a:pathLst>
                  <a:path w="36" h="29">
                    <a:moveTo>
                      <a:pt x="13" y="29"/>
                    </a:moveTo>
                    <a:cubicBezTo>
                      <a:pt x="7" y="29"/>
                      <a:pt x="0" y="25"/>
                      <a:pt x="0" y="19"/>
                    </a:cubicBezTo>
                    <a:cubicBezTo>
                      <a:pt x="0" y="7"/>
                      <a:pt x="28" y="0"/>
                      <a:pt x="36" y="1"/>
                    </a:cubicBezTo>
                    <a:cubicBezTo>
                      <a:pt x="34" y="12"/>
                      <a:pt x="23" y="29"/>
                      <a:pt x="13" y="2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0" name="Freeform 123">
                <a:extLst>
                  <a:ext uri="{FF2B5EF4-FFF2-40B4-BE49-F238E27FC236}">
                    <a16:creationId xmlns:a16="http://schemas.microsoft.com/office/drawing/2014/main" xmlns="" id="{954E0DB3-24F3-8262-E6E1-ED49F801670A}"/>
                  </a:ext>
                </a:extLst>
              </p:cNvPr>
              <p:cNvSpPr>
                <a:spLocks/>
              </p:cNvSpPr>
              <p:nvPr/>
            </p:nvSpPr>
            <p:spPr bwMode="auto">
              <a:xfrm>
                <a:off x="2976199" y="1675470"/>
                <a:ext cx="29078" cy="12243"/>
              </a:xfrm>
              <a:custGeom>
                <a:avLst/>
                <a:gdLst>
                  <a:gd name="T0" fmla="*/ 9 w 26"/>
                  <a:gd name="T1" fmla="*/ 11 h 11"/>
                  <a:gd name="T2" fmla="*/ 0 w 26"/>
                  <a:gd name="T3" fmla="*/ 0 h 11"/>
                  <a:gd name="T4" fmla="*/ 26 w 26"/>
                  <a:gd name="T5" fmla="*/ 0 h 11"/>
                  <a:gd name="T6" fmla="*/ 26 w 26"/>
                  <a:gd name="T7" fmla="*/ 11 h 11"/>
                  <a:gd name="T8" fmla="*/ 9 w 26"/>
                  <a:gd name="T9" fmla="*/ 11 h 11"/>
                </a:gdLst>
                <a:ahLst/>
                <a:cxnLst>
                  <a:cxn ang="0">
                    <a:pos x="T0" y="T1"/>
                  </a:cxn>
                  <a:cxn ang="0">
                    <a:pos x="T2" y="T3"/>
                  </a:cxn>
                  <a:cxn ang="0">
                    <a:pos x="T4" y="T5"/>
                  </a:cxn>
                  <a:cxn ang="0">
                    <a:pos x="T6" y="T7"/>
                  </a:cxn>
                  <a:cxn ang="0">
                    <a:pos x="T8" y="T9"/>
                  </a:cxn>
                </a:cxnLst>
                <a:rect l="0" t="0" r="r" b="b"/>
                <a:pathLst>
                  <a:path w="26" h="11">
                    <a:moveTo>
                      <a:pt x="9" y="11"/>
                    </a:moveTo>
                    <a:cubicBezTo>
                      <a:pt x="6" y="11"/>
                      <a:pt x="0" y="8"/>
                      <a:pt x="0" y="0"/>
                    </a:cubicBezTo>
                    <a:cubicBezTo>
                      <a:pt x="26" y="0"/>
                      <a:pt x="26" y="0"/>
                      <a:pt x="26" y="0"/>
                    </a:cubicBezTo>
                    <a:cubicBezTo>
                      <a:pt x="26" y="11"/>
                      <a:pt x="26" y="11"/>
                      <a:pt x="26" y="11"/>
                    </a:cubicBezTo>
                    <a:cubicBezTo>
                      <a:pt x="23" y="11"/>
                      <a:pt x="9" y="11"/>
                      <a:pt x="9" y="1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1" name="Freeform 124">
                <a:extLst>
                  <a:ext uri="{FF2B5EF4-FFF2-40B4-BE49-F238E27FC236}">
                    <a16:creationId xmlns:a16="http://schemas.microsoft.com/office/drawing/2014/main" xmlns="" id="{E87E1D02-B4AE-380F-1557-89E81D767AC8}"/>
                  </a:ext>
                </a:extLst>
              </p:cNvPr>
              <p:cNvSpPr>
                <a:spLocks/>
              </p:cNvSpPr>
              <p:nvPr/>
            </p:nvSpPr>
            <p:spPr bwMode="auto">
              <a:xfrm>
                <a:off x="2778773" y="1634148"/>
                <a:ext cx="172940" cy="101008"/>
              </a:xfrm>
              <a:custGeom>
                <a:avLst/>
                <a:gdLst>
                  <a:gd name="T0" fmla="*/ 151 w 151"/>
                  <a:gd name="T1" fmla="*/ 14 h 88"/>
                  <a:gd name="T2" fmla="*/ 141 w 151"/>
                  <a:gd name="T3" fmla="*/ 27 h 88"/>
                  <a:gd name="T4" fmla="*/ 147 w 151"/>
                  <a:gd name="T5" fmla="*/ 43 h 88"/>
                  <a:gd name="T6" fmla="*/ 115 w 151"/>
                  <a:gd name="T7" fmla="*/ 68 h 88"/>
                  <a:gd name="T8" fmla="*/ 96 w 151"/>
                  <a:gd name="T9" fmla="*/ 46 h 88"/>
                  <a:gd name="T10" fmla="*/ 70 w 151"/>
                  <a:gd name="T11" fmla="*/ 71 h 88"/>
                  <a:gd name="T12" fmla="*/ 54 w 151"/>
                  <a:gd name="T13" fmla="*/ 88 h 88"/>
                  <a:gd name="T14" fmla="*/ 41 w 151"/>
                  <a:gd name="T15" fmla="*/ 76 h 88"/>
                  <a:gd name="T16" fmla="*/ 20 w 151"/>
                  <a:gd name="T17" fmla="*/ 76 h 88"/>
                  <a:gd name="T18" fmla="*/ 7 w 151"/>
                  <a:gd name="T19" fmla="*/ 83 h 88"/>
                  <a:gd name="T20" fmla="*/ 0 w 151"/>
                  <a:gd name="T21" fmla="*/ 71 h 88"/>
                  <a:gd name="T22" fmla="*/ 16 w 151"/>
                  <a:gd name="T23" fmla="*/ 56 h 88"/>
                  <a:gd name="T24" fmla="*/ 53 w 151"/>
                  <a:gd name="T25" fmla="*/ 40 h 88"/>
                  <a:gd name="T26" fmla="*/ 92 w 151"/>
                  <a:gd name="T27" fmla="*/ 11 h 88"/>
                  <a:gd name="T28" fmla="*/ 106 w 151"/>
                  <a:gd name="T29" fmla="*/ 13 h 88"/>
                  <a:gd name="T30" fmla="*/ 151 w 151"/>
                  <a:gd name="T31"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88">
                    <a:moveTo>
                      <a:pt x="151" y="14"/>
                    </a:moveTo>
                    <a:cubicBezTo>
                      <a:pt x="151" y="20"/>
                      <a:pt x="147" y="25"/>
                      <a:pt x="141" y="27"/>
                    </a:cubicBezTo>
                    <a:cubicBezTo>
                      <a:pt x="142" y="35"/>
                      <a:pt x="147" y="36"/>
                      <a:pt x="147" y="43"/>
                    </a:cubicBezTo>
                    <a:cubicBezTo>
                      <a:pt x="115" y="68"/>
                      <a:pt x="115" y="68"/>
                      <a:pt x="115" y="68"/>
                    </a:cubicBezTo>
                    <a:cubicBezTo>
                      <a:pt x="102" y="68"/>
                      <a:pt x="103" y="50"/>
                      <a:pt x="96" y="46"/>
                    </a:cubicBezTo>
                    <a:cubicBezTo>
                      <a:pt x="94" y="60"/>
                      <a:pt x="83" y="72"/>
                      <a:pt x="70" y="71"/>
                    </a:cubicBezTo>
                    <a:cubicBezTo>
                      <a:pt x="69" y="79"/>
                      <a:pt x="63" y="88"/>
                      <a:pt x="54" y="88"/>
                    </a:cubicBezTo>
                    <a:cubicBezTo>
                      <a:pt x="48" y="88"/>
                      <a:pt x="43" y="79"/>
                      <a:pt x="41" y="76"/>
                    </a:cubicBezTo>
                    <a:cubicBezTo>
                      <a:pt x="32" y="81"/>
                      <a:pt x="28" y="76"/>
                      <a:pt x="20" y="76"/>
                    </a:cubicBezTo>
                    <a:cubicBezTo>
                      <a:pt x="16" y="76"/>
                      <a:pt x="13" y="82"/>
                      <a:pt x="7" y="83"/>
                    </a:cubicBezTo>
                    <a:cubicBezTo>
                      <a:pt x="6" y="77"/>
                      <a:pt x="0" y="73"/>
                      <a:pt x="0" y="71"/>
                    </a:cubicBezTo>
                    <a:cubicBezTo>
                      <a:pt x="0" y="69"/>
                      <a:pt x="13" y="58"/>
                      <a:pt x="16" y="56"/>
                    </a:cubicBezTo>
                    <a:cubicBezTo>
                      <a:pt x="28" y="50"/>
                      <a:pt x="40" y="48"/>
                      <a:pt x="53" y="40"/>
                    </a:cubicBezTo>
                    <a:cubicBezTo>
                      <a:pt x="67" y="32"/>
                      <a:pt x="71" y="11"/>
                      <a:pt x="92" y="11"/>
                    </a:cubicBezTo>
                    <a:cubicBezTo>
                      <a:pt x="98" y="11"/>
                      <a:pt x="99" y="12"/>
                      <a:pt x="106" y="13"/>
                    </a:cubicBezTo>
                    <a:cubicBezTo>
                      <a:pt x="106" y="13"/>
                      <a:pt x="151" y="0"/>
                      <a:pt x="151" y="1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2" name="Freeform 125">
                <a:extLst>
                  <a:ext uri="{FF2B5EF4-FFF2-40B4-BE49-F238E27FC236}">
                    <a16:creationId xmlns:a16="http://schemas.microsoft.com/office/drawing/2014/main" xmlns="" id="{3EC1F512-99AF-18D4-FEC9-E4AD22F18340}"/>
                  </a:ext>
                </a:extLst>
              </p:cNvPr>
              <p:cNvSpPr>
                <a:spLocks/>
              </p:cNvSpPr>
              <p:nvPr/>
            </p:nvSpPr>
            <p:spPr bwMode="auto">
              <a:xfrm>
                <a:off x="3009869" y="1569871"/>
                <a:ext cx="99479" cy="32139"/>
              </a:xfrm>
              <a:custGeom>
                <a:avLst/>
                <a:gdLst>
                  <a:gd name="T0" fmla="*/ 34 w 87"/>
                  <a:gd name="T1" fmla="*/ 28 h 28"/>
                  <a:gd name="T2" fmla="*/ 15 w 87"/>
                  <a:gd name="T3" fmla="*/ 22 h 28"/>
                  <a:gd name="T4" fmla="*/ 0 w 87"/>
                  <a:gd name="T5" fmla="*/ 28 h 28"/>
                  <a:gd name="T6" fmla="*/ 55 w 87"/>
                  <a:gd name="T7" fmla="*/ 0 h 28"/>
                  <a:gd name="T8" fmla="*/ 87 w 87"/>
                  <a:gd name="T9" fmla="*/ 20 h 28"/>
                  <a:gd name="T10" fmla="*/ 67 w 87"/>
                  <a:gd name="T11" fmla="*/ 28 h 28"/>
                  <a:gd name="T12" fmla="*/ 34 w 87"/>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7" h="28">
                    <a:moveTo>
                      <a:pt x="34" y="28"/>
                    </a:moveTo>
                    <a:cubicBezTo>
                      <a:pt x="25" y="28"/>
                      <a:pt x="23" y="22"/>
                      <a:pt x="15" y="22"/>
                    </a:cubicBezTo>
                    <a:cubicBezTo>
                      <a:pt x="9" y="22"/>
                      <a:pt x="6" y="27"/>
                      <a:pt x="0" y="28"/>
                    </a:cubicBezTo>
                    <a:cubicBezTo>
                      <a:pt x="0" y="18"/>
                      <a:pt x="45" y="0"/>
                      <a:pt x="55" y="0"/>
                    </a:cubicBezTo>
                    <a:cubicBezTo>
                      <a:pt x="71" y="0"/>
                      <a:pt x="84" y="10"/>
                      <a:pt x="87" y="20"/>
                    </a:cubicBezTo>
                    <a:cubicBezTo>
                      <a:pt x="81" y="23"/>
                      <a:pt x="76" y="28"/>
                      <a:pt x="67" y="28"/>
                    </a:cubicBezTo>
                    <a:cubicBezTo>
                      <a:pt x="46" y="28"/>
                      <a:pt x="51" y="28"/>
                      <a:pt x="34" y="2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3" name="Freeform 126">
                <a:extLst>
                  <a:ext uri="{FF2B5EF4-FFF2-40B4-BE49-F238E27FC236}">
                    <a16:creationId xmlns:a16="http://schemas.microsoft.com/office/drawing/2014/main" xmlns="" id="{76F3B5D8-703A-1F20-295D-C479703360A8}"/>
                  </a:ext>
                </a:extLst>
              </p:cNvPr>
              <p:cNvSpPr>
                <a:spLocks/>
              </p:cNvSpPr>
              <p:nvPr/>
            </p:nvSpPr>
            <p:spPr bwMode="auto">
              <a:xfrm>
                <a:off x="3012930" y="1606601"/>
                <a:ext cx="87235" cy="47443"/>
              </a:xfrm>
              <a:custGeom>
                <a:avLst/>
                <a:gdLst>
                  <a:gd name="T0" fmla="*/ 65 w 76"/>
                  <a:gd name="T1" fmla="*/ 18 h 42"/>
                  <a:gd name="T2" fmla="*/ 24 w 76"/>
                  <a:gd name="T3" fmla="*/ 42 h 42"/>
                  <a:gd name="T4" fmla="*/ 0 w 76"/>
                  <a:gd name="T5" fmla="*/ 20 h 42"/>
                  <a:gd name="T6" fmla="*/ 62 w 76"/>
                  <a:gd name="T7" fmla="*/ 0 h 42"/>
                  <a:gd name="T8" fmla="*/ 76 w 76"/>
                  <a:gd name="T9" fmla="*/ 8 h 42"/>
                  <a:gd name="T10" fmla="*/ 43 w 76"/>
                  <a:gd name="T11" fmla="*/ 18 h 42"/>
                  <a:gd name="T12" fmla="*/ 65 w 76"/>
                  <a:gd name="T13" fmla="*/ 18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5" y="18"/>
                    </a:moveTo>
                    <a:cubicBezTo>
                      <a:pt x="66" y="34"/>
                      <a:pt x="41" y="42"/>
                      <a:pt x="24" y="42"/>
                    </a:cubicBezTo>
                    <a:cubicBezTo>
                      <a:pt x="13" y="42"/>
                      <a:pt x="0" y="27"/>
                      <a:pt x="0" y="20"/>
                    </a:cubicBezTo>
                    <a:cubicBezTo>
                      <a:pt x="0" y="2"/>
                      <a:pt x="46" y="0"/>
                      <a:pt x="62" y="0"/>
                    </a:cubicBezTo>
                    <a:cubicBezTo>
                      <a:pt x="71" y="0"/>
                      <a:pt x="74" y="5"/>
                      <a:pt x="76" y="8"/>
                    </a:cubicBezTo>
                    <a:cubicBezTo>
                      <a:pt x="68" y="15"/>
                      <a:pt x="55" y="18"/>
                      <a:pt x="43" y="18"/>
                    </a:cubicBezTo>
                    <a:lnTo>
                      <a:pt x="65" y="18"/>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4" name="Freeform 127">
                <a:extLst>
                  <a:ext uri="{FF2B5EF4-FFF2-40B4-BE49-F238E27FC236}">
                    <a16:creationId xmlns:a16="http://schemas.microsoft.com/office/drawing/2014/main" xmlns="" id="{079AF9BD-7B38-3929-D51D-1D11AC9A2916}"/>
                  </a:ext>
                </a:extLst>
              </p:cNvPr>
              <p:cNvSpPr>
                <a:spLocks/>
              </p:cNvSpPr>
              <p:nvPr/>
            </p:nvSpPr>
            <p:spPr bwMode="auto">
              <a:xfrm>
                <a:off x="2971608" y="1598949"/>
                <a:ext cx="29078" cy="36730"/>
              </a:xfrm>
              <a:custGeom>
                <a:avLst/>
                <a:gdLst>
                  <a:gd name="T0" fmla="*/ 26 w 26"/>
                  <a:gd name="T1" fmla="*/ 22 h 32"/>
                  <a:gd name="T2" fmla="*/ 15 w 26"/>
                  <a:gd name="T3" fmla="*/ 32 h 32"/>
                  <a:gd name="T4" fmla="*/ 0 w 26"/>
                  <a:gd name="T5" fmla="*/ 20 h 32"/>
                  <a:gd name="T6" fmla="*/ 26 w 26"/>
                  <a:gd name="T7" fmla="*/ 22 h 32"/>
                </a:gdLst>
                <a:ahLst/>
                <a:cxnLst>
                  <a:cxn ang="0">
                    <a:pos x="T0" y="T1"/>
                  </a:cxn>
                  <a:cxn ang="0">
                    <a:pos x="T2" y="T3"/>
                  </a:cxn>
                  <a:cxn ang="0">
                    <a:pos x="T4" y="T5"/>
                  </a:cxn>
                  <a:cxn ang="0">
                    <a:pos x="T6" y="T7"/>
                  </a:cxn>
                </a:cxnLst>
                <a:rect l="0" t="0" r="r" b="b"/>
                <a:pathLst>
                  <a:path w="26" h="32">
                    <a:moveTo>
                      <a:pt x="26" y="22"/>
                    </a:moveTo>
                    <a:cubicBezTo>
                      <a:pt x="22" y="27"/>
                      <a:pt x="20" y="32"/>
                      <a:pt x="15" y="32"/>
                    </a:cubicBezTo>
                    <a:cubicBezTo>
                      <a:pt x="8" y="32"/>
                      <a:pt x="0" y="24"/>
                      <a:pt x="0" y="20"/>
                    </a:cubicBezTo>
                    <a:cubicBezTo>
                      <a:pt x="0" y="0"/>
                      <a:pt x="21" y="20"/>
                      <a:pt x="26" y="2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5" name="Freeform 128">
                <a:extLst>
                  <a:ext uri="{FF2B5EF4-FFF2-40B4-BE49-F238E27FC236}">
                    <a16:creationId xmlns:a16="http://schemas.microsoft.com/office/drawing/2014/main" xmlns="" id="{F4382CA3-2457-E932-7C9B-708334A28658}"/>
                  </a:ext>
                </a:extLst>
              </p:cNvPr>
              <p:cNvSpPr>
                <a:spLocks/>
              </p:cNvSpPr>
              <p:nvPr/>
            </p:nvSpPr>
            <p:spPr bwMode="auto">
              <a:xfrm>
                <a:off x="3291470" y="1836165"/>
                <a:ext cx="146922" cy="127025"/>
              </a:xfrm>
              <a:custGeom>
                <a:avLst/>
                <a:gdLst>
                  <a:gd name="T0" fmla="*/ 114 w 129"/>
                  <a:gd name="T1" fmla="*/ 42 h 111"/>
                  <a:gd name="T2" fmla="*/ 111 w 129"/>
                  <a:gd name="T3" fmla="*/ 54 h 111"/>
                  <a:gd name="T4" fmla="*/ 129 w 129"/>
                  <a:gd name="T5" fmla="*/ 58 h 111"/>
                  <a:gd name="T6" fmla="*/ 98 w 129"/>
                  <a:gd name="T7" fmla="*/ 99 h 111"/>
                  <a:gd name="T8" fmla="*/ 83 w 129"/>
                  <a:gd name="T9" fmla="*/ 111 h 111"/>
                  <a:gd name="T10" fmla="*/ 67 w 129"/>
                  <a:gd name="T11" fmla="*/ 97 h 111"/>
                  <a:gd name="T12" fmla="*/ 0 w 129"/>
                  <a:gd name="T13" fmla="*/ 55 h 111"/>
                  <a:gd name="T14" fmla="*/ 0 w 129"/>
                  <a:gd name="T15" fmla="*/ 42 h 111"/>
                  <a:gd name="T16" fmla="*/ 34 w 129"/>
                  <a:gd name="T17" fmla="*/ 51 h 111"/>
                  <a:gd name="T18" fmla="*/ 45 w 129"/>
                  <a:gd name="T19" fmla="*/ 51 h 111"/>
                  <a:gd name="T20" fmla="*/ 45 w 129"/>
                  <a:gd name="T21" fmla="*/ 30 h 111"/>
                  <a:gd name="T22" fmla="*/ 21 w 129"/>
                  <a:gd name="T23" fmla="*/ 19 h 111"/>
                  <a:gd name="T24" fmla="*/ 27 w 129"/>
                  <a:gd name="T25" fmla="*/ 13 h 111"/>
                  <a:gd name="T26" fmla="*/ 72 w 129"/>
                  <a:gd name="T27" fmla="*/ 4 h 111"/>
                  <a:gd name="T28" fmla="*/ 102 w 129"/>
                  <a:gd name="T29" fmla="*/ 4 h 111"/>
                  <a:gd name="T30" fmla="*/ 110 w 129"/>
                  <a:gd name="T31" fmla="*/ 11 h 111"/>
                  <a:gd name="T32" fmla="*/ 86 w 129"/>
                  <a:gd name="T33" fmla="*/ 41 h 111"/>
                  <a:gd name="T34" fmla="*/ 114 w 129"/>
                  <a:gd name="T35" fmla="*/ 4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11">
                    <a:moveTo>
                      <a:pt x="114" y="42"/>
                    </a:moveTo>
                    <a:cubicBezTo>
                      <a:pt x="114" y="53"/>
                      <a:pt x="111" y="46"/>
                      <a:pt x="111" y="54"/>
                    </a:cubicBezTo>
                    <a:cubicBezTo>
                      <a:pt x="114" y="54"/>
                      <a:pt x="124" y="56"/>
                      <a:pt x="129" y="58"/>
                    </a:cubicBezTo>
                    <a:cubicBezTo>
                      <a:pt x="125" y="101"/>
                      <a:pt x="123" y="89"/>
                      <a:pt x="98" y="99"/>
                    </a:cubicBezTo>
                    <a:cubicBezTo>
                      <a:pt x="92" y="101"/>
                      <a:pt x="90" y="111"/>
                      <a:pt x="83" y="111"/>
                    </a:cubicBezTo>
                    <a:cubicBezTo>
                      <a:pt x="73" y="111"/>
                      <a:pt x="71" y="102"/>
                      <a:pt x="67" y="97"/>
                    </a:cubicBezTo>
                    <a:cubicBezTo>
                      <a:pt x="45" y="75"/>
                      <a:pt x="22" y="78"/>
                      <a:pt x="0" y="55"/>
                    </a:cubicBezTo>
                    <a:cubicBezTo>
                      <a:pt x="0" y="42"/>
                      <a:pt x="0" y="42"/>
                      <a:pt x="0" y="42"/>
                    </a:cubicBezTo>
                    <a:cubicBezTo>
                      <a:pt x="10" y="42"/>
                      <a:pt x="21" y="51"/>
                      <a:pt x="34" y="51"/>
                    </a:cubicBezTo>
                    <a:cubicBezTo>
                      <a:pt x="42" y="51"/>
                      <a:pt x="39" y="51"/>
                      <a:pt x="45" y="51"/>
                    </a:cubicBezTo>
                    <a:cubicBezTo>
                      <a:pt x="45" y="30"/>
                      <a:pt x="45" y="30"/>
                      <a:pt x="45" y="30"/>
                    </a:cubicBezTo>
                    <a:cubicBezTo>
                      <a:pt x="36" y="28"/>
                      <a:pt x="21" y="30"/>
                      <a:pt x="21" y="19"/>
                    </a:cubicBezTo>
                    <a:cubicBezTo>
                      <a:pt x="21" y="17"/>
                      <a:pt x="26" y="15"/>
                      <a:pt x="27" y="13"/>
                    </a:cubicBezTo>
                    <a:cubicBezTo>
                      <a:pt x="39" y="0"/>
                      <a:pt x="55" y="4"/>
                      <a:pt x="72" y="4"/>
                    </a:cubicBezTo>
                    <a:cubicBezTo>
                      <a:pt x="86" y="4"/>
                      <a:pt x="102" y="4"/>
                      <a:pt x="102" y="4"/>
                    </a:cubicBezTo>
                    <a:cubicBezTo>
                      <a:pt x="105" y="4"/>
                      <a:pt x="110" y="8"/>
                      <a:pt x="110" y="11"/>
                    </a:cubicBezTo>
                    <a:cubicBezTo>
                      <a:pt x="110" y="27"/>
                      <a:pt x="91" y="34"/>
                      <a:pt x="86" y="41"/>
                    </a:cubicBezTo>
                    <a:cubicBezTo>
                      <a:pt x="92" y="40"/>
                      <a:pt x="114" y="33"/>
                      <a:pt x="114" y="4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6" name="Freeform 129">
                <a:extLst>
                  <a:ext uri="{FF2B5EF4-FFF2-40B4-BE49-F238E27FC236}">
                    <a16:creationId xmlns:a16="http://schemas.microsoft.com/office/drawing/2014/main" xmlns="" id="{1FCBEB49-370F-F2DF-D49D-BFA851FF96FE}"/>
                  </a:ext>
                </a:extLst>
              </p:cNvPr>
              <p:cNvSpPr>
                <a:spLocks/>
              </p:cNvSpPr>
              <p:nvPr/>
            </p:nvSpPr>
            <p:spPr bwMode="auto">
              <a:xfrm>
                <a:off x="3237905" y="1686183"/>
                <a:ext cx="165287" cy="91825"/>
              </a:xfrm>
              <a:custGeom>
                <a:avLst/>
                <a:gdLst>
                  <a:gd name="T0" fmla="*/ 8 w 144"/>
                  <a:gd name="T1" fmla="*/ 19 h 80"/>
                  <a:gd name="T2" fmla="*/ 0 w 144"/>
                  <a:gd name="T3" fmla="*/ 3 h 80"/>
                  <a:gd name="T4" fmla="*/ 9 w 144"/>
                  <a:gd name="T5" fmla="*/ 3 h 80"/>
                  <a:gd name="T6" fmla="*/ 66 w 144"/>
                  <a:gd name="T7" fmla="*/ 37 h 80"/>
                  <a:gd name="T8" fmla="*/ 51 w 144"/>
                  <a:gd name="T9" fmla="*/ 23 h 80"/>
                  <a:gd name="T10" fmla="*/ 51 w 144"/>
                  <a:gd name="T11" fmla="*/ 14 h 80"/>
                  <a:gd name="T12" fmla="*/ 92 w 144"/>
                  <a:gd name="T13" fmla="*/ 31 h 80"/>
                  <a:gd name="T14" fmla="*/ 92 w 144"/>
                  <a:gd name="T15" fmla="*/ 14 h 80"/>
                  <a:gd name="T16" fmla="*/ 66 w 144"/>
                  <a:gd name="T17" fmla="*/ 3 h 80"/>
                  <a:gd name="T18" fmla="*/ 80 w 144"/>
                  <a:gd name="T19" fmla="*/ 2 h 80"/>
                  <a:gd name="T20" fmla="*/ 114 w 144"/>
                  <a:gd name="T21" fmla="*/ 10 h 80"/>
                  <a:gd name="T22" fmla="*/ 129 w 144"/>
                  <a:gd name="T23" fmla="*/ 3 h 80"/>
                  <a:gd name="T24" fmla="*/ 144 w 144"/>
                  <a:gd name="T25" fmla="*/ 23 h 80"/>
                  <a:gd name="T26" fmla="*/ 138 w 144"/>
                  <a:gd name="T27" fmla="*/ 73 h 80"/>
                  <a:gd name="T28" fmla="*/ 108 w 144"/>
                  <a:gd name="T29" fmla="*/ 77 h 80"/>
                  <a:gd name="T30" fmla="*/ 83 w 144"/>
                  <a:gd name="T31" fmla="*/ 73 h 80"/>
                  <a:gd name="T32" fmla="*/ 89 w 144"/>
                  <a:gd name="T33" fmla="*/ 65 h 80"/>
                  <a:gd name="T34" fmla="*/ 89 w 144"/>
                  <a:gd name="T35" fmla="*/ 57 h 80"/>
                  <a:gd name="T36" fmla="*/ 108 w 144"/>
                  <a:gd name="T37" fmla="*/ 46 h 80"/>
                  <a:gd name="T38" fmla="*/ 98 w 144"/>
                  <a:gd name="T39" fmla="*/ 43 h 80"/>
                  <a:gd name="T40" fmla="*/ 43 w 144"/>
                  <a:gd name="T41" fmla="*/ 51 h 80"/>
                  <a:gd name="T42" fmla="*/ 34 w 144"/>
                  <a:gd name="T43" fmla="*/ 41 h 80"/>
                  <a:gd name="T44" fmla="*/ 23 w 144"/>
                  <a:gd name="T45" fmla="*/ 41 h 80"/>
                  <a:gd name="T46" fmla="*/ 20 w 144"/>
                  <a:gd name="T47" fmla="*/ 34 h 80"/>
                  <a:gd name="T48" fmla="*/ 2 w 144"/>
                  <a:gd name="T49" fmla="*/ 26 h 80"/>
                  <a:gd name="T50" fmla="*/ 2 w 144"/>
                  <a:gd name="T51" fmla="*/ 11 h 80"/>
                  <a:gd name="T52" fmla="*/ 8 w 144"/>
                  <a:gd name="T53"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80">
                    <a:moveTo>
                      <a:pt x="8" y="19"/>
                    </a:moveTo>
                    <a:cubicBezTo>
                      <a:pt x="5" y="15"/>
                      <a:pt x="0" y="11"/>
                      <a:pt x="0" y="3"/>
                    </a:cubicBezTo>
                    <a:cubicBezTo>
                      <a:pt x="3" y="3"/>
                      <a:pt x="6" y="3"/>
                      <a:pt x="9" y="3"/>
                    </a:cubicBezTo>
                    <a:cubicBezTo>
                      <a:pt x="31" y="3"/>
                      <a:pt x="42" y="44"/>
                      <a:pt x="66" y="37"/>
                    </a:cubicBezTo>
                    <a:cubicBezTo>
                      <a:pt x="60" y="33"/>
                      <a:pt x="54" y="27"/>
                      <a:pt x="51" y="23"/>
                    </a:cubicBezTo>
                    <a:cubicBezTo>
                      <a:pt x="51" y="14"/>
                      <a:pt x="51" y="14"/>
                      <a:pt x="51" y="14"/>
                    </a:cubicBezTo>
                    <a:cubicBezTo>
                      <a:pt x="67" y="14"/>
                      <a:pt x="74" y="31"/>
                      <a:pt x="92" y="31"/>
                    </a:cubicBezTo>
                    <a:cubicBezTo>
                      <a:pt x="92" y="14"/>
                      <a:pt x="92" y="14"/>
                      <a:pt x="92" y="14"/>
                    </a:cubicBezTo>
                    <a:cubicBezTo>
                      <a:pt x="80" y="14"/>
                      <a:pt x="69" y="14"/>
                      <a:pt x="66" y="3"/>
                    </a:cubicBezTo>
                    <a:cubicBezTo>
                      <a:pt x="71" y="0"/>
                      <a:pt x="74" y="2"/>
                      <a:pt x="80" y="2"/>
                    </a:cubicBezTo>
                    <a:cubicBezTo>
                      <a:pt x="92" y="2"/>
                      <a:pt x="99" y="10"/>
                      <a:pt x="114" y="10"/>
                    </a:cubicBezTo>
                    <a:cubicBezTo>
                      <a:pt x="120" y="10"/>
                      <a:pt x="123" y="3"/>
                      <a:pt x="129" y="3"/>
                    </a:cubicBezTo>
                    <a:cubicBezTo>
                      <a:pt x="142" y="3"/>
                      <a:pt x="144" y="11"/>
                      <a:pt x="144" y="23"/>
                    </a:cubicBezTo>
                    <a:cubicBezTo>
                      <a:pt x="144" y="41"/>
                      <a:pt x="135" y="51"/>
                      <a:pt x="138" y="73"/>
                    </a:cubicBezTo>
                    <a:cubicBezTo>
                      <a:pt x="127" y="77"/>
                      <a:pt x="110" y="77"/>
                      <a:pt x="108" y="77"/>
                    </a:cubicBezTo>
                    <a:cubicBezTo>
                      <a:pt x="103" y="77"/>
                      <a:pt x="83" y="80"/>
                      <a:pt x="83" y="73"/>
                    </a:cubicBezTo>
                    <a:cubicBezTo>
                      <a:pt x="83" y="70"/>
                      <a:pt x="86" y="67"/>
                      <a:pt x="89" y="65"/>
                    </a:cubicBezTo>
                    <a:cubicBezTo>
                      <a:pt x="88" y="63"/>
                      <a:pt x="88" y="60"/>
                      <a:pt x="89" y="57"/>
                    </a:cubicBezTo>
                    <a:cubicBezTo>
                      <a:pt x="89" y="50"/>
                      <a:pt x="103" y="50"/>
                      <a:pt x="108" y="46"/>
                    </a:cubicBezTo>
                    <a:cubicBezTo>
                      <a:pt x="105" y="44"/>
                      <a:pt x="102" y="43"/>
                      <a:pt x="98" y="43"/>
                    </a:cubicBezTo>
                    <a:cubicBezTo>
                      <a:pt x="85" y="43"/>
                      <a:pt x="58" y="51"/>
                      <a:pt x="43" y="51"/>
                    </a:cubicBezTo>
                    <a:cubicBezTo>
                      <a:pt x="38" y="51"/>
                      <a:pt x="34" y="46"/>
                      <a:pt x="34" y="41"/>
                    </a:cubicBezTo>
                    <a:cubicBezTo>
                      <a:pt x="23" y="41"/>
                      <a:pt x="23" y="41"/>
                      <a:pt x="23" y="41"/>
                    </a:cubicBezTo>
                    <a:cubicBezTo>
                      <a:pt x="20" y="34"/>
                      <a:pt x="20" y="34"/>
                      <a:pt x="20" y="34"/>
                    </a:cubicBezTo>
                    <a:cubicBezTo>
                      <a:pt x="13" y="36"/>
                      <a:pt x="8" y="30"/>
                      <a:pt x="2" y="26"/>
                    </a:cubicBezTo>
                    <a:cubicBezTo>
                      <a:pt x="2" y="11"/>
                      <a:pt x="2" y="11"/>
                      <a:pt x="2" y="11"/>
                    </a:cubicBezTo>
                    <a:lnTo>
                      <a:pt x="8" y="19"/>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7" name="Freeform 130">
                <a:extLst>
                  <a:ext uri="{FF2B5EF4-FFF2-40B4-BE49-F238E27FC236}">
                    <a16:creationId xmlns:a16="http://schemas.microsoft.com/office/drawing/2014/main" xmlns="" id="{D6DE7116-65AC-0FCA-6E62-1B4799F086C4}"/>
                  </a:ext>
                </a:extLst>
              </p:cNvPr>
              <p:cNvSpPr>
                <a:spLocks/>
              </p:cNvSpPr>
              <p:nvPr/>
            </p:nvSpPr>
            <p:spPr bwMode="auto">
              <a:xfrm>
                <a:off x="3363401" y="2033589"/>
                <a:ext cx="97948" cy="61217"/>
              </a:xfrm>
              <a:custGeom>
                <a:avLst/>
                <a:gdLst>
                  <a:gd name="T0" fmla="*/ 66 w 85"/>
                  <a:gd name="T1" fmla="*/ 53 h 53"/>
                  <a:gd name="T2" fmla="*/ 0 w 85"/>
                  <a:gd name="T3" fmla="*/ 29 h 53"/>
                  <a:gd name="T4" fmla="*/ 17 w 85"/>
                  <a:gd name="T5" fmla="*/ 25 h 53"/>
                  <a:gd name="T6" fmla="*/ 38 w 85"/>
                  <a:gd name="T7" fmla="*/ 0 h 53"/>
                  <a:gd name="T8" fmla="*/ 85 w 85"/>
                  <a:gd name="T9" fmla="*/ 40 h 53"/>
                  <a:gd name="T10" fmla="*/ 66 w 85"/>
                  <a:gd name="T11" fmla="*/ 53 h 53"/>
                </a:gdLst>
                <a:ahLst/>
                <a:cxnLst>
                  <a:cxn ang="0">
                    <a:pos x="T0" y="T1"/>
                  </a:cxn>
                  <a:cxn ang="0">
                    <a:pos x="T2" y="T3"/>
                  </a:cxn>
                  <a:cxn ang="0">
                    <a:pos x="T4" y="T5"/>
                  </a:cxn>
                  <a:cxn ang="0">
                    <a:pos x="T6" y="T7"/>
                  </a:cxn>
                  <a:cxn ang="0">
                    <a:pos x="T8" y="T9"/>
                  </a:cxn>
                  <a:cxn ang="0">
                    <a:pos x="T10" y="T11"/>
                  </a:cxn>
                </a:cxnLst>
                <a:rect l="0" t="0" r="r" b="b"/>
                <a:pathLst>
                  <a:path w="85" h="53">
                    <a:moveTo>
                      <a:pt x="66" y="53"/>
                    </a:moveTo>
                    <a:cubicBezTo>
                      <a:pt x="56" y="53"/>
                      <a:pt x="0" y="32"/>
                      <a:pt x="0" y="29"/>
                    </a:cubicBezTo>
                    <a:cubicBezTo>
                      <a:pt x="0" y="23"/>
                      <a:pt x="13" y="26"/>
                      <a:pt x="17" y="25"/>
                    </a:cubicBezTo>
                    <a:cubicBezTo>
                      <a:pt x="26" y="22"/>
                      <a:pt x="23" y="0"/>
                      <a:pt x="38" y="0"/>
                    </a:cubicBezTo>
                    <a:cubicBezTo>
                      <a:pt x="49" y="0"/>
                      <a:pt x="80" y="29"/>
                      <a:pt x="85" y="40"/>
                    </a:cubicBezTo>
                    <a:cubicBezTo>
                      <a:pt x="77" y="45"/>
                      <a:pt x="74" y="53"/>
                      <a:pt x="66" y="53"/>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8" name="Freeform 131">
                <a:extLst>
                  <a:ext uri="{FF2B5EF4-FFF2-40B4-BE49-F238E27FC236}">
                    <a16:creationId xmlns:a16="http://schemas.microsoft.com/office/drawing/2014/main" xmlns="" id="{4D8EBA23-9823-3FF7-B718-9EDFD1E0FE5F}"/>
                  </a:ext>
                </a:extLst>
              </p:cNvPr>
              <p:cNvSpPr>
                <a:spLocks/>
              </p:cNvSpPr>
              <p:nvPr/>
            </p:nvSpPr>
            <p:spPr bwMode="auto">
              <a:xfrm>
                <a:off x="3456757" y="1819330"/>
                <a:ext cx="127026" cy="108660"/>
              </a:xfrm>
              <a:custGeom>
                <a:avLst/>
                <a:gdLst>
                  <a:gd name="T0" fmla="*/ 112 w 112"/>
                  <a:gd name="T1" fmla="*/ 20 h 95"/>
                  <a:gd name="T2" fmla="*/ 98 w 112"/>
                  <a:gd name="T3" fmla="*/ 32 h 95"/>
                  <a:gd name="T4" fmla="*/ 55 w 112"/>
                  <a:gd name="T5" fmla="*/ 64 h 95"/>
                  <a:gd name="T6" fmla="*/ 34 w 112"/>
                  <a:gd name="T7" fmla="*/ 69 h 95"/>
                  <a:gd name="T8" fmla="*/ 44 w 112"/>
                  <a:gd name="T9" fmla="*/ 69 h 95"/>
                  <a:gd name="T10" fmla="*/ 26 w 112"/>
                  <a:gd name="T11" fmla="*/ 95 h 95"/>
                  <a:gd name="T12" fmla="*/ 11 w 112"/>
                  <a:gd name="T13" fmla="*/ 95 h 95"/>
                  <a:gd name="T14" fmla="*/ 12 w 112"/>
                  <a:gd name="T15" fmla="*/ 72 h 95"/>
                  <a:gd name="T16" fmla="*/ 0 w 112"/>
                  <a:gd name="T17" fmla="*/ 33 h 95"/>
                  <a:gd name="T18" fmla="*/ 0 w 112"/>
                  <a:gd name="T19" fmla="*/ 20 h 95"/>
                  <a:gd name="T20" fmla="*/ 17 w 112"/>
                  <a:gd name="T21" fmla="*/ 20 h 95"/>
                  <a:gd name="T22" fmla="*/ 17 w 112"/>
                  <a:gd name="T23" fmla="*/ 12 h 95"/>
                  <a:gd name="T24" fmla="*/ 38 w 112"/>
                  <a:gd name="T25" fmla="*/ 0 h 95"/>
                  <a:gd name="T26" fmla="*/ 112 w 112"/>
                  <a:gd name="T27" fmla="*/ 10 h 95"/>
                  <a:gd name="T28" fmla="*/ 112 w 112"/>
                  <a:gd name="T29" fmla="*/ 2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12" y="20"/>
                    </a:moveTo>
                    <a:cubicBezTo>
                      <a:pt x="112" y="22"/>
                      <a:pt x="98" y="32"/>
                      <a:pt x="98" y="32"/>
                    </a:cubicBezTo>
                    <a:cubicBezTo>
                      <a:pt x="88" y="46"/>
                      <a:pt x="78" y="64"/>
                      <a:pt x="55" y="64"/>
                    </a:cubicBezTo>
                    <a:cubicBezTo>
                      <a:pt x="39" y="64"/>
                      <a:pt x="39" y="53"/>
                      <a:pt x="34" y="69"/>
                    </a:cubicBezTo>
                    <a:cubicBezTo>
                      <a:pt x="44" y="69"/>
                      <a:pt x="44" y="69"/>
                      <a:pt x="44" y="69"/>
                    </a:cubicBezTo>
                    <a:cubicBezTo>
                      <a:pt x="42" y="84"/>
                      <a:pt x="35" y="86"/>
                      <a:pt x="26" y="95"/>
                    </a:cubicBezTo>
                    <a:cubicBezTo>
                      <a:pt x="11" y="95"/>
                      <a:pt x="11" y="95"/>
                      <a:pt x="11" y="95"/>
                    </a:cubicBezTo>
                    <a:cubicBezTo>
                      <a:pt x="11" y="85"/>
                      <a:pt x="11" y="76"/>
                      <a:pt x="12" y="72"/>
                    </a:cubicBezTo>
                    <a:cubicBezTo>
                      <a:pt x="0" y="59"/>
                      <a:pt x="5" y="49"/>
                      <a:pt x="0" y="33"/>
                    </a:cubicBezTo>
                    <a:cubicBezTo>
                      <a:pt x="0" y="20"/>
                      <a:pt x="0" y="20"/>
                      <a:pt x="0" y="20"/>
                    </a:cubicBezTo>
                    <a:cubicBezTo>
                      <a:pt x="6" y="20"/>
                      <a:pt x="14" y="20"/>
                      <a:pt x="17" y="20"/>
                    </a:cubicBezTo>
                    <a:cubicBezTo>
                      <a:pt x="16" y="19"/>
                      <a:pt x="17" y="14"/>
                      <a:pt x="17" y="12"/>
                    </a:cubicBezTo>
                    <a:cubicBezTo>
                      <a:pt x="17" y="11"/>
                      <a:pt x="22" y="0"/>
                      <a:pt x="38" y="0"/>
                    </a:cubicBezTo>
                    <a:cubicBezTo>
                      <a:pt x="64" y="0"/>
                      <a:pt x="85" y="10"/>
                      <a:pt x="112" y="10"/>
                    </a:cubicBezTo>
                    <a:cubicBezTo>
                      <a:pt x="111" y="14"/>
                      <a:pt x="112" y="16"/>
                      <a:pt x="112" y="2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9" name="Freeform 132">
                <a:extLst>
                  <a:ext uri="{FF2B5EF4-FFF2-40B4-BE49-F238E27FC236}">
                    <a16:creationId xmlns:a16="http://schemas.microsoft.com/office/drawing/2014/main" xmlns="" id="{3BDE3498-D1FD-B74F-95F0-F570C2CCB1D4}"/>
                  </a:ext>
                </a:extLst>
              </p:cNvPr>
              <p:cNvSpPr>
                <a:spLocks/>
              </p:cNvSpPr>
              <p:nvPr/>
            </p:nvSpPr>
            <p:spPr bwMode="auto">
              <a:xfrm>
                <a:off x="3196583" y="1626496"/>
                <a:ext cx="42852" cy="35200"/>
              </a:xfrm>
              <a:custGeom>
                <a:avLst/>
                <a:gdLst>
                  <a:gd name="T0" fmla="*/ 37 w 37"/>
                  <a:gd name="T1" fmla="*/ 22 h 31"/>
                  <a:gd name="T2" fmla="*/ 26 w 37"/>
                  <a:gd name="T3" fmla="*/ 31 h 31"/>
                  <a:gd name="T4" fmla="*/ 0 w 37"/>
                  <a:gd name="T5" fmla="*/ 0 h 31"/>
                  <a:gd name="T6" fmla="*/ 37 w 37"/>
                  <a:gd name="T7" fmla="*/ 22 h 31"/>
                </a:gdLst>
                <a:ahLst/>
                <a:cxnLst>
                  <a:cxn ang="0">
                    <a:pos x="T0" y="T1"/>
                  </a:cxn>
                  <a:cxn ang="0">
                    <a:pos x="T2" y="T3"/>
                  </a:cxn>
                  <a:cxn ang="0">
                    <a:pos x="T4" y="T5"/>
                  </a:cxn>
                  <a:cxn ang="0">
                    <a:pos x="T6" y="T7"/>
                  </a:cxn>
                </a:cxnLst>
                <a:rect l="0" t="0" r="r" b="b"/>
                <a:pathLst>
                  <a:path w="37" h="31">
                    <a:moveTo>
                      <a:pt x="37" y="22"/>
                    </a:moveTo>
                    <a:cubicBezTo>
                      <a:pt x="36" y="28"/>
                      <a:pt x="32" y="31"/>
                      <a:pt x="26" y="31"/>
                    </a:cubicBezTo>
                    <a:cubicBezTo>
                      <a:pt x="18" y="31"/>
                      <a:pt x="0" y="10"/>
                      <a:pt x="0" y="0"/>
                    </a:cubicBezTo>
                    <a:cubicBezTo>
                      <a:pt x="19" y="0"/>
                      <a:pt x="21" y="16"/>
                      <a:pt x="37" y="2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0" name="Freeform 133">
                <a:extLst>
                  <a:ext uri="{FF2B5EF4-FFF2-40B4-BE49-F238E27FC236}">
                    <a16:creationId xmlns:a16="http://schemas.microsoft.com/office/drawing/2014/main" xmlns="" id="{1642CDB2-EC60-1C21-2724-B729A6D1740D}"/>
                  </a:ext>
                </a:extLst>
              </p:cNvPr>
              <p:cNvSpPr>
                <a:spLocks/>
              </p:cNvSpPr>
              <p:nvPr/>
            </p:nvSpPr>
            <p:spPr bwMode="auto">
              <a:xfrm>
                <a:off x="3221070" y="1748930"/>
                <a:ext cx="32139" cy="24487"/>
              </a:xfrm>
              <a:custGeom>
                <a:avLst/>
                <a:gdLst>
                  <a:gd name="T0" fmla="*/ 22 w 27"/>
                  <a:gd name="T1" fmla="*/ 0 h 22"/>
                  <a:gd name="T2" fmla="*/ 27 w 27"/>
                  <a:gd name="T3" fmla="*/ 12 h 22"/>
                  <a:gd name="T4" fmla="*/ 16 w 27"/>
                  <a:gd name="T5" fmla="*/ 22 h 22"/>
                  <a:gd name="T6" fmla="*/ 0 w 27"/>
                  <a:gd name="T7" fmla="*/ 21 h 22"/>
                  <a:gd name="T8" fmla="*/ 22 w 27"/>
                  <a:gd name="T9" fmla="*/ 0 h 22"/>
                </a:gdLst>
                <a:ahLst/>
                <a:cxnLst>
                  <a:cxn ang="0">
                    <a:pos x="T0" y="T1"/>
                  </a:cxn>
                  <a:cxn ang="0">
                    <a:pos x="T2" y="T3"/>
                  </a:cxn>
                  <a:cxn ang="0">
                    <a:pos x="T4" y="T5"/>
                  </a:cxn>
                  <a:cxn ang="0">
                    <a:pos x="T6" y="T7"/>
                  </a:cxn>
                  <a:cxn ang="0">
                    <a:pos x="T8" y="T9"/>
                  </a:cxn>
                </a:cxnLst>
                <a:rect l="0" t="0" r="r" b="b"/>
                <a:pathLst>
                  <a:path w="27" h="22">
                    <a:moveTo>
                      <a:pt x="22" y="0"/>
                    </a:moveTo>
                    <a:cubicBezTo>
                      <a:pt x="23" y="4"/>
                      <a:pt x="27" y="6"/>
                      <a:pt x="27" y="12"/>
                    </a:cubicBezTo>
                    <a:cubicBezTo>
                      <a:pt x="27" y="21"/>
                      <a:pt x="20" y="22"/>
                      <a:pt x="16" y="22"/>
                    </a:cubicBezTo>
                    <a:cubicBezTo>
                      <a:pt x="8" y="22"/>
                      <a:pt x="6" y="21"/>
                      <a:pt x="0" y="21"/>
                    </a:cubicBezTo>
                    <a:cubicBezTo>
                      <a:pt x="3" y="8"/>
                      <a:pt x="11" y="4"/>
                      <a:pt x="22"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1" name="Freeform 134">
                <a:extLst>
                  <a:ext uri="{FF2B5EF4-FFF2-40B4-BE49-F238E27FC236}">
                    <a16:creationId xmlns:a16="http://schemas.microsoft.com/office/drawing/2014/main" xmlns="" id="{FC1D9143-439E-E60E-02D0-B1F8C8FD09E2}"/>
                  </a:ext>
                </a:extLst>
              </p:cNvPr>
              <p:cNvSpPr>
                <a:spLocks/>
              </p:cNvSpPr>
              <p:nvPr/>
            </p:nvSpPr>
            <p:spPr bwMode="auto">
              <a:xfrm>
                <a:off x="3208826" y="1534671"/>
                <a:ext cx="159166" cy="90295"/>
              </a:xfrm>
              <a:custGeom>
                <a:avLst/>
                <a:gdLst>
                  <a:gd name="T0" fmla="*/ 92 w 140"/>
                  <a:gd name="T1" fmla="*/ 58 h 78"/>
                  <a:gd name="T2" fmla="*/ 56 w 140"/>
                  <a:gd name="T3" fmla="*/ 55 h 78"/>
                  <a:gd name="T4" fmla="*/ 31 w 140"/>
                  <a:gd name="T5" fmla="*/ 52 h 78"/>
                  <a:gd name="T6" fmla="*/ 11 w 140"/>
                  <a:gd name="T7" fmla="*/ 46 h 78"/>
                  <a:gd name="T8" fmla="*/ 34 w 140"/>
                  <a:gd name="T9" fmla="*/ 36 h 78"/>
                  <a:gd name="T10" fmla="*/ 34 w 140"/>
                  <a:gd name="T11" fmla="*/ 26 h 78"/>
                  <a:gd name="T12" fmla="*/ 7 w 140"/>
                  <a:gd name="T13" fmla="*/ 26 h 78"/>
                  <a:gd name="T14" fmla="*/ 12 w 140"/>
                  <a:gd name="T15" fmla="*/ 19 h 78"/>
                  <a:gd name="T16" fmla="*/ 0 w 140"/>
                  <a:gd name="T17" fmla="*/ 7 h 78"/>
                  <a:gd name="T18" fmla="*/ 24 w 140"/>
                  <a:gd name="T19" fmla="*/ 0 h 78"/>
                  <a:gd name="T20" fmla="*/ 53 w 140"/>
                  <a:gd name="T21" fmla="*/ 15 h 78"/>
                  <a:gd name="T22" fmla="*/ 68 w 140"/>
                  <a:gd name="T23" fmla="*/ 8 h 78"/>
                  <a:gd name="T24" fmla="*/ 90 w 140"/>
                  <a:gd name="T25" fmla="*/ 26 h 78"/>
                  <a:gd name="T26" fmla="*/ 102 w 140"/>
                  <a:gd name="T27" fmla="*/ 20 h 78"/>
                  <a:gd name="T28" fmla="*/ 124 w 140"/>
                  <a:gd name="T29" fmla="*/ 38 h 78"/>
                  <a:gd name="T30" fmla="*/ 118 w 140"/>
                  <a:gd name="T31" fmla="*/ 46 h 78"/>
                  <a:gd name="T32" fmla="*/ 140 w 140"/>
                  <a:gd name="T33" fmla="*/ 68 h 78"/>
                  <a:gd name="T34" fmla="*/ 126 w 140"/>
                  <a:gd name="T35" fmla="*/ 78 h 78"/>
                  <a:gd name="T36" fmla="*/ 92 w 140"/>
                  <a:gd name="T3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 h="78">
                    <a:moveTo>
                      <a:pt x="92" y="58"/>
                    </a:moveTo>
                    <a:cubicBezTo>
                      <a:pt x="78" y="58"/>
                      <a:pt x="70" y="53"/>
                      <a:pt x="56" y="55"/>
                    </a:cubicBezTo>
                    <a:cubicBezTo>
                      <a:pt x="53" y="48"/>
                      <a:pt x="43" y="52"/>
                      <a:pt x="31" y="52"/>
                    </a:cubicBezTo>
                    <a:cubicBezTo>
                      <a:pt x="21" y="52"/>
                      <a:pt x="18" y="53"/>
                      <a:pt x="11" y="46"/>
                    </a:cubicBezTo>
                    <a:cubicBezTo>
                      <a:pt x="18" y="38"/>
                      <a:pt x="25" y="39"/>
                      <a:pt x="34" y="36"/>
                    </a:cubicBezTo>
                    <a:cubicBezTo>
                      <a:pt x="32" y="34"/>
                      <a:pt x="32" y="29"/>
                      <a:pt x="34" y="26"/>
                    </a:cubicBezTo>
                    <a:cubicBezTo>
                      <a:pt x="17" y="26"/>
                      <a:pt x="13" y="31"/>
                      <a:pt x="7" y="26"/>
                    </a:cubicBezTo>
                    <a:cubicBezTo>
                      <a:pt x="9" y="25"/>
                      <a:pt x="12" y="22"/>
                      <a:pt x="12" y="19"/>
                    </a:cubicBezTo>
                    <a:cubicBezTo>
                      <a:pt x="2" y="19"/>
                      <a:pt x="0" y="16"/>
                      <a:pt x="0" y="7"/>
                    </a:cubicBezTo>
                    <a:cubicBezTo>
                      <a:pt x="9" y="5"/>
                      <a:pt x="15" y="0"/>
                      <a:pt x="24" y="0"/>
                    </a:cubicBezTo>
                    <a:cubicBezTo>
                      <a:pt x="40" y="0"/>
                      <a:pt x="43" y="15"/>
                      <a:pt x="53" y="15"/>
                    </a:cubicBezTo>
                    <a:cubicBezTo>
                      <a:pt x="59" y="15"/>
                      <a:pt x="62" y="8"/>
                      <a:pt x="68" y="8"/>
                    </a:cubicBezTo>
                    <a:cubicBezTo>
                      <a:pt x="83" y="8"/>
                      <a:pt x="82" y="26"/>
                      <a:pt x="90" y="26"/>
                    </a:cubicBezTo>
                    <a:cubicBezTo>
                      <a:pt x="95" y="26"/>
                      <a:pt x="97" y="20"/>
                      <a:pt x="102" y="20"/>
                    </a:cubicBezTo>
                    <a:cubicBezTo>
                      <a:pt x="112" y="20"/>
                      <a:pt x="121" y="34"/>
                      <a:pt x="124" y="38"/>
                    </a:cubicBezTo>
                    <a:cubicBezTo>
                      <a:pt x="123" y="41"/>
                      <a:pt x="120" y="44"/>
                      <a:pt x="118" y="46"/>
                    </a:cubicBezTo>
                    <a:cubicBezTo>
                      <a:pt x="124" y="53"/>
                      <a:pt x="140" y="59"/>
                      <a:pt x="140" y="68"/>
                    </a:cubicBezTo>
                    <a:cubicBezTo>
                      <a:pt x="140" y="76"/>
                      <a:pt x="132" y="78"/>
                      <a:pt x="126" y="78"/>
                    </a:cubicBezTo>
                    <a:cubicBezTo>
                      <a:pt x="108" y="78"/>
                      <a:pt x="109" y="58"/>
                      <a:pt x="92" y="5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2" name="Freeform 135">
                <a:extLst>
                  <a:ext uri="{FF2B5EF4-FFF2-40B4-BE49-F238E27FC236}">
                    <a16:creationId xmlns:a16="http://schemas.microsoft.com/office/drawing/2014/main" xmlns="" id="{9040CC44-05F6-BBB1-9928-BAE8D6A778B3}"/>
                  </a:ext>
                </a:extLst>
              </p:cNvPr>
              <p:cNvSpPr>
                <a:spLocks/>
              </p:cNvSpPr>
              <p:nvPr/>
            </p:nvSpPr>
            <p:spPr bwMode="auto">
              <a:xfrm>
                <a:off x="3271574" y="1612723"/>
                <a:ext cx="42852" cy="13774"/>
              </a:xfrm>
              <a:custGeom>
                <a:avLst/>
                <a:gdLst>
                  <a:gd name="T0" fmla="*/ 13 w 38"/>
                  <a:gd name="T1" fmla="*/ 12 h 12"/>
                  <a:gd name="T2" fmla="*/ 20 w 38"/>
                  <a:gd name="T3" fmla="*/ 0 h 12"/>
                  <a:gd name="T4" fmla="*/ 38 w 38"/>
                  <a:gd name="T5" fmla="*/ 6 h 12"/>
                  <a:gd name="T6" fmla="*/ 13 w 38"/>
                  <a:gd name="T7" fmla="*/ 12 h 12"/>
                </a:gdLst>
                <a:ahLst/>
                <a:cxnLst>
                  <a:cxn ang="0">
                    <a:pos x="T0" y="T1"/>
                  </a:cxn>
                  <a:cxn ang="0">
                    <a:pos x="T2" y="T3"/>
                  </a:cxn>
                  <a:cxn ang="0">
                    <a:pos x="T4" y="T5"/>
                  </a:cxn>
                  <a:cxn ang="0">
                    <a:pos x="T6" y="T7"/>
                  </a:cxn>
                </a:cxnLst>
                <a:rect l="0" t="0" r="r" b="b"/>
                <a:pathLst>
                  <a:path w="38" h="12">
                    <a:moveTo>
                      <a:pt x="13" y="12"/>
                    </a:moveTo>
                    <a:cubicBezTo>
                      <a:pt x="0" y="12"/>
                      <a:pt x="17" y="0"/>
                      <a:pt x="20" y="0"/>
                    </a:cubicBezTo>
                    <a:cubicBezTo>
                      <a:pt x="29" y="0"/>
                      <a:pt x="31" y="4"/>
                      <a:pt x="38" y="6"/>
                    </a:cubicBezTo>
                    <a:cubicBezTo>
                      <a:pt x="34" y="12"/>
                      <a:pt x="25" y="12"/>
                      <a:pt x="13" y="1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3" name="Freeform 136">
                <a:extLst>
                  <a:ext uri="{FF2B5EF4-FFF2-40B4-BE49-F238E27FC236}">
                    <a16:creationId xmlns:a16="http://schemas.microsoft.com/office/drawing/2014/main" xmlns="" id="{F6BB78F7-ECF4-0424-CAE8-A82A7B1B02F6}"/>
                  </a:ext>
                </a:extLst>
              </p:cNvPr>
              <p:cNvSpPr>
                <a:spLocks/>
              </p:cNvSpPr>
              <p:nvPr/>
            </p:nvSpPr>
            <p:spPr bwMode="auto">
              <a:xfrm>
                <a:off x="3429209" y="1664757"/>
                <a:ext cx="423932" cy="140799"/>
              </a:xfrm>
              <a:custGeom>
                <a:avLst/>
                <a:gdLst>
                  <a:gd name="T0" fmla="*/ 369 w 371"/>
                  <a:gd name="T1" fmla="*/ 81 h 123"/>
                  <a:gd name="T2" fmla="*/ 361 w 371"/>
                  <a:gd name="T3" fmla="*/ 92 h 123"/>
                  <a:gd name="T4" fmla="*/ 371 w 371"/>
                  <a:gd name="T5" fmla="*/ 93 h 123"/>
                  <a:gd name="T6" fmla="*/ 308 w 371"/>
                  <a:gd name="T7" fmla="*/ 121 h 123"/>
                  <a:gd name="T8" fmla="*/ 293 w 371"/>
                  <a:gd name="T9" fmla="*/ 109 h 123"/>
                  <a:gd name="T10" fmla="*/ 274 w 371"/>
                  <a:gd name="T11" fmla="*/ 119 h 123"/>
                  <a:gd name="T12" fmla="*/ 213 w 371"/>
                  <a:gd name="T13" fmla="*/ 119 h 123"/>
                  <a:gd name="T14" fmla="*/ 175 w 371"/>
                  <a:gd name="T15" fmla="*/ 107 h 123"/>
                  <a:gd name="T16" fmla="*/ 166 w 371"/>
                  <a:gd name="T17" fmla="*/ 107 h 123"/>
                  <a:gd name="T18" fmla="*/ 145 w 371"/>
                  <a:gd name="T19" fmla="*/ 121 h 123"/>
                  <a:gd name="T20" fmla="*/ 91 w 371"/>
                  <a:gd name="T21" fmla="*/ 85 h 123"/>
                  <a:gd name="T22" fmla="*/ 100 w 371"/>
                  <a:gd name="T23" fmla="*/ 72 h 123"/>
                  <a:gd name="T24" fmla="*/ 69 w 371"/>
                  <a:gd name="T25" fmla="*/ 32 h 123"/>
                  <a:gd name="T26" fmla="*/ 54 w 371"/>
                  <a:gd name="T27" fmla="*/ 40 h 123"/>
                  <a:gd name="T28" fmla="*/ 0 w 371"/>
                  <a:gd name="T29" fmla="*/ 12 h 123"/>
                  <a:gd name="T30" fmla="*/ 22 w 371"/>
                  <a:gd name="T31" fmla="*/ 0 h 123"/>
                  <a:gd name="T32" fmla="*/ 88 w 371"/>
                  <a:gd name="T33" fmla="*/ 28 h 123"/>
                  <a:gd name="T34" fmla="*/ 103 w 371"/>
                  <a:gd name="T35" fmla="*/ 21 h 123"/>
                  <a:gd name="T36" fmla="*/ 117 w 371"/>
                  <a:gd name="T37" fmla="*/ 21 h 123"/>
                  <a:gd name="T38" fmla="*/ 153 w 371"/>
                  <a:gd name="T39" fmla="*/ 45 h 123"/>
                  <a:gd name="T40" fmla="*/ 122 w 371"/>
                  <a:gd name="T41" fmla="*/ 45 h 123"/>
                  <a:gd name="T42" fmla="*/ 156 w 371"/>
                  <a:gd name="T43" fmla="*/ 64 h 123"/>
                  <a:gd name="T44" fmla="*/ 151 w 371"/>
                  <a:gd name="T45" fmla="*/ 67 h 123"/>
                  <a:gd name="T46" fmla="*/ 163 w 371"/>
                  <a:gd name="T47" fmla="*/ 71 h 123"/>
                  <a:gd name="T48" fmla="*/ 216 w 371"/>
                  <a:gd name="T49" fmla="*/ 81 h 123"/>
                  <a:gd name="T50" fmla="*/ 310 w 371"/>
                  <a:gd name="T51" fmla="*/ 61 h 123"/>
                  <a:gd name="T52" fmla="*/ 371 w 371"/>
                  <a:gd name="T53" fmla="*/ 83 h 123"/>
                  <a:gd name="T54" fmla="*/ 363 w 371"/>
                  <a:gd name="T55" fmla="*/ 85 h 123"/>
                  <a:gd name="T56" fmla="*/ 369 w 371"/>
                  <a:gd name="T57" fmla="*/ 8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 h="123">
                    <a:moveTo>
                      <a:pt x="369" y="81"/>
                    </a:moveTo>
                    <a:cubicBezTo>
                      <a:pt x="365" y="83"/>
                      <a:pt x="362" y="87"/>
                      <a:pt x="361" y="92"/>
                    </a:cubicBezTo>
                    <a:cubicBezTo>
                      <a:pt x="366" y="94"/>
                      <a:pt x="371" y="93"/>
                      <a:pt x="371" y="93"/>
                    </a:cubicBezTo>
                    <a:cubicBezTo>
                      <a:pt x="369" y="121"/>
                      <a:pt x="334" y="121"/>
                      <a:pt x="308" y="121"/>
                    </a:cubicBezTo>
                    <a:cubicBezTo>
                      <a:pt x="298" y="121"/>
                      <a:pt x="294" y="114"/>
                      <a:pt x="293" y="109"/>
                    </a:cubicBezTo>
                    <a:cubicBezTo>
                      <a:pt x="282" y="110"/>
                      <a:pt x="281" y="114"/>
                      <a:pt x="274" y="119"/>
                    </a:cubicBezTo>
                    <a:cubicBezTo>
                      <a:pt x="213" y="119"/>
                      <a:pt x="213" y="119"/>
                      <a:pt x="213" y="119"/>
                    </a:cubicBezTo>
                    <a:cubicBezTo>
                      <a:pt x="197" y="123"/>
                      <a:pt x="174" y="121"/>
                      <a:pt x="175" y="107"/>
                    </a:cubicBezTo>
                    <a:cubicBezTo>
                      <a:pt x="166" y="107"/>
                      <a:pt x="166" y="107"/>
                      <a:pt x="166" y="107"/>
                    </a:cubicBezTo>
                    <a:cubicBezTo>
                      <a:pt x="163" y="111"/>
                      <a:pt x="152" y="121"/>
                      <a:pt x="145" y="121"/>
                    </a:cubicBezTo>
                    <a:cubicBezTo>
                      <a:pt x="128" y="121"/>
                      <a:pt x="91" y="101"/>
                      <a:pt x="91" y="85"/>
                    </a:cubicBezTo>
                    <a:cubicBezTo>
                      <a:pt x="91" y="79"/>
                      <a:pt x="97" y="74"/>
                      <a:pt x="100" y="72"/>
                    </a:cubicBezTo>
                    <a:cubicBezTo>
                      <a:pt x="86" y="58"/>
                      <a:pt x="82" y="45"/>
                      <a:pt x="69" y="32"/>
                    </a:cubicBezTo>
                    <a:cubicBezTo>
                      <a:pt x="65" y="36"/>
                      <a:pt x="60" y="40"/>
                      <a:pt x="54" y="40"/>
                    </a:cubicBezTo>
                    <a:cubicBezTo>
                      <a:pt x="46" y="40"/>
                      <a:pt x="0" y="19"/>
                      <a:pt x="0" y="12"/>
                    </a:cubicBezTo>
                    <a:cubicBezTo>
                      <a:pt x="0" y="0"/>
                      <a:pt x="13" y="0"/>
                      <a:pt x="22" y="0"/>
                    </a:cubicBezTo>
                    <a:cubicBezTo>
                      <a:pt x="56" y="0"/>
                      <a:pt x="63" y="28"/>
                      <a:pt x="88" y="28"/>
                    </a:cubicBezTo>
                    <a:cubicBezTo>
                      <a:pt x="96" y="28"/>
                      <a:pt x="100" y="26"/>
                      <a:pt x="103" y="21"/>
                    </a:cubicBezTo>
                    <a:cubicBezTo>
                      <a:pt x="109" y="21"/>
                      <a:pt x="117" y="21"/>
                      <a:pt x="117" y="21"/>
                    </a:cubicBezTo>
                    <a:cubicBezTo>
                      <a:pt x="111" y="40"/>
                      <a:pt x="146" y="35"/>
                      <a:pt x="153" y="45"/>
                    </a:cubicBezTo>
                    <a:cubicBezTo>
                      <a:pt x="122" y="45"/>
                      <a:pt x="122" y="45"/>
                      <a:pt x="122" y="45"/>
                    </a:cubicBezTo>
                    <a:cubicBezTo>
                      <a:pt x="127" y="67"/>
                      <a:pt x="146" y="55"/>
                      <a:pt x="156" y="64"/>
                    </a:cubicBezTo>
                    <a:cubicBezTo>
                      <a:pt x="155" y="65"/>
                      <a:pt x="151" y="65"/>
                      <a:pt x="151" y="67"/>
                    </a:cubicBezTo>
                    <a:cubicBezTo>
                      <a:pt x="151" y="79"/>
                      <a:pt x="160" y="74"/>
                      <a:pt x="163" y="71"/>
                    </a:cubicBezTo>
                    <a:cubicBezTo>
                      <a:pt x="181" y="76"/>
                      <a:pt x="197" y="81"/>
                      <a:pt x="216" y="81"/>
                    </a:cubicBezTo>
                    <a:cubicBezTo>
                      <a:pt x="257" y="81"/>
                      <a:pt x="271" y="61"/>
                      <a:pt x="310" y="61"/>
                    </a:cubicBezTo>
                    <a:cubicBezTo>
                      <a:pt x="340" y="61"/>
                      <a:pt x="360" y="63"/>
                      <a:pt x="371" y="83"/>
                    </a:cubicBezTo>
                    <a:cubicBezTo>
                      <a:pt x="369" y="84"/>
                      <a:pt x="365" y="85"/>
                      <a:pt x="363" y="85"/>
                    </a:cubicBezTo>
                    <a:lnTo>
                      <a:pt x="369" y="81"/>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4" name="Freeform 137">
                <a:extLst>
                  <a:ext uri="{FF2B5EF4-FFF2-40B4-BE49-F238E27FC236}">
                    <a16:creationId xmlns:a16="http://schemas.microsoft.com/office/drawing/2014/main" xmlns="" id="{BEB8DB99-F646-7CB5-D739-F42BB4784870}"/>
                  </a:ext>
                </a:extLst>
              </p:cNvPr>
              <p:cNvSpPr>
                <a:spLocks/>
              </p:cNvSpPr>
              <p:nvPr/>
            </p:nvSpPr>
            <p:spPr bwMode="auto">
              <a:xfrm>
                <a:off x="3433801" y="1739748"/>
                <a:ext cx="73461" cy="59687"/>
              </a:xfrm>
              <a:custGeom>
                <a:avLst/>
                <a:gdLst>
                  <a:gd name="T0" fmla="*/ 10 w 64"/>
                  <a:gd name="T1" fmla="*/ 18 h 52"/>
                  <a:gd name="T2" fmla="*/ 33 w 64"/>
                  <a:gd name="T3" fmla="*/ 0 h 52"/>
                  <a:gd name="T4" fmla="*/ 64 w 64"/>
                  <a:gd name="T5" fmla="*/ 26 h 52"/>
                  <a:gd name="T6" fmla="*/ 49 w 64"/>
                  <a:gd name="T7" fmla="*/ 52 h 52"/>
                  <a:gd name="T8" fmla="*/ 0 w 64"/>
                  <a:gd name="T9" fmla="*/ 30 h 52"/>
                  <a:gd name="T10" fmla="*/ 10 w 64"/>
                  <a:gd name="T11" fmla="*/ 18 h 52"/>
                </a:gdLst>
                <a:ahLst/>
                <a:cxnLst>
                  <a:cxn ang="0">
                    <a:pos x="T0" y="T1"/>
                  </a:cxn>
                  <a:cxn ang="0">
                    <a:pos x="T2" y="T3"/>
                  </a:cxn>
                  <a:cxn ang="0">
                    <a:pos x="T4" y="T5"/>
                  </a:cxn>
                  <a:cxn ang="0">
                    <a:pos x="T6" y="T7"/>
                  </a:cxn>
                  <a:cxn ang="0">
                    <a:pos x="T8" y="T9"/>
                  </a:cxn>
                  <a:cxn ang="0">
                    <a:pos x="T10" y="T11"/>
                  </a:cxn>
                </a:cxnLst>
                <a:rect l="0" t="0" r="r" b="b"/>
                <a:pathLst>
                  <a:path w="64" h="52">
                    <a:moveTo>
                      <a:pt x="10" y="18"/>
                    </a:moveTo>
                    <a:cubicBezTo>
                      <a:pt x="18" y="18"/>
                      <a:pt x="15" y="0"/>
                      <a:pt x="33" y="0"/>
                    </a:cubicBezTo>
                    <a:cubicBezTo>
                      <a:pt x="46" y="0"/>
                      <a:pt x="64" y="16"/>
                      <a:pt x="64" y="26"/>
                    </a:cubicBezTo>
                    <a:cubicBezTo>
                      <a:pt x="64" y="40"/>
                      <a:pt x="60" y="52"/>
                      <a:pt x="49" y="52"/>
                    </a:cubicBezTo>
                    <a:cubicBezTo>
                      <a:pt x="44" y="52"/>
                      <a:pt x="0" y="30"/>
                      <a:pt x="0" y="30"/>
                    </a:cubicBezTo>
                    <a:cubicBezTo>
                      <a:pt x="0" y="22"/>
                      <a:pt x="8" y="18"/>
                      <a:pt x="10" y="1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5" name="Freeform 138">
                <a:extLst>
                  <a:ext uri="{FF2B5EF4-FFF2-40B4-BE49-F238E27FC236}">
                    <a16:creationId xmlns:a16="http://schemas.microsoft.com/office/drawing/2014/main" xmlns="" id="{099AB5A6-58E9-D520-459F-135C42F8DACF}"/>
                  </a:ext>
                </a:extLst>
              </p:cNvPr>
              <p:cNvSpPr>
                <a:spLocks/>
              </p:cNvSpPr>
              <p:nvPr/>
            </p:nvSpPr>
            <p:spPr bwMode="auto">
              <a:xfrm>
                <a:off x="3442983" y="1626496"/>
                <a:ext cx="68870" cy="19896"/>
              </a:xfrm>
              <a:custGeom>
                <a:avLst/>
                <a:gdLst>
                  <a:gd name="T0" fmla="*/ 49 w 59"/>
                  <a:gd name="T1" fmla="*/ 0 h 18"/>
                  <a:gd name="T2" fmla="*/ 59 w 59"/>
                  <a:gd name="T3" fmla="*/ 0 h 18"/>
                  <a:gd name="T4" fmla="*/ 59 w 59"/>
                  <a:gd name="T5" fmla="*/ 10 h 18"/>
                  <a:gd name="T6" fmla="*/ 47 w 59"/>
                  <a:gd name="T7" fmla="*/ 18 h 18"/>
                  <a:gd name="T8" fmla="*/ 0 w 59"/>
                  <a:gd name="T9" fmla="*/ 9 h 18"/>
                  <a:gd name="T10" fmla="*/ 49 w 59"/>
                  <a:gd name="T11" fmla="*/ 0 h 18"/>
                </a:gdLst>
                <a:ahLst/>
                <a:cxnLst>
                  <a:cxn ang="0">
                    <a:pos x="T0" y="T1"/>
                  </a:cxn>
                  <a:cxn ang="0">
                    <a:pos x="T2" y="T3"/>
                  </a:cxn>
                  <a:cxn ang="0">
                    <a:pos x="T4" y="T5"/>
                  </a:cxn>
                  <a:cxn ang="0">
                    <a:pos x="T6" y="T7"/>
                  </a:cxn>
                  <a:cxn ang="0">
                    <a:pos x="T8" y="T9"/>
                  </a:cxn>
                  <a:cxn ang="0">
                    <a:pos x="T10" y="T11"/>
                  </a:cxn>
                </a:cxnLst>
                <a:rect l="0" t="0" r="r" b="b"/>
                <a:pathLst>
                  <a:path w="59" h="18">
                    <a:moveTo>
                      <a:pt x="49" y="0"/>
                    </a:moveTo>
                    <a:cubicBezTo>
                      <a:pt x="57" y="0"/>
                      <a:pt x="51" y="1"/>
                      <a:pt x="59" y="0"/>
                    </a:cubicBezTo>
                    <a:cubicBezTo>
                      <a:pt x="59" y="5"/>
                      <a:pt x="59" y="8"/>
                      <a:pt x="59" y="10"/>
                    </a:cubicBezTo>
                    <a:cubicBezTo>
                      <a:pt x="59" y="14"/>
                      <a:pt x="54" y="18"/>
                      <a:pt x="47" y="18"/>
                    </a:cubicBezTo>
                    <a:cubicBezTo>
                      <a:pt x="43" y="18"/>
                      <a:pt x="0" y="9"/>
                      <a:pt x="0" y="9"/>
                    </a:cubicBezTo>
                    <a:cubicBezTo>
                      <a:pt x="7" y="1"/>
                      <a:pt x="34" y="0"/>
                      <a:pt x="49"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6" name="Freeform 139">
                <a:extLst>
                  <a:ext uri="{FF2B5EF4-FFF2-40B4-BE49-F238E27FC236}">
                    <a16:creationId xmlns:a16="http://schemas.microsoft.com/office/drawing/2014/main" xmlns="" id="{2C8ED265-28D0-C950-E233-4A255EF34D6D}"/>
                  </a:ext>
                </a:extLst>
              </p:cNvPr>
              <p:cNvSpPr>
                <a:spLocks/>
              </p:cNvSpPr>
              <p:nvPr/>
            </p:nvSpPr>
            <p:spPr bwMode="auto">
              <a:xfrm>
                <a:off x="3390949" y="1557627"/>
                <a:ext cx="81113" cy="68869"/>
              </a:xfrm>
              <a:custGeom>
                <a:avLst/>
                <a:gdLst>
                  <a:gd name="T0" fmla="*/ 18 w 71"/>
                  <a:gd name="T1" fmla="*/ 50 h 60"/>
                  <a:gd name="T2" fmla="*/ 25 w 71"/>
                  <a:gd name="T3" fmla="*/ 42 h 60"/>
                  <a:gd name="T4" fmla="*/ 0 w 71"/>
                  <a:gd name="T5" fmla="*/ 12 h 60"/>
                  <a:gd name="T6" fmla="*/ 18 w 71"/>
                  <a:gd name="T7" fmla="*/ 0 h 60"/>
                  <a:gd name="T8" fmla="*/ 44 w 71"/>
                  <a:gd name="T9" fmla="*/ 12 h 60"/>
                  <a:gd name="T10" fmla="*/ 71 w 71"/>
                  <a:gd name="T11" fmla="*/ 30 h 60"/>
                  <a:gd name="T12" fmla="*/ 71 w 71"/>
                  <a:gd name="T13" fmla="*/ 50 h 60"/>
                  <a:gd name="T14" fmla="*/ 18 w 71"/>
                  <a:gd name="T15" fmla="*/ 5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60">
                    <a:moveTo>
                      <a:pt x="18" y="50"/>
                    </a:moveTo>
                    <a:cubicBezTo>
                      <a:pt x="18" y="46"/>
                      <a:pt x="23" y="43"/>
                      <a:pt x="25" y="42"/>
                    </a:cubicBezTo>
                    <a:cubicBezTo>
                      <a:pt x="16" y="33"/>
                      <a:pt x="0" y="28"/>
                      <a:pt x="0" y="12"/>
                    </a:cubicBezTo>
                    <a:cubicBezTo>
                      <a:pt x="0" y="4"/>
                      <a:pt x="10" y="1"/>
                      <a:pt x="18" y="0"/>
                    </a:cubicBezTo>
                    <a:cubicBezTo>
                      <a:pt x="20" y="6"/>
                      <a:pt x="36" y="12"/>
                      <a:pt x="44" y="12"/>
                    </a:cubicBezTo>
                    <a:cubicBezTo>
                      <a:pt x="44" y="31"/>
                      <a:pt x="71" y="14"/>
                      <a:pt x="71" y="30"/>
                    </a:cubicBezTo>
                    <a:cubicBezTo>
                      <a:pt x="71" y="36"/>
                      <a:pt x="68" y="41"/>
                      <a:pt x="71" y="50"/>
                    </a:cubicBezTo>
                    <a:cubicBezTo>
                      <a:pt x="44" y="57"/>
                      <a:pt x="18" y="60"/>
                      <a:pt x="18" y="5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7" name="Freeform 140">
                <a:extLst>
                  <a:ext uri="{FF2B5EF4-FFF2-40B4-BE49-F238E27FC236}">
                    <a16:creationId xmlns:a16="http://schemas.microsoft.com/office/drawing/2014/main" xmlns="" id="{59BD5D3D-AF7D-FCB9-61B4-92F7A7E76EF8}"/>
                  </a:ext>
                </a:extLst>
              </p:cNvPr>
              <p:cNvSpPr>
                <a:spLocks/>
              </p:cNvSpPr>
              <p:nvPr/>
            </p:nvSpPr>
            <p:spPr bwMode="auto">
              <a:xfrm>
                <a:off x="3361870" y="1496410"/>
                <a:ext cx="29078" cy="18365"/>
              </a:xfrm>
              <a:custGeom>
                <a:avLst/>
                <a:gdLst>
                  <a:gd name="T0" fmla="*/ 26 w 26"/>
                  <a:gd name="T1" fmla="*/ 1 h 17"/>
                  <a:gd name="T2" fmla="*/ 26 w 26"/>
                  <a:gd name="T3" fmla="*/ 17 h 17"/>
                  <a:gd name="T4" fmla="*/ 13 w 26"/>
                  <a:gd name="T5" fmla="*/ 17 h 17"/>
                  <a:gd name="T6" fmla="*/ 0 w 26"/>
                  <a:gd name="T7" fmla="*/ 1 h 17"/>
                  <a:gd name="T8" fmla="*/ 26 w 26"/>
                  <a:gd name="T9" fmla="*/ 1 h 17"/>
                </a:gdLst>
                <a:ahLst/>
                <a:cxnLst>
                  <a:cxn ang="0">
                    <a:pos x="T0" y="T1"/>
                  </a:cxn>
                  <a:cxn ang="0">
                    <a:pos x="T2" y="T3"/>
                  </a:cxn>
                  <a:cxn ang="0">
                    <a:pos x="T4" y="T5"/>
                  </a:cxn>
                  <a:cxn ang="0">
                    <a:pos x="T6" y="T7"/>
                  </a:cxn>
                  <a:cxn ang="0">
                    <a:pos x="T8" y="T9"/>
                  </a:cxn>
                </a:cxnLst>
                <a:rect l="0" t="0" r="r" b="b"/>
                <a:pathLst>
                  <a:path w="26" h="17">
                    <a:moveTo>
                      <a:pt x="26" y="1"/>
                    </a:moveTo>
                    <a:cubicBezTo>
                      <a:pt x="26" y="17"/>
                      <a:pt x="26" y="17"/>
                      <a:pt x="26" y="17"/>
                    </a:cubicBezTo>
                    <a:cubicBezTo>
                      <a:pt x="13" y="17"/>
                      <a:pt x="13" y="17"/>
                      <a:pt x="13" y="17"/>
                    </a:cubicBezTo>
                    <a:cubicBezTo>
                      <a:pt x="9" y="12"/>
                      <a:pt x="0" y="10"/>
                      <a:pt x="0" y="1"/>
                    </a:cubicBezTo>
                    <a:cubicBezTo>
                      <a:pt x="9" y="0"/>
                      <a:pt x="21" y="1"/>
                      <a:pt x="26" y="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8" name="Freeform 141">
                <a:extLst>
                  <a:ext uri="{FF2B5EF4-FFF2-40B4-BE49-F238E27FC236}">
                    <a16:creationId xmlns:a16="http://schemas.microsoft.com/office/drawing/2014/main" xmlns="" id="{D52A0DB9-864B-659A-1772-A923197E0A72}"/>
                  </a:ext>
                </a:extLst>
              </p:cNvPr>
              <p:cNvSpPr>
                <a:spLocks/>
              </p:cNvSpPr>
              <p:nvPr/>
            </p:nvSpPr>
            <p:spPr bwMode="auto">
              <a:xfrm>
                <a:off x="3447575" y="1415298"/>
                <a:ext cx="269357" cy="191303"/>
              </a:xfrm>
              <a:custGeom>
                <a:avLst/>
                <a:gdLst>
                  <a:gd name="T0" fmla="*/ 158 w 236"/>
                  <a:gd name="T1" fmla="*/ 67 h 166"/>
                  <a:gd name="T2" fmla="*/ 167 w 236"/>
                  <a:gd name="T3" fmla="*/ 67 h 166"/>
                  <a:gd name="T4" fmla="*/ 167 w 236"/>
                  <a:gd name="T5" fmla="*/ 57 h 166"/>
                  <a:gd name="T6" fmla="*/ 163 w 236"/>
                  <a:gd name="T7" fmla="*/ 51 h 166"/>
                  <a:gd name="T8" fmla="*/ 171 w 236"/>
                  <a:gd name="T9" fmla="*/ 51 h 166"/>
                  <a:gd name="T10" fmla="*/ 181 w 236"/>
                  <a:gd name="T11" fmla="*/ 64 h 166"/>
                  <a:gd name="T12" fmla="*/ 190 w 236"/>
                  <a:gd name="T13" fmla="*/ 76 h 166"/>
                  <a:gd name="T14" fmla="*/ 184 w 236"/>
                  <a:gd name="T15" fmla="*/ 88 h 166"/>
                  <a:gd name="T16" fmla="*/ 197 w 236"/>
                  <a:gd name="T17" fmla="*/ 88 h 166"/>
                  <a:gd name="T18" fmla="*/ 234 w 236"/>
                  <a:gd name="T19" fmla="*/ 99 h 166"/>
                  <a:gd name="T20" fmla="*/ 234 w 236"/>
                  <a:gd name="T21" fmla="*/ 111 h 166"/>
                  <a:gd name="T22" fmla="*/ 216 w 236"/>
                  <a:gd name="T23" fmla="*/ 115 h 166"/>
                  <a:gd name="T24" fmla="*/ 181 w 236"/>
                  <a:gd name="T25" fmla="*/ 140 h 166"/>
                  <a:gd name="T26" fmla="*/ 168 w 236"/>
                  <a:gd name="T27" fmla="*/ 124 h 166"/>
                  <a:gd name="T28" fmla="*/ 159 w 236"/>
                  <a:gd name="T29" fmla="*/ 136 h 166"/>
                  <a:gd name="T30" fmla="*/ 169 w 236"/>
                  <a:gd name="T31" fmla="*/ 152 h 166"/>
                  <a:gd name="T32" fmla="*/ 156 w 236"/>
                  <a:gd name="T33" fmla="*/ 152 h 166"/>
                  <a:gd name="T34" fmla="*/ 156 w 236"/>
                  <a:gd name="T35" fmla="*/ 162 h 166"/>
                  <a:gd name="T36" fmla="*/ 128 w 236"/>
                  <a:gd name="T37" fmla="*/ 148 h 166"/>
                  <a:gd name="T38" fmla="*/ 110 w 236"/>
                  <a:gd name="T39" fmla="*/ 166 h 166"/>
                  <a:gd name="T40" fmla="*/ 80 w 236"/>
                  <a:gd name="T41" fmla="*/ 152 h 166"/>
                  <a:gd name="T42" fmla="*/ 90 w 236"/>
                  <a:gd name="T43" fmla="*/ 146 h 166"/>
                  <a:gd name="T44" fmla="*/ 56 w 236"/>
                  <a:gd name="T45" fmla="*/ 126 h 166"/>
                  <a:gd name="T46" fmla="*/ 113 w 236"/>
                  <a:gd name="T47" fmla="*/ 111 h 166"/>
                  <a:gd name="T48" fmla="*/ 82 w 236"/>
                  <a:gd name="T49" fmla="*/ 104 h 166"/>
                  <a:gd name="T50" fmla="*/ 59 w 236"/>
                  <a:gd name="T51" fmla="*/ 111 h 166"/>
                  <a:gd name="T52" fmla="*/ 49 w 236"/>
                  <a:gd name="T53" fmla="*/ 100 h 166"/>
                  <a:gd name="T54" fmla="*/ 33 w 236"/>
                  <a:gd name="T55" fmla="*/ 107 h 166"/>
                  <a:gd name="T56" fmla="*/ 27 w 236"/>
                  <a:gd name="T57" fmla="*/ 99 h 166"/>
                  <a:gd name="T58" fmla="*/ 44 w 236"/>
                  <a:gd name="T59" fmla="*/ 88 h 166"/>
                  <a:gd name="T60" fmla="*/ 0 w 236"/>
                  <a:gd name="T61" fmla="*/ 63 h 166"/>
                  <a:gd name="T62" fmla="*/ 12 w 236"/>
                  <a:gd name="T63" fmla="*/ 63 h 166"/>
                  <a:gd name="T64" fmla="*/ 34 w 236"/>
                  <a:gd name="T65" fmla="*/ 71 h 166"/>
                  <a:gd name="T66" fmla="*/ 41 w 236"/>
                  <a:gd name="T67" fmla="*/ 64 h 166"/>
                  <a:gd name="T68" fmla="*/ 8 w 236"/>
                  <a:gd name="T69" fmla="*/ 47 h 166"/>
                  <a:gd name="T70" fmla="*/ 25 w 236"/>
                  <a:gd name="T71" fmla="*/ 39 h 166"/>
                  <a:gd name="T72" fmla="*/ 46 w 236"/>
                  <a:gd name="T73" fmla="*/ 45 h 166"/>
                  <a:gd name="T74" fmla="*/ 54 w 236"/>
                  <a:gd name="T75" fmla="*/ 37 h 166"/>
                  <a:gd name="T76" fmla="*/ 33 w 236"/>
                  <a:gd name="T77" fmla="*/ 37 h 166"/>
                  <a:gd name="T78" fmla="*/ 23 w 236"/>
                  <a:gd name="T79" fmla="*/ 24 h 166"/>
                  <a:gd name="T80" fmla="*/ 52 w 236"/>
                  <a:gd name="T81" fmla="*/ 17 h 166"/>
                  <a:gd name="T82" fmla="*/ 65 w 236"/>
                  <a:gd name="T83" fmla="*/ 17 h 166"/>
                  <a:gd name="T84" fmla="*/ 42 w 236"/>
                  <a:gd name="T85" fmla="*/ 0 h 166"/>
                  <a:gd name="T86" fmla="*/ 90 w 236"/>
                  <a:gd name="T87" fmla="*/ 9 h 166"/>
                  <a:gd name="T88" fmla="*/ 114 w 236"/>
                  <a:gd name="T89" fmla="*/ 43 h 166"/>
                  <a:gd name="T90" fmla="*/ 144 w 236"/>
                  <a:gd name="T91" fmla="*/ 45 h 166"/>
                  <a:gd name="T92" fmla="*/ 158 w 236"/>
                  <a:gd name="T93" fmla="*/ 6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166">
                    <a:moveTo>
                      <a:pt x="158" y="67"/>
                    </a:moveTo>
                    <a:cubicBezTo>
                      <a:pt x="167" y="67"/>
                      <a:pt x="167" y="67"/>
                      <a:pt x="167" y="67"/>
                    </a:cubicBezTo>
                    <a:cubicBezTo>
                      <a:pt x="167" y="57"/>
                      <a:pt x="167" y="57"/>
                      <a:pt x="167" y="57"/>
                    </a:cubicBezTo>
                    <a:cubicBezTo>
                      <a:pt x="163" y="51"/>
                      <a:pt x="163" y="51"/>
                      <a:pt x="163" y="51"/>
                    </a:cubicBezTo>
                    <a:cubicBezTo>
                      <a:pt x="165" y="51"/>
                      <a:pt x="168" y="51"/>
                      <a:pt x="171" y="51"/>
                    </a:cubicBezTo>
                    <a:cubicBezTo>
                      <a:pt x="181" y="51"/>
                      <a:pt x="181" y="55"/>
                      <a:pt x="181" y="64"/>
                    </a:cubicBezTo>
                    <a:cubicBezTo>
                      <a:pt x="181" y="70"/>
                      <a:pt x="190" y="71"/>
                      <a:pt x="190" y="76"/>
                    </a:cubicBezTo>
                    <a:cubicBezTo>
                      <a:pt x="190" y="82"/>
                      <a:pt x="184" y="84"/>
                      <a:pt x="184" y="88"/>
                    </a:cubicBezTo>
                    <a:cubicBezTo>
                      <a:pt x="184" y="95"/>
                      <a:pt x="196" y="88"/>
                      <a:pt x="197" y="88"/>
                    </a:cubicBezTo>
                    <a:cubicBezTo>
                      <a:pt x="205" y="88"/>
                      <a:pt x="224" y="98"/>
                      <a:pt x="234" y="99"/>
                    </a:cubicBezTo>
                    <a:cubicBezTo>
                      <a:pt x="234" y="104"/>
                      <a:pt x="236" y="107"/>
                      <a:pt x="234" y="111"/>
                    </a:cubicBezTo>
                    <a:cubicBezTo>
                      <a:pt x="231" y="115"/>
                      <a:pt x="222" y="114"/>
                      <a:pt x="216" y="115"/>
                    </a:cubicBezTo>
                    <a:cubicBezTo>
                      <a:pt x="201" y="116"/>
                      <a:pt x="190" y="140"/>
                      <a:pt x="181" y="140"/>
                    </a:cubicBezTo>
                    <a:cubicBezTo>
                      <a:pt x="171" y="140"/>
                      <a:pt x="171" y="133"/>
                      <a:pt x="168" y="124"/>
                    </a:cubicBezTo>
                    <a:cubicBezTo>
                      <a:pt x="165" y="128"/>
                      <a:pt x="163" y="132"/>
                      <a:pt x="159" y="136"/>
                    </a:cubicBezTo>
                    <a:cubicBezTo>
                      <a:pt x="164" y="144"/>
                      <a:pt x="167" y="146"/>
                      <a:pt x="169" y="152"/>
                    </a:cubicBezTo>
                    <a:cubicBezTo>
                      <a:pt x="156" y="152"/>
                      <a:pt x="156" y="152"/>
                      <a:pt x="156" y="152"/>
                    </a:cubicBezTo>
                    <a:cubicBezTo>
                      <a:pt x="156" y="162"/>
                      <a:pt x="156" y="162"/>
                      <a:pt x="156" y="162"/>
                    </a:cubicBezTo>
                    <a:cubicBezTo>
                      <a:pt x="149" y="163"/>
                      <a:pt x="135" y="153"/>
                      <a:pt x="128" y="148"/>
                    </a:cubicBezTo>
                    <a:cubicBezTo>
                      <a:pt x="128" y="162"/>
                      <a:pt x="122" y="166"/>
                      <a:pt x="110" y="166"/>
                    </a:cubicBezTo>
                    <a:cubicBezTo>
                      <a:pt x="98" y="166"/>
                      <a:pt x="81" y="163"/>
                      <a:pt x="80" y="152"/>
                    </a:cubicBezTo>
                    <a:cubicBezTo>
                      <a:pt x="85" y="151"/>
                      <a:pt x="87" y="149"/>
                      <a:pt x="90" y="146"/>
                    </a:cubicBezTo>
                    <a:cubicBezTo>
                      <a:pt x="77" y="146"/>
                      <a:pt x="56" y="138"/>
                      <a:pt x="56" y="126"/>
                    </a:cubicBezTo>
                    <a:cubicBezTo>
                      <a:pt x="56" y="111"/>
                      <a:pt x="103" y="113"/>
                      <a:pt x="113" y="111"/>
                    </a:cubicBezTo>
                    <a:cubicBezTo>
                      <a:pt x="102" y="107"/>
                      <a:pt x="93" y="104"/>
                      <a:pt x="82" y="104"/>
                    </a:cubicBezTo>
                    <a:cubicBezTo>
                      <a:pt x="71" y="104"/>
                      <a:pt x="68" y="111"/>
                      <a:pt x="59" y="111"/>
                    </a:cubicBezTo>
                    <a:cubicBezTo>
                      <a:pt x="52" y="111"/>
                      <a:pt x="51" y="105"/>
                      <a:pt x="49" y="100"/>
                    </a:cubicBezTo>
                    <a:cubicBezTo>
                      <a:pt x="41" y="103"/>
                      <a:pt x="39" y="107"/>
                      <a:pt x="33" y="107"/>
                    </a:cubicBezTo>
                    <a:cubicBezTo>
                      <a:pt x="28" y="107"/>
                      <a:pt x="27" y="103"/>
                      <a:pt x="27" y="99"/>
                    </a:cubicBezTo>
                    <a:cubicBezTo>
                      <a:pt x="34" y="95"/>
                      <a:pt x="40" y="95"/>
                      <a:pt x="44" y="88"/>
                    </a:cubicBezTo>
                    <a:cubicBezTo>
                      <a:pt x="18" y="88"/>
                      <a:pt x="3" y="86"/>
                      <a:pt x="0" y="63"/>
                    </a:cubicBezTo>
                    <a:cubicBezTo>
                      <a:pt x="12" y="63"/>
                      <a:pt x="12" y="63"/>
                      <a:pt x="12" y="63"/>
                    </a:cubicBezTo>
                    <a:cubicBezTo>
                      <a:pt x="15" y="66"/>
                      <a:pt x="28" y="71"/>
                      <a:pt x="34" y="71"/>
                    </a:cubicBezTo>
                    <a:cubicBezTo>
                      <a:pt x="37" y="71"/>
                      <a:pt x="41" y="64"/>
                      <a:pt x="41" y="64"/>
                    </a:cubicBezTo>
                    <a:cubicBezTo>
                      <a:pt x="31" y="61"/>
                      <a:pt x="8" y="56"/>
                      <a:pt x="8" y="47"/>
                    </a:cubicBezTo>
                    <a:cubicBezTo>
                      <a:pt x="8" y="38"/>
                      <a:pt x="18" y="39"/>
                      <a:pt x="25" y="39"/>
                    </a:cubicBezTo>
                    <a:cubicBezTo>
                      <a:pt x="36" y="39"/>
                      <a:pt x="40" y="45"/>
                      <a:pt x="46" y="45"/>
                    </a:cubicBezTo>
                    <a:cubicBezTo>
                      <a:pt x="50" y="45"/>
                      <a:pt x="52" y="39"/>
                      <a:pt x="54" y="37"/>
                    </a:cubicBezTo>
                    <a:cubicBezTo>
                      <a:pt x="47" y="32"/>
                      <a:pt x="37" y="37"/>
                      <a:pt x="33" y="37"/>
                    </a:cubicBezTo>
                    <a:cubicBezTo>
                      <a:pt x="30" y="37"/>
                      <a:pt x="23" y="25"/>
                      <a:pt x="23" y="24"/>
                    </a:cubicBezTo>
                    <a:cubicBezTo>
                      <a:pt x="32" y="18"/>
                      <a:pt x="38" y="14"/>
                      <a:pt x="52" y="17"/>
                    </a:cubicBezTo>
                    <a:cubicBezTo>
                      <a:pt x="65" y="17"/>
                      <a:pt x="65" y="17"/>
                      <a:pt x="65" y="17"/>
                    </a:cubicBezTo>
                    <a:cubicBezTo>
                      <a:pt x="56" y="12"/>
                      <a:pt x="43" y="11"/>
                      <a:pt x="42" y="0"/>
                    </a:cubicBezTo>
                    <a:cubicBezTo>
                      <a:pt x="61" y="2"/>
                      <a:pt x="76" y="3"/>
                      <a:pt x="90" y="9"/>
                    </a:cubicBezTo>
                    <a:cubicBezTo>
                      <a:pt x="105" y="15"/>
                      <a:pt x="102" y="38"/>
                      <a:pt x="114" y="43"/>
                    </a:cubicBezTo>
                    <a:cubicBezTo>
                      <a:pt x="125" y="48"/>
                      <a:pt x="133" y="40"/>
                      <a:pt x="144" y="45"/>
                    </a:cubicBezTo>
                    <a:cubicBezTo>
                      <a:pt x="156" y="49"/>
                      <a:pt x="151" y="60"/>
                      <a:pt x="158" y="6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9" name="Freeform 142">
                <a:extLst>
                  <a:ext uri="{FF2B5EF4-FFF2-40B4-BE49-F238E27FC236}">
                    <a16:creationId xmlns:a16="http://schemas.microsoft.com/office/drawing/2014/main" xmlns="" id="{FBCEAF31-BDE9-709E-B83A-764C5C3D3817}"/>
                  </a:ext>
                </a:extLst>
              </p:cNvPr>
              <p:cNvSpPr>
                <a:spLocks/>
              </p:cNvSpPr>
              <p:nvPr/>
            </p:nvSpPr>
            <p:spPr bwMode="auto">
              <a:xfrm>
                <a:off x="3664897" y="2208058"/>
                <a:ext cx="174470" cy="116312"/>
              </a:xfrm>
              <a:custGeom>
                <a:avLst/>
                <a:gdLst>
                  <a:gd name="T0" fmla="*/ 11 w 153"/>
                  <a:gd name="T1" fmla="*/ 70 h 102"/>
                  <a:gd name="T2" fmla="*/ 19 w 153"/>
                  <a:gd name="T3" fmla="*/ 60 h 102"/>
                  <a:gd name="T4" fmla="*/ 19 w 153"/>
                  <a:gd name="T5" fmla="*/ 48 h 102"/>
                  <a:gd name="T6" fmla="*/ 44 w 153"/>
                  <a:gd name="T7" fmla="*/ 0 h 102"/>
                  <a:gd name="T8" fmla="*/ 55 w 153"/>
                  <a:gd name="T9" fmla="*/ 23 h 102"/>
                  <a:gd name="T10" fmla="*/ 62 w 153"/>
                  <a:gd name="T11" fmla="*/ 16 h 102"/>
                  <a:gd name="T12" fmla="*/ 116 w 153"/>
                  <a:gd name="T13" fmla="*/ 48 h 102"/>
                  <a:gd name="T14" fmla="*/ 121 w 153"/>
                  <a:gd name="T15" fmla="*/ 63 h 102"/>
                  <a:gd name="T16" fmla="*/ 153 w 153"/>
                  <a:gd name="T17" fmla="*/ 78 h 102"/>
                  <a:gd name="T18" fmla="*/ 128 w 153"/>
                  <a:gd name="T19" fmla="*/ 86 h 102"/>
                  <a:gd name="T20" fmla="*/ 108 w 153"/>
                  <a:gd name="T21" fmla="*/ 86 h 102"/>
                  <a:gd name="T22" fmla="*/ 79 w 153"/>
                  <a:gd name="T23" fmla="*/ 66 h 102"/>
                  <a:gd name="T24" fmla="*/ 44 w 153"/>
                  <a:gd name="T25" fmla="*/ 96 h 102"/>
                  <a:gd name="T26" fmla="*/ 38 w 153"/>
                  <a:gd name="T27" fmla="*/ 102 h 102"/>
                  <a:gd name="T28" fmla="*/ 32 w 153"/>
                  <a:gd name="T29" fmla="*/ 86 h 102"/>
                  <a:gd name="T30" fmla="*/ 0 w 153"/>
                  <a:gd name="T31" fmla="*/ 86 h 102"/>
                  <a:gd name="T32" fmla="*/ 11 w 153"/>
                  <a:gd name="T33" fmla="*/ 7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102">
                    <a:moveTo>
                      <a:pt x="11" y="70"/>
                    </a:moveTo>
                    <a:cubicBezTo>
                      <a:pt x="15" y="67"/>
                      <a:pt x="19" y="65"/>
                      <a:pt x="19" y="60"/>
                    </a:cubicBezTo>
                    <a:cubicBezTo>
                      <a:pt x="19" y="53"/>
                      <a:pt x="19" y="55"/>
                      <a:pt x="19" y="48"/>
                    </a:cubicBezTo>
                    <a:cubicBezTo>
                      <a:pt x="19" y="35"/>
                      <a:pt x="22" y="3"/>
                      <a:pt x="44" y="0"/>
                    </a:cubicBezTo>
                    <a:cubicBezTo>
                      <a:pt x="47" y="12"/>
                      <a:pt x="51" y="15"/>
                      <a:pt x="55" y="23"/>
                    </a:cubicBezTo>
                    <a:cubicBezTo>
                      <a:pt x="57" y="20"/>
                      <a:pt x="59" y="18"/>
                      <a:pt x="62" y="16"/>
                    </a:cubicBezTo>
                    <a:cubicBezTo>
                      <a:pt x="78" y="37"/>
                      <a:pt x="102" y="29"/>
                      <a:pt x="116" y="48"/>
                    </a:cubicBezTo>
                    <a:cubicBezTo>
                      <a:pt x="119" y="54"/>
                      <a:pt x="117" y="59"/>
                      <a:pt x="121" y="63"/>
                    </a:cubicBezTo>
                    <a:cubicBezTo>
                      <a:pt x="133" y="72"/>
                      <a:pt x="147" y="68"/>
                      <a:pt x="153" y="78"/>
                    </a:cubicBezTo>
                    <a:cubicBezTo>
                      <a:pt x="145" y="83"/>
                      <a:pt x="138" y="86"/>
                      <a:pt x="128" y="86"/>
                    </a:cubicBezTo>
                    <a:cubicBezTo>
                      <a:pt x="119" y="86"/>
                      <a:pt x="116" y="86"/>
                      <a:pt x="108" y="86"/>
                    </a:cubicBezTo>
                    <a:cubicBezTo>
                      <a:pt x="108" y="86"/>
                      <a:pt x="84" y="68"/>
                      <a:pt x="79" y="66"/>
                    </a:cubicBezTo>
                    <a:cubicBezTo>
                      <a:pt x="79" y="84"/>
                      <a:pt x="54" y="101"/>
                      <a:pt x="44" y="96"/>
                    </a:cubicBezTo>
                    <a:cubicBezTo>
                      <a:pt x="41" y="100"/>
                      <a:pt x="41" y="102"/>
                      <a:pt x="38" y="102"/>
                    </a:cubicBezTo>
                    <a:cubicBezTo>
                      <a:pt x="28" y="102"/>
                      <a:pt x="31" y="94"/>
                      <a:pt x="32" y="86"/>
                    </a:cubicBezTo>
                    <a:cubicBezTo>
                      <a:pt x="20" y="83"/>
                      <a:pt x="6" y="86"/>
                      <a:pt x="0" y="86"/>
                    </a:cubicBezTo>
                    <a:cubicBezTo>
                      <a:pt x="0" y="73"/>
                      <a:pt x="10" y="74"/>
                      <a:pt x="11" y="7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0" name="Freeform 143">
                <a:extLst>
                  <a:ext uri="{FF2B5EF4-FFF2-40B4-BE49-F238E27FC236}">
                    <a16:creationId xmlns:a16="http://schemas.microsoft.com/office/drawing/2014/main" xmlns="" id="{07F7002E-CB7C-9C65-6CC1-E2F467C8CF11}"/>
                  </a:ext>
                </a:extLst>
              </p:cNvPr>
              <p:cNvSpPr>
                <a:spLocks/>
              </p:cNvSpPr>
              <p:nvPr/>
            </p:nvSpPr>
            <p:spPr bwMode="auto">
              <a:xfrm>
                <a:off x="3914359" y="2093276"/>
                <a:ext cx="53565" cy="56626"/>
              </a:xfrm>
              <a:custGeom>
                <a:avLst/>
                <a:gdLst>
                  <a:gd name="T0" fmla="*/ 47 w 47"/>
                  <a:gd name="T1" fmla="*/ 31 h 49"/>
                  <a:gd name="T2" fmla="*/ 19 w 47"/>
                  <a:gd name="T3" fmla="*/ 49 h 49"/>
                  <a:gd name="T4" fmla="*/ 0 w 47"/>
                  <a:gd name="T5" fmla="*/ 31 h 49"/>
                  <a:gd name="T6" fmla="*/ 47 w 47"/>
                  <a:gd name="T7" fmla="*/ 31 h 49"/>
                </a:gdLst>
                <a:ahLst/>
                <a:cxnLst>
                  <a:cxn ang="0">
                    <a:pos x="T0" y="T1"/>
                  </a:cxn>
                  <a:cxn ang="0">
                    <a:pos x="T2" y="T3"/>
                  </a:cxn>
                  <a:cxn ang="0">
                    <a:pos x="T4" y="T5"/>
                  </a:cxn>
                  <a:cxn ang="0">
                    <a:pos x="T6" y="T7"/>
                  </a:cxn>
                </a:cxnLst>
                <a:rect l="0" t="0" r="r" b="b"/>
                <a:pathLst>
                  <a:path w="47" h="49">
                    <a:moveTo>
                      <a:pt x="47" y="31"/>
                    </a:moveTo>
                    <a:cubicBezTo>
                      <a:pt x="47" y="42"/>
                      <a:pt x="28" y="49"/>
                      <a:pt x="19" y="49"/>
                    </a:cubicBezTo>
                    <a:cubicBezTo>
                      <a:pt x="7" y="49"/>
                      <a:pt x="0" y="41"/>
                      <a:pt x="0" y="31"/>
                    </a:cubicBezTo>
                    <a:cubicBezTo>
                      <a:pt x="0" y="0"/>
                      <a:pt x="47" y="5"/>
                      <a:pt x="47" y="3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1" name="Freeform 144">
                <a:extLst>
                  <a:ext uri="{FF2B5EF4-FFF2-40B4-BE49-F238E27FC236}">
                    <a16:creationId xmlns:a16="http://schemas.microsoft.com/office/drawing/2014/main" xmlns="" id="{7923594B-16D2-AF4D-8C19-387AEDAA8FF0}"/>
                  </a:ext>
                </a:extLst>
              </p:cNvPr>
              <p:cNvSpPr>
                <a:spLocks/>
              </p:cNvSpPr>
              <p:nvPr/>
            </p:nvSpPr>
            <p:spPr bwMode="auto">
              <a:xfrm>
                <a:off x="3753663" y="2330492"/>
                <a:ext cx="42852" cy="35200"/>
              </a:xfrm>
              <a:custGeom>
                <a:avLst/>
                <a:gdLst>
                  <a:gd name="T0" fmla="*/ 16 w 38"/>
                  <a:gd name="T1" fmla="*/ 1 h 31"/>
                  <a:gd name="T2" fmla="*/ 38 w 38"/>
                  <a:gd name="T3" fmla="*/ 4 h 31"/>
                  <a:gd name="T4" fmla="*/ 0 w 38"/>
                  <a:gd name="T5" fmla="*/ 31 h 31"/>
                  <a:gd name="T6" fmla="*/ 0 w 38"/>
                  <a:gd name="T7" fmla="*/ 21 h 31"/>
                  <a:gd name="T8" fmla="*/ 16 w 38"/>
                  <a:gd name="T9" fmla="*/ 1 h 31"/>
                </a:gdLst>
                <a:ahLst/>
                <a:cxnLst>
                  <a:cxn ang="0">
                    <a:pos x="T0" y="T1"/>
                  </a:cxn>
                  <a:cxn ang="0">
                    <a:pos x="T2" y="T3"/>
                  </a:cxn>
                  <a:cxn ang="0">
                    <a:pos x="T4" y="T5"/>
                  </a:cxn>
                  <a:cxn ang="0">
                    <a:pos x="T6" y="T7"/>
                  </a:cxn>
                  <a:cxn ang="0">
                    <a:pos x="T8" y="T9"/>
                  </a:cxn>
                </a:cxnLst>
                <a:rect l="0" t="0" r="r" b="b"/>
                <a:pathLst>
                  <a:path w="38" h="31">
                    <a:moveTo>
                      <a:pt x="16" y="1"/>
                    </a:moveTo>
                    <a:cubicBezTo>
                      <a:pt x="31" y="0"/>
                      <a:pt x="28" y="0"/>
                      <a:pt x="38" y="4"/>
                    </a:cubicBezTo>
                    <a:cubicBezTo>
                      <a:pt x="31" y="14"/>
                      <a:pt x="12" y="29"/>
                      <a:pt x="0" y="31"/>
                    </a:cubicBezTo>
                    <a:cubicBezTo>
                      <a:pt x="0" y="21"/>
                      <a:pt x="0" y="21"/>
                      <a:pt x="0" y="21"/>
                    </a:cubicBezTo>
                    <a:cubicBezTo>
                      <a:pt x="6" y="13"/>
                      <a:pt x="16" y="6"/>
                      <a:pt x="16" y="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2" name="Freeform 145">
                <a:extLst>
                  <a:ext uri="{FF2B5EF4-FFF2-40B4-BE49-F238E27FC236}">
                    <a16:creationId xmlns:a16="http://schemas.microsoft.com/office/drawing/2014/main" xmlns="" id="{D4AEC64F-61D6-BC9D-61EC-4CFCF59C271D}"/>
                  </a:ext>
                </a:extLst>
              </p:cNvPr>
              <p:cNvSpPr>
                <a:spLocks/>
              </p:cNvSpPr>
              <p:nvPr/>
            </p:nvSpPr>
            <p:spPr bwMode="auto">
              <a:xfrm>
                <a:off x="3822532" y="1840756"/>
                <a:ext cx="116313" cy="52034"/>
              </a:xfrm>
              <a:custGeom>
                <a:avLst/>
                <a:gdLst>
                  <a:gd name="T0" fmla="*/ 38 w 102"/>
                  <a:gd name="T1" fmla="*/ 46 h 46"/>
                  <a:gd name="T2" fmla="*/ 15 w 102"/>
                  <a:gd name="T3" fmla="*/ 28 h 46"/>
                  <a:gd name="T4" fmla="*/ 0 w 102"/>
                  <a:gd name="T5" fmla="*/ 11 h 46"/>
                  <a:gd name="T6" fmla="*/ 13 w 102"/>
                  <a:gd name="T7" fmla="*/ 0 h 46"/>
                  <a:gd name="T8" fmla="*/ 51 w 102"/>
                  <a:gd name="T9" fmla="*/ 6 h 46"/>
                  <a:gd name="T10" fmla="*/ 102 w 102"/>
                  <a:gd name="T11" fmla="*/ 31 h 46"/>
                  <a:gd name="T12" fmla="*/ 89 w 102"/>
                  <a:gd name="T13" fmla="*/ 43 h 46"/>
                  <a:gd name="T14" fmla="*/ 66 w 102"/>
                  <a:gd name="T15" fmla="*/ 38 h 46"/>
                  <a:gd name="T16" fmla="*/ 38 w 102"/>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46">
                    <a:moveTo>
                      <a:pt x="38" y="46"/>
                    </a:moveTo>
                    <a:cubicBezTo>
                      <a:pt x="23" y="46"/>
                      <a:pt x="10" y="42"/>
                      <a:pt x="15" y="28"/>
                    </a:cubicBezTo>
                    <a:cubicBezTo>
                      <a:pt x="9" y="24"/>
                      <a:pt x="0" y="20"/>
                      <a:pt x="0" y="11"/>
                    </a:cubicBezTo>
                    <a:cubicBezTo>
                      <a:pt x="0" y="4"/>
                      <a:pt x="7" y="0"/>
                      <a:pt x="13" y="0"/>
                    </a:cubicBezTo>
                    <a:cubicBezTo>
                      <a:pt x="30" y="0"/>
                      <a:pt x="35" y="6"/>
                      <a:pt x="51" y="6"/>
                    </a:cubicBezTo>
                    <a:cubicBezTo>
                      <a:pt x="71" y="6"/>
                      <a:pt x="89" y="23"/>
                      <a:pt x="102" y="31"/>
                    </a:cubicBezTo>
                    <a:cubicBezTo>
                      <a:pt x="100" y="38"/>
                      <a:pt x="96" y="43"/>
                      <a:pt x="89" y="43"/>
                    </a:cubicBezTo>
                    <a:cubicBezTo>
                      <a:pt x="79" y="43"/>
                      <a:pt x="74" y="38"/>
                      <a:pt x="66" y="38"/>
                    </a:cubicBezTo>
                    <a:cubicBezTo>
                      <a:pt x="58" y="38"/>
                      <a:pt x="51" y="46"/>
                      <a:pt x="38" y="46"/>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3" name="Freeform 146">
                <a:extLst>
                  <a:ext uri="{FF2B5EF4-FFF2-40B4-BE49-F238E27FC236}">
                    <a16:creationId xmlns:a16="http://schemas.microsoft.com/office/drawing/2014/main" xmlns="" id="{45FCD70E-8DF2-8FB7-5D5B-94DB411E4269}"/>
                  </a:ext>
                </a:extLst>
              </p:cNvPr>
              <p:cNvSpPr>
                <a:spLocks/>
              </p:cNvSpPr>
              <p:nvPr/>
            </p:nvSpPr>
            <p:spPr bwMode="auto">
              <a:xfrm>
                <a:off x="3833245" y="2353448"/>
                <a:ext cx="27548" cy="30608"/>
              </a:xfrm>
              <a:custGeom>
                <a:avLst/>
                <a:gdLst>
                  <a:gd name="T0" fmla="*/ 25 w 25"/>
                  <a:gd name="T1" fmla="*/ 9 h 27"/>
                  <a:gd name="T2" fmla="*/ 12 w 25"/>
                  <a:gd name="T3" fmla="*/ 27 h 27"/>
                  <a:gd name="T4" fmla="*/ 0 w 25"/>
                  <a:gd name="T5" fmla="*/ 15 h 27"/>
                  <a:gd name="T6" fmla="*/ 25 w 25"/>
                  <a:gd name="T7" fmla="*/ 9 h 27"/>
                </a:gdLst>
                <a:ahLst/>
                <a:cxnLst>
                  <a:cxn ang="0">
                    <a:pos x="T0" y="T1"/>
                  </a:cxn>
                  <a:cxn ang="0">
                    <a:pos x="T2" y="T3"/>
                  </a:cxn>
                  <a:cxn ang="0">
                    <a:pos x="T4" y="T5"/>
                  </a:cxn>
                  <a:cxn ang="0">
                    <a:pos x="T6" y="T7"/>
                  </a:cxn>
                </a:cxnLst>
                <a:rect l="0" t="0" r="r" b="b"/>
                <a:pathLst>
                  <a:path w="25" h="27">
                    <a:moveTo>
                      <a:pt x="25" y="9"/>
                    </a:moveTo>
                    <a:cubicBezTo>
                      <a:pt x="21" y="16"/>
                      <a:pt x="19" y="27"/>
                      <a:pt x="12" y="27"/>
                    </a:cubicBezTo>
                    <a:cubicBezTo>
                      <a:pt x="10" y="27"/>
                      <a:pt x="0" y="15"/>
                      <a:pt x="0" y="15"/>
                    </a:cubicBezTo>
                    <a:cubicBezTo>
                      <a:pt x="0" y="1"/>
                      <a:pt x="18" y="0"/>
                      <a:pt x="25" y="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4" name="Freeform 147">
                <a:extLst>
                  <a:ext uri="{FF2B5EF4-FFF2-40B4-BE49-F238E27FC236}">
                    <a16:creationId xmlns:a16="http://schemas.microsoft.com/office/drawing/2014/main" xmlns="" id="{DD03B476-1764-BDB6-FF4D-54142181BE12}"/>
                  </a:ext>
                </a:extLst>
              </p:cNvPr>
              <p:cNvSpPr>
                <a:spLocks/>
              </p:cNvSpPr>
              <p:nvPr/>
            </p:nvSpPr>
            <p:spPr bwMode="auto">
              <a:xfrm>
                <a:off x="3975576" y="2108580"/>
                <a:ext cx="29078" cy="16835"/>
              </a:xfrm>
              <a:custGeom>
                <a:avLst/>
                <a:gdLst>
                  <a:gd name="T0" fmla="*/ 10 w 25"/>
                  <a:gd name="T1" fmla="*/ 14 h 15"/>
                  <a:gd name="T2" fmla="*/ 0 w 25"/>
                  <a:gd name="T3" fmla="*/ 8 h 15"/>
                  <a:gd name="T4" fmla="*/ 10 w 25"/>
                  <a:gd name="T5" fmla="*/ 0 h 15"/>
                  <a:gd name="T6" fmla="*/ 25 w 25"/>
                  <a:gd name="T7" fmla="*/ 13 h 15"/>
                  <a:gd name="T8" fmla="*/ 10 w 25"/>
                  <a:gd name="T9" fmla="*/ 14 h 15"/>
                </a:gdLst>
                <a:ahLst/>
                <a:cxnLst>
                  <a:cxn ang="0">
                    <a:pos x="T0" y="T1"/>
                  </a:cxn>
                  <a:cxn ang="0">
                    <a:pos x="T2" y="T3"/>
                  </a:cxn>
                  <a:cxn ang="0">
                    <a:pos x="T4" y="T5"/>
                  </a:cxn>
                  <a:cxn ang="0">
                    <a:pos x="T6" y="T7"/>
                  </a:cxn>
                  <a:cxn ang="0">
                    <a:pos x="T8" y="T9"/>
                  </a:cxn>
                </a:cxnLst>
                <a:rect l="0" t="0" r="r" b="b"/>
                <a:pathLst>
                  <a:path w="25" h="15">
                    <a:moveTo>
                      <a:pt x="10" y="14"/>
                    </a:moveTo>
                    <a:cubicBezTo>
                      <a:pt x="5" y="14"/>
                      <a:pt x="0" y="13"/>
                      <a:pt x="0" y="8"/>
                    </a:cubicBezTo>
                    <a:cubicBezTo>
                      <a:pt x="0" y="6"/>
                      <a:pt x="9" y="0"/>
                      <a:pt x="10" y="0"/>
                    </a:cubicBezTo>
                    <a:cubicBezTo>
                      <a:pt x="17" y="0"/>
                      <a:pt x="23" y="10"/>
                      <a:pt x="25" y="13"/>
                    </a:cubicBezTo>
                    <a:cubicBezTo>
                      <a:pt x="15" y="15"/>
                      <a:pt x="18" y="14"/>
                      <a:pt x="10" y="1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5" name="Freeform 148">
                <a:extLst>
                  <a:ext uri="{FF2B5EF4-FFF2-40B4-BE49-F238E27FC236}">
                    <a16:creationId xmlns:a16="http://schemas.microsoft.com/office/drawing/2014/main" xmlns="" id="{8ADE2AA9-CE80-17D1-6DB8-177E80FA7B92}"/>
                  </a:ext>
                </a:extLst>
              </p:cNvPr>
              <p:cNvSpPr>
                <a:spLocks/>
              </p:cNvSpPr>
              <p:nvPr/>
            </p:nvSpPr>
            <p:spPr bwMode="auto">
              <a:xfrm>
                <a:off x="3853141" y="2055015"/>
                <a:ext cx="29078" cy="21426"/>
              </a:xfrm>
              <a:custGeom>
                <a:avLst/>
                <a:gdLst>
                  <a:gd name="T0" fmla="*/ 9 w 26"/>
                  <a:gd name="T1" fmla="*/ 18 h 18"/>
                  <a:gd name="T2" fmla="*/ 26 w 26"/>
                  <a:gd name="T3" fmla="*/ 0 h 18"/>
                  <a:gd name="T4" fmla="*/ 9 w 26"/>
                  <a:gd name="T5" fmla="*/ 18 h 18"/>
                </a:gdLst>
                <a:ahLst/>
                <a:cxnLst>
                  <a:cxn ang="0">
                    <a:pos x="T0" y="T1"/>
                  </a:cxn>
                  <a:cxn ang="0">
                    <a:pos x="T2" y="T3"/>
                  </a:cxn>
                  <a:cxn ang="0">
                    <a:pos x="T4" y="T5"/>
                  </a:cxn>
                </a:cxnLst>
                <a:rect l="0" t="0" r="r" b="b"/>
                <a:pathLst>
                  <a:path w="26" h="18">
                    <a:moveTo>
                      <a:pt x="9" y="18"/>
                    </a:moveTo>
                    <a:cubicBezTo>
                      <a:pt x="0" y="18"/>
                      <a:pt x="17" y="0"/>
                      <a:pt x="26" y="0"/>
                    </a:cubicBezTo>
                    <a:cubicBezTo>
                      <a:pt x="24" y="9"/>
                      <a:pt x="18" y="18"/>
                      <a:pt x="9" y="1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6" name="Freeform 149">
                <a:extLst>
                  <a:ext uri="{FF2B5EF4-FFF2-40B4-BE49-F238E27FC236}">
                    <a16:creationId xmlns:a16="http://schemas.microsoft.com/office/drawing/2014/main" xmlns="" id="{168015E1-EA2C-0D83-1916-DD55B2D912C2}"/>
                  </a:ext>
                </a:extLst>
              </p:cNvPr>
              <p:cNvSpPr>
                <a:spLocks/>
              </p:cNvSpPr>
              <p:nvPr/>
            </p:nvSpPr>
            <p:spPr bwMode="auto">
              <a:xfrm>
                <a:off x="3592967" y="1837695"/>
                <a:ext cx="711654" cy="540240"/>
              </a:xfrm>
              <a:custGeom>
                <a:avLst/>
                <a:gdLst>
                  <a:gd name="T0" fmla="*/ 573 w 622"/>
                  <a:gd name="T1" fmla="*/ 354 h 471"/>
                  <a:gd name="T2" fmla="*/ 482 w 622"/>
                  <a:gd name="T3" fmla="*/ 308 h 471"/>
                  <a:gd name="T4" fmla="*/ 497 w 622"/>
                  <a:gd name="T5" fmla="*/ 320 h 471"/>
                  <a:gd name="T6" fmla="*/ 486 w 622"/>
                  <a:gd name="T7" fmla="*/ 331 h 471"/>
                  <a:gd name="T8" fmla="*/ 512 w 622"/>
                  <a:gd name="T9" fmla="*/ 362 h 471"/>
                  <a:gd name="T10" fmla="*/ 546 w 622"/>
                  <a:gd name="T11" fmla="*/ 371 h 471"/>
                  <a:gd name="T12" fmla="*/ 560 w 622"/>
                  <a:gd name="T13" fmla="*/ 405 h 471"/>
                  <a:gd name="T14" fmla="*/ 478 w 622"/>
                  <a:gd name="T15" fmla="*/ 405 h 471"/>
                  <a:gd name="T16" fmla="*/ 522 w 622"/>
                  <a:gd name="T17" fmla="*/ 461 h 471"/>
                  <a:gd name="T18" fmla="*/ 507 w 622"/>
                  <a:gd name="T19" fmla="*/ 461 h 471"/>
                  <a:gd name="T20" fmla="*/ 401 w 622"/>
                  <a:gd name="T21" fmla="*/ 407 h 471"/>
                  <a:gd name="T22" fmla="*/ 327 w 622"/>
                  <a:gd name="T23" fmla="*/ 379 h 471"/>
                  <a:gd name="T24" fmla="*/ 291 w 622"/>
                  <a:gd name="T25" fmla="*/ 386 h 471"/>
                  <a:gd name="T26" fmla="*/ 289 w 622"/>
                  <a:gd name="T27" fmla="*/ 342 h 471"/>
                  <a:gd name="T28" fmla="*/ 355 w 622"/>
                  <a:gd name="T29" fmla="*/ 331 h 471"/>
                  <a:gd name="T30" fmla="*/ 361 w 622"/>
                  <a:gd name="T31" fmla="*/ 302 h 471"/>
                  <a:gd name="T32" fmla="*/ 319 w 622"/>
                  <a:gd name="T33" fmla="*/ 207 h 471"/>
                  <a:gd name="T34" fmla="*/ 289 w 622"/>
                  <a:gd name="T35" fmla="*/ 207 h 471"/>
                  <a:gd name="T36" fmla="*/ 251 w 622"/>
                  <a:gd name="T37" fmla="*/ 153 h 471"/>
                  <a:gd name="T38" fmla="*/ 209 w 622"/>
                  <a:gd name="T39" fmla="*/ 165 h 471"/>
                  <a:gd name="T40" fmla="*/ 72 w 622"/>
                  <a:gd name="T41" fmla="*/ 149 h 471"/>
                  <a:gd name="T42" fmla="*/ 18 w 622"/>
                  <a:gd name="T43" fmla="*/ 125 h 471"/>
                  <a:gd name="T44" fmla="*/ 53 w 622"/>
                  <a:gd name="T45" fmla="*/ 117 h 471"/>
                  <a:gd name="T46" fmla="*/ 0 w 622"/>
                  <a:gd name="T47" fmla="*/ 87 h 471"/>
                  <a:gd name="T48" fmla="*/ 20 w 622"/>
                  <a:gd name="T49" fmla="*/ 29 h 471"/>
                  <a:gd name="T50" fmla="*/ 106 w 622"/>
                  <a:gd name="T51" fmla="*/ 8 h 471"/>
                  <a:gd name="T52" fmla="*/ 79 w 622"/>
                  <a:gd name="T53" fmla="*/ 57 h 471"/>
                  <a:gd name="T54" fmla="*/ 87 w 622"/>
                  <a:gd name="T55" fmla="*/ 85 h 471"/>
                  <a:gd name="T56" fmla="*/ 94 w 622"/>
                  <a:gd name="T57" fmla="*/ 48 h 471"/>
                  <a:gd name="T58" fmla="*/ 206 w 622"/>
                  <a:gd name="T59" fmla="*/ 53 h 471"/>
                  <a:gd name="T60" fmla="*/ 221 w 622"/>
                  <a:gd name="T61" fmla="*/ 61 h 471"/>
                  <a:gd name="T62" fmla="*/ 268 w 622"/>
                  <a:gd name="T63" fmla="*/ 49 h 471"/>
                  <a:gd name="T64" fmla="*/ 372 w 622"/>
                  <a:gd name="T65" fmla="*/ 101 h 471"/>
                  <a:gd name="T66" fmla="*/ 416 w 622"/>
                  <a:gd name="T67" fmla="*/ 117 h 471"/>
                  <a:gd name="T68" fmla="*/ 469 w 622"/>
                  <a:gd name="T69" fmla="*/ 153 h 471"/>
                  <a:gd name="T70" fmla="*/ 503 w 622"/>
                  <a:gd name="T71" fmla="*/ 172 h 471"/>
                  <a:gd name="T72" fmla="*/ 499 w 622"/>
                  <a:gd name="T73" fmla="*/ 184 h 471"/>
                  <a:gd name="T74" fmla="*/ 486 w 622"/>
                  <a:gd name="T75" fmla="*/ 210 h 471"/>
                  <a:gd name="T76" fmla="*/ 545 w 622"/>
                  <a:gd name="T77" fmla="*/ 244 h 471"/>
                  <a:gd name="T78" fmla="*/ 588 w 622"/>
                  <a:gd name="T79" fmla="*/ 276 h 471"/>
                  <a:gd name="T80" fmla="*/ 622 w 622"/>
                  <a:gd name="T81" fmla="*/ 298 h 471"/>
                  <a:gd name="T82" fmla="*/ 599 w 622"/>
                  <a:gd name="T83" fmla="*/ 32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2" h="471">
                    <a:moveTo>
                      <a:pt x="583" y="331"/>
                    </a:moveTo>
                    <a:cubicBezTo>
                      <a:pt x="583" y="340"/>
                      <a:pt x="581" y="354"/>
                      <a:pt x="573" y="354"/>
                    </a:cubicBezTo>
                    <a:cubicBezTo>
                      <a:pt x="535" y="354"/>
                      <a:pt x="533" y="300"/>
                      <a:pt x="497" y="300"/>
                    </a:cubicBezTo>
                    <a:cubicBezTo>
                      <a:pt x="493" y="300"/>
                      <a:pt x="483" y="308"/>
                      <a:pt x="482" y="308"/>
                    </a:cubicBezTo>
                    <a:cubicBezTo>
                      <a:pt x="489" y="312"/>
                      <a:pt x="490" y="312"/>
                      <a:pt x="497" y="310"/>
                    </a:cubicBezTo>
                    <a:cubicBezTo>
                      <a:pt x="497" y="320"/>
                      <a:pt x="497" y="320"/>
                      <a:pt x="497" y="320"/>
                    </a:cubicBezTo>
                    <a:cubicBezTo>
                      <a:pt x="493" y="321"/>
                      <a:pt x="489" y="322"/>
                      <a:pt x="486" y="320"/>
                    </a:cubicBezTo>
                    <a:cubicBezTo>
                      <a:pt x="486" y="331"/>
                      <a:pt x="486" y="331"/>
                      <a:pt x="486" y="331"/>
                    </a:cubicBezTo>
                    <a:cubicBezTo>
                      <a:pt x="496" y="331"/>
                      <a:pt x="496" y="331"/>
                      <a:pt x="496" y="331"/>
                    </a:cubicBezTo>
                    <a:cubicBezTo>
                      <a:pt x="497" y="342"/>
                      <a:pt x="506" y="359"/>
                      <a:pt x="512" y="362"/>
                    </a:cubicBezTo>
                    <a:cubicBezTo>
                      <a:pt x="527" y="367"/>
                      <a:pt x="532" y="358"/>
                      <a:pt x="533" y="371"/>
                    </a:cubicBezTo>
                    <a:cubicBezTo>
                      <a:pt x="541" y="371"/>
                      <a:pt x="541" y="371"/>
                      <a:pt x="546" y="371"/>
                    </a:cubicBezTo>
                    <a:cubicBezTo>
                      <a:pt x="546" y="384"/>
                      <a:pt x="546" y="384"/>
                      <a:pt x="546" y="387"/>
                    </a:cubicBezTo>
                    <a:cubicBezTo>
                      <a:pt x="546" y="393"/>
                      <a:pt x="560" y="397"/>
                      <a:pt x="560" y="405"/>
                    </a:cubicBezTo>
                    <a:cubicBezTo>
                      <a:pt x="560" y="413"/>
                      <a:pt x="552" y="428"/>
                      <a:pt x="549" y="437"/>
                    </a:cubicBezTo>
                    <a:cubicBezTo>
                      <a:pt x="535" y="436"/>
                      <a:pt x="487" y="417"/>
                      <a:pt x="478" y="405"/>
                    </a:cubicBezTo>
                    <a:cubicBezTo>
                      <a:pt x="467" y="405"/>
                      <a:pt x="467" y="405"/>
                      <a:pt x="467" y="405"/>
                    </a:cubicBezTo>
                    <a:cubicBezTo>
                      <a:pt x="480" y="422"/>
                      <a:pt x="522" y="439"/>
                      <a:pt x="522" y="461"/>
                    </a:cubicBezTo>
                    <a:cubicBezTo>
                      <a:pt x="522" y="467"/>
                      <a:pt x="518" y="471"/>
                      <a:pt x="515" y="471"/>
                    </a:cubicBezTo>
                    <a:cubicBezTo>
                      <a:pt x="511" y="471"/>
                      <a:pt x="509" y="462"/>
                      <a:pt x="507" y="461"/>
                    </a:cubicBezTo>
                    <a:cubicBezTo>
                      <a:pt x="485" y="450"/>
                      <a:pt x="471" y="455"/>
                      <a:pt x="452" y="443"/>
                    </a:cubicBezTo>
                    <a:cubicBezTo>
                      <a:pt x="434" y="432"/>
                      <a:pt x="388" y="432"/>
                      <a:pt x="401" y="407"/>
                    </a:cubicBezTo>
                    <a:cubicBezTo>
                      <a:pt x="376" y="396"/>
                      <a:pt x="364" y="381"/>
                      <a:pt x="342" y="367"/>
                    </a:cubicBezTo>
                    <a:cubicBezTo>
                      <a:pt x="338" y="373"/>
                      <a:pt x="334" y="379"/>
                      <a:pt x="327" y="379"/>
                    </a:cubicBezTo>
                    <a:cubicBezTo>
                      <a:pt x="319" y="379"/>
                      <a:pt x="321" y="374"/>
                      <a:pt x="314" y="374"/>
                    </a:cubicBezTo>
                    <a:cubicBezTo>
                      <a:pt x="305" y="374"/>
                      <a:pt x="300" y="386"/>
                      <a:pt x="291" y="386"/>
                    </a:cubicBezTo>
                    <a:cubicBezTo>
                      <a:pt x="283" y="386"/>
                      <a:pt x="259" y="374"/>
                      <a:pt x="259" y="363"/>
                    </a:cubicBezTo>
                    <a:cubicBezTo>
                      <a:pt x="259" y="355"/>
                      <a:pt x="278" y="342"/>
                      <a:pt x="289" y="342"/>
                    </a:cubicBezTo>
                    <a:cubicBezTo>
                      <a:pt x="302" y="342"/>
                      <a:pt x="315" y="342"/>
                      <a:pt x="321" y="342"/>
                    </a:cubicBezTo>
                    <a:cubicBezTo>
                      <a:pt x="328" y="342"/>
                      <a:pt x="346" y="337"/>
                      <a:pt x="355" y="331"/>
                    </a:cubicBezTo>
                    <a:cubicBezTo>
                      <a:pt x="352" y="328"/>
                      <a:pt x="342" y="320"/>
                      <a:pt x="342" y="314"/>
                    </a:cubicBezTo>
                    <a:cubicBezTo>
                      <a:pt x="342" y="300"/>
                      <a:pt x="355" y="308"/>
                      <a:pt x="361" y="302"/>
                    </a:cubicBezTo>
                    <a:cubicBezTo>
                      <a:pt x="368" y="295"/>
                      <a:pt x="384" y="277"/>
                      <a:pt x="384" y="266"/>
                    </a:cubicBezTo>
                    <a:cubicBezTo>
                      <a:pt x="384" y="246"/>
                      <a:pt x="335" y="207"/>
                      <a:pt x="319" y="207"/>
                    </a:cubicBezTo>
                    <a:cubicBezTo>
                      <a:pt x="309" y="207"/>
                      <a:pt x="305" y="216"/>
                      <a:pt x="295" y="216"/>
                    </a:cubicBezTo>
                    <a:cubicBezTo>
                      <a:pt x="292" y="216"/>
                      <a:pt x="289" y="208"/>
                      <a:pt x="289" y="207"/>
                    </a:cubicBezTo>
                    <a:cubicBezTo>
                      <a:pt x="289" y="199"/>
                      <a:pt x="302" y="197"/>
                      <a:pt x="307" y="196"/>
                    </a:cubicBezTo>
                    <a:cubicBezTo>
                      <a:pt x="300" y="189"/>
                      <a:pt x="259" y="153"/>
                      <a:pt x="251" y="153"/>
                    </a:cubicBezTo>
                    <a:cubicBezTo>
                      <a:pt x="241" y="153"/>
                      <a:pt x="229" y="183"/>
                      <a:pt x="215" y="183"/>
                    </a:cubicBezTo>
                    <a:cubicBezTo>
                      <a:pt x="206" y="183"/>
                      <a:pt x="209" y="170"/>
                      <a:pt x="209" y="165"/>
                    </a:cubicBezTo>
                    <a:cubicBezTo>
                      <a:pt x="186" y="162"/>
                      <a:pt x="128" y="165"/>
                      <a:pt x="94" y="165"/>
                    </a:cubicBezTo>
                    <a:cubicBezTo>
                      <a:pt x="88" y="165"/>
                      <a:pt x="76" y="155"/>
                      <a:pt x="72" y="149"/>
                    </a:cubicBezTo>
                    <a:cubicBezTo>
                      <a:pt x="35" y="149"/>
                      <a:pt x="35" y="149"/>
                      <a:pt x="35" y="149"/>
                    </a:cubicBezTo>
                    <a:cubicBezTo>
                      <a:pt x="31" y="137"/>
                      <a:pt x="20" y="136"/>
                      <a:pt x="18" y="125"/>
                    </a:cubicBezTo>
                    <a:cubicBezTo>
                      <a:pt x="28" y="121"/>
                      <a:pt x="40" y="126"/>
                      <a:pt x="53" y="127"/>
                    </a:cubicBezTo>
                    <a:cubicBezTo>
                      <a:pt x="53" y="117"/>
                      <a:pt x="53" y="117"/>
                      <a:pt x="53" y="117"/>
                    </a:cubicBezTo>
                    <a:cubicBezTo>
                      <a:pt x="46" y="112"/>
                      <a:pt x="11" y="109"/>
                      <a:pt x="11" y="109"/>
                    </a:cubicBezTo>
                    <a:cubicBezTo>
                      <a:pt x="11" y="109"/>
                      <a:pt x="0" y="95"/>
                      <a:pt x="0" y="87"/>
                    </a:cubicBezTo>
                    <a:cubicBezTo>
                      <a:pt x="0" y="65"/>
                      <a:pt x="3" y="60"/>
                      <a:pt x="15" y="52"/>
                    </a:cubicBezTo>
                    <a:cubicBezTo>
                      <a:pt x="21" y="47"/>
                      <a:pt x="17" y="33"/>
                      <a:pt x="20" y="29"/>
                    </a:cubicBezTo>
                    <a:cubicBezTo>
                      <a:pt x="35" y="13"/>
                      <a:pt x="55" y="0"/>
                      <a:pt x="81" y="0"/>
                    </a:cubicBezTo>
                    <a:cubicBezTo>
                      <a:pt x="81" y="0"/>
                      <a:pt x="105" y="8"/>
                      <a:pt x="106" y="8"/>
                    </a:cubicBezTo>
                    <a:cubicBezTo>
                      <a:pt x="98" y="25"/>
                      <a:pt x="73" y="26"/>
                      <a:pt x="73" y="49"/>
                    </a:cubicBezTo>
                    <a:cubicBezTo>
                      <a:pt x="73" y="54"/>
                      <a:pt x="75" y="57"/>
                      <a:pt x="79" y="57"/>
                    </a:cubicBezTo>
                    <a:cubicBezTo>
                      <a:pt x="78" y="63"/>
                      <a:pt x="79" y="71"/>
                      <a:pt x="79" y="71"/>
                    </a:cubicBezTo>
                    <a:cubicBezTo>
                      <a:pt x="79" y="78"/>
                      <a:pt x="78" y="85"/>
                      <a:pt x="87" y="85"/>
                    </a:cubicBezTo>
                    <a:cubicBezTo>
                      <a:pt x="91" y="85"/>
                      <a:pt x="102" y="75"/>
                      <a:pt x="102" y="69"/>
                    </a:cubicBezTo>
                    <a:cubicBezTo>
                      <a:pt x="102" y="61"/>
                      <a:pt x="94" y="56"/>
                      <a:pt x="94" y="48"/>
                    </a:cubicBezTo>
                    <a:cubicBezTo>
                      <a:pt x="94" y="17"/>
                      <a:pt x="145" y="8"/>
                      <a:pt x="175" y="8"/>
                    </a:cubicBezTo>
                    <a:cubicBezTo>
                      <a:pt x="195" y="8"/>
                      <a:pt x="206" y="36"/>
                      <a:pt x="206" y="53"/>
                    </a:cubicBezTo>
                    <a:cubicBezTo>
                      <a:pt x="206" y="56"/>
                      <a:pt x="202" y="69"/>
                      <a:pt x="206" y="69"/>
                    </a:cubicBezTo>
                    <a:cubicBezTo>
                      <a:pt x="210" y="69"/>
                      <a:pt x="213" y="61"/>
                      <a:pt x="221" y="61"/>
                    </a:cubicBezTo>
                    <a:cubicBezTo>
                      <a:pt x="229" y="61"/>
                      <a:pt x="231" y="69"/>
                      <a:pt x="238" y="69"/>
                    </a:cubicBezTo>
                    <a:cubicBezTo>
                      <a:pt x="251" y="69"/>
                      <a:pt x="255" y="49"/>
                      <a:pt x="268" y="49"/>
                    </a:cubicBezTo>
                    <a:cubicBezTo>
                      <a:pt x="283" y="49"/>
                      <a:pt x="315" y="54"/>
                      <a:pt x="325" y="61"/>
                    </a:cubicBezTo>
                    <a:cubicBezTo>
                      <a:pt x="342" y="74"/>
                      <a:pt x="347" y="101"/>
                      <a:pt x="372" y="101"/>
                    </a:cubicBezTo>
                    <a:cubicBezTo>
                      <a:pt x="384" y="101"/>
                      <a:pt x="386" y="101"/>
                      <a:pt x="391" y="101"/>
                    </a:cubicBezTo>
                    <a:cubicBezTo>
                      <a:pt x="399" y="101"/>
                      <a:pt x="418" y="103"/>
                      <a:pt x="416" y="117"/>
                    </a:cubicBezTo>
                    <a:cubicBezTo>
                      <a:pt x="437" y="124"/>
                      <a:pt x="448" y="137"/>
                      <a:pt x="469" y="139"/>
                    </a:cubicBezTo>
                    <a:cubicBezTo>
                      <a:pt x="469" y="153"/>
                      <a:pt x="469" y="153"/>
                      <a:pt x="469" y="153"/>
                    </a:cubicBezTo>
                    <a:cubicBezTo>
                      <a:pt x="474" y="153"/>
                      <a:pt x="482" y="153"/>
                      <a:pt x="482" y="153"/>
                    </a:cubicBezTo>
                    <a:cubicBezTo>
                      <a:pt x="493" y="153"/>
                      <a:pt x="499" y="161"/>
                      <a:pt x="503" y="172"/>
                    </a:cubicBezTo>
                    <a:cubicBezTo>
                      <a:pt x="493" y="174"/>
                      <a:pt x="483" y="173"/>
                      <a:pt x="477" y="183"/>
                    </a:cubicBezTo>
                    <a:cubicBezTo>
                      <a:pt x="490" y="184"/>
                      <a:pt x="493" y="184"/>
                      <a:pt x="499" y="184"/>
                    </a:cubicBezTo>
                    <a:cubicBezTo>
                      <a:pt x="503" y="184"/>
                      <a:pt x="509" y="187"/>
                      <a:pt x="511" y="192"/>
                    </a:cubicBezTo>
                    <a:cubicBezTo>
                      <a:pt x="499" y="198"/>
                      <a:pt x="493" y="198"/>
                      <a:pt x="486" y="210"/>
                    </a:cubicBezTo>
                    <a:cubicBezTo>
                      <a:pt x="493" y="214"/>
                      <a:pt x="497" y="216"/>
                      <a:pt x="507" y="216"/>
                    </a:cubicBezTo>
                    <a:cubicBezTo>
                      <a:pt x="509" y="234"/>
                      <a:pt x="529" y="242"/>
                      <a:pt x="545" y="244"/>
                    </a:cubicBezTo>
                    <a:cubicBezTo>
                      <a:pt x="546" y="258"/>
                      <a:pt x="550" y="272"/>
                      <a:pt x="562" y="272"/>
                    </a:cubicBezTo>
                    <a:cubicBezTo>
                      <a:pt x="578" y="272"/>
                      <a:pt x="582" y="261"/>
                      <a:pt x="588" y="276"/>
                    </a:cubicBezTo>
                    <a:cubicBezTo>
                      <a:pt x="592" y="280"/>
                      <a:pt x="598" y="280"/>
                      <a:pt x="602" y="280"/>
                    </a:cubicBezTo>
                    <a:cubicBezTo>
                      <a:pt x="616" y="280"/>
                      <a:pt x="622" y="285"/>
                      <a:pt x="622" y="298"/>
                    </a:cubicBezTo>
                    <a:cubicBezTo>
                      <a:pt x="622" y="308"/>
                      <a:pt x="609" y="312"/>
                      <a:pt x="599" y="312"/>
                    </a:cubicBezTo>
                    <a:cubicBezTo>
                      <a:pt x="600" y="320"/>
                      <a:pt x="599" y="318"/>
                      <a:pt x="599" y="322"/>
                    </a:cubicBezTo>
                    <a:cubicBezTo>
                      <a:pt x="599" y="324"/>
                      <a:pt x="597" y="331"/>
                      <a:pt x="583" y="33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7" name="Freeform 150">
                <a:extLst>
                  <a:ext uri="{FF2B5EF4-FFF2-40B4-BE49-F238E27FC236}">
                    <a16:creationId xmlns:a16="http://schemas.microsoft.com/office/drawing/2014/main" xmlns="" id="{5787FD7F-E35F-0058-FF14-785CA739B088}"/>
                  </a:ext>
                </a:extLst>
              </p:cNvPr>
              <p:cNvSpPr>
                <a:spLocks/>
              </p:cNvSpPr>
              <p:nvPr/>
            </p:nvSpPr>
            <p:spPr bwMode="auto">
              <a:xfrm>
                <a:off x="3885280" y="2302944"/>
                <a:ext cx="19896" cy="19896"/>
              </a:xfrm>
              <a:custGeom>
                <a:avLst/>
                <a:gdLst>
                  <a:gd name="T0" fmla="*/ 17 w 17"/>
                  <a:gd name="T1" fmla="*/ 11 h 17"/>
                  <a:gd name="T2" fmla="*/ 0 w 17"/>
                  <a:gd name="T3" fmla="*/ 11 h 17"/>
                  <a:gd name="T4" fmla="*/ 17 w 17"/>
                  <a:gd name="T5" fmla="*/ 11 h 17"/>
                </a:gdLst>
                <a:ahLst/>
                <a:cxnLst>
                  <a:cxn ang="0">
                    <a:pos x="T0" y="T1"/>
                  </a:cxn>
                  <a:cxn ang="0">
                    <a:pos x="T2" y="T3"/>
                  </a:cxn>
                  <a:cxn ang="0">
                    <a:pos x="T4" y="T5"/>
                  </a:cxn>
                </a:cxnLst>
                <a:rect l="0" t="0" r="r" b="b"/>
                <a:pathLst>
                  <a:path w="17" h="17">
                    <a:moveTo>
                      <a:pt x="17" y="11"/>
                    </a:moveTo>
                    <a:cubicBezTo>
                      <a:pt x="10" y="17"/>
                      <a:pt x="7" y="17"/>
                      <a:pt x="0" y="11"/>
                    </a:cubicBezTo>
                    <a:cubicBezTo>
                      <a:pt x="7" y="0"/>
                      <a:pt x="8" y="6"/>
                      <a:pt x="17" y="1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8" name="Freeform 151">
                <a:extLst>
                  <a:ext uri="{FF2B5EF4-FFF2-40B4-BE49-F238E27FC236}">
                    <a16:creationId xmlns:a16="http://schemas.microsoft.com/office/drawing/2014/main" xmlns="" id="{42F07466-330E-140B-18FC-7593E1976E46}"/>
                  </a:ext>
                </a:extLst>
              </p:cNvPr>
              <p:cNvSpPr>
                <a:spLocks/>
              </p:cNvSpPr>
              <p:nvPr/>
            </p:nvSpPr>
            <p:spPr bwMode="auto">
              <a:xfrm>
                <a:off x="3739889" y="2198875"/>
                <a:ext cx="16835" cy="19896"/>
              </a:xfrm>
              <a:custGeom>
                <a:avLst/>
                <a:gdLst>
                  <a:gd name="T0" fmla="*/ 0 w 15"/>
                  <a:gd name="T1" fmla="*/ 5 h 17"/>
                  <a:gd name="T2" fmla="*/ 15 w 15"/>
                  <a:gd name="T3" fmla="*/ 17 h 17"/>
                  <a:gd name="T4" fmla="*/ 0 w 15"/>
                  <a:gd name="T5" fmla="*/ 5 h 17"/>
                </a:gdLst>
                <a:ahLst/>
                <a:cxnLst>
                  <a:cxn ang="0">
                    <a:pos x="T0" y="T1"/>
                  </a:cxn>
                  <a:cxn ang="0">
                    <a:pos x="T2" y="T3"/>
                  </a:cxn>
                  <a:cxn ang="0">
                    <a:pos x="T4" y="T5"/>
                  </a:cxn>
                </a:cxnLst>
                <a:rect l="0" t="0" r="r" b="b"/>
                <a:pathLst>
                  <a:path w="15" h="17">
                    <a:moveTo>
                      <a:pt x="0" y="5"/>
                    </a:moveTo>
                    <a:cubicBezTo>
                      <a:pt x="10" y="0"/>
                      <a:pt x="10" y="10"/>
                      <a:pt x="15" y="17"/>
                    </a:cubicBezTo>
                    <a:cubicBezTo>
                      <a:pt x="6" y="16"/>
                      <a:pt x="0" y="10"/>
                      <a:pt x="0" y="5"/>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9" name="Freeform 152">
                <a:extLst>
                  <a:ext uri="{FF2B5EF4-FFF2-40B4-BE49-F238E27FC236}">
                    <a16:creationId xmlns:a16="http://schemas.microsoft.com/office/drawing/2014/main" xmlns="" id="{19EA95CC-0A0B-ECC9-EB55-395BFF3F0FE4}"/>
                  </a:ext>
                </a:extLst>
              </p:cNvPr>
              <p:cNvSpPr>
                <a:spLocks/>
              </p:cNvSpPr>
              <p:nvPr/>
            </p:nvSpPr>
            <p:spPr bwMode="auto">
              <a:xfrm>
                <a:off x="3550114" y="1297455"/>
                <a:ext cx="759098" cy="417806"/>
              </a:xfrm>
              <a:custGeom>
                <a:avLst/>
                <a:gdLst>
                  <a:gd name="T0" fmla="*/ 528 w 664"/>
                  <a:gd name="T1" fmla="*/ 28 h 366"/>
                  <a:gd name="T2" fmla="*/ 602 w 664"/>
                  <a:gd name="T3" fmla="*/ 16 h 366"/>
                  <a:gd name="T4" fmla="*/ 664 w 664"/>
                  <a:gd name="T5" fmla="*/ 49 h 366"/>
                  <a:gd name="T6" fmla="*/ 537 w 664"/>
                  <a:gd name="T7" fmla="*/ 91 h 366"/>
                  <a:gd name="T8" fmla="*/ 507 w 664"/>
                  <a:gd name="T9" fmla="*/ 133 h 366"/>
                  <a:gd name="T10" fmla="*/ 397 w 664"/>
                  <a:gd name="T11" fmla="*/ 195 h 366"/>
                  <a:gd name="T12" fmla="*/ 371 w 664"/>
                  <a:gd name="T13" fmla="*/ 212 h 366"/>
                  <a:gd name="T14" fmla="*/ 371 w 664"/>
                  <a:gd name="T15" fmla="*/ 246 h 366"/>
                  <a:gd name="T16" fmla="*/ 299 w 664"/>
                  <a:gd name="T17" fmla="*/ 282 h 366"/>
                  <a:gd name="T18" fmla="*/ 272 w 664"/>
                  <a:gd name="T19" fmla="*/ 331 h 366"/>
                  <a:gd name="T20" fmla="*/ 303 w 664"/>
                  <a:gd name="T21" fmla="*/ 338 h 366"/>
                  <a:gd name="T22" fmla="*/ 217 w 664"/>
                  <a:gd name="T23" fmla="*/ 354 h 366"/>
                  <a:gd name="T24" fmla="*/ 138 w 664"/>
                  <a:gd name="T25" fmla="*/ 362 h 366"/>
                  <a:gd name="T26" fmla="*/ 56 w 664"/>
                  <a:gd name="T27" fmla="*/ 354 h 366"/>
                  <a:gd name="T28" fmla="*/ 104 w 664"/>
                  <a:gd name="T29" fmla="*/ 316 h 366"/>
                  <a:gd name="T30" fmla="*/ 98 w 664"/>
                  <a:gd name="T31" fmla="*/ 284 h 366"/>
                  <a:gd name="T32" fmla="*/ 159 w 664"/>
                  <a:gd name="T33" fmla="*/ 306 h 366"/>
                  <a:gd name="T34" fmla="*/ 113 w 664"/>
                  <a:gd name="T35" fmla="*/ 266 h 366"/>
                  <a:gd name="T36" fmla="*/ 94 w 664"/>
                  <a:gd name="T37" fmla="*/ 272 h 366"/>
                  <a:gd name="T38" fmla="*/ 117 w 664"/>
                  <a:gd name="T39" fmla="*/ 236 h 366"/>
                  <a:gd name="T40" fmla="*/ 107 w 664"/>
                  <a:gd name="T41" fmla="*/ 175 h 366"/>
                  <a:gd name="T42" fmla="*/ 115 w 664"/>
                  <a:gd name="T43" fmla="*/ 159 h 366"/>
                  <a:gd name="T44" fmla="*/ 166 w 664"/>
                  <a:gd name="T45" fmla="*/ 161 h 366"/>
                  <a:gd name="T46" fmla="*/ 185 w 664"/>
                  <a:gd name="T47" fmla="*/ 163 h 366"/>
                  <a:gd name="T48" fmla="*/ 228 w 664"/>
                  <a:gd name="T49" fmla="*/ 155 h 366"/>
                  <a:gd name="T50" fmla="*/ 253 w 664"/>
                  <a:gd name="T51" fmla="*/ 133 h 366"/>
                  <a:gd name="T52" fmla="*/ 170 w 664"/>
                  <a:gd name="T53" fmla="*/ 145 h 366"/>
                  <a:gd name="T54" fmla="*/ 125 w 664"/>
                  <a:gd name="T55" fmla="*/ 137 h 366"/>
                  <a:gd name="T56" fmla="*/ 98 w 664"/>
                  <a:gd name="T57" fmla="*/ 145 h 366"/>
                  <a:gd name="T58" fmla="*/ 77 w 664"/>
                  <a:gd name="T59" fmla="*/ 119 h 366"/>
                  <a:gd name="T60" fmla="*/ 88 w 664"/>
                  <a:gd name="T61" fmla="*/ 95 h 366"/>
                  <a:gd name="T62" fmla="*/ 43 w 664"/>
                  <a:gd name="T63" fmla="*/ 107 h 366"/>
                  <a:gd name="T64" fmla="*/ 50 w 664"/>
                  <a:gd name="T65" fmla="*/ 87 h 366"/>
                  <a:gd name="T66" fmla="*/ 16 w 664"/>
                  <a:gd name="T67" fmla="*/ 93 h 366"/>
                  <a:gd name="T68" fmla="*/ 75 w 664"/>
                  <a:gd name="T69" fmla="*/ 64 h 366"/>
                  <a:gd name="T70" fmla="*/ 98 w 664"/>
                  <a:gd name="T71" fmla="*/ 57 h 366"/>
                  <a:gd name="T72" fmla="*/ 179 w 664"/>
                  <a:gd name="T73" fmla="*/ 57 h 366"/>
                  <a:gd name="T74" fmla="*/ 232 w 664"/>
                  <a:gd name="T75" fmla="*/ 20 h 366"/>
                  <a:gd name="T76" fmla="*/ 337 w 664"/>
                  <a:gd name="T77" fmla="*/ 9 h 366"/>
                  <a:gd name="T78" fmla="*/ 375 w 664"/>
                  <a:gd name="T79" fmla="*/ 13 h 366"/>
                  <a:gd name="T80" fmla="*/ 422 w 664"/>
                  <a:gd name="T81" fmla="*/ 5 h 366"/>
                  <a:gd name="T82" fmla="*/ 541 w 664"/>
                  <a:gd name="T83" fmla="*/ 1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366">
                    <a:moveTo>
                      <a:pt x="541" y="19"/>
                    </a:moveTo>
                    <a:cubicBezTo>
                      <a:pt x="536" y="25"/>
                      <a:pt x="534" y="26"/>
                      <a:pt x="528" y="28"/>
                    </a:cubicBezTo>
                    <a:cubicBezTo>
                      <a:pt x="588" y="9"/>
                      <a:pt x="588" y="9"/>
                      <a:pt x="588" y="9"/>
                    </a:cubicBezTo>
                    <a:cubicBezTo>
                      <a:pt x="593" y="13"/>
                      <a:pt x="596" y="14"/>
                      <a:pt x="602" y="16"/>
                    </a:cubicBezTo>
                    <a:cubicBezTo>
                      <a:pt x="610" y="18"/>
                      <a:pt x="610" y="25"/>
                      <a:pt x="615" y="29"/>
                    </a:cubicBezTo>
                    <a:cubicBezTo>
                      <a:pt x="624" y="39"/>
                      <a:pt x="664" y="35"/>
                      <a:pt x="664" y="49"/>
                    </a:cubicBezTo>
                    <a:cubicBezTo>
                      <a:pt x="664" y="60"/>
                      <a:pt x="650" y="57"/>
                      <a:pt x="645" y="61"/>
                    </a:cubicBezTo>
                    <a:cubicBezTo>
                      <a:pt x="615" y="85"/>
                      <a:pt x="578" y="71"/>
                      <a:pt x="537" y="91"/>
                    </a:cubicBezTo>
                    <a:cubicBezTo>
                      <a:pt x="545" y="99"/>
                      <a:pt x="575" y="93"/>
                      <a:pt x="594" y="94"/>
                    </a:cubicBezTo>
                    <a:cubicBezTo>
                      <a:pt x="577" y="112"/>
                      <a:pt x="534" y="123"/>
                      <a:pt x="507" y="133"/>
                    </a:cubicBezTo>
                    <a:cubicBezTo>
                      <a:pt x="477" y="143"/>
                      <a:pt x="459" y="175"/>
                      <a:pt x="437" y="192"/>
                    </a:cubicBezTo>
                    <a:cubicBezTo>
                      <a:pt x="426" y="200"/>
                      <a:pt x="409" y="191"/>
                      <a:pt x="397" y="195"/>
                    </a:cubicBezTo>
                    <a:cubicBezTo>
                      <a:pt x="381" y="200"/>
                      <a:pt x="362" y="202"/>
                      <a:pt x="350" y="212"/>
                    </a:cubicBezTo>
                    <a:cubicBezTo>
                      <a:pt x="371" y="212"/>
                      <a:pt x="371" y="212"/>
                      <a:pt x="371" y="212"/>
                    </a:cubicBezTo>
                    <a:cubicBezTo>
                      <a:pt x="372" y="230"/>
                      <a:pt x="363" y="228"/>
                      <a:pt x="349" y="227"/>
                    </a:cubicBezTo>
                    <a:cubicBezTo>
                      <a:pt x="358" y="231"/>
                      <a:pt x="366" y="234"/>
                      <a:pt x="371" y="246"/>
                    </a:cubicBezTo>
                    <a:cubicBezTo>
                      <a:pt x="355" y="254"/>
                      <a:pt x="350" y="273"/>
                      <a:pt x="337" y="282"/>
                    </a:cubicBezTo>
                    <a:cubicBezTo>
                      <a:pt x="304" y="282"/>
                      <a:pt x="305" y="282"/>
                      <a:pt x="299" y="282"/>
                    </a:cubicBezTo>
                    <a:cubicBezTo>
                      <a:pt x="300" y="288"/>
                      <a:pt x="304" y="289"/>
                      <a:pt x="304" y="294"/>
                    </a:cubicBezTo>
                    <a:cubicBezTo>
                      <a:pt x="304" y="319"/>
                      <a:pt x="272" y="304"/>
                      <a:pt x="272" y="331"/>
                    </a:cubicBezTo>
                    <a:cubicBezTo>
                      <a:pt x="284" y="331"/>
                      <a:pt x="286" y="331"/>
                      <a:pt x="291" y="331"/>
                    </a:cubicBezTo>
                    <a:cubicBezTo>
                      <a:pt x="294" y="331"/>
                      <a:pt x="303" y="331"/>
                      <a:pt x="303" y="338"/>
                    </a:cubicBezTo>
                    <a:cubicBezTo>
                      <a:pt x="303" y="351"/>
                      <a:pt x="259" y="366"/>
                      <a:pt x="242" y="366"/>
                    </a:cubicBezTo>
                    <a:cubicBezTo>
                      <a:pt x="225" y="366"/>
                      <a:pt x="232" y="354"/>
                      <a:pt x="217" y="354"/>
                    </a:cubicBezTo>
                    <a:cubicBezTo>
                      <a:pt x="195" y="354"/>
                      <a:pt x="179" y="354"/>
                      <a:pt x="160" y="354"/>
                    </a:cubicBezTo>
                    <a:cubicBezTo>
                      <a:pt x="153" y="354"/>
                      <a:pt x="149" y="362"/>
                      <a:pt x="138" y="362"/>
                    </a:cubicBezTo>
                    <a:cubicBezTo>
                      <a:pt x="113" y="362"/>
                      <a:pt x="92" y="355"/>
                      <a:pt x="66" y="346"/>
                    </a:cubicBezTo>
                    <a:cubicBezTo>
                      <a:pt x="63" y="350"/>
                      <a:pt x="60" y="354"/>
                      <a:pt x="56" y="354"/>
                    </a:cubicBezTo>
                    <a:cubicBezTo>
                      <a:pt x="51" y="354"/>
                      <a:pt x="49" y="350"/>
                      <a:pt x="49" y="347"/>
                    </a:cubicBezTo>
                    <a:cubicBezTo>
                      <a:pt x="49" y="316"/>
                      <a:pt x="88" y="327"/>
                      <a:pt x="104" y="316"/>
                    </a:cubicBezTo>
                    <a:cubicBezTo>
                      <a:pt x="95" y="308"/>
                      <a:pt x="79" y="306"/>
                      <a:pt x="79" y="292"/>
                    </a:cubicBezTo>
                    <a:cubicBezTo>
                      <a:pt x="79" y="281"/>
                      <a:pt x="91" y="284"/>
                      <a:pt x="98" y="284"/>
                    </a:cubicBezTo>
                    <a:cubicBezTo>
                      <a:pt x="122" y="284"/>
                      <a:pt x="131" y="297"/>
                      <a:pt x="145" y="306"/>
                    </a:cubicBezTo>
                    <a:cubicBezTo>
                      <a:pt x="159" y="306"/>
                      <a:pt x="159" y="306"/>
                      <a:pt x="159" y="306"/>
                    </a:cubicBezTo>
                    <a:cubicBezTo>
                      <a:pt x="148" y="295"/>
                      <a:pt x="125" y="285"/>
                      <a:pt x="125" y="266"/>
                    </a:cubicBezTo>
                    <a:cubicBezTo>
                      <a:pt x="113" y="266"/>
                      <a:pt x="113" y="266"/>
                      <a:pt x="113" y="266"/>
                    </a:cubicBezTo>
                    <a:cubicBezTo>
                      <a:pt x="109" y="269"/>
                      <a:pt x="109" y="269"/>
                      <a:pt x="106" y="272"/>
                    </a:cubicBezTo>
                    <a:cubicBezTo>
                      <a:pt x="94" y="272"/>
                      <a:pt x="94" y="272"/>
                      <a:pt x="94" y="272"/>
                    </a:cubicBezTo>
                    <a:cubicBezTo>
                      <a:pt x="94" y="262"/>
                      <a:pt x="94" y="262"/>
                      <a:pt x="94" y="262"/>
                    </a:cubicBezTo>
                    <a:cubicBezTo>
                      <a:pt x="100" y="249"/>
                      <a:pt x="106" y="240"/>
                      <a:pt x="117" y="236"/>
                    </a:cubicBezTo>
                    <a:cubicBezTo>
                      <a:pt x="136" y="230"/>
                      <a:pt x="159" y="237"/>
                      <a:pt x="159" y="215"/>
                    </a:cubicBezTo>
                    <a:cubicBezTo>
                      <a:pt x="159" y="189"/>
                      <a:pt x="107" y="189"/>
                      <a:pt x="107" y="175"/>
                    </a:cubicBezTo>
                    <a:cubicBezTo>
                      <a:pt x="107" y="167"/>
                      <a:pt x="119" y="168"/>
                      <a:pt x="126" y="168"/>
                    </a:cubicBezTo>
                    <a:cubicBezTo>
                      <a:pt x="118" y="168"/>
                      <a:pt x="116" y="165"/>
                      <a:pt x="115" y="159"/>
                    </a:cubicBezTo>
                    <a:cubicBezTo>
                      <a:pt x="119" y="157"/>
                      <a:pt x="122" y="159"/>
                      <a:pt x="126" y="159"/>
                    </a:cubicBezTo>
                    <a:cubicBezTo>
                      <a:pt x="134" y="159"/>
                      <a:pt x="151" y="156"/>
                      <a:pt x="166" y="161"/>
                    </a:cubicBezTo>
                    <a:cubicBezTo>
                      <a:pt x="185" y="167"/>
                      <a:pt x="192" y="190"/>
                      <a:pt x="213" y="188"/>
                    </a:cubicBezTo>
                    <a:cubicBezTo>
                      <a:pt x="209" y="184"/>
                      <a:pt x="185" y="168"/>
                      <a:pt x="185" y="163"/>
                    </a:cubicBezTo>
                    <a:cubicBezTo>
                      <a:pt x="185" y="160"/>
                      <a:pt x="189" y="157"/>
                      <a:pt x="191" y="155"/>
                    </a:cubicBezTo>
                    <a:cubicBezTo>
                      <a:pt x="228" y="155"/>
                      <a:pt x="228" y="155"/>
                      <a:pt x="228" y="155"/>
                    </a:cubicBezTo>
                    <a:cubicBezTo>
                      <a:pt x="243" y="149"/>
                      <a:pt x="256" y="145"/>
                      <a:pt x="265" y="133"/>
                    </a:cubicBezTo>
                    <a:cubicBezTo>
                      <a:pt x="253" y="133"/>
                      <a:pt x="253" y="133"/>
                      <a:pt x="253" y="133"/>
                    </a:cubicBezTo>
                    <a:cubicBezTo>
                      <a:pt x="238" y="145"/>
                      <a:pt x="221" y="151"/>
                      <a:pt x="197" y="151"/>
                    </a:cubicBezTo>
                    <a:cubicBezTo>
                      <a:pt x="182" y="151"/>
                      <a:pt x="178" y="145"/>
                      <a:pt x="170" y="145"/>
                    </a:cubicBezTo>
                    <a:cubicBezTo>
                      <a:pt x="164" y="145"/>
                      <a:pt x="161" y="153"/>
                      <a:pt x="155" y="153"/>
                    </a:cubicBezTo>
                    <a:cubicBezTo>
                      <a:pt x="140" y="153"/>
                      <a:pt x="120" y="147"/>
                      <a:pt x="125" y="137"/>
                    </a:cubicBezTo>
                    <a:cubicBezTo>
                      <a:pt x="115" y="137"/>
                      <a:pt x="115" y="137"/>
                      <a:pt x="115" y="137"/>
                    </a:cubicBezTo>
                    <a:cubicBezTo>
                      <a:pt x="110" y="141"/>
                      <a:pt x="105" y="145"/>
                      <a:pt x="98" y="145"/>
                    </a:cubicBezTo>
                    <a:cubicBezTo>
                      <a:pt x="83" y="145"/>
                      <a:pt x="62" y="135"/>
                      <a:pt x="56" y="128"/>
                    </a:cubicBezTo>
                    <a:cubicBezTo>
                      <a:pt x="62" y="124"/>
                      <a:pt x="67" y="120"/>
                      <a:pt x="77" y="119"/>
                    </a:cubicBezTo>
                    <a:cubicBezTo>
                      <a:pt x="63" y="119"/>
                      <a:pt x="47" y="118"/>
                      <a:pt x="41" y="119"/>
                    </a:cubicBezTo>
                    <a:cubicBezTo>
                      <a:pt x="50" y="99"/>
                      <a:pt x="69" y="101"/>
                      <a:pt x="88" y="95"/>
                    </a:cubicBezTo>
                    <a:cubicBezTo>
                      <a:pt x="81" y="93"/>
                      <a:pt x="79" y="93"/>
                      <a:pt x="73" y="93"/>
                    </a:cubicBezTo>
                    <a:cubicBezTo>
                      <a:pt x="58" y="93"/>
                      <a:pt x="57" y="107"/>
                      <a:pt x="43" y="107"/>
                    </a:cubicBezTo>
                    <a:cubicBezTo>
                      <a:pt x="39" y="107"/>
                      <a:pt x="31" y="102"/>
                      <a:pt x="29" y="101"/>
                    </a:cubicBezTo>
                    <a:cubicBezTo>
                      <a:pt x="37" y="93"/>
                      <a:pt x="41" y="91"/>
                      <a:pt x="50" y="87"/>
                    </a:cubicBezTo>
                    <a:cubicBezTo>
                      <a:pt x="28" y="87"/>
                      <a:pt x="28" y="87"/>
                      <a:pt x="28" y="87"/>
                    </a:cubicBezTo>
                    <a:cubicBezTo>
                      <a:pt x="23" y="89"/>
                      <a:pt x="19" y="91"/>
                      <a:pt x="16" y="93"/>
                    </a:cubicBezTo>
                    <a:cubicBezTo>
                      <a:pt x="13" y="93"/>
                      <a:pt x="4" y="93"/>
                      <a:pt x="0" y="93"/>
                    </a:cubicBezTo>
                    <a:cubicBezTo>
                      <a:pt x="4" y="73"/>
                      <a:pt x="53" y="64"/>
                      <a:pt x="75" y="64"/>
                    </a:cubicBezTo>
                    <a:cubicBezTo>
                      <a:pt x="85" y="64"/>
                      <a:pt x="91" y="64"/>
                      <a:pt x="92" y="64"/>
                    </a:cubicBezTo>
                    <a:cubicBezTo>
                      <a:pt x="95" y="64"/>
                      <a:pt x="98" y="60"/>
                      <a:pt x="98" y="57"/>
                    </a:cubicBezTo>
                    <a:cubicBezTo>
                      <a:pt x="122" y="57"/>
                      <a:pt x="113" y="40"/>
                      <a:pt x="128" y="40"/>
                    </a:cubicBezTo>
                    <a:cubicBezTo>
                      <a:pt x="143" y="40"/>
                      <a:pt x="172" y="55"/>
                      <a:pt x="179" y="57"/>
                    </a:cubicBezTo>
                    <a:cubicBezTo>
                      <a:pt x="186" y="38"/>
                      <a:pt x="195" y="21"/>
                      <a:pt x="217" y="21"/>
                    </a:cubicBezTo>
                    <a:cubicBezTo>
                      <a:pt x="230" y="21"/>
                      <a:pt x="222" y="29"/>
                      <a:pt x="232" y="20"/>
                    </a:cubicBezTo>
                    <a:cubicBezTo>
                      <a:pt x="236" y="12"/>
                      <a:pt x="242" y="9"/>
                      <a:pt x="250" y="9"/>
                    </a:cubicBezTo>
                    <a:cubicBezTo>
                      <a:pt x="289" y="9"/>
                      <a:pt x="297" y="9"/>
                      <a:pt x="337" y="9"/>
                    </a:cubicBezTo>
                    <a:cubicBezTo>
                      <a:pt x="338" y="6"/>
                      <a:pt x="342" y="4"/>
                      <a:pt x="346" y="4"/>
                    </a:cubicBezTo>
                    <a:cubicBezTo>
                      <a:pt x="359" y="4"/>
                      <a:pt x="363" y="13"/>
                      <a:pt x="375" y="13"/>
                    </a:cubicBezTo>
                    <a:cubicBezTo>
                      <a:pt x="385" y="13"/>
                      <a:pt x="388" y="0"/>
                      <a:pt x="399" y="0"/>
                    </a:cubicBezTo>
                    <a:cubicBezTo>
                      <a:pt x="410" y="0"/>
                      <a:pt x="415" y="5"/>
                      <a:pt x="422" y="5"/>
                    </a:cubicBezTo>
                    <a:cubicBezTo>
                      <a:pt x="431" y="5"/>
                      <a:pt x="435" y="5"/>
                      <a:pt x="443" y="5"/>
                    </a:cubicBezTo>
                    <a:cubicBezTo>
                      <a:pt x="461" y="5"/>
                      <a:pt x="526" y="3"/>
                      <a:pt x="541" y="1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0" name="Freeform 153">
                <a:extLst>
                  <a:ext uri="{FF2B5EF4-FFF2-40B4-BE49-F238E27FC236}">
                    <a16:creationId xmlns:a16="http://schemas.microsoft.com/office/drawing/2014/main" xmlns="" id="{3C836E3E-5E2D-6C59-67EE-B78DF6B0005B}"/>
                  </a:ext>
                </a:extLst>
              </p:cNvPr>
              <p:cNvSpPr>
                <a:spLocks/>
              </p:cNvSpPr>
              <p:nvPr/>
            </p:nvSpPr>
            <p:spPr bwMode="auto">
              <a:xfrm>
                <a:off x="4026081" y="1257664"/>
                <a:ext cx="1486057" cy="1186079"/>
              </a:xfrm>
              <a:custGeom>
                <a:avLst/>
                <a:gdLst>
                  <a:gd name="T0" fmla="*/ 481 w 1299"/>
                  <a:gd name="T1" fmla="*/ 670 h 1036"/>
                  <a:gd name="T2" fmla="*/ 458 w 1299"/>
                  <a:gd name="T3" fmla="*/ 648 h 1036"/>
                  <a:gd name="T4" fmla="*/ 392 w 1299"/>
                  <a:gd name="T5" fmla="*/ 604 h 1036"/>
                  <a:gd name="T6" fmla="*/ 369 w 1299"/>
                  <a:gd name="T7" fmla="*/ 543 h 1036"/>
                  <a:gd name="T8" fmla="*/ 187 w 1299"/>
                  <a:gd name="T9" fmla="*/ 393 h 1036"/>
                  <a:gd name="T10" fmla="*/ 125 w 1299"/>
                  <a:gd name="T11" fmla="*/ 400 h 1036"/>
                  <a:gd name="T12" fmla="*/ 74 w 1299"/>
                  <a:gd name="T13" fmla="*/ 390 h 1036"/>
                  <a:gd name="T14" fmla="*/ 32 w 1299"/>
                  <a:gd name="T15" fmla="*/ 364 h 1036"/>
                  <a:gd name="T16" fmla="*/ 87 w 1299"/>
                  <a:gd name="T17" fmla="*/ 342 h 1036"/>
                  <a:gd name="T18" fmla="*/ 110 w 1299"/>
                  <a:gd name="T19" fmla="*/ 324 h 1036"/>
                  <a:gd name="T20" fmla="*/ 0 w 1299"/>
                  <a:gd name="T21" fmla="*/ 298 h 1036"/>
                  <a:gd name="T22" fmla="*/ 144 w 1299"/>
                  <a:gd name="T23" fmla="*/ 253 h 1036"/>
                  <a:gd name="T24" fmla="*/ 123 w 1299"/>
                  <a:gd name="T25" fmla="*/ 183 h 1036"/>
                  <a:gd name="T26" fmla="*/ 248 w 1299"/>
                  <a:gd name="T27" fmla="*/ 105 h 1036"/>
                  <a:gd name="T28" fmla="*/ 407 w 1299"/>
                  <a:gd name="T29" fmla="*/ 99 h 1036"/>
                  <a:gd name="T30" fmla="*/ 447 w 1299"/>
                  <a:gd name="T31" fmla="*/ 95 h 1036"/>
                  <a:gd name="T32" fmla="*/ 471 w 1299"/>
                  <a:gd name="T33" fmla="*/ 67 h 1036"/>
                  <a:gd name="T34" fmla="*/ 530 w 1299"/>
                  <a:gd name="T35" fmla="*/ 63 h 1036"/>
                  <a:gd name="T36" fmla="*/ 610 w 1299"/>
                  <a:gd name="T37" fmla="*/ 26 h 1036"/>
                  <a:gd name="T38" fmla="*/ 672 w 1299"/>
                  <a:gd name="T39" fmla="*/ 22 h 1036"/>
                  <a:gd name="T40" fmla="*/ 917 w 1299"/>
                  <a:gd name="T41" fmla="*/ 0 h 1036"/>
                  <a:gd name="T42" fmla="*/ 1020 w 1299"/>
                  <a:gd name="T43" fmla="*/ 86 h 1036"/>
                  <a:gd name="T44" fmla="*/ 979 w 1299"/>
                  <a:gd name="T45" fmla="*/ 135 h 1036"/>
                  <a:gd name="T46" fmla="*/ 1036 w 1299"/>
                  <a:gd name="T47" fmla="*/ 183 h 1036"/>
                  <a:gd name="T48" fmla="*/ 1174 w 1299"/>
                  <a:gd name="T49" fmla="*/ 117 h 1036"/>
                  <a:gd name="T50" fmla="*/ 1254 w 1299"/>
                  <a:gd name="T51" fmla="*/ 91 h 1036"/>
                  <a:gd name="T52" fmla="*/ 1205 w 1299"/>
                  <a:gd name="T53" fmla="*/ 169 h 1036"/>
                  <a:gd name="T54" fmla="*/ 1187 w 1299"/>
                  <a:gd name="T55" fmla="*/ 205 h 1036"/>
                  <a:gd name="T56" fmla="*/ 1123 w 1299"/>
                  <a:gd name="T57" fmla="*/ 270 h 1036"/>
                  <a:gd name="T58" fmla="*/ 1163 w 1299"/>
                  <a:gd name="T59" fmla="*/ 319 h 1036"/>
                  <a:gd name="T60" fmla="*/ 1129 w 1299"/>
                  <a:gd name="T61" fmla="*/ 364 h 1036"/>
                  <a:gd name="T62" fmla="*/ 1149 w 1299"/>
                  <a:gd name="T63" fmla="*/ 423 h 1036"/>
                  <a:gd name="T64" fmla="*/ 1155 w 1299"/>
                  <a:gd name="T65" fmla="*/ 467 h 1036"/>
                  <a:gd name="T66" fmla="*/ 1087 w 1299"/>
                  <a:gd name="T67" fmla="*/ 531 h 1036"/>
                  <a:gd name="T68" fmla="*/ 1095 w 1299"/>
                  <a:gd name="T69" fmla="*/ 548 h 1036"/>
                  <a:gd name="T70" fmla="*/ 1032 w 1299"/>
                  <a:gd name="T71" fmla="*/ 535 h 1036"/>
                  <a:gd name="T72" fmla="*/ 1087 w 1299"/>
                  <a:gd name="T73" fmla="*/ 644 h 1036"/>
                  <a:gd name="T74" fmla="*/ 1024 w 1299"/>
                  <a:gd name="T75" fmla="*/ 624 h 1036"/>
                  <a:gd name="T76" fmla="*/ 1058 w 1299"/>
                  <a:gd name="T77" fmla="*/ 675 h 1036"/>
                  <a:gd name="T78" fmla="*/ 890 w 1299"/>
                  <a:gd name="T79" fmla="*/ 734 h 1036"/>
                  <a:gd name="T80" fmla="*/ 830 w 1299"/>
                  <a:gd name="T81" fmla="*/ 801 h 1036"/>
                  <a:gd name="T82" fmla="*/ 761 w 1299"/>
                  <a:gd name="T83" fmla="*/ 809 h 1036"/>
                  <a:gd name="T84" fmla="*/ 691 w 1299"/>
                  <a:gd name="T85" fmla="*/ 873 h 1036"/>
                  <a:gd name="T86" fmla="*/ 659 w 1299"/>
                  <a:gd name="T87" fmla="*/ 942 h 1036"/>
                  <a:gd name="T88" fmla="*/ 621 w 1299"/>
                  <a:gd name="T89" fmla="*/ 1028 h 1036"/>
                  <a:gd name="T90" fmla="*/ 538 w 1299"/>
                  <a:gd name="T91" fmla="*/ 1008 h 1036"/>
                  <a:gd name="T92" fmla="*/ 464 w 1299"/>
                  <a:gd name="T93" fmla="*/ 898 h 1036"/>
                  <a:gd name="T94" fmla="*/ 439 w 1299"/>
                  <a:gd name="T95" fmla="*/ 854 h 1036"/>
                  <a:gd name="T96" fmla="*/ 407 w 1299"/>
                  <a:gd name="T97" fmla="*/ 789 h 1036"/>
                  <a:gd name="T98" fmla="*/ 437 w 1299"/>
                  <a:gd name="T99" fmla="*/ 72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99" h="1036">
                    <a:moveTo>
                      <a:pt x="437" y="726"/>
                    </a:moveTo>
                    <a:cubicBezTo>
                      <a:pt x="448" y="720"/>
                      <a:pt x="448" y="719"/>
                      <a:pt x="458" y="724"/>
                    </a:cubicBezTo>
                    <a:cubicBezTo>
                      <a:pt x="463" y="700"/>
                      <a:pt x="474" y="692"/>
                      <a:pt x="481" y="670"/>
                    </a:cubicBezTo>
                    <a:cubicBezTo>
                      <a:pt x="458" y="662"/>
                      <a:pt x="402" y="658"/>
                      <a:pt x="399" y="636"/>
                    </a:cubicBezTo>
                    <a:cubicBezTo>
                      <a:pt x="407" y="633"/>
                      <a:pt x="406" y="636"/>
                      <a:pt x="413" y="636"/>
                    </a:cubicBezTo>
                    <a:cubicBezTo>
                      <a:pt x="429" y="636"/>
                      <a:pt x="440" y="648"/>
                      <a:pt x="458" y="648"/>
                    </a:cubicBezTo>
                    <a:cubicBezTo>
                      <a:pt x="466" y="648"/>
                      <a:pt x="465" y="641"/>
                      <a:pt x="466" y="636"/>
                    </a:cubicBezTo>
                    <a:cubicBezTo>
                      <a:pt x="443" y="628"/>
                      <a:pt x="436" y="590"/>
                      <a:pt x="411" y="590"/>
                    </a:cubicBezTo>
                    <a:cubicBezTo>
                      <a:pt x="404" y="590"/>
                      <a:pt x="402" y="604"/>
                      <a:pt x="392" y="604"/>
                    </a:cubicBezTo>
                    <a:cubicBezTo>
                      <a:pt x="378" y="604"/>
                      <a:pt x="371" y="602"/>
                      <a:pt x="371" y="590"/>
                    </a:cubicBezTo>
                    <a:cubicBezTo>
                      <a:pt x="371" y="573"/>
                      <a:pt x="388" y="575"/>
                      <a:pt x="388" y="556"/>
                    </a:cubicBezTo>
                    <a:cubicBezTo>
                      <a:pt x="388" y="544"/>
                      <a:pt x="376" y="544"/>
                      <a:pt x="369" y="543"/>
                    </a:cubicBezTo>
                    <a:cubicBezTo>
                      <a:pt x="369" y="531"/>
                      <a:pt x="369" y="531"/>
                      <a:pt x="369" y="531"/>
                    </a:cubicBezTo>
                    <a:cubicBezTo>
                      <a:pt x="348" y="462"/>
                      <a:pt x="295" y="393"/>
                      <a:pt x="210" y="393"/>
                    </a:cubicBezTo>
                    <a:cubicBezTo>
                      <a:pt x="197" y="393"/>
                      <a:pt x="194" y="393"/>
                      <a:pt x="187" y="393"/>
                    </a:cubicBezTo>
                    <a:cubicBezTo>
                      <a:pt x="177" y="393"/>
                      <a:pt x="173" y="404"/>
                      <a:pt x="163" y="404"/>
                    </a:cubicBezTo>
                    <a:cubicBezTo>
                      <a:pt x="156" y="404"/>
                      <a:pt x="149" y="397"/>
                      <a:pt x="140" y="397"/>
                    </a:cubicBezTo>
                    <a:cubicBezTo>
                      <a:pt x="132" y="397"/>
                      <a:pt x="129" y="399"/>
                      <a:pt x="125" y="400"/>
                    </a:cubicBezTo>
                    <a:cubicBezTo>
                      <a:pt x="127" y="403"/>
                      <a:pt x="131" y="406"/>
                      <a:pt x="133" y="407"/>
                    </a:cubicBezTo>
                    <a:cubicBezTo>
                      <a:pt x="128" y="412"/>
                      <a:pt x="129" y="409"/>
                      <a:pt x="123" y="409"/>
                    </a:cubicBezTo>
                    <a:cubicBezTo>
                      <a:pt x="107" y="409"/>
                      <a:pt x="83" y="402"/>
                      <a:pt x="74" y="390"/>
                    </a:cubicBezTo>
                    <a:cubicBezTo>
                      <a:pt x="81" y="385"/>
                      <a:pt x="86" y="384"/>
                      <a:pt x="89" y="377"/>
                    </a:cubicBezTo>
                    <a:cubicBezTo>
                      <a:pt x="77" y="373"/>
                      <a:pt x="68" y="364"/>
                      <a:pt x="59" y="364"/>
                    </a:cubicBezTo>
                    <a:cubicBezTo>
                      <a:pt x="42" y="364"/>
                      <a:pt x="46" y="369"/>
                      <a:pt x="32" y="364"/>
                    </a:cubicBezTo>
                    <a:cubicBezTo>
                      <a:pt x="34" y="353"/>
                      <a:pt x="49" y="348"/>
                      <a:pt x="55" y="348"/>
                    </a:cubicBezTo>
                    <a:cubicBezTo>
                      <a:pt x="63" y="348"/>
                      <a:pt x="68" y="348"/>
                      <a:pt x="74" y="348"/>
                    </a:cubicBezTo>
                    <a:cubicBezTo>
                      <a:pt x="81" y="348"/>
                      <a:pt x="84" y="347"/>
                      <a:pt x="87" y="342"/>
                    </a:cubicBezTo>
                    <a:cubicBezTo>
                      <a:pt x="131" y="342"/>
                      <a:pt x="131" y="342"/>
                      <a:pt x="131" y="342"/>
                    </a:cubicBezTo>
                    <a:cubicBezTo>
                      <a:pt x="138" y="336"/>
                      <a:pt x="138" y="333"/>
                      <a:pt x="140" y="324"/>
                    </a:cubicBezTo>
                    <a:cubicBezTo>
                      <a:pt x="110" y="324"/>
                      <a:pt x="110" y="324"/>
                      <a:pt x="110" y="324"/>
                    </a:cubicBezTo>
                    <a:cubicBezTo>
                      <a:pt x="109" y="328"/>
                      <a:pt x="106" y="332"/>
                      <a:pt x="102" y="332"/>
                    </a:cubicBezTo>
                    <a:cubicBezTo>
                      <a:pt x="90" y="332"/>
                      <a:pt x="86" y="332"/>
                      <a:pt x="76" y="332"/>
                    </a:cubicBezTo>
                    <a:cubicBezTo>
                      <a:pt x="73" y="332"/>
                      <a:pt x="0" y="311"/>
                      <a:pt x="0" y="298"/>
                    </a:cubicBezTo>
                    <a:cubicBezTo>
                      <a:pt x="0" y="273"/>
                      <a:pt x="27" y="282"/>
                      <a:pt x="43" y="276"/>
                    </a:cubicBezTo>
                    <a:cubicBezTo>
                      <a:pt x="57" y="272"/>
                      <a:pt x="65" y="263"/>
                      <a:pt x="80" y="258"/>
                    </a:cubicBezTo>
                    <a:cubicBezTo>
                      <a:pt x="100" y="251"/>
                      <a:pt x="127" y="263"/>
                      <a:pt x="144" y="253"/>
                    </a:cubicBezTo>
                    <a:cubicBezTo>
                      <a:pt x="156" y="245"/>
                      <a:pt x="165" y="230"/>
                      <a:pt x="165" y="210"/>
                    </a:cubicBezTo>
                    <a:cubicBezTo>
                      <a:pt x="151" y="209"/>
                      <a:pt x="108" y="210"/>
                      <a:pt x="108" y="195"/>
                    </a:cubicBezTo>
                    <a:cubicBezTo>
                      <a:pt x="108" y="187"/>
                      <a:pt x="119" y="183"/>
                      <a:pt x="123" y="183"/>
                    </a:cubicBezTo>
                    <a:cubicBezTo>
                      <a:pt x="149" y="174"/>
                      <a:pt x="183" y="155"/>
                      <a:pt x="198" y="139"/>
                    </a:cubicBezTo>
                    <a:cubicBezTo>
                      <a:pt x="204" y="144"/>
                      <a:pt x="210" y="145"/>
                      <a:pt x="218" y="145"/>
                    </a:cubicBezTo>
                    <a:cubicBezTo>
                      <a:pt x="244" y="145"/>
                      <a:pt x="224" y="109"/>
                      <a:pt x="248" y="105"/>
                    </a:cubicBezTo>
                    <a:cubicBezTo>
                      <a:pt x="278" y="102"/>
                      <a:pt x="290" y="94"/>
                      <a:pt x="318" y="94"/>
                    </a:cubicBezTo>
                    <a:cubicBezTo>
                      <a:pt x="339" y="88"/>
                      <a:pt x="355" y="75"/>
                      <a:pt x="375" y="75"/>
                    </a:cubicBezTo>
                    <a:cubicBezTo>
                      <a:pt x="389" y="75"/>
                      <a:pt x="393" y="99"/>
                      <a:pt x="407" y="99"/>
                    </a:cubicBezTo>
                    <a:cubicBezTo>
                      <a:pt x="407" y="94"/>
                      <a:pt x="403" y="89"/>
                      <a:pt x="403" y="83"/>
                    </a:cubicBezTo>
                    <a:cubicBezTo>
                      <a:pt x="411" y="75"/>
                      <a:pt x="411" y="75"/>
                      <a:pt x="411" y="75"/>
                    </a:cubicBezTo>
                    <a:cubicBezTo>
                      <a:pt x="419" y="90"/>
                      <a:pt x="432" y="89"/>
                      <a:pt x="447" y="95"/>
                    </a:cubicBezTo>
                    <a:cubicBezTo>
                      <a:pt x="451" y="95"/>
                      <a:pt x="458" y="95"/>
                      <a:pt x="458" y="95"/>
                    </a:cubicBezTo>
                    <a:cubicBezTo>
                      <a:pt x="456" y="89"/>
                      <a:pt x="452" y="84"/>
                      <a:pt x="452" y="78"/>
                    </a:cubicBezTo>
                    <a:cubicBezTo>
                      <a:pt x="452" y="68"/>
                      <a:pt x="464" y="67"/>
                      <a:pt x="471" y="67"/>
                    </a:cubicBezTo>
                    <a:cubicBezTo>
                      <a:pt x="502" y="67"/>
                      <a:pt x="521" y="86"/>
                      <a:pt x="539" y="95"/>
                    </a:cubicBezTo>
                    <a:cubicBezTo>
                      <a:pt x="574" y="95"/>
                      <a:pt x="574" y="95"/>
                      <a:pt x="574" y="95"/>
                    </a:cubicBezTo>
                    <a:cubicBezTo>
                      <a:pt x="561" y="89"/>
                      <a:pt x="530" y="78"/>
                      <a:pt x="530" y="63"/>
                    </a:cubicBezTo>
                    <a:cubicBezTo>
                      <a:pt x="530" y="51"/>
                      <a:pt x="554" y="55"/>
                      <a:pt x="561" y="54"/>
                    </a:cubicBezTo>
                    <a:cubicBezTo>
                      <a:pt x="555" y="48"/>
                      <a:pt x="549" y="47"/>
                      <a:pt x="546" y="42"/>
                    </a:cubicBezTo>
                    <a:cubicBezTo>
                      <a:pt x="566" y="32"/>
                      <a:pt x="585" y="26"/>
                      <a:pt x="610" y="26"/>
                    </a:cubicBezTo>
                    <a:cubicBezTo>
                      <a:pt x="628" y="26"/>
                      <a:pt x="640" y="25"/>
                      <a:pt x="657" y="32"/>
                    </a:cubicBezTo>
                    <a:cubicBezTo>
                      <a:pt x="672" y="32"/>
                      <a:pt x="672" y="32"/>
                      <a:pt x="672" y="32"/>
                    </a:cubicBezTo>
                    <a:cubicBezTo>
                      <a:pt x="672" y="22"/>
                      <a:pt x="672" y="22"/>
                      <a:pt x="672" y="22"/>
                    </a:cubicBezTo>
                    <a:cubicBezTo>
                      <a:pt x="683" y="20"/>
                      <a:pt x="691" y="22"/>
                      <a:pt x="702" y="22"/>
                    </a:cubicBezTo>
                    <a:cubicBezTo>
                      <a:pt x="739" y="22"/>
                      <a:pt x="768" y="0"/>
                      <a:pt x="807" y="0"/>
                    </a:cubicBezTo>
                    <a:cubicBezTo>
                      <a:pt x="849" y="0"/>
                      <a:pt x="879" y="0"/>
                      <a:pt x="917" y="0"/>
                    </a:cubicBezTo>
                    <a:cubicBezTo>
                      <a:pt x="961" y="0"/>
                      <a:pt x="995" y="30"/>
                      <a:pt x="1030" y="46"/>
                    </a:cubicBezTo>
                    <a:cubicBezTo>
                      <a:pt x="1051" y="55"/>
                      <a:pt x="1077" y="49"/>
                      <a:pt x="1096" y="54"/>
                    </a:cubicBezTo>
                    <a:cubicBezTo>
                      <a:pt x="1092" y="82"/>
                      <a:pt x="1041" y="78"/>
                      <a:pt x="1020" y="86"/>
                    </a:cubicBezTo>
                    <a:cubicBezTo>
                      <a:pt x="854" y="95"/>
                      <a:pt x="854" y="95"/>
                      <a:pt x="854" y="95"/>
                    </a:cubicBezTo>
                    <a:cubicBezTo>
                      <a:pt x="867" y="105"/>
                      <a:pt x="994" y="90"/>
                      <a:pt x="1007" y="95"/>
                    </a:cubicBezTo>
                    <a:cubicBezTo>
                      <a:pt x="1006" y="102"/>
                      <a:pt x="973" y="135"/>
                      <a:pt x="979" y="135"/>
                    </a:cubicBezTo>
                    <a:cubicBezTo>
                      <a:pt x="998" y="135"/>
                      <a:pt x="1043" y="90"/>
                      <a:pt x="1068" y="90"/>
                    </a:cubicBezTo>
                    <a:cubicBezTo>
                      <a:pt x="1082" y="90"/>
                      <a:pt x="1087" y="102"/>
                      <a:pt x="1087" y="113"/>
                    </a:cubicBezTo>
                    <a:cubicBezTo>
                      <a:pt x="1087" y="121"/>
                      <a:pt x="1038" y="175"/>
                      <a:pt x="1036" y="183"/>
                    </a:cubicBezTo>
                    <a:cubicBezTo>
                      <a:pt x="1056" y="177"/>
                      <a:pt x="1094" y="125"/>
                      <a:pt x="1106" y="115"/>
                    </a:cubicBezTo>
                    <a:cubicBezTo>
                      <a:pt x="1126" y="115"/>
                      <a:pt x="1157" y="115"/>
                      <a:pt x="1157" y="115"/>
                    </a:cubicBezTo>
                    <a:cubicBezTo>
                      <a:pt x="1157" y="115"/>
                      <a:pt x="1171" y="118"/>
                      <a:pt x="1174" y="117"/>
                    </a:cubicBezTo>
                    <a:cubicBezTo>
                      <a:pt x="1188" y="112"/>
                      <a:pt x="1190" y="108"/>
                      <a:pt x="1202" y="102"/>
                    </a:cubicBezTo>
                    <a:cubicBezTo>
                      <a:pt x="1239" y="102"/>
                      <a:pt x="1239" y="102"/>
                      <a:pt x="1239" y="102"/>
                    </a:cubicBezTo>
                    <a:cubicBezTo>
                      <a:pt x="1241" y="92"/>
                      <a:pt x="1246" y="91"/>
                      <a:pt x="1254" y="91"/>
                    </a:cubicBezTo>
                    <a:cubicBezTo>
                      <a:pt x="1263" y="91"/>
                      <a:pt x="1299" y="109"/>
                      <a:pt x="1299" y="119"/>
                    </a:cubicBezTo>
                    <a:cubicBezTo>
                      <a:pt x="1299" y="129"/>
                      <a:pt x="1285" y="136"/>
                      <a:pt x="1280" y="137"/>
                    </a:cubicBezTo>
                    <a:cubicBezTo>
                      <a:pt x="1255" y="146"/>
                      <a:pt x="1239" y="169"/>
                      <a:pt x="1205" y="169"/>
                    </a:cubicBezTo>
                    <a:cubicBezTo>
                      <a:pt x="1214" y="174"/>
                      <a:pt x="1215" y="174"/>
                      <a:pt x="1221" y="169"/>
                    </a:cubicBezTo>
                    <a:cubicBezTo>
                      <a:pt x="1221" y="191"/>
                      <a:pt x="1201" y="191"/>
                      <a:pt x="1187" y="195"/>
                    </a:cubicBezTo>
                    <a:cubicBezTo>
                      <a:pt x="1192" y="206"/>
                      <a:pt x="1187" y="197"/>
                      <a:pt x="1187" y="205"/>
                    </a:cubicBezTo>
                    <a:cubicBezTo>
                      <a:pt x="1187" y="218"/>
                      <a:pt x="1167" y="221"/>
                      <a:pt x="1153" y="225"/>
                    </a:cubicBezTo>
                    <a:cubicBezTo>
                      <a:pt x="1154" y="233"/>
                      <a:pt x="1153" y="233"/>
                      <a:pt x="1153" y="237"/>
                    </a:cubicBezTo>
                    <a:cubicBezTo>
                      <a:pt x="1153" y="253"/>
                      <a:pt x="1137" y="259"/>
                      <a:pt x="1123" y="270"/>
                    </a:cubicBezTo>
                    <a:cubicBezTo>
                      <a:pt x="1114" y="277"/>
                      <a:pt x="1114" y="296"/>
                      <a:pt x="1110" y="304"/>
                    </a:cubicBezTo>
                    <a:cubicBezTo>
                      <a:pt x="1118" y="308"/>
                      <a:pt x="1124" y="304"/>
                      <a:pt x="1132" y="304"/>
                    </a:cubicBezTo>
                    <a:cubicBezTo>
                      <a:pt x="1145" y="304"/>
                      <a:pt x="1155" y="313"/>
                      <a:pt x="1163" y="319"/>
                    </a:cubicBezTo>
                    <a:cubicBezTo>
                      <a:pt x="1159" y="322"/>
                      <a:pt x="1154" y="324"/>
                      <a:pt x="1149" y="324"/>
                    </a:cubicBezTo>
                    <a:cubicBezTo>
                      <a:pt x="1152" y="337"/>
                      <a:pt x="1182" y="333"/>
                      <a:pt x="1182" y="352"/>
                    </a:cubicBezTo>
                    <a:cubicBezTo>
                      <a:pt x="1182" y="371"/>
                      <a:pt x="1142" y="364"/>
                      <a:pt x="1129" y="364"/>
                    </a:cubicBezTo>
                    <a:cubicBezTo>
                      <a:pt x="1120" y="364"/>
                      <a:pt x="1114" y="370"/>
                      <a:pt x="1114" y="376"/>
                    </a:cubicBezTo>
                    <a:cubicBezTo>
                      <a:pt x="1114" y="389"/>
                      <a:pt x="1127" y="389"/>
                      <a:pt x="1138" y="389"/>
                    </a:cubicBezTo>
                    <a:cubicBezTo>
                      <a:pt x="1138" y="407"/>
                      <a:pt x="1149" y="412"/>
                      <a:pt x="1149" y="423"/>
                    </a:cubicBezTo>
                    <a:cubicBezTo>
                      <a:pt x="1149" y="430"/>
                      <a:pt x="1145" y="436"/>
                      <a:pt x="1149" y="441"/>
                    </a:cubicBezTo>
                    <a:cubicBezTo>
                      <a:pt x="1137" y="441"/>
                      <a:pt x="1125" y="441"/>
                      <a:pt x="1125" y="451"/>
                    </a:cubicBezTo>
                    <a:cubicBezTo>
                      <a:pt x="1125" y="465"/>
                      <a:pt x="1146" y="464"/>
                      <a:pt x="1155" y="467"/>
                    </a:cubicBezTo>
                    <a:cubicBezTo>
                      <a:pt x="1151" y="480"/>
                      <a:pt x="1136" y="487"/>
                      <a:pt x="1121" y="489"/>
                    </a:cubicBezTo>
                    <a:cubicBezTo>
                      <a:pt x="1121" y="494"/>
                      <a:pt x="1125" y="499"/>
                      <a:pt x="1129" y="501"/>
                    </a:cubicBezTo>
                    <a:cubicBezTo>
                      <a:pt x="1123" y="524"/>
                      <a:pt x="1093" y="514"/>
                      <a:pt x="1087" y="531"/>
                    </a:cubicBezTo>
                    <a:cubicBezTo>
                      <a:pt x="1079" y="525"/>
                      <a:pt x="1070" y="521"/>
                      <a:pt x="1064" y="513"/>
                    </a:cubicBezTo>
                    <a:cubicBezTo>
                      <a:pt x="1053" y="513"/>
                      <a:pt x="1053" y="513"/>
                      <a:pt x="1053" y="513"/>
                    </a:cubicBezTo>
                    <a:cubicBezTo>
                      <a:pt x="1061" y="534"/>
                      <a:pt x="1095" y="527"/>
                      <a:pt x="1095" y="548"/>
                    </a:cubicBezTo>
                    <a:cubicBezTo>
                      <a:pt x="1095" y="558"/>
                      <a:pt x="1092" y="571"/>
                      <a:pt x="1083" y="571"/>
                    </a:cubicBezTo>
                    <a:cubicBezTo>
                      <a:pt x="1070" y="571"/>
                      <a:pt x="1046" y="550"/>
                      <a:pt x="1042" y="535"/>
                    </a:cubicBezTo>
                    <a:cubicBezTo>
                      <a:pt x="1036" y="536"/>
                      <a:pt x="1033" y="535"/>
                      <a:pt x="1032" y="535"/>
                    </a:cubicBezTo>
                    <a:cubicBezTo>
                      <a:pt x="1032" y="547"/>
                      <a:pt x="1032" y="547"/>
                      <a:pt x="1032" y="547"/>
                    </a:cubicBezTo>
                    <a:cubicBezTo>
                      <a:pt x="1059" y="575"/>
                      <a:pt x="1107" y="589"/>
                      <a:pt x="1107" y="634"/>
                    </a:cubicBezTo>
                    <a:cubicBezTo>
                      <a:pt x="1107" y="643"/>
                      <a:pt x="1095" y="644"/>
                      <a:pt x="1087" y="644"/>
                    </a:cubicBezTo>
                    <a:cubicBezTo>
                      <a:pt x="1051" y="644"/>
                      <a:pt x="1059" y="604"/>
                      <a:pt x="1028" y="604"/>
                    </a:cubicBezTo>
                    <a:cubicBezTo>
                      <a:pt x="1024" y="604"/>
                      <a:pt x="1020" y="606"/>
                      <a:pt x="1017" y="604"/>
                    </a:cubicBezTo>
                    <a:cubicBezTo>
                      <a:pt x="1017" y="615"/>
                      <a:pt x="1024" y="617"/>
                      <a:pt x="1024" y="624"/>
                    </a:cubicBezTo>
                    <a:cubicBezTo>
                      <a:pt x="1024" y="631"/>
                      <a:pt x="1011" y="633"/>
                      <a:pt x="1007" y="634"/>
                    </a:cubicBezTo>
                    <a:cubicBezTo>
                      <a:pt x="1007" y="658"/>
                      <a:pt x="1075" y="655"/>
                      <a:pt x="1091" y="660"/>
                    </a:cubicBezTo>
                    <a:cubicBezTo>
                      <a:pt x="1079" y="670"/>
                      <a:pt x="1072" y="671"/>
                      <a:pt x="1058" y="675"/>
                    </a:cubicBezTo>
                    <a:cubicBezTo>
                      <a:pt x="1033" y="684"/>
                      <a:pt x="1026" y="706"/>
                      <a:pt x="1004" y="714"/>
                    </a:cubicBezTo>
                    <a:cubicBezTo>
                      <a:pt x="976" y="723"/>
                      <a:pt x="954" y="721"/>
                      <a:pt x="926" y="734"/>
                    </a:cubicBezTo>
                    <a:cubicBezTo>
                      <a:pt x="890" y="734"/>
                      <a:pt x="890" y="734"/>
                      <a:pt x="890" y="734"/>
                    </a:cubicBezTo>
                    <a:cubicBezTo>
                      <a:pt x="883" y="738"/>
                      <a:pt x="875" y="741"/>
                      <a:pt x="875" y="747"/>
                    </a:cubicBezTo>
                    <a:cubicBezTo>
                      <a:pt x="856" y="761"/>
                      <a:pt x="856" y="761"/>
                      <a:pt x="856" y="761"/>
                    </a:cubicBezTo>
                    <a:cubicBezTo>
                      <a:pt x="842" y="773"/>
                      <a:pt x="841" y="789"/>
                      <a:pt x="830" y="801"/>
                    </a:cubicBezTo>
                    <a:cubicBezTo>
                      <a:pt x="814" y="817"/>
                      <a:pt x="789" y="813"/>
                      <a:pt x="773" y="825"/>
                    </a:cubicBezTo>
                    <a:cubicBezTo>
                      <a:pt x="761" y="825"/>
                      <a:pt x="761" y="825"/>
                      <a:pt x="761" y="825"/>
                    </a:cubicBezTo>
                    <a:cubicBezTo>
                      <a:pt x="761" y="809"/>
                      <a:pt x="761" y="809"/>
                      <a:pt x="761" y="809"/>
                    </a:cubicBezTo>
                    <a:cubicBezTo>
                      <a:pt x="750" y="814"/>
                      <a:pt x="753" y="822"/>
                      <a:pt x="746" y="829"/>
                    </a:cubicBezTo>
                    <a:cubicBezTo>
                      <a:pt x="730" y="846"/>
                      <a:pt x="689" y="838"/>
                      <a:pt x="689" y="865"/>
                    </a:cubicBezTo>
                    <a:cubicBezTo>
                      <a:pt x="689" y="867"/>
                      <a:pt x="691" y="870"/>
                      <a:pt x="691" y="873"/>
                    </a:cubicBezTo>
                    <a:cubicBezTo>
                      <a:pt x="689" y="876"/>
                      <a:pt x="686" y="878"/>
                      <a:pt x="686" y="882"/>
                    </a:cubicBezTo>
                    <a:cubicBezTo>
                      <a:pt x="686" y="888"/>
                      <a:pt x="695" y="892"/>
                      <a:pt x="695" y="900"/>
                    </a:cubicBezTo>
                    <a:cubicBezTo>
                      <a:pt x="695" y="927"/>
                      <a:pt x="659" y="919"/>
                      <a:pt x="659" y="942"/>
                    </a:cubicBezTo>
                    <a:cubicBezTo>
                      <a:pt x="659" y="956"/>
                      <a:pt x="658" y="977"/>
                      <a:pt x="659" y="986"/>
                    </a:cubicBezTo>
                    <a:cubicBezTo>
                      <a:pt x="642" y="994"/>
                      <a:pt x="651" y="1036"/>
                      <a:pt x="630" y="1036"/>
                    </a:cubicBezTo>
                    <a:cubicBezTo>
                      <a:pt x="625" y="1036"/>
                      <a:pt x="623" y="1032"/>
                      <a:pt x="621" y="1028"/>
                    </a:cubicBezTo>
                    <a:cubicBezTo>
                      <a:pt x="612" y="1028"/>
                      <a:pt x="611" y="1033"/>
                      <a:pt x="606" y="1033"/>
                    </a:cubicBezTo>
                    <a:cubicBezTo>
                      <a:pt x="587" y="1033"/>
                      <a:pt x="589" y="997"/>
                      <a:pt x="570" y="997"/>
                    </a:cubicBezTo>
                    <a:cubicBezTo>
                      <a:pt x="559" y="997"/>
                      <a:pt x="547" y="1007"/>
                      <a:pt x="538" y="1008"/>
                    </a:cubicBezTo>
                    <a:cubicBezTo>
                      <a:pt x="533" y="989"/>
                      <a:pt x="525" y="995"/>
                      <a:pt x="513" y="986"/>
                    </a:cubicBezTo>
                    <a:cubicBezTo>
                      <a:pt x="508" y="982"/>
                      <a:pt x="510" y="971"/>
                      <a:pt x="508" y="970"/>
                    </a:cubicBezTo>
                    <a:cubicBezTo>
                      <a:pt x="493" y="957"/>
                      <a:pt x="464" y="921"/>
                      <a:pt x="464" y="898"/>
                    </a:cubicBezTo>
                    <a:cubicBezTo>
                      <a:pt x="464" y="888"/>
                      <a:pt x="470" y="889"/>
                      <a:pt x="475" y="883"/>
                    </a:cubicBezTo>
                    <a:cubicBezTo>
                      <a:pt x="464" y="868"/>
                      <a:pt x="460" y="888"/>
                      <a:pt x="447" y="881"/>
                    </a:cubicBezTo>
                    <a:cubicBezTo>
                      <a:pt x="444" y="877"/>
                      <a:pt x="442" y="862"/>
                      <a:pt x="439" y="854"/>
                    </a:cubicBezTo>
                    <a:cubicBezTo>
                      <a:pt x="435" y="839"/>
                      <a:pt x="415" y="830"/>
                      <a:pt x="415" y="809"/>
                    </a:cubicBezTo>
                    <a:cubicBezTo>
                      <a:pt x="415" y="801"/>
                      <a:pt x="420" y="797"/>
                      <a:pt x="422" y="789"/>
                    </a:cubicBezTo>
                    <a:cubicBezTo>
                      <a:pt x="417" y="786"/>
                      <a:pt x="411" y="785"/>
                      <a:pt x="407" y="789"/>
                    </a:cubicBezTo>
                    <a:cubicBezTo>
                      <a:pt x="407" y="771"/>
                      <a:pt x="407" y="771"/>
                      <a:pt x="407" y="771"/>
                    </a:cubicBezTo>
                    <a:cubicBezTo>
                      <a:pt x="418" y="756"/>
                      <a:pt x="422" y="740"/>
                      <a:pt x="437" y="727"/>
                    </a:cubicBezTo>
                    <a:lnTo>
                      <a:pt x="437" y="726"/>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1" name="Freeform 154">
                <a:extLst>
                  <a:ext uri="{FF2B5EF4-FFF2-40B4-BE49-F238E27FC236}">
                    <a16:creationId xmlns:a16="http://schemas.microsoft.com/office/drawing/2014/main" xmlns="" id="{C91B952C-D946-D6BD-165F-75C7DD393C37}"/>
                  </a:ext>
                </a:extLst>
              </p:cNvPr>
              <p:cNvSpPr>
                <a:spLocks/>
              </p:cNvSpPr>
              <p:nvPr/>
            </p:nvSpPr>
            <p:spPr bwMode="auto">
              <a:xfrm>
                <a:off x="4466847" y="2004511"/>
                <a:ext cx="71931" cy="48974"/>
              </a:xfrm>
              <a:custGeom>
                <a:avLst/>
                <a:gdLst>
                  <a:gd name="T0" fmla="*/ 16 w 63"/>
                  <a:gd name="T1" fmla="*/ 43 h 43"/>
                  <a:gd name="T2" fmla="*/ 0 w 63"/>
                  <a:gd name="T3" fmla="*/ 16 h 43"/>
                  <a:gd name="T4" fmla="*/ 17 w 63"/>
                  <a:gd name="T5" fmla="*/ 0 h 43"/>
                  <a:gd name="T6" fmla="*/ 63 w 63"/>
                  <a:gd name="T7" fmla="*/ 27 h 43"/>
                  <a:gd name="T8" fmla="*/ 32 w 63"/>
                  <a:gd name="T9" fmla="*/ 43 h 43"/>
                  <a:gd name="T10" fmla="*/ 16 w 63"/>
                  <a:gd name="T11" fmla="*/ 43 h 43"/>
                </a:gdLst>
                <a:ahLst/>
                <a:cxnLst>
                  <a:cxn ang="0">
                    <a:pos x="T0" y="T1"/>
                  </a:cxn>
                  <a:cxn ang="0">
                    <a:pos x="T2" y="T3"/>
                  </a:cxn>
                  <a:cxn ang="0">
                    <a:pos x="T4" y="T5"/>
                  </a:cxn>
                  <a:cxn ang="0">
                    <a:pos x="T6" y="T7"/>
                  </a:cxn>
                  <a:cxn ang="0">
                    <a:pos x="T8" y="T9"/>
                  </a:cxn>
                  <a:cxn ang="0">
                    <a:pos x="T10" y="T11"/>
                  </a:cxn>
                </a:cxnLst>
                <a:rect l="0" t="0" r="r" b="b"/>
                <a:pathLst>
                  <a:path w="63" h="43">
                    <a:moveTo>
                      <a:pt x="16" y="43"/>
                    </a:moveTo>
                    <a:cubicBezTo>
                      <a:pt x="9" y="43"/>
                      <a:pt x="0" y="25"/>
                      <a:pt x="0" y="16"/>
                    </a:cubicBezTo>
                    <a:cubicBezTo>
                      <a:pt x="0" y="4"/>
                      <a:pt x="10" y="0"/>
                      <a:pt x="17" y="0"/>
                    </a:cubicBezTo>
                    <a:cubicBezTo>
                      <a:pt x="37" y="0"/>
                      <a:pt x="43" y="21"/>
                      <a:pt x="63" y="27"/>
                    </a:cubicBezTo>
                    <a:cubicBezTo>
                      <a:pt x="61" y="41"/>
                      <a:pt x="45" y="43"/>
                      <a:pt x="32" y="43"/>
                    </a:cubicBezTo>
                    <a:lnTo>
                      <a:pt x="16" y="43"/>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2" name="Freeform 155">
                <a:extLst>
                  <a:ext uri="{FF2B5EF4-FFF2-40B4-BE49-F238E27FC236}">
                    <a16:creationId xmlns:a16="http://schemas.microsoft.com/office/drawing/2014/main" xmlns="" id="{6683C918-0B51-4973-CD72-49756F3B44BB}"/>
                  </a:ext>
                </a:extLst>
              </p:cNvPr>
              <p:cNvSpPr>
                <a:spLocks/>
              </p:cNvSpPr>
              <p:nvPr/>
            </p:nvSpPr>
            <p:spPr bwMode="auto">
              <a:xfrm>
                <a:off x="5352972" y="1748930"/>
                <a:ext cx="39791" cy="24487"/>
              </a:xfrm>
              <a:custGeom>
                <a:avLst/>
                <a:gdLst>
                  <a:gd name="T0" fmla="*/ 10 w 35"/>
                  <a:gd name="T1" fmla="*/ 22 h 22"/>
                  <a:gd name="T2" fmla="*/ 0 w 35"/>
                  <a:gd name="T3" fmla="*/ 10 h 22"/>
                  <a:gd name="T4" fmla="*/ 8 w 35"/>
                  <a:gd name="T5" fmla="*/ 0 h 22"/>
                  <a:gd name="T6" fmla="*/ 22 w 35"/>
                  <a:gd name="T7" fmla="*/ 0 h 22"/>
                  <a:gd name="T8" fmla="*/ 22 w 35"/>
                  <a:gd name="T9" fmla="*/ 10 h 22"/>
                  <a:gd name="T10" fmla="*/ 35 w 35"/>
                  <a:gd name="T11" fmla="*/ 10 h 22"/>
                  <a:gd name="T12" fmla="*/ 10 w 3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35" h="22">
                    <a:moveTo>
                      <a:pt x="10" y="22"/>
                    </a:moveTo>
                    <a:cubicBezTo>
                      <a:pt x="5" y="22"/>
                      <a:pt x="0" y="14"/>
                      <a:pt x="0" y="10"/>
                    </a:cubicBezTo>
                    <a:cubicBezTo>
                      <a:pt x="0" y="6"/>
                      <a:pt x="6" y="2"/>
                      <a:pt x="8" y="0"/>
                    </a:cubicBezTo>
                    <a:cubicBezTo>
                      <a:pt x="22" y="0"/>
                      <a:pt x="22" y="0"/>
                      <a:pt x="22" y="0"/>
                    </a:cubicBezTo>
                    <a:cubicBezTo>
                      <a:pt x="22" y="6"/>
                      <a:pt x="22" y="7"/>
                      <a:pt x="22" y="10"/>
                    </a:cubicBezTo>
                    <a:cubicBezTo>
                      <a:pt x="35" y="10"/>
                      <a:pt x="35" y="10"/>
                      <a:pt x="35" y="10"/>
                    </a:cubicBezTo>
                    <a:cubicBezTo>
                      <a:pt x="31" y="13"/>
                      <a:pt x="18" y="22"/>
                      <a:pt x="10" y="2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3" name="Freeform 156">
                <a:extLst>
                  <a:ext uri="{FF2B5EF4-FFF2-40B4-BE49-F238E27FC236}">
                    <a16:creationId xmlns:a16="http://schemas.microsoft.com/office/drawing/2014/main" xmlns="" id="{FD17181C-D1F7-74C4-D1AB-5F08D3211414}"/>
                  </a:ext>
                </a:extLst>
              </p:cNvPr>
              <p:cNvSpPr>
                <a:spLocks/>
              </p:cNvSpPr>
              <p:nvPr/>
            </p:nvSpPr>
            <p:spPr bwMode="auto">
              <a:xfrm>
                <a:off x="4361247" y="2755950"/>
                <a:ext cx="160696" cy="165286"/>
              </a:xfrm>
              <a:custGeom>
                <a:avLst/>
                <a:gdLst>
                  <a:gd name="T0" fmla="*/ 8 w 141"/>
                  <a:gd name="T1" fmla="*/ 121 h 145"/>
                  <a:gd name="T2" fmla="*/ 0 w 141"/>
                  <a:gd name="T3" fmla="*/ 113 h 145"/>
                  <a:gd name="T4" fmla="*/ 14 w 141"/>
                  <a:gd name="T5" fmla="*/ 98 h 145"/>
                  <a:gd name="T6" fmla="*/ 14 w 141"/>
                  <a:gd name="T7" fmla="*/ 93 h 145"/>
                  <a:gd name="T8" fmla="*/ 8 w 141"/>
                  <a:gd name="T9" fmla="*/ 89 h 145"/>
                  <a:gd name="T10" fmla="*/ 49 w 141"/>
                  <a:gd name="T11" fmla="*/ 24 h 145"/>
                  <a:gd name="T12" fmla="*/ 72 w 141"/>
                  <a:gd name="T13" fmla="*/ 0 h 145"/>
                  <a:gd name="T14" fmla="*/ 77 w 141"/>
                  <a:gd name="T15" fmla="*/ 8 h 145"/>
                  <a:gd name="T16" fmla="*/ 56 w 141"/>
                  <a:gd name="T17" fmla="*/ 49 h 145"/>
                  <a:gd name="T18" fmla="*/ 56 w 141"/>
                  <a:gd name="T19" fmla="*/ 56 h 145"/>
                  <a:gd name="T20" fmla="*/ 68 w 141"/>
                  <a:gd name="T21" fmla="*/ 49 h 145"/>
                  <a:gd name="T22" fmla="*/ 80 w 141"/>
                  <a:gd name="T23" fmla="*/ 53 h 145"/>
                  <a:gd name="T24" fmla="*/ 76 w 141"/>
                  <a:gd name="T25" fmla="*/ 57 h 145"/>
                  <a:gd name="T26" fmla="*/ 76 w 141"/>
                  <a:gd name="T27" fmla="*/ 65 h 145"/>
                  <a:gd name="T28" fmla="*/ 90 w 141"/>
                  <a:gd name="T29" fmla="*/ 65 h 145"/>
                  <a:gd name="T30" fmla="*/ 90 w 141"/>
                  <a:gd name="T31" fmla="*/ 68 h 145"/>
                  <a:gd name="T32" fmla="*/ 99 w 141"/>
                  <a:gd name="T33" fmla="*/ 65 h 145"/>
                  <a:gd name="T34" fmla="*/ 121 w 141"/>
                  <a:gd name="T35" fmla="*/ 65 h 145"/>
                  <a:gd name="T36" fmla="*/ 120 w 141"/>
                  <a:gd name="T37" fmla="*/ 91 h 145"/>
                  <a:gd name="T38" fmla="*/ 128 w 141"/>
                  <a:gd name="T39" fmla="*/ 89 h 145"/>
                  <a:gd name="T40" fmla="*/ 121 w 141"/>
                  <a:gd name="T41" fmla="*/ 101 h 145"/>
                  <a:gd name="T42" fmla="*/ 126 w 141"/>
                  <a:gd name="T43" fmla="*/ 114 h 145"/>
                  <a:gd name="T44" fmla="*/ 136 w 141"/>
                  <a:gd name="T45" fmla="*/ 109 h 145"/>
                  <a:gd name="T46" fmla="*/ 141 w 141"/>
                  <a:gd name="T47" fmla="*/ 126 h 145"/>
                  <a:gd name="T48" fmla="*/ 129 w 141"/>
                  <a:gd name="T49" fmla="*/ 145 h 145"/>
                  <a:gd name="T50" fmla="*/ 122 w 141"/>
                  <a:gd name="T51" fmla="*/ 135 h 145"/>
                  <a:gd name="T52" fmla="*/ 116 w 141"/>
                  <a:gd name="T53" fmla="*/ 134 h 145"/>
                  <a:gd name="T54" fmla="*/ 109 w 141"/>
                  <a:gd name="T55" fmla="*/ 112 h 145"/>
                  <a:gd name="T56" fmla="*/ 87 w 141"/>
                  <a:gd name="T57" fmla="*/ 134 h 145"/>
                  <a:gd name="T58" fmla="*/ 82 w 141"/>
                  <a:gd name="T59" fmla="*/ 134 h 145"/>
                  <a:gd name="T60" fmla="*/ 90 w 141"/>
                  <a:gd name="T61" fmla="*/ 121 h 145"/>
                  <a:gd name="T62" fmla="*/ 69 w 141"/>
                  <a:gd name="T63" fmla="*/ 118 h 145"/>
                  <a:gd name="T64" fmla="*/ 54 w 141"/>
                  <a:gd name="T65" fmla="*/ 122 h 145"/>
                  <a:gd name="T66" fmla="*/ 31 w 141"/>
                  <a:gd name="T67" fmla="*/ 116 h 145"/>
                  <a:gd name="T68" fmla="*/ 8 w 141"/>
                  <a:gd name="T69" fmla="*/ 12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45">
                    <a:moveTo>
                      <a:pt x="8" y="121"/>
                    </a:moveTo>
                    <a:cubicBezTo>
                      <a:pt x="4" y="121"/>
                      <a:pt x="0" y="115"/>
                      <a:pt x="0" y="113"/>
                    </a:cubicBezTo>
                    <a:cubicBezTo>
                      <a:pt x="0" y="110"/>
                      <a:pt x="14" y="99"/>
                      <a:pt x="14" y="98"/>
                    </a:cubicBezTo>
                    <a:cubicBezTo>
                      <a:pt x="14" y="93"/>
                      <a:pt x="14" y="93"/>
                      <a:pt x="14" y="93"/>
                    </a:cubicBezTo>
                    <a:cubicBezTo>
                      <a:pt x="12" y="93"/>
                      <a:pt x="9" y="91"/>
                      <a:pt x="8" y="89"/>
                    </a:cubicBezTo>
                    <a:cubicBezTo>
                      <a:pt x="29" y="78"/>
                      <a:pt x="37" y="42"/>
                      <a:pt x="49" y="24"/>
                    </a:cubicBezTo>
                    <a:cubicBezTo>
                      <a:pt x="55" y="14"/>
                      <a:pt x="59" y="0"/>
                      <a:pt x="72" y="0"/>
                    </a:cubicBezTo>
                    <a:cubicBezTo>
                      <a:pt x="75" y="0"/>
                      <a:pt x="77" y="5"/>
                      <a:pt x="77" y="8"/>
                    </a:cubicBezTo>
                    <a:cubicBezTo>
                      <a:pt x="77" y="26"/>
                      <a:pt x="61" y="34"/>
                      <a:pt x="56" y="49"/>
                    </a:cubicBezTo>
                    <a:cubicBezTo>
                      <a:pt x="56" y="56"/>
                      <a:pt x="56" y="56"/>
                      <a:pt x="56" y="56"/>
                    </a:cubicBezTo>
                    <a:cubicBezTo>
                      <a:pt x="62" y="54"/>
                      <a:pt x="62" y="49"/>
                      <a:pt x="68" y="49"/>
                    </a:cubicBezTo>
                    <a:cubicBezTo>
                      <a:pt x="72" y="49"/>
                      <a:pt x="77" y="50"/>
                      <a:pt x="80" y="53"/>
                    </a:cubicBezTo>
                    <a:cubicBezTo>
                      <a:pt x="76" y="57"/>
                      <a:pt x="76" y="57"/>
                      <a:pt x="76" y="57"/>
                    </a:cubicBezTo>
                    <a:cubicBezTo>
                      <a:pt x="76" y="65"/>
                      <a:pt x="76" y="65"/>
                      <a:pt x="76" y="65"/>
                    </a:cubicBezTo>
                    <a:cubicBezTo>
                      <a:pt x="90" y="65"/>
                      <a:pt x="90" y="65"/>
                      <a:pt x="90" y="65"/>
                    </a:cubicBezTo>
                    <a:cubicBezTo>
                      <a:pt x="90" y="65"/>
                      <a:pt x="90" y="68"/>
                      <a:pt x="90" y="68"/>
                    </a:cubicBezTo>
                    <a:cubicBezTo>
                      <a:pt x="99" y="65"/>
                      <a:pt x="99" y="65"/>
                      <a:pt x="99" y="65"/>
                    </a:cubicBezTo>
                    <a:cubicBezTo>
                      <a:pt x="107" y="68"/>
                      <a:pt x="117" y="68"/>
                      <a:pt x="121" y="65"/>
                    </a:cubicBezTo>
                    <a:cubicBezTo>
                      <a:pt x="121" y="72"/>
                      <a:pt x="120" y="80"/>
                      <a:pt x="120" y="91"/>
                    </a:cubicBezTo>
                    <a:cubicBezTo>
                      <a:pt x="122" y="90"/>
                      <a:pt x="125" y="89"/>
                      <a:pt x="128" y="89"/>
                    </a:cubicBezTo>
                    <a:cubicBezTo>
                      <a:pt x="128" y="96"/>
                      <a:pt x="121" y="98"/>
                      <a:pt x="121" y="101"/>
                    </a:cubicBezTo>
                    <a:cubicBezTo>
                      <a:pt x="121" y="105"/>
                      <a:pt x="126" y="108"/>
                      <a:pt x="126" y="114"/>
                    </a:cubicBezTo>
                    <a:cubicBezTo>
                      <a:pt x="134" y="114"/>
                      <a:pt x="131" y="112"/>
                      <a:pt x="136" y="109"/>
                    </a:cubicBezTo>
                    <a:cubicBezTo>
                      <a:pt x="136" y="119"/>
                      <a:pt x="141" y="118"/>
                      <a:pt x="141" y="126"/>
                    </a:cubicBezTo>
                    <a:cubicBezTo>
                      <a:pt x="141" y="135"/>
                      <a:pt x="137" y="145"/>
                      <a:pt x="129" y="145"/>
                    </a:cubicBezTo>
                    <a:cubicBezTo>
                      <a:pt x="124" y="145"/>
                      <a:pt x="122" y="138"/>
                      <a:pt x="122" y="135"/>
                    </a:cubicBezTo>
                    <a:cubicBezTo>
                      <a:pt x="120" y="135"/>
                      <a:pt x="118" y="134"/>
                      <a:pt x="116" y="134"/>
                    </a:cubicBezTo>
                    <a:cubicBezTo>
                      <a:pt x="110" y="134"/>
                      <a:pt x="115" y="119"/>
                      <a:pt x="109" y="112"/>
                    </a:cubicBezTo>
                    <a:cubicBezTo>
                      <a:pt x="103" y="122"/>
                      <a:pt x="96" y="134"/>
                      <a:pt x="87" y="134"/>
                    </a:cubicBezTo>
                    <a:cubicBezTo>
                      <a:pt x="85" y="134"/>
                      <a:pt x="82" y="135"/>
                      <a:pt x="82" y="134"/>
                    </a:cubicBezTo>
                    <a:cubicBezTo>
                      <a:pt x="82" y="126"/>
                      <a:pt x="88" y="126"/>
                      <a:pt x="90" y="121"/>
                    </a:cubicBezTo>
                    <a:cubicBezTo>
                      <a:pt x="83" y="121"/>
                      <a:pt x="73" y="126"/>
                      <a:pt x="69" y="118"/>
                    </a:cubicBezTo>
                    <a:cubicBezTo>
                      <a:pt x="64" y="120"/>
                      <a:pt x="59" y="122"/>
                      <a:pt x="54" y="122"/>
                    </a:cubicBezTo>
                    <a:cubicBezTo>
                      <a:pt x="44" y="122"/>
                      <a:pt x="40" y="116"/>
                      <a:pt x="31" y="116"/>
                    </a:cubicBezTo>
                    <a:cubicBezTo>
                      <a:pt x="20" y="116"/>
                      <a:pt x="17" y="121"/>
                      <a:pt x="8" y="12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4" name="Freeform 157">
                <a:extLst>
                  <a:ext uri="{FF2B5EF4-FFF2-40B4-BE49-F238E27FC236}">
                    <a16:creationId xmlns:a16="http://schemas.microsoft.com/office/drawing/2014/main" xmlns="" id="{631FE441-9C8C-B84F-FBBD-27E61EA65F80}"/>
                  </a:ext>
                </a:extLst>
              </p:cNvPr>
              <p:cNvSpPr>
                <a:spLocks/>
              </p:cNvSpPr>
              <p:nvPr/>
            </p:nvSpPr>
            <p:spPr bwMode="auto">
              <a:xfrm>
                <a:off x="9197435" y="1696896"/>
                <a:ext cx="191305" cy="76521"/>
              </a:xfrm>
              <a:custGeom>
                <a:avLst/>
                <a:gdLst>
                  <a:gd name="T0" fmla="*/ 132 w 166"/>
                  <a:gd name="T1" fmla="*/ 51 h 67"/>
                  <a:gd name="T2" fmla="*/ 113 w 166"/>
                  <a:gd name="T3" fmla="*/ 59 h 67"/>
                  <a:gd name="T4" fmla="*/ 100 w 166"/>
                  <a:gd name="T5" fmla="*/ 51 h 67"/>
                  <a:gd name="T6" fmla="*/ 84 w 166"/>
                  <a:gd name="T7" fmla="*/ 57 h 67"/>
                  <a:gd name="T8" fmla="*/ 68 w 166"/>
                  <a:gd name="T9" fmla="*/ 63 h 67"/>
                  <a:gd name="T10" fmla="*/ 54 w 166"/>
                  <a:gd name="T11" fmla="*/ 55 h 67"/>
                  <a:gd name="T12" fmla="*/ 37 w 166"/>
                  <a:gd name="T13" fmla="*/ 67 h 67"/>
                  <a:gd name="T14" fmla="*/ 0 w 166"/>
                  <a:gd name="T15" fmla="*/ 31 h 67"/>
                  <a:gd name="T16" fmla="*/ 34 w 166"/>
                  <a:gd name="T17" fmla="*/ 0 h 67"/>
                  <a:gd name="T18" fmla="*/ 79 w 166"/>
                  <a:gd name="T19" fmla="*/ 25 h 67"/>
                  <a:gd name="T20" fmla="*/ 92 w 166"/>
                  <a:gd name="T21" fmla="*/ 4 h 67"/>
                  <a:gd name="T22" fmla="*/ 166 w 166"/>
                  <a:gd name="T23" fmla="*/ 25 h 67"/>
                  <a:gd name="T24" fmla="*/ 153 w 166"/>
                  <a:gd name="T25" fmla="*/ 51 h 67"/>
                  <a:gd name="T26" fmla="*/ 132 w 166"/>
                  <a:gd name="T27"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67">
                    <a:moveTo>
                      <a:pt x="132" y="51"/>
                    </a:moveTo>
                    <a:cubicBezTo>
                      <a:pt x="126" y="51"/>
                      <a:pt x="122" y="59"/>
                      <a:pt x="113" y="59"/>
                    </a:cubicBezTo>
                    <a:cubicBezTo>
                      <a:pt x="108" y="59"/>
                      <a:pt x="105" y="51"/>
                      <a:pt x="100" y="51"/>
                    </a:cubicBezTo>
                    <a:cubicBezTo>
                      <a:pt x="93" y="51"/>
                      <a:pt x="90" y="57"/>
                      <a:pt x="84" y="57"/>
                    </a:cubicBezTo>
                    <a:cubicBezTo>
                      <a:pt x="80" y="57"/>
                      <a:pt x="75" y="63"/>
                      <a:pt x="68" y="63"/>
                    </a:cubicBezTo>
                    <a:cubicBezTo>
                      <a:pt x="61" y="63"/>
                      <a:pt x="58" y="60"/>
                      <a:pt x="54" y="55"/>
                    </a:cubicBezTo>
                    <a:cubicBezTo>
                      <a:pt x="49" y="60"/>
                      <a:pt x="45" y="67"/>
                      <a:pt x="37" y="67"/>
                    </a:cubicBezTo>
                    <a:cubicBezTo>
                      <a:pt x="18" y="67"/>
                      <a:pt x="0" y="51"/>
                      <a:pt x="0" y="31"/>
                    </a:cubicBezTo>
                    <a:cubicBezTo>
                      <a:pt x="0" y="13"/>
                      <a:pt x="18" y="0"/>
                      <a:pt x="34" y="0"/>
                    </a:cubicBezTo>
                    <a:cubicBezTo>
                      <a:pt x="57" y="0"/>
                      <a:pt x="59" y="25"/>
                      <a:pt x="79" y="25"/>
                    </a:cubicBezTo>
                    <a:cubicBezTo>
                      <a:pt x="79" y="13"/>
                      <a:pt x="83" y="4"/>
                      <a:pt x="92" y="4"/>
                    </a:cubicBezTo>
                    <a:cubicBezTo>
                      <a:pt x="106" y="4"/>
                      <a:pt x="150" y="20"/>
                      <a:pt x="166" y="25"/>
                    </a:cubicBezTo>
                    <a:cubicBezTo>
                      <a:pt x="163" y="36"/>
                      <a:pt x="153" y="45"/>
                      <a:pt x="153" y="51"/>
                    </a:cubicBezTo>
                    <a:lnTo>
                      <a:pt x="132" y="51"/>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5" name="Freeform 158">
                <a:extLst>
                  <a:ext uri="{FF2B5EF4-FFF2-40B4-BE49-F238E27FC236}">
                    <a16:creationId xmlns:a16="http://schemas.microsoft.com/office/drawing/2014/main" xmlns="" id="{8B9832BB-BCC7-8B7E-4CF5-09567B0DAA4B}"/>
                  </a:ext>
                </a:extLst>
              </p:cNvPr>
              <p:cNvSpPr>
                <a:spLocks/>
              </p:cNvSpPr>
              <p:nvPr/>
            </p:nvSpPr>
            <p:spPr bwMode="auto">
              <a:xfrm>
                <a:off x="2930286" y="3354346"/>
                <a:ext cx="988664" cy="697874"/>
              </a:xfrm>
              <a:custGeom>
                <a:avLst/>
                <a:gdLst>
                  <a:gd name="T0" fmla="*/ 430 w 865"/>
                  <a:gd name="T1" fmla="*/ 177 h 610"/>
                  <a:gd name="T2" fmla="*/ 422 w 865"/>
                  <a:gd name="T3" fmla="*/ 254 h 610"/>
                  <a:gd name="T4" fmla="*/ 430 w 865"/>
                  <a:gd name="T5" fmla="*/ 289 h 610"/>
                  <a:gd name="T6" fmla="*/ 482 w 865"/>
                  <a:gd name="T7" fmla="*/ 346 h 610"/>
                  <a:gd name="T8" fmla="*/ 536 w 865"/>
                  <a:gd name="T9" fmla="*/ 344 h 610"/>
                  <a:gd name="T10" fmla="*/ 561 w 865"/>
                  <a:gd name="T11" fmla="*/ 336 h 610"/>
                  <a:gd name="T12" fmla="*/ 623 w 865"/>
                  <a:gd name="T13" fmla="*/ 274 h 610"/>
                  <a:gd name="T14" fmla="*/ 655 w 865"/>
                  <a:gd name="T15" fmla="*/ 278 h 610"/>
                  <a:gd name="T16" fmla="*/ 642 w 865"/>
                  <a:gd name="T17" fmla="*/ 325 h 610"/>
                  <a:gd name="T18" fmla="*/ 633 w 865"/>
                  <a:gd name="T19" fmla="*/ 346 h 610"/>
                  <a:gd name="T20" fmla="*/ 627 w 865"/>
                  <a:gd name="T21" fmla="*/ 384 h 610"/>
                  <a:gd name="T22" fmla="*/ 614 w 865"/>
                  <a:gd name="T23" fmla="*/ 404 h 610"/>
                  <a:gd name="T24" fmla="*/ 695 w 865"/>
                  <a:gd name="T25" fmla="*/ 408 h 610"/>
                  <a:gd name="T26" fmla="*/ 731 w 865"/>
                  <a:gd name="T27" fmla="*/ 437 h 610"/>
                  <a:gd name="T28" fmla="*/ 726 w 865"/>
                  <a:gd name="T29" fmla="*/ 520 h 610"/>
                  <a:gd name="T30" fmla="*/ 775 w 865"/>
                  <a:gd name="T31" fmla="*/ 570 h 610"/>
                  <a:gd name="T32" fmla="*/ 865 w 865"/>
                  <a:gd name="T33" fmla="*/ 580 h 610"/>
                  <a:gd name="T34" fmla="*/ 838 w 865"/>
                  <a:gd name="T35" fmla="*/ 592 h 610"/>
                  <a:gd name="T36" fmla="*/ 823 w 865"/>
                  <a:gd name="T37" fmla="*/ 570 h 610"/>
                  <a:gd name="T38" fmla="*/ 803 w 865"/>
                  <a:gd name="T39" fmla="*/ 598 h 610"/>
                  <a:gd name="T40" fmla="*/ 766 w 865"/>
                  <a:gd name="T41" fmla="*/ 588 h 610"/>
                  <a:gd name="T42" fmla="*/ 739 w 865"/>
                  <a:gd name="T43" fmla="*/ 583 h 610"/>
                  <a:gd name="T44" fmla="*/ 697 w 865"/>
                  <a:gd name="T45" fmla="*/ 545 h 610"/>
                  <a:gd name="T46" fmla="*/ 689 w 865"/>
                  <a:gd name="T47" fmla="*/ 552 h 610"/>
                  <a:gd name="T48" fmla="*/ 672 w 865"/>
                  <a:gd name="T49" fmla="*/ 507 h 610"/>
                  <a:gd name="T50" fmla="*/ 638 w 865"/>
                  <a:gd name="T51" fmla="*/ 468 h 610"/>
                  <a:gd name="T52" fmla="*/ 592 w 865"/>
                  <a:gd name="T53" fmla="*/ 459 h 610"/>
                  <a:gd name="T54" fmla="*/ 505 w 865"/>
                  <a:gd name="T55" fmla="*/ 407 h 610"/>
                  <a:gd name="T56" fmla="*/ 483 w 865"/>
                  <a:gd name="T57" fmla="*/ 401 h 610"/>
                  <a:gd name="T58" fmla="*/ 439 w 865"/>
                  <a:gd name="T59" fmla="*/ 410 h 610"/>
                  <a:gd name="T60" fmla="*/ 380 w 865"/>
                  <a:gd name="T61" fmla="*/ 385 h 610"/>
                  <a:gd name="T62" fmla="*/ 334 w 865"/>
                  <a:gd name="T63" fmla="*/ 365 h 610"/>
                  <a:gd name="T64" fmla="*/ 301 w 865"/>
                  <a:gd name="T65" fmla="*/ 352 h 610"/>
                  <a:gd name="T66" fmla="*/ 255 w 865"/>
                  <a:gd name="T67" fmla="*/ 310 h 610"/>
                  <a:gd name="T68" fmla="*/ 255 w 865"/>
                  <a:gd name="T69" fmla="*/ 270 h 610"/>
                  <a:gd name="T70" fmla="*/ 176 w 865"/>
                  <a:gd name="T71" fmla="*/ 181 h 610"/>
                  <a:gd name="T72" fmla="*/ 141 w 865"/>
                  <a:gd name="T73" fmla="*/ 123 h 610"/>
                  <a:gd name="T74" fmla="*/ 107 w 865"/>
                  <a:gd name="T75" fmla="*/ 96 h 610"/>
                  <a:gd name="T76" fmla="*/ 84 w 865"/>
                  <a:gd name="T77" fmla="*/ 40 h 610"/>
                  <a:gd name="T78" fmla="*/ 48 w 865"/>
                  <a:gd name="T79" fmla="*/ 34 h 610"/>
                  <a:gd name="T80" fmla="*/ 84 w 865"/>
                  <a:gd name="T81" fmla="*/ 95 h 610"/>
                  <a:gd name="T82" fmla="*/ 126 w 865"/>
                  <a:gd name="T83" fmla="*/ 171 h 610"/>
                  <a:gd name="T84" fmla="*/ 165 w 865"/>
                  <a:gd name="T85" fmla="*/ 234 h 610"/>
                  <a:gd name="T86" fmla="*/ 148 w 865"/>
                  <a:gd name="T87" fmla="*/ 229 h 610"/>
                  <a:gd name="T88" fmla="*/ 111 w 865"/>
                  <a:gd name="T89" fmla="*/ 197 h 610"/>
                  <a:gd name="T90" fmla="*/ 89 w 865"/>
                  <a:gd name="T91" fmla="*/ 151 h 610"/>
                  <a:gd name="T92" fmla="*/ 69 w 865"/>
                  <a:gd name="T93" fmla="*/ 124 h 610"/>
                  <a:gd name="T94" fmla="*/ 19 w 865"/>
                  <a:gd name="T95" fmla="*/ 43 h 610"/>
                  <a:gd name="T96" fmla="*/ 0 w 865"/>
                  <a:gd name="T97" fmla="*/ 0 h 610"/>
                  <a:gd name="T98" fmla="*/ 130 w 865"/>
                  <a:gd name="T99" fmla="*/ 28 h 610"/>
                  <a:gd name="T100" fmla="*/ 193 w 865"/>
                  <a:gd name="T101" fmla="*/ 18 h 610"/>
                  <a:gd name="T102" fmla="*/ 261 w 865"/>
                  <a:gd name="T103" fmla="*/ 52 h 610"/>
                  <a:gd name="T104" fmla="*/ 322 w 865"/>
                  <a:gd name="T105" fmla="*/ 68 h 610"/>
                  <a:gd name="T106" fmla="*/ 428 w 865"/>
                  <a:gd name="T107" fmla="*/ 163 h 610"/>
                  <a:gd name="T108" fmla="*/ 424 w 865"/>
                  <a:gd name="T109" fmla="*/ 15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610">
                    <a:moveTo>
                      <a:pt x="427" y="165"/>
                    </a:moveTo>
                    <a:cubicBezTo>
                      <a:pt x="428" y="170"/>
                      <a:pt x="430" y="173"/>
                      <a:pt x="430" y="177"/>
                    </a:cubicBezTo>
                    <a:cubicBezTo>
                      <a:pt x="430" y="192"/>
                      <a:pt x="424" y="197"/>
                      <a:pt x="422" y="209"/>
                    </a:cubicBezTo>
                    <a:cubicBezTo>
                      <a:pt x="422" y="254"/>
                      <a:pt x="422" y="254"/>
                      <a:pt x="422" y="254"/>
                    </a:cubicBezTo>
                    <a:cubicBezTo>
                      <a:pt x="421" y="260"/>
                      <a:pt x="427" y="266"/>
                      <a:pt x="428" y="270"/>
                    </a:cubicBezTo>
                    <a:cubicBezTo>
                      <a:pt x="431" y="277"/>
                      <a:pt x="427" y="282"/>
                      <a:pt x="430" y="289"/>
                    </a:cubicBezTo>
                    <a:cubicBezTo>
                      <a:pt x="433" y="295"/>
                      <a:pt x="443" y="306"/>
                      <a:pt x="449" y="312"/>
                    </a:cubicBezTo>
                    <a:cubicBezTo>
                      <a:pt x="462" y="326"/>
                      <a:pt x="462" y="340"/>
                      <a:pt x="482" y="346"/>
                    </a:cubicBezTo>
                    <a:cubicBezTo>
                      <a:pt x="489" y="348"/>
                      <a:pt x="489" y="356"/>
                      <a:pt x="495" y="356"/>
                    </a:cubicBezTo>
                    <a:cubicBezTo>
                      <a:pt x="509" y="356"/>
                      <a:pt x="521" y="344"/>
                      <a:pt x="536" y="344"/>
                    </a:cubicBezTo>
                    <a:cubicBezTo>
                      <a:pt x="545" y="344"/>
                      <a:pt x="548" y="349"/>
                      <a:pt x="551" y="349"/>
                    </a:cubicBezTo>
                    <a:cubicBezTo>
                      <a:pt x="557" y="349"/>
                      <a:pt x="561" y="340"/>
                      <a:pt x="561" y="336"/>
                    </a:cubicBezTo>
                    <a:cubicBezTo>
                      <a:pt x="564" y="327"/>
                      <a:pt x="577" y="317"/>
                      <a:pt x="577" y="305"/>
                    </a:cubicBezTo>
                    <a:cubicBezTo>
                      <a:pt x="577" y="282"/>
                      <a:pt x="602" y="274"/>
                      <a:pt x="623" y="274"/>
                    </a:cubicBezTo>
                    <a:cubicBezTo>
                      <a:pt x="630" y="274"/>
                      <a:pt x="635" y="274"/>
                      <a:pt x="638" y="276"/>
                    </a:cubicBezTo>
                    <a:cubicBezTo>
                      <a:pt x="641" y="277"/>
                      <a:pt x="651" y="278"/>
                      <a:pt x="655" y="278"/>
                    </a:cubicBezTo>
                    <a:cubicBezTo>
                      <a:pt x="655" y="280"/>
                      <a:pt x="655" y="282"/>
                      <a:pt x="655" y="285"/>
                    </a:cubicBezTo>
                    <a:cubicBezTo>
                      <a:pt x="655" y="296"/>
                      <a:pt x="642" y="310"/>
                      <a:pt x="642" y="325"/>
                    </a:cubicBezTo>
                    <a:cubicBezTo>
                      <a:pt x="642" y="338"/>
                      <a:pt x="638" y="344"/>
                      <a:pt x="633" y="352"/>
                    </a:cubicBezTo>
                    <a:cubicBezTo>
                      <a:pt x="633" y="350"/>
                      <a:pt x="633" y="348"/>
                      <a:pt x="633" y="346"/>
                    </a:cubicBezTo>
                    <a:cubicBezTo>
                      <a:pt x="631" y="346"/>
                      <a:pt x="630" y="346"/>
                      <a:pt x="627" y="346"/>
                    </a:cubicBezTo>
                    <a:cubicBezTo>
                      <a:pt x="627" y="355"/>
                      <a:pt x="627" y="373"/>
                      <a:pt x="627" y="384"/>
                    </a:cubicBezTo>
                    <a:cubicBezTo>
                      <a:pt x="627" y="392"/>
                      <a:pt x="618" y="395"/>
                      <a:pt x="614" y="400"/>
                    </a:cubicBezTo>
                    <a:cubicBezTo>
                      <a:pt x="614" y="402"/>
                      <a:pt x="614" y="402"/>
                      <a:pt x="614" y="404"/>
                    </a:cubicBezTo>
                    <a:cubicBezTo>
                      <a:pt x="614" y="410"/>
                      <a:pt x="618" y="413"/>
                      <a:pt x="623" y="413"/>
                    </a:cubicBezTo>
                    <a:cubicBezTo>
                      <a:pt x="648" y="413"/>
                      <a:pt x="668" y="408"/>
                      <a:pt x="695" y="408"/>
                    </a:cubicBezTo>
                    <a:cubicBezTo>
                      <a:pt x="713" y="408"/>
                      <a:pt x="717" y="422"/>
                      <a:pt x="731" y="425"/>
                    </a:cubicBezTo>
                    <a:cubicBezTo>
                      <a:pt x="731" y="429"/>
                      <a:pt x="731" y="433"/>
                      <a:pt x="731" y="437"/>
                    </a:cubicBezTo>
                    <a:cubicBezTo>
                      <a:pt x="731" y="444"/>
                      <a:pt x="730" y="464"/>
                      <a:pt x="726" y="472"/>
                    </a:cubicBezTo>
                    <a:cubicBezTo>
                      <a:pt x="726" y="490"/>
                      <a:pt x="726" y="507"/>
                      <a:pt x="726" y="520"/>
                    </a:cubicBezTo>
                    <a:cubicBezTo>
                      <a:pt x="726" y="538"/>
                      <a:pt x="742" y="545"/>
                      <a:pt x="754" y="551"/>
                    </a:cubicBezTo>
                    <a:cubicBezTo>
                      <a:pt x="762" y="555"/>
                      <a:pt x="762" y="570"/>
                      <a:pt x="775" y="570"/>
                    </a:cubicBezTo>
                    <a:cubicBezTo>
                      <a:pt x="795" y="570"/>
                      <a:pt x="805" y="554"/>
                      <a:pt x="823" y="554"/>
                    </a:cubicBezTo>
                    <a:cubicBezTo>
                      <a:pt x="844" y="554"/>
                      <a:pt x="853" y="570"/>
                      <a:pt x="865" y="580"/>
                    </a:cubicBezTo>
                    <a:cubicBezTo>
                      <a:pt x="864" y="582"/>
                      <a:pt x="848" y="600"/>
                      <a:pt x="846" y="599"/>
                    </a:cubicBezTo>
                    <a:cubicBezTo>
                      <a:pt x="845" y="597"/>
                      <a:pt x="838" y="595"/>
                      <a:pt x="838" y="592"/>
                    </a:cubicBezTo>
                    <a:cubicBezTo>
                      <a:pt x="838" y="589"/>
                      <a:pt x="841" y="588"/>
                      <a:pt x="842" y="584"/>
                    </a:cubicBezTo>
                    <a:cubicBezTo>
                      <a:pt x="834" y="580"/>
                      <a:pt x="832" y="570"/>
                      <a:pt x="823" y="570"/>
                    </a:cubicBezTo>
                    <a:cubicBezTo>
                      <a:pt x="818" y="570"/>
                      <a:pt x="797" y="586"/>
                      <a:pt x="797" y="591"/>
                    </a:cubicBezTo>
                    <a:cubicBezTo>
                      <a:pt x="797" y="594"/>
                      <a:pt x="801" y="597"/>
                      <a:pt x="803" y="598"/>
                    </a:cubicBezTo>
                    <a:cubicBezTo>
                      <a:pt x="801" y="606"/>
                      <a:pt x="798" y="610"/>
                      <a:pt x="792" y="610"/>
                    </a:cubicBezTo>
                    <a:cubicBezTo>
                      <a:pt x="779" y="610"/>
                      <a:pt x="772" y="595"/>
                      <a:pt x="766" y="588"/>
                    </a:cubicBezTo>
                    <a:cubicBezTo>
                      <a:pt x="761" y="583"/>
                      <a:pt x="748" y="588"/>
                      <a:pt x="743" y="588"/>
                    </a:cubicBezTo>
                    <a:cubicBezTo>
                      <a:pt x="742" y="588"/>
                      <a:pt x="739" y="584"/>
                      <a:pt x="739" y="583"/>
                    </a:cubicBezTo>
                    <a:cubicBezTo>
                      <a:pt x="729" y="580"/>
                      <a:pt x="729" y="573"/>
                      <a:pt x="726" y="566"/>
                    </a:cubicBezTo>
                    <a:cubicBezTo>
                      <a:pt x="723" y="561"/>
                      <a:pt x="698" y="545"/>
                      <a:pt x="697" y="545"/>
                    </a:cubicBezTo>
                    <a:cubicBezTo>
                      <a:pt x="695" y="547"/>
                      <a:pt x="695" y="550"/>
                      <a:pt x="697" y="552"/>
                    </a:cubicBezTo>
                    <a:cubicBezTo>
                      <a:pt x="689" y="552"/>
                      <a:pt x="689" y="552"/>
                      <a:pt x="689" y="552"/>
                    </a:cubicBezTo>
                    <a:cubicBezTo>
                      <a:pt x="678" y="544"/>
                      <a:pt x="686" y="533"/>
                      <a:pt x="682" y="521"/>
                    </a:cubicBezTo>
                    <a:cubicBezTo>
                      <a:pt x="680" y="513"/>
                      <a:pt x="676" y="511"/>
                      <a:pt x="672" y="507"/>
                    </a:cubicBezTo>
                    <a:cubicBezTo>
                      <a:pt x="660" y="495"/>
                      <a:pt x="647" y="487"/>
                      <a:pt x="642" y="468"/>
                    </a:cubicBezTo>
                    <a:cubicBezTo>
                      <a:pt x="641" y="468"/>
                      <a:pt x="639" y="468"/>
                      <a:pt x="638" y="468"/>
                    </a:cubicBezTo>
                    <a:cubicBezTo>
                      <a:pt x="633" y="468"/>
                      <a:pt x="629" y="472"/>
                      <a:pt x="623" y="472"/>
                    </a:cubicBezTo>
                    <a:cubicBezTo>
                      <a:pt x="609" y="472"/>
                      <a:pt x="602" y="464"/>
                      <a:pt x="592" y="459"/>
                    </a:cubicBezTo>
                    <a:cubicBezTo>
                      <a:pt x="577" y="452"/>
                      <a:pt x="567" y="456"/>
                      <a:pt x="552" y="448"/>
                    </a:cubicBezTo>
                    <a:cubicBezTo>
                      <a:pt x="528" y="436"/>
                      <a:pt x="525" y="418"/>
                      <a:pt x="505" y="407"/>
                    </a:cubicBezTo>
                    <a:cubicBezTo>
                      <a:pt x="500" y="407"/>
                      <a:pt x="500" y="407"/>
                      <a:pt x="500" y="407"/>
                    </a:cubicBezTo>
                    <a:cubicBezTo>
                      <a:pt x="494" y="403"/>
                      <a:pt x="489" y="401"/>
                      <a:pt x="483" y="401"/>
                    </a:cubicBezTo>
                    <a:cubicBezTo>
                      <a:pt x="470" y="401"/>
                      <a:pt x="467" y="417"/>
                      <a:pt x="455" y="417"/>
                    </a:cubicBezTo>
                    <a:cubicBezTo>
                      <a:pt x="449" y="417"/>
                      <a:pt x="442" y="411"/>
                      <a:pt x="439" y="410"/>
                    </a:cubicBezTo>
                    <a:cubicBezTo>
                      <a:pt x="433" y="406"/>
                      <a:pt x="428" y="408"/>
                      <a:pt x="422" y="408"/>
                    </a:cubicBezTo>
                    <a:cubicBezTo>
                      <a:pt x="413" y="408"/>
                      <a:pt x="387" y="389"/>
                      <a:pt x="380" y="385"/>
                    </a:cubicBezTo>
                    <a:cubicBezTo>
                      <a:pt x="371" y="381"/>
                      <a:pt x="366" y="386"/>
                      <a:pt x="358" y="383"/>
                    </a:cubicBezTo>
                    <a:cubicBezTo>
                      <a:pt x="347" y="380"/>
                      <a:pt x="345" y="371"/>
                      <a:pt x="334" y="365"/>
                    </a:cubicBezTo>
                    <a:cubicBezTo>
                      <a:pt x="324" y="360"/>
                      <a:pt x="319" y="362"/>
                      <a:pt x="309" y="357"/>
                    </a:cubicBezTo>
                    <a:cubicBezTo>
                      <a:pt x="305" y="355"/>
                      <a:pt x="303" y="354"/>
                      <a:pt x="301" y="352"/>
                    </a:cubicBezTo>
                    <a:cubicBezTo>
                      <a:pt x="292" y="342"/>
                      <a:pt x="268" y="336"/>
                      <a:pt x="266" y="326"/>
                    </a:cubicBezTo>
                    <a:cubicBezTo>
                      <a:pt x="259" y="326"/>
                      <a:pt x="255" y="317"/>
                      <a:pt x="255" y="310"/>
                    </a:cubicBezTo>
                    <a:cubicBezTo>
                      <a:pt x="255" y="301"/>
                      <a:pt x="262" y="297"/>
                      <a:pt x="262" y="288"/>
                    </a:cubicBezTo>
                    <a:cubicBezTo>
                      <a:pt x="262" y="278"/>
                      <a:pt x="256" y="275"/>
                      <a:pt x="255" y="270"/>
                    </a:cubicBezTo>
                    <a:cubicBezTo>
                      <a:pt x="246" y="241"/>
                      <a:pt x="220" y="218"/>
                      <a:pt x="203" y="200"/>
                    </a:cubicBezTo>
                    <a:cubicBezTo>
                      <a:pt x="196" y="193"/>
                      <a:pt x="183" y="189"/>
                      <a:pt x="176" y="181"/>
                    </a:cubicBezTo>
                    <a:cubicBezTo>
                      <a:pt x="170" y="175"/>
                      <a:pt x="175" y="167"/>
                      <a:pt x="171" y="158"/>
                    </a:cubicBezTo>
                    <a:cubicBezTo>
                      <a:pt x="165" y="144"/>
                      <a:pt x="141" y="142"/>
                      <a:pt x="141" y="123"/>
                    </a:cubicBezTo>
                    <a:cubicBezTo>
                      <a:pt x="134" y="122"/>
                      <a:pt x="135" y="121"/>
                      <a:pt x="133" y="123"/>
                    </a:cubicBezTo>
                    <a:cubicBezTo>
                      <a:pt x="123" y="113"/>
                      <a:pt x="115" y="104"/>
                      <a:pt x="107" y="96"/>
                    </a:cubicBezTo>
                    <a:cubicBezTo>
                      <a:pt x="100" y="88"/>
                      <a:pt x="102" y="75"/>
                      <a:pt x="96" y="68"/>
                    </a:cubicBezTo>
                    <a:cubicBezTo>
                      <a:pt x="89" y="61"/>
                      <a:pt x="90" y="43"/>
                      <a:pt x="84" y="40"/>
                    </a:cubicBezTo>
                    <a:cubicBezTo>
                      <a:pt x="71" y="34"/>
                      <a:pt x="59" y="34"/>
                      <a:pt x="49" y="24"/>
                    </a:cubicBezTo>
                    <a:cubicBezTo>
                      <a:pt x="47" y="27"/>
                      <a:pt x="48" y="32"/>
                      <a:pt x="48" y="34"/>
                    </a:cubicBezTo>
                    <a:cubicBezTo>
                      <a:pt x="48" y="51"/>
                      <a:pt x="55" y="61"/>
                      <a:pt x="61" y="75"/>
                    </a:cubicBezTo>
                    <a:cubicBezTo>
                      <a:pt x="67" y="87"/>
                      <a:pt x="77" y="87"/>
                      <a:pt x="84" y="95"/>
                    </a:cubicBezTo>
                    <a:cubicBezTo>
                      <a:pt x="95" y="106"/>
                      <a:pt x="96" y="114"/>
                      <a:pt x="100" y="127"/>
                    </a:cubicBezTo>
                    <a:cubicBezTo>
                      <a:pt x="105" y="146"/>
                      <a:pt x="121" y="154"/>
                      <a:pt x="126" y="171"/>
                    </a:cubicBezTo>
                    <a:cubicBezTo>
                      <a:pt x="132" y="190"/>
                      <a:pt x="137" y="211"/>
                      <a:pt x="150" y="220"/>
                    </a:cubicBezTo>
                    <a:cubicBezTo>
                      <a:pt x="156" y="214"/>
                      <a:pt x="165" y="228"/>
                      <a:pt x="165" y="234"/>
                    </a:cubicBezTo>
                    <a:cubicBezTo>
                      <a:pt x="165" y="238"/>
                      <a:pt x="162" y="246"/>
                      <a:pt x="160" y="246"/>
                    </a:cubicBezTo>
                    <a:cubicBezTo>
                      <a:pt x="158" y="246"/>
                      <a:pt x="148" y="232"/>
                      <a:pt x="148" y="229"/>
                    </a:cubicBezTo>
                    <a:cubicBezTo>
                      <a:pt x="134" y="229"/>
                      <a:pt x="127" y="210"/>
                      <a:pt x="118" y="204"/>
                    </a:cubicBezTo>
                    <a:cubicBezTo>
                      <a:pt x="114" y="201"/>
                      <a:pt x="113" y="201"/>
                      <a:pt x="111" y="197"/>
                    </a:cubicBezTo>
                    <a:cubicBezTo>
                      <a:pt x="111" y="177"/>
                      <a:pt x="111" y="177"/>
                      <a:pt x="111" y="177"/>
                    </a:cubicBezTo>
                    <a:cubicBezTo>
                      <a:pt x="102" y="168"/>
                      <a:pt x="96" y="159"/>
                      <a:pt x="89" y="151"/>
                    </a:cubicBezTo>
                    <a:cubicBezTo>
                      <a:pt x="78" y="140"/>
                      <a:pt x="62" y="142"/>
                      <a:pt x="54" y="131"/>
                    </a:cubicBezTo>
                    <a:cubicBezTo>
                      <a:pt x="58" y="131"/>
                      <a:pt x="76" y="133"/>
                      <a:pt x="69" y="124"/>
                    </a:cubicBezTo>
                    <a:cubicBezTo>
                      <a:pt x="58" y="107"/>
                      <a:pt x="45" y="90"/>
                      <a:pt x="32" y="81"/>
                    </a:cubicBezTo>
                    <a:cubicBezTo>
                      <a:pt x="23" y="75"/>
                      <a:pt x="24" y="53"/>
                      <a:pt x="19" y="43"/>
                    </a:cubicBezTo>
                    <a:cubicBezTo>
                      <a:pt x="12" y="29"/>
                      <a:pt x="6" y="24"/>
                      <a:pt x="0" y="6"/>
                    </a:cubicBezTo>
                    <a:cubicBezTo>
                      <a:pt x="0" y="0"/>
                      <a:pt x="0" y="0"/>
                      <a:pt x="0" y="0"/>
                    </a:cubicBezTo>
                    <a:cubicBezTo>
                      <a:pt x="49" y="0"/>
                      <a:pt x="49" y="0"/>
                      <a:pt x="49" y="0"/>
                    </a:cubicBezTo>
                    <a:cubicBezTo>
                      <a:pt x="130" y="28"/>
                      <a:pt x="130" y="28"/>
                      <a:pt x="130" y="28"/>
                    </a:cubicBezTo>
                    <a:cubicBezTo>
                      <a:pt x="193" y="28"/>
                      <a:pt x="193" y="28"/>
                      <a:pt x="193" y="28"/>
                    </a:cubicBezTo>
                    <a:cubicBezTo>
                      <a:pt x="193" y="18"/>
                      <a:pt x="193" y="18"/>
                      <a:pt x="193" y="18"/>
                    </a:cubicBezTo>
                    <a:cubicBezTo>
                      <a:pt x="208" y="18"/>
                      <a:pt x="208" y="18"/>
                      <a:pt x="208" y="18"/>
                    </a:cubicBezTo>
                    <a:cubicBezTo>
                      <a:pt x="234" y="26"/>
                      <a:pt x="249" y="29"/>
                      <a:pt x="261" y="52"/>
                    </a:cubicBezTo>
                    <a:cubicBezTo>
                      <a:pt x="268" y="63"/>
                      <a:pt x="280" y="90"/>
                      <a:pt x="296" y="90"/>
                    </a:cubicBezTo>
                    <a:cubicBezTo>
                      <a:pt x="310" y="90"/>
                      <a:pt x="305" y="68"/>
                      <a:pt x="322" y="68"/>
                    </a:cubicBezTo>
                    <a:cubicBezTo>
                      <a:pt x="367" y="68"/>
                      <a:pt x="366" y="126"/>
                      <a:pt x="390" y="151"/>
                    </a:cubicBezTo>
                    <a:cubicBezTo>
                      <a:pt x="396" y="158"/>
                      <a:pt x="415" y="162"/>
                      <a:pt x="428" y="163"/>
                    </a:cubicBezTo>
                    <a:cubicBezTo>
                      <a:pt x="428" y="161"/>
                      <a:pt x="424" y="158"/>
                      <a:pt x="424" y="155"/>
                    </a:cubicBezTo>
                    <a:cubicBezTo>
                      <a:pt x="424" y="155"/>
                      <a:pt x="424" y="155"/>
                      <a:pt x="424" y="155"/>
                    </a:cubicBezTo>
                    <a:lnTo>
                      <a:pt x="427" y="165"/>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6" name="Freeform 159">
                <a:extLst>
                  <a:ext uri="{FF2B5EF4-FFF2-40B4-BE49-F238E27FC236}">
                    <a16:creationId xmlns:a16="http://schemas.microsoft.com/office/drawing/2014/main" xmlns="" id="{3F7BD0D7-48E5-FE14-D862-A5949E50A8CF}"/>
                  </a:ext>
                </a:extLst>
              </p:cNvPr>
              <p:cNvSpPr>
                <a:spLocks/>
              </p:cNvSpPr>
              <p:nvPr/>
            </p:nvSpPr>
            <p:spPr bwMode="auto">
              <a:xfrm>
                <a:off x="3799576" y="2703915"/>
                <a:ext cx="29078" cy="16835"/>
              </a:xfrm>
              <a:custGeom>
                <a:avLst/>
                <a:gdLst>
                  <a:gd name="T0" fmla="*/ 0 w 26"/>
                  <a:gd name="T1" fmla="*/ 0 h 14"/>
                  <a:gd name="T2" fmla="*/ 26 w 26"/>
                  <a:gd name="T3" fmla="*/ 13 h 14"/>
                  <a:gd name="T4" fmla="*/ 22 w 26"/>
                  <a:gd name="T5" fmla="*/ 13 h 14"/>
                  <a:gd name="T6" fmla="*/ 0 w 26"/>
                  <a:gd name="T7" fmla="*/ 5 h 14"/>
                  <a:gd name="T8" fmla="*/ 0 w 26"/>
                  <a:gd name="T9" fmla="*/ 0 h 14"/>
                </a:gdLst>
                <a:ahLst/>
                <a:cxnLst>
                  <a:cxn ang="0">
                    <a:pos x="T0" y="T1"/>
                  </a:cxn>
                  <a:cxn ang="0">
                    <a:pos x="T2" y="T3"/>
                  </a:cxn>
                  <a:cxn ang="0">
                    <a:pos x="T4" y="T5"/>
                  </a:cxn>
                  <a:cxn ang="0">
                    <a:pos x="T6" y="T7"/>
                  </a:cxn>
                  <a:cxn ang="0">
                    <a:pos x="T8" y="T9"/>
                  </a:cxn>
                </a:cxnLst>
                <a:rect l="0" t="0" r="r" b="b"/>
                <a:pathLst>
                  <a:path w="26" h="14">
                    <a:moveTo>
                      <a:pt x="0" y="0"/>
                    </a:moveTo>
                    <a:cubicBezTo>
                      <a:pt x="13" y="0"/>
                      <a:pt x="26" y="2"/>
                      <a:pt x="26" y="13"/>
                    </a:cubicBezTo>
                    <a:cubicBezTo>
                      <a:pt x="26" y="14"/>
                      <a:pt x="23" y="13"/>
                      <a:pt x="22" y="13"/>
                    </a:cubicBezTo>
                    <a:cubicBezTo>
                      <a:pt x="15" y="13"/>
                      <a:pt x="4" y="10"/>
                      <a:pt x="0" y="5"/>
                    </a:cubicBezTo>
                    <a:cubicBezTo>
                      <a:pt x="1" y="4"/>
                      <a:pt x="1" y="1"/>
                      <a:pt x="0"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7" name="Freeform 160">
                <a:extLst>
                  <a:ext uri="{FF2B5EF4-FFF2-40B4-BE49-F238E27FC236}">
                    <a16:creationId xmlns:a16="http://schemas.microsoft.com/office/drawing/2014/main" xmlns="" id="{ECB9FAAC-DE30-B663-7902-3D1F572CEFDF}"/>
                  </a:ext>
                </a:extLst>
              </p:cNvPr>
              <p:cNvSpPr>
                <a:spLocks/>
              </p:cNvSpPr>
              <p:nvPr/>
            </p:nvSpPr>
            <p:spPr bwMode="auto">
              <a:xfrm>
                <a:off x="2654807" y="2789619"/>
                <a:ext cx="116313" cy="79582"/>
              </a:xfrm>
              <a:custGeom>
                <a:avLst/>
                <a:gdLst>
                  <a:gd name="T0" fmla="*/ 0 w 102"/>
                  <a:gd name="T1" fmla="*/ 4 h 69"/>
                  <a:gd name="T2" fmla="*/ 11 w 102"/>
                  <a:gd name="T3" fmla="*/ 0 h 69"/>
                  <a:gd name="T4" fmla="*/ 31 w 102"/>
                  <a:gd name="T5" fmla="*/ 11 h 69"/>
                  <a:gd name="T6" fmla="*/ 102 w 102"/>
                  <a:gd name="T7" fmla="*/ 62 h 69"/>
                  <a:gd name="T8" fmla="*/ 102 w 102"/>
                  <a:gd name="T9" fmla="*/ 69 h 69"/>
                  <a:gd name="T10" fmla="*/ 95 w 102"/>
                  <a:gd name="T11" fmla="*/ 69 h 69"/>
                  <a:gd name="T12" fmla="*/ 39 w 102"/>
                  <a:gd name="T13" fmla="*/ 40 h 69"/>
                  <a:gd name="T14" fmla="*/ 47 w 102"/>
                  <a:gd name="T15" fmla="*/ 32 h 69"/>
                  <a:gd name="T16" fmla="*/ 7 w 102"/>
                  <a:gd name="T17" fmla="*/ 15 h 69"/>
                  <a:gd name="T18" fmla="*/ 15 w 102"/>
                  <a:gd name="T19" fmla="*/ 7 h 69"/>
                  <a:gd name="T20" fmla="*/ 3 w 102"/>
                  <a:gd name="T21" fmla="*/ 4 h 69"/>
                  <a:gd name="T22" fmla="*/ 0 w 102"/>
                  <a:gd name="T23"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69">
                    <a:moveTo>
                      <a:pt x="0" y="4"/>
                    </a:moveTo>
                    <a:cubicBezTo>
                      <a:pt x="3" y="3"/>
                      <a:pt x="7" y="0"/>
                      <a:pt x="11" y="0"/>
                    </a:cubicBezTo>
                    <a:cubicBezTo>
                      <a:pt x="19" y="0"/>
                      <a:pt x="26" y="10"/>
                      <a:pt x="31" y="11"/>
                    </a:cubicBezTo>
                    <a:cubicBezTo>
                      <a:pt x="64" y="23"/>
                      <a:pt x="82" y="42"/>
                      <a:pt x="102" y="62"/>
                    </a:cubicBezTo>
                    <a:cubicBezTo>
                      <a:pt x="102" y="69"/>
                      <a:pt x="102" y="69"/>
                      <a:pt x="102" y="69"/>
                    </a:cubicBezTo>
                    <a:cubicBezTo>
                      <a:pt x="100" y="69"/>
                      <a:pt x="97" y="69"/>
                      <a:pt x="95" y="69"/>
                    </a:cubicBezTo>
                    <a:cubicBezTo>
                      <a:pt x="78" y="69"/>
                      <a:pt x="51" y="48"/>
                      <a:pt x="39" y="40"/>
                    </a:cubicBezTo>
                    <a:cubicBezTo>
                      <a:pt x="40" y="35"/>
                      <a:pt x="44" y="35"/>
                      <a:pt x="47" y="32"/>
                    </a:cubicBezTo>
                    <a:cubicBezTo>
                      <a:pt x="31" y="32"/>
                      <a:pt x="10" y="24"/>
                      <a:pt x="7" y="15"/>
                    </a:cubicBezTo>
                    <a:cubicBezTo>
                      <a:pt x="11" y="13"/>
                      <a:pt x="14" y="10"/>
                      <a:pt x="15" y="7"/>
                    </a:cubicBezTo>
                    <a:cubicBezTo>
                      <a:pt x="11" y="7"/>
                      <a:pt x="3" y="4"/>
                      <a:pt x="3" y="4"/>
                    </a:cubicBezTo>
                    <a:lnTo>
                      <a:pt x="0" y="4"/>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8" name="Freeform 161">
                <a:extLst>
                  <a:ext uri="{FF2B5EF4-FFF2-40B4-BE49-F238E27FC236}">
                    <a16:creationId xmlns:a16="http://schemas.microsoft.com/office/drawing/2014/main" xmlns="" id="{6F87D33F-ED86-3B7B-76C0-0012C7054640}"/>
                  </a:ext>
                </a:extLst>
              </p:cNvPr>
              <p:cNvSpPr>
                <a:spLocks/>
              </p:cNvSpPr>
              <p:nvPr/>
            </p:nvSpPr>
            <p:spPr bwMode="auto">
              <a:xfrm>
                <a:off x="2538494" y="2676368"/>
                <a:ext cx="41322" cy="62747"/>
              </a:xfrm>
              <a:custGeom>
                <a:avLst/>
                <a:gdLst>
                  <a:gd name="T0" fmla="*/ 9 w 36"/>
                  <a:gd name="T1" fmla="*/ 21 h 55"/>
                  <a:gd name="T2" fmla="*/ 0 w 36"/>
                  <a:gd name="T3" fmla="*/ 7 h 55"/>
                  <a:gd name="T4" fmla="*/ 0 w 36"/>
                  <a:gd name="T5" fmla="*/ 0 h 55"/>
                  <a:gd name="T6" fmla="*/ 17 w 36"/>
                  <a:gd name="T7" fmla="*/ 6 h 55"/>
                  <a:gd name="T8" fmla="*/ 13 w 36"/>
                  <a:gd name="T9" fmla="*/ 15 h 55"/>
                  <a:gd name="T10" fmla="*/ 23 w 36"/>
                  <a:gd name="T11" fmla="*/ 5 h 55"/>
                  <a:gd name="T12" fmla="*/ 23 w 36"/>
                  <a:gd name="T13" fmla="*/ 22 h 55"/>
                  <a:gd name="T14" fmla="*/ 26 w 36"/>
                  <a:gd name="T15" fmla="*/ 32 h 55"/>
                  <a:gd name="T16" fmla="*/ 23 w 36"/>
                  <a:gd name="T17" fmla="*/ 40 h 55"/>
                  <a:gd name="T18" fmla="*/ 29 w 36"/>
                  <a:gd name="T19" fmla="*/ 55 h 55"/>
                  <a:gd name="T20" fmla="*/ 18 w 36"/>
                  <a:gd name="T21" fmla="*/ 40 h 55"/>
                  <a:gd name="T22" fmla="*/ 21 w 36"/>
                  <a:gd name="T23" fmla="*/ 31 h 55"/>
                  <a:gd name="T24" fmla="*/ 9 w 36"/>
                  <a:gd name="T25"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5">
                    <a:moveTo>
                      <a:pt x="9" y="21"/>
                    </a:moveTo>
                    <a:cubicBezTo>
                      <a:pt x="6" y="21"/>
                      <a:pt x="3" y="11"/>
                      <a:pt x="0" y="7"/>
                    </a:cubicBezTo>
                    <a:cubicBezTo>
                      <a:pt x="0" y="0"/>
                      <a:pt x="0" y="0"/>
                      <a:pt x="0" y="0"/>
                    </a:cubicBezTo>
                    <a:cubicBezTo>
                      <a:pt x="7" y="0"/>
                      <a:pt x="10" y="5"/>
                      <a:pt x="17" y="6"/>
                    </a:cubicBezTo>
                    <a:cubicBezTo>
                      <a:pt x="17" y="7"/>
                      <a:pt x="8" y="15"/>
                      <a:pt x="13" y="15"/>
                    </a:cubicBezTo>
                    <a:cubicBezTo>
                      <a:pt x="18" y="15"/>
                      <a:pt x="21" y="9"/>
                      <a:pt x="23" y="5"/>
                    </a:cubicBezTo>
                    <a:cubicBezTo>
                      <a:pt x="24" y="10"/>
                      <a:pt x="23" y="14"/>
                      <a:pt x="23" y="22"/>
                    </a:cubicBezTo>
                    <a:cubicBezTo>
                      <a:pt x="23" y="26"/>
                      <a:pt x="26" y="28"/>
                      <a:pt x="26" y="32"/>
                    </a:cubicBezTo>
                    <a:cubicBezTo>
                      <a:pt x="26" y="35"/>
                      <a:pt x="23" y="37"/>
                      <a:pt x="23" y="40"/>
                    </a:cubicBezTo>
                    <a:cubicBezTo>
                      <a:pt x="23" y="43"/>
                      <a:pt x="36" y="55"/>
                      <a:pt x="29" y="55"/>
                    </a:cubicBezTo>
                    <a:cubicBezTo>
                      <a:pt x="23" y="55"/>
                      <a:pt x="18" y="46"/>
                      <a:pt x="18" y="40"/>
                    </a:cubicBezTo>
                    <a:cubicBezTo>
                      <a:pt x="18" y="35"/>
                      <a:pt x="21" y="33"/>
                      <a:pt x="21" y="31"/>
                    </a:cubicBezTo>
                    <a:cubicBezTo>
                      <a:pt x="15" y="30"/>
                      <a:pt x="14" y="21"/>
                      <a:pt x="9" y="21"/>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9" name="Freeform 162">
                <a:extLst>
                  <a:ext uri="{FF2B5EF4-FFF2-40B4-BE49-F238E27FC236}">
                    <a16:creationId xmlns:a16="http://schemas.microsoft.com/office/drawing/2014/main" xmlns="" id="{A9060EF8-4A1A-9597-0075-34BE10BA8535}"/>
                  </a:ext>
                </a:extLst>
              </p:cNvPr>
              <p:cNvSpPr>
                <a:spLocks/>
              </p:cNvSpPr>
              <p:nvPr/>
            </p:nvSpPr>
            <p:spPr bwMode="auto">
              <a:xfrm>
                <a:off x="2008962" y="2538629"/>
                <a:ext cx="53565" cy="36730"/>
              </a:xfrm>
              <a:custGeom>
                <a:avLst/>
                <a:gdLst>
                  <a:gd name="T0" fmla="*/ 36 w 46"/>
                  <a:gd name="T1" fmla="*/ 0 h 32"/>
                  <a:gd name="T2" fmla="*/ 46 w 46"/>
                  <a:gd name="T3" fmla="*/ 0 h 32"/>
                  <a:gd name="T4" fmla="*/ 46 w 46"/>
                  <a:gd name="T5" fmla="*/ 10 h 32"/>
                  <a:gd name="T6" fmla="*/ 16 w 46"/>
                  <a:gd name="T7" fmla="*/ 32 h 32"/>
                  <a:gd name="T8" fmla="*/ 0 w 46"/>
                  <a:gd name="T9" fmla="*/ 22 h 32"/>
                  <a:gd name="T10" fmla="*/ 0 w 46"/>
                  <a:gd name="T11" fmla="*/ 12 h 32"/>
                  <a:gd name="T12" fmla="*/ 36 w 4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36" y="0"/>
                    </a:moveTo>
                    <a:cubicBezTo>
                      <a:pt x="42" y="0"/>
                      <a:pt x="42" y="0"/>
                      <a:pt x="46" y="0"/>
                    </a:cubicBezTo>
                    <a:cubicBezTo>
                      <a:pt x="46" y="10"/>
                      <a:pt x="46" y="10"/>
                      <a:pt x="46" y="10"/>
                    </a:cubicBezTo>
                    <a:cubicBezTo>
                      <a:pt x="32" y="17"/>
                      <a:pt x="27" y="22"/>
                      <a:pt x="16" y="32"/>
                    </a:cubicBezTo>
                    <a:cubicBezTo>
                      <a:pt x="9" y="26"/>
                      <a:pt x="5" y="26"/>
                      <a:pt x="0" y="22"/>
                    </a:cubicBezTo>
                    <a:cubicBezTo>
                      <a:pt x="0" y="12"/>
                      <a:pt x="0" y="12"/>
                      <a:pt x="0" y="12"/>
                    </a:cubicBezTo>
                    <a:cubicBezTo>
                      <a:pt x="13" y="8"/>
                      <a:pt x="23" y="0"/>
                      <a:pt x="36"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0" name="Freeform 163">
                <a:extLst>
                  <a:ext uri="{FF2B5EF4-FFF2-40B4-BE49-F238E27FC236}">
                    <a16:creationId xmlns:a16="http://schemas.microsoft.com/office/drawing/2014/main" xmlns="" id="{59ED32CA-4E9E-9AD9-954E-3469AB00BE90}"/>
                  </a:ext>
                </a:extLst>
              </p:cNvPr>
              <p:cNvSpPr>
                <a:spLocks/>
              </p:cNvSpPr>
              <p:nvPr/>
            </p:nvSpPr>
            <p:spPr bwMode="auto">
              <a:xfrm>
                <a:off x="6124313" y="3181408"/>
                <a:ext cx="67339" cy="47443"/>
              </a:xfrm>
              <a:custGeom>
                <a:avLst/>
                <a:gdLst>
                  <a:gd name="T0" fmla="*/ 0 w 59"/>
                  <a:gd name="T1" fmla="*/ 8 h 41"/>
                  <a:gd name="T2" fmla="*/ 0 w 59"/>
                  <a:gd name="T3" fmla="*/ 14 h 41"/>
                  <a:gd name="T4" fmla="*/ 10 w 59"/>
                  <a:gd name="T5" fmla="*/ 18 h 41"/>
                  <a:gd name="T6" fmla="*/ 45 w 59"/>
                  <a:gd name="T7" fmla="*/ 38 h 41"/>
                  <a:gd name="T8" fmla="*/ 51 w 59"/>
                  <a:gd name="T9" fmla="*/ 41 h 41"/>
                  <a:gd name="T10" fmla="*/ 56 w 59"/>
                  <a:gd name="T11" fmla="*/ 36 h 41"/>
                  <a:gd name="T12" fmla="*/ 52 w 59"/>
                  <a:gd name="T13" fmla="*/ 23 h 41"/>
                  <a:gd name="T14" fmla="*/ 56 w 59"/>
                  <a:gd name="T15" fmla="*/ 14 h 41"/>
                  <a:gd name="T16" fmla="*/ 59 w 59"/>
                  <a:gd name="T17" fmla="*/ 5 h 41"/>
                  <a:gd name="T18" fmla="*/ 33 w 59"/>
                  <a:gd name="T19" fmla="*/ 10 h 41"/>
                  <a:gd name="T20" fmla="*/ 0 w 59"/>
                  <a:gd name="T2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41">
                    <a:moveTo>
                      <a:pt x="0" y="8"/>
                    </a:moveTo>
                    <a:cubicBezTo>
                      <a:pt x="0" y="14"/>
                      <a:pt x="0" y="14"/>
                      <a:pt x="0" y="14"/>
                    </a:cubicBezTo>
                    <a:cubicBezTo>
                      <a:pt x="2" y="18"/>
                      <a:pt x="8" y="17"/>
                      <a:pt x="10" y="18"/>
                    </a:cubicBezTo>
                    <a:cubicBezTo>
                      <a:pt x="22" y="22"/>
                      <a:pt x="32" y="35"/>
                      <a:pt x="45" y="38"/>
                    </a:cubicBezTo>
                    <a:cubicBezTo>
                      <a:pt x="45" y="41"/>
                      <a:pt x="49" y="41"/>
                      <a:pt x="51" y="41"/>
                    </a:cubicBezTo>
                    <a:cubicBezTo>
                      <a:pt x="53" y="41"/>
                      <a:pt x="56" y="38"/>
                      <a:pt x="56" y="36"/>
                    </a:cubicBezTo>
                    <a:cubicBezTo>
                      <a:pt x="56" y="30"/>
                      <a:pt x="52" y="29"/>
                      <a:pt x="52" y="23"/>
                    </a:cubicBezTo>
                    <a:cubicBezTo>
                      <a:pt x="52" y="20"/>
                      <a:pt x="56" y="14"/>
                      <a:pt x="56" y="14"/>
                    </a:cubicBezTo>
                    <a:cubicBezTo>
                      <a:pt x="59" y="5"/>
                      <a:pt x="59" y="5"/>
                      <a:pt x="59" y="5"/>
                    </a:cubicBezTo>
                    <a:cubicBezTo>
                      <a:pt x="47" y="3"/>
                      <a:pt x="43" y="10"/>
                      <a:pt x="33" y="10"/>
                    </a:cubicBezTo>
                    <a:cubicBezTo>
                      <a:pt x="22" y="10"/>
                      <a:pt x="15" y="0"/>
                      <a:pt x="0"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1" name="Freeform 164">
                <a:extLst>
                  <a:ext uri="{FF2B5EF4-FFF2-40B4-BE49-F238E27FC236}">
                    <a16:creationId xmlns:a16="http://schemas.microsoft.com/office/drawing/2014/main" xmlns="" id="{D4E7A078-77AC-2C9D-5B35-C5091C4BCA59}"/>
                  </a:ext>
                </a:extLst>
              </p:cNvPr>
              <p:cNvSpPr>
                <a:spLocks/>
              </p:cNvSpPr>
              <p:nvPr/>
            </p:nvSpPr>
            <p:spPr bwMode="auto">
              <a:xfrm>
                <a:off x="6029426" y="3039078"/>
                <a:ext cx="22957" cy="47443"/>
              </a:xfrm>
              <a:custGeom>
                <a:avLst/>
                <a:gdLst>
                  <a:gd name="T0" fmla="*/ 5 w 20"/>
                  <a:gd name="T1" fmla="*/ 8 h 41"/>
                  <a:gd name="T2" fmla="*/ 17 w 20"/>
                  <a:gd name="T3" fmla="*/ 0 h 41"/>
                  <a:gd name="T4" fmla="*/ 20 w 20"/>
                  <a:gd name="T5" fmla="*/ 9 h 41"/>
                  <a:gd name="T6" fmla="*/ 14 w 20"/>
                  <a:gd name="T7" fmla="*/ 41 h 41"/>
                  <a:gd name="T8" fmla="*/ 0 w 20"/>
                  <a:gd name="T9" fmla="*/ 10 h 41"/>
                  <a:gd name="T10" fmla="*/ 5 w 20"/>
                  <a:gd name="T11" fmla="*/ 8 h 41"/>
                </a:gdLst>
                <a:ahLst/>
                <a:cxnLst>
                  <a:cxn ang="0">
                    <a:pos x="T0" y="T1"/>
                  </a:cxn>
                  <a:cxn ang="0">
                    <a:pos x="T2" y="T3"/>
                  </a:cxn>
                  <a:cxn ang="0">
                    <a:pos x="T4" y="T5"/>
                  </a:cxn>
                  <a:cxn ang="0">
                    <a:pos x="T6" y="T7"/>
                  </a:cxn>
                  <a:cxn ang="0">
                    <a:pos x="T8" y="T9"/>
                  </a:cxn>
                  <a:cxn ang="0">
                    <a:pos x="T10" y="T11"/>
                  </a:cxn>
                </a:cxnLst>
                <a:rect l="0" t="0" r="r" b="b"/>
                <a:pathLst>
                  <a:path w="20" h="41">
                    <a:moveTo>
                      <a:pt x="5" y="8"/>
                    </a:moveTo>
                    <a:cubicBezTo>
                      <a:pt x="11" y="8"/>
                      <a:pt x="14" y="1"/>
                      <a:pt x="17" y="0"/>
                    </a:cubicBezTo>
                    <a:cubicBezTo>
                      <a:pt x="17" y="4"/>
                      <a:pt x="18" y="8"/>
                      <a:pt x="20" y="9"/>
                    </a:cubicBezTo>
                    <a:cubicBezTo>
                      <a:pt x="18" y="18"/>
                      <a:pt x="16" y="36"/>
                      <a:pt x="14" y="41"/>
                    </a:cubicBezTo>
                    <a:cubicBezTo>
                      <a:pt x="6" y="39"/>
                      <a:pt x="4" y="16"/>
                      <a:pt x="0" y="10"/>
                    </a:cubicBezTo>
                    <a:cubicBezTo>
                      <a:pt x="1" y="10"/>
                      <a:pt x="4" y="8"/>
                      <a:pt x="5"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2" name="Freeform 165">
                <a:extLst>
                  <a:ext uri="{FF2B5EF4-FFF2-40B4-BE49-F238E27FC236}">
                    <a16:creationId xmlns:a16="http://schemas.microsoft.com/office/drawing/2014/main" xmlns="" id="{DFE6E4EF-5783-EC94-613C-6EFE9FFE3360}"/>
                  </a:ext>
                </a:extLst>
              </p:cNvPr>
              <p:cNvSpPr>
                <a:spLocks/>
              </p:cNvSpPr>
              <p:nvPr/>
            </p:nvSpPr>
            <p:spPr bwMode="auto">
              <a:xfrm>
                <a:off x="6024835" y="3092643"/>
                <a:ext cx="35200" cy="68869"/>
              </a:xfrm>
              <a:custGeom>
                <a:avLst/>
                <a:gdLst>
                  <a:gd name="T0" fmla="*/ 7 w 32"/>
                  <a:gd name="T1" fmla="*/ 27 h 60"/>
                  <a:gd name="T2" fmla="*/ 0 w 32"/>
                  <a:gd name="T3" fmla="*/ 11 h 60"/>
                  <a:gd name="T4" fmla="*/ 16 w 32"/>
                  <a:gd name="T5" fmla="*/ 0 h 60"/>
                  <a:gd name="T6" fmla="*/ 25 w 32"/>
                  <a:gd name="T7" fmla="*/ 5 h 60"/>
                  <a:gd name="T8" fmla="*/ 30 w 32"/>
                  <a:gd name="T9" fmla="*/ 38 h 60"/>
                  <a:gd name="T10" fmla="*/ 10 w 32"/>
                  <a:gd name="T11" fmla="*/ 60 h 60"/>
                  <a:gd name="T12" fmla="*/ 3 w 32"/>
                  <a:gd name="T13" fmla="*/ 43 h 60"/>
                  <a:gd name="T14" fmla="*/ 7 w 32"/>
                  <a:gd name="T15" fmla="*/ 27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60">
                    <a:moveTo>
                      <a:pt x="7" y="27"/>
                    </a:moveTo>
                    <a:cubicBezTo>
                      <a:pt x="7" y="21"/>
                      <a:pt x="0" y="17"/>
                      <a:pt x="0" y="11"/>
                    </a:cubicBezTo>
                    <a:cubicBezTo>
                      <a:pt x="8" y="8"/>
                      <a:pt x="9" y="0"/>
                      <a:pt x="16" y="0"/>
                    </a:cubicBezTo>
                    <a:cubicBezTo>
                      <a:pt x="21" y="0"/>
                      <a:pt x="23" y="5"/>
                      <a:pt x="25" y="5"/>
                    </a:cubicBezTo>
                    <a:cubicBezTo>
                      <a:pt x="32" y="18"/>
                      <a:pt x="30" y="25"/>
                      <a:pt x="30" y="38"/>
                    </a:cubicBezTo>
                    <a:cubicBezTo>
                      <a:pt x="30" y="49"/>
                      <a:pt x="16" y="60"/>
                      <a:pt x="10" y="60"/>
                    </a:cubicBezTo>
                    <a:cubicBezTo>
                      <a:pt x="3" y="60"/>
                      <a:pt x="3" y="50"/>
                      <a:pt x="3" y="43"/>
                    </a:cubicBezTo>
                    <a:cubicBezTo>
                      <a:pt x="3" y="37"/>
                      <a:pt x="7" y="33"/>
                      <a:pt x="7" y="2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3" name="Freeform 166">
                <a:extLst>
                  <a:ext uri="{FF2B5EF4-FFF2-40B4-BE49-F238E27FC236}">
                    <a16:creationId xmlns:a16="http://schemas.microsoft.com/office/drawing/2014/main" xmlns="" id="{649C5399-B9F5-81FA-C6B5-6B4485415E20}"/>
                  </a:ext>
                </a:extLst>
              </p:cNvPr>
              <p:cNvSpPr>
                <a:spLocks/>
              </p:cNvSpPr>
              <p:nvPr/>
            </p:nvSpPr>
            <p:spPr bwMode="auto">
              <a:xfrm>
                <a:off x="5884034" y="3133965"/>
                <a:ext cx="18365" cy="13774"/>
              </a:xfrm>
              <a:custGeom>
                <a:avLst/>
                <a:gdLst>
                  <a:gd name="T0" fmla="*/ 16 w 16"/>
                  <a:gd name="T1" fmla="*/ 9 h 13"/>
                  <a:gd name="T2" fmla="*/ 10 w 16"/>
                  <a:gd name="T3" fmla="*/ 13 h 13"/>
                  <a:gd name="T4" fmla="*/ 0 w 16"/>
                  <a:gd name="T5" fmla="*/ 6 h 13"/>
                  <a:gd name="T6" fmla="*/ 12 w 16"/>
                  <a:gd name="T7" fmla="*/ 0 h 13"/>
                  <a:gd name="T8" fmla="*/ 16 w 16"/>
                  <a:gd name="T9" fmla="*/ 9 h 13"/>
                </a:gdLst>
                <a:ahLst/>
                <a:cxnLst>
                  <a:cxn ang="0">
                    <a:pos x="T0" y="T1"/>
                  </a:cxn>
                  <a:cxn ang="0">
                    <a:pos x="T2" y="T3"/>
                  </a:cxn>
                  <a:cxn ang="0">
                    <a:pos x="T4" y="T5"/>
                  </a:cxn>
                  <a:cxn ang="0">
                    <a:pos x="T6" y="T7"/>
                  </a:cxn>
                  <a:cxn ang="0">
                    <a:pos x="T8" y="T9"/>
                  </a:cxn>
                </a:cxnLst>
                <a:rect l="0" t="0" r="r" b="b"/>
                <a:pathLst>
                  <a:path w="16" h="13">
                    <a:moveTo>
                      <a:pt x="16" y="9"/>
                    </a:moveTo>
                    <a:cubicBezTo>
                      <a:pt x="16" y="11"/>
                      <a:pt x="12" y="13"/>
                      <a:pt x="10" y="13"/>
                    </a:cubicBezTo>
                    <a:cubicBezTo>
                      <a:pt x="7" y="13"/>
                      <a:pt x="0" y="6"/>
                      <a:pt x="0" y="6"/>
                    </a:cubicBezTo>
                    <a:cubicBezTo>
                      <a:pt x="4" y="3"/>
                      <a:pt x="7" y="1"/>
                      <a:pt x="12" y="0"/>
                    </a:cubicBezTo>
                    <a:cubicBezTo>
                      <a:pt x="12" y="2"/>
                      <a:pt x="16" y="6"/>
                      <a:pt x="16" y="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4" name="Freeform 167">
                <a:extLst>
                  <a:ext uri="{FF2B5EF4-FFF2-40B4-BE49-F238E27FC236}">
                    <a16:creationId xmlns:a16="http://schemas.microsoft.com/office/drawing/2014/main" xmlns="" id="{28BE70D7-A64C-A089-B74C-5D6AC842C9A2}"/>
                  </a:ext>
                </a:extLst>
              </p:cNvPr>
              <p:cNvSpPr>
                <a:spLocks/>
              </p:cNvSpPr>
              <p:nvPr/>
            </p:nvSpPr>
            <p:spPr bwMode="auto">
              <a:xfrm>
                <a:off x="6063096" y="2610559"/>
                <a:ext cx="22957" cy="29078"/>
              </a:xfrm>
              <a:custGeom>
                <a:avLst/>
                <a:gdLst>
                  <a:gd name="T0" fmla="*/ 18 w 20"/>
                  <a:gd name="T1" fmla="*/ 18 h 25"/>
                  <a:gd name="T2" fmla="*/ 0 w 20"/>
                  <a:gd name="T3" fmla="*/ 8 h 25"/>
                  <a:gd name="T4" fmla="*/ 0 w 20"/>
                  <a:gd name="T5" fmla="*/ 0 h 25"/>
                  <a:gd name="T6" fmla="*/ 15 w 20"/>
                  <a:gd name="T7" fmla="*/ 0 h 25"/>
                  <a:gd name="T8" fmla="*/ 20 w 20"/>
                  <a:gd name="T9" fmla="*/ 16 h 25"/>
                  <a:gd name="T10" fmla="*/ 18 w 20"/>
                  <a:gd name="T11" fmla="*/ 25 h 25"/>
                  <a:gd name="T12" fmla="*/ 18 w 20"/>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18" y="18"/>
                    </a:moveTo>
                    <a:cubicBezTo>
                      <a:pt x="9" y="18"/>
                      <a:pt x="0" y="16"/>
                      <a:pt x="0" y="8"/>
                    </a:cubicBezTo>
                    <a:cubicBezTo>
                      <a:pt x="0" y="5"/>
                      <a:pt x="0" y="2"/>
                      <a:pt x="0" y="0"/>
                    </a:cubicBezTo>
                    <a:cubicBezTo>
                      <a:pt x="15" y="0"/>
                      <a:pt x="15" y="0"/>
                      <a:pt x="15" y="0"/>
                    </a:cubicBezTo>
                    <a:cubicBezTo>
                      <a:pt x="15" y="9"/>
                      <a:pt x="20" y="8"/>
                      <a:pt x="20" y="16"/>
                    </a:cubicBezTo>
                    <a:cubicBezTo>
                      <a:pt x="20" y="22"/>
                      <a:pt x="19" y="21"/>
                      <a:pt x="18" y="25"/>
                    </a:cubicBezTo>
                    <a:cubicBezTo>
                      <a:pt x="18" y="22"/>
                      <a:pt x="18" y="21"/>
                      <a:pt x="18" y="1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5" name="Freeform 168">
                <a:extLst>
                  <a:ext uri="{FF2B5EF4-FFF2-40B4-BE49-F238E27FC236}">
                    <a16:creationId xmlns:a16="http://schemas.microsoft.com/office/drawing/2014/main" xmlns="" id="{1C74B098-4163-EFD0-BB68-D79AB98E81C2}"/>
                  </a:ext>
                </a:extLst>
              </p:cNvPr>
              <p:cNvSpPr>
                <a:spLocks/>
              </p:cNvSpPr>
              <p:nvPr/>
            </p:nvSpPr>
            <p:spPr bwMode="auto">
              <a:xfrm>
                <a:off x="6090643" y="2584542"/>
                <a:ext cx="38261" cy="59687"/>
              </a:xfrm>
              <a:custGeom>
                <a:avLst/>
                <a:gdLst>
                  <a:gd name="T0" fmla="*/ 5 w 34"/>
                  <a:gd name="T1" fmla="*/ 47 h 52"/>
                  <a:gd name="T2" fmla="*/ 16 w 34"/>
                  <a:gd name="T3" fmla="*/ 36 h 52"/>
                  <a:gd name="T4" fmla="*/ 0 w 34"/>
                  <a:gd name="T5" fmla="*/ 24 h 52"/>
                  <a:gd name="T6" fmla="*/ 14 w 34"/>
                  <a:gd name="T7" fmla="*/ 0 h 52"/>
                  <a:gd name="T8" fmla="*/ 34 w 34"/>
                  <a:gd name="T9" fmla="*/ 20 h 52"/>
                  <a:gd name="T10" fmla="*/ 11 w 34"/>
                  <a:gd name="T11" fmla="*/ 52 h 52"/>
                  <a:gd name="T12" fmla="*/ 0 w 34"/>
                  <a:gd name="T13" fmla="*/ 48 h 52"/>
                  <a:gd name="T14" fmla="*/ 4 w 34"/>
                  <a:gd name="T15" fmla="*/ 44 h 52"/>
                  <a:gd name="T16" fmla="*/ 5 w 34"/>
                  <a:gd name="T17"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5" y="47"/>
                    </a:moveTo>
                    <a:cubicBezTo>
                      <a:pt x="11" y="46"/>
                      <a:pt x="16" y="40"/>
                      <a:pt x="16" y="36"/>
                    </a:cubicBezTo>
                    <a:cubicBezTo>
                      <a:pt x="8" y="35"/>
                      <a:pt x="0" y="28"/>
                      <a:pt x="0" y="24"/>
                    </a:cubicBezTo>
                    <a:cubicBezTo>
                      <a:pt x="0" y="20"/>
                      <a:pt x="9" y="0"/>
                      <a:pt x="14" y="0"/>
                    </a:cubicBezTo>
                    <a:cubicBezTo>
                      <a:pt x="30" y="0"/>
                      <a:pt x="30" y="7"/>
                      <a:pt x="34" y="20"/>
                    </a:cubicBezTo>
                    <a:cubicBezTo>
                      <a:pt x="21" y="24"/>
                      <a:pt x="27" y="52"/>
                      <a:pt x="11" y="52"/>
                    </a:cubicBezTo>
                    <a:cubicBezTo>
                      <a:pt x="5" y="52"/>
                      <a:pt x="1" y="48"/>
                      <a:pt x="0" y="48"/>
                    </a:cubicBezTo>
                    <a:cubicBezTo>
                      <a:pt x="1" y="46"/>
                      <a:pt x="3" y="44"/>
                      <a:pt x="4" y="44"/>
                    </a:cubicBezTo>
                    <a:lnTo>
                      <a:pt x="5" y="47"/>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6" name="Freeform 169">
                <a:extLst>
                  <a:ext uri="{FF2B5EF4-FFF2-40B4-BE49-F238E27FC236}">
                    <a16:creationId xmlns:a16="http://schemas.microsoft.com/office/drawing/2014/main" xmlns="" id="{CF9D78B9-AEB8-0BF8-FF6A-5359E2433236}"/>
                  </a:ext>
                </a:extLst>
              </p:cNvPr>
              <p:cNvSpPr>
                <a:spLocks/>
              </p:cNvSpPr>
              <p:nvPr/>
            </p:nvSpPr>
            <p:spPr bwMode="auto">
              <a:xfrm>
                <a:off x="6258992" y="2517204"/>
                <a:ext cx="22957" cy="35200"/>
              </a:xfrm>
              <a:custGeom>
                <a:avLst/>
                <a:gdLst>
                  <a:gd name="T0" fmla="*/ 14 w 20"/>
                  <a:gd name="T1" fmla="*/ 10 h 30"/>
                  <a:gd name="T2" fmla="*/ 3 w 20"/>
                  <a:gd name="T3" fmla="*/ 30 h 30"/>
                  <a:gd name="T4" fmla="*/ 3 w 20"/>
                  <a:gd name="T5" fmla="*/ 20 h 30"/>
                  <a:gd name="T6" fmla="*/ 20 w 20"/>
                  <a:gd name="T7" fmla="*/ 0 h 30"/>
                  <a:gd name="T8" fmla="*/ 14 w 20"/>
                  <a:gd name="T9" fmla="*/ 10 h 30"/>
                </a:gdLst>
                <a:ahLst/>
                <a:cxnLst>
                  <a:cxn ang="0">
                    <a:pos x="T0" y="T1"/>
                  </a:cxn>
                  <a:cxn ang="0">
                    <a:pos x="T2" y="T3"/>
                  </a:cxn>
                  <a:cxn ang="0">
                    <a:pos x="T4" y="T5"/>
                  </a:cxn>
                  <a:cxn ang="0">
                    <a:pos x="T6" y="T7"/>
                  </a:cxn>
                  <a:cxn ang="0">
                    <a:pos x="T8" y="T9"/>
                  </a:cxn>
                </a:cxnLst>
                <a:rect l="0" t="0" r="r" b="b"/>
                <a:pathLst>
                  <a:path w="20" h="30">
                    <a:moveTo>
                      <a:pt x="14" y="10"/>
                    </a:moveTo>
                    <a:cubicBezTo>
                      <a:pt x="14" y="19"/>
                      <a:pt x="8" y="23"/>
                      <a:pt x="3" y="30"/>
                    </a:cubicBezTo>
                    <a:cubicBezTo>
                      <a:pt x="0" y="27"/>
                      <a:pt x="3" y="24"/>
                      <a:pt x="3" y="20"/>
                    </a:cubicBezTo>
                    <a:cubicBezTo>
                      <a:pt x="3" y="15"/>
                      <a:pt x="7" y="1"/>
                      <a:pt x="20" y="0"/>
                    </a:cubicBezTo>
                    <a:cubicBezTo>
                      <a:pt x="19" y="3"/>
                      <a:pt x="14" y="6"/>
                      <a:pt x="14" y="1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7" name="Freeform 170">
                <a:extLst>
                  <a:ext uri="{FF2B5EF4-FFF2-40B4-BE49-F238E27FC236}">
                    <a16:creationId xmlns:a16="http://schemas.microsoft.com/office/drawing/2014/main" xmlns="" id="{5CB159EC-E369-EC5C-2BB3-A9D8C37328CD}"/>
                  </a:ext>
                </a:extLst>
              </p:cNvPr>
              <p:cNvSpPr>
                <a:spLocks/>
              </p:cNvSpPr>
              <p:nvPr/>
            </p:nvSpPr>
            <p:spPr bwMode="auto">
              <a:xfrm>
                <a:off x="6352349" y="2472821"/>
                <a:ext cx="29078" cy="39791"/>
              </a:xfrm>
              <a:custGeom>
                <a:avLst/>
                <a:gdLst>
                  <a:gd name="T0" fmla="*/ 20 w 26"/>
                  <a:gd name="T1" fmla="*/ 18 h 36"/>
                  <a:gd name="T2" fmla="*/ 20 w 26"/>
                  <a:gd name="T3" fmla="*/ 28 h 36"/>
                  <a:gd name="T4" fmla="*/ 7 w 26"/>
                  <a:gd name="T5" fmla="*/ 36 h 36"/>
                  <a:gd name="T6" fmla="*/ 0 w 26"/>
                  <a:gd name="T7" fmla="*/ 24 h 36"/>
                  <a:gd name="T8" fmla="*/ 16 w 26"/>
                  <a:gd name="T9" fmla="*/ 18 h 36"/>
                  <a:gd name="T10" fmla="*/ 11 w 26"/>
                  <a:gd name="T11" fmla="*/ 8 h 36"/>
                  <a:gd name="T12" fmla="*/ 18 w 26"/>
                  <a:gd name="T13" fmla="*/ 0 h 36"/>
                  <a:gd name="T14" fmla="*/ 26 w 26"/>
                  <a:gd name="T15" fmla="*/ 8 h 36"/>
                  <a:gd name="T16" fmla="*/ 20 w 26"/>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6">
                    <a:moveTo>
                      <a:pt x="20" y="18"/>
                    </a:moveTo>
                    <a:cubicBezTo>
                      <a:pt x="20" y="22"/>
                      <a:pt x="20" y="25"/>
                      <a:pt x="20" y="28"/>
                    </a:cubicBezTo>
                    <a:cubicBezTo>
                      <a:pt x="20" y="30"/>
                      <a:pt x="10" y="36"/>
                      <a:pt x="7" y="36"/>
                    </a:cubicBezTo>
                    <a:cubicBezTo>
                      <a:pt x="0" y="36"/>
                      <a:pt x="0" y="29"/>
                      <a:pt x="0" y="24"/>
                    </a:cubicBezTo>
                    <a:cubicBezTo>
                      <a:pt x="6" y="23"/>
                      <a:pt x="10" y="18"/>
                      <a:pt x="16" y="18"/>
                    </a:cubicBezTo>
                    <a:cubicBezTo>
                      <a:pt x="14" y="14"/>
                      <a:pt x="11" y="12"/>
                      <a:pt x="11" y="8"/>
                    </a:cubicBezTo>
                    <a:cubicBezTo>
                      <a:pt x="11" y="4"/>
                      <a:pt x="18" y="0"/>
                      <a:pt x="18" y="0"/>
                    </a:cubicBezTo>
                    <a:cubicBezTo>
                      <a:pt x="22" y="5"/>
                      <a:pt x="23" y="6"/>
                      <a:pt x="26" y="8"/>
                    </a:cubicBezTo>
                    <a:cubicBezTo>
                      <a:pt x="25" y="12"/>
                      <a:pt x="22" y="18"/>
                      <a:pt x="20" y="1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8" name="Freeform 171">
                <a:extLst>
                  <a:ext uri="{FF2B5EF4-FFF2-40B4-BE49-F238E27FC236}">
                    <a16:creationId xmlns:a16="http://schemas.microsoft.com/office/drawing/2014/main" xmlns="" id="{3B34C776-5764-0B20-17E0-10F7769733B6}"/>
                  </a:ext>
                </a:extLst>
              </p:cNvPr>
              <p:cNvSpPr>
                <a:spLocks/>
              </p:cNvSpPr>
              <p:nvPr/>
            </p:nvSpPr>
            <p:spPr bwMode="auto">
              <a:xfrm>
                <a:off x="6405914" y="3265581"/>
                <a:ext cx="53565" cy="16835"/>
              </a:xfrm>
              <a:custGeom>
                <a:avLst/>
                <a:gdLst>
                  <a:gd name="T0" fmla="*/ 47 w 47"/>
                  <a:gd name="T1" fmla="*/ 8 h 14"/>
                  <a:gd name="T2" fmla="*/ 28 w 47"/>
                  <a:gd name="T3" fmla="*/ 10 h 14"/>
                  <a:gd name="T4" fmla="*/ 0 w 47"/>
                  <a:gd name="T5" fmla="*/ 3 h 14"/>
                  <a:gd name="T6" fmla="*/ 47 w 47"/>
                  <a:gd name="T7" fmla="*/ 8 h 14"/>
                </a:gdLst>
                <a:ahLst/>
                <a:cxnLst>
                  <a:cxn ang="0">
                    <a:pos x="T0" y="T1"/>
                  </a:cxn>
                  <a:cxn ang="0">
                    <a:pos x="T2" y="T3"/>
                  </a:cxn>
                  <a:cxn ang="0">
                    <a:pos x="T4" y="T5"/>
                  </a:cxn>
                  <a:cxn ang="0">
                    <a:pos x="T6" y="T7"/>
                  </a:cxn>
                </a:cxnLst>
                <a:rect l="0" t="0" r="r" b="b"/>
                <a:pathLst>
                  <a:path w="47" h="14">
                    <a:moveTo>
                      <a:pt x="47" y="8"/>
                    </a:moveTo>
                    <a:cubicBezTo>
                      <a:pt x="37" y="14"/>
                      <a:pt x="34" y="10"/>
                      <a:pt x="28" y="10"/>
                    </a:cubicBezTo>
                    <a:cubicBezTo>
                      <a:pt x="22" y="10"/>
                      <a:pt x="8" y="8"/>
                      <a:pt x="0" y="3"/>
                    </a:cubicBezTo>
                    <a:cubicBezTo>
                      <a:pt x="16" y="0"/>
                      <a:pt x="34" y="4"/>
                      <a:pt x="47"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9" name="Freeform 172">
                <a:extLst>
                  <a:ext uri="{FF2B5EF4-FFF2-40B4-BE49-F238E27FC236}">
                    <a16:creationId xmlns:a16="http://schemas.microsoft.com/office/drawing/2014/main" xmlns="" id="{29A379C0-5AB8-9F6E-96B7-BB3E4B63B62A}"/>
                  </a:ext>
                </a:extLst>
              </p:cNvPr>
              <p:cNvSpPr>
                <a:spLocks/>
              </p:cNvSpPr>
              <p:nvPr/>
            </p:nvSpPr>
            <p:spPr bwMode="auto">
              <a:xfrm>
                <a:off x="6614054" y="3259460"/>
                <a:ext cx="50504" cy="27548"/>
              </a:xfrm>
              <a:custGeom>
                <a:avLst/>
                <a:gdLst>
                  <a:gd name="T0" fmla="*/ 9 w 44"/>
                  <a:gd name="T1" fmla="*/ 24 h 24"/>
                  <a:gd name="T2" fmla="*/ 4 w 44"/>
                  <a:gd name="T3" fmla="*/ 20 h 24"/>
                  <a:gd name="T4" fmla="*/ 0 w 44"/>
                  <a:gd name="T5" fmla="*/ 16 h 24"/>
                  <a:gd name="T6" fmla="*/ 44 w 44"/>
                  <a:gd name="T7" fmla="*/ 0 h 24"/>
                  <a:gd name="T8" fmla="*/ 34 w 44"/>
                  <a:gd name="T9" fmla="*/ 7 h 24"/>
                  <a:gd name="T10" fmla="*/ 33 w 44"/>
                  <a:gd name="T11" fmla="*/ 15 h 24"/>
                  <a:gd name="T12" fmla="*/ 9 w 4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4" h="24">
                    <a:moveTo>
                      <a:pt x="9" y="24"/>
                    </a:moveTo>
                    <a:cubicBezTo>
                      <a:pt x="7" y="24"/>
                      <a:pt x="4" y="22"/>
                      <a:pt x="4" y="20"/>
                    </a:cubicBezTo>
                    <a:cubicBezTo>
                      <a:pt x="2" y="20"/>
                      <a:pt x="0" y="17"/>
                      <a:pt x="0" y="16"/>
                    </a:cubicBezTo>
                    <a:cubicBezTo>
                      <a:pt x="12" y="10"/>
                      <a:pt x="31" y="2"/>
                      <a:pt x="44" y="0"/>
                    </a:cubicBezTo>
                    <a:cubicBezTo>
                      <a:pt x="43" y="8"/>
                      <a:pt x="39" y="4"/>
                      <a:pt x="34" y="7"/>
                    </a:cubicBezTo>
                    <a:cubicBezTo>
                      <a:pt x="32" y="8"/>
                      <a:pt x="34" y="12"/>
                      <a:pt x="33" y="15"/>
                    </a:cubicBezTo>
                    <a:cubicBezTo>
                      <a:pt x="30" y="20"/>
                      <a:pt x="16" y="24"/>
                      <a:pt x="9" y="2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0" name="Freeform 173">
                <a:extLst>
                  <a:ext uri="{FF2B5EF4-FFF2-40B4-BE49-F238E27FC236}">
                    <a16:creationId xmlns:a16="http://schemas.microsoft.com/office/drawing/2014/main" xmlns="" id="{76F5C6EE-83B2-FAC0-C3F4-64A3BD011D89}"/>
                  </a:ext>
                </a:extLst>
              </p:cNvPr>
              <p:cNvSpPr>
                <a:spLocks/>
              </p:cNvSpPr>
              <p:nvPr/>
            </p:nvSpPr>
            <p:spPr bwMode="auto">
              <a:xfrm>
                <a:off x="7128281" y="3900708"/>
                <a:ext cx="24487" cy="10713"/>
              </a:xfrm>
              <a:custGeom>
                <a:avLst/>
                <a:gdLst>
                  <a:gd name="T0" fmla="*/ 0 w 22"/>
                  <a:gd name="T1" fmla="*/ 4 h 10"/>
                  <a:gd name="T2" fmla="*/ 9 w 22"/>
                  <a:gd name="T3" fmla="*/ 10 h 10"/>
                  <a:gd name="T4" fmla="*/ 22 w 22"/>
                  <a:gd name="T5" fmla="*/ 0 h 10"/>
                  <a:gd name="T6" fmla="*/ 0 w 22"/>
                  <a:gd name="T7" fmla="*/ 4 h 10"/>
                </a:gdLst>
                <a:ahLst/>
                <a:cxnLst>
                  <a:cxn ang="0">
                    <a:pos x="T0" y="T1"/>
                  </a:cxn>
                  <a:cxn ang="0">
                    <a:pos x="T2" y="T3"/>
                  </a:cxn>
                  <a:cxn ang="0">
                    <a:pos x="T4" y="T5"/>
                  </a:cxn>
                  <a:cxn ang="0">
                    <a:pos x="T6" y="T7"/>
                  </a:cxn>
                </a:cxnLst>
                <a:rect l="0" t="0" r="r" b="b"/>
                <a:pathLst>
                  <a:path w="22" h="10">
                    <a:moveTo>
                      <a:pt x="0" y="4"/>
                    </a:moveTo>
                    <a:cubicBezTo>
                      <a:pt x="1" y="8"/>
                      <a:pt x="6" y="10"/>
                      <a:pt x="9" y="10"/>
                    </a:cubicBezTo>
                    <a:cubicBezTo>
                      <a:pt x="15" y="10"/>
                      <a:pt x="21" y="3"/>
                      <a:pt x="22" y="0"/>
                    </a:cubicBezTo>
                    <a:cubicBezTo>
                      <a:pt x="12" y="0"/>
                      <a:pt x="7" y="2"/>
                      <a:pt x="0" y="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1" name="Freeform 174">
                <a:extLst>
                  <a:ext uri="{FF2B5EF4-FFF2-40B4-BE49-F238E27FC236}">
                    <a16:creationId xmlns:a16="http://schemas.microsoft.com/office/drawing/2014/main" xmlns="" id="{7A2B0851-DA4D-7986-0C0A-751E2DB08CFF}"/>
                  </a:ext>
                </a:extLst>
              </p:cNvPr>
              <p:cNvSpPr>
                <a:spLocks/>
              </p:cNvSpPr>
              <p:nvPr/>
            </p:nvSpPr>
            <p:spPr bwMode="auto">
              <a:xfrm>
                <a:off x="6995133" y="2035120"/>
                <a:ext cx="52035" cy="41321"/>
              </a:xfrm>
              <a:custGeom>
                <a:avLst/>
                <a:gdLst>
                  <a:gd name="T0" fmla="*/ 10 w 45"/>
                  <a:gd name="T1" fmla="*/ 8 h 36"/>
                  <a:gd name="T2" fmla="*/ 19 w 45"/>
                  <a:gd name="T3" fmla="*/ 0 h 36"/>
                  <a:gd name="T4" fmla="*/ 45 w 45"/>
                  <a:gd name="T5" fmla="*/ 12 h 36"/>
                  <a:gd name="T6" fmla="*/ 45 w 45"/>
                  <a:gd name="T7" fmla="*/ 23 h 36"/>
                  <a:gd name="T8" fmla="*/ 13 w 45"/>
                  <a:gd name="T9" fmla="*/ 36 h 36"/>
                  <a:gd name="T10" fmla="*/ 0 w 45"/>
                  <a:gd name="T11" fmla="*/ 27 h 36"/>
                  <a:gd name="T12" fmla="*/ 10 w 45"/>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45" h="36">
                    <a:moveTo>
                      <a:pt x="10" y="8"/>
                    </a:moveTo>
                    <a:cubicBezTo>
                      <a:pt x="13" y="8"/>
                      <a:pt x="15" y="0"/>
                      <a:pt x="19" y="0"/>
                    </a:cubicBezTo>
                    <a:cubicBezTo>
                      <a:pt x="29" y="0"/>
                      <a:pt x="34" y="11"/>
                      <a:pt x="45" y="12"/>
                    </a:cubicBezTo>
                    <a:cubicBezTo>
                      <a:pt x="45" y="23"/>
                      <a:pt x="45" y="23"/>
                      <a:pt x="45" y="23"/>
                    </a:cubicBezTo>
                    <a:cubicBezTo>
                      <a:pt x="35" y="28"/>
                      <a:pt x="26" y="36"/>
                      <a:pt x="13" y="36"/>
                    </a:cubicBezTo>
                    <a:cubicBezTo>
                      <a:pt x="4" y="36"/>
                      <a:pt x="0" y="35"/>
                      <a:pt x="0" y="27"/>
                    </a:cubicBezTo>
                    <a:cubicBezTo>
                      <a:pt x="0" y="24"/>
                      <a:pt x="8" y="8"/>
                      <a:pt x="10"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2" name="Freeform 175">
                <a:extLst>
                  <a:ext uri="{FF2B5EF4-FFF2-40B4-BE49-F238E27FC236}">
                    <a16:creationId xmlns:a16="http://schemas.microsoft.com/office/drawing/2014/main" xmlns="" id="{FA07FFAD-52A6-FF71-BFBB-71DA5857C172}"/>
                  </a:ext>
                </a:extLst>
              </p:cNvPr>
              <p:cNvSpPr>
                <a:spLocks/>
              </p:cNvSpPr>
              <p:nvPr/>
            </p:nvSpPr>
            <p:spPr bwMode="auto">
              <a:xfrm>
                <a:off x="7255308" y="1987677"/>
                <a:ext cx="41322" cy="42852"/>
              </a:xfrm>
              <a:custGeom>
                <a:avLst/>
                <a:gdLst>
                  <a:gd name="T0" fmla="*/ 36 w 36"/>
                  <a:gd name="T1" fmla="*/ 32 h 37"/>
                  <a:gd name="T2" fmla="*/ 26 w 36"/>
                  <a:gd name="T3" fmla="*/ 36 h 37"/>
                  <a:gd name="T4" fmla="*/ 0 w 36"/>
                  <a:gd name="T5" fmla="*/ 16 h 37"/>
                  <a:gd name="T6" fmla="*/ 36 w 36"/>
                  <a:gd name="T7" fmla="*/ 32 h 37"/>
                </a:gdLst>
                <a:ahLst/>
                <a:cxnLst>
                  <a:cxn ang="0">
                    <a:pos x="T0" y="T1"/>
                  </a:cxn>
                  <a:cxn ang="0">
                    <a:pos x="T2" y="T3"/>
                  </a:cxn>
                  <a:cxn ang="0">
                    <a:pos x="T4" y="T5"/>
                  </a:cxn>
                  <a:cxn ang="0">
                    <a:pos x="T6" y="T7"/>
                  </a:cxn>
                </a:cxnLst>
                <a:rect l="0" t="0" r="r" b="b"/>
                <a:pathLst>
                  <a:path w="36" h="37">
                    <a:moveTo>
                      <a:pt x="36" y="32"/>
                    </a:moveTo>
                    <a:cubicBezTo>
                      <a:pt x="36" y="37"/>
                      <a:pt x="26" y="36"/>
                      <a:pt x="26" y="36"/>
                    </a:cubicBezTo>
                    <a:cubicBezTo>
                      <a:pt x="16" y="36"/>
                      <a:pt x="0" y="26"/>
                      <a:pt x="0" y="16"/>
                    </a:cubicBezTo>
                    <a:cubicBezTo>
                      <a:pt x="0" y="0"/>
                      <a:pt x="36" y="16"/>
                      <a:pt x="36" y="32"/>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3" name="Freeform 176">
                <a:extLst>
                  <a:ext uri="{FF2B5EF4-FFF2-40B4-BE49-F238E27FC236}">
                    <a16:creationId xmlns:a16="http://schemas.microsoft.com/office/drawing/2014/main" xmlns="" id="{F411D266-0040-AE96-CA8B-E33F33934A51}"/>
                  </a:ext>
                </a:extLst>
              </p:cNvPr>
              <p:cNvSpPr>
                <a:spLocks/>
              </p:cNvSpPr>
              <p:nvPr/>
            </p:nvSpPr>
            <p:spPr bwMode="auto">
              <a:xfrm>
                <a:off x="7536909" y="1842286"/>
                <a:ext cx="36731" cy="27548"/>
              </a:xfrm>
              <a:custGeom>
                <a:avLst/>
                <a:gdLst>
                  <a:gd name="T0" fmla="*/ 2 w 33"/>
                  <a:gd name="T1" fmla="*/ 24 h 24"/>
                  <a:gd name="T2" fmla="*/ 33 w 33"/>
                  <a:gd name="T3" fmla="*/ 15 h 24"/>
                  <a:gd name="T4" fmla="*/ 14 w 33"/>
                  <a:gd name="T5" fmla="*/ 0 h 24"/>
                  <a:gd name="T6" fmla="*/ 2 w 33"/>
                  <a:gd name="T7" fmla="*/ 16 h 24"/>
                  <a:gd name="T8" fmla="*/ 2 w 33"/>
                  <a:gd name="T9" fmla="*/ 24 h 24"/>
                </a:gdLst>
                <a:ahLst/>
                <a:cxnLst>
                  <a:cxn ang="0">
                    <a:pos x="T0" y="T1"/>
                  </a:cxn>
                  <a:cxn ang="0">
                    <a:pos x="T2" y="T3"/>
                  </a:cxn>
                  <a:cxn ang="0">
                    <a:pos x="T4" y="T5"/>
                  </a:cxn>
                  <a:cxn ang="0">
                    <a:pos x="T6" y="T7"/>
                  </a:cxn>
                  <a:cxn ang="0">
                    <a:pos x="T8" y="T9"/>
                  </a:cxn>
                </a:cxnLst>
                <a:rect l="0" t="0" r="r" b="b"/>
                <a:pathLst>
                  <a:path w="33" h="24">
                    <a:moveTo>
                      <a:pt x="2" y="24"/>
                    </a:moveTo>
                    <a:cubicBezTo>
                      <a:pt x="11" y="24"/>
                      <a:pt x="29" y="18"/>
                      <a:pt x="33" y="15"/>
                    </a:cubicBezTo>
                    <a:cubicBezTo>
                      <a:pt x="25" y="9"/>
                      <a:pt x="23" y="0"/>
                      <a:pt x="14" y="0"/>
                    </a:cubicBezTo>
                    <a:cubicBezTo>
                      <a:pt x="7" y="0"/>
                      <a:pt x="2" y="9"/>
                      <a:pt x="2" y="16"/>
                    </a:cubicBezTo>
                    <a:cubicBezTo>
                      <a:pt x="2" y="18"/>
                      <a:pt x="0" y="24"/>
                      <a:pt x="2" y="2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4" name="Freeform 177">
                <a:extLst>
                  <a:ext uri="{FF2B5EF4-FFF2-40B4-BE49-F238E27FC236}">
                    <a16:creationId xmlns:a16="http://schemas.microsoft.com/office/drawing/2014/main" xmlns="" id="{52D35FD9-1859-7D11-F56E-F64D5329C13C}"/>
                  </a:ext>
                </a:extLst>
              </p:cNvPr>
              <p:cNvSpPr>
                <a:spLocks/>
              </p:cNvSpPr>
              <p:nvPr/>
            </p:nvSpPr>
            <p:spPr bwMode="auto">
              <a:xfrm>
                <a:off x="9273957" y="1814739"/>
                <a:ext cx="81113" cy="36730"/>
              </a:xfrm>
              <a:custGeom>
                <a:avLst/>
                <a:gdLst>
                  <a:gd name="T0" fmla="*/ 0 w 71"/>
                  <a:gd name="T1" fmla="*/ 24 h 32"/>
                  <a:gd name="T2" fmla="*/ 36 w 71"/>
                  <a:gd name="T3" fmla="*/ 0 h 32"/>
                  <a:gd name="T4" fmla="*/ 71 w 71"/>
                  <a:gd name="T5" fmla="*/ 32 h 32"/>
                  <a:gd name="T6" fmla="*/ 49 w 71"/>
                  <a:gd name="T7" fmla="*/ 32 h 32"/>
                  <a:gd name="T8" fmla="*/ 3 w 71"/>
                  <a:gd name="T9" fmla="*/ 20 h 32"/>
                  <a:gd name="T10" fmla="*/ 0 w 71"/>
                  <a:gd name="T11" fmla="*/ 24 h 32"/>
                </a:gdLst>
                <a:ahLst/>
                <a:cxnLst>
                  <a:cxn ang="0">
                    <a:pos x="T0" y="T1"/>
                  </a:cxn>
                  <a:cxn ang="0">
                    <a:pos x="T2" y="T3"/>
                  </a:cxn>
                  <a:cxn ang="0">
                    <a:pos x="T4" y="T5"/>
                  </a:cxn>
                  <a:cxn ang="0">
                    <a:pos x="T6" y="T7"/>
                  </a:cxn>
                  <a:cxn ang="0">
                    <a:pos x="T8" y="T9"/>
                  </a:cxn>
                  <a:cxn ang="0">
                    <a:pos x="T10" y="T11"/>
                  </a:cxn>
                </a:cxnLst>
                <a:rect l="0" t="0" r="r" b="b"/>
                <a:pathLst>
                  <a:path w="71" h="32">
                    <a:moveTo>
                      <a:pt x="0" y="24"/>
                    </a:moveTo>
                    <a:cubicBezTo>
                      <a:pt x="9" y="11"/>
                      <a:pt x="18" y="0"/>
                      <a:pt x="36" y="0"/>
                    </a:cubicBezTo>
                    <a:cubicBezTo>
                      <a:pt x="56" y="0"/>
                      <a:pt x="71" y="14"/>
                      <a:pt x="71" y="32"/>
                    </a:cubicBezTo>
                    <a:cubicBezTo>
                      <a:pt x="49" y="32"/>
                      <a:pt x="49" y="32"/>
                      <a:pt x="49" y="32"/>
                    </a:cubicBezTo>
                    <a:cubicBezTo>
                      <a:pt x="35" y="24"/>
                      <a:pt x="18" y="26"/>
                      <a:pt x="3" y="20"/>
                    </a:cubicBezTo>
                    <a:lnTo>
                      <a:pt x="0" y="24"/>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5" name="Freeform 178">
                <a:extLst>
                  <a:ext uri="{FF2B5EF4-FFF2-40B4-BE49-F238E27FC236}">
                    <a16:creationId xmlns:a16="http://schemas.microsoft.com/office/drawing/2014/main" xmlns="" id="{CE43A9F1-C83A-51A4-391C-BD6DC35870A2}"/>
                  </a:ext>
                </a:extLst>
              </p:cNvPr>
              <p:cNvSpPr>
                <a:spLocks/>
              </p:cNvSpPr>
              <p:nvPr/>
            </p:nvSpPr>
            <p:spPr bwMode="auto">
              <a:xfrm>
                <a:off x="9428532" y="1730565"/>
                <a:ext cx="111722" cy="41321"/>
              </a:xfrm>
              <a:custGeom>
                <a:avLst/>
                <a:gdLst>
                  <a:gd name="T0" fmla="*/ 0 w 97"/>
                  <a:gd name="T1" fmla="*/ 0 h 36"/>
                  <a:gd name="T2" fmla="*/ 89 w 97"/>
                  <a:gd name="T3" fmla="*/ 16 h 36"/>
                  <a:gd name="T4" fmla="*/ 97 w 97"/>
                  <a:gd name="T5" fmla="*/ 24 h 36"/>
                  <a:gd name="T6" fmla="*/ 63 w 97"/>
                  <a:gd name="T7" fmla="*/ 36 h 36"/>
                  <a:gd name="T8" fmla="*/ 7 w 97"/>
                  <a:gd name="T9" fmla="*/ 7 h 36"/>
                  <a:gd name="T10" fmla="*/ 0 w 97"/>
                  <a:gd name="T11" fmla="*/ 0 h 36"/>
                </a:gdLst>
                <a:ahLst/>
                <a:cxnLst>
                  <a:cxn ang="0">
                    <a:pos x="T0" y="T1"/>
                  </a:cxn>
                  <a:cxn ang="0">
                    <a:pos x="T2" y="T3"/>
                  </a:cxn>
                  <a:cxn ang="0">
                    <a:pos x="T4" y="T5"/>
                  </a:cxn>
                  <a:cxn ang="0">
                    <a:pos x="T6" y="T7"/>
                  </a:cxn>
                  <a:cxn ang="0">
                    <a:pos x="T8" y="T9"/>
                  </a:cxn>
                  <a:cxn ang="0">
                    <a:pos x="T10" y="T11"/>
                  </a:cxn>
                </a:cxnLst>
                <a:rect l="0" t="0" r="r" b="b"/>
                <a:pathLst>
                  <a:path w="97" h="36">
                    <a:moveTo>
                      <a:pt x="0" y="0"/>
                    </a:moveTo>
                    <a:cubicBezTo>
                      <a:pt x="7" y="6"/>
                      <a:pt x="86" y="16"/>
                      <a:pt x="89" y="16"/>
                    </a:cubicBezTo>
                    <a:cubicBezTo>
                      <a:pt x="94" y="16"/>
                      <a:pt x="97" y="20"/>
                      <a:pt x="97" y="24"/>
                    </a:cubicBezTo>
                    <a:cubicBezTo>
                      <a:pt x="97" y="33"/>
                      <a:pt x="75" y="36"/>
                      <a:pt x="63" y="36"/>
                    </a:cubicBezTo>
                    <a:cubicBezTo>
                      <a:pt x="43" y="36"/>
                      <a:pt x="7" y="26"/>
                      <a:pt x="7" y="7"/>
                    </a:cubicBezTo>
                    <a:lnTo>
                      <a:pt x="0"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6" name="Freeform 179">
                <a:extLst>
                  <a:ext uri="{FF2B5EF4-FFF2-40B4-BE49-F238E27FC236}">
                    <a16:creationId xmlns:a16="http://schemas.microsoft.com/office/drawing/2014/main" xmlns="" id="{D462C396-1B1A-2A38-F2F5-87E60F751039}"/>
                  </a:ext>
                </a:extLst>
              </p:cNvPr>
              <p:cNvSpPr>
                <a:spLocks/>
              </p:cNvSpPr>
              <p:nvPr/>
            </p:nvSpPr>
            <p:spPr bwMode="auto">
              <a:xfrm>
                <a:off x="9270896" y="1788721"/>
                <a:ext cx="22957" cy="26017"/>
              </a:xfrm>
              <a:custGeom>
                <a:avLst/>
                <a:gdLst>
                  <a:gd name="T0" fmla="*/ 20 w 20"/>
                  <a:gd name="T1" fmla="*/ 13 h 23"/>
                  <a:gd name="T2" fmla="*/ 9 w 20"/>
                  <a:gd name="T3" fmla="*/ 23 h 23"/>
                  <a:gd name="T4" fmla="*/ 0 w 20"/>
                  <a:gd name="T5" fmla="*/ 13 h 23"/>
                  <a:gd name="T6" fmla="*/ 20 w 20"/>
                  <a:gd name="T7" fmla="*/ 13 h 23"/>
                </a:gdLst>
                <a:ahLst/>
                <a:cxnLst>
                  <a:cxn ang="0">
                    <a:pos x="T0" y="T1"/>
                  </a:cxn>
                  <a:cxn ang="0">
                    <a:pos x="T2" y="T3"/>
                  </a:cxn>
                  <a:cxn ang="0">
                    <a:pos x="T4" y="T5"/>
                  </a:cxn>
                  <a:cxn ang="0">
                    <a:pos x="T6" y="T7"/>
                  </a:cxn>
                </a:cxnLst>
                <a:rect l="0" t="0" r="r" b="b"/>
                <a:pathLst>
                  <a:path w="20" h="23">
                    <a:moveTo>
                      <a:pt x="20" y="13"/>
                    </a:moveTo>
                    <a:cubicBezTo>
                      <a:pt x="20" y="19"/>
                      <a:pt x="14" y="23"/>
                      <a:pt x="9" y="23"/>
                    </a:cubicBezTo>
                    <a:cubicBezTo>
                      <a:pt x="1" y="23"/>
                      <a:pt x="0" y="20"/>
                      <a:pt x="0" y="13"/>
                    </a:cubicBezTo>
                    <a:cubicBezTo>
                      <a:pt x="0" y="0"/>
                      <a:pt x="20" y="2"/>
                      <a:pt x="20" y="13"/>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7" name="Freeform 180">
                <a:extLst>
                  <a:ext uri="{FF2B5EF4-FFF2-40B4-BE49-F238E27FC236}">
                    <a16:creationId xmlns:a16="http://schemas.microsoft.com/office/drawing/2014/main" xmlns="" id="{205EC133-5AD5-8B29-666A-512388F2722B}"/>
                  </a:ext>
                </a:extLst>
              </p:cNvPr>
              <p:cNvSpPr>
                <a:spLocks/>
              </p:cNvSpPr>
              <p:nvPr/>
            </p:nvSpPr>
            <p:spPr bwMode="auto">
              <a:xfrm>
                <a:off x="4235751" y="2811045"/>
                <a:ext cx="61218" cy="33669"/>
              </a:xfrm>
              <a:custGeom>
                <a:avLst/>
                <a:gdLst>
                  <a:gd name="T0" fmla="*/ 43 w 54"/>
                  <a:gd name="T1" fmla="*/ 29 h 29"/>
                  <a:gd name="T2" fmla="*/ 54 w 54"/>
                  <a:gd name="T3" fmla="*/ 24 h 29"/>
                  <a:gd name="T4" fmla="*/ 0 w 54"/>
                  <a:gd name="T5" fmla="*/ 5 h 29"/>
                  <a:gd name="T6" fmla="*/ 43 w 54"/>
                  <a:gd name="T7" fmla="*/ 29 h 29"/>
                </a:gdLst>
                <a:ahLst/>
                <a:cxnLst>
                  <a:cxn ang="0">
                    <a:pos x="T0" y="T1"/>
                  </a:cxn>
                  <a:cxn ang="0">
                    <a:pos x="T2" y="T3"/>
                  </a:cxn>
                  <a:cxn ang="0">
                    <a:pos x="T4" y="T5"/>
                  </a:cxn>
                  <a:cxn ang="0">
                    <a:pos x="T6" y="T7"/>
                  </a:cxn>
                </a:cxnLst>
                <a:rect l="0" t="0" r="r" b="b"/>
                <a:pathLst>
                  <a:path w="54" h="29">
                    <a:moveTo>
                      <a:pt x="43" y="29"/>
                    </a:moveTo>
                    <a:cubicBezTo>
                      <a:pt x="49" y="29"/>
                      <a:pt x="51" y="28"/>
                      <a:pt x="54" y="24"/>
                    </a:cubicBezTo>
                    <a:cubicBezTo>
                      <a:pt x="38" y="15"/>
                      <a:pt x="23" y="0"/>
                      <a:pt x="0" y="5"/>
                    </a:cubicBezTo>
                    <a:cubicBezTo>
                      <a:pt x="9" y="12"/>
                      <a:pt x="31" y="29"/>
                      <a:pt x="43" y="29"/>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8" name="Freeform 181">
                <a:extLst>
                  <a:ext uri="{FF2B5EF4-FFF2-40B4-BE49-F238E27FC236}">
                    <a16:creationId xmlns:a16="http://schemas.microsoft.com/office/drawing/2014/main" xmlns="" id="{0D332F91-6271-8B12-898B-55F062624411}"/>
                  </a:ext>
                </a:extLst>
              </p:cNvPr>
              <p:cNvSpPr>
                <a:spLocks/>
              </p:cNvSpPr>
              <p:nvPr/>
            </p:nvSpPr>
            <p:spPr bwMode="auto">
              <a:xfrm>
                <a:off x="4240342" y="2915114"/>
                <a:ext cx="47444" cy="29078"/>
              </a:xfrm>
              <a:custGeom>
                <a:avLst/>
                <a:gdLst>
                  <a:gd name="T0" fmla="*/ 3 w 42"/>
                  <a:gd name="T1" fmla="*/ 0 h 26"/>
                  <a:gd name="T2" fmla="*/ 19 w 42"/>
                  <a:gd name="T3" fmla="*/ 13 h 26"/>
                  <a:gd name="T4" fmla="*/ 42 w 42"/>
                  <a:gd name="T5" fmla="*/ 13 h 26"/>
                  <a:gd name="T6" fmla="*/ 42 w 42"/>
                  <a:gd name="T7" fmla="*/ 18 h 26"/>
                  <a:gd name="T8" fmla="*/ 33 w 42"/>
                  <a:gd name="T9" fmla="*/ 26 h 26"/>
                  <a:gd name="T10" fmla="*/ 0 w 42"/>
                  <a:gd name="T11" fmla="*/ 6 h 26"/>
                  <a:gd name="T12" fmla="*/ 3 w 42"/>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2" h="26">
                    <a:moveTo>
                      <a:pt x="3" y="0"/>
                    </a:moveTo>
                    <a:cubicBezTo>
                      <a:pt x="6" y="8"/>
                      <a:pt x="12" y="11"/>
                      <a:pt x="19" y="13"/>
                    </a:cubicBezTo>
                    <a:cubicBezTo>
                      <a:pt x="42" y="13"/>
                      <a:pt x="42" y="13"/>
                      <a:pt x="42" y="13"/>
                    </a:cubicBezTo>
                    <a:cubicBezTo>
                      <a:pt x="42" y="14"/>
                      <a:pt x="42" y="16"/>
                      <a:pt x="42" y="18"/>
                    </a:cubicBezTo>
                    <a:cubicBezTo>
                      <a:pt x="42" y="22"/>
                      <a:pt x="34" y="26"/>
                      <a:pt x="33" y="26"/>
                    </a:cubicBezTo>
                    <a:cubicBezTo>
                      <a:pt x="28" y="26"/>
                      <a:pt x="0" y="11"/>
                      <a:pt x="0" y="6"/>
                    </a:cubicBezTo>
                    <a:cubicBezTo>
                      <a:pt x="0" y="3"/>
                      <a:pt x="1" y="1"/>
                      <a:pt x="3" y="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9" name="Freeform 182">
                <a:extLst>
                  <a:ext uri="{FF2B5EF4-FFF2-40B4-BE49-F238E27FC236}">
                    <a16:creationId xmlns:a16="http://schemas.microsoft.com/office/drawing/2014/main" xmlns="" id="{D5AAF35A-2C9F-3DE0-012D-42A068BE21C2}"/>
                  </a:ext>
                </a:extLst>
              </p:cNvPr>
              <p:cNvSpPr>
                <a:spLocks/>
              </p:cNvSpPr>
              <p:nvPr/>
            </p:nvSpPr>
            <p:spPr bwMode="auto">
              <a:xfrm>
                <a:off x="4309212" y="2916644"/>
                <a:ext cx="33670" cy="41321"/>
              </a:xfrm>
              <a:custGeom>
                <a:avLst/>
                <a:gdLst>
                  <a:gd name="T0" fmla="*/ 29 w 29"/>
                  <a:gd name="T1" fmla="*/ 20 h 36"/>
                  <a:gd name="T2" fmla="*/ 29 w 29"/>
                  <a:gd name="T3" fmla="*/ 25 h 36"/>
                  <a:gd name="T4" fmla="*/ 12 w 29"/>
                  <a:gd name="T5" fmla="*/ 36 h 36"/>
                  <a:gd name="T6" fmla="*/ 0 w 29"/>
                  <a:gd name="T7" fmla="*/ 27 h 36"/>
                  <a:gd name="T8" fmla="*/ 17 w 29"/>
                  <a:gd name="T9" fmla="*/ 0 h 36"/>
                  <a:gd name="T10" fmla="*/ 23 w 29"/>
                  <a:gd name="T11" fmla="*/ 8 h 36"/>
                  <a:gd name="T12" fmla="*/ 29 w 29"/>
                  <a:gd name="T13" fmla="*/ 20 h 36"/>
                </a:gdLst>
                <a:ahLst/>
                <a:cxnLst>
                  <a:cxn ang="0">
                    <a:pos x="T0" y="T1"/>
                  </a:cxn>
                  <a:cxn ang="0">
                    <a:pos x="T2" y="T3"/>
                  </a:cxn>
                  <a:cxn ang="0">
                    <a:pos x="T4" y="T5"/>
                  </a:cxn>
                  <a:cxn ang="0">
                    <a:pos x="T6" y="T7"/>
                  </a:cxn>
                  <a:cxn ang="0">
                    <a:pos x="T8" y="T9"/>
                  </a:cxn>
                  <a:cxn ang="0">
                    <a:pos x="T10" y="T11"/>
                  </a:cxn>
                  <a:cxn ang="0">
                    <a:pos x="T12" y="T13"/>
                  </a:cxn>
                </a:cxnLst>
                <a:rect l="0" t="0" r="r" b="b"/>
                <a:pathLst>
                  <a:path w="29" h="36">
                    <a:moveTo>
                      <a:pt x="29" y="20"/>
                    </a:moveTo>
                    <a:cubicBezTo>
                      <a:pt x="29" y="21"/>
                      <a:pt x="29" y="24"/>
                      <a:pt x="29" y="25"/>
                    </a:cubicBezTo>
                    <a:cubicBezTo>
                      <a:pt x="29" y="31"/>
                      <a:pt x="20" y="36"/>
                      <a:pt x="12" y="36"/>
                    </a:cubicBezTo>
                    <a:cubicBezTo>
                      <a:pt x="4" y="36"/>
                      <a:pt x="0" y="32"/>
                      <a:pt x="0" y="27"/>
                    </a:cubicBezTo>
                    <a:cubicBezTo>
                      <a:pt x="0" y="22"/>
                      <a:pt x="11" y="2"/>
                      <a:pt x="17" y="0"/>
                    </a:cubicBezTo>
                    <a:cubicBezTo>
                      <a:pt x="19" y="3"/>
                      <a:pt x="23" y="5"/>
                      <a:pt x="23" y="8"/>
                    </a:cubicBezTo>
                    <a:cubicBezTo>
                      <a:pt x="23" y="15"/>
                      <a:pt x="11" y="20"/>
                      <a:pt x="29" y="20"/>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0" name="Freeform 183">
                <a:extLst>
                  <a:ext uri="{FF2B5EF4-FFF2-40B4-BE49-F238E27FC236}">
                    <a16:creationId xmlns:a16="http://schemas.microsoft.com/office/drawing/2014/main" xmlns="" id="{2E1D3961-29ED-21E2-9DA6-ED3912DF62AE}"/>
                  </a:ext>
                </a:extLst>
              </p:cNvPr>
              <p:cNvSpPr>
                <a:spLocks/>
              </p:cNvSpPr>
              <p:nvPr/>
            </p:nvSpPr>
            <p:spPr bwMode="auto">
              <a:xfrm>
                <a:off x="1699813" y="2440682"/>
                <a:ext cx="39791" cy="18365"/>
              </a:xfrm>
              <a:custGeom>
                <a:avLst/>
                <a:gdLst>
                  <a:gd name="T0" fmla="*/ 11 w 34"/>
                  <a:gd name="T1" fmla="*/ 7 h 15"/>
                  <a:gd name="T2" fmla="*/ 22 w 34"/>
                  <a:gd name="T3" fmla="*/ 2 h 15"/>
                  <a:gd name="T4" fmla="*/ 34 w 34"/>
                  <a:gd name="T5" fmla="*/ 15 h 15"/>
                  <a:gd name="T6" fmla="*/ 9 w 34"/>
                  <a:gd name="T7" fmla="*/ 15 h 15"/>
                  <a:gd name="T8" fmla="*/ 0 w 34"/>
                  <a:gd name="T9" fmla="*/ 7 h 15"/>
                  <a:gd name="T10" fmla="*/ 11 w 34"/>
                  <a:gd name="T11" fmla="*/ 7 h 15"/>
                </a:gdLst>
                <a:ahLst/>
                <a:cxnLst>
                  <a:cxn ang="0">
                    <a:pos x="T0" y="T1"/>
                  </a:cxn>
                  <a:cxn ang="0">
                    <a:pos x="T2" y="T3"/>
                  </a:cxn>
                  <a:cxn ang="0">
                    <a:pos x="T4" y="T5"/>
                  </a:cxn>
                  <a:cxn ang="0">
                    <a:pos x="T6" y="T7"/>
                  </a:cxn>
                  <a:cxn ang="0">
                    <a:pos x="T8" y="T9"/>
                  </a:cxn>
                  <a:cxn ang="0">
                    <a:pos x="T10" y="T11"/>
                  </a:cxn>
                </a:cxnLst>
                <a:rect l="0" t="0" r="r" b="b"/>
                <a:pathLst>
                  <a:path w="34" h="15">
                    <a:moveTo>
                      <a:pt x="11" y="7"/>
                    </a:moveTo>
                    <a:cubicBezTo>
                      <a:pt x="14" y="0"/>
                      <a:pt x="16" y="2"/>
                      <a:pt x="22" y="2"/>
                    </a:cubicBezTo>
                    <a:cubicBezTo>
                      <a:pt x="32" y="2"/>
                      <a:pt x="32" y="7"/>
                      <a:pt x="34" y="15"/>
                    </a:cubicBezTo>
                    <a:cubicBezTo>
                      <a:pt x="9" y="15"/>
                      <a:pt x="9" y="15"/>
                      <a:pt x="9" y="15"/>
                    </a:cubicBezTo>
                    <a:cubicBezTo>
                      <a:pt x="6" y="13"/>
                      <a:pt x="1" y="10"/>
                      <a:pt x="0" y="7"/>
                    </a:cubicBezTo>
                    <a:lnTo>
                      <a:pt x="11" y="7"/>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1" name="Freeform 184">
                <a:extLst>
                  <a:ext uri="{FF2B5EF4-FFF2-40B4-BE49-F238E27FC236}">
                    <a16:creationId xmlns:a16="http://schemas.microsoft.com/office/drawing/2014/main" xmlns="" id="{3B56C966-7B8F-03D9-7C24-DD10CE75E9F3}"/>
                  </a:ext>
                </a:extLst>
              </p:cNvPr>
              <p:cNvSpPr>
                <a:spLocks/>
              </p:cNvSpPr>
              <p:nvPr/>
            </p:nvSpPr>
            <p:spPr bwMode="auto">
              <a:xfrm>
                <a:off x="1986005" y="3729300"/>
                <a:ext cx="22957" cy="19896"/>
              </a:xfrm>
              <a:custGeom>
                <a:avLst/>
                <a:gdLst>
                  <a:gd name="T0" fmla="*/ 19 w 19"/>
                  <a:gd name="T1" fmla="*/ 8 h 17"/>
                  <a:gd name="T2" fmla="*/ 19 w 19"/>
                  <a:gd name="T3" fmla="*/ 13 h 17"/>
                  <a:gd name="T4" fmla="*/ 5 w 19"/>
                  <a:gd name="T5" fmla="*/ 17 h 17"/>
                  <a:gd name="T6" fmla="*/ 0 w 19"/>
                  <a:gd name="T7" fmla="*/ 12 h 17"/>
                  <a:gd name="T8" fmla="*/ 0 w 19"/>
                  <a:gd name="T9" fmla="*/ 0 h 17"/>
                  <a:gd name="T10" fmla="*/ 19 w 19"/>
                  <a:gd name="T11" fmla="*/ 8 h 17"/>
                </a:gdLst>
                <a:ahLst/>
                <a:cxnLst>
                  <a:cxn ang="0">
                    <a:pos x="T0" y="T1"/>
                  </a:cxn>
                  <a:cxn ang="0">
                    <a:pos x="T2" y="T3"/>
                  </a:cxn>
                  <a:cxn ang="0">
                    <a:pos x="T4" y="T5"/>
                  </a:cxn>
                  <a:cxn ang="0">
                    <a:pos x="T6" y="T7"/>
                  </a:cxn>
                  <a:cxn ang="0">
                    <a:pos x="T8" y="T9"/>
                  </a:cxn>
                  <a:cxn ang="0">
                    <a:pos x="T10" y="T11"/>
                  </a:cxn>
                </a:cxnLst>
                <a:rect l="0" t="0" r="r" b="b"/>
                <a:pathLst>
                  <a:path w="19" h="17">
                    <a:moveTo>
                      <a:pt x="19" y="8"/>
                    </a:moveTo>
                    <a:cubicBezTo>
                      <a:pt x="19" y="13"/>
                      <a:pt x="19" y="13"/>
                      <a:pt x="19" y="13"/>
                    </a:cubicBezTo>
                    <a:cubicBezTo>
                      <a:pt x="13" y="15"/>
                      <a:pt x="10" y="17"/>
                      <a:pt x="5" y="17"/>
                    </a:cubicBezTo>
                    <a:cubicBezTo>
                      <a:pt x="3" y="17"/>
                      <a:pt x="0" y="14"/>
                      <a:pt x="0" y="12"/>
                    </a:cubicBezTo>
                    <a:cubicBezTo>
                      <a:pt x="0" y="7"/>
                      <a:pt x="1" y="4"/>
                      <a:pt x="0" y="0"/>
                    </a:cubicBezTo>
                    <a:cubicBezTo>
                      <a:pt x="9" y="0"/>
                      <a:pt x="14" y="3"/>
                      <a:pt x="19" y="8"/>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2" name="Freeform 185">
                <a:extLst>
                  <a:ext uri="{FF2B5EF4-FFF2-40B4-BE49-F238E27FC236}">
                    <a16:creationId xmlns:a16="http://schemas.microsoft.com/office/drawing/2014/main" xmlns="" id="{229F47CD-FBEE-0EDA-48BB-CC6EE22945FD}"/>
                  </a:ext>
                </a:extLst>
              </p:cNvPr>
              <p:cNvSpPr>
                <a:spLocks/>
              </p:cNvSpPr>
              <p:nvPr/>
            </p:nvSpPr>
            <p:spPr bwMode="auto">
              <a:xfrm>
                <a:off x="1970701" y="3698691"/>
                <a:ext cx="10713" cy="9183"/>
              </a:xfrm>
              <a:custGeom>
                <a:avLst/>
                <a:gdLst>
                  <a:gd name="T0" fmla="*/ 10 w 10"/>
                  <a:gd name="T1" fmla="*/ 7 h 8"/>
                  <a:gd name="T2" fmla="*/ 7 w 10"/>
                  <a:gd name="T3" fmla="*/ 8 h 8"/>
                  <a:gd name="T4" fmla="*/ 0 w 10"/>
                  <a:gd name="T5" fmla="*/ 0 h 8"/>
                  <a:gd name="T6" fmla="*/ 10 w 10"/>
                  <a:gd name="T7" fmla="*/ 7 h 8"/>
                </a:gdLst>
                <a:ahLst/>
                <a:cxnLst>
                  <a:cxn ang="0">
                    <a:pos x="T0" y="T1"/>
                  </a:cxn>
                  <a:cxn ang="0">
                    <a:pos x="T2" y="T3"/>
                  </a:cxn>
                  <a:cxn ang="0">
                    <a:pos x="T4" y="T5"/>
                  </a:cxn>
                  <a:cxn ang="0">
                    <a:pos x="T6" y="T7"/>
                  </a:cxn>
                </a:cxnLst>
                <a:rect l="0" t="0" r="r" b="b"/>
                <a:pathLst>
                  <a:path w="10" h="8">
                    <a:moveTo>
                      <a:pt x="10" y="7"/>
                    </a:moveTo>
                    <a:cubicBezTo>
                      <a:pt x="10" y="7"/>
                      <a:pt x="8" y="8"/>
                      <a:pt x="7" y="8"/>
                    </a:cubicBezTo>
                    <a:cubicBezTo>
                      <a:pt x="3" y="8"/>
                      <a:pt x="2" y="3"/>
                      <a:pt x="0" y="0"/>
                    </a:cubicBezTo>
                    <a:cubicBezTo>
                      <a:pt x="4" y="0"/>
                      <a:pt x="8" y="4"/>
                      <a:pt x="10" y="7"/>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3" name="Freeform 186">
                <a:extLst>
                  <a:ext uri="{FF2B5EF4-FFF2-40B4-BE49-F238E27FC236}">
                    <a16:creationId xmlns:a16="http://schemas.microsoft.com/office/drawing/2014/main" xmlns="" id="{53C5D81B-8631-5A71-950C-D35DE9A92A86}"/>
                  </a:ext>
                </a:extLst>
              </p:cNvPr>
              <p:cNvSpPr>
                <a:spLocks/>
              </p:cNvSpPr>
              <p:nvPr/>
            </p:nvSpPr>
            <p:spPr bwMode="auto">
              <a:xfrm>
                <a:off x="1949275" y="3691039"/>
                <a:ext cx="15304" cy="6122"/>
              </a:xfrm>
              <a:custGeom>
                <a:avLst/>
                <a:gdLst>
                  <a:gd name="T0" fmla="*/ 14 w 14"/>
                  <a:gd name="T1" fmla="*/ 0 h 6"/>
                  <a:gd name="T2" fmla="*/ 4 w 14"/>
                  <a:gd name="T3" fmla="*/ 6 h 6"/>
                  <a:gd name="T4" fmla="*/ 0 w 14"/>
                  <a:gd name="T5" fmla="*/ 0 h 6"/>
                  <a:gd name="T6" fmla="*/ 14 w 14"/>
                  <a:gd name="T7" fmla="*/ 0 h 6"/>
                </a:gdLst>
                <a:ahLst/>
                <a:cxnLst>
                  <a:cxn ang="0">
                    <a:pos x="T0" y="T1"/>
                  </a:cxn>
                  <a:cxn ang="0">
                    <a:pos x="T2" y="T3"/>
                  </a:cxn>
                  <a:cxn ang="0">
                    <a:pos x="T4" y="T5"/>
                  </a:cxn>
                  <a:cxn ang="0">
                    <a:pos x="T6" y="T7"/>
                  </a:cxn>
                </a:cxnLst>
                <a:rect l="0" t="0" r="r" b="b"/>
                <a:pathLst>
                  <a:path w="14" h="6">
                    <a:moveTo>
                      <a:pt x="14" y="0"/>
                    </a:moveTo>
                    <a:cubicBezTo>
                      <a:pt x="11" y="3"/>
                      <a:pt x="8" y="6"/>
                      <a:pt x="4" y="6"/>
                    </a:cubicBezTo>
                    <a:cubicBezTo>
                      <a:pt x="2" y="6"/>
                      <a:pt x="0" y="2"/>
                      <a:pt x="0" y="0"/>
                    </a:cubicBezTo>
                    <a:lnTo>
                      <a:pt x="14" y="0"/>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4" name="Freeform 187">
                <a:extLst>
                  <a:ext uri="{FF2B5EF4-FFF2-40B4-BE49-F238E27FC236}">
                    <a16:creationId xmlns:a16="http://schemas.microsoft.com/office/drawing/2014/main" xmlns="" id="{8A72D5F4-E9E1-EDAB-FD96-486546140A73}"/>
                  </a:ext>
                </a:extLst>
              </p:cNvPr>
              <p:cNvSpPr>
                <a:spLocks/>
              </p:cNvSpPr>
              <p:nvPr/>
            </p:nvSpPr>
            <p:spPr bwMode="auto">
              <a:xfrm>
                <a:off x="1927849" y="3678796"/>
                <a:ext cx="12244" cy="9183"/>
              </a:xfrm>
              <a:custGeom>
                <a:avLst/>
                <a:gdLst>
                  <a:gd name="T0" fmla="*/ 4 w 11"/>
                  <a:gd name="T1" fmla="*/ 2 h 8"/>
                  <a:gd name="T2" fmla="*/ 11 w 11"/>
                  <a:gd name="T3" fmla="*/ 0 h 8"/>
                  <a:gd name="T4" fmla="*/ 11 w 11"/>
                  <a:gd name="T5" fmla="*/ 5 h 8"/>
                  <a:gd name="T6" fmla="*/ 7 w 11"/>
                  <a:gd name="T7" fmla="*/ 8 h 8"/>
                  <a:gd name="T8" fmla="*/ 0 w 11"/>
                  <a:gd name="T9" fmla="*/ 2 h 8"/>
                  <a:gd name="T10" fmla="*/ 5 w 11"/>
                  <a:gd name="T11" fmla="*/ 2 h 8"/>
                  <a:gd name="T12" fmla="*/ 4 w 11"/>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4" y="2"/>
                    </a:moveTo>
                    <a:cubicBezTo>
                      <a:pt x="6" y="1"/>
                      <a:pt x="8" y="0"/>
                      <a:pt x="11" y="0"/>
                    </a:cubicBezTo>
                    <a:cubicBezTo>
                      <a:pt x="11" y="2"/>
                      <a:pt x="11" y="3"/>
                      <a:pt x="11" y="5"/>
                    </a:cubicBezTo>
                    <a:cubicBezTo>
                      <a:pt x="11" y="6"/>
                      <a:pt x="8" y="8"/>
                      <a:pt x="7" y="8"/>
                    </a:cubicBezTo>
                    <a:cubicBezTo>
                      <a:pt x="4" y="8"/>
                      <a:pt x="0" y="2"/>
                      <a:pt x="0" y="2"/>
                    </a:cubicBezTo>
                    <a:cubicBezTo>
                      <a:pt x="1" y="2"/>
                      <a:pt x="4" y="2"/>
                      <a:pt x="5" y="2"/>
                    </a:cubicBezTo>
                    <a:lnTo>
                      <a:pt x="4" y="2"/>
                    </a:ln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5" name="Freeform 188">
                <a:extLst>
                  <a:ext uri="{FF2B5EF4-FFF2-40B4-BE49-F238E27FC236}">
                    <a16:creationId xmlns:a16="http://schemas.microsoft.com/office/drawing/2014/main" xmlns="" id="{773365C0-5C8A-9F22-0993-DCEFB98FD553}"/>
                  </a:ext>
                </a:extLst>
              </p:cNvPr>
              <p:cNvSpPr>
                <a:spLocks/>
              </p:cNvSpPr>
              <p:nvPr/>
            </p:nvSpPr>
            <p:spPr bwMode="auto">
              <a:xfrm>
                <a:off x="1892648" y="3658900"/>
                <a:ext cx="12244" cy="10713"/>
              </a:xfrm>
              <a:custGeom>
                <a:avLst/>
                <a:gdLst>
                  <a:gd name="T0" fmla="*/ 10 w 11"/>
                  <a:gd name="T1" fmla="*/ 4 h 10"/>
                  <a:gd name="T2" fmla="*/ 11 w 11"/>
                  <a:gd name="T3" fmla="*/ 10 h 10"/>
                  <a:gd name="T4" fmla="*/ 6 w 11"/>
                  <a:gd name="T5" fmla="*/ 10 h 10"/>
                  <a:gd name="T6" fmla="*/ 0 w 11"/>
                  <a:gd name="T7" fmla="*/ 5 h 10"/>
                  <a:gd name="T8" fmla="*/ 4 w 11"/>
                  <a:gd name="T9" fmla="*/ 0 h 10"/>
                  <a:gd name="T10" fmla="*/ 10 w 11"/>
                  <a:gd name="T11" fmla="*/ 4 h 10"/>
                </a:gdLst>
                <a:ahLst/>
                <a:cxnLst>
                  <a:cxn ang="0">
                    <a:pos x="T0" y="T1"/>
                  </a:cxn>
                  <a:cxn ang="0">
                    <a:pos x="T2" y="T3"/>
                  </a:cxn>
                  <a:cxn ang="0">
                    <a:pos x="T4" y="T5"/>
                  </a:cxn>
                  <a:cxn ang="0">
                    <a:pos x="T6" y="T7"/>
                  </a:cxn>
                  <a:cxn ang="0">
                    <a:pos x="T8" y="T9"/>
                  </a:cxn>
                  <a:cxn ang="0">
                    <a:pos x="T10" y="T11"/>
                  </a:cxn>
                </a:cxnLst>
                <a:rect l="0" t="0" r="r" b="b"/>
                <a:pathLst>
                  <a:path w="11" h="10">
                    <a:moveTo>
                      <a:pt x="10" y="4"/>
                    </a:moveTo>
                    <a:cubicBezTo>
                      <a:pt x="10" y="6"/>
                      <a:pt x="10" y="8"/>
                      <a:pt x="11" y="10"/>
                    </a:cubicBezTo>
                    <a:cubicBezTo>
                      <a:pt x="10" y="10"/>
                      <a:pt x="7" y="10"/>
                      <a:pt x="6" y="10"/>
                    </a:cubicBezTo>
                    <a:cubicBezTo>
                      <a:pt x="4" y="10"/>
                      <a:pt x="0" y="7"/>
                      <a:pt x="0" y="5"/>
                    </a:cubicBezTo>
                    <a:cubicBezTo>
                      <a:pt x="1" y="4"/>
                      <a:pt x="4" y="2"/>
                      <a:pt x="4" y="0"/>
                    </a:cubicBezTo>
                    <a:cubicBezTo>
                      <a:pt x="6" y="2"/>
                      <a:pt x="8" y="4"/>
                      <a:pt x="10" y="4"/>
                    </a:cubicBezTo>
                    <a:close/>
                  </a:path>
                </a:pathLst>
              </a:custGeom>
              <a:grpFill/>
              <a:ln w="9525">
                <a:noFill/>
                <a:round/>
                <a:headEnd/>
                <a:tailEnd/>
              </a:ln>
              <a:scene3d>
                <a:camera prst="orthographicFront"/>
                <a:lightRig rig="flood"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90714" y="-1735049"/>
            <a:ext cx="4574660" cy="913191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flipH="1">
            <a:off x="58960" y="4373874"/>
            <a:ext cx="927681" cy="728570"/>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2899" y="1475802"/>
            <a:ext cx="1552645" cy="1552645"/>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44" name="Picture 43">
            <a:extLst>
              <a:ext uri="{FF2B5EF4-FFF2-40B4-BE49-F238E27FC236}">
                <a16:creationId xmlns:a16="http://schemas.microsoft.com/office/drawing/2014/main" xmlns="" id="{76133F07-D750-3896-0964-1399C7D7C9F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27672" y="1887361"/>
            <a:ext cx="1911691" cy="184991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50" name="Table 4">
            <a:extLst>
              <a:ext uri="{FF2B5EF4-FFF2-40B4-BE49-F238E27FC236}">
                <a16:creationId xmlns:a16="http://schemas.microsoft.com/office/drawing/2014/main" xmlns="" id="{0FBE1AEB-F8BC-7C28-1E8A-692A6CC61E83}"/>
              </a:ext>
            </a:extLst>
          </p:cNvPr>
          <p:cNvGraphicFramePr>
            <a:graphicFrameLocks noGrp="1"/>
          </p:cNvGraphicFramePr>
          <p:nvPr>
            <p:extLst>
              <p:ext uri="{D42A27DB-BD31-4B8C-83A1-F6EECF244321}">
                <p14:modId xmlns:p14="http://schemas.microsoft.com/office/powerpoint/2010/main" val="3217108705"/>
              </p:ext>
            </p:extLst>
          </p:nvPr>
        </p:nvGraphicFramePr>
        <p:xfrm>
          <a:off x="451001" y="5165734"/>
          <a:ext cx="5278454" cy="1493520"/>
        </p:xfrm>
        <a:graphic>
          <a:graphicData uri="http://schemas.openxmlformats.org/drawingml/2006/table">
            <a:tbl>
              <a:tblPr firstRow="1" bandRow="1">
                <a:tableStyleId>{00A15C55-8517-42AA-B614-E9B94910E393}</a:tableStyleId>
              </a:tblPr>
              <a:tblGrid>
                <a:gridCol w="1806257">
                  <a:extLst>
                    <a:ext uri="{9D8B030D-6E8A-4147-A177-3AD203B41FA5}">
                      <a16:colId xmlns:a16="http://schemas.microsoft.com/office/drawing/2014/main" xmlns="" val="2118861442"/>
                    </a:ext>
                  </a:extLst>
                </a:gridCol>
                <a:gridCol w="3472197">
                  <a:extLst>
                    <a:ext uri="{9D8B030D-6E8A-4147-A177-3AD203B41FA5}">
                      <a16:colId xmlns:a16="http://schemas.microsoft.com/office/drawing/2014/main" xmlns="" val="2521582897"/>
                    </a:ext>
                  </a:extLst>
                </a:gridCol>
              </a:tblGrid>
              <a:tr h="534474">
                <a:tc gridSpan="2">
                  <a:txBody>
                    <a:bodyPr/>
                    <a:lstStyle/>
                    <a:p>
                      <a:pPr algn="ctr"/>
                      <a:r>
                        <a:rPr lang="en-US" sz="2000">
                          <a:latin typeface="#9Slide03 SFU Futura_12" panose="00000400000000000000" pitchFamily="2" charset="0"/>
                        </a:rPr>
                        <a:t>Nhóm </a:t>
                      </a:r>
                      <a:r>
                        <a:rPr lang="en-US" sz="1800">
                          <a:latin typeface="#9Slide03 SFU Futura_12" panose="00000400000000000000" pitchFamily="2" charset="0"/>
                        </a:rPr>
                        <a:t>…..</a:t>
                      </a:r>
                      <a:endParaRPr lang="en-US" sz="2000">
                        <a:latin typeface="#9Slide03 SFU Futura_12" panose="00000400000000000000" pitchFamily="2" charset="0"/>
                      </a:endParaRPr>
                    </a:p>
                    <a:p>
                      <a:pPr algn="l"/>
                      <a:r>
                        <a:rPr lang="en-US" sz="2000">
                          <a:latin typeface="#9Slide03 SFU Futura_12" panose="00000400000000000000" pitchFamily="2" charset="0"/>
                        </a:rPr>
                        <a:t>Nội dung:</a:t>
                      </a: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253557">
                <a:tc>
                  <a:txBody>
                    <a:bodyPr/>
                    <a:lstStyle/>
                    <a:p>
                      <a:pPr algn="just"/>
                      <a:r>
                        <a:rPr lang="en-US" sz="2000">
                          <a:latin typeface="#9Slide03 SFU Futura_12" panose="00000400000000000000" pitchFamily="2" charset="0"/>
                        </a:rPr>
                        <a:t>Khái niệm</a:t>
                      </a:r>
                    </a:p>
                  </a:txBody>
                  <a:tcPr anchor="ctr">
                    <a:cell3D prstMaterial="dkEdge">
                      <a:bevel w="77470" h="12700" prst="softRound"/>
                      <a:lightRig rig="flood" dir="t"/>
                    </a:cell3D>
                  </a:tcPr>
                </a:tc>
                <a:tc>
                  <a:txBody>
                    <a:bodyPr/>
                    <a:lstStyle/>
                    <a:p>
                      <a:pPr algn="ctr"/>
                      <a:endParaRPr lang="en-US" sz="20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3383593564"/>
                  </a:ext>
                </a:extLst>
              </a:tr>
              <a:tr h="253557">
                <a:tc>
                  <a:txBody>
                    <a:bodyPr/>
                    <a:lstStyle/>
                    <a:p>
                      <a:pPr algn="just"/>
                      <a:r>
                        <a:rPr lang="en-US" sz="2000">
                          <a:latin typeface="#9Slide03 SFU Futura_12" panose="00000400000000000000" pitchFamily="2" charset="0"/>
                        </a:rPr>
                        <a:t>Biểu hiện</a:t>
                      </a:r>
                    </a:p>
                  </a:txBody>
                  <a:tcPr anchor="ctr">
                    <a:cell3D prstMaterial="dkEdge">
                      <a:bevel w="77470" h="12700" prst="softRound"/>
                      <a:lightRig rig="flood" dir="t"/>
                    </a:cell3D>
                  </a:tcPr>
                </a:tc>
                <a:tc>
                  <a:txBody>
                    <a:bodyPr/>
                    <a:lstStyle/>
                    <a:p>
                      <a:pPr algn="ctr"/>
                      <a:endParaRPr lang="en-US" sz="2000" dirty="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3491397356"/>
                  </a:ext>
                </a:extLst>
              </a:tr>
            </a:tbl>
          </a:graphicData>
        </a:graphic>
      </p:graphicFrame>
      <p:sp>
        <p:nvSpPr>
          <p:cNvPr id="51" name="Oval 50">
            <a:extLst>
              <a:ext uri="{FF2B5EF4-FFF2-40B4-BE49-F238E27FC236}">
                <a16:creationId xmlns:a16="http://schemas.microsoft.com/office/drawing/2014/main" xmlns="" id="{F5D1FED6-C175-2FEA-3EC7-EB57E2D3F398}"/>
              </a:ext>
            </a:extLst>
          </p:cNvPr>
          <p:cNvSpPr/>
          <p:nvPr/>
        </p:nvSpPr>
        <p:spPr>
          <a:xfrm>
            <a:off x="3569215" y="3854663"/>
            <a:ext cx="2160240" cy="554752"/>
          </a:xfrm>
          <a:prstGeom prst="ellipse">
            <a:avLst/>
          </a:prstGeom>
          <a:solidFill>
            <a:schemeClr val="tx1">
              <a:alpha val="82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Rectangle 241">
            <a:extLst>
              <a:ext uri="{FF2B5EF4-FFF2-40B4-BE49-F238E27FC236}">
                <a16:creationId xmlns:a16="http://schemas.microsoft.com/office/drawing/2014/main" xmlns="" id="{9051031D-5A49-CC66-7999-102E15D11D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813916" y="-255405"/>
            <a:ext cx="10341964" cy="5906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29" name="Group 1028">
            <a:extLst>
              <a:ext uri="{FF2B5EF4-FFF2-40B4-BE49-F238E27FC236}">
                <a16:creationId xmlns:a16="http://schemas.microsoft.com/office/drawing/2014/main" xmlns="" id="{6D18C207-3F98-C4D0-DF9B-B5E6C56D73C2}"/>
              </a:ext>
            </a:extLst>
          </p:cNvPr>
          <p:cNvGrpSpPr/>
          <p:nvPr/>
        </p:nvGrpSpPr>
        <p:grpSpPr>
          <a:xfrm>
            <a:off x="554665" y="1299865"/>
            <a:ext cx="3782384" cy="1478487"/>
            <a:chOff x="554665" y="1299865"/>
            <a:chExt cx="3782384" cy="1478487"/>
          </a:xfrm>
        </p:grpSpPr>
        <p:grpSp>
          <p:nvGrpSpPr>
            <p:cNvPr id="33" name="Group 32">
              <a:extLst>
                <a:ext uri="{FF2B5EF4-FFF2-40B4-BE49-F238E27FC236}">
                  <a16:creationId xmlns:a16="http://schemas.microsoft.com/office/drawing/2014/main" xmlns="" id="{F93DD6AF-1ABB-A7F3-62DB-0A9BC168A2D2}"/>
                </a:ext>
              </a:extLst>
            </p:cNvPr>
            <p:cNvGrpSpPr/>
            <p:nvPr/>
          </p:nvGrpSpPr>
          <p:grpSpPr>
            <a:xfrm>
              <a:off x="603665" y="1299865"/>
              <a:ext cx="3733384" cy="1478487"/>
              <a:chOff x="603665" y="1299865"/>
              <a:chExt cx="3733384" cy="1478487"/>
            </a:xfrm>
          </p:grpSpPr>
          <p:sp>
            <p:nvSpPr>
              <p:cNvPr id="241" name="Rectangle: Top Corners Rounded 240">
                <a:extLst>
                  <a:ext uri="{FF2B5EF4-FFF2-40B4-BE49-F238E27FC236}">
                    <a16:creationId xmlns:a16="http://schemas.microsoft.com/office/drawing/2014/main" xmlns="" id="{727DAB49-5EEB-F346-6720-C7F14FFD78EC}"/>
                  </a:ext>
                </a:extLst>
              </p:cNvPr>
              <p:cNvSpPr/>
              <p:nvPr/>
            </p:nvSpPr>
            <p:spPr>
              <a:xfrm rot="15781254">
                <a:off x="1376318" y="1453712"/>
                <a:ext cx="656140" cy="1939402"/>
              </a:xfrm>
              <a:prstGeom prst="round2SameRect">
                <a:avLst>
                  <a:gd name="adj1" fmla="val 50000"/>
                  <a:gd name="adj2" fmla="val 0"/>
                </a:avLst>
              </a:prstGeom>
              <a:solidFill>
                <a:schemeClr val="tx1">
                  <a:alpha val="48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Freeform: Shape 242">
                <a:hlinkClick r:id="rId6" action="ppaction://hlinksldjump"/>
                <a:extLst>
                  <a:ext uri="{FF2B5EF4-FFF2-40B4-BE49-F238E27FC236}">
                    <a16:creationId xmlns:a16="http://schemas.microsoft.com/office/drawing/2014/main" xmlns="" id="{BD083875-4264-3FFB-F54F-FC47C01B81BA}"/>
                  </a:ext>
                </a:extLst>
              </p:cNvPr>
              <p:cNvSpPr/>
              <p:nvPr/>
            </p:nvSpPr>
            <p:spPr>
              <a:xfrm>
                <a:off x="603665" y="1303957"/>
                <a:ext cx="2728834" cy="1474394"/>
              </a:xfrm>
              <a:custGeom>
                <a:avLst/>
                <a:gdLst>
                  <a:gd name="connsiteX0" fmla="*/ 611945 w 3216180"/>
                  <a:gd name="connsiteY0" fmla="*/ 0 h 1223889"/>
                  <a:gd name="connsiteX1" fmla="*/ 3216180 w 3216180"/>
                  <a:gd name="connsiteY1" fmla="*/ 0 h 1223889"/>
                  <a:gd name="connsiteX2" fmla="*/ 3160181 w 3216180"/>
                  <a:gd name="connsiteY2" fmla="*/ 41875 h 1223889"/>
                  <a:gd name="connsiteX3" fmla="*/ 2417527 w 3216180"/>
                  <a:gd name="connsiteY3" fmla="*/ 1037217 h 1223889"/>
                  <a:gd name="connsiteX4" fmla="*/ 2349205 w 3216180"/>
                  <a:gd name="connsiteY4" fmla="*/ 1223889 h 1223889"/>
                  <a:gd name="connsiteX5" fmla="*/ 611945 w 3216180"/>
                  <a:gd name="connsiteY5" fmla="*/ 1223889 h 1223889"/>
                  <a:gd name="connsiteX6" fmla="*/ 12433 w 3216180"/>
                  <a:gd name="connsiteY6" fmla="*/ 735272 h 1223889"/>
                  <a:gd name="connsiteX7" fmla="*/ 0 w 3216180"/>
                  <a:gd name="connsiteY7" fmla="*/ 611945 h 1223889"/>
                  <a:gd name="connsiteX8" fmla="*/ 12433 w 3216180"/>
                  <a:gd name="connsiteY8" fmla="*/ 488617 h 1223889"/>
                  <a:gd name="connsiteX9" fmla="*/ 611945 w 3216180"/>
                  <a:gd name="connsiteY9" fmla="*/ 0 h 12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6180" h="1223889">
                    <a:moveTo>
                      <a:pt x="611945" y="0"/>
                    </a:moveTo>
                    <a:lnTo>
                      <a:pt x="3216180" y="0"/>
                    </a:lnTo>
                    <a:lnTo>
                      <a:pt x="3160181" y="41875"/>
                    </a:lnTo>
                    <a:cubicBezTo>
                      <a:pt x="2838804" y="307099"/>
                      <a:pt x="2582167" y="647965"/>
                      <a:pt x="2417527" y="1037217"/>
                    </a:cubicBezTo>
                    <a:lnTo>
                      <a:pt x="2349205" y="1223889"/>
                    </a:lnTo>
                    <a:lnTo>
                      <a:pt x="611945" y="1223889"/>
                    </a:lnTo>
                    <a:cubicBezTo>
                      <a:pt x="316223" y="1223889"/>
                      <a:pt x="69494" y="1014125"/>
                      <a:pt x="12433" y="735272"/>
                    </a:cubicBezTo>
                    <a:lnTo>
                      <a:pt x="0" y="611945"/>
                    </a:lnTo>
                    <a:lnTo>
                      <a:pt x="12433" y="488617"/>
                    </a:lnTo>
                    <a:cubicBezTo>
                      <a:pt x="69494" y="209764"/>
                      <a:pt x="316223" y="0"/>
                      <a:pt x="611945" y="0"/>
                    </a:cubicBezTo>
                    <a:close/>
                  </a:path>
                </a:pathLst>
              </a:custGeom>
              <a:solidFill>
                <a:srgbClr val="5B4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0A65AA8D-130D-343C-93D1-BB41C94B052C}"/>
                  </a:ext>
                </a:extLst>
              </p:cNvPr>
              <p:cNvSpPr/>
              <p:nvPr/>
            </p:nvSpPr>
            <p:spPr>
              <a:xfrm>
                <a:off x="2464584" y="1303958"/>
                <a:ext cx="1022464" cy="1474394"/>
              </a:xfrm>
              <a:custGeom>
                <a:avLst/>
                <a:gdLst>
                  <a:gd name="connsiteX0" fmla="*/ 721043 w 1205067"/>
                  <a:gd name="connsiteY0" fmla="*/ 0 h 1223889"/>
                  <a:gd name="connsiteX1" fmla="*/ 1205067 w 1205067"/>
                  <a:gd name="connsiteY1" fmla="*/ 0 h 1223889"/>
                  <a:gd name="connsiteX2" fmla="*/ 1149068 w 1205067"/>
                  <a:gd name="connsiteY2" fmla="*/ 41875 h 1223889"/>
                  <a:gd name="connsiteX3" fmla="*/ 406414 w 1205067"/>
                  <a:gd name="connsiteY3" fmla="*/ 1037217 h 1223889"/>
                  <a:gd name="connsiteX4" fmla="*/ 338092 w 1205067"/>
                  <a:gd name="connsiteY4" fmla="*/ 1223889 h 1223889"/>
                  <a:gd name="connsiteX5" fmla="*/ 0 w 1205067"/>
                  <a:gd name="connsiteY5" fmla="*/ 1223889 h 1223889"/>
                  <a:gd name="connsiteX6" fmla="*/ 10905 w 1205067"/>
                  <a:gd name="connsiteY6" fmla="*/ 1181477 h 1223889"/>
                  <a:gd name="connsiteX7" fmla="*/ 546766 w 1205067"/>
                  <a:gd name="connsiteY7" fmla="*/ 191753 h 12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067" h="1223889">
                    <a:moveTo>
                      <a:pt x="721043" y="0"/>
                    </a:moveTo>
                    <a:lnTo>
                      <a:pt x="1205067" y="0"/>
                    </a:lnTo>
                    <a:lnTo>
                      <a:pt x="1149068" y="41875"/>
                    </a:lnTo>
                    <a:cubicBezTo>
                      <a:pt x="827691" y="307099"/>
                      <a:pt x="571054" y="647965"/>
                      <a:pt x="406414" y="1037217"/>
                    </a:cubicBezTo>
                    <a:lnTo>
                      <a:pt x="338092" y="1223889"/>
                    </a:lnTo>
                    <a:lnTo>
                      <a:pt x="0" y="1223889"/>
                    </a:lnTo>
                    <a:lnTo>
                      <a:pt x="10905" y="1181477"/>
                    </a:lnTo>
                    <a:cubicBezTo>
                      <a:pt x="124735" y="815500"/>
                      <a:pt x="308578" y="480370"/>
                      <a:pt x="546766" y="191753"/>
                    </a:cubicBezTo>
                    <a:close/>
                  </a:path>
                </a:pathLst>
              </a:cu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CC7751FE-52A6-4C14-1996-385619481A53}"/>
                  </a:ext>
                </a:extLst>
              </p:cNvPr>
              <p:cNvSpPr/>
              <p:nvPr/>
            </p:nvSpPr>
            <p:spPr>
              <a:xfrm>
                <a:off x="3423361" y="1299865"/>
                <a:ext cx="698981" cy="433096"/>
              </a:xfrm>
              <a:custGeom>
                <a:avLst/>
                <a:gdLst>
                  <a:gd name="connsiteX0" fmla="*/ 943429 w 943429"/>
                  <a:gd name="connsiteY0" fmla="*/ 362857 h 362857"/>
                  <a:gd name="connsiteX1" fmla="*/ 580572 w 943429"/>
                  <a:gd name="connsiteY1" fmla="*/ 0 h 362857"/>
                  <a:gd name="connsiteX2" fmla="*/ 0 w 943429"/>
                  <a:gd name="connsiteY2" fmla="*/ 14514 h 362857"/>
                </a:gdLst>
                <a:ahLst/>
                <a:cxnLst>
                  <a:cxn ang="0">
                    <a:pos x="connsiteX0" y="connsiteY0"/>
                  </a:cxn>
                  <a:cxn ang="0">
                    <a:pos x="connsiteX1" y="connsiteY1"/>
                  </a:cxn>
                  <a:cxn ang="0">
                    <a:pos x="connsiteX2" y="connsiteY2"/>
                  </a:cxn>
                </a:cxnLst>
                <a:rect l="l" t="t" r="r" b="b"/>
                <a:pathLst>
                  <a:path w="943429" h="362857">
                    <a:moveTo>
                      <a:pt x="943429" y="362857"/>
                    </a:moveTo>
                    <a:lnTo>
                      <a:pt x="580572" y="0"/>
                    </a:lnTo>
                    <a:lnTo>
                      <a:pt x="0" y="14514"/>
                    </a:lnTo>
                  </a:path>
                </a:pathLst>
              </a:custGeom>
              <a:noFill/>
              <a:ln w="28575">
                <a:solidFill>
                  <a:schemeClr val="bg1">
                    <a:lumMod val="50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4" name="Oval 283">
                <a:extLst>
                  <a:ext uri="{FF2B5EF4-FFF2-40B4-BE49-F238E27FC236}">
                    <a16:creationId xmlns:a16="http://schemas.microsoft.com/office/drawing/2014/main" xmlns="" id="{435AC323-AD5D-A929-80A7-4A1D88EE85AB}"/>
                  </a:ext>
                </a:extLst>
              </p:cNvPr>
              <p:cNvSpPr/>
              <p:nvPr/>
            </p:nvSpPr>
            <p:spPr>
              <a:xfrm>
                <a:off x="4047529" y="1657532"/>
                <a:ext cx="289520" cy="278538"/>
              </a:xfrm>
              <a:prstGeom prst="ellipse">
                <a:avLst/>
              </a:prstGeom>
              <a:solidFill>
                <a:srgbClr val="5B4DB7"/>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3" name="TextBox 292">
              <a:extLst>
                <a:ext uri="{FF2B5EF4-FFF2-40B4-BE49-F238E27FC236}">
                  <a16:creationId xmlns:a16="http://schemas.microsoft.com/office/drawing/2014/main" xmlns="" id="{0F8D7F5A-94B1-386F-EACC-AAC14C235F9B}"/>
                </a:ext>
              </a:extLst>
            </p:cNvPr>
            <p:cNvSpPr txBox="1"/>
            <p:nvPr/>
          </p:nvSpPr>
          <p:spPr>
            <a:xfrm>
              <a:off x="554665" y="1851438"/>
              <a:ext cx="2113255" cy="584775"/>
            </a:xfrm>
            <a:prstGeom prst="rect">
              <a:avLst/>
            </a:prstGeom>
            <a:noFill/>
          </p:spPr>
          <p:txBody>
            <a:bodyPr wrap="square">
              <a:spAutoFit/>
            </a:bodyPr>
            <a:lstStyle/>
            <a:p>
              <a:pPr algn="ctr"/>
              <a:r>
                <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rPr>
                <a:t>Nhóm </a:t>
              </a:r>
              <a:r>
                <a:rPr lang="it-IT" sz="1600">
                  <a:solidFill>
                    <a:schemeClr val="bg1"/>
                  </a:solidFill>
                  <a:latin typeface="#9Slide03 SFU Futura_12" panose="00000400000000000000" pitchFamily="2" charset="0"/>
                  <a:ea typeface="Times New Roman" panose="02020603050405020304" pitchFamily="18" charset="0"/>
                </a:rPr>
                <a:t>7,8</a:t>
              </a:r>
              <a:endPar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endParaRPr>
            </a:p>
            <a:p>
              <a:pPr algn="ctr"/>
              <a:r>
                <a:rPr lang="en-US" sz="1600">
                  <a:solidFill>
                    <a:schemeClr val="bg1"/>
                  </a:solidFill>
                  <a:latin typeface="#9Slide03 SFU Futura_12" panose="00000400000000000000" pitchFamily="2" charset="0"/>
                </a:rPr>
                <a:t>Theo trình độ văn hóa</a:t>
              </a:r>
            </a:p>
          </p:txBody>
        </p:sp>
        <p:pic>
          <p:nvPicPr>
            <p:cNvPr id="1027" name="Picture 1026" descr="A picture containing indoor, set, light&#10;&#10;Description automatically generated">
              <a:extLst>
                <a:ext uri="{FF2B5EF4-FFF2-40B4-BE49-F238E27FC236}">
                  <a16:creationId xmlns:a16="http://schemas.microsoft.com/office/drawing/2014/main" xmlns="" id="{0E0AF46B-D7F4-27F1-D44E-D2CCE3B203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9746" y="1398208"/>
              <a:ext cx="575944" cy="503951"/>
            </a:xfrm>
            <a:prstGeom prst="rect">
              <a:avLst/>
            </a:prstGeom>
          </p:spPr>
        </p:pic>
      </p:grpSp>
      <p:grpSp>
        <p:nvGrpSpPr>
          <p:cNvPr id="1030" name="Group 1029">
            <a:extLst>
              <a:ext uri="{FF2B5EF4-FFF2-40B4-BE49-F238E27FC236}">
                <a16:creationId xmlns:a16="http://schemas.microsoft.com/office/drawing/2014/main" xmlns="" id="{5427A9C8-5489-4263-BEDF-57A41D70A376}"/>
              </a:ext>
            </a:extLst>
          </p:cNvPr>
          <p:cNvGrpSpPr/>
          <p:nvPr/>
        </p:nvGrpSpPr>
        <p:grpSpPr>
          <a:xfrm>
            <a:off x="578245" y="2952803"/>
            <a:ext cx="3718799" cy="1754738"/>
            <a:chOff x="578245" y="2952803"/>
            <a:chExt cx="3718799" cy="1754738"/>
          </a:xfrm>
        </p:grpSpPr>
        <p:grpSp>
          <p:nvGrpSpPr>
            <p:cNvPr id="34" name="Group 33">
              <a:extLst>
                <a:ext uri="{FF2B5EF4-FFF2-40B4-BE49-F238E27FC236}">
                  <a16:creationId xmlns:a16="http://schemas.microsoft.com/office/drawing/2014/main" xmlns="" id="{93EDC7E1-38B0-8496-DAF0-CA1986485C53}"/>
                </a:ext>
              </a:extLst>
            </p:cNvPr>
            <p:cNvGrpSpPr/>
            <p:nvPr/>
          </p:nvGrpSpPr>
          <p:grpSpPr>
            <a:xfrm>
              <a:off x="580736" y="2952803"/>
              <a:ext cx="3716308" cy="1754738"/>
              <a:chOff x="580736" y="2952803"/>
              <a:chExt cx="3716308" cy="1754738"/>
            </a:xfrm>
          </p:grpSpPr>
          <p:sp>
            <p:nvSpPr>
              <p:cNvPr id="239" name="Rectangle: Top Corners Rounded 238">
                <a:extLst>
                  <a:ext uri="{FF2B5EF4-FFF2-40B4-BE49-F238E27FC236}">
                    <a16:creationId xmlns:a16="http://schemas.microsoft.com/office/drawing/2014/main" xmlns="" id="{AD29DCA5-7ABB-7626-FFF2-04A23A893913}"/>
                  </a:ext>
                </a:extLst>
              </p:cNvPr>
              <p:cNvSpPr/>
              <p:nvPr/>
            </p:nvSpPr>
            <p:spPr>
              <a:xfrm rot="15781254">
                <a:off x="1247313" y="3199062"/>
                <a:ext cx="852062" cy="2164896"/>
              </a:xfrm>
              <a:prstGeom prst="round2SameRect">
                <a:avLst>
                  <a:gd name="adj1" fmla="val 50000"/>
                  <a:gd name="adj2" fmla="val 0"/>
                </a:avLst>
              </a:prstGeom>
              <a:solidFill>
                <a:schemeClr val="tx1">
                  <a:alpha val="48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Freeform: Shape 246">
                <a:hlinkClick r:id="rId8" action="ppaction://hlinksldjump"/>
                <a:extLst>
                  <a:ext uri="{FF2B5EF4-FFF2-40B4-BE49-F238E27FC236}">
                    <a16:creationId xmlns:a16="http://schemas.microsoft.com/office/drawing/2014/main" xmlns="" id="{2DBC7882-F109-FDFD-41BA-9AF369BE0264}"/>
                  </a:ext>
                </a:extLst>
              </p:cNvPr>
              <p:cNvSpPr/>
              <p:nvPr/>
            </p:nvSpPr>
            <p:spPr>
              <a:xfrm>
                <a:off x="580736" y="2952803"/>
                <a:ext cx="2858814" cy="1429945"/>
              </a:xfrm>
              <a:custGeom>
                <a:avLst/>
                <a:gdLst>
                  <a:gd name="connsiteX0" fmla="*/ 611945 w 3369374"/>
                  <a:gd name="connsiteY0" fmla="*/ 0 h 1223890"/>
                  <a:gd name="connsiteX1" fmla="*/ 2390680 w 3369374"/>
                  <a:gd name="connsiteY1" fmla="*/ 0 h 1223890"/>
                  <a:gd name="connsiteX2" fmla="*/ 2417527 w 3369374"/>
                  <a:gd name="connsiteY2" fmla="*/ 73352 h 1223890"/>
                  <a:gd name="connsiteX3" fmla="*/ 3360557 w 3369374"/>
                  <a:gd name="connsiteY3" fmla="*/ 1218533 h 1223890"/>
                  <a:gd name="connsiteX4" fmla="*/ 3369374 w 3369374"/>
                  <a:gd name="connsiteY4" fmla="*/ 1223890 h 1223890"/>
                  <a:gd name="connsiteX5" fmla="*/ 611945 w 3369374"/>
                  <a:gd name="connsiteY5" fmla="*/ 1223889 h 1223890"/>
                  <a:gd name="connsiteX6" fmla="*/ 12433 w 3369374"/>
                  <a:gd name="connsiteY6" fmla="*/ 735272 h 1223890"/>
                  <a:gd name="connsiteX7" fmla="*/ 0 w 3369374"/>
                  <a:gd name="connsiteY7" fmla="*/ 611945 h 1223890"/>
                  <a:gd name="connsiteX8" fmla="*/ 12433 w 3369374"/>
                  <a:gd name="connsiteY8" fmla="*/ 488617 h 1223890"/>
                  <a:gd name="connsiteX9" fmla="*/ 611945 w 3369374"/>
                  <a:gd name="connsiteY9" fmla="*/ 0 h 12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9374" h="1223890">
                    <a:moveTo>
                      <a:pt x="611945" y="0"/>
                    </a:moveTo>
                    <a:lnTo>
                      <a:pt x="2390680" y="0"/>
                    </a:lnTo>
                    <a:lnTo>
                      <a:pt x="2417527" y="73352"/>
                    </a:lnTo>
                    <a:cubicBezTo>
                      <a:pt x="2615095" y="540455"/>
                      <a:pt x="2945139" y="937882"/>
                      <a:pt x="3360557" y="1218533"/>
                    </a:cubicBezTo>
                    <a:lnTo>
                      <a:pt x="3369374" y="1223890"/>
                    </a:lnTo>
                    <a:lnTo>
                      <a:pt x="611945" y="1223889"/>
                    </a:lnTo>
                    <a:cubicBezTo>
                      <a:pt x="316223" y="1223889"/>
                      <a:pt x="69494" y="1014126"/>
                      <a:pt x="12433" y="735272"/>
                    </a:cubicBezTo>
                    <a:lnTo>
                      <a:pt x="0" y="611945"/>
                    </a:lnTo>
                    <a:lnTo>
                      <a:pt x="12433" y="488617"/>
                    </a:lnTo>
                    <a:cubicBezTo>
                      <a:pt x="69494" y="209764"/>
                      <a:pt x="316223" y="0"/>
                      <a:pt x="611945" y="0"/>
                    </a:cubicBezTo>
                    <a:close/>
                  </a:path>
                </a:pathLst>
              </a:custGeom>
              <a:solidFill>
                <a:srgbClr val="FF9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02DA2012-0136-28BC-8529-A9D04C6A7F60}"/>
                  </a:ext>
                </a:extLst>
              </p:cNvPr>
              <p:cNvSpPr/>
              <p:nvPr/>
            </p:nvSpPr>
            <p:spPr>
              <a:xfrm>
                <a:off x="2475522" y="2959723"/>
                <a:ext cx="1121172" cy="1429945"/>
              </a:xfrm>
              <a:custGeom>
                <a:avLst/>
                <a:gdLst>
                  <a:gd name="connsiteX0" fmla="*/ 0 w 1321404"/>
                  <a:gd name="connsiteY0" fmla="*/ 0 h 1223890"/>
                  <a:gd name="connsiteX1" fmla="*/ 342710 w 1321404"/>
                  <a:gd name="connsiteY1" fmla="*/ 0 h 1223890"/>
                  <a:gd name="connsiteX2" fmla="*/ 369557 w 1321404"/>
                  <a:gd name="connsiteY2" fmla="*/ 73352 h 1223890"/>
                  <a:gd name="connsiteX3" fmla="*/ 1312587 w 1321404"/>
                  <a:gd name="connsiteY3" fmla="*/ 1218533 h 1223890"/>
                  <a:gd name="connsiteX4" fmla="*/ 1321404 w 1321404"/>
                  <a:gd name="connsiteY4" fmla="*/ 1223890 h 1223890"/>
                  <a:gd name="connsiteX5" fmla="*/ 805855 w 1321404"/>
                  <a:gd name="connsiteY5" fmla="*/ 1223890 h 1223890"/>
                  <a:gd name="connsiteX6" fmla="*/ 698495 w 1321404"/>
                  <a:gd name="connsiteY6" fmla="*/ 1126315 h 1223890"/>
                  <a:gd name="connsiteX7" fmla="*/ 72303 w 1321404"/>
                  <a:gd name="connsiteY7" fmla="*/ 197548 h 12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404" h="1223890">
                    <a:moveTo>
                      <a:pt x="0" y="0"/>
                    </a:moveTo>
                    <a:lnTo>
                      <a:pt x="342710" y="0"/>
                    </a:lnTo>
                    <a:lnTo>
                      <a:pt x="369557" y="73352"/>
                    </a:lnTo>
                    <a:cubicBezTo>
                      <a:pt x="567125" y="540455"/>
                      <a:pt x="897169" y="937882"/>
                      <a:pt x="1312587" y="1218533"/>
                    </a:cubicBezTo>
                    <a:lnTo>
                      <a:pt x="1321404" y="1223890"/>
                    </a:lnTo>
                    <a:lnTo>
                      <a:pt x="805855" y="1223890"/>
                    </a:lnTo>
                    <a:lnTo>
                      <a:pt x="698495" y="1126315"/>
                    </a:lnTo>
                    <a:cubicBezTo>
                      <a:pt x="434113" y="861933"/>
                      <a:pt x="220161" y="547122"/>
                      <a:pt x="72303" y="197548"/>
                    </a:cubicBezTo>
                    <a:close/>
                  </a:path>
                </a:pathLst>
              </a:cu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Oval 257">
                <a:extLst>
                  <a:ext uri="{FF2B5EF4-FFF2-40B4-BE49-F238E27FC236}">
                    <a16:creationId xmlns:a16="http://schemas.microsoft.com/office/drawing/2014/main" xmlns="" id="{6F71B855-1F3D-DB04-C0C1-FFBF88494A1D}"/>
                  </a:ext>
                </a:extLst>
              </p:cNvPr>
              <p:cNvSpPr/>
              <p:nvPr/>
            </p:nvSpPr>
            <p:spPr>
              <a:xfrm>
                <a:off x="4029182" y="3683555"/>
                <a:ext cx="267862" cy="271908"/>
              </a:xfrm>
              <a:prstGeom prst="ellipse">
                <a:avLst/>
              </a:prstGeom>
              <a:solidFill>
                <a:srgbClr val="FF9D4F"/>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D36625A3-2D8B-D74A-1AE2-AAD9A5030D52}"/>
                  </a:ext>
                </a:extLst>
              </p:cNvPr>
              <p:cNvSpPr/>
              <p:nvPr/>
            </p:nvSpPr>
            <p:spPr>
              <a:xfrm flipV="1">
                <a:off x="3531235" y="3943881"/>
                <a:ext cx="599062" cy="438867"/>
              </a:xfrm>
              <a:custGeom>
                <a:avLst/>
                <a:gdLst>
                  <a:gd name="connsiteX0" fmla="*/ 943429 w 943429"/>
                  <a:gd name="connsiteY0" fmla="*/ 362857 h 362857"/>
                  <a:gd name="connsiteX1" fmla="*/ 580572 w 943429"/>
                  <a:gd name="connsiteY1" fmla="*/ 0 h 362857"/>
                  <a:gd name="connsiteX2" fmla="*/ 0 w 943429"/>
                  <a:gd name="connsiteY2" fmla="*/ 14514 h 362857"/>
                </a:gdLst>
                <a:ahLst/>
                <a:cxnLst>
                  <a:cxn ang="0">
                    <a:pos x="connsiteX0" y="connsiteY0"/>
                  </a:cxn>
                  <a:cxn ang="0">
                    <a:pos x="connsiteX1" y="connsiteY1"/>
                  </a:cxn>
                  <a:cxn ang="0">
                    <a:pos x="connsiteX2" y="connsiteY2"/>
                  </a:cxn>
                </a:cxnLst>
                <a:rect l="l" t="t" r="r" b="b"/>
                <a:pathLst>
                  <a:path w="943429" h="362857">
                    <a:moveTo>
                      <a:pt x="943429" y="362857"/>
                    </a:moveTo>
                    <a:lnTo>
                      <a:pt x="580572" y="0"/>
                    </a:lnTo>
                    <a:lnTo>
                      <a:pt x="0" y="14514"/>
                    </a:lnTo>
                  </a:path>
                </a:pathLst>
              </a:custGeom>
              <a:noFill/>
              <a:ln w="28575">
                <a:solidFill>
                  <a:schemeClr val="bg1">
                    <a:lumMod val="50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4" name="Straight Connector 263">
                <a:extLst>
                  <a:ext uri="{FF2B5EF4-FFF2-40B4-BE49-F238E27FC236}">
                    <a16:creationId xmlns:a16="http://schemas.microsoft.com/office/drawing/2014/main" xmlns="" id="{D9296F01-270D-9572-95B7-8AAAF9A85D91}"/>
                  </a:ext>
                </a:extLst>
              </p:cNvPr>
              <p:cNvCxnSpPr>
                <a:cxnSpLocks/>
              </p:cNvCxnSpPr>
              <p:nvPr/>
            </p:nvCxnSpPr>
            <p:spPr>
              <a:xfrm flipH="1">
                <a:off x="3408598" y="3275028"/>
                <a:ext cx="68106" cy="0"/>
              </a:xfrm>
              <a:prstGeom prst="line">
                <a:avLst/>
              </a:prstGeom>
              <a:ln w="28575">
                <a:solidFill>
                  <a:schemeClr val="bg1">
                    <a:lumMod val="50000"/>
                    <a:alpha val="44000"/>
                  </a:schemeClr>
                </a:solidFill>
              </a:ln>
            </p:spPr>
            <p:style>
              <a:lnRef idx="1">
                <a:schemeClr val="accent1"/>
              </a:lnRef>
              <a:fillRef idx="0">
                <a:schemeClr val="accent1"/>
              </a:fillRef>
              <a:effectRef idx="0">
                <a:schemeClr val="accent1"/>
              </a:effectRef>
              <a:fontRef idx="minor">
                <a:schemeClr val="tx1"/>
              </a:fontRef>
            </p:style>
          </p:cxnSp>
        </p:grpSp>
        <p:sp>
          <p:nvSpPr>
            <p:cNvPr id="296" name="TextBox 295">
              <a:extLst>
                <a:ext uri="{FF2B5EF4-FFF2-40B4-BE49-F238E27FC236}">
                  <a16:creationId xmlns:a16="http://schemas.microsoft.com/office/drawing/2014/main" xmlns="" id="{7B7A3F75-24DA-3483-CF18-1986824B76F5}"/>
                </a:ext>
              </a:extLst>
            </p:cNvPr>
            <p:cNvSpPr txBox="1"/>
            <p:nvPr/>
          </p:nvSpPr>
          <p:spPr>
            <a:xfrm>
              <a:off x="578245" y="3515459"/>
              <a:ext cx="2113255" cy="584775"/>
            </a:xfrm>
            <a:prstGeom prst="rect">
              <a:avLst/>
            </a:prstGeom>
            <a:noFill/>
          </p:spPr>
          <p:txBody>
            <a:bodyPr wrap="square">
              <a:spAutoFit/>
            </a:bodyPr>
            <a:lstStyle/>
            <a:p>
              <a:pPr algn="ctr"/>
              <a:r>
                <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cs typeface="+mn-cs"/>
                </a:rPr>
                <a:t>Nhóm 5,6</a:t>
              </a:r>
            </a:p>
            <a:p>
              <a:pPr algn="ctr"/>
              <a:r>
                <a:rPr lang="it-IT" sz="1600">
                  <a:solidFill>
                    <a:schemeClr val="bg1"/>
                  </a:solidFill>
                  <a:latin typeface="#9Slide03 SFU Futura_12" panose="00000400000000000000" pitchFamily="2" charset="0"/>
                </a:rPr>
                <a:t>Cơ cấu theo lao động</a:t>
              </a:r>
              <a:endParaRPr lang="en-US">
                <a:solidFill>
                  <a:schemeClr val="bg1"/>
                </a:solidFill>
              </a:endParaRPr>
            </a:p>
          </p:txBody>
        </p:sp>
        <p:pic>
          <p:nvPicPr>
            <p:cNvPr id="299" name="Picture 298" descr="A picture containing indoor, set, light&#10;&#10;Description automatically generated">
              <a:extLst>
                <a:ext uri="{FF2B5EF4-FFF2-40B4-BE49-F238E27FC236}">
                  <a16:creationId xmlns:a16="http://schemas.microsoft.com/office/drawing/2014/main" xmlns="" id="{3A75DDA8-D1BF-6926-7069-3FCA52E6C9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9191" y="3023052"/>
              <a:ext cx="575944" cy="503951"/>
            </a:xfrm>
            <a:prstGeom prst="rect">
              <a:avLst/>
            </a:prstGeom>
          </p:spPr>
        </p:pic>
      </p:grpSp>
      <p:grpSp>
        <p:nvGrpSpPr>
          <p:cNvPr id="1028" name="Group 1027">
            <a:extLst>
              <a:ext uri="{FF2B5EF4-FFF2-40B4-BE49-F238E27FC236}">
                <a16:creationId xmlns:a16="http://schemas.microsoft.com/office/drawing/2014/main" xmlns="" id="{78C2E741-96B3-9E4F-F01D-8D5231ED7A3B}"/>
              </a:ext>
            </a:extLst>
          </p:cNvPr>
          <p:cNvGrpSpPr/>
          <p:nvPr/>
        </p:nvGrpSpPr>
        <p:grpSpPr>
          <a:xfrm>
            <a:off x="4920450" y="1303957"/>
            <a:ext cx="3753774" cy="1474394"/>
            <a:chOff x="4920450" y="1303957"/>
            <a:chExt cx="3753774" cy="1474394"/>
          </a:xfrm>
        </p:grpSpPr>
        <p:grpSp>
          <p:nvGrpSpPr>
            <p:cNvPr id="35" name="Group 34">
              <a:extLst>
                <a:ext uri="{FF2B5EF4-FFF2-40B4-BE49-F238E27FC236}">
                  <a16:creationId xmlns:a16="http://schemas.microsoft.com/office/drawing/2014/main" xmlns="" id="{A7D25812-B2B9-1EBE-EB7E-7A247B4E4C26}"/>
                </a:ext>
              </a:extLst>
            </p:cNvPr>
            <p:cNvGrpSpPr/>
            <p:nvPr/>
          </p:nvGrpSpPr>
          <p:grpSpPr>
            <a:xfrm>
              <a:off x="4920450" y="1303957"/>
              <a:ext cx="3727817" cy="1474394"/>
              <a:chOff x="4920450" y="1303957"/>
              <a:chExt cx="3727817" cy="1474394"/>
            </a:xfrm>
          </p:grpSpPr>
          <p:sp>
            <p:nvSpPr>
              <p:cNvPr id="236" name="Rectangle: Top Corners Rounded 235">
                <a:extLst>
                  <a:ext uri="{FF2B5EF4-FFF2-40B4-BE49-F238E27FC236}">
                    <a16:creationId xmlns:a16="http://schemas.microsoft.com/office/drawing/2014/main" xmlns="" id="{B61D445A-3B49-71D4-0129-50A3E8CBA85C}"/>
                  </a:ext>
                </a:extLst>
              </p:cNvPr>
              <p:cNvSpPr/>
              <p:nvPr/>
            </p:nvSpPr>
            <p:spPr>
              <a:xfrm rot="5891492">
                <a:off x="7320718" y="1497547"/>
                <a:ext cx="588266" cy="1908392"/>
              </a:xfrm>
              <a:prstGeom prst="round2SameRect">
                <a:avLst>
                  <a:gd name="adj1" fmla="val 50000"/>
                  <a:gd name="adj2" fmla="val 0"/>
                </a:avLst>
              </a:prstGeom>
              <a:solidFill>
                <a:schemeClr val="tx1">
                  <a:alpha val="48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Freeform: Shape 243">
                <a:hlinkClick r:id="rId9" action="ppaction://hlinksldjump"/>
                <a:extLst>
                  <a:ext uri="{FF2B5EF4-FFF2-40B4-BE49-F238E27FC236}">
                    <a16:creationId xmlns:a16="http://schemas.microsoft.com/office/drawing/2014/main" xmlns="" id="{139738B2-DA8E-AB09-3ADC-4B02362F8DD8}"/>
                  </a:ext>
                </a:extLst>
              </p:cNvPr>
              <p:cNvSpPr/>
              <p:nvPr/>
            </p:nvSpPr>
            <p:spPr>
              <a:xfrm>
                <a:off x="5963199" y="1303957"/>
                <a:ext cx="2685068" cy="1474394"/>
              </a:xfrm>
              <a:custGeom>
                <a:avLst/>
                <a:gdLst>
                  <a:gd name="connsiteX0" fmla="*/ 0 w 3164598"/>
                  <a:gd name="connsiteY0" fmla="*/ 0 h 1223890"/>
                  <a:gd name="connsiteX1" fmla="*/ 2552653 w 3164598"/>
                  <a:gd name="connsiteY1" fmla="*/ 0 h 1223890"/>
                  <a:gd name="connsiteX2" fmla="*/ 3164598 w 3164598"/>
                  <a:gd name="connsiteY2" fmla="*/ 611945 h 1223890"/>
                  <a:gd name="connsiteX3" fmla="*/ 3164597 w 3164598"/>
                  <a:gd name="connsiteY3" fmla="*/ 611945 h 1223890"/>
                  <a:gd name="connsiteX4" fmla="*/ 2552652 w 3164598"/>
                  <a:gd name="connsiteY4" fmla="*/ 1223890 h 1223890"/>
                  <a:gd name="connsiteX5" fmla="*/ 866975 w 3164598"/>
                  <a:gd name="connsiteY5" fmla="*/ 1223890 h 1223890"/>
                  <a:gd name="connsiteX6" fmla="*/ 798652 w 3164598"/>
                  <a:gd name="connsiteY6" fmla="*/ 1037217 h 1223890"/>
                  <a:gd name="connsiteX7" fmla="*/ 55998 w 3164598"/>
                  <a:gd name="connsiteY7" fmla="*/ 41875 h 1223890"/>
                  <a:gd name="connsiteX8" fmla="*/ 0 w 3164598"/>
                  <a:gd name="connsiteY8" fmla="*/ 0 h 12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598" h="1223890">
                    <a:moveTo>
                      <a:pt x="0" y="0"/>
                    </a:moveTo>
                    <a:lnTo>
                      <a:pt x="2552653" y="0"/>
                    </a:lnTo>
                    <a:cubicBezTo>
                      <a:pt x="2890621" y="0"/>
                      <a:pt x="3164598" y="273977"/>
                      <a:pt x="3164598" y="611945"/>
                    </a:cubicBezTo>
                    <a:lnTo>
                      <a:pt x="3164597" y="611945"/>
                    </a:lnTo>
                    <a:cubicBezTo>
                      <a:pt x="3164597" y="949913"/>
                      <a:pt x="2890620" y="1223890"/>
                      <a:pt x="2552652" y="1223890"/>
                    </a:cubicBezTo>
                    <a:lnTo>
                      <a:pt x="866975" y="1223890"/>
                    </a:lnTo>
                    <a:lnTo>
                      <a:pt x="798652" y="1037217"/>
                    </a:lnTo>
                    <a:cubicBezTo>
                      <a:pt x="634012" y="647965"/>
                      <a:pt x="377375" y="307099"/>
                      <a:pt x="55998" y="41875"/>
                    </a:cubicBezTo>
                    <a:lnTo>
                      <a:pt x="0" y="0"/>
                    </a:lnTo>
                    <a:close/>
                  </a:path>
                </a:pathLst>
              </a:custGeom>
              <a:solidFill>
                <a:srgbClr val="42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12D81A67-5270-0627-50DC-72C8952588C6}"/>
                  </a:ext>
                </a:extLst>
              </p:cNvPr>
              <p:cNvSpPr/>
              <p:nvPr/>
            </p:nvSpPr>
            <p:spPr>
              <a:xfrm>
                <a:off x="5816418" y="1303957"/>
                <a:ext cx="1016928" cy="1474394"/>
              </a:xfrm>
              <a:custGeom>
                <a:avLst/>
                <a:gdLst>
                  <a:gd name="connsiteX0" fmla="*/ 0 w 1198541"/>
                  <a:gd name="connsiteY0" fmla="*/ 0 h 1223890"/>
                  <a:gd name="connsiteX1" fmla="*/ 477497 w 1198541"/>
                  <a:gd name="connsiteY1" fmla="*/ 0 h 1223890"/>
                  <a:gd name="connsiteX2" fmla="*/ 651774 w 1198541"/>
                  <a:gd name="connsiteY2" fmla="*/ 191754 h 1223890"/>
                  <a:gd name="connsiteX3" fmla="*/ 1187635 w 1198541"/>
                  <a:gd name="connsiteY3" fmla="*/ 1181478 h 1223890"/>
                  <a:gd name="connsiteX4" fmla="*/ 1198541 w 1198541"/>
                  <a:gd name="connsiteY4" fmla="*/ 1223890 h 1223890"/>
                  <a:gd name="connsiteX5" fmla="*/ 866975 w 1198541"/>
                  <a:gd name="connsiteY5" fmla="*/ 1223890 h 1223890"/>
                  <a:gd name="connsiteX6" fmla="*/ 798652 w 1198541"/>
                  <a:gd name="connsiteY6" fmla="*/ 1037217 h 1223890"/>
                  <a:gd name="connsiteX7" fmla="*/ 55998 w 1198541"/>
                  <a:gd name="connsiteY7" fmla="*/ 41875 h 12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541" h="1223890">
                    <a:moveTo>
                      <a:pt x="0" y="0"/>
                    </a:moveTo>
                    <a:lnTo>
                      <a:pt x="477497" y="0"/>
                    </a:lnTo>
                    <a:lnTo>
                      <a:pt x="651774" y="191754"/>
                    </a:lnTo>
                    <a:cubicBezTo>
                      <a:pt x="889962" y="480371"/>
                      <a:pt x="1073805" y="815501"/>
                      <a:pt x="1187635" y="1181478"/>
                    </a:cubicBezTo>
                    <a:lnTo>
                      <a:pt x="1198541" y="1223890"/>
                    </a:lnTo>
                    <a:lnTo>
                      <a:pt x="866975" y="1223890"/>
                    </a:lnTo>
                    <a:lnTo>
                      <a:pt x="798652" y="1037217"/>
                    </a:lnTo>
                    <a:cubicBezTo>
                      <a:pt x="634012" y="647965"/>
                      <a:pt x="377375" y="307099"/>
                      <a:pt x="55998" y="41875"/>
                    </a:cubicBezTo>
                    <a:close/>
                  </a:path>
                </a:pathLst>
              </a:cu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Oval 254">
                <a:extLst>
                  <a:ext uri="{FF2B5EF4-FFF2-40B4-BE49-F238E27FC236}">
                    <a16:creationId xmlns:a16="http://schemas.microsoft.com/office/drawing/2014/main" xmlns="" id="{BE5C37AC-C9BB-6A04-4D3B-E3BD2DAD0C30}"/>
                  </a:ext>
                </a:extLst>
              </p:cNvPr>
              <p:cNvSpPr/>
              <p:nvPr/>
            </p:nvSpPr>
            <p:spPr>
              <a:xfrm>
                <a:off x="4920450" y="1645481"/>
                <a:ext cx="303403" cy="296691"/>
              </a:xfrm>
              <a:prstGeom prst="ellipse">
                <a:avLst/>
              </a:prstGeom>
              <a:solidFill>
                <a:srgbClr val="42ADC7"/>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A102AD8E-9D32-2F51-6786-234DCA2B57F4}"/>
                  </a:ext>
                </a:extLst>
              </p:cNvPr>
              <p:cNvSpPr/>
              <p:nvPr/>
            </p:nvSpPr>
            <p:spPr>
              <a:xfrm flipH="1">
                <a:off x="5156245" y="1305166"/>
                <a:ext cx="696520" cy="437128"/>
              </a:xfrm>
              <a:custGeom>
                <a:avLst/>
                <a:gdLst>
                  <a:gd name="connsiteX0" fmla="*/ 943429 w 943429"/>
                  <a:gd name="connsiteY0" fmla="*/ 362857 h 362857"/>
                  <a:gd name="connsiteX1" fmla="*/ 580572 w 943429"/>
                  <a:gd name="connsiteY1" fmla="*/ 0 h 362857"/>
                  <a:gd name="connsiteX2" fmla="*/ 0 w 943429"/>
                  <a:gd name="connsiteY2" fmla="*/ 14514 h 362857"/>
                </a:gdLst>
                <a:ahLst/>
                <a:cxnLst>
                  <a:cxn ang="0">
                    <a:pos x="connsiteX0" y="connsiteY0"/>
                  </a:cxn>
                  <a:cxn ang="0">
                    <a:pos x="connsiteX1" y="connsiteY1"/>
                  </a:cxn>
                  <a:cxn ang="0">
                    <a:pos x="connsiteX2" y="connsiteY2"/>
                  </a:cxn>
                </a:cxnLst>
                <a:rect l="l" t="t" r="r" b="b"/>
                <a:pathLst>
                  <a:path w="943429" h="362857">
                    <a:moveTo>
                      <a:pt x="943429" y="362857"/>
                    </a:moveTo>
                    <a:lnTo>
                      <a:pt x="580572" y="0"/>
                    </a:lnTo>
                    <a:lnTo>
                      <a:pt x="0" y="14514"/>
                    </a:lnTo>
                  </a:path>
                </a:pathLst>
              </a:custGeom>
              <a:noFill/>
              <a:ln w="28575">
                <a:solidFill>
                  <a:schemeClr val="bg1">
                    <a:lumMod val="50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4" name="TextBox 293">
              <a:extLst>
                <a:ext uri="{FF2B5EF4-FFF2-40B4-BE49-F238E27FC236}">
                  <a16:creationId xmlns:a16="http://schemas.microsoft.com/office/drawing/2014/main" xmlns="" id="{A618B442-7B56-7844-5BBA-342B01F03BAA}"/>
                </a:ext>
              </a:extLst>
            </p:cNvPr>
            <p:cNvSpPr txBox="1"/>
            <p:nvPr/>
          </p:nvSpPr>
          <p:spPr>
            <a:xfrm>
              <a:off x="6560969" y="1851439"/>
              <a:ext cx="2113255" cy="584775"/>
            </a:xfrm>
            <a:prstGeom prst="rect">
              <a:avLst/>
            </a:prstGeom>
            <a:noFill/>
          </p:spPr>
          <p:txBody>
            <a:bodyPr wrap="square">
              <a:spAutoFit/>
            </a:bodyPr>
            <a:lstStyle/>
            <a:p>
              <a:pPr algn="ctr"/>
              <a:r>
                <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cs typeface="+mn-cs"/>
                </a:rPr>
                <a:t>Nhóm 1,2</a:t>
              </a:r>
            </a:p>
            <a:p>
              <a:pPr algn="ctr"/>
              <a:r>
                <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cs typeface="+mn-cs"/>
                </a:rPr>
                <a:t>Cơ cấu theo giới tính</a:t>
              </a:r>
              <a:endParaRPr lang="en-US">
                <a:solidFill>
                  <a:schemeClr val="bg1"/>
                </a:solidFill>
              </a:endParaRPr>
            </a:p>
          </p:txBody>
        </p:sp>
        <p:pic>
          <p:nvPicPr>
            <p:cNvPr id="300" name="Picture 299" descr="A picture containing indoor, set, light&#10;&#10;Description automatically generated">
              <a:extLst>
                <a:ext uri="{FF2B5EF4-FFF2-40B4-BE49-F238E27FC236}">
                  <a16:creationId xmlns:a16="http://schemas.microsoft.com/office/drawing/2014/main" xmlns="" id="{2A96332E-A750-EBCD-463C-F007C165A0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90910" y="1405556"/>
              <a:ext cx="575944" cy="503951"/>
            </a:xfrm>
            <a:prstGeom prst="rect">
              <a:avLst/>
            </a:prstGeom>
          </p:spPr>
        </p:pic>
      </p:grpSp>
      <p:grpSp>
        <p:nvGrpSpPr>
          <p:cNvPr id="1031" name="Group 1030">
            <a:extLst>
              <a:ext uri="{FF2B5EF4-FFF2-40B4-BE49-F238E27FC236}">
                <a16:creationId xmlns:a16="http://schemas.microsoft.com/office/drawing/2014/main" xmlns="" id="{28B59100-B39A-9630-24FA-59284EE7473C}"/>
              </a:ext>
            </a:extLst>
          </p:cNvPr>
          <p:cNvGrpSpPr/>
          <p:nvPr/>
        </p:nvGrpSpPr>
        <p:grpSpPr>
          <a:xfrm>
            <a:off x="4955991" y="2952454"/>
            <a:ext cx="3740579" cy="1731568"/>
            <a:chOff x="4955991" y="2952454"/>
            <a:chExt cx="3740579" cy="1731568"/>
          </a:xfrm>
        </p:grpSpPr>
        <p:grpSp>
          <p:nvGrpSpPr>
            <p:cNvPr id="36" name="Group 35">
              <a:extLst>
                <a:ext uri="{FF2B5EF4-FFF2-40B4-BE49-F238E27FC236}">
                  <a16:creationId xmlns:a16="http://schemas.microsoft.com/office/drawing/2014/main" xmlns="" id="{474B391B-0174-22CA-60D8-52CF0ABBE885}"/>
                </a:ext>
              </a:extLst>
            </p:cNvPr>
            <p:cNvGrpSpPr/>
            <p:nvPr/>
          </p:nvGrpSpPr>
          <p:grpSpPr>
            <a:xfrm>
              <a:off x="4955991" y="2952454"/>
              <a:ext cx="3740579" cy="1731568"/>
              <a:chOff x="4955991" y="2952454"/>
              <a:chExt cx="3740579" cy="1731568"/>
            </a:xfrm>
          </p:grpSpPr>
          <p:sp>
            <p:nvSpPr>
              <p:cNvPr id="238" name="Rectangle: Top Corners Rounded 237">
                <a:extLst>
                  <a:ext uri="{FF2B5EF4-FFF2-40B4-BE49-F238E27FC236}">
                    <a16:creationId xmlns:a16="http://schemas.microsoft.com/office/drawing/2014/main" xmlns="" id="{DA759B92-CE3C-E05C-A23E-B0C178F63357}"/>
                  </a:ext>
                </a:extLst>
              </p:cNvPr>
              <p:cNvSpPr/>
              <p:nvPr/>
            </p:nvSpPr>
            <p:spPr>
              <a:xfrm rot="5766317">
                <a:off x="6759927" y="3175439"/>
                <a:ext cx="852270" cy="2164896"/>
              </a:xfrm>
              <a:prstGeom prst="round2SameRect">
                <a:avLst>
                  <a:gd name="adj1" fmla="val 50000"/>
                  <a:gd name="adj2" fmla="val 0"/>
                </a:avLst>
              </a:prstGeom>
              <a:solidFill>
                <a:schemeClr val="tx1">
                  <a:alpha val="48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Freeform: Shape 247">
                <a:hlinkClick r:id="rId10" action="ppaction://hlinksldjump"/>
                <a:extLst>
                  <a:ext uri="{FF2B5EF4-FFF2-40B4-BE49-F238E27FC236}">
                    <a16:creationId xmlns:a16="http://schemas.microsoft.com/office/drawing/2014/main" xmlns="" id="{136784D0-1CA3-DC10-A491-D27B3F2A15C1}"/>
                  </a:ext>
                </a:extLst>
              </p:cNvPr>
              <p:cNvSpPr/>
              <p:nvPr/>
            </p:nvSpPr>
            <p:spPr>
              <a:xfrm>
                <a:off x="5881520" y="2952454"/>
                <a:ext cx="2815050" cy="1430294"/>
              </a:xfrm>
              <a:custGeom>
                <a:avLst/>
                <a:gdLst>
                  <a:gd name="connsiteX0" fmla="*/ 978694 w 3317793"/>
                  <a:gd name="connsiteY0" fmla="*/ 0 h 1223890"/>
                  <a:gd name="connsiteX1" fmla="*/ 2705848 w 3317793"/>
                  <a:gd name="connsiteY1" fmla="*/ 0 h 1223890"/>
                  <a:gd name="connsiteX2" fmla="*/ 3317793 w 3317793"/>
                  <a:gd name="connsiteY2" fmla="*/ 611945 h 1223890"/>
                  <a:gd name="connsiteX3" fmla="*/ 3317792 w 3317793"/>
                  <a:gd name="connsiteY3" fmla="*/ 611945 h 1223890"/>
                  <a:gd name="connsiteX4" fmla="*/ 2705847 w 3317793"/>
                  <a:gd name="connsiteY4" fmla="*/ 1223890 h 1223890"/>
                  <a:gd name="connsiteX5" fmla="*/ 0 w 3317793"/>
                  <a:gd name="connsiteY5" fmla="*/ 1223890 h 1223890"/>
                  <a:gd name="connsiteX6" fmla="*/ 8817 w 3317793"/>
                  <a:gd name="connsiteY6" fmla="*/ 1218533 h 1223890"/>
                  <a:gd name="connsiteX7" fmla="*/ 951847 w 3317793"/>
                  <a:gd name="connsiteY7" fmla="*/ 73352 h 1223890"/>
                  <a:gd name="connsiteX8" fmla="*/ 978694 w 3317793"/>
                  <a:gd name="connsiteY8" fmla="*/ 0 h 12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793" h="1223890">
                    <a:moveTo>
                      <a:pt x="978694" y="0"/>
                    </a:moveTo>
                    <a:lnTo>
                      <a:pt x="2705848" y="0"/>
                    </a:lnTo>
                    <a:cubicBezTo>
                      <a:pt x="3043816" y="0"/>
                      <a:pt x="3317793" y="273977"/>
                      <a:pt x="3317793" y="611945"/>
                    </a:cubicBezTo>
                    <a:lnTo>
                      <a:pt x="3317792" y="611945"/>
                    </a:lnTo>
                    <a:cubicBezTo>
                      <a:pt x="3317792" y="949913"/>
                      <a:pt x="3043815" y="1223890"/>
                      <a:pt x="2705847" y="1223890"/>
                    </a:cubicBezTo>
                    <a:lnTo>
                      <a:pt x="0" y="1223890"/>
                    </a:lnTo>
                    <a:lnTo>
                      <a:pt x="8817" y="1218533"/>
                    </a:lnTo>
                    <a:cubicBezTo>
                      <a:pt x="424236" y="937882"/>
                      <a:pt x="754279" y="540455"/>
                      <a:pt x="951847" y="73352"/>
                    </a:cubicBezTo>
                    <a:lnTo>
                      <a:pt x="978694" y="0"/>
                    </a:lnTo>
                    <a:close/>
                  </a:path>
                </a:pathLst>
              </a:custGeom>
              <a:solidFill>
                <a:srgbClr val="FF5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57C9F2DF-751A-B6E8-F612-B2F714AF3814}"/>
                  </a:ext>
                </a:extLst>
              </p:cNvPr>
              <p:cNvSpPr/>
              <p:nvPr/>
            </p:nvSpPr>
            <p:spPr>
              <a:xfrm>
                <a:off x="5731946" y="2952454"/>
                <a:ext cx="1115636" cy="1430294"/>
              </a:xfrm>
              <a:custGeom>
                <a:avLst/>
                <a:gdLst>
                  <a:gd name="connsiteX0" fmla="*/ 978694 w 1314877"/>
                  <a:gd name="connsiteY0" fmla="*/ 0 h 1223890"/>
                  <a:gd name="connsiteX1" fmla="*/ 1314877 w 1314877"/>
                  <a:gd name="connsiteY1" fmla="*/ 0 h 1223890"/>
                  <a:gd name="connsiteX2" fmla="*/ 1242574 w 1314877"/>
                  <a:gd name="connsiteY2" fmla="*/ 197548 h 1223890"/>
                  <a:gd name="connsiteX3" fmla="*/ 616382 w 1314877"/>
                  <a:gd name="connsiteY3" fmla="*/ 1126315 h 1223890"/>
                  <a:gd name="connsiteX4" fmla="*/ 509022 w 1314877"/>
                  <a:gd name="connsiteY4" fmla="*/ 1223890 h 1223890"/>
                  <a:gd name="connsiteX5" fmla="*/ 0 w 1314877"/>
                  <a:gd name="connsiteY5" fmla="*/ 1223890 h 1223890"/>
                  <a:gd name="connsiteX6" fmla="*/ 8817 w 1314877"/>
                  <a:gd name="connsiteY6" fmla="*/ 1218533 h 1223890"/>
                  <a:gd name="connsiteX7" fmla="*/ 951847 w 1314877"/>
                  <a:gd name="connsiteY7" fmla="*/ 73352 h 12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877" h="1223890">
                    <a:moveTo>
                      <a:pt x="978694" y="0"/>
                    </a:moveTo>
                    <a:lnTo>
                      <a:pt x="1314877" y="0"/>
                    </a:lnTo>
                    <a:lnTo>
                      <a:pt x="1242574" y="197548"/>
                    </a:lnTo>
                    <a:cubicBezTo>
                      <a:pt x="1094717" y="547122"/>
                      <a:pt x="880764" y="861933"/>
                      <a:pt x="616382" y="1126315"/>
                    </a:cubicBezTo>
                    <a:lnTo>
                      <a:pt x="509022" y="1223890"/>
                    </a:lnTo>
                    <a:lnTo>
                      <a:pt x="0" y="1223890"/>
                    </a:lnTo>
                    <a:lnTo>
                      <a:pt x="8817" y="1218533"/>
                    </a:lnTo>
                    <a:cubicBezTo>
                      <a:pt x="424236" y="937882"/>
                      <a:pt x="754279" y="540455"/>
                      <a:pt x="951847" y="73352"/>
                    </a:cubicBezTo>
                    <a:close/>
                  </a:path>
                </a:pathLst>
              </a:cu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xmlns="" id="{1BF4A9AA-31DA-AD48-2C88-8985B6F0981D}"/>
                  </a:ext>
                </a:extLst>
              </p:cNvPr>
              <p:cNvSpPr/>
              <p:nvPr/>
            </p:nvSpPr>
            <p:spPr>
              <a:xfrm>
                <a:off x="4955991" y="3658590"/>
                <a:ext cx="267862" cy="271908"/>
              </a:xfrm>
              <a:prstGeom prst="ellipse">
                <a:avLst/>
              </a:prstGeom>
              <a:solidFill>
                <a:srgbClr val="FF5347"/>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0F040ACB-AC81-5DEB-9D16-5286E450F824}"/>
                  </a:ext>
                </a:extLst>
              </p:cNvPr>
              <p:cNvSpPr/>
              <p:nvPr/>
            </p:nvSpPr>
            <p:spPr>
              <a:xfrm flipH="1" flipV="1">
                <a:off x="5158669" y="3905501"/>
                <a:ext cx="658805" cy="485343"/>
              </a:xfrm>
              <a:custGeom>
                <a:avLst/>
                <a:gdLst>
                  <a:gd name="connsiteX0" fmla="*/ 943429 w 943429"/>
                  <a:gd name="connsiteY0" fmla="*/ 362857 h 362857"/>
                  <a:gd name="connsiteX1" fmla="*/ 580572 w 943429"/>
                  <a:gd name="connsiteY1" fmla="*/ 0 h 362857"/>
                  <a:gd name="connsiteX2" fmla="*/ 0 w 943429"/>
                  <a:gd name="connsiteY2" fmla="*/ 14514 h 362857"/>
                </a:gdLst>
                <a:ahLst/>
                <a:cxnLst>
                  <a:cxn ang="0">
                    <a:pos x="connsiteX0" y="connsiteY0"/>
                  </a:cxn>
                  <a:cxn ang="0">
                    <a:pos x="connsiteX1" y="connsiteY1"/>
                  </a:cxn>
                  <a:cxn ang="0">
                    <a:pos x="connsiteX2" y="connsiteY2"/>
                  </a:cxn>
                </a:cxnLst>
                <a:rect l="l" t="t" r="r" b="b"/>
                <a:pathLst>
                  <a:path w="943429" h="362857">
                    <a:moveTo>
                      <a:pt x="943429" y="362857"/>
                    </a:moveTo>
                    <a:lnTo>
                      <a:pt x="580572" y="0"/>
                    </a:lnTo>
                    <a:lnTo>
                      <a:pt x="0" y="14514"/>
                    </a:lnTo>
                  </a:path>
                </a:pathLst>
              </a:custGeom>
              <a:noFill/>
              <a:ln w="28575">
                <a:solidFill>
                  <a:schemeClr val="bg1">
                    <a:lumMod val="50000"/>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5" name="TextBox 294">
              <a:extLst>
                <a:ext uri="{FF2B5EF4-FFF2-40B4-BE49-F238E27FC236}">
                  <a16:creationId xmlns:a16="http://schemas.microsoft.com/office/drawing/2014/main" xmlns="" id="{7D0F25E3-B9D1-43C3-633F-FC1043A7F75E}"/>
                </a:ext>
              </a:extLst>
            </p:cNvPr>
            <p:cNvSpPr txBox="1"/>
            <p:nvPr/>
          </p:nvSpPr>
          <p:spPr>
            <a:xfrm>
              <a:off x="6505118" y="3499175"/>
              <a:ext cx="2113255" cy="584775"/>
            </a:xfrm>
            <a:prstGeom prst="rect">
              <a:avLst/>
            </a:prstGeom>
            <a:noFill/>
          </p:spPr>
          <p:txBody>
            <a:bodyPr wrap="square">
              <a:spAutoFit/>
            </a:bodyPr>
            <a:lstStyle/>
            <a:p>
              <a:pPr algn="ctr"/>
              <a:r>
                <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cs typeface="+mn-cs"/>
                </a:rPr>
                <a:t>Nhóm </a:t>
              </a:r>
              <a:r>
                <a:rPr lang="it-IT" sz="1600">
                  <a:solidFill>
                    <a:schemeClr val="bg1"/>
                  </a:solidFill>
                  <a:latin typeface="#9Slide03 SFU Futura_12" panose="00000400000000000000" pitchFamily="2" charset="0"/>
                  <a:ea typeface="Times New Roman" panose="02020603050405020304" pitchFamily="18" charset="0"/>
                </a:rPr>
                <a:t>3,4</a:t>
              </a:r>
              <a:endPar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cs typeface="+mn-cs"/>
              </a:endParaRPr>
            </a:p>
            <a:p>
              <a:pPr algn="ctr"/>
              <a:r>
                <a:rPr kumimoji="0" lang="it-IT" sz="1600" b="0" i="0" u="none" strike="noStrike" kern="120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cs typeface="+mn-cs"/>
                </a:rPr>
                <a:t>Cơ cấu theo tuổi</a:t>
              </a:r>
              <a:endParaRPr lang="en-US">
                <a:solidFill>
                  <a:schemeClr val="bg1"/>
                </a:solidFill>
              </a:endParaRPr>
            </a:p>
          </p:txBody>
        </p:sp>
        <p:pic>
          <p:nvPicPr>
            <p:cNvPr id="301" name="Picture 300" descr="A picture containing indoor, set, light&#10;&#10;Description automatically generated">
              <a:extLst>
                <a:ext uri="{FF2B5EF4-FFF2-40B4-BE49-F238E27FC236}">
                  <a16:creationId xmlns:a16="http://schemas.microsoft.com/office/drawing/2014/main" xmlns="" id="{3DBC26D7-063A-0199-5D67-F88901D17E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7024" y="3017352"/>
              <a:ext cx="575944" cy="503951"/>
            </a:xfrm>
            <a:prstGeom prst="rect">
              <a:avLst/>
            </a:prstGeom>
          </p:spPr>
        </p:pic>
      </p:grpSp>
      <p:sp>
        <p:nvSpPr>
          <p:cNvPr id="1033" name="Action Button: Go to End 1032">
            <a:hlinkClick r:id="rId11" action="ppaction://hlinksldjump"/>
            <a:extLst>
              <a:ext uri="{FF2B5EF4-FFF2-40B4-BE49-F238E27FC236}">
                <a16:creationId xmlns:a16="http://schemas.microsoft.com/office/drawing/2014/main" xmlns="" id="{2183258E-1D93-A012-175D-467619061BD0}"/>
              </a:ext>
            </a:extLst>
          </p:cNvPr>
          <p:cNvSpPr/>
          <p:nvPr/>
        </p:nvSpPr>
        <p:spPr>
          <a:xfrm>
            <a:off x="8642669" y="4699322"/>
            <a:ext cx="489244" cy="403122"/>
          </a:xfrm>
          <a:prstGeom prst="actionButtonEn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79004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88CAAEE-D7A0-B48A-B131-3194B9576A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58" y="1579793"/>
            <a:ext cx="3620581" cy="2412212"/>
          </a:xfrm>
          <a:prstGeom prst="rect">
            <a:avLst/>
          </a:prstGeom>
        </p:spPr>
      </p:pic>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67613" y="-1732890"/>
            <a:ext cx="4632220" cy="912055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023074" y="4150292"/>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336668"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1793" y="831209"/>
            <a:ext cx="2245873" cy="2245873"/>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3" name="Picture 2">
            <a:extLst>
              <a:ext uri="{FF2B5EF4-FFF2-40B4-BE49-F238E27FC236}">
                <a16:creationId xmlns:a16="http://schemas.microsoft.com/office/drawing/2014/main" xmlns="" id="{E0D612BD-D680-BA90-8A20-C693390872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84770" y="1909344"/>
            <a:ext cx="3312372" cy="1934343"/>
          </a:xfrm>
          <a:prstGeom prst="rect">
            <a:avLst/>
          </a:prstGeom>
        </p:spPr>
      </p:pic>
      <p:pic>
        <p:nvPicPr>
          <p:cNvPr id="4" name="Picture 3">
            <a:extLst>
              <a:ext uri="{FF2B5EF4-FFF2-40B4-BE49-F238E27FC236}">
                <a16:creationId xmlns:a16="http://schemas.microsoft.com/office/drawing/2014/main" xmlns="" id="{BA00FEE6-1C01-9F5A-0D8A-E177D736A7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28471" y="5559525"/>
            <a:ext cx="4968671" cy="2213040"/>
          </a:xfrm>
          <a:prstGeom prst="rect">
            <a:avLst/>
          </a:prstGeom>
        </p:spPr>
      </p:pic>
      <p:graphicFrame>
        <p:nvGraphicFramePr>
          <p:cNvPr id="52" name="Table 4">
            <a:extLst>
              <a:ext uri="{FF2B5EF4-FFF2-40B4-BE49-F238E27FC236}">
                <a16:creationId xmlns:a16="http://schemas.microsoft.com/office/drawing/2014/main" xmlns="" id="{61DEF7B1-605C-51A2-07FF-5FBF12B3F7ED}"/>
              </a:ext>
            </a:extLst>
          </p:cNvPr>
          <p:cNvGraphicFramePr>
            <a:graphicFrameLocks noGrp="1"/>
          </p:cNvGraphicFramePr>
          <p:nvPr>
            <p:extLst>
              <p:ext uri="{D42A27DB-BD31-4B8C-83A1-F6EECF244321}">
                <p14:modId xmlns:p14="http://schemas.microsoft.com/office/powerpoint/2010/main" val="870715360"/>
              </p:ext>
            </p:extLst>
          </p:nvPr>
        </p:nvGraphicFramePr>
        <p:xfrm>
          <a:off x="3697994" y="626173"/>
          <a:ext cx="5422561" cy="4524116"/>
        </p:xfrm>
        <a:graphic>
          <a:graphicData uri="http://schemas.openxmlformats.org/drawingml/2006/table">
            <a:tbl>
              <a:tblPr firstRow="1" bandRow="1">
                <a:tableStyleId>{00A15C55-8517-42AA-B614-E9B94910E393}</a:tableStyleId>
              </a:tblPr>
              <a:tblGrid>
                <a:gridCol w="1429591">
                  <a:extLst>
                    <a:ext uri="{9D8B030D-6E8A-4147-A177-3AD203B41FA5}">
                      <a16:colId xmlns:a16="http://schemas.microsoft.com/office/drawing/2014/main" xmlns="" val="2118861442"/>
                    </a:ext>
                  </a:extLst>
                </a:gridCol>
                <a:gridCol w="3992970">
                  <a:extLst>
                    <a:ext uri="{9D8B030D-6E8A-4147-A177-3AD203B41FA5}">
                      <a16:colId xmlns:a16="http://schemas.microsoft.com/office/drawing/2014/main" xmlns="" val="2521582897"/>
                    </a:ext>
                  </a:extLst>
                </a:gridCol>
              </a:tblGrid>
              <a:tr h="714433">
                <a:tc gridSpan="2">
                  <a:txBody>
                    <a:bodyPr/>
                    <a:lstStyle/>
                    <a:p>
                      <a:pPr algn="ctr"/>
                      <a:r>
                        <a:rPr lang="en-US" sz="2000">
                          <a:latin typeface="#9Slide03 SFU Futura_12" panose="00000400000000000000" pitchFamily="2" charset="0"/>
                        </a:rPr>
                        <a:t>Nhóm </a:t>
                      </a:r>
                      <a:r>
                        <a:rPr lang="en-US" sz="1800">
                          <a:latin typeface="#9Slide03 SFU Futura_12" panose="00000400000000000000" pitchFamily="2" charset="0"/>
                        </a:rPr>
                        <a:t>1,2</a:t>
                      </a:r>
                      <a:endParaRPr lang="en-US" sz="2000">
                        <a:latin typeface="#9Slide03 SFU Futura_12" panose="00000400000000000000" pitchFamily="2" charset="0"/>
                      </a:endParaRPr>
                    </a:p>
                    <a:p>
                      <a:pPr algn="l"/>
                      <a:r>
                        <a:rPr lang="en-US" sz="2000">
                          <a:latin typeface="#9Slide03 SFU Futura_12" panose="00000400000000000000" pitchFamily="2" charset="0"/>
                        </a:rPr>
                        <a:t>Nội dung: </a:t>
                      </a:r>
                      <a:r>
                        <a:rPr lang="it-IT" sz="20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giới tính</a:t>
                      </a:r>
                      <a:endParaRPr lang="en-US" sz="20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1166508">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chemeClr val="bg1">
                        <a:lumMod val="95000"/>
                      </a:schemeClr>
                    </a:solidFill>
                  </a:tcPr>
                </a:tc>
                <a:tc>
                  <a:txBody>
                    <a:bodyPr/>
                    <a:lstStyle/>
                    <a:p>
                      <a:pPr algn="just"/>
                      <a:r>
                        <a:rPr lang="en-US" sz="1800" b="0">
                          <a:effectLst/>
                          <a:latin typeface="#9Slide03 SFU Futura_12" panose="00000400000000000000" pitchFamily="2" charset="0"/>
                          <a:ea typeface="Cambria" panose="02040503050406030204" pitchFamily="18" charset="0"/>
                          <a:cs typeface="Times New Roman" panose="02020603050405020304" pitchFamily="18" charset="0"/>
                        </a:rPr>
                        <a:t>Biểu thị bằng tỉ lệ giới tính (tỉ lệ nam và nữ trong tổng số dân) hoặc tỉ số giới tính (100 nữ thì tương ứng bao nhiêu nam)</a:t>
                      </a:r>
                      <a:r>
                        <a:rPr lang="vi-VN" sz="1800" b="0">
                          <a:effectLst/>
                          <a:latin typeface="#9Slide03 SFU Futura_12" panose="00000400000000000000" pitchFamily="2" charset="0"/>
                          <a:ea typeface="Cambria" panose="02040503050406030204" pitchFamily="18" charset="0"/>
                          <a:cs typeface="Times New Roman" panose="02020603050405020304" pitchFamily="18" charset="0"/>
                        </a:rPr>
                        <a:t>.</a:t>
                      </a:r>
                      <a:endParaRPr lang="en-US" sz="1800" b="0">
                        <a:latin typeface="#9Slide03 SFU Futura_12" panose="00000400000000000000" pitchFamily="2" charset="0"/>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383593564"/>
                  </a:ext>
                </a:extLst>
              </a:tr>
              <a:tr h="2571989">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chemeClr val="bg1">
                        <a:lumMod val="95000"/>
                      </a:schemeClr>
                    </a:solidFill>
                  </a:tcPr>
                </a:tc>
                <a:tc>
                  <a:txBody>
                    <a:bodyPr/>
                    <a:lstStyle/>
                    <a:p>
                      <a:pPr marL="111125">
                        <a:lnSpc>
                          <a:spcPct val="107000"/>
                        </a:lnSpc>
                        <a:spcAft>
                          <a:spcPts val="800"/>
                        </a:spcAft>
                      </a:pP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Thay</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đổi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theo</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thời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gian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và</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khác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nhau</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giữa</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nước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khu</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vực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a:t>
                      </a:r>
                    </a:p>
                    <a:p>
                      <a:pPr marL="111125">
                        <a:lnSpc>
                          <a:spcPct val="107000"/>
                        </a:lnSpc>
                        <a:spcAft>
                          <a:spcPts val="800"/>
                        </a:spcAft>
                      </a:pP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Phụ</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thuộc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tình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trạng</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chiến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tranh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tình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hình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phát</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triển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kinh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tế</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quan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niệm</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XH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a:t>
                      </a:r>
                    </a:p>
                    <a:p>
                      <a:pPr marL="111125">
                        <a:lnSpc>
                          <a:spcPct val="107000"/>
                        </a:lnSpc>
                        <a:spcAft>
                          <a:spcPts val="800"/>
                        </a:spcAft>
                      </a:pP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động</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tới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phân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bố</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sản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xuất</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tổ</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chức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đời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sống</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XH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chiến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lược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phát</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triển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KT-XH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a:t>
                      </a:r>
                      <a:endParaRPr lang="en-US" sz="1800" b="0" dirty="0">
                        <a:latin typeface="#9Slide03 SFU Futura_12" panose="00000400000000000000" pitchFamily="2" charset="0"/>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491397356"/>
                  </a:ext>
                </a:extLst>
              </a:tr>
            </a:tbl>
          </a:graphicData>
        </a:graphic>
      </p:graphicFrame>
      <p:sp>
        <p:nvSpPr>
          <p:cNvPr id="12" name="Action Button: Go Forward or Next 11">
            <a:hlinkClick r:id="rId8" action="ppaction://hlinksldjump"/>
            <a:extLst>
              <a:ext uri="{FF2B5EF4-FFF2-40B4-BE49-F238E27FC236}">
                <a16:creationId xmlns:a16="http://schemas.microsoft.com/office/drawing/2014/main" xmlns="" id="{EF53AEE4-DF12-1161-5564-BE3B6341CCB2}"/>
              </a:ext>
            </a:extLst>
          </p:cNvPr>
          <p:cNvSpPr/>
          <p:nvPr/>
        </p:nvSpPr>
        <p:spPr>
          <a:xfrm>
            <a:off x="8609580" y="4729132"/>
            <a:ext cx="461134" cy="412977"/>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73964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88CAAEE-D7A0-B48A-B131-3194B9576A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0183" y="3235369"/>
            <a:ext cx="1373243" cy="914923"/>
          </a:xfrm>
          <a:prstGeom prst="rect">
            <a:avLst/>
          </a:prstGeom>
        </p:spPr>
      </p:pic>
      <p:sp>
        <p:nvSpPr>
          <p:cNvPr id="17" name="任意多边形 13">
            <a:extLst>
              <a:ext uri="{FF2B5EF4-FFF2-40B4-BE49-F238E27FC236}">
                <a16:creationId xmlns:a16="http://schemas.microsoft.com/office/drawing/2014/main" xmlns="" id="{E222C10F-C823-E6FB-DCAF-B58CBDAFD166}"/>
              </a:ext>
            </a:extLst>
          </p:cNvPr>
          <p:cNvSpPr/>
          <p:nvPr/>
        </p:nvSpPr>
        <p:spPr>
          <a:xfrm rot="16200000">
            <a:off x="-311608" y="846330"/>
            <a:ext cx="4632220" cy="3962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10934425" y="4183372"/>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336668"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1793" y="831209"/>
            <a:ext cx="2245873" cy="2245873"/>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3" name="Picture 2">
            <a:extLst>
              <a:ext uri="{FF2B5EF4-FFF2-40B4-BE49-F238E27FC236}">
                <a16:creationId xmlns:a16="http://schemas.microsoft.com/office/drawing/2014/main" xmlns="" id="{E0D612BD-D680-BA90-8A20-C693390872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84770" y="1909344"/>
            <a:ext cx="3312372" cy="1934343"/>
          </a:xfrm>
          <a:prstGeom prst="rect">
            <a:avLst/>
          </a:prstGeom>
        </p:spPr>
      </p:pic>
      <p:pic>
        <p:nvPicPr>
          <p:cNvPr id="4" name="Picture 3">
            <a:extLst>
              <a:ext uri="{FF2B5EF4-FFF2-40B4-BE49-F238E27FC236}">
                <a16:creationId xmlns:a16="http://schemas.microsoft.com/office/drawing/2014/main" xmlns="" id="{BA00FEE6-1C01-9F5A-0D8A-E177D736A7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28471" y="5559525"/>
            <a:ext cx="4968671" cy="2213040"/>
          </a:xfrm>
          <a:prstGeom prst="rect">
            <a:avLst/>
          </a:prstGeom>
        </p:spPr>
      </p:pic>
      <p:graphicFrame>
        <p:nvGraphicFramePr>
          <p:cNvPr id="52" name="Table 4">
            <a:extLst>
              <a:ext uri="{FF2B5EF4-FFF2-40B4-BE49-F238E27FC236}">
                <a16:creationId xmlns:a16="http://schemas.microsoft.com/office/drawing/2014/main" xmlns="" id="{61DEF7B1-605C-51A2-07FF-5FBF12B3F7ED}"/>
              </a:ext>
            </a:extLst>
          </p:cNvPr>
          <p:cNvGraphicFramePr>
            <a:graphicFrameLocks noGrp="1"/>
          </p:cNvGraphicFramePr>
          <p:nvPr>
            <p:extLst>
              <p:ext uri="{D42A27DB-BD31-4B8C-83A1-F6EECF244321}">
                <p14:modId xmlns:p14="http://schemas.microsoft.com/office/powerpoint/2010/main" val="3842205194"/>
              </p:ext>
            </p:extLst>
          </p:nvPr>
        </p:nvGraphicFramePr>
        <p:xfrm>
          <a:off x="3985555" y="605777"/>
          <a:ext cx="5156202" cy="4537720"/>
        </p:xfrm>
        <a:graphic>
          <a:graphicData uri="http://schemas.openxmlformats.org/drawingml/2006/table">
            <a:tbl>
              <a:tblPr firstRow="1" bandRow="1">
                <a:tableStyleId>{00A15C55-8517-42AA-B614-E9B94910E393}</a:tableStyleId>
              </a:tblPr>
              <a:tblGrid>
                <a:gridCol w="1221105">
                  <a:extLst>
                    <a:ext uri="{9D8B030D-6E8A-4147-A177-3AD203B41FA5}">
                      <a16:colId xmlns:a16="http://schemas.microsoft.com/office/drawing/2014/main" xmlns="" val="2118861442"/>
                    </a:ext>
                  </a:extLst>
                </a:gridCol>
                <a:gridCol w="3935097">
                  <a:extLst>
                    <a:ext uri="{9D8B030D-6E8A-4147-A177-3AD203B41FA5}">
                      <a16:colId xmlns:a16="http://schemas.microsoft.com/office/drawing/2014/main" xmlns="" val="2521582897"/>
                    </a:ext>
                  </a:extLst>
                </a:gridCol>
              </a:tblGrid>
              <a:tr h="728037">
                <a:tc gridSpan="2">
                  <a:txBody>
                    <a:bodyPr/>
                    <a:lstStyle/>
                    <a:p>
                      <a:pPr algn="ctr"/>
                      <a:r>
                        <a:rPr lang="en-US" sz="2000">
                          <a:latin typeface="#9Slide03 SFU Futura_12" panose="00000400000000000000" pitchFamily="2" charset="0"/>
                        </a:rPr>
                        <a:t>Nhóm </a:t>
                      </a:r>
                      <a:r>
                        <a:rPr lang="en-US" sz="1800">
                          <a:latin typeface="#9Slide03 SFU Futura_12" panose="00000400000000000000" pitchFamily="2" charset="0"/>
                        </a:rPr>
                        <a:t>1,2</a:t>
                      </a:r>
                      <a:endParaRPr lang="en-US" sz="2000">
                        <a:latin typeface="#9Slide03 SFU Futura_12" panose="00000400000000000000" pitchFamily="2" charset="0"/>
                      </a:endParaRPr>
                    </a:p>
                    <a:p>
                      <a:pPr algn="l"/>
                      <a:r>
                        <a:rPr lang="en-US" sz="2000">
                          <a:latin typeface="#9Slide03 SFU Futura_12" panose="00000400000000000000" pitchFamily="2" charset="0"/>
                        </a:rPr>
                        <a:t>Nội dung: </a:t>
                      </a:r>
                      <a:r>
                        <a:rPr lang="it-IT" sz="20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giới tính</a:t>
                      </a:r>
                      <a:endParaRPr lang="en-US" sz="20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429108">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chemeClr val="bg1">
                        <a:lumMod val="95000"/>
                      </a:schemeClr>
                    </a:solidFill>
                  </a:tcPr>
                </a:tc>
                <a:tc>
                  <a:txBody>
                    <a:bodyPr/>
                    <a:lstStyle/>
                    <a:p>
                      <a:pPr algn="just"/>
                      <a:r>
                        <a:rPr lang="en-US" sz="1800" b="0">
                          <a:effectLst/>
                          <a:latin typeface="#9Slide03 SFU Futura_12" panose="00000400000000000000" pitchFamily="2" charset="0"/>
                          <a:ea typeface="Cambria" panose="02040503050406030204" pitchFamily="18" charset="0"/>
                          <a:cs typeface="Times New Roman" panose="02020603050405020304" pitchFamily="18" charset="0"/>
                        </a:rPr>
                        <a:t>Biểu thị bằng tỉ lệ giới tính (tỉ lệ nam và nữ trong tổng số dân) hoặc tỉ số giới tính (100 nữ thì tương ứng bao nhiêu nam)</a:t>
                      </a:r>
                      <a:r>
                        <a:rPr lang="vi-VN" sz="1800" b="0">
                          <a:effectLst/>
                          <a:latin typeface="#9Slide03 SFU Futura_12" panose="00000400000000000000" pitchFamily="2" charset="0"/>
                          <a:ea typeface="Cambria" panose="02040503050406030204" pitchFamily="18" charset="0"/>
                          <a:cs typeface="Times New Roman" panose="02020603050405020304" pitchFamily="18" charset="0"/>
                        </a:rPr>
                        <a:t>.</a:t>
                      </a:r>
                      <a:endParaRPr lang="en-US" sz="1800" b="0">
                        <a:latin typeface="#9Slide03 SFU Futura_12" panose="00000400000000000000" pitchFamily="2" charset="0"/>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383593564"/>
                  </a:ext>
                </a:extLst>
              </a:tr>
              <a:tr h="429108">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chemeClr val="bg1">
                        <a:lumMod val="95000"/>
                      </a:schemeClr>
                    </a:solidFill>
                  </a:tcPr>
                </a:tc>
                <a:tc>
                  <a:txBody>
                    <a:bodyPr/>
                    <a:lstStyle/>
                    <a:p>
                      <a:pPr marL="111125">
                        <a:lnSpc>
                          <a:spcPct val="107000"/>
                        </a:lnSpc>
                        <a:spcAft>
                          <a:spcPts val="800"/>
                        </a:spcAft>
                      </a:pP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Thay</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đổi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theo</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thời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gian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và</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khác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nhau</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giữa</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nước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khu</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vực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a:t>
                      </a:r>
                    </a:p>
                    <a:p>
                      <a:pPr marL="111125">
                        <a:lnSpc>
                          <a:spcPct val="107000"/>
                        </a:lnSpc>
                        <a:spcAft>
                          <a:spcPts val="800"/>
                        </a:spcAft>
                      </a:pP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Phụ</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thuộc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tình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trạng</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chiến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tranh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tình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hình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phát</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triển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kinh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tế</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quan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niệm</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XH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a:t>
                      </a:r>
                    </a:p>
                    <a:p>
                      <a:pPr marL="111125">
                        <a:lnSpc>
                          <a:spcPct val="107000"/>
                        </a:lnSpc>
                        <a:spcAft>
                          <a:spcPts val="800"/>
                        </a:spcAft>
                      </a:pP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Tác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động</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tới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phân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bố</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sản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xuất</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tổ</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chức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đời</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sống</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XH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chiến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lược</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phát</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triển</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b="0" dirty="0" err="1">
                          <a:effectLst/>
                          <a:latin typeface="#9Slide03 SFU Futura_12" panose="00000400000000000000" pitchFamily="2" charset="0"/>
                          <a:ea typeface="Arial" panose="020B0604020202020204" pitchFamily="34" charset="0"/>
                          <a:cs typeface="Times New Roman" panose="02020603050405020304" pitchFamily="18" charset="0"/>
                        </a:rPr>
                        <a:t>KT-XH</a:t>
                      </a:r>
                      <a:r>
                        <a:rPr lang="en-US" sz="1800" b="0" dirty="0">
                          <a:effectLst/>
                          <a:latin typeface="#9Slide03 SFU Futura_12" panose="00000400000000000000" pitchFamily="2" charset="0"/>
                          <a:ea typeface="Arial" panose="020B0604020202020204" pitchFamily="34" charset="0"/>
                          <a:cs typeface="Times New Roman" panose="02020603050405020304" pitchFamily="18" charset="0"/>
                        </a:rPr>
                        <a:t>,…</a:t>
                      </a:r>
                      <a:endParaRPr lang="en-US" sz="1800" b="0" dirty="0">
                        <a:latin typeface="#9Slide03 SFU Futura_12" panose="00000400000000000000" pitchFamily="2" charset="0"/>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491397356"/>
                  </a:ext>
                </a:extLst>
              </a:tr>
            </a:tbl>
          </a:graphicData>
        </a:graphic>
      </p:graphicFrame>
      <p:grpSp>
        <p:nvGrpSpPr>
          <p:cNvPr id="18" name="Group 17">
            <a:extLst>
              <a:ext uri="{FF2B5EF4-FFF2-40B4-BE49-F238E27FC236}">
                <a16:creationId xmlns:a16="http://schemas.microsoft.com/office/drawing/2014/main" xmlns="" id="{06563639-9EB0-219A-DC65-83572CF51AF3}"/>
              </a:ext>
            </a:extLst>
          </p:cNvPr>
          <p:cNvGrpSpPr/>
          <p:nvPr/>
        </p:nvGrpSpPr>
        <p:grpSpPr>
          <a:xfrm>
            <a:off x="111347" y="1119758"/>
            <a:ext cx="1736417" cy="940858"/>
            <a:chOff x="2467587" y="1983906"/>
            <a:chExt cx="1960664" cy="1263528"/>
          </a:xfrm>
        </p:grpSpPr>
        <p:sp>
          <p:nvSpPr>
            <p:cNvPr id="19" name="Rectangle 18">
              <a:extLst>
                <a:ext uri="{FF2B5EF4-FFF2-40B4-BE49-F238E27FC236}">
                  <a16:creationId xmlns:a16="http://schemas.microsoft.com/office/drawing/2014/main" xmlns="" id="{1CE2773C-ED57-9A90-7556-C59779AAE652}"/>
                </a:ext>
              </a:extLst>
            </p:cNvPr>
            <p:cNvSpPr/>
            <p:nvPr/>
          </p:nvSpPr>
          <p:spPr>
            <a:xfrm>
              <a:off x="2467587" y="2229943"/>
              <a:ext cx="729800" cy="61999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9Slide03 SFU Futura_12" panose="00000400000000000000" pitchFamily="2" charset="0"/>
                  <a:cs typeface="Arial" panose="020B0604020202020204" pitchFamily="34" charset="0"/>
                </a:rPr>
                <a:t>T</a:t>
              </a:r>
              <a:r>
                <a:rPr kumimoji="0" lang="en-US" sz="2400" b="0" i="0" u="none" strike="noStrike" kern="0" cap="none" spc="0" normalizeH="0" baseline="-25000" noProof="0" dirty="0">
                  <a:ln>
                    <a:noFill/>
                  </a:ln>
                  <a:solidFill>
                    <a:srgbClr val="FF0000"/>
                  </a:solidFill>
                  <a:effectLst/>
                  <a:uLnTx/>
                  <a:uFillTx/>
                  <a:latin typeface="#9Slide03 SFU Futura_12" panose="00000400000000000000" pitchFamily="2" charset="0"/>
                  <a:cs typeface="Arial" panose="020B0604020202020204" pitchFamily="34" charset="0"/>
                </a:rPr>
                <a:t>NN</a:t>
              </a:r>
              <a:endParaRPr kumimoji="0" lang="en-US" sz="2400" b="0" i="0" u="none" strike="noStrike" kern="0" cap="none" spc="0" normalizeH="0" baseline="0" noProof="0" dirty="0">
                <a:ln>
                  <a:noFill/>
                </a:ln>
                <a:solidFill>
                  <a:srgbClr val="FF0000"/>
                </a:solidFill>
                <a:effectLst/>
                <a:uLnTx/>
                <a:uFillTx/>
                <a:latin typeface="#9Slide03 SFU Futura_12" panose="000004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xmlns="" id="{9452C404-E7FD-6FCB-38B3-2724BB1D9F61}"/>
                </a:ext>
              </a:extLst>
            </p:cNvPr>
            <p:cNvSpPr/>
            <p:nvPr/>
          </p:nvSpPr>
          <p:spPr>
            <a:xfrm>
              <a:off x="3056275" y="2291497"/>
              <a:ext cx="409427" cy="61999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A81BA">
                      <a:lumMod val="75000"/>
                    </a:srgbClr>
                  </a:solidFill>
                  <a:effectLst/>
                  <a:uLnTx/>
                  <a:uFillTx/>
                  <a:latin typeface="#9Slide03 SFU Futura_12" panose="00000400000000000000" pitchFamily="2" charset="0"/>
                  <a:cs typeface="Arial" panose="020B0604020202020204" pitchFamily="34" charset="0"/>
                </a:rPr>
                <a:t>=</a:t>
              </a:r>
            </a:p>
          </p:txBody>
        </p:sp>
        <p:sp>
          <p:nvSpPr>
            <p:cNvPr id="22" name="Rectangle 21">
              <a:extLst>
                <a:ext uri="{FF2B5EF4-FFF2-40B4-BE49-F238E27FC236}">
                  <a16:creationId xmlns:a16="http://schemas.microsoft.com/office/drawing/2014/main" xmlns="" id="{70E0BEC5-49F6-CBCC-7E55-A369677C07B8}"/>
                </a:ext>
              </a:extLst>
            </p:cNvPr>
            <p:cNvSpPr/>
            <p:nvPr/>
          </p:nvSpPr>
          <p:spPr>
            <a:xfrm>
              <a:off x="3555720" y="1983906"/>
              <a:ext cx="208588" cy="61999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D89F39">
                    <a:lumMod val="75000"/>
                  </a:srgbClr>
                </a:solidFill>
                <a:effectLst/>
                <a:uLnTx/>
                <a:uFillTx/>
                <a:latin typeface="#9Slide03 SFU Futura_12" panose="000004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xmlns="" id="{E6B2B517-82AF-F8A8-379A-C92129442748}"/>
                </a:ext>
              </a:extLst>
            </p:cNvPr>
            <p:cNvSpPr/>
            <p:nvPr/>
          </p:nvSpPr>
          <p:spPr>
            <a:xfrm>
              <a:off x="3493918" y="1993488"/>
              <a:ext cx="934333" cy="61999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A81BA">
                      <a:lumMod val="75000"/>
                    </a:srgbClr>
                  </a:solidFill>
                  <a:effectLst/>
                  <a:uLnTx/>
                  <a:uFillTx/>
                  <a:latin typeface="#9Slide03 SFU Futura_12" panose="00000400000000000000" pitchFamily="2" charset="0"/>
                  <a:cs typeface="Arial" panose="020B0604020202020204" pitchFamily="34" charset="0"/>
                </a:rPr>
                <a:t>D</a:t>
              </a:r>
              <a:r>
                <a:rPr kumimoji="0" lang="en-US" sz="2400" b="0" i="0" u="none" strike="noStrike" kern="0" cap="none" spc="0" normalizeH="0" baseline="-25000" noProof="0" dirty="0">
                  <a:ln>
                    <a:noFill/>
                  </a:ln>
                  <a:solidFill>
                    <a:srgbClr val="3A81BA">
                      <a:lumMod val="75000"/>
                    </a:srgbClr>
                  </a:solidFill>
                  <a:effectLst/>
                  <a:uLnTx/>
                  <a:uFillTx/>
                  <a:latin typeface="#9Slide03 SFU Futura_12" panose="00000400000000000000" pitchFamily="2" charset="0"/>
                  <a:cs typeface="Arial" panose="020B0604020202020204" pitchFamily="34" charset="0"/>
                </a:rPr>
                <a:t> </a:t>
              </a:r>
              <a:r>
                <a:rPr kumimoji="0" lang="en-US" sz="2400" b="0" i="0" u="none" strike="noStrike" kern="0" cap="none" spc="0" normalizeH="0" baseline="-25000" noProof="0" dirty="0" err="1">
                  <a:ln>
                    <a:noFill/>
                  </a:ln>
                  <a:solidFill>
                    <a:srgbClr val="3A81BA">
                      <a:lumMod val="75000"/>
                    </a:srgbClr>
                  </a:solidFill>
                  <a:effectLst/>
                  <a:uLnTx/>
                  <a:uFillTx/>
                  <a:latin typeface="#9Slide03 SFU Futura_12" panose="00000400000000000000" pitchFamily="2" charset="0"/>
                  <a:cs typeface="Arial" panose="020B0604020202020204" pitchFamily="34" charset="0"/>
                </a:rPr>
                <a:t>nam</a:t>
              </a:r>
              <a:endParaRPr kumimoji="0" lang="en-US" sz="2400" b="0" i="0" u="none" strike="noStrike" kern="0" cap="none" spc="0" normalizeH="0" baseline="0" noProof="0" dirty="0">
                <a:ln>
                  <a:noFill/>
                </a:ln>
                <a:solidFill>
                  <a:srgbClr val="3A81BA">
                    <a:lumMod val="75000"/>
                  </a:srgbClr>
                </a:solidFill>
                <a:effectLst/>
                <a:uLnTx/>
                <a:uFillTx/>
                <a:latin typeface="#9Slide03 SFU Futura_12" panose="000004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xmlns="" id="{16879396-3395-4EA5-AED1-9EEF9D20D02D}"/>
                </a:ext>
              </a:extLst>
            </p:cNvPr>
            <p:cNvSpPr/>
            <p:nvPr/>
          </p:nvSpPr>
          <p:spPr>
            <a:xfrm>
              <a:off x="3525524" y="2627439"/>
              <a:ext cx="747901" cy="61999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A81BA">
                      <a:lumMod val="75000"/>
                    </a:srgbClr>
                  </a:solidFill>
                  <a:effectLst/>
                  <a:uLnTx/>
                  <a:uFillTx/>
                  <a:latin typeface="#9Slide03 SFU Futura_12" panose="00000400000000000000" pitchFamily="2" charset="0"/>
                  <a:cs typeface="Arial" panose="020B0604020202020204" pitchFamily="34" charset="0"/>
                </a:rPr>
                <a:t>D</a:t>
              </a:r>
              <a:r>
                <a:rPr kumimoji="0" lang="en-US" sz="2400" b="0" i="0" u="none" strike="noStrike" kern="0" cap="none" spc="0" normalizeH="0" baseline="-25000" noProof="0" dirty="0">
                  <a:ln>
                    <a:noFill/>
                  </a:ln>
                  <a:solidFill>
                    <a:srgbClr val="3A81BA">
                      <a:lumMod val="75000"/>
                    </a:srgbClr>
                  </a:solidFill>
                  <a:effectLst/>
                  <a:uLnTx/>
                  <a:uFillTx/>
                  <a:latin typeface="#9Slide03 SFU Futura_12" panose="00000400000000000000" pitchFamily="2" charset="0"/>
                  <a:cs typeface="Arial" panose="020B0604020202020204" pitchFamily="34" charset="0"/>
                </a:rPr>
                <a:t> </a:t>
              </a:r>
              <a:r>
                <a:rPr kumimoji="0" lang="en-US" sz="2400" b="0" i="0" u="none" strike="noStrike" kern="0" cap="none" spc="0" normalizeH="0" baseline="-25000" noProof="0" dirty="0" err="1">
                  <a:ln>
                    <a:noFill/>
                  </a:ln>
                  <a:solidFill>
                    <a:srgbClr val="3A81BA">
                      <a:lumMod val="75000"/>
                    </a:srgbClr>
                  </a:solidFill>
                  <a:effectLst/>
                  <a:uLnTx/>
                  <a:uFillTx/>
                  <a:latin typeface="#9Slide03 SFU Futura_12" panose="00000400000000000000" pitchFamily="2" charset="0"/>
                  <a:cs typeface="Arial" panose="020B0604020202020204" pitchFamily="34" charset="0"/>
                </a:rPr>
                <a:t>nữ</a:t>
              </a:r>
              <a:endParaRPr kumimoji="0" lang="en-US" sz="2400" b="0" i="0" u="none" strike="noStrike" kern="0" cap="none" spc="0" normalizeH="0" baseline="0" noProof="0" dirty="0">
                <a:ln>
                  <a:noFill/>
                </a:ln>
                <a:solidFill>
                  <a:srgbClr val="3A81BA">
                    <a:lumMod val="75000"/>
                  </a:srgbClr>
                </a:solidFill>
                <a:effectLst/>
                <a:uLnTx/>
                <a:uFillTx/>
                <a:latin typeface="#9Slide03 SFU Futura_12" panose="00000400000000000000" pitchFamily="2" charset="0"/>
                <a:cs typeface="Arial" panose="020B0604020202020204" pitchFamily="34" charset="0"/>
              </a:endParaRPr>
            </a:p>
          </p:txBody>
        </p:sp>
        <p:cxnSp>
          <p:nvCxnSpPr>
            <p:cNvPr id="25" name="Straight Connector 24">
              <a:extLst>
                <a:ext uri="{FF2B5EF4-FFF2-40B4-BE49-F238E27FC236}">
                  <a16:creationId xmlns:a16="http://schemas.microsoft.com/office/drawing/2014/main" xmlns="" id="{2963293E-C670-B33F-3F18-C935AC60C768}"/>
                </a:ext>
              </a:extLst>
            </p:cNvPr>
            <p:cNvCxnSpPr>
              <a:cxnSpLocks/>
            </p:cNvCxnSpPr>
            <p:nvPr/>
          </p:nvCxnSpPr>
          <p:spPr>
            <a:xfrm>
              <a:off x="3525767" y="2624278"/>
              <a:ext cx="854932" cy="3160"/>
            </a:xfrm>
            <a:prstGeom prst="line">
              <a:avLst/>
            </a:prstGeom>
            <a:noFill/>
            <a:ln w="28575" cap="flat" cmpd="sng" algn="ctr">
              <a:solidFill>
                <a:srgbClr val="3A81BA">
                  <a:lumMod val="75000"/>
                </a:srgbClr>
              </a:solidFill>
              <a:prstDash val="solid"/>
            </a:ln>
            <a:effectLst/>
          </p:spPr>
        </p:cxnSp>
      </p:grpSp>
      <p:sp>
        <p:nvSpPr>
          <p:cNvPr id="37" name="TextBox 36">
            <a:extLst>
              <a:ext uri="{FF2B5EF4-FFF2-40B4-BE49-F238E27FC236}">
                <a16:creationId xmlns:a16="http://schemas.microsoft.com/office/drawing/2014/main" xmlns="" id="{D1AD5464-077D-0F4F-3E33-7F786661D1C4}"/>
              </a:ext>
            </a:extLst>
          </p:cNvPr>
          <p:cNvSpPr txBox="1"/>
          <p:nvPr/>
        </p:nvSpPr>
        <p:spPr>
          <a:xfrm>
            <a:off x="23443" y="679547"/>
            <a:ext cx="2164172" cy="400110"/>
          </a:xfrm>
          <a:prstGeom prst="rect">
            <a:avLst/>
          </a:prstGeom>
          <a:noFill/>
        </p:spPr>
        <p:txBody>
          <a:bodyPr wrap="square" rtlCol="0">
            <a:spAutoFit/>
          </a:bodyPr>
          <a:lstStyle/>
          <a:p>
            <a:pPr marL="285750" indent="-285750">
              <a:buFont typeface="Wingdings" panose="05000000000000000000" pitchFamily="2" charset="2"/>
              <a:buChar char="v"/>
            </a:pPr>
            <a:r>
              <a:rPr lang="en-US" sz="2000" dirty="0" err="1">
                <a:latin typeface="#9Slide03 SFU Futura_12" panose="00000400000000000000" pitchFamily="2" charset="0"/>
              </a:rPr>
              <a:t>Công</a:t>
            </a:r>
            <a:r>
              <a:rPr lang="en-US" sz="2000" dirty="0">
                <a:latin typeface="#9Slide03 SFU Futura_12" panose="00000400000000000000" pitchFamily="2" charset="0"/>
              </a:rPr>
              <a:t> </a:t>
            </a:r>
            <a:r>
              <a:rPr lang="en-US" sz="2000" dirty="0" err="1">
                <a:latin typeface="#9Slide03 SFU Futura_12" panose="00000400000000000000" pitchFamily="2" charset="0"/>
              </a:rPr>
              <a:t>thức</a:t>
            </a:r>
            <a:r>
              <a:rPr lang="en-US" sz="2000" dirty="0">
                <a:latin typeface="#9Slide03 SFU Futura_12" panose="00000400000000000000" pitchFamily="2" charset="0"/>
              </a:rPr>
              <a:t> </a:t>
            </a:r>
            <a:r>
              <a:rPr lang="en-US" sz="2000" dirty="0" err="1">
                <a:latin typeface="#9Slide03 SFU Futura_12" panose="00000400000000000000" pitchFamily="2" charset="0"/>
              </a:rPr>
              <a:t>tính</a:t>
            </a:r>
            <a:r>
              <a:rPr lang="en-US" sz="2000" dirty="0">
                <a:latin typeface="#9Slide03 SFU Futura_12" panose="00000400000000000000" pitchFamily="2" charset="0"/>
              </a:rPr>
              <a:t>:</a:t>
            </a:r>
          </a:p>
        </p:txBody>
      </p:sp>
      <p:grpSp>
        <p:nvGrpSpPr>
          <p:cNvPr id="38" name="Group 37">
            <a:extLst>
              <a:ext uri="{FF2B5EF4-FFF2-40B4-BE49-F238E27FC236}">
                <a16:creationId xmlns:a16="http://schemas.microsoft.com/office/drawing/2014/main" xmlns="" id="{E07C236D-1660-C8A5-6886-EE439BD1CA46}"/>
              </a:ext>
            </a:extLst>
          </p:cNvPr>
          <p:cNvGrpSpPr/>
          <p:nvPr/>
        </p:nvGrpSpPr>
        <p:grpSpPr>
          <a:xfrm>
            <a:off x="1881643" y="1106487"/>
            <a:ext cx="1661425" cy="944668"/>
            <a:chOff x="2610438" y="3742799"/>
            <a:chExt cx="2142912" cy="1280720"/>
          </a:xfrm>
        </p:grpSpPr>
        <p:sp>
          <p:nvSpPr>
            <p:cNvPr id="39" name="Rectangle 38">
              <a:extLst>
                <a:ext uri="{FF2B5EF4-FFF2-40B4-BE49-F238E27FC236}">
                  <a16:creationId xmlns:a16="http://schemas.microsoft.com/office/drawing/2014/main" xmlns="" id="{9C3F43F6-1DA9-E624-BA64-CBB2C2A26E69}"/>
                </a:ext>
              </a:extLst>
            </p:cNvPr>
            <p:cNvSpPr/>
            <p:nvPr/>
          </p:nvSpPr>
          <p:spPr>
            <a:xfrm>
              <a:off x="2610438" y="4043283"/>
              <a:ext cx="908072" cy="625896"/>
            </a:xfrm>
            <a:prstGeom prst="rect">
              <a:avLst/>
            </a:prstGeom>
          </p:spPr>
          <p:txBody>
            <a:bodyPr wrap="none">
              <a:spAutoFit/>
            </a:bodyPr>
            <a:lstStyle/>
            <a:p>
              <a:r>
                <a:rPr lang="en-US" sz="2400" dirty="0" err="1">
                  <a:solidFill>
                    <a:srgbClr val="FF0000"/>
                  </a:solidFill>
                  <a:latin typeface="#9Slide03 SFU Futura_12" panose="00000400000000000000" pitchFamily="2" charset="0"/>
                  <a:cs typeface="Arial" panose="020B0604020202020204" pitchFamily="34" charset="0"/>
                </a:rPr>
                <a:t>T</a:t>
              </a:r>
              <a:r>
                <a:rPr lang="en-US" sz="2400" baseline="-25000" dirty="0" err="1">
                  <a:solidFill>
                    <a:srgbClr val="FF0000"/>
                  </a:solidFill>
                  <a:latin typeface="#9Slide03 SFU Futura_12" panose="00000400000000000000" pitchFamily="2" charset="0"/>
                  <a:cs typeface="Arial" panose="020B0604020202020204" pitchFamily="34" charset="0"/>
                </a:rPr>
                <a:t>nam</a:t>
              </a:r>
              <a:endParaRPr lang="en-US" sz="2400" dirty="0">
                <a:solidFill>
                  <a:srgbClr val="FF0000"/>
                </a:solidFill>
                <a:latin typeface="#9Slide03 SFU Futura_12" panose="00000400000000000000" pitchFamily="2" charset="0"/>
                <a:cs typeface="Arial" panose="020B0604020202020204" pitchFamily="34" charset="0"/>
              </a:endParaRPr>
            </a:p>
          </p:txBody>
        </p:sp>
        <p:sp>
          <p:nvSpPr>
            <p:cNvPr id="40" name="Rectangle 39">
              <a:extLst>
                <a:ext uri="{FF2B5EF4-FFF2-40B4-BE49-F238E27FC236}">
                  <a16:creationId xmlns:a16="http://schemas.microsoft.com/office/drawing/2014/main" xmlns="" id="{93AFF449-401A-9430-A4EB-3E17D0B14225}"/>
                </a:ext>
              </a:extLst>
            </p:cNvPr>
            <p:cNvSpPr/>
            <p:nvPr/>
          </p:nvSpPr>
          <p:spPr>
            <a:xfrm>
              <a:off x="3366674" y="4104839"/>
              <a:ext cx="467683" cy="625896"/>
            </a:xfrm>
            <a:prstGeom prst="rect">
              <a:avLst/>
            </a:prstGeom>
          </p:spPr>
          <p:txBody>
            <a:bodyPr wrap="none">
              <a:spAutoFit/>
            </a:bodyPr>
            <a:lstStyle/>
            <a:p>
              <a:r>
                <a:rPr lang="en-US" sz="2400" dirty="0">
                  <a:solidFill>
                    <a:srgbClr val="002060"/>
                  </a:solidFill>
                  <a:latin typeface="#9Slide03 SFU Futura_12" panose="00000400000000000000" pitchFamily="2" charset="0"/>
                  <a:cs typeface="Arial" panose="020B0604020202020204" pitchFamily="34" charset="0"/>
                </a:rPr>
                <a:t>=</a:t>
              </a:r>
            </a:p>
          </p:txBody>
        </p:sp>
        <p:sp>
          <p:nvSpPr>
            <p:cNvPr id="41" name="Rectangle 40">
              <a:extLst>
                <a:ext uri="{FF2B5EF4-FFF2-40B4-BE49-F238E27FC236}">
                  <a16:creationId xmlns:a16="http://schemas.microsoft.com/office/drawing/2014/main" xmlns="" id="{5A1E3DCA-A211-3F5C-5DA7-4C17AABF381C}"/>
                </a:ext>
              </a:extLst>
            </p:cNvPr>
            <p:cNvSpPr/>
            <p:nvPr/>
          </p:nvSpPr>
          <p:spPr>
            <a:xfrm>
              <a:off x="3750007" y="3797245"/>
              <a:ext cx="238267" cy="625896"/>
            </a:xfrm>
            <a:prstGeom prst="rect">
              <a:avLst/>
            </a:prstGeom>
          </p:spPr>
          <p:txBody>
            <a:bodyPr wrap="none">
              <a:spAutoFit/>
            </a:bodyPr>
            <a:lstStyle/>
            <a:p>
              <a:endParaRPr lang="en-US" sz="2400">
                <a:solidFill>
                  <a:schemeClr val="accent2">
                    <a:lumMod val="75000"/>
                  </a:schemeClr>
                </a:solidFill>
                <a:latin typeface="#9Slide03 SFU Futura_12" panose="00000400000000000000" pitchFamily="2" charset="0"/>
                <a:cs typeface="Arial" panose="020B0604020202020204" pitchFamily="34" charset="0"/>
              </a:endParaRPr>
            </a:p>
          </p:txBody>
        </p:sp>
        <p:sp>
          <p:nvSpPr>
            <p:cNvPr id="42" name="Rectangle 41">
              <a:extLst>
                <a:ext uri="{FF2B5EF4-FFF2-40B4-BE49-F238E27FC236}">
                  <a16:creationId xmlns:a16="http://schemas.microsoft.com/office/drawing/2014/main" xmlns="" id="{1A6B70B3-BA13-79E2-8D91-1099181FD549}"/>
                </a:ext>
              </a:extLst>
            </p:cNvPr>
            <p:cNvSpPr/>
            <p:nvPr/>
          </p:nvSpPr>
          <p:spPr>
            <a:xfrm>
              <a:off x="3686075" y="3742799"/>
              <a:ext cx="1067275" cy="625896"/>
            </a:xfrm>
            <a:prstGeom prst="rect">
              <a:avLst/>
            </a:prstGeom>
            <a:ln>
              <a:noFill/>
            </a:ln>
          </p:spPr>
          <p:txBody>
            <a:bodyPr wrap="none">
              <a:spAutoFit/>
            </a:bodyPr>
            <a:lstStyle/>
            <a:p>
              <a:r>
                <a:rPr lang="en-US" sz="2400" dirty="0">
                  <a:solidFill>
                    <a:srgbClr val="002060"/>
                  </a:solidFill>
                  <a:latin typeface="#9Slide03 SFU Futura_12" panose="00000400000000000000" pitchFamily="2" charset="0"/>
                  <a:cs typeface="Arial" panose="020B0604020202020204" pitchFamily="34" charset="0"/>
                </a:rPr>
                <a:t>D</a:t>
              </a:r>
              <a:r>
                <a:rPr lang="en-US" sz="2400" baseline="-25000" dirty="0">
                  <a:solidFill>
                    <a:srgbClr val="002060"/>
                  </a:solidFill>
                  <a:latin typeface="#9Slide03 SFU Futura_12" panose="00000400000000000000" pitchFamily="2" charset="0"/>
                  <a:cs typeface="Arial" panose="020B0604020202020204" pitchFamily="34" charset="0"/>
                </a:rPr>
                <a:t> </a:t>
              </a:r>
              <a:r>
                <a:rPr lang="en-US" sz="2400" baseline="-25000" dirty="0" err="1">
                  <a:solidFill>
                    <a:srgbClr val="002060"/>
                  </a:solidFill>
                  <a:latin typeface="#9Slide03 SFU Futura_12" panose="00000400000000000000" pitchFamily="2" charset="0"/>
                  <a:cs typeface="Arial" panose="020B0604020202020204" pitchFamily="34" charset="0"/>
                </a:rPr>
                <a:t>nam</a:t>
              </a:r>
              <a:endParaRPr lang="en-US" sz="2400" dirty="0">
                <a:solidFill>
                  <a:srgbClr val="002060"/>
                </a:solidFill>
                <a:latin typeface="#9Slide03 SFU Futura_12" panose="00000400000000000000" pitchFamily="2" charset="0"/>
                <a:cs typeface="Arial" panose="020B0604020202020204" pitchFamily="34" charset="0"/>
              </a:endParaRPr>
            </a:p>
          </p:txBody>
        </p:sp>
        <p:sp>
          <p:nvSpPr>
            <p:cNvPr id="43" name="Rectangle 42">
              <a:extLst>
                <a:ext uri="{FF2B5EF4-FFF2-40B4-BE49-F238E27FC236}">
                  <a16:creationId xmlns:a16="http://schemas.microsoft.com/office/drawing/2014/main" xmlns="" id="{48453BCF-D4AC-F03F-E5BB-ECF3BD2540B8}"/>
                </a:ext>
              </a:extLst>
            </p:cNvPr>
            <p:cNvSpPr/>
            <p:nvPr/>
          </p:nvSpPr>
          <p:spPr>
            <a:xfrm>
              <a:off x="3731148" y="4397623"/>
              <a:ext cx="790221" cy="625896"/>
            </a:xfrm>
            <a:prstGeom prst="rect">
              <a:avLst/>
            </a:prstGeom>
            <a:ln>
              <a:noFill/>
            </a:ln>
          </p:spPr>
          <p:txBody>
            <a:bodyPr wrap="none">
              <a:spAutoFit/>
            </a:bodyPr>
            <a:lstStyle/>
            <a:p>
              <a:r>
                <a:rPr lang="en-US" sz="2400" dirty="0">
                  <a:solidFill>
                    <a:srgbClr val="002060"/>
                  </a:solidFill>
                  <a:latin typeface="#9Slide03 SFU Futura_12" panose="00000400000000000000" pitchFamily="2" charset="0"/>
                  <a:cs typeface="Arial" panose="020B0604020202020204" pitchFamily="34" charset="0"/>
                </a:rPr>
                <a:t>D</a:t>
              </a:r>
              <a:r>
                <a:rPr lang="en-US" sz="2400" baseline="-25000" dirty="0">
                  <a:solidFill>
                    <a:srgbClr val="002060"/>
                  </a:solidFill>
                  <a:latin typeface="#9Slide03 SFU Futura_12" panose="00000400000000000000" pitchFamily="2" charset="0"/>
                  <a:cs typeface="Arial" panose="020B0604020202020204" pitchFamily="34" charset="0"/>
                </a:rPr>
                <a:t> </a:t>
              </a:r>
              <a:r>
                <a:rPr lang="en-US" sz="2400" baseline="-25000" dirty="0" err="1">
                  <a:solidFill>
                    <a:srgbClr val="002060"/>
                  </a:solidFill>
                  <a:latin typeface="#9Slide03 SFU Futura_12" panose="00000400000000000000" pitchFamily="2" charset="0"/>
                  <a:cs typeface="Arial" panose="020B0604020202020204" pitchFamily="34" charset="0"/>
                </a:rPr>
                <a:t>tb</a:t>
              </a:r>
              <a:endParaRPr lang="en-US" sz="2400" dirty="0">
                <a:solidFill>
                  <a:srgbClr val="002060"/>
                </a:solidFill>
                <a:latin typeface="#9Slide03 SFU Futura_12" panose="00000400000000000000" pitchFamily="2" charset="0"/>
                <a:cs typeface="Arial" panose="020B0604020202020204" pitchFamily="34" charset="0"/>
              </a:endParaRPr>
            </a:p>
          </p:txBody>
        </p:sp>
        <p:cxnSp>
          <p:nvCxnSpPr>
            <p:cNvPr id="44" name="Straight Connector 43">
              <a:extLst>
                <a:ext uri="{FF2B5EF4-FFF2-40B4-BE49-F238E27FC236}">
                  <a16:creationId xmlns:a16="http://schemas.microsoft.com/office/drawing/2014/main" xmlns="" id="{71D2094A-3676-D050-C863-E846BBC60AB2}"/>
                </a:ext>
              </a:extLst>
            </p:cNvPr>
            <p:cNvCxnSpPr>
              <a:cxnSpLocks/>
            </p:cNvCxnSpPr>
            <p:nvPr/>
          </p:nvCxnSpPr>
          <p:spPr>
            <a:xfrm>
              <a:off x="3721258" y="4390733"/>
              <a:ext cx="868838" cy="611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xmlns="" id="{6FC0065E-97F2-60DF-8B74-AD18AFFC5E8B}"/>
              </a:ext>
            </a:extLst>
          </p:cNvPr>
          <p:cNvSpPr/>
          <p:nvPr/>
        </p:nvSpPr>
        <p:spPr>
          <a:xfrm>
            <a:off x="693103" y="2112476"/>
            <a:ext cx="3608650" cy="1200329"/>
          </a:xfrm>
          <a:prstGeom prst="rect">
            <a:avLst/>
          </a:prstGeom>
        </p:spPr>
        <p:txBody>
          <a:bodyPr wrap="square">
            <a:spAutoFit/>
          </a:bodyPr>
          <a:lstStyle/>
          <a:p>
            <a:pPr defTabSz="457200"/>
            <a:r>
              <a:rPr lang="en-US" sz="1800" dirty="0" err="1">
                <a:solidFill>
                  <a:srgbClr val="002060"/>
                </a:solidFill>
                <a:latin typeface="#9Slide03 SFU Futura_12" panose="00000400000000000000" pitchFamily="2" charset="0"/>
                <a:cs typeface="Arial" panose="020B0604020202020204" pitchFamily="34" charset="0"/>
              </a:rPr>
              <a:t>Trong</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đó</a:t>
            </a:r>
            <a:r>
              <a:rPr lang="en-US" sz="1800" dirty="0">
                <a:solidFill>
                  <a:srgbClr val="002060"/>
                </a:solidFill>
                <a:latin typeface="#9Slide03 SFU Futura_12" panose="00000400000000000000" pitchFamily="2" charset="0"/>
                <a:cs typeface="Arial" panose="020B0604020202020204" pitchFamily="34" charset="0"/>
              </a:rPr>
              <a:t>:   T</a:t>
            </a:r>
            <a:r>
              <a:rPr lang="en-US" sz="1800" baseline="-25000" dirty="0">
                <a:solidFill>
                  <a:srgbClr val="002060"/>
                </a:solidFill>
                <a:latin typeface="#9Slide03 SFU Futura_12" panose="00000400000000000000" pitchFamily="2" charset="0"/>
                <a:cs typeface="Arial" panose="020B0604020202020204" pitchFamily="34" charset="0"/>
              </a:rPr>
              <a:t>NN</a:t>
            </a:r>
            <a:r>
              <a:rPr lang="en-US" sz="1800" dirty="0">
                <a:solidFill>
                  <a:srgbClr val="002060"/>
                </a:solidFill>
                <a:latin typeface="#9Slide03 SFU Futura_12" panose="00000400000000000000" pitchFamily="2" charset="0"/>
                <a:cs typeface="Arial" panose="020B0604020202020204" pitchFamily="34" charset="0"/>
              </a:rPr>
              <a:t>    : </a:t>
            </a:r>
            <a:r>
              <a:rPr lang="en-US" sz="1800" dirty="0" err="1">
                <a:solidFill>
                  <a:srgbClr val="002060"/>
                </a:solidFill>
                <a:latin typeface="#9Slide03 SFU Futura_12" panose="00000400000000000000" pitchFamily="2" charset="0"/>
                <a:cs typeface="Arial" panose="020B0604020202020204" pitchFamily="34" charset="0"/>
              </a:rPr>
              <a:t>Tỉ</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số</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giới</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tính</a:t>
            </a:r>
            <a:endParaRPr lang="en-US" sz="1800" dirty="0">
              <a:solidFill>
                <a:srgbClr val="002060"/>
              </a:solidFill>
              <a:latin typeface="#9Slide03 SFU Futura_12" panose="00000400000000000000" pitchFamily="2" charset="0"/>
              <a:cs typeface="Arial" panose="020B0604020202020204" pitchFamily="34" charset="0"/>
            </a:endParaRPr>
          </a:p>
          <a:p>
            <a:pPr defTabSz="457200"/>
            <a:r>
              <a:rPr lang="en-US" sz="1800">
                <a:solidFill>
                  <a:srgbClr val="002060"/>
                </a:solidFill>
                <a:latin typeface="#9Slide03 SFU Futura_12" panose="00000400000000000000" pitchFamily="2" charset="0"/>
                <a:cs typeface="Arial" panose="020B0604020202020204" pitchFamily="34" charset="0"/>
              </a:rPr>
              <a:t>                 T</a:t>
            </a:r>
            <a:r>
              <a:rPr lang="en-US" sz="1800" baseline="-25000">
                <a:solidFill>
                  <a:srgbClr val="002060"/>
                </a:solidFill>
                <a:latin typeface="#9Slide03 SFU Futura_12" panose="00000400000000000000" pitchFamily="2" charset="0"/>
                <a:cs typeface="Arial" panose="020B0604020202020204" pitchFamily="34" charset="0"/>
              </a:rPr>
              <a:t>nam  </a:t>
            </a:r>
            <a:r>
              <a:rPr lang="en-US" sz="1800" baseline="30000">
                <a:solidFill>
                  <a:srgbClr val="002060"/>
                </a:solidFill>
                <a:latin typeface="#9Slide03 SFU Futura_12" panose="00000400000000000000" pitchFamily="2" charset="0"/>
                <a:cs typeface="Arial" panose="020B0604020202020204" pitchFamily="34" charset="0"/>
              </a:rPr>
              <a:t> </a:t>
            </a:r>
            <a:r>
              <a:rPr lang="en-US" sz="1800">
                <a:solidFill>
                  <a:srgbClr val="002060"/>
                </a:solidFill>
                <a:latin typeface="#9Slide03 SFU Futura_12" panose="00000400000000000000" pitchFamily="2" charset="0"/>
                <a:cs typeface="Arial" panose="020B0604020202020204" pitchFamily="34" charset="0"/>
              </a:rPr>
              <a:t> </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Tỉ</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lệ</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nam</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giới</a:t>
            </a:r>
            <a:endParaRPr lang="en-US" sz="1800" dirty="0">
              <a:solidFill>
                <a:srgbClr val="002060"/>
              </a:solidFill>
              <a:latin typeface="#9Slide03 SFU Futura_12" panose="00000400000000000000" pitchFamily="2" charset="0"/>
              <a:cs typeface="Arial" panose="020B0604020202020204" pitchFamily="34" charset="0"/>
            </a:endParaRPr>
          </a:p>
          <a:p>
            <a:pPr defTabSz="457200"/>
            <a:r>
              <a:rPr lang="en-US" sz="1800">
                <a:solidFill>
                  <a:srgbClr val="002060"/>
                </a:solidFill>
                <a:latin typeface="#9Slide03 SFU Futura_12" panose="00000400000000000000" pitchFamily="2" charset="0"/>
                <a:cs typeface="Arial" panose="020B0604020202020204" pitchFamily="34" charset="0"/>
              </a:rPr>
              <a:t>                 D</a:t>
            </a:r>
            <a:r>
              <a:rPr lang="en-US" sz="1800" baseline="-25000">
                <a:solidFill>
                  <a:srgbClr val="002060"/>
                </a:solidFill>
                <a:latin typeface="#9Slide03 SFU Futura_12" panose="00000400000000000000" pitchFamily="2" charset="0"/>
                <a:cs typeface="Arial" panose="020B0604020202020204" pitchFamily="34" charset="0"/>
              </a:rPr>
              <a:t> </a:t>
            </a:r>
            <a:r>
              <a:rPr lang="en-US" sz="1800" baseline="-25000" dirty="0" err="1">
                <a:solidFill>
                  <a:srgbClr val="002060"/>
                </a:solidFill>
                <a:latin typeface="#9Slide03 SFU Futura_12" panose="00000400000000000000" pitchFamily="2" charset="0"/>
                <a:cs typeface="Arial" panose="020B0604020202020204" pitchFamily="34" charset="0"/>
              </a:rPr>
              <a:t>nam</a:t>
            </a:r>
            <a:r>
              <a:rPr lang="en-US" sz="1800" dirty="0">
                <a:solidFill>
                  <a:srgbClr val="002060"/>
                </a:solidFill>
                <a:latin typeface="#9Slide03 SFU Futura_12" panose="00000400000000000000" pitchFamily="2" charset="0"/>
                <a:cs typeface="Arial" panose="020B0604020202020204" pitchFamily="34" charset="0"/>
              </a:rPr>
              <a:t>  : </a:t>
            </a:r>
            <a:r>
              <a:rPr lang="en-US" sz="1800" dirty="0" err="1">
                <a:solidFill>
                  <a:srgbClr val="002060"/>
                </a:solidFill>
                <a:latin typeface="#9Slide03 SFU Futura_12" panose="00000400000000000000" pitchFamily="2" charset="0"/>
                <a:cs typeface="Arial" panose="020B0604020202020204" pitchFamily="34" charset="0"/>
              </a:rPr>
              <a:t>Dân</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số</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nam</a:t>
            </a:r>
            <a:endParaRPr lang="en-US" sz="1800" dirty="0">
              <a:solidFill>
                <a:srgbClr val="002060"/>
              </a:solidFill>
              <a:latin typeface="#9Slide03 SFU Futura_12" panose="00000400000000000000" pitchFamily="2" charset="0"/>
              <a:cs typeface="Arial" panose="020B0604020202020204" pitchFamily="34" charset="0"/>
            </a:endParaRPr>
          </a:p>
          <a:p>
            <a:pPr defTabSz="457200"/>
            <a:r>
              <a:rPr lang="en-US" sz="1800">
                <a:solidFill>
                  <a:srgbClr val="002060"/>
                </a:solidFill>
                <a:latin typeface="#9Slide03 SFU Futura_12" panose="00000400000000000000" pitchFamily="2" charset="0"/>
                <a:cs typeface="Arial" panose="020B0604020202020204" pitchFamily="34" charset="0"/>
              </a:rPr>
              <a:t>                 D</a:t>
            </a:r>
            <a:r>
              <a:rPr lang="en-US" sz="1800" baseline="-25000">
                <a:solidFill>
                  <a:srgbClr val="002060"/>
                </a:solidFill>
                <a:latin typeface="#9Slide03 SFU Futura_12" panose="00000400000000000000" pitchFamily="2" charset="0"/>
                <a:cs typeface="Arial" panose="020B0604020202020204" pitchFamily="34" charset="0"/>
              </a:rPr>
              <a:t> </a:t>
            </a:r>
            <a:r>
              <a:rPr lang="en-US" sz="1800" baseline="-25000" dirty="0" err="1">
                <a:solidFill>
                  <a:srgbClr val="002060"/>
                </a:solidFill>
                <a:latin typeface="#9Slide03 SFU Futura_12" panose="00000400000000000000" pitchFamily="2" charset="0"/>
                <a:cs typeface="Arial" panose="020B0604020202020204" pitchFamily="34" charset="0"/>
              </a:rPr>
              <a:t>nữ</a:t>
            </a:r>
            <a:r>
              <a:rPr lang="en-US" sz="1800" baseline="-25000" dirty="0">
                <a:solidFill>
                  <a:srgbClr val="002060"/>
                </a:solidFill>
                <a:latin typeface="#9Slide03 SFU Futura_12" panose="00000400000000000000" pitchFamily="2" charset="0"/>
                <a:cs typeface="Arial" panose="020B0604020202020204" pitchFamily="34" charset="0"/>
              </a:rPr>
              <a:t>      </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Dân</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số</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nữ</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46" name="TextBox 45">
            <a:extLst>
              <a:ext uri="{FF2B5EF4-FFF2-40B4-BE49-F238E27FC236}">
                <a16:creationId xmlns:a16="http://schemas.microsoft.com/office/drawing/2014/main" xmlns="" id="{20FF1A7B-A4ED-9DE9-BB25-C5EE200C1A0B}"/>
              </a:ext>
            </a:extLst>
          </p:cNvPr>
          <p:cNvSpPr txBox="1"/>
          <p:nvPr/>
        </p:nvSpPr>
        <p:spPr>
          <a:xfrm>
            <a:off x="33293" y="3295091"/>
            <a:ext cx="3962112" cy="830997"/>
          </a:xfrm>
          <a:prstGeom prst="rect">
            <a:avLst/>
          </a:prstGeom>
          <a:noFill/>
        </p:spPr>
        <p:txBody>
          <a:bodyPr wrap="square" rtlCol="0">
            <a:spAutoFit/>
          </a:bodyPr>
          <a:lstStyle/>
          <a:p>
            <a:pPr algn="just" defTabSz="457200"/>
            <a:r>
              <a:rPr lang="en-US" sz="1600">
                <a:solidFill>
                  <a:srgbClr val="002060"/>
                </a:solidFill>
                <a:latin typeface="#9Slide03 SFU Futura_12" panose="00000400000000000000" pitchFamily="2" charset="0"/>
                <a:cs typeface="Arial" panose="020B0604020202020204" pitchFamily="34" charset="0"/>
              </a:rPr>
              <a:t>Ở Việt Nam </a:t>
            </a:r>
            <a:r>
              <a:rPr lang="en-US" sz="1600" err="1">
                <a:solidFill>
                  <a:srgbClr val="002060"/>
                </a:solidFill>
                <a:latin typeface="#9Slide03 SFU Futura_12" panose="00000400000000000000" pitchFamily="2" charset="0"/>
                <a:cs typeface="Arial" panose="020B0604020202020204" pitchFamily="34" charset="0"/>
              </a:rPr>
              <a:t>năm</a:t>
            </a:r>
            <a:r>
              <a:rPr lang="en-US" sz="1600">
                <a:solidFill>
                  <a:srgbClr val="002060"/>
                </a:solidFill>
                <a:latin typeface="#9Slide03 SFU Futura_12" panose="00000400000000000000" pitchFamily="2" charset="0"/>
                <a:cs typeface="Arial" panose="020B0604020202020204" pitchFamily="34" charset="0"/>
              </a:rPr>
              <a:t> 2021, </a:t>
            </a:r>
            <a:r>
              <a:rPr lang="en-US" sz="1600" dirty="0" err="1">
                <a:solidFill>
                  <a:srgbClr val="002060"/>
                </a:solidFill>
                <a:latin typeface="#9Slide03 SFU Futura_12" panose="00000400000000000000" pitchFamily="2" charset="0"/>
                <a:cs typeface="Arial" panose="020B0604020202020204" pitchFamily="34" charset="0"/>
              </a:rPr>
              <a:t>dân</a:t>
            </a:r>
            <a:r>
              <a:rPr lang="en-US" sz="1600" dirty="0">
                <a:solidFill>
                  <a:srgbClr val="002060"/>
                </a:solidFill>
                <a:latin typeface="#9Slide03 SFU Futura_12" panose="00000400000000000000" pitchFamily="2" charset="0"/>
                <a:cs typeface="Arial" panose="020B0604020202020204" pitchFamily="34" charset="0"/>
              </a:rPr>
              <a:t> </a:t>
            </a:r>
            <a:r>
              <a:rPr lang="en-US" sz="1600" dirty="0" err="1">
                <a:solidFill>
                  <a:srgbClr val="002060"/>
                </a:solidFill>
                <a:latin typeface="#9Slide03 SFU Futura_12" panose="00000400000000000000" pitchFamily="2" charset="0"/>
                <a:cs typeface="Arial" panose="020B0604020202020204" pitchFamily="34" charset="0"/>
              </a:rPr>
              <a:t>số</a:t>
            </a:r>
            <a:r>
              <a:rPr lang="en-US" sz="1600" dirty="0">
                <a:solidFill>
                  <a:srgbClr val="002060"/>
                </a:solidFill>
                <a:latin typeface="#9Slide03 SFU Futura_12" panose="00000400000000000000" pitchFamily="2" charset="0"/>
                <a:cs typeface="Arial" panose="020B0604020202020204" pitchFamily="34" charset="0"/>
              </a:rPr>
              <a:t> </a:t>
            </a:r>
            <a:r>
              <a:rPr lang="en-US" sz="1600" dirty="0" err="1">
                <a:solidFill>
                  <a:srgbClr val="002060"/>
                </a:solidFill>
                <a:latin typeface="#9Slide03 SFU Futura_12" panose="00000400000000000000" pitchFamily="2" charset="0"/>
                <a:cs typeface="Arial" panose="020B0604020202020204" pitchFamily="34" charset="0"/>
              </a:rPr>
              <a:t>nam</a:t>
            </a:r>
            <a:r>
              <a:rPr lang="en-US" sz="1600" dirty="0">
                <a:solidFill>
                  <a:srgbClr val="002060"/>
                </a:solidFill>
                <a:latin typeface="#9Slide03 SFU Futura_12" panose="00000400000000000000" pitchFamily="2" charset="0"/>
                <a:cs typeface="Arial" panose="020B0604020202020204" pitchFamily="34" charset="0"/>
              </a:rPr>
              <a:t> </a:t>
            </a:r>
            <a:r>
              <a:rPr lang="en-US" sz="1600" err="1">
                <a:solidFill>
                  <a:srgbClr val="002060"/>
                </a:solidFill>
                <a:latin typeface="#9Slide03 SFU Futura_12" panose="00000400000000000000" pitchFamily="2" charset="0"/>
                <a:cs typeface="Arial" panose="020B0604020202020204" pitchFamily="34" charset="0"/>
              </a:rPr>
              <a:t>là</a:t>
            </a:r>
            <a:r>
              <a:rPr lang="en-US" sz="1600">
                <a:solidFill>
                  <a:srgbClr val="002060"/>
                </a:solidFill>
                <a:latin typeface="#9Slide03 SFU Futura_12" panose="00000400000000000000" pitchFamily="2" charset="0"/>
                <a:cs typeface="Arial" panose="020B0604020202020204" pitchFamily="34" charset="0"/>
              </a:rPr>
              <a:t> 49.208.169 người, dân </a:t>
            </a:r>
            <a:r>
              <a:rPr lang="en-US" sz="1600" dirty="0" err="1">
                <a:solidFill>
                  <a:srgbClr val="002060"/>
                </a:solidFill>
                <a:latin typeface="#9Slide03 SFU Futura_12" panose="00000400000000000000" pitchFamily="2" charset="0"/>
                <a:cs typeface="Arial" panose="020B0604020202020204" pitchFamily="34" charset="0"/>
              </a:rPr>
              <a:t>số</a:t>
            </a:r>
            <a:r>
              <a:rPr lang="en-US" sz="1600" dirty="0">
                <a:solidFill>
                  <a:srgbClr val="002060"/>
                </a:solidFill>
                <a:latin typeface="#9Slide03 SFU Futura_12" panose="00000400000000000000" pitchFamily="2" charset="0"/>
                <a:cs typeface="Arial" panose="020B0604020202020204" pitchFamily="34" charset="0"/>
              </a:rPr>
              <a:t> </a:t>
            </a:r>
            <a:r>
              <a:rPr lang="en-US" sz="1600" dirty="0" err="1">
                <a:solidFill>
                  <a:srgbClr val="002060"/>
                </a:solidFill>
                <a:latin typeface="#9Slide03 SFU Futura_12" panose="00000400000000000000" pitchFamily="2" charset="0"/>
                <a:cs typeface="Arial" panose="020B0604020202020204" pitchFamily="34" charset="0"/>
              </a:rPr>
              <a:t>nữ</a:t>
            </a:r>
            <a:r>
              <a:rPr lang="en-US" sz="1600" dirty="0">
                <a:solidFill>
                  <a:srgbClr val="002060"/>
                </a:solidFill>
                <a:latin typeface="#9Slide03 SFU Futura_12" panose="00000400000000000000" pitchFamily="2" charset="0"/>
                <a:cs typeface="Arial" panose="020B0604020202020204" pitchFamily="34" charset="0"/>
              </a:rPr>
              <a:t> </a:t>
            </a:r>
            <a:r>
              <a:rPr lang="en-US" sz="1600" err="1">
                <a:solidFill>
                  <a:srgbClr val="002060"/>
                </a:solidFill>
                <a:latin typeface="#9Slide03 SFU Futura_12" panose="00000400000000000000" pitchFamily="2" charset="0"/>
                <a:cs typeface="Arial" panose="020B0604020202020204" pitchFamily="34" charset="0"/>
              </a:rPr>
              <a:t>là</a:t>
            </a:r>
            <a:r>
              <a:rPr lang="en-US" sz="1600">
                <a:solidFill>
                  <a:srgbClr val="002060"/>
                </a:solidFill>
                <a:latin typeface="#9Slide03 SFU Futura_12" panose="00000400000000000000" pitchFamily="2" charset="0"/>
                <a:cs typeface="Arial" panose="020B0604020202020204" pitchFamily="34" charset="0"/>
              </a:rPr>
              <a:t> 49.356.238 ng</a:t>
            </a:r>
            <a:r>
              <a:rPr lang="vi-VN" sz="1600" dirty="0">
                <a:solidFill>
                  <a:srgbClr val="002060"/>
                </a:solidFill>
                <a:latin typeface="#9Slide03 SFU Futura_12" panose="00000400000000000000" pitchFamily="2" charset="0"/>
                <a:cs typeface="Arial" panose="020B0604020202020204" pitchFamily="34" charset="0"/>
              </a:rPr>
              <a:t>ư</a:t>
            </a:r>
            <a:r>
              <a:rPr lang="en-US" sz="1600" dirty="0" err="1">
                <a:solidFill>
                  <a:srgbClr val="002060"/>
                </a:solidFill>
                <a:latin typeface="#9Slide03 SFU Futura_12" panose="00000400000000000000" pitchFamily="2" charset="0"/>
                <a:cs typeface="Arial" panose="020B0604020202020204" pitchFamily="34" charset="0"/>
              </a:rPr>
              <a:t>ời</a:t>
            </a:r>
            <a:r>
              <a:rPr lang="en-US" sz="1600">
                <a:solidFill>
                  <a:srgbClr val="002060"/>
                </a:solidFill>
                <a:latin typeface="#9Slide03 SFU Futura_12" panose="00000400000000000000" pitchFamily="2" charset="0"/>
                <a:cs typeface="Arial" panose="020B0604020202020204" pitchFamily="34" charset="0"/>
              </a:rPr>
              <a:t>. Tính </a:t>
            </a:r>
            <a:r>
              <a:rPr lang="en-US" sz="1600" dirty="0" err="1">
                <a:solidFill>
                  <a:srgbClr val="002060"/>
                </a:solidFill>
                <a:latin typeface="#9Slide03 SFU Futura_12" panose="00000400000000000000" pitchFamily="2" charset="0"/>
                <a:cs typeface="Arial" panose="020B0604020202020204" pitchFamily="34" charset="0"/>
              </a:rPr>
              <a:t>tỉ</a:t>
            </a:r>
            <a:r>
              <a:rPr lang="en-US" sz="1600" dirty="0">
                <a:solidFill>
                  <a:srgbClr val="002060"/>
                </a:solidFill>
                <a:latin typeface="#9Slide03 SFU Futura_12" panose="00000400000000000000" pitchFamily="2" charset="0"/>
                <a:cs typeface="Arial" panose="020B0604020202020204" pitchFamily="34" charset="0"/>
              </a:rPr>
              <a:t> </a:t>
            </a:r>
            <a:r>
              <a:rPr lang="en-US" sz="1600" dirty="0" err="1">
                <a:solidFill>
                  <a:srgbClr val="002060"/>
                </a:solidFill>
                <a:latin typeface="#9Slide03 SFU Futura_12" panose="00000400000000000000" pitchFamily="2" charset="0"/>
                <a:cs typeface="Arial" panose="020B0604020202020204" pitchFamily="34" charset="0"/>
              </a:rPr>
              <a:t>số</a:t>
            </a:r>
            <a:r>
              <a:rPr lang="en-US" sz="1600" dirty="0">
                <a:solidFill>
                  <a:srgbClr val="002060"/>
                </a:solidFill>
                <a:latin typeface="#9Slide03 SFU Futura_12" panose="00000400000000000000" pitchFamily="2" charset="0"/>
                <a:cs typeface="Arial" panose="020B0604020202020204" pitchFamily="34" charset="0"/>
              </a:rPr>
              <a:t> </a:t>
            </a:r>
            <a:r>
              <a:rPr lang="en-US" sz="1600" dirty="0" err="1">
                <a:solidFill>
                  <a:srgbClr val="002060"/>
                </a:solidFill>
                <a:latin typeface="#9Slide03 SFU Futura_12" panose="00000400000000000000" pitchFamily="2" charset="0"/>
                <a:cs typeface="Arial" panose="020B0604020202020204" pitchFamily="34" charset="0"/>
              </a:rPr>
              <a:t>giới</a:t>
            </a:r>
            <a:r>
              <a:rPr lang="en-US" sz="1600" dirty="0">
                <a:solidFill>
                  <a:srgbClr val="002060"/>
                </a:solidFill>
                <a:latin typeface="#9Slide03 SFU Futura_12" panose="00000400000000000000" pitchFamily="2" charset="0"/>
                <a:cs typeface="Arial" panose="020B0604020202020204" pitchFamily="34" charset="0"/>
              </a:rPr>
              <a:t> </a:t>
            </a:r>
            <a:r>
              <a:rPr lang="en-US" sz="1600" dirty="0" err="1">
                <a:solidFill>
                  <a:srgbClr val="002060"/>
                </a:solidFill>
                <a:latin typeface="#9Slide03 SFU Futura_12" panose="00000400000000000000" pitchFamily="2" charset="0"/>
                <a:cs typeface="Arial" panose="020B0604020202020204" pitchFamily="34" charset="0"/>
              </a:rPr>
              <a:t>tính</a:t>
            </a:r>
            <a:r>
              <a:rPr lang="en-US" sz="1600" dirty="0">
                <a:solidFill>
                  <a:srgbClr val="002060"/>
                </a:solidFill>
                <a:latin typeface="#9Slide03 SFU Futura_12" panose="00000400000000000000" pitchFamily="2" charset="0"/>
                <a:cs typeface="Arial" panose="020B0604020202020204" pitchFamily="34" charset="0"/>
              </a:rPr>
              <a:t>?</a:t>
            </a:r>
            <a:endParaRPr lang="en-US" sz="2000" dirty="0">
              <a:solidFill>
                <a:srgbClr val="002060"/>
              </a:solidFill>
              <a:latin typeface="#9Slide03 SFU Futura_12" panose="00000400000000000000" pitchFamily="2" charset="0"/>
              <a:cs typeface="Arial" panose="020B0604020202020204" pitchFamily="34" charset="0"/>
            </a:endParaRPr>
          </a:p>
        </p:txBody>
      </p:sp>
      <p:grpSp>
        <p:nvGrpSpPr>
          <p:cNvPr id="47" name="Group 46">
            <a:extLst>
              <a:ext uri="{FF2B5EF4-FFF2-40B4-BE49-F238E27FC236}">
                <a16:creationId xmlns:a16="http://schemas.microsoft.com/office/drawing/2014/main" xmlns="" id="{7572784C-F530-0EBD-4AF6-8993CE2B87D2}"/>
              </a:ext>
            </a:extLst>
          </p:cNvPr>
          <p:cNvGrpSpPr/>
          <p:nvPr/>
        </p:nvGrpSpPr>
        <p:grpSpPr>
          <a:xfrm>
            <a:off x="257845" y="4065560"/>
            <a:ext cx="1954603" cy="881180"/>
            <a:chOff x="2278905" y="1983906"/>
            <a:chExt cx="2196852" cy="881180"/>
          </a:xfrm>
        </p:grpSpPr>
        <p:sp>
          <p:nvSpPr>
            <p:cNvPr id="48" name="Rectangle 47">
              <a:extLst>
                <a:ext uri="{FF2B5EF4-FFF2-40B4-BE49-F238E27FC236}">
                  <a16:creationId xmlns:a16="http://schemas.microsoft.com/office/drawing/2014/main" xmlns="" id="{C2B75969-BF2D-94C4-30CC-F1BCC22A7763}"/>
                </a:ext>
              </a:extLst>
            </p:cNvPr>
            <p:cNvSpPr/>
            <p:nvPr/>
          </p:nvSpPr>
          <p:spPr>
            <a:xfrm>
              <a:off x="2278905" y="2229943"/>
              <a:ext cx="596716" cy="369332"/>
            </a:xfrm>
            <a:prstGeom prst="rect">
              <a:avLst/>
            </a:prstGeom>
          </p:spPr>
          <p:txBody>
            <a:bodyPr wrap="none">
              <a:spAutoFit/>
            </a:bodyPr>
            <a:lstStyle/>
            <a:p>
              <a:r>
                <a:rPr lang="en-US" sz="1800" dirty="0">
                  <a:solidFill>
                    <a:srgbClr val="002060"/>
                  </a:solidFill>
                  <a:latin typeface="#9Slide03 SFU Futura_12" panose="00000400000000000000" pitchFamily="2" charset="0"/>
                  <a:cs typeface="Arial" panose="020B0604020202020204" pitchFamily="34" charset="0"/>
                </a:rPr>
                <a:t>T</a:t>
              </a:r>
              <a:r>
                <a:rPr lang="en-US" sz="1800" baseline="-25000" dirty="0">
                  <a:solidFill>
                    <a:srgbClr val="002060"/>
                  </a:solidFill>
                  <a:latin typeface="#9Slide03 SFU Futura_12" panose="00000400000000000000" pitchFamily="2" charset="0"/>
                  <a:cs typeface="Arial" panose="020B0604020202020204" pitchFamily="34" charset="0"/>
                </a:rPr>
                <a:t>NN</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49" name="Rectangle 48">
              <a:extLst>
                <a:ext uri="{FF2B5EF4-FFF2-40B4-BE49-F238E27FC236}">
                  <a16:creationId xmlns:a16="http://schemas.microsoft.com/office/drawing/2014/main" xmlns="" id="{C59C1D73-5C1B-C3F4-75C9-5512DB0B4A50}"/>
                </a:ext>
              </a:extLst>
            </p:cNvPr>
            <p:cNvSpPr/>
            <p:nvPr/>
          </p:nvSpPr>
          <p:spPr>
            <a:xfrm>
              <a:off x="2731780" y="2262443"/>
              <a:ext cx="357093" cy="369332"/>
            </a:xfrm>
            <a:prstGeom prst="rect">
              <a:avLst/>
            </a:prstGeom>
          </p:spPr>
          <p:txBody>
            <a:bodyPr wrap="none">
              <a:spAutoFit/>
            </a:bodyPr>
            <a:lstStyle/>
            <a:p>
              <a:r>
                <a:rPr lang="en-US" sz="1800" dirty="0">
                  <a:solidFill>
                    <a:srgbClr val="002060"/>
                  </a:solidFill>
                  <a:latin typeface="#9Slide03 SFU Futura_12" panose="00000400000000000000" pitchFamily="2" charset="0"/>
                  <a:cs typeface="Arial" panose="020B0604020202020204" pitchFamily="34" charset="0"/>
                </a:rPr>
                <a:t>=</a:t>
              </a:r>
            </a:p>
          </p:txBody>
        </p:sp>
        <p:sp>
          <p:nvSpPr>
            <p:cNvPr id="50" name="Rectangle 49">
              <a:extLst>
                <a:ext uri="{FF2B5EF4-FFF2-40B4-BE49-F238E27FC236}">
                  <a16:creationId xmlns:a16="http://schemas.microsoft.com/office/drawing/2014/main" xmlns="" id="{78284030-2449-2E3B-3902-3ADEBA9EEBF4}"/>
                </a:ext>
              </a:extLst>
            </p:cNvPr>
            <p:cNvSpPr/>
            <p:nvPr/>
          </p:nvSpPr>
          <p:spPr>
            <a:xfrm>
              <a:off x="3555720" y="1983906"/>
              <a:ext cx="207626" cy="369332"/>
            </a:xfrm>
            <a:prstGeom prst="rect">
              <a:avLst/>
            </a:prstGeom>
          </p:spPr>
          <p:txBody>
            <a:bodyPr wrap="none">
              <a:spAutoFit/>
            </a:bodyPr>
            <a:lstStyle/>
            <a:p>
              <a:endParaRPr lang="en-US" sz="1800">
                <a:solidFill>
                  <a:srgbClr val="002060"/>
                </a:solidFill>
                <a:latin typeface="#9Slide03 SFU Futura_12" panose="00000400000000000000" pitchFamily="2" charset="0"/>
                <a:cs typeface="Arial" panose="020B0604020202020204" pitchFamily="34" charset="0"/>
              </a:endParaRPr>
            </a:p>
          </p:txBody>
        </p:sp>
        <p:sp>
          <p:nvSpPr>
            <p:cNvPr id="51" name="Rectangle 50">
              <a:extLst>
                <a:ext uri="{FF2B5EF4-FFF2-40B4-BE49-F238E27FC236}">
                  <a16:creationId xmlns:a16="http://schemas.microsoft.com/office/drawing/2014/main" xmlns="" id="{7BDBF340-FAE4-9A5D-D7B8-67AB0AFDF9D7}"/>
                </a:ext>
              </a:extLst>
            </p:cNvPr>
            <p:cNvSpPr/>
            <p:nvPr/>
          </p:nvSpPr>
          <p:spPr>
            <a:xfrm>
              <a:off x="2887494" y="2079728"/>
              <a:ext cx="1555206" cy="369332"/>
            </a:xfrm>
            <a:prstGeom prst="rect">
              <a:avLst/>
            </a:prstGeom>
          </p:spPr>
          <p:txBody>
            <a:bodyPr wrap="none">
              <a:spAutoFit/>
            </a:bodyPr>
            <a:lstStyle/>
            <a:p>
              <a:r>
                <a:rPr lang="en-US" sz="1800">
                  <a:solidFill>
                    <a:srgbClr val="002060"/>
                  </a:solidFill>
                  <a:latin typeface="#9Slide03 SFU Futura_12" panose="00000400000000000000" pitchFamily="2" charset="0"/>
                  <a:cs typeface="Arial" panose="020B0604020202020204" pitchFamily="34" charset="0"/>
                </a:rPr>
                <a:t>49 208 169</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53" name="Rectangle 52">
              <a:extLst>
                <a:ext uri="{FF2B5EF4-FFF2-40B4-BE49-F238E27FC236}">
                  <a16:creationId xmlns:a16="http://schemas.microsoft.com/office/drawing/2014/main" xmlns="" id="{895FB7A9-CAB7-6E63-B3A3-C24C91BCA0DB}"/>
                </a:ext>
              </a:extLst>
            </p:cNvPr>
            <p:cNvSpPr/>
            <p:nvPr/>
          </p:nvSpPr>
          <p:spPr>
            <a:xfrm>
              <a:off x="2920551" y="2495754"/>
              <a:ext cx="1555206" cy="369332"/>
            </a:xfrm>
            <a:prstGeom prst="rect">
              <a:avLst/>
            </a:prstGeom>
          </p:spPr>
          <p:txBody>
            <a:bodyPr wrap="none">
              <a:spAutoFit/>
            </a:bodyPr>
            <a:lstStyle/>
            <a:p>
              <a:r>
                <a:rPr lang="en-US" sz="1800">
                  <a:solidFill>
                    <a:srgbClr val="002060"/>
                  </a:solidFill>
                  <a:latin typeface="#9Slide03 SFU Futura_12" panose="00000400000000000000" pitchFamily="2" charset="0"/>
                  <a:cs typeface="Arial" panose="020B0604020202020204" pitchFamily="34" charset="0"/>
                </a:rPr>
                <a:t>49 356 238</a:t>
              </a:r>
              <a:endParaRPr lang="en-US" sz="1800" dirty="0">
                <a:solidFill>
                  <a:srgbClr val="002060"/>
                </a:solidFill>
                <a:latin typeface="#9Slide03 SFU Futura_12" panose="00000400000000000000" pitchFamily="2" charset="0"/>
                <a:cs typeface="Arial" panose="020B0604020202020204" pitchFamily="34" charset="0"/>
              </a:endParaRPr>
            </a:p>
          </p:txBody>
        </p:sp>
        <p:cxnSp>
          <p:nvCxnSpPr>
            <p:cNvPr id="54" name="Straight Connector 53">
              <a:extLst>
                <a:ext uri="{FF2B5EF4-FFF2-40B4-BE49-F238E27FC236}">
                  <a16:creationId xmlns:a16="http://schemas.microsoft.com/office/drawing/2014/main" xmlns="" id="{DC38AFAA-4546-FCF6-748E-5CDAE9E0CFBC}"/>
                </a:ext>
              </a:extLst>
            </p:cNvPr>
            <p:cNvCxnSpPr>
              <a:cxnSpLocks/>
            </p:cNvCxnSpPr>
            <p:nvPr/>
          </p:nvCxnSpPr>
          <p:spPr>
            <a:xfrm flipV="1">
              <a:off x="3036680" y="2444047"/>
              <a:ext cx="1294084" cy="75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xmlns="" id="{725A0130-9FBD-4483-58A7-78F5D866708A}"/>
              </a:ext>
            </a:extLst>
          </p:cNvPr>
          <p:cNvSpPr/>
          <p:nvPr/>
        </p:nvSpPr>
        <p:spPr>
          <a:xfrm>
            <a:off x="2106277" y="4292222"/>
            <a:ext cx="782302" cy="369332"/>
          </a:xfrm>
          <a:prstGeom prst="rect">
            <a:avLst/>
          </a:prstGeom>
        </p:spPr>
        <p:txBody>
          <a:bodyPr wrap="square">
            <a:spAutoFit/>
          </a:bodyPr>
          <a:lstStyle/>
          <a:p>
            <a:r>
              <a:rPr lang="en-US" sz="1800" dirty="0">
                <a:solidFill>
                  <a:srgbClr val="002060"/>
                </a:solidFill>
                <a:latin typeface="#9Slide03 SFU Futura_12" panose="00000400000000000000" pitchFamily="2" charset="0"/>
                <a:cs typeface="Arial" panose="020B0604020202020204" pitchFamily="34" charset="0"/>
              </a:rPr>
              <a:t>x100</a:t>
            </a:r>
          </a:p>
        </p:txBody>
      </p:sp>
      <p:sp>
        <p:nvSpPr>
          <p:cNvPr id="56" name="Rectangle 55">
            <a:extLst>
              <a:ext uri="{FF2B5EF4-FFF2-40B4-BE49-F238E27FC236}">
                <a16:creationId xmlns:a16="http://schemas.microsoft.com/office/drawing/2014/main" xmlns="" id="{73466B51-D725-6DA7-FDA1-65E5D615CED4}"/>
              </a:ext>
            </a:extLst>
          </p:cNvPr>
          <p:cNvSpPr/>
          <p:nvPr/>
        </p:nvSpPr>
        <p:spPr>
          <a:xfrm>
            <a:off x="2671533" y="4274312"/>
            <a:ext cx="339730" cy="369332"/>
          </a:xfrm>
          <a:prstGeom prst="rect">
            <a:avLst/>
          </a:prstGeom>
        </p:spPr>
        <p:txBody>
          <a:bodyPr wrap="square">
            <a:spAutoFit/>
          </a:bodyPr>
          <a:lstStyle/>
          <a:p>
            <a:r>
              <a:rPr lang="en-US" sz="1800">
                <a:solidFill>
                  <a:srgbClr val="002060"/>
                </a:solidFill>
                <a:latin typeface="#9Slide03 SFU Futura_12" panose="00000400000000000000" pitchFamily="2" charset="0"/>
              </a:rPr>
              <a:t>=</a:t>
            </a:r>
            <a:endParaRPr lang="en-US" sz="1800" dirty="0">
              <a:solidFill>
                <a:srgbClr val="002060"/>
              </a:solidFill>
              <a:latin typeface="#9Slide03 SFU Futura_12" panose="00000400000000000000" pitchFamily="2" charset="0"/>
            </a:endParaRPr>
          </a:p>
        </p:txBody>
      </p:sp>
      <p:sp>
        <p:nvSpPr>
          <p:cNvPr id="57" name="Rectangle 56">
            <a:extLst>
              <a:ext uri="{FF2B5EF4-FFF2-40B4-BE49-F238E27FC236}">
                <a16:creationId xmlns:a16="http://schemas.microsoft.com/office/drawing/2014/main" xmlns="" id="{2D662128-2FE1-0419-E06A-0F07B2367FD9}"/>
              </a:ext>
            </a:extLst>
          </p:cNvPr>
          <p:cNvSpPr/>
          <p:nvPr/>
        </p:nvSpPr>
        <p:spPr>
          <a:xfrm>
            <a:off x="2912372" y="4287203"/>
            <a:ext cx="825598" cy="369332"/>
          </a:xfrm>
          <a:prstGeom prst="rect">
            <a:avLst/>
          </a:prstGeom>
        </p:spPr>
        <p:txBody>
          <a:bodyPr wrap="square">
            <a:spAutoFit/>
          </a:bodyPr>
          <a:lstStyle/>
          <a:p>
            <a:r>
              <a:rPr lang="en-US" sz="1800">
                <a:solidFill>
                  <a:srgbClr val="002060"/>
                </a:solidFill>
                <a:latin typeface="#9Slide03 SFU Futura_12" panose="00000400000000000000" pitchFamily="2" charset="0"/>
                <a:cs typeface="Arial" panose="020B0604020202020204" pitchFamily="34" charset="0"/>
              </a:rPr>
              <a:t>99,7%</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60" name="Action Button: Go Home 59">
            <a:hlinkClick r:id="rId8" action="ppaction://hlinksldjump"/>
            <a:extLst>
              <a:ext uri="{FF2B5EF4-FFF2-40B4-BE49-F238E27FC236}">
                <a16:creationId xmlns:a16="http://schemas.microsoft.com/office/drawing/2014/main" xmlns="" id="{C784B4C3-2234-C1AC-8D54-FAE166E40CEA}"/>
              </a:ext>
            </a:extLst>
          </p:cNvPr>
          <p:cNvSpPr/>
          <p:nvPr/>
        </p:nvSpPr>
        <p:spPr>
          <a:xfrm>
            <a:off x="8693535" y="4759801"/>
            <a:ext cx="394260" cy="346887"/>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601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10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10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1000"/>
                                        <p:tgtEl>
                                          <p:spTgt spid="5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barn(inVertical)">
                                      <p:cBhvr>
                                        <p:cTn id="45"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P spid="46" grpId="0"/>
      <p:bldP spid="55" grpId="0"/>
      <p:bldP spid="56" grpId="0"/>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61990" y="596712"/>
            <a:ext cx="4632220" cy="446134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023074" y="4150292"/>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372311" y="3939350"/>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1793" y="831209"/>
            <a:ext cx="2245873" cy="2245873"/>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3" name="Picture 2">
            <a:extLst>
              <a:ext uri="{FF2B5EF4-FFF2-40B4-BE49-F238E27FC236}">
                <a16:creationId xmlns:a16="http://schemas.microsoft.com/office/drawing/2014/main" xmlns="" id="{E0D612BD-D680-BA90-8A20-C693390872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784" y="734013"/>
            <a:ext cx="3615022" cy="2056778"/>
          </a:xfrm>
          <a:prstGeom prst="rect">
            <a:avLst/>
          </a:prstGeom>
        </p:spPr>
      </p:pic>
      <p:graphicFrame>
        <p:nvGraphicFramePr>
          <p:cNvPr id="52" name="Table 4">
            <a:extLst>
              <a:ext uri="{FF2B5EF4-FFF2-40B4-BE49-F238E27FC236}">
                <a16:creationId xmlns:a16="http://schemas.microsoft.com/office/drawing/2014/main" xmlns="" id="{61DEF7B1-605C-51A2-07FF-5FBF12B3F7ED}"/>
              </a:ext>
            </a:extLst>
          </p:cNvPr>
          <p:cNvGraphicFramePr>
            <a:graphicFrameLocks noGrp="1"/>
          </p:cNvGraphicFramePr>
          <p:nvPr>
            <p:extLst>
              <p:ext uri="{D42A27DB-BD31-4B8C-83A1-F6EECF244321}">
                <p14:modId xmlns:p14="http://schemas.microsoft.com/office/powerpoint/2010/main" val="2204009080"/>
              </p:ext>
            </p:extLst>
          </p:nvPr>
        </p:nvGraphicFramePr>
        <p:xfrm>
          <a:off x="4484795" y="743870"/>
          <a:ext cx="4660526" cy="4389120"/>
        </p:xfrm>
        <a:graphic>
          <a:graphicData uri="http://schemas.openxmlformats.org/drawingml/2006/table">
            <a:tbl>
              <a:tblPr firstRow="1" bandRow="1">
                <a:tableStyleId>{00A15C55-8517-42AA-B614-E9B94910E393}</a:tableStyleId>
              </a:tblPr>
              <a:tblGrid>
                <a:gridCol w="1103718">
                  <a:extLst>
                    <a:ext uri="{9D8B030D-6E8A-4147-A177-3AD203B41FA5}">
                      <a16:colId xmlns:a16="http://schemas.microsoft.com/office/drawing/2014/main" xmlns="" val="2118861442"/>
                    </a:ext>
                  </a:extLst>
                </a:gridCol>
                <a:gridCol w="3556808">
                  <a:extLst>
                    <a:ext uri="{9D8B030D-6E8A-4147-A177-3AD203B41FA5}">
                      <a16:colId xmlns:a16="http://schemas.microsoft.com/office/drawing/2014/main" xmlns="" val="2521582897"/>
                    </a:ext>
                  </a:extLst>
                </a:gridCol>
              </a:tblGrid>
              <a:tr h="516986">
                <a:tc gridSpan="2">
                  <a:txBody>
                    <a:bodyPr/>
                    <a:lstStyle/>
                    <a:p>
                      <a:pPr algn="ctr"/>
                      <a:r>
                        <a:rPr lang="en-US" sz="1800">
                          <a:latin typeface="#9Slide03 SFU Futura_12" panose="00000400000000000000" pitchFamily="2" charset="0"/>
                        </a:rPr>
                        <a:t>Nhóm 3,4</a:t>
                      </a:r>
                    </a:p>
                    <a:p>
                      <a:pPr algn="ctr"/>
                      <a:r>
                        <a:rPr lang="en-US" sz="1800">
                          <a:latin typeface="#9Slide03 SFU Futura_12" panose="00000400000000000000" pitchFamily="2" charset="0"/>
                        </a:rPr>
                        <a:t>Nội dung: </a:t>
                      </a: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tuổi</a:t>
                      </a:r>
                      <a:endParaRPr lang="en-US" sz="18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429108">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chemeClr val="bg1">
                        <a:lumMod val="95000"/>
                      </a:schemeClr>
                    </a:solidFill>
                  </a:tcPr>
                </a:tc>
                <a:tc>
                  <a:txBody>
                    <a:bodyPr/>
                    <a:lstStyle/>
                    <a:p>
                      <a:pPr algn="just"/>
                      <a:r>
                        <a:rPr lang="en-US" sz="1800" kern="1200">
                          <a:solidFill>
                            <a:schemeClr val="dk1"/>
                          </a:solidFill>
                          <a:effectLst/>
                          <a:latin typeface="#9Slide03 SFU Futura_12" panose="00000400000000000000" pitchFamily="2" charset="0"/>
                          <a:ea typeface="+mn-ea"/>
                          <a:cs typeface="+mn-cs"/>
                        </a:rPr>
                        <a:t>Biểu thị bằng tỉ lệ dân số theo những nhóm tuổi nhất định trong tổng số dân</a:t>
                      </a:r>
                      <a:r>
                        <a:rPr lang="vi-VN" sz="1800" kern="1200">
                          <a:solidFill>
                            <a:schemeClr val="dk1"/>
                          </a:solidFill>
                          <a:effectLst/>
                          <a:latin typeface="#9Slide03 SFU Futura_12" panose="00000400000000000000" pitchFamily="2" charset="0"/>
                          <a:ea typeface="+mn-ea"/>
                          <a:cs typeface="+mn-cs"/>
                        </a:rPr>
                        <a:t>.</a:t>
                      </a:r>
                      <a:endParaRPr lang="en-US" sz="1800" b="0">
                        <a:latin typeface="#9Slide03 SFU Futura_12" panose="00000400000000000000" pitchFamily="2" charset="0"/>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383593564"/>
                  </a:ext>
                </a:extLst>
              </a:tr>
              <a:tr h="429108">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chemeClr val="bg1">
                        <a:lumMod val="95000"/>
                      </a:schemeClr>
                    </a:solidFill>
                  </a:tcPr>
                </a:tc>
                <a:tc>
                  <a:txBody>
                    <a:bodyPr/>
                    <a:lstStyle/>
                    <a:p>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Thể</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hiện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được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tổng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hợp</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tình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sinh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tử</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tuổi</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thọ</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khả</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năng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phát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triển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nguồn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già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trẻ</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vàng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nguồn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lao</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a:t>
                      </a:r>
                    </a:p>
                    <a:p>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Có</a:t>
                      </a:r>
                      <a:r>
                        <a:rPr lang="en-US" sz="1800" kern="1200" dirty="0">
                          <a:solidFill>
                            <a:schemeClr val="dk1"/>
                          </a:solidFill>
                          <a:effectLst/>
                          <a:latin typeface="#9Slide03 SFU Futura_12" panose="00000400000000000000" pitchFamily="2" charset="0"/>
                          <a:ea typeface="+mn-ea"/>
                          <a:cs typeface="+mn-cs"/>
                        </a:rPr>
                        <a:t> 3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tháp</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tuổi</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trẻ</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tam </a:t>
                      </a:r>
                      <a:r>
                        <a:rPr lang="en-US" sz="1800" kern="1200" dirty="0" err="1">
                          <a:solidFill>
                            <a:schemeClr val="dk1"/>
                          </a:solidFill>
                          <a:effectLst/>
                          <a:latin typeface="#9Slide03 SFU Futura_12" panose="00000400000000000000" pitchFamily="2" charset="0"/>
                          <a:ea typeface="+mn-ea"/>
                          <a:cs typeface="+mn-cs"/>
                        </a:rPr>
                        <a:t>giác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già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chum),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chuyển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từ</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trẻ</a:t>
                      </a:r>
                      <a:r>
                        <a:rPr lang="en-US" sz="1800" kern="1200" dirty="0">
                          <a:solidFill>
                            <a:schemeClr val="dk1"/>
                          </a:solidFill>
                          <a:effectLst/>
                          <a:latin typeface="#9Slide03 SFU Futura_12" panose="00000400000000000000" pitchFamily="2" charset="0"/>
                          <a:ea typeface="+mn-ea"/>
                          <a:cs typeface="+mn-cs"/>
                        </a:rPr>
                        <a:t> qua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già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quả</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chuông</a:t>
                      </a:r>
                      <a:r>
                        <a:rPr lang="en-US" sz="1800" kern="1200" dirty="0">
                          <a:solidFill>
                            <a:schemeClr val="dk1"/>
                          </a:solidFill>
                          <a:effectLst/>
                          <a:latin typeface="#9Slide03 SFU Futura_12" panose="00000400000000000000" pitchFamily="2" charset="0"/>
                          <a:ea typeface="+mn-ea"/>
                          <a:cs typeface="+mn-cs"/>
                        </a:rPr>
                        <a:t>).</a:t>
                      </a:r>
                      <a:endParaRPr lang="en-US" sz="1800" b="0" dirty="0">
                        <a:latin typeface="#9Slide03 SFU Futura_12" panose="00000400000000000000" pitchFamily="2" charset="0"/>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491397356"/>
                  </a:ext>
                </a:extLst>
              </a:tr>
            </a:tbl>
          </a:graphicData>
        </a:graphic>
      </p:graphicFrame>
      <p:pic>
        <p:nvPicPr>
          <p:cNvPr id="58" name="Picture 57">
            <a:extLst>
              <a:ext uri="{FF2B5EF4-FFF2-40B4-BE49-F238E27FC236}">
                <a16:creationId xmlns:a16="http://schemas.microsoft.com/office/drawing/2014/main" xmlns="" id="{C65C0FFB-18B0-0C84-868F-81FFD26BD1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77" y="2810721"/>
            <a:ext cx="4457882" cy="1130113"/>
          </a:xfrm>
          <a:prstGeom prst="rect">
            <a:avLst/>
          </a:prstGeom>
        </p:spPr>
      </p:pic>
      <p:grpSp>
        <p:nvGrpSpPr>
          <p:cNvPr id="60" name="Group 59">
            <a:extLst>
              <a:ext uri="{FF2B5EF4-FFF2-40B4-BE49-F238E27FC236}">
                <a16:creationId xmlns:a16="http://schemas.microsoft.com/office/drawing/2014/main" xmlns="" id="{84F3D22A-2524-4525-EF00-BB6F3DEF6CC8}"/>
              </a:ext>
            </a:extLst>
          </p:cNvPr>
          <p:cNvGrpSpPr/>
          <p:nvPr/>
        </p:nvGrpSpPr>
        <p:grpSpPr>
          <a:xfrm>
            <a:off x="186599" y="3884476"/>
            <a:ext cx="1532933" cy="1233762"/>
            <a:chOff x="6196627" y="3112845"/>
            <a:chExt cx="2105705" cy="1694750"/>
          </a:xfrm>
        </p:grpSpPr>
        <p:pic>
          <p:nvPicPr>
            <p:cNvPr id="61" name="Picture 60">
              <a:extLst>
                <a:ext uri="{FF2B5EF4-FFF2-40B4-BE49-F238E27FC236}">
                  <a16:creationId xmlns:a16="http://schemas.microsoft.com/office/drawing/2014/main" xmlns="" id="{BD292707-C0BA-8468-818A-07D95D1ACF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43984" y="3112845"/>
              <a:ext cx="1173179" cy="1372956"/>
            </a:xfrm>
            <a:prstGeom prst="rect">
              <a:avLst/>
            </a:prstGeom>
            <a:ln>
              <a:solidFill>
                <a:srgbClr val="3A81BA"/>
              </a:solidFill>
            </a:ln>
          </p:spPr>
        </p:pic>
        <p:sp>
          <p:nvSpPr>
            <p:cNvPr id="62" name="TextBox 61">
              <a:extLst>
                <a:ext uri="{FF2B5EF4-FFF2-40B4-BE49-F238E27FC236}">
                  <a16:creationId xmlns:a16="http://schemas.microsoft.com/office/drawing/2014/main" xmlns="" id="{BB0C4502-2C01-C2C4-6DEE-23D4AF1EEA7B}"/>
                </a:ext>
              </a:extLst>
            </p:cNvPr>
            <p:cNvSpPr txBox="1"/>
            <p:nvPr/>
          </p:nvSpPr>
          <p:spPr>
            <a:xfrm>
              <a:off x="6196627" y="4384819"/>
              <a:ext cx="2105705" cy="42277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Dưới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63" name="Group 62">
            <a:extLst>
              <a:ext uri="{FF2B5EF4-FFF2-40B4-BE49-F238E27FC236}">
                <a16:creationId xmlns:a16="http://schemas.microsoft.com/office/drawing/2014/main" xmlns="" id="{CD74DC23-7CAC-9633-E3E4-B0162FAB9D0E}"/>
              </a:ext>
            </a:extLst>
          </p:cNvPr>
          <p:cNvGrpSpPr/>
          <p:nvPr/>
        </p:nvGrpSpPr>
        <p:grpSpPr>
          <a:xfrm>
            <a:off x="1285285" y="3872445"/>
            <a:ext cx="1821535" cy="1271293"/>
            <a:chOff x="7656147" y="2893756"/>
            <a:chExt cx="1821535" cy="1271293"/>
          </a:xfrm>
        </p:grpSpPr>
        <p:pic>
          <p:nvPicPr>
            <p:cNvPr id="64" name="Picture 63">
              <a:extLst>
                <a:ext uri="{FF2B5EF4-FFF2-40B4-BE49-F238E27FC236}">
                  <a16:creationId xmlns:a16="http://schemas.microsoft.com/office/drawing/2014/main" xmlns="" id="{C45073CC-251C-661D-4DEE-7D1751FB04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43457" y="2893756"/>
              <a:ext cx="870710" cy="1018981"/>
            </a:xfrm>
            <a:prstGeom prst="rect">
              <a:avLst/>
            </a:prstGeom>
            <a:ln>
              <a:solidFill>
                <a:srgbClr val="3A81BA"/>
              </a:solidFill>
            </a:ln>
          </p:spPr>
        </p:pic>
        <p:sp>
          <p:nvSpPr>
            <p:cNvPr id="65" name="TextBox 64">
              <a:extLst>
                <a:ext uri="{FF2B5EF4-FFF2-40B4-BE49-F238E27FC236}">
                  <a16:creationId xmlns:a16="http://schemas.microsoft.com/office/drawing/2014/main" xmlns="" id="{51E00E68-4B25-CC58-65FB-69DC54B64E21}"/>
                </a:ext>
              </a:extLst>
            </p:cNvPr>
            <p:cNvSpPr txBox="1"/>
            <p:nvPr/>
          </p:nvSpPr>
          <p:spPr>
            <a:xfrm>
              <a:off x="7656147" y="3857272"/>
              <a:ext cx="1821535"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Trong</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66" name="Group 65">
            <a:extLst>
              <a:ext uri="{FF2B5EF4-FFF2-40B4-BE49-F238E27FC236}">
                <a16:creationId xmlns:a16="http://schemas.microsoft.com/office/drawing/2014/main" xmlns="" id="{21457B7B-06C3-B75A-268A-7F143A3E80B5}"/>
              </a:ext>
            </a:extLst>
          </p:cNvPr>
          <p:cNvGrpSpPr/>
          <p:nvPr/>
        </p:nvGrpSpPr>
        <p:grpSpPr>
          <a:xfrm>
            <a:off x="2897953" y="3874842"/>
            <a:ext cx="1641663" cy="1258148"/>
            <a:chOff x="10282368" y="3520844"/>
            <a:chExt cx="1641663" cy="1258148"/>
          </a:xfrm>
        </p:grpSpPr>
        <p:pic>
          <p:nvPicPr>
            <p:cNvPr id="67" name="Picture 66">
              <a:extLst>
                <a:ext uri="{FF2B5EF4-FFF2-40B4-BE49-F238E27FC236}">
                  <a16:creationId xmlns:a16="http://schemas.microsoft.com/office/drawing/2014/main" xmlns="" id="{91EEBB77-DA2D-0D2A-E21C-30EA58EA417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52655" y="3520844"/>
              <a:ext cx="849258" cy="990098"/>
            </a:xfrm>
            <a:prstGeom prst="rect">
              <a:avLst/>
            </a:prstGeom>
            <a:ln>
              <a:solidFill>
                <a:srgbClr val="3A81BA"/>
              </a:solidFill>
            </a:ln>
          </p:spPr>
        </p:pic>
        <p:sp>
          <p:nvSpPr>
            <p:cNvPr id="68" name="TextBox 67">
              <a:extLst>
                <a:ext uri="{FF2B5EF4-FFF2-40B4-BE49-F238E27FC236}">
                  <a16:creationId xmlns:a16="http://schemas.microsoft.com/office/drawing/2014/main" xmlns="" id="{0AD3B697-3B41-C5A8-99D3-03A9487E2371}"/>
                </a:ext>
              </a:extLst>
            </p:cNvPr>
            <p:cNvSpPr txBox="1"/>
            <p:nvPr/>
          </p:nvSpPr>
          <p:spPr>
            <a:xfrm>
              <a:off x="10282368" y="4471215"/>
              <a:ext cx="1641663"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Ngoài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sp>
        <p:nvSpPr>
          <p:cNvPr id="70" name="Action Button: Go Forward or Next 69">
            <a:hlinkClick r:id="rId10" action="ppaction://hlinksldjump"/>
            <a:extLst>
              <a:ext uri="{FF2B5EF4-FFF2-40B4-BE49-F238E27FC236}">
                <a16:creationId xmlns:a16="http://schemas.microsoft.com/office/drawing/2014/main" xmlns="" id="{80F048B6-666B-DA03-B0C6-EDDB5EFA4DEC}"/>
              </a:ext>
            </a:extLst>
          </p:cNvPr>
          <p:cNvSpPr/>
          <p:nvPr/>
        </p:nvSpPr>
        <p:spPr>
          <a:xfrm>
            <a:off x="8609580" y="4815068"/>
            <a:ext cx="461134" cy="327041"/>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881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barn(inVertical)">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arn(inVertical)">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104772" y="639495"/>
            <a:ext cx="4632220" cy="43757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023074" y="4150292"/>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336668"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1793" y="831209"/>
            <a:ext cx="2245873" cy="2245873"/>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3" name="Picture 2">
            <a:extLst>
              <a:ext uri="{FF2B5EF4-FFF2-40B4-BE49-F238E27FC236}">
                <a16:creationId xmlns:a16="http://schemas.microsoft.com/office/drawing/2014/main" xmlns="" id="{E0D612BD-D680-BA90-8A20-C693390872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6462" y="716082"/>
            <a:ext cx="3615022" cy="2056778"/>
          </a:xfrm>
          <a:prstGeom prst="rect">
            <a:avLst/>
          </a:prstGeom>
        </p:spPr>
      </p:pic>
      <p:pic>
        <p:nvPicPr>
          <p:cNvPr id="4" name="Picture 3">
            <a:extLst>
              <a:ext uri="{FF2B5EF4-FFF2-40B4-BE49-F238E27FC236}">
                <a16:creationId xmlns:a16="http://schemas.microsoft.com/office/drawing/2014/main" xmlns="" id="{BA00FEE6-1C01-9F5A-0D8A-E177D736A7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3269" y="5287779"/>
            <a:ext cx="4968671" cy="2213040"/>
          </a:xfrm>
          <a:prstGeom prst="rect">
            <a:avLst/>
          </a:prstGeom>
        </p:spPr>
      </p:pic>
      <p:graphicFrame>
        <p:nvGraphicFramePr>
          <p:cNvPr id="52" name="Table 4">
            <a:extLst>
              <a:ext uri="{FF2B5EF4-FFF2-40B4-BE49-F238E27FC236}">
                <a16:creationId xmlns:a16="http://schemas.microsoft.com/office/drawing/2014/main" xmlns="" id="{61DEF7B1-605C-51A2-07FF-5FBF12B3F7ED}"/>
              </a:ext>
            </a:extLst>
          </p:cNvPr>
          <p:cNvGraphicFramePr>
            <a:graphicFrameLocks noGrp="1"/>
          </p:cNvGraphicFramePr>
          <p:nvPr>
            <p:extLst>
              <p:ext uri="{D42A27DB-BD31-4B8C-83A1-F6EECF244321}">
                <p14:modId xmlns:p14="http://schemas.microsoft.com/office/powerpoint/2010/main" val="3716112964"/>
              </p:ext>
            </p:extLst>
          </p:nvPr>
        </p:nvGraphicFramePr>
        <p:xfrm>
          <a:off x="9415610" y="599226"/>
          <a:ext cx="4660526" cy="4389120"/>
        </p:xfrm>
        <a:graphic>
          <a:graphicData uri="http://schemas.openxmlformats.org/drawingml/2006/table">
            <a:tbl>
              <a:tblPr firstRow="1" bandRow="1">
                <a:tableStyleId>{00A15C55-8517-42AA-B614-E9B94910E393}</a:tableStyleId>
              </a:tblPr>
              <a:tblGrid>
                <a:gridCol w="1103718">
                  <a:extLst>
                    <a:ext uri="{9D8B030D-6E8A-4147-A177-3AD203B41FA5}">
                      <a16:colId xmlns:a16="http://schemas.microsoft.com/office/drawing/2014/main" xmlns="" val="2118861442"/>
                    </a:ext>
                  </a:extLst>
                </a:gridCol>
                <a:gridCol w="3556808">
                  <a:extLst>
                    <a:ext uri="{9D8B030D-6E8A-4147-A177-3AD203B41FA5}">
                      <a16:colId xmlns:a16="http://schemas.microsoft.com/office/drawing/2014/main" xmlns="" val="2521582897"/>
                    </a:ext>
                  </a:extLst>
                </a:gridCol>
              </a:tblGrid>
              <a:tr h="516986">
                <a:tc gridSpan="2">
                  <a:txBody>
                    <a:bodyPr/>
                    <a:lstStyle/>
                    <a:p>
                      <a:pPr algn="ctr"/>
                      <a:r>
                        <a:rPr lang="en-US" sz="1800">
                          <a:latin typeface="#9Slide03 SFU Futura_12" panose="00000400000000000000" pitchFamily="2" charset="0"/>
                        </a:rPr>
                        <a:t>Nhóm 3,4</a:t>
                      </a:r>
                    </a:p>
                    <a:p>
                      <a:pPr algn="ctr"/>
                      <a:r>
                        <a:rPr lang="en-US" sz="1800">
                          <a:latin typeface="#9Slide03 SFU Futura_12" panose="00000400000000000000" pitchFamily="2" charset="0"/>
                        </a:rPr>
                        <a:t>Nội dung: </a:t>
                      </a: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tuổi</a:t>
                      </a:r>
                      <a:endParaRPr lang="en-US" sz="18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429108">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rgbClr val="57C9F3"/>
                    </a:solidFill>
                  </a:tcPr>
                </a:tc>
                <a:tc>
                  <a:txBody>
                    <a:bodyPr/>
                    <a:lstStyle/>
                    <a:p>
                      <a:pPr algn="just"/>
                      <a:r>
                        <a:rPr lang="en-US" sz="1800" kern="1200">
                          <a:solidFill>
                            <a:schemeClr val="dk1"/>
                          </a:solidFill>
                          <a:effectLst/>
                          <a:latin typeface="#9Slide03 SFU Futura_12" panose="00000400000000000000" pitchFamily="2" charset="0"/>
                          <a:ea typeface="+mn-ea"/>
                          <a:cs typeface="+mn-cs"/>
                        </a:rPr>
                        <a:t>Biểu thị bằng tỉ lệ dân số theo những nhóm tuổi nhất định trong tổng số dân</a:t>
                      </a:r>
                      <a:r>
                        <a:rPr lang="vi-VN" sz="1800" kern="1200">
                          <a:solidFill>
                            <a:schemeClr val="dk1"/>
                          </a:solidFill>
                          <a:effectLst/>
                          <a:latin typeface="#9Slide03 SFU Futura_12" panose="00000400000000000000" pitchFamily="2" charset="0"/>
                          <a:ea typeface="+mn-ea"/>
                          <a:cs typeface="+mn-cs"/>
                        </a:rPr>
                        <a:t>.</a:t>
                      </a:r>
                      <a:endParaRPr lang="en-US" sz="1800" b="0">
                        <a:latin typeface="#9Slide03 SFU Futura_12" panose="00000400000000000000" pitchFamily="2" charset="0"/>
                      </a:endParaRP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383593564"/>
                  </a:ext>
                </a:extLst>
              </a:tr>
              <a:tr h="429108">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rgbClr val="57C9F3"/>
                    </a:solidFill>
                  </a:tcPr>
                </a:tc>
                <a:tc>
                  <a:txBody>
                    <a:bodyPr/>
                    <a:lstStyle/>
                    <a:p>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Thể</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hiện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được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tổng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hợp</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tình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sinh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tử</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tuổi</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thọ</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khả</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năng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phát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triển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nguồn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già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trẻ</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vàng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nguồn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lao</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a:t>
                      </a:r>
                    </a:p>
                    <a:p>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Có</a:t>
                      </a:r>
                      <a:r>
                        <a:rPr lang="en-US" sz="1800" kern="1200" dirty="0">
                          <a:solidFill>
                            <a:schemeClr val="dk1"/>
                          </a:solidFill>
                          <a:effectLst/>
                          <a:latin typeface="#9Slide03 SFU Futura_12" panose="00000400000000000000" pitchFamily="2" charset="0"/>
                          <a:ea typeface="+mn-ea"/>
                          <a:cs typeface="+mn-cs"/>
                        </a:rPr>
                        <a:t> 3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tháp</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tuổi</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trẻ</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tam </a:t>
                      </a:r>
                      <a:r>
                        <a:rPr lang="en-US" sz="1800" kern="1200" dirty="0" err="1">
                          <a:solidFill>
                            <a:schemeClr val="dk1"/>
                          </a:solidFill>
                          <a:effectLst/>
                          <a:latin typeface="#9Slide03 SFU Futura_12" panose="00000400000000000000" pitchFamily="2" charset="0"/>
                          <a:ea typeface="+mn-ea"/>
                          <a:cs typeface="+mn-cs"/>
                        </a:rPr>
                        <a:t>giác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già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chum),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kiểu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chuyển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từ</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trẻ</a:t>
                      </a:r>
                      <a:r>
                        <a:rPr lang="en-US" sz="1800" kern="1200" dirty="0">
                          <a:solidFill>
                            <a:schemeClr val="dk1"/>
                          </a:solidFill>
                          <a:effectLst/>
                          <a:latin typeface="#9Slide03 SFU Futura_12" panose="00000400000000000000" pitchFamily="2" charset="0"/>
                          <a:ea typeface="+mn-ea"/>
                          <a:cs typeface="+mn-cs"/>
                        </a:rPr>
                        <a:t> qua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già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hình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quả</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chuông</a:t>
                      </a:r>
                      <a:r>
                        <a:rPr lang="en-US" sz="1800" kern="1200" dirty="0">
                          <a:solidFill>
                            <a:schemeClr val="dk1"/>
                          </a:solidFill>
                          <a:effectLst/>
                          <a:latin typeface="#9Slide03 SFU Futura_12" panose="00000400000000000000" pitchFamily="2" charset="0"/>
                          <a:ea typeface="+mn-ea"/>
                          <a:cs typeface="+mn-cs"/>
                        </a:rPr>
                        <a:t>).</a:t>
                      </a:r>
                      <a:endParaRPr lang="en-US" sz="1800" b="0" dirty="0">
                        <a:latin typeface="#9Slide03 SFU Futura_12" panose="00000400000000000000" pitchFamily="2" charset="0"/>
                      </a:endParaRP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491397356"/>
                  </a:ext>
                </a:extLst>
              </a:tr>
            </a:tbl>
          </a:graphicData>
        </a:graphic>
      </p:graphicFrame>
      <p:pic>
        <p:nvPicPr>
          <p:cNvPr id="58" name="Picture 57">
            <a:extLst>
              <a:ext uri="{FF2B5EF4-FFF2-40B4-BE49-F238E27FC236}">
                <a16:creationId xmlns:a16="http://schemas.microsoft.com/office/drawing/2014/main" xmlns="" id="{C65C0FFB-18B0-0C84-868F-81FFD26BD1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14" y="629466"/>
            <a:ext cx="4388313" cy="1130113"/>
          </a:xfrm>
          <a:prstGeom prst="rect">
            <a:avLst/>
          </a:prstGeom>
        </p:spPr>
      </p:pic>
      <p:grpSp>
        <p:nvGrpSpPr>
          <p:cNvPr id="60" name="Group 59">
            <a:extLst>
              <a:ext uri="{FF2B5EF4-FFF2-40B4-BE49-F238E27FC236}">
                <a16:creationId xmlns:a16="http://schemas.microsoft.com/office/drawing/2014/main" xmlns="" id="{84F3D22A-2524-4525-EF00-BB6F3DEF6CC8}"/>
              </a:ext>
            </a:extLst>
          </p:cNvPr>
          <p:cNvGrpSpPr/>
          <p:nvPr/>
        </p:nvGrpSpPr>
        <p:grpSpPr>
          <a:xfrm>
            <a:off x="-2686951" y="2951951"/>
            <a:ext cx="1532933" cy="1233762"/>
            <a:chOff x="6196627" y="3112845"/>
            <a:chExt cx="2105705" cy="1694750"/>
          </a:xfrm>
        </p:grpSpPr>
        <p:pic>
          <p:nvPicPr>
            <p:cNvPr id="61" name="Picture 60">
              <a:extLst>
                <a:ext uri="{FF2B5EF4-FFF2-40B4-BE49-F238E27FC236}">
                  <a16:creationId xmlns:a16="http://schemas.microsoft.com/office/drawing/2014/main" xmlns="" id="{BD292707-C0BA-8468-818A-07D95D1ACF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3984" y="3112845"/>
              <a:ext cx="1173179" cy="1372956"/>
            </a:xfrm>
            <a:prstGeom prst="rect">
              <a:avLst/>
            </a:prstGeom>
            <a:ln>
              <a:solidFill>
                <a:srgbClr val="3A81BA"/>
              </a:solidFill>
            </a:ln>
          </p:spPr>
        </p:pic>
        <p:sp>
          <p:nvSpPr>
            <p:cNvPr id="62" name="TextBox 61">
              <a:extLst>
                <a:ext uri="{FF2B5EF4-FFF2-40B4-BE49-F238E27FC236}">
                  <a16:creationId xmlns:a16="http://schemas.microsoft.com/office/drawing/2014/main" xmlns="" id="{BB0C4502-2C01-C2C4-6DEE-23D4AF1EEA7B}"/>
                </a:ext>
              </a:extLst>
            </p:cNvPr>
            <p:cNvSpPr txBox="1"/>
            <p:nvPr/>
          </p:nvSpPr>
          <p:spPr>
            <a:xfrm>
              <a:off x="6196627" y="4384819"/>
              <a:ext cx="2105705" cy="42277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Dưới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63" name="Group 62">
            <a:extLst>
              <a:ext uri="{FF2B5EF4-FFF2-40B4-BE49-F238E27FC236}">
                <a16:creationId xmlns:a16="http://schemas.microsoft.com/office/drawing/2014/main" xmlns="" id="{CD74DC23-7CAC-9633-E3E4-B0162FAB9D0E}"/>
              </a:ext>
            </a:extLst>
          </p:cNvPr>
          <p:cNvGrpSpPr/>
          <p:nvPr/>
        </p:nvGrpSpPr>
        <p:grpSpPr>
          <a:xfrm>
            <a:off x="-1457500" y="2932777"/>
            <a:ext cx="1821535" cy="1271293"/>
            <a:chOff x="7656147" y="2893756"/>
            <a:chExt cx="1821535" cy="1271293"/>
          </a:xfrm>
        </p:grpSpPr>
        <p:pic>
          <p:nvPicPr>
            <p:cNvPr id="64" name="Picture 63">
              <a:extLst>
                <a:ext uri="{FF2B5EF4-FFF2-40B4-BE49-F238E27FC236}">
                  <a16:creationId xmlns:a16="http://schemas.microsoft.com/office/drawing/2014/main" xmlns="" id="{C45073CC-251C-661D-4DEE-7D1751FB047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43457" y="2893756"/>
              <a:ext cx="870710" cy="1018981"/>
            </a:xfrm>
            <a:prstGeom prst="rect">
              <a:avLst/>
            </a:prstGeom>
            <a:ln>
              <a:solidFill>
                <a:srgbClr val="3A81BA"/>
              </a:solidFill>
            </a:ln>
          </p:spPr>
        </p:pic>
        <p:sp>
          <p:nvSpPr>
            <p:cNvPr id="65" name="TextBox 64">
              <a:extLst>
                <a:ext uri="{FF2B5EF4-FFF2-40B4-BE49-F238E27FC236}">
                  <a16:creationId xmlns:a16="http://schemas.microsoft.com/office/drawing/2014/main" xmlns="" id="{51E00E68-4B25-CC58-65FB-69DC54B64E21}"/>
                </a:ext>
              </a:extLst>
            </p:cNvPr>
            <p:cNvSpPr txBox="1"/>
            <p:nvPr/>
          </p:nvSpPr>
          <p:spPr>
            <a:xfrm>
              <a:off x="7656147" y="3857272"/>
              <a:ext cx="1821535"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Trong</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pic>
        <p:nvPicPr>
          <p:cNvPr id="29" name="Picture 28">
            <a:extLst>
              <a:ext uri="{FF2B5EF4-FFF2-40B4-BE49-F238E27FC236}">
                <a16:creationId xmlns:a16="http://schemas.microsoft.com/office/drawing/2014/main" xmlns="" id="{AE053390-621C-ED8D-805C-2B6217B1EE8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3181" y="2509062"/>
            <a:ext cx="2375917" cy="2336318"/>
          </a:xfrm>
          <a:prstGeom prst="rect">
            <a:avLst/>
          </a:prstGeom>
        </p:spPr>
      </p:pic>
      <p:pic>
        <p:nvPicPr>
          <p:cNvPr id="30" name="Picture 29">
            <a:extLst>
              <a:ext uri="{FF2B5EF4-FFF2-40B4-BE49-F238E27FC236}">
                <a16:creationId xmlns:a16="http://schemas.microsoft.com/office/drawing/2014/main" xmlns="" id="{7622BFEE-FD12-5D81-F8C0-4163899B584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698" y="3482597"/>
            <a:ext cx="2139095" cy="1465134"/>
          </a:xfrm>
          <a:prstGeom prst="rect">
            <a:avLst/>
          </a:prstGeom>
        </p:spPr>
      </p:pic>
      <p:grpSp>
        <p:nvGrpSpPr>
          <p:cNvPr id="66" name="Group 65">
            <a:extLst>
              <a:ext uri="{FF2B5EF4-FFF2-40B4-BE49-F238E27FC236}">
                <a16:creationId xmlns:a16="http://schemas.microsoft.com/office/drawing/2014/main" xmlns="" id="{21457B7B-06C3-B75A-268A-7F143A3E80B5}"/>
              </a:ext>
            </a:extLst>
          </p:cNvPr>
          <p:cNvGrpSpPr/>
          <p:nvPr/>
        </p:nvGrpSpPr>
        <p:grpSpPr>
          <a:xfrm>
            <a:off x="-78727" y="2509062"/>
            <a:ext cx="1641663" cy="1258148"/>
            <a:chOff x="10282368" y="3520844"/>
            <a:chExt cx="1641663" cy="1258148"/>
          </a:xfrm>
        </p:grpSpPr>
        <p:pic>
          <p:nvPicPr>
            <p:cNvPr id="67" name="Picture 66">
              <a:extLst>
                <a:ext uri="{FF2B5EF4-FFF2-40B4-BE49-F238E27FC236}">
                  <a16:creationId xmlns:a16="http://schemas.microsoft.com/office/drawing/2014/main" xmlns="" id="{91EEBB77-DA2D-0D2A-E21C-30EA58EA417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652655" y="3520844"/>
              <a:ext cx="849258" cy="990098"/>
            </a:xfrm>
            <a:prstGeom prst="rect">
              <a:avLst/>
            </a:prstGeom>
            <a:ln>
              <a:solidFill>
                <a:srgbClr val="3A81BA"/>
              </a:solidFill>
            </a:ln>
          </p:spPr>
        </p:pic>
        <p:sp>
          <p:nvSpPr>
            <p:cNvPr id="68" name="TextBox 67">
              <a:extLst>
                <a:ext uri="{FF2B5EF4-FFF2-40B4-BE49-F238E27FC236}">
                  <a16:creationId xmlns:a16="http://schemas.microsoft.com/office/drawing/2014/main" xmlns="" id="{0AD3B697-3B41-C5A8-99D3-03A9487E2371}"/>
                </a:ext>
              </a:extLst>
            </p:cNvPr>
            <p:cNvSpPr txBox="1"/>
            <p:nvPr/>
          </p:nvSpPr>
          <p:spPr>
            <a:xfrm>
              <a:off x="10282368" y="4471215"/>
              <a:ext cx="1641663"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Ngoài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aphicFrame>
        <p:nvGraphicFramePr>
          <p:cNvPr id="31" name="Table 30">
            <a:extLst>
              <a:ext uri="{FF2B5EF4-FFF2-40B4-BE49-F238E27FC236}">
                <a16:creationId xmlns:a16="http://schemas.microsoft.com/office/drawing/2014/main" xmlns="" id="{460527AF-4C50-2415-4DF0-0E97AFF115A2}"/>
              </a:ext>
            </a:extLst>
          </p:cNvPr>
          <p:cNvGraphicFramePr>
            <a:graphicFrameLocks noGrp="1"/>
          </p:cNvGraphicFramePr>
          <p:nvPr>
            <p:extLst>
              <p:ext uri="{D42A27DB-BD31-4B8C-83A1-F6EECF244321}">
                <p14:modId xmlns:p14="http://schemas.microsoft.com/office/powerpoint/2010/main" val="4113164470"/>
              </p:ext>
            </p:extLst>
          </p:nvPr>
        </p:nvGraphicFramePr>
        <p:xfrm>
          <a:off x="4411759" y="649700"/>
          <a:ext cx="4756843" cy="4493795"/>
        </p:xfrm>
        <a:graphic>
          <a:graphicData uri="http://schemas.openxmlformats.org/drawingml/2006/table">
            <a:tbl>
              <a:tblPr firstRow="1" bandRow="1"/>
              <a:tblGrid>
                <a:gridCol w="831335">
                  <a:extLst>
                    <a:ext uri="{9D8B030D-6E8A-4147-A177-3AD203B41FA5}">
                      <a16:colId xmlns:a16="http://schemas.microsoft.com/office/drawing/2014/main" xmlns="" val="3279762054"/>
                    </a:ext>
                  </a:extLst>
                </a:gridCol>
                <a:gridCol w="1991083">
                  <a:extLst>
                    <a:ext uri="{9D8B030D-6E8A-4147-A177-3AD203B41FA5}">
                      <a16:colId xmlns:a16="http://schemas.microsoft.com/office/drawing/2014/main" xmlns="" val="2087321726"/>
                    </a:ext>
                  </a:extLst>
                </a:gridCol>
                <a:gridCol w="1934425">
                  <a:extLst>
                    <a:ext uri="{9D8B030D-6E8A-4147-A177-3AD203B41FA5}">
                      <a16:colId xmlns:a16="http://schemas.microsoft.com/office/drawing/2014/main" xmlns="" val="1841473901"/>
                    </a:ext>
                  </a:extLst>
                </a:gridCol>
              </a:tblGrid>
              <a:tr h="76080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en-US" sz="1800" dirty="0" err="1">
                          <a:solidFill>
                            <a:srgbClr val="002060"/>
                          </a:solidFill>
                          <a:effectLst/>
                          <a:latin typeface="#9Slide03 SFU Futura_12" panose="00000400000000000000" pitchFamily="2" charset="0"/>
                        </a:rPr>
                        <a:t>Nội</a:t>
                      </a:r>
                      <a:r>
                        <a:rPr lang="en-US" sz="1800" dirty="0">
                          <a:solidFill>
                            <a:srgbClr val="002060"/>
                          </a:solidFill>
                          <a:effectLst/>
                          <a:latin typeface="#9Slide03 SFU Futura_12" panose="00000400000000000000" pitchFamily="2" charset="0"/>
                        </a:rPr>
                        <a:t> dung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en-US" sz="1800" dirty="0" err="1">
                          <a:solidFill>
                            <a:srgbClr val="002060"/>
                          </a:solidFill>
                          <a:effectLst/>
                          <a:latin typeface="#9Slide03 SFU Futura_12" panose="00000400000000000000" pitchFamily="2" charset="0"/>
                        </a:rPr>
                        <a:t>Cơ</a:t>
                      </a:r>
                      <a:r>
                        <a:rPr lang="en-US" sz="1800" baseline="0" dirty="0">
                          <a:solidFill>
                            <a:srgbClr val="002060"/>
                          </a:solidFill>
                          <a:effectLst/>
                          <a:latin typeface="#9Slide03 SFU Futura_12" panose="00000400000000000000" pitchFamily="2" charset="0"/>
                        </a:rPr>
                        <a:t> </a:t>
                      </a:r>
                      <a:r>
                        <a:rPr lang="en-US" sz="1800" baseline="0" err="1">
                          <a:solidFill>
                            <a:srgbClr val="002060"/>
                          </a:solidFill>
                          <a:effectLst/>
                          <a:latin typeface="#9Slide03 SFU Futura_12" panose="00000400000000000000" pitchFamily="2" charset="0"/>
                        </a:rPr>
                        <a:t>cấu</a:t>
                      </a:r>
                      <a:r>
                        <a:rPr lang="en-US" sz="1800" baseline="0">
                          <a:solidFill>
                            <a:srgbClr val="002060"/>
                          </a:solidFill>
                          <a:effectLst/>
                          <a:latin typeface="#9Slide03 SFU Futura_12" panose="00000400000000000000" pitchFamily="2" charset="0"/>
                        </a:rPr>
                        <a:t> </a:t>
                      </a:r>
                    </a:p>
                    <a:p>
                      <a:pPr algn="ctr"/>
                      <a:r>
                        <a:rPr lang="en-US" sz="1800" baseline="0">
                          <a:solidFill>
                            <a:srgbClr val="002060"/>
                          </a:solidFill>
                          <a:effectLst/>
                          <a:latin typeface="#9Slide03 SFU Futura_12" panose="00000400000000000000" pitchFamily="2" charset="0"/>
                        </a:rPr>
                        <a:t>dân </a:t>
                      </a:r>
                      <a:r>
                        <a:rPr lang="en-US" sz="1800" baseline="0" dirty="0" err="1">
                          <a:solidFill>
                            <a:srgbClr val="002060"/>
                          </a:solidFill>
                          <a:effectLst/>
                          <a:latin typeface="#9Slide03 SFU Futura_12" panose="00000400000000000000" pitchFamily="2" charset="0"/>
                        </a:rPr>
                        <a:t>số</a:t>
                      </a:r>
                      <a:r>
                        <a:rPr lang="en-US" sz="1800" baseline="0" dirty="0">
                          <a:solidFill>
                            <a:srgbClr val="002060"/>
                          </a:solidFill>
                          <a:effectLst/>
                          <a:latin typeface="#9Slide03 SFU Futura_12" panose="00000400000000000000" pitchFamily="2" charset="0"/>
                        </a:rPr>
                        <a:t> </a:t>
                      </a:r>
                      <a:r>
                        <a:rPr lang="en-US" sz="1800" baseline="0" dirty="0" err="1">
                          <a:solidFill>
                            <a:srgbClr val="002060"/>
                          </a:solidFill>
                          <a:effectLst/>
                          <a:latin typeface="#9Slide03 SFU Futura_12" panose="00000400000000000000" pitchFamily="2" charset="0"/>
                        </a:rPr>
                        <a:t>trẻ</a:t>
                      </a:r>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en-US" sz="1800" dirty="0" err="1">
                          <a:solidFill>
                            <a:srgbClr val="002060"/>
                          </a:solidFill>
                          <a:effectLst/>
                          <a:latin typeface="#9Slide03 SFU Futura_12" panose="00000400000000000000" pitchFamily="2" charset="0"/>
                        </a:rPr>
                        <a:t>Cơ</a:t>
                      </a:r>
                      <a:r>
                        <a:rPr lang="en-US" sz="1800" baseline="0" dirty="0">
                          <a:solidFill>
                            <a:srgbClr val="002060"/>
                          </a:solidFill>
                          <a:effectLst/>
                          <a:latin typeface="#9Slide03 SFU Futura_12" panose="00000400000000000000" pitchFamily="2" charset="0"/>
                        </a:rPr>
                        <a:t> </a:t>
                      </a:r>
                      <a:r>
                        <a:rPr lang="en-US" sz="1800" baseline="0" err="1">
                          <a:solidFill>
                            <a:srgbClr val="002060"/>
                          </a:solidFill>
                          <a:effectLst/>
                          <a:latin typeface="#9Slide03 SFU Futura_12" panose="00000400000000000000" pitchFamily="2" charset="0"/>
                        </a:rPr>
                        <a:t>cấu</a:t>
                      </a:r>
                      <a:r>
                        <a:rPr lang="en-US" sz="1800" baseline="0">
                          <a:solidFill>
                            <a:srgbClr val="002060"/>
                          </a:solidFill>
                          <a:effectLst/>
                          <a:latin typeface="#9Slide03 SFU Futura_12" panose="00000400000000000000" pitchFamily="2" charset="0"/>
                        </a:rPr>
                        <a:t> </a:t>
                      </a:r>
                    </a:p>
                    <a:p>
                      <a:pPr algn="ctr"/>
                      <a:r>
                        <a:rPr lang="en-US" sz="1800" baseline="0">
                          <a:solidFill>
                            <a:srgbClr val="002060"/>
                          </a:solidFill>
                          <a:effectLst/>
                          <a:latin typeface="#9Slide03 SFU Futura_12" panose="00000400000000000000" pitchFamily="2" charset="0"/>
                        </a:rPr>
                        <a:t>dân </a:t>
                      </a:r>
                      <a:r>
                        <a:rPr lang="en-US" sz="1800" baseline="0" dirty="0" err="1">
                          <a:solidFill>
                            <a:srgbClr val="002060"/>
                          </a:solidFill>
                          <a:effectLst/>
                          <a:latin typeface="#9Slide03 SFU Futura_12" panose="00000400000000000000" pitchFamily="2" charset="0"/>
                        </a:rPr>
                        <a:t>số</a:t>
                      </a:r>
                      <a:r>
                        <a:rPr lang="en-US" sz="1800" baseline="0" dirty="0">
                          <a:solidFill>
                            <a:srgbClr val="002060"/>
                          </a:solidFill>
                          <a:effectLst/>
                          <a:latin typeface="#9Slide03 SFU Futura_12" panose="00000400000000000000" pitchFamily="2" charset="0"/>
                        </a:rPr>
                        <a:t> </a:t>
                      </a:r>
                      <a:r>
                        <a:rPr lang="en-US" sz="1800" baseline="0" dirty="0" err="1">
                          <a:solidFill>
                            <a:srgbClr val="002060"/>
                          </a:solidFill>
                          <a:effectLst/>
                          <a:latin typeface="#9Slide03 SFU Futura_12" panose="00000400000000000000" pitchFamily="2" charset="0"/>
                        </a:rPr>
                        <a:t>già</a:t>
                      </a:r>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912399913"/>
                  </a:ext>
                </a:extLst>
              </a:tr>
              <a:tr h="1644257">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800" dirty="0" err="1">
                          <a:solidFill>
                            <a:srgbClr val="002060"/>
                          </a:solidFill>
                          <a:effectLst/>
                          <a:latin typeface="#9Slide03 SFU Futura_12" panose="00000400000000000000" pitchFamily="2" charset="0"/>
                        </a:rPr>
                        <a:t>Thuận</a:t>
                      </a:r>
                      <a:r>
                        <a:rPr lang="en-US" sz="1800" baseline="0" dirty="0">
                          <a:solidFill>
                            <a:srgbClr val="002060"/>
                          </a:solidFill>
                          <a:effectLst/>
                          <a:latin typeface="#9Slide03 SFU Futura_12" panose="00000400000000000000" pitchFamily="2" charset="0"/>
                        </a:rPr>
                        <a:t> </a:t>
                      </a:r>
                      <a:r>
                        <a:rPr lang="en-US" sz="1800" baseline="0" dirty="0" err="1">
                          <a:solidFill>
                            <a:srgbClr val="002060"/>
                          </a:solidFill>
                          <a:effectLst/>
                          <a:latin typeface="#9Slide03 SFU Futura_12" panose="00000400000000000000" pitchFamily="2" charset="0"/>
                        </a:rPr>
                        <a:t>lợi</a:t>
                      </a:r>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521967469"/>
                  </a:ext>
                </a:extLst>
              </a:tr>
              <a:tr h="208873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800" dirty="0" err="1">
                          <a:solidFill>
                            <a:srgbClr val="002060"/>
                          </a:solidFill>
                          <a:effectLst/>
                          <a:latin typeface="#9Slide03 SFU Futura_12" panose="00000400000000000000" pitchFamily="2" charset="0"/>
                        </a:rPr>
                        <a:t>Khó</a:t>
                      </a:r>
                      <a:r>
                        <a:rPr lang="en-US" sz="1800" baseline="0" dirty="0">
                          <a:solidFill>
                            <a:srgbClr val="002060"/>
                          </a:solidFill>
                          <a:effectLst/>
                          <a:latin typeface="#9Slide03 SFU Futura_12" panose="00000400000000000000" pitchFamily="2" charset="0"/>
                        </a:rPr>
                        <a:t> </a:t>
                      </a:r>
                      <a:r>
                        <a:rPr lang="en-US" sz="1800" baseline="0" dirty="0" err="1">
                          <a:solidFill>
                            <a:srgbClr val="002060"/>
                          </a:solidFill>
                          <a:effectLst/>
                          <a:latin typeface="#9Slide03 SFU Futura_12" panose="00000400000000000000" pitchFamily="2" charset="0"/>
                        </a:rPr>
                        <a:t>khăn</a:t>
                      </a:r>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800" dirty="0">
                        <a:solidFill>
                          <a:srgbClr val="002060"/>
                        </a:solidFill>
                        <a:effectLst/>
                        <a:latin typeface="#9Slide03 SFU Futura_12" panose="000004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161516044"/>
                  </a:ext>
                </a:extLst>
              </a:tr>
            </a:tbl>
          </a:graphicData>
        </a:graphic>
      </p:graphicFrame>
      <p:pic>
        <p:nvPicPr>
          <p:cNvPr id="33" name="Picture 32" descr="A picture containing vector graphics&#10;&#10;Description automatically generated">
            <a:extLst>
              <a:ext uri="{FF2B5EF4-FFF2-40B4-BE49-F238E27FC236}">
                <a16:creationId xmlns:a16="http://schemas.microsoft.com/office/drawing/2014/main" xmlns="" id="{0934EFA2-9BEE-3057-677E-C22468D2A2C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1105" y="1667922"/>
            <a:ext cx="841140" cy="84114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xmlns="" id="{AE9B7404-46E2-9C67-1988-A5C020E3323F}"/>
              </a:ext>
            </a:extLst>
          </p:cNvPr>
          <p:cNvSpPr txBox="1"/>
          <p:nvPr/>
        </p:nvSpPr>
        <p:spPr>
          <a:xfrm>
            <a:off x="1056904" y="1825925"/>
            <a:ext cx="3322194" cy="584775"/>
          </a:xfrm>
          <a:prstGeom prst="rect">
            <a:avLst/>
          </a:prstGeom>
          <a:noFill/>
        </p:spPr>
        <p:txBody>
          <a:bodyPr wrap="square" rtlCol="0">
            <a:spAutoFit/>
          </a:bodyPr>
          <a:lstStyle/>
          <a:p>
            <a:pPr algn="just"/>
            <a:r>
              <a:rPr lang="en-US" sz="1600">
                <a:solidFill>
                  <a:srgbClr val="FF0000"/>
                </a:solidFill>
                <a:latin typeface="#9Slide03 SFU Futura_12" panose="00000400000000000000" pitchFamily="2" charset="0"/>
              </a:rPr>
              <a:t>Nêu những thuận lợi và khó khăn của cơ cấu dân số trẻ và dân số già </a:t>
            </a:r>
          </a:p>
        </p:txBody>
      </p:sp>
      <p:sp>
        <p:nvSpPr>
          <p:cNvPr id="34" name="Rectangle 33">
            <a:extLst>
              <a:ext uri="{FF2B5EF4-FFF2-40B4-BE49-F238E27FC236}">
                <a16:creationId xmlns:a16="http://schemas.microsoft.com/office/drawing/2014/main" xmlns="" id="{03DFCFE8-128A-F4F8-FDA6-E39CEF6C16F4}"/>
              </a:ext>
            </a:extLst>
          </p:cNvPr>
          <p:cNvSpPr/>
          <p:nvPr/>
        </p:nvSpPr>
        <p:spPr>
          <a:xfrm>
            <a:off x="7198581" y="1413121"/>
            <a:ext cx="1945420" cy="646331"/>
          </a:xfrm>
          <a:prstGeom prst="rect">
            <a:avLst/>
          </a:prstGeom>
        </p:spPr>
        <p:txBody>
          <a:bodyPr wrap="square">
            <a:spAutoFit/>
          </a:bodyPr>
          <a:lstStyle/>
          <a:p>
            <a:pPr algn="just"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Có</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điều</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kiện</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chăm</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sóc</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trẻ</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em</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35" name="Rectangle 34">
            <a:extLst>
              <a:ext uri="{FF2B5EF4-FFF2-40B4-BE49-F238E27FC236}">
                <a16:creationId xmlns:a16="http://schemas.microsoft.com/office/drawing/2014/main" xmlns="" id="{6939E952-B7CB-1202-75C8-2BC08103F593}"/>
              </a:ext>
            </a:extLst>
          </p:cNvPr>
          <p:cNvSpPr/>
          <p:nvPr/>
        </p:nvSpPr>
        <p:spPr>
          <a:xfrm>
            <a:off x="7246916" y="2139165"/>
            <a:ext cx="1921686" cy="646331"/>
          </a:xfrm>
          <a:prstGeom prst="rect">
            <a:avLst/>
          </a:prstGeom>
        </p:spPr>
        <p:txBody>
          <a:bodyPr wrap="square">
            <a:spAutoFit/>
          </a:bodyPr>
          <a:lstStyle/>
          <a:p>
            <a:pPr algn="just"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Nhiều</a:t>
            </a:r>
            <a:r>
              <a:rPr lang="en-US" sz="1800" dirty="0">
                <a:solidFill>
                  <a:srgbClr val="002060"/>
                </a:solidFill>
                <a:latin typeface="#9Slide03 SFU Futura_12" panose="00000400000000000000" pitchFamily="2" charset="0"/>
                <a:cs typeface="Arial" panose="020B0604020202020204" pitchFamily="34" charset="0"/>
              </a:rPr>
              <a:t> LĐ </a:t>
            </a:r>
            <a:r>
              <a:rPr lang="en-US" sz="1800" dirty="0" err="1">
                <a:solidFill>
                  <a:srgbClr val="002060"/>
                </a:solidFill>
                <a:latin typeface="#9Slide03 SFU Futura_12" panose="00000400000000000000" pitchFamily="2" charset="0"/>
                <a:cs typeface="Arial" panose="020B0604020202020204" pitchFamily="34" charset="0"/>
              </a:rPr>
              <a:t>có</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kinh</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nghiệm</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36" name="Rectangle 35">
            <a:extLst>
              <a:ext uri="{FF2B5EF4-FFF2-40B4-BE49-F238E27FC236}">
                <a16:creationId xmlns:a16="http://schemas.microsoft.com/office/drawing/2014/main" xmlns="" id="{E02BC7A6-49FC-911C-077E-76D02FD14E22}"/>
              </a:ext>
            </a:extLst>
          </p:cNvPr>
          <p:cNvSpPr/>
          <p:nvPr/>
        </p:nvSpPr>
        <p:spPr>
          <a:xfrm>
            <a:off x="7198581" y="3065383"/>
            <a:ext cx="1945419" cy="646331"/>
          </a:xfrm>
          <a:prstGeom prst="rect">
            <a:avLst/>
          </a:prstGeom>
        </p:spPr>
        <p:txBody>
          <a:bodyPr wrap="square">
            <a:spAutoFit/>
          </a:bodyPr>
          <a:lstStyle/>
          <a:p>
            <a:pPr defTabSz="457200"/>
            <a:r>
              <a:rPr lang="en-US" sz="1800" dirty="0">
                <a:solidFill>
                  <a:srgbClr val="002060"/>
                </a:solidFill>
                <a:latin typeface="#9Slide03 SFU Futura_12" panose="00000400000000000000" pitchFamily="2" charset="0"/>
                <a:cs typeface="Arial" panose="020B0604020202020204" pitchFamily="34" charset="0"/>
              </a:rPr>
              <a:t>- Chi </a:t>
            </a:r>
            <a:r>
              <a:rPr lang="en-US" sz="1800" dirty="0" err="1">
                <a:solidFill>
                  <a:srgbClr val="002060"/>
                </a:solidFill>
                <a:latin typeface="#9Slide03 SFU Futura_12" panose="00000400000000000000" pitchFamily="2" charset="0"/>
                <a:cs typeface="Arial" panose="020B0604020202020204" pitchFamily="34" charset="0"/>
              </a:rPr>
              <a:t>phí</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phúc</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lợi</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cao</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37" name="Rectangle 36">
            <a:extLst>
              <a:ext uri="{FF2B5EF4-FFF2-40B4-BE49-F238E27FC236}">
                <a16:creationId xmlns:a16="http://schemas.microsoft.com/office/drawing/2014/main" xmlns="" id="{50DD96D6-0761-B919-6580-2BD131FA79DA}"/>
              </a:ext>
            </a:extLst>
          </p:cNvPr>
          <p:cNvSpPr/>
          <p:nvPr/>
        </p:nvSpPr>
        <p:spPr>
          <a:xfrm>
            <a:off x="7205013" y="3761416"/>
            <a:ext cx="1915541" cy="1200329"/>
          </a:xfrm>
          <a:prstGeom prst="rect">
            <a:avLst/>
          </a:prstGeom>
        </p:spPr>
        <p:txBody>
          <a:bodyPr wrap="square">
            <a:spAutoFit/>
          </a:bodyPr>
          <a:lstStyle/>
          <a:p>
            <a:pPr algn="just"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Nguy</a:t>
            </a:r>
            <a:r>
              <a:rPr lang="en-US" sz="1800" dirty="0">
                <a:solidFill>
                  <a:srgbClr val="002060"/>
                </a:solidFill>
                <a:latin typeface="#9Slide03 SFU Futura_12" panose="00000400000000000000" pitchFamily="2" charset="0"/>
                <a:cs typeface="Arial" panose="020B0604020202020204" pitchFamily="34" charset="0"/>
              </a:rPr>
              <a:t> c</a:t>
            </a:r>
            <a:r>
              <a:rPr lang="vi-VN" sz="1800" dirty="0">
                <a:solidFill>
                  <a:srgbClr val="002060"/>
                </a:solidFill>
                <a:latin typeface="#9Slide03 SFU Futura_12" panose="00000400000000000000" pitchFamily="2" charset="0"/>
                <a:cs typeface="Arial" panose="020B0604020202020204" pitchFamily="34" charset="0"/>
              </a:rPr>
              <a:t>ơ</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suy</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giảm</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dân</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số</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thiếu</a:t>
            </a:r>
            <a:r>
              <a:rPr lang="en-US" sz="1800" dirty="0">
                <a:solidFill>
                  <a:srgbClr val="002060"/>
                </a:solidFill>
                <a:latin typeface="#9Slide03 SFU Futura_12" panose="00000400000000000000" pitchFamily="2" charset="0"/>
                <a:cs typeface="Arial" panose="020B0604020202020204" pitchFamily="34" charset="0"/>
              </a:rPr>
              <a:t> LĐ </a:t>
            </a:r>
            <a:r>
              <a:rPr lang="en-US" sz="1800" dirty="0" err="1">
                <a:solidFill>
                  <a:srgbClr val="002060"/>
                </a:solidFill>
                <a:latin typeface="#9Slide03 SFU Futura_12" panose="00000400000000000000" pitchFamily="2" charset="0"/>
                <a:cs typeface="Arial" panose="020B0604020202020204" pitchFamily="34" charset="0"/>
              </a:rPr>
              <a:t>trong</a:t>
            </a:r>
            <a:r>
              <a:rPr lang="en-US" sz="1800" dirty="0">
                <a:solidFill>
                  <a:srgbClr val="002060"/>
                </a:solidFill>
                <a:latin typeface="#9Slide03 SFU Futura_12" panose="00000400000000000000" pitchFamily="2" charset="0"/>
                <a:cs typeface="Arial" panose="020B0604020202020204" pitchFamily="34" charset="0"/>
              </a:rPr>
              <a:t> t</a:t>
            </a:r>
            <a:r>
              <a:rPr lang="vi-VN" sz="1800" dirty="0">
                <a:solidFill>
                  <a:srgbClr val="002060"/>
                </a:solidFill>
                <a:latin typeface="#9Slide03 SFU Futura_12" panose="00000400000000000000" pitchFamily="2" charset="0"/>
                <a:cs typeface="Arial" panose="020B0604020202020204" pitchFamily="34" charset="0"/>
              </a:rPr>
              <a:t>ư</a:t>
            </a:r>
            <a:r>
              <a:rPr lang="en-US" sz="1800" dirty="0" err="1">
                <a:solidFill>
                  <a:srgbClr val="002060"/>
                </a:solidFill>
                <a:latin typeface="#9Slide03 SFU Futura_12" panose="00000400000000000000" pitchFamily="2" charset="0"/>
                <a:cs typeface="Arial" panose="020B0604020202020204" pitchFamily="34" charset="0"/>
              </a:rPr>
              <a:t>ơng</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lai</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38" name="Rectangle 37">
            <a:extLst>
              <a:ext uri="{FF2B5EF4-FFF2-40B4-BE49-F238E27FC236}">
                <a16:creationId xmlns:a16="http://schemas.microsoft.com/office/drawing/2014/main" xmlns="" id="{C665BAC8-EEE1-4C60-B179-81E39E5B9CCB}"/>
              </a:ext>
            </a:extLst>
          </p:cNvPr>
          <p:cNvSpPr/>
          <p:nvPr/>
        </p:nvSpPr>
        <p:spPr>
          <a:xfrm>
            <a:off x="5178697" y="3053989"/>
            <a:ext cx="2172390" cy="369332"/>
          </a:xfrm>
          <a:prstGeom prst="rect">
            <a:avLst/>
          </a:prstGeom>
        </p:spPr>
        <p:txBody>
          <a:bodyPr wrap="square">
            <a:spAutoFit/>
          </a:bodyPr>
          <a:lstStyle/>
          <a:p>
            <a:pPr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Tỉ</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lệ</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phụ</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thuộc</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cao</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39" name="Rectangle 38">
            <a:extLst>
              <a:ext uri="{FF2B5EF4-FFF2-40B4-BE49-F238E27FC236}">
                <a16:creationId xmlns:a16="http://schemas.microsoft.com/office/drawing/2014/main" xmlns="" id="{527A84E2-96C7-5EC6-9E8A-9F282FFA5D3A}"/>
              </a:ext>
            </a:extLst>
          </p:cNvPr>
          <p:cNvSpPr/>
          <p:nvPr/>
        </p:nvSpPr>
        <p:spPr>
          <a:xfrm>
            <a:off x="5244661" y="1431738"/>
            <a:ext cx="1927399" cy="646331"/>
          </a:xfrm>
          <a:prstGeom prst="rect">
            <a:avLst/>
          </a:prstGeom>
        </p:spPr>
        <p:txBody>
          <a:bodyPr wrap="square">
            <a:spAutoFit/>
          </a:bodyPr>
          <a:lstStyle/>
          <a:p>
            <a:pPr algn="just"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Nguồn</a:t>
            </a:r>
            <a:r>
              <a:rPr lang="en-US" sz="1800" dirty="0">
                <a:solidFill>
                  <a:srgbClr val="002060"/>
                </a:solidFill>
                <a:latin typeface="#9Slide03 SFU Futura_12" panose="00000400000000000000" pitchFamily="2" charset="0"/>
                <a:cs typeface="Arial" panose="020B0604020202020204" pitchFamily="34" charset="0"/>
              </a:rPr>
              <a:t> LĐ </a:t>
            </a:r>
            <a:r>
              <a:rPr lang="en-US" sz="1800" dirty="0" err="1">
                <a:solidFill>
                  <a:srgbClr val="002060"/>
                </a:solidFill>
                <a:latin typeface="#9Slide03 SFU Futura_12" panose="00000400000000000000" pitchFamily="2" charset="0"/>
                <a:cs typeface="Arial" panose="020B0604020202020204" pitchFamily="34" charset="0"/>
              </a:rPr>
              <a:t>dự</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trữ</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lớn</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40" name="Rectangle 39">
            <a:extLst>
              <a:ext uri="{FF2B5EF4-FFF2-40B4-BE49-F238E27FC236}">
                <a16:creationId xmlns:a16="http://schemas.microsoft.com/office/drawing/2014/main" xmlns="" id="{A21B5AEF-3E8D-E7F5-3797-4F07CE554F9E}"/>
              </a:ext>
            </a:extLst>
          </p:cNvPr>
          <p:cNvSpPr/>
          <p:nvPr/>
        </p:nvSpPr>
        <p:spPr>
          <a:xfrm>
            <a:off x="5224997" y="2078069"/>
            <a:ext cx="1927398" cy="646331"/>
          </a:xfrm>
          <a:prstGeom prst="rect">
            <a:avLst/>
          </a:prstGeom>
        </p:spPr>
        <p:txBody>
          <a:bodyPr wrap="square">
            <a:spAutoFit/>
          </a:bodyPr>
          <a:lstStyle/>
          <a:p>
            <a:pPr algn="just"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Thị</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tr</a:t>
            </a:r>
            <a:r>
              <a:rPr lang="vi-VN" sz="1800" dirty="0">
                <a:solidFill>
                  <a:srgbClr val="002060"/>
                </a:solidFill>
                <a:latin typeface="#9Slide03 SFU Futura_12" panose="00000400000000000000" pitchFamily="2" charset="0"/>
                <a:cs typeface="Arial" panose="020B0604020202020204" pitchFamily="34" charset="0"/>
              </a:rPr>
              <a:t>ư</a:t>
            </a:r>
            <a:r>
              <a:rPr lang="en-US" sz="1800" dirty="0" err="1">
                <a:solidFill>
                  <a:srgbClr val="002060"/>
                </a:solidFill>
                <a:latin typeface="#9Slide03 SFU Futura_12" panose="00000400000000000000" pitchFamily="2" charset="0"/>
                <a:cs typeface="Arial" panose="020B0604020202020204" pitchFamily="34" charset="0"/>
              </a:rPr>
              <a:t>ờng</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tiêu</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thụ</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lớn</a:t>
            </a:r>
            <a:r>
              <a:rPr lang="en-US" sz="1800" dirty="0">
                <a:solidFill>
                  <a:srgbClr val="002060"/>
                </a:solidFill>
                <a:latin typeface="#9Slide03 SFU Futura_12" panose="00000400000000000000" pitchFamily="2" charset="0"/>
                <a:cs typeface="Arial" panose="020B0604020202020204" pitchFamily="34" charset="0"/>
              </a:rPr>
              <a:t>.</a:t>
            </a:r>
          </a:p>
        </p:txBody>
      </p:sp>
      <p:sp>
        <p:nvSpPr>
          <p:cNvPr id="41" name="Rectangle 40">
            <a:extLst>
              <a:ext uri="{FF2B5EF4-FFF2-40B4-BE49-F238E27FC236}">
                <a16:creationId xmlns:a16="http://schemas.microsoft.com/office/drawing/2014/main" xmlns="" id="{8C5419A8-B65A-02BE-C763-3F8E87FF64E9}"/>
              </a:ext>
            </a:extLst>
          </p:cNvPr>
          <p:cNvSpPr/>
          <p:nvPr/>
        </p:nvSpPr>
        <p:spPr>
          <a:xfrm>
            <a:off x="5192548" y="3459433"/>
            <a:ext cx="2030054" cy="923330"/>
          </a:xfrm>
          <a:prstGeom prst="rect">
            <a:avLst/>
          </a:prstGeom>
        </p:spPr>
        <p:txBody>
          <a:bodyPr wrap="square">
            <a:spAutoFit/>
          </a:bodyPr>
          <a:lstStyle/>
          <a:p>
            <a:pPr algn="just"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Nhu</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cầu</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về</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giáo</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dục</a:t>
            </a:r>
            <a:r>
              <a:rPr lang="en-US" sz="1800" dirty="0">
                <a:solidFill>
                  <a:srgbClr val="002060"/>
                </a:solidFill>
                <a:latin typeface="#9Slide03 SFU Futura_12" panose="00000400000000000000" pitchFamily="2" charset="0"/>
                <a:cs typeface="Arial" panose="020B0604020202020204" pitchFamily="34" charset="0"/>
              </a:rPr>
              <a:t>, y </a:t>
            </a:r>
            <a:r>
              <a:rPr lang="en-US" sz="1800" dirty="0" err="1">
                <a:solidFill>
                  <a:srgbClr val="002060"/>
                </a:solidFill>
                <a:latin typeface="#9Slide03 SFU Futura_12" panose="00000400000000000000" pitchFamily="2" charset="0"/>
                <a:cs typeface="Arial" panose="020B0604020202020204" pitchFamily="34" charset="0"/>
              </a:rPr>
              <a:t>tế</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nhà</a:t>
            </a:r>
            <a:r>
              <a:rPr lang="en-US" sz="1800" dirty="0">
                <a:solidFill>
                  <a:srgbClr val="002060"/>
                </a:solidFill>
                <a:latin typeface="#9Slide03 SFU Futura_12" panose="00000400000000000000" pitchFamily="2" charset="0"/>
                <a:cs typeface="Arial" panose="020B0604020202020204" pitchFamily="34" charset="0"/>
              </a:rPr>
              <a:t> ở … </a:t>
            </a:r>
            <a:r>
              <a:rPr lang="en-US" sz="1800" dirty="0" err="1">
                <a:solidFill>
                  <a:srgbClr val="002060"/>
                </a:solidFill>
                <a:latin typeface="#9Slide03 SFU Futura_12" panose="00000400000000000000" pitchFamily="2" charset="0"/>
                <a:cs typeface="Arial" panose="020B0604020202020204" pitchFamily="34" charset="0"/>
              </a:rPr>
              <a:t>tăng</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lên</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42" name="Rectangle 41">
            <a:extLst>
              <a:ext uri="{FF2B5EF4-FFF2-40B4-BE49-F238E27FC236}">
                <a16:creationId xmlns:a16="http://schemas.microsoft.com/office/drawing/2014/main" xmlns="" id="{32141CC6-A9C1-51E5-8815-8E44FF3B06CA}"/>
              </a:ext>
            </a:extLst>
          </p:cNvPr>
          <p:cNvSpPr/>
          <p:nvPr/>
        </p:nvSpPr>
        <p:spPr>
          <a:xfrm>
            <a:off x="5201846" y="4399241"/>
            <a:ext cx="1986031" cy="646331"/>
          </a:xfrm>
          <a:prstGeom prst="rect">
            <a:avLst/>
          </a:prstGeom>
        </p:spPr>
        <p:txBody>
          <a:bodyPr wrap="square">
            <a:spAutoFit/>
          </a:bodyPr>
          <a:lstStyle/>
          <a:p>
            <a:pPr algn="just" defTabSz="457200"/>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Sức</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ép</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đến</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vấn</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đề</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việc</a:t>
            </a:r>
            <a:r>
              <a:rPr lang="en-US" sz="1800" dirty="0">
                <a:solidFill>
                  <a:srgbClr val="002060"/>
                </a:solidFill>
                <a:latin typeface="#9Slide03 SFU Futura_12" panose="00000400000000000000" pitchFamily="2" charset="0"/>
                <a:cs typeface="Arial" panose="020B0604020202020204" pitchFamily="34" charset="0"/>
              </a:rPr>
              <a:t> </a:t>
            </a:r>
            <a:r>
              <a:rPr lang="en-US" sz="1800" dirty="0" err="1">
                <a:solidFill>
                  <a:srgbClr val="002060"/>
                </a:solidFill>
                <a:latin typeface="#9Slide03 SFU Futura_12" panose="00000400000000000000" pitchFamily="2" charset="0"/>
                <a:cs typeface="Arial" panose="020B0604020202020204" pitchFamily="34" charset="0"/>
              </a:rPr>
              <a:t>làm</a:t>
            </a:r>
            <a:endParaRPr lang="en-US" sz="1800" dirty="0">
              <a:solidFill>
                <a:srgbClr val="002060"/>
              </a:solidFill>
              <a:latin typeface="#9Slide03 SFU Futura_12" panose="00000400000000000000" pitchFamily="2" charset="0"/>
              <a:cs typeface="Arial" panose="020B0604020202020204" pitchFamily="34" charset="0"/>
            </a:endParaRPr>
          </a:p>
        </p:txBody>
      </p:sp>
      <p:sp>
        <p:nvSpPr>
          <p:cNvPr id="43" name="Action Button: Go Forward or Next 42">
            <a:hlinkClick r:id="rId14" action="ppaction://hlinksldjump"/>
            <a:extLst>
              <a:ext uri="{FF2B5EF4-FFF2-40B4-BE49-F238E27FC236}">
                <a16:creationId xmlns:a16="http://schemas.microsoft.com/office/drawing/2014/main" xmlns="" id="{9DB9D29F-D4EA-1990-49A2-E8E9ED0B37AE}"/>
              </a:ext>
            </a:extLst>
          </p:cNvPr>
          <p:cNvSpPr/>
          <p:nvPr/>
        </p:nvSpPr>
        <p:spPr>
          <a:xfrm>
            <a:off x="8609580" y="4729132"/>
            <a:ext cx="461134" cy="412977"/>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198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Effect transition="in" filter="fade">
                                      <p:cBhvr>
                                        <p:cTn id="19" dur="500"/>
                                        <p:tgtEl>
                                          <p:spTgt spid="6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5" grpId="0"/>
      <p:bldP spid="36" grpId="0"/>
      <p:bldP spid="37" grpId="0"/>
      <p:bldP spid="38" grpId="0"/>
      <p:bldP spid="39" grpId="0"/>
      <p:bldP spid="40" grpId="0"/>
      <p:bldP spid="41"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7622BFEE-FD12-5D81-F8C0-4163899B58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6488" y="1547493"/>
            <a:ext cx="3107632" cy="2128516"/>
          </a:xfrm>
          <a:prstGeom prst="rect">
            <a:avLst/>
          </a:prstGeom>
        </p:spPr>
      </p:pic>
      <p:grpSp>
        <p:nvGrpSpPr>
          <p:cNvPr id="44" name="Group 43">
            <a:extLst>
              <a:ext uri="{FF2B5EF4-FFF2-40B4-BE49-F238E27FC236}">
                <a16:creationId xmlns:a16="http://schemas.microsoft.com/office/drawing/2014/main" xmlns="" id="{FD5D9814-A9C4-A5C3-FDF3-0724EEF75BE1}"/>
              </a:ext>
            </a:extLst>
          </p:cNvPr>
          <p:cNvGrpSpPr/>
          <p:nvPr/>
        </p:nvGrpSpPr>
        <p:grpSpPr>
          <a:xfrm>
            <a:off x="42698" y="1379743"/>
            <a:ext cx="5905500" cy="3768026"/>
            <a:chOff x="4018341" y="1323975"/>
            <a:chExt cx="5905500" cy="3768026"/>
          </a:xfrm>
        </p:grpSpPr>
        <p:pic>
          <p:nvPicPr>
            <p:cNvPr id="45" name="Picture 44">
              <a:extLst>
                <a:ext uri="{FF2B5EF4-FFF2-40B4-BE49-F238E27FC236}">
                  <a16:creationId xmlns:a16="http://schemas.microsoft.com/office/drawing/2014/main" xmlns="" id="{CC2FCDDA-7DB9-D765-5ED3-3FB37BFC5DE3}"/>
                </a:ext>
              </a:extLst>
            </p:cNvPr>
            <p:cNvPicPr>
              <a:picLocks noChangeAspect="1"/>
            </p:cNvPicPr>
            <p:nvPr/>
          </p:nvPicPr>
          <p:blipFill>
            <a:blip r:embed="rId4"/>
            <a:stretch>
              <a:fillRect/>
            </a:stretch>
          </p:blipFill>
          <p:spPr>
            <a:xfrm>
              <a:off x="4018341" y="1323975"/>
              <a:ext cx="5905500" cy="3724275"/>
            </a:xfrm>
            <a:prstGeom prst="rect">
              <a:avLst/>
            </a:prstGeom>
            <a:ln>
              <a:solidFill>
                <a:srgbClr val="0070C0"/>
              </a:solidFill>
            </a:ln>
          </p:spPr>
        </p:pic>
        <p:sp>
          <p:nvSpPr>
            <p:cNvPr id="46" name="TextBox 45">
              <a:extLst>
                <a:ext uri="{FF2B5EF4-FFF2-40B4-BE49-F238E27FC236}">
                  <a16:creationId xmlns:a16="http://schemas.microsoft.com/office/drawing/2014/main" xmlns="" id="{382C08C9-CF51-A35A-0676-662D5ECF59D7}"/>
                </a:ext>
              </a:extLst>
            </p:cNvPr>
            <p:cNvSpPr txBox="1"/>
            <p:nvPr/>
          </p:nvSpPr>
          <p:spPr>
            <a:xfrm>
              <a:off x="5492037" y="4791919"/>
              <a:ext cx="4431804" cy="300082"/>
            </a:xfrm>
            <a:prstGeom prst="rect">
              <a:avLst/>
            </a:prstGeom>
            <a:noFill/>
          </p:spPr>
          <p:txBody>
            <a:bodyPr wrap="square">
              <a:spAutoFit/>
            </a:bodyPr>
            <a:lstStyle/>
            <a:p>
              <a:r>
                <a:rPr lang="en-US" i="1"/>
                <a:t>https://www.vietnamplus.vn/</a:t>
              </a:r>
              <a:r>
                <a:rPr lang="en-US" b="0" i="1">
                  <a:effectLst/>
                  <a:latin typeface="Roboto" panose="02000000000000000000" pitchFamily="2" charset="0"/>
                </a:rPr>
                <a:t>18/11/2020</a:t>
              </a:r>
              <a:endParaRPr lang="en-US" i="1"/>
            </a:p>
          </p:txBody>
        </p:sp>
      </p:gr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46264" y="-1711542"/>
            <a:ext cx="4632220" cy="9077855"/>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9305339" y="4470226"/>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336668"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4" name="Picture 3">
            <a:extLst>
              <a:ext uri="{FF2B5EF4-FFF2-40B4-BE49-F238E27FC236}">
                <a16:creationId xmlns:a16="http://schemas.microsoft.com/office/drawing/2014/main" xmlns="" id="{BA00FEE6-1C01-9F5A-0D8A-E177D736A7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5626" y="5261687"/>
            <a:ext cx="4968671" cy="2213040"/>
          </a:xfrm>
          <a:prstGeom prst="rect">
            <a:avLst/>
          </a:prstGeom>
        </p:spPr>
      </p:pic>
      <p:pic>
        <p:nvPicPr>
          <p:cNvPr id="58" name="Picture 57">
            <a:extLst>
              <a:ext uri="{FF2B5EF4-FFF2-40B4-BE49-F238E27FC236}">
                <a16:creationId xmlns:a16="http://schemas.microsoft.com/office/drawing/2014/main" xmlns="" id="{C65C0FFB-18B0-0C84-868F-81FFD26BD1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8774" y="348695"/>
            <a:ext cx="4388313" cy="1130113"/>
          </a:xfrm>
          <a:prstGeom prst="rect">
            <a:avLst/>
          </a:prstGeom>
        </p:spPr>
      </p:pic>
      <p:pic>
        <p:nvPicPr>
          <p:cNvPr id="29" name="Picture 28">
            <a:extLst>
              <a:ext uri="{FF2B5EF4-FFF2-40B4-BE49-F238E27FC236}">
                <a16:creationId xmlns:a16="http://schemas.microsoft.com/office/drawing/2014/main" xmlns="" id="{AE053390-621C-ED8D-805C-2B6217B1EE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56722" y="3459055"/>
            <a:ext cx="2375917" cy="2336318"/>
          </a:xfrm>
          <a:prstGeom prst="rect">
            <a:avLst/>
          </a:prstGeom>
        </p:spPr>
      </p:pic>
      <p:grpSp>
        <p:nvGrpSpPr>
          <p:cNvPr id="66" name="Group 65">
            <a:extLst>
              <a:ext uri="{FF2B5EF4-FFF2-40B4-BE49-F238E27FC236}">
                <a16:creationId xmlns:a16="http://schemas.microsoft.com/office/drawing/2014/main" xmlns="" id="{21457B7B-06C3-B75A-268A-7F143A3E80B5}"/>
              </a:ext>
            </a:extLst>
          </p:cNvPr>
          <p:cNvGrpSpPr/>
          <p:nvPr/>
        </p:nvGrpSpPr>
        <p:grpSpPr>
          <a:xfrm>
            <a:off x="-1468764" y="2571750"/>
            <a:ext cx="1641663" cy="1258148"/>
            <a:chOff x="10282368" y="3520844"/>
            <a:chExt cx="1641663" cy="1258148"/>
          </a:xfrm>
        </p:grpSpPr>
        <p:pic>
          <p:nvPicPr>
            <p:cNvPr id="67" name="Picture 66">
              <a:extLst>
                <a:ext uri="{FF2B5EF4-FFF2-40B4-BE49-F238E27FC236}">
                  <a16:creationId xmlns:a16="http://schemas.microsoft.com/office/drawing/2014/main" xmlns="" id="{91EEBB77-DA2D-0D2A-E21C-30EA58EA417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52655" y="3520844"/>
              <a:ext cx="849258" cy="990098"/>
            </a:xfrm>
            <a:prstGeom prst="rect">
              <a:avLst/>
            </a:prstGeom>
            <a:ln>
              <a:solidFill>
                <a:srgbClr val="3A81BA"/>
              </a:solidFill>
            </a:ln>
          </p:spPr>
        </p:pic>
        <p:sp>
          <p:nvSpPr>
            <p:cNvPr id="68" name="TextBox 67">
              <a:extLst>
                <a:ext uri="{FF2B5EF4-FFF2-40B4-BE49-F238E27FC236}">
                  <a16:creationId xmlns:a16="http://schemas.microsoft.com/office/drawing/2014/main" xmlns="" id="{0AD3B697-3B41-C5A8-99D3-03A9487E2371}"/>
                </a:ext>
              </a:extLst>
            </p:cNvPr>
            <p:cNvSpPr txBox="1"/>
            <p:nvPr/>
          </p:nvSpPr>
          <p:spPr>
            <a:xfrm>
              <a:off x="10282368" y="4471215"/>
              <a:ext cx="1641663"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Ngoài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pic>
        <p:nvPicPr>
          <p:cNvPr id="33" name="Picture 32" descr="A picture containing vector graphics&#10;&#10;Description automatically generated">
            <a:extLst>
              <a:ext uri="{FF2B5EF4-FFF2-40B4-BE49-F238E27FC236}">
                <a16:creationId xmlns:a16="http://schemas.microsoft.com/office/drawing/2014/main" xmlns="" id="{0934EFA2-9BEE-3057-677E-C22468D2A2C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712" y="650588"/>
            <a:ext cx="841140" cy="841140"/>
          </a:xfrm>
          <a:prstGeom prst="rect">
            <a:avLst/>
          </a:prstGeom>
          <a:ln>
            <a:noFill/>
          </a:ln>
          <a:effectLst>
            <a:outerShdw blurRad="292100" dist="139700" dir="2700000" algn="tl" rotWithShape="0">
              <a:srgbClr val="333333">
                <a:alpha val="65000"/>
              </a:srgbClr>
            </a:outerShdw>
          </a:effectLst>
        </p:spPr>
      </p:pic>
      <p:sp>
        <p:nvSpPr>
          <p:cNvPr id="43" name="TextBox 42">
            <a:extLst>
              <a:ext uri="{FF2B5EF4-FFF2-40B4-BE49-F238E27FC236}">
                <a16:creationId xmlns:a16="http://schemas.microsoft.com/office/drawing/2014/main" xmlns="" id="{0E224F7C-B1B5-1531-2E66-9CC4C2B9304B}"/>
              </a:ext>
            </a:extLst>
          </p:cNvPr>
          <p:cNvSpPr txBox="1"/>
          <p:nvPr/>
        </p:nvSpPr>
        <p:spPr>
          <a:xfrm>
            <a:off x="862852" y="686881"/>
            <a:ext cx="2413114" cy="707886"/>
          </a:xfrm>
          <a:prstGeom prst="rect">
            <a:avLst/>
          </a:prstGeom>
          <a:solidFill>
            <a:srgbClr val="F8D8CA"/>
          </a:solidFill>
        </p:spPr>
        <p:txBody>
          <a:bodyPr wrap="square">
            <a:spAutoFit/>
          </a:bodyPr>
          <a:lstStyle/>
          <a:p>
            <a:pPr algn="ctr"/>
            <a:r>
              <a:rPr lang="it-IT" sz="4000">
                <a:solidFill>
                  <a:srgbClr val="C00000"/>
                </a:solidFill>
                <a:effectLst/>
                <a:latin typeface="#9Slide03 Bebas Neue Bold" panose="020B0606020202050201" pitchFamily="34" charset="0"/>
                <a:ea typeface="Arial" panose="020B0604020202020204" pitchFamily="34" charset="0"/>
              </a:rPr>
              <a:t> EM CÓ BIẾT</a:t>
            </a:r>
            <a:endParaRPr lang="en-US" sz="3600">
              <a:solidFill>
                <a:srgbClr val="C00000"/>
              </a:solidFill>
              <a:latin typeface="#9Slide03 Bebas Neue Bold" panose="020B0606020202050201" pitchFamily="34" charset="0"/>
            </a:endParaRPr>
          </a:p>
        </p:txBody>
      </p:sp>
      <p:sp>
        <p:nvSpPr>
          <p:cNvPr id="47" name="Action Button: Go Home 46">
            <a:hlinkClick r:id="rId11" action="ppaction://hlinksldjump"/>
            <a:extLst>
              <a:ext uri="{FF2B5EF4-FFF2-40B4-BE49-F238E27FC236}">
                <a16:creationId xmlns:a16="http://schemas.microsoft.com/office/drawing/2014/main" xmlns="" id="{38510F7D-1E2F-466F-7294-EA414E0EC278}"/>
              </a:ext>
            </a:extLst>
          </p:cNvPr>
          <p:cNvSpPr/>
          <p:nvPr/>
        </p:nvSpPr>
        <p:spPr>
          <a:xfrm>
            <a:off x="8693535" y="4759801"/>
            <a:ext cx="394260" cy="346887"/>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58918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80C8E7F-D4E0-9981-E2FA-7E00D4E3CB5A}"/>
              </a:ext>
            </a:extLst>
          </p:cNvPr>
          <p:cNvSpPr/>
          <p:nvPr/>
        </p:nvSpPr>
        <p:spPr>
          <a:xfrm>
            <a:off x="0" y="0"/>
            <a:ext cx="9175092" cy="5143500"/>
          </a:xfrm>
          <a:prstGeom prst="rect">
            <a:avLst/>
          </a:prstGeom>
          <a:solidFill>
            <a:srgbClr val="0594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DB24E28-FA86-D456-4D1D-96044222A6B0}"/>
              </a:ext>
            </a:extLst>
          </p:cNvPr>
          <p:cNvSpPr txBox="1"/>
          <p:nvPr/>
        </p:nvSpPr>
        <p:spPr>
          <a:xfrm>
            <a:off x="287338" y="900824"/>
            <a:ext cx="9145934" cy="3680721"/>
          </a:xfrm>
          <a:prstGeom prst="rect">
            <a:avLst/>
          </a:prstGeom>
          <a:noFill/>
        </p:spPr>
        <p:txBody>
          <a:bodyPr wrap="square" rtlCol="0">
            <a:prstTxWarp prst="textArchUp">
              <a:avLst>
                <a:gd name="adj" fmla="val 11986993"/>
              </a:avLst>
            </a:prstTxWarp>
            <a:spAutoFit/>
          </a:bodyPr>
          <a:lstStyle/>
          <a:p>
            <a:r>
              <a:rPr lang="en-US" sz="11500">
                <a:solidFill>
                  <a:srgbClr val="FFFF00"/>
                </a:solidFill>
                <a:latin typeface="#9Slide06 SVNArtful Beauty" pitchFamily="2" charset="0"/>
              </a:rPr>
              <a:t>Đoán từ</a:t>
            </a:r>
          </a:p>
        </p:txBody>
      </p:sp>
      <p:sp>
        <p:nvSpPr>
          <p:cNvPr id="17" name="TIM CHU">
            <a:extLst>
              <a:ext uri="{FF2B5EF4-FFF2-40B4-BE49-F238E27FC236}">
                <a16:creationId xmlns:a16="http://schemas.microsoft.com/office/drawing/2014/main" xmlns="" id="{E5DAE271-A436-7957-53BE-6CC2A513FC31}"/>
              </a:ext>
            </a:extLst>
          </p:cNvPr>
          <p:cNvSpPr/>
          <p:nvPr/>
        </p:nvSpPr>
        <p:spPr>
          <a:xfrm>
            <a:off x="29158" y="-932255"/>
            <a:ext cx="9116773"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chemeClr val="bg1"/>
                </a:solidFill>
                <a:latin typeface="#9Slide03 Nokia" panose="02040603050506020204" pitchFamily="18" charset="0"/>
                <a:ea typeface="方正书宋简体" panose="03000509000000000000" pitchFamily="65" charset="-122"/>
              </a:rPr>
              <a:t>KHỞI ĐỘNG</a:t>
            </a:r>
          </a:p>
        </p:txBody>
      </p:sp>
      <p:pic>
        <p:nvPicPr>
          <p:cNvPr id="10" name="Picture 9" descr="A picture containing indoor&#10;&#10;Description automatically generated">
            <a:extLst>
              <a:ext uri="{FF2B5EF4-FFF2-40B4-BE49-F238E27FC236}">
                <a16:creationId xmlns:a16="http://schemas.microsoft.com/office/drawing/2014/main" xmlns="" id="{316643A6-9081-A297-6217-BB69119405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8444" y="2005520"/>
            <a:ext cx="1863084" cy="2293027"/>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xmlns="" id="{5EE32F99-5B43-E1B8-9D26-5D02880B1C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60070" y="23772"/>
            <a:ext cx="1415022" cy="933410"/>
          </a:xfrm>
          <a:prstGeom prst="rect">
            <a:avLst/>
          </a:prstGeom>
          <a:effectLst>
            <a:outerShdw blurRad="63500" sx="102000" sy="102000" algn="ctr" rotWithShape="0">
              <a:prstClr val="black">
                <a:alpha val="40000"/>
              </a:prstClr>
            </a:outerShdw>
          </a:effectLst>
        </p:spPr>
      </p:pic>
      <p:sp>
        <p:nvSpPr>
          <p:cNvPr id="23" name="Rectangle 3">
            <a:extLst>
              <a:ext uri="{FF2B5EF4-FFF2-40B4-BE49-F238E27FC236}">
                <a16:creationId xmlns:a16="http://schemas.microsoft.com/office/drawing/2014/main" xmlns="" id="{E27DDB14-F7F2-7FE3-7BAB-54649A838B67}"/>
              </a:ext>
            </a:extLst>
          </p:cNvPr>
          <p:cNvSpPr>
            <a:spLocks noChangeArrowheads="1"/>
          </p:cNvSpPr>
          <p:nvPr/>
        </p:nvSpPr>
        <p:spPr bwMode="auto">
          <a:xfrm>
            <a:off x="9223098" y="-1333716"/>
            <a:ext cx="2235839" cy="7444346"/>
          </a:xfrm>
          <a:prstGeom prst="rect">
            <a:avLst/>
          </a:prstGeom>
          <a:noFill/>
          <a:ln>
            <a:solidFill>
              <a:srgbClr val="FFFF00"/>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0" fontAlgn="base" latinLnBrk="0" hangingPunct="0">
              <a:lnSpc>
                <a:spcPct val="150000"/>
              </a:lnSpc>
              <a:spcBef>
                <a:spcPct val="0"/>
              </a:spcBef>
              <a:spcAft>
                <a:spcPct val="0"/>
              </a:spcAft>
              <a:buClrTx/>
              <a:buSzTx/>
              <a:tabLst/>
            </a:pPr>
            <a:r>
              <a:rPr kumimoji="0" lang="en-US" altLang="en-US" sz="2000" b="1"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LUẬT CHƠI</a:t>
            </a:r>
          </a:p>
          <a:p>
            <a:pPr marR="0" lvl="0" algn="ctr" defTabSz="914400" rtl="0" eaLnBrk="0" fontAlgn="base" latinLnBrk="0" hangingPunct="0">
              <a:lnSpc>
                <a:spcPct val="150000"/>
              </a:lnSpc>
              <a:spcBef>
                <a:spcPct val="0"/>
              </a:spcBef>
              <a:spcAft>
                <a:spcPct val="0"/>
              </a:spcAft>
              <a:buClrTx/>
              <a:buSzTx/>
              <a:tabLst/>
            </a:pPr>
            <a:endParaRPr kumimoji="0" lang="en-US" altLang="en-US" sz="105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Hình thành 2 đội: Mỗi đội cử một thành viên diễn tả từ khóa các thành viên còn lại đoán từ.</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Lưu ý: chỉ được dùng ngôn ngữ cơ thể để diễn tả từ khóa. </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Có quyền bỏ qua từ khóa khó, sau khi đoán đến từ khóa cuối cùng mà vẫn còn thời gian thì sẽ đoán tiếp từ khóa đã bỏ qua. </a:t>
            </a:r>
            <a:endParaRPr kumimoji="0" lang="vi-VN"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1800" b="0" i="0" u="none" strike="noStrike" cap="none" normalizeH="0" baseline="0">
                <a:ln>
                  <a:noFill/>
                </a:ln>
                <a:solidFill>
                  <a:schemeClr val="bg1"/>
                </a:solidFill>
                <a:effectLst/>
                <a:latin typeface="#9Slide03 SFU Futura_12" panose="00000400000000000000" pitchFamily="2" charset="0"/>
                <a:ea typeface="Times New Roman" panose="02020603050405020304" pitchFamily="18" charset="0"/>
              </a:rPr>
              <a:t>Thời gian: 4 từ/1 phút. Đội nào có nhiều đáp án chính xác và sớm nhất sẽ là đội chiến thắng.</a:t>
            </a:r>
            <a:endParaRPr kumimoji="0" lang="en-US" altLang="en-US" sz="1800" b="0" i="0" u="none" strike="noStrike" cap="none" normalizeH="0" baseline="0">
              <a:ln>
                <a:noFill/>
              </a:ln>
              <a:solidFill>
                <a:schemeClr val="bg1"/>
              </a:solidFill>
              <a:effectLst/>
              <a:latin typeface="#9Slide03 SFU Futura_12" panose="00000400000000000000" pitchFamily="2" charset="0"/>
            </a:endParaRPr>
          </a:p>
        </p:txBody>
      </p:sp>
      <p:pic>
        <p:nvPicPr>
          <p:cNvPr id="6" name="Picture 5" descr="A picture containing text, vector graphics&#10;&#10;Description automatically generated">
            <a:extLst>
              <a:ext uri="{FF2B5EF4-FFF2-40B4-BE49-F238E27FC236}">
                <a16:creationId xmlns:a16="http://schemas.microsoft.com/office/drawing/2014/main" xmlns="" id="{37E038FB-48ED-318E-04B2-C311A6A82D2E}"/>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1944" l="3100" r="90000">
                        <a14:foregroundMark x1="5600" y1="82222" x2="5600" y2="82222"/>
                        <a14:foregroundMark x1="3100" y1="81574" x2="3100" y2="81574"/>
                        <a14:foregroundMark x1="3600" y1="82500" x2="3600" y2="82500"/>
                        <a14:foregroundMark x1="10900" y1="89907" x2="10900" y2="89907"/>
                        <a14:foregroundMark x1="10900" y1="89907" x2="10900" y2="89907"/>
                        <a14:foregroundMark x1="10900" y1="89907" x2="10900" y2="89907"/>
                        <a14:foregroundMark x1="8700" y1="90093" x2="8700" y2="90093"/>
                        <a14:foregroundMark x1="8200" y1="90370" x2="8200" y2="90370"/>
                        <a14:foregroundMark x1="6300" y1="89444" x2="6300" y2="89444"/>
                        <a14:foregroundMark x1="5800" y1="88333" x2="5800" y2="88333"/>
                        <a14:foregroundMark x1="5100" y1="89444" x2="5100" y2="89444"/>
                        <a14:foregroundMark x1="18900" y1="88519" x2="18900" y2="88519"/>
                        <a14:foregroundMark x1="20200" y1="86296" x2="20200" y2="86296"/>
                        <a14:foregroundMark x1="23600" y1="78241" x2="23600" y2="78241"/>
                        <a14:foregroundMark x1="25300" y1="75463" x2="25300" y2="75463"/>
                        <a14:foregroundMark x1="29900" y1="70556" x2="29900" y2="70556"/>
                        <a14:foregroundMark x1="30800" y1="68333" x2="30800" y2="68333"/>
                        <a14:foregroundMark x1="34500" y1="67407" x2="34500" y2="67407"/>
                        <a14:foregroundMark x1="30600" y1="73519" x2="29100" y2="76667"/>
                        <a14:foregroundMark x1="25500" y1="81574" x2="25000" y2="82963"/>
                        <a14:foregroundMark x1="22300" y1="85185" x2="22300" y2="85185"/>
                        <a14:foregroundMark x1="33500" y1="59259" x2="33500" y2="59259"/>
                        <a14:foregroundMark x1="61500" y1="78426" x2="61500" y2="78426"/>
                        <a14:foregroundMark x1="43500" y1="82685" x2="43500" y2="82685"/>
                        <a14:foregroundMark x1="36900" y1="86111" x2="36900" y2="86111"/>
                        <a14:foregroundMark x1="34000" y1="89444" x2="34000" y2="89444"/>
                        <a14:foregroundMark x1="34000" y1="89444" x2="34000" y2="89444"/>
                        <a14:foregroundMark x1="33500" y1="87407" x2="33500" y2="87407"/>
                        <a14:foregroundMark x1="19900" y1="81111" x2="19900" y2="81111"/>
                        <a14:foregroundMark x1="12600" y1="74815" x2="12600" y2="74815"/>
                        <a14:foregroundMark x1="12600" y1="74815" x2="12600" y2="74815"/>
                        <a14:foregroundMark x1="12600" y1="74815" x2="18700" y2="75926"/>
                        <a14:foregroundMark x1="45400" y1="80463" x2="41800" y2="85185"/>
                        <a14:foregroundMark x1="46400" y1="79815" x2="46400" y2="79815"/>
                        <a14:foregroundMark x1="48800" y1="79074" x2="48800" y2="79074"/>
                        <a14:foregroundMark x1="54900" y1="78426" x2="54900" y2="78426"/>
                        <a14:foregroundMark x1="66800" y1="78426" x2="66800" y2="78426"/>
                        <a14:foregroundMark x1="65800" y1="81759" x2="65800" y2="81759"/>
                        <a14:foregroundMark x1="63900" y1="83333" x2="63900" y2="83333"/>
                        <a14:foregroundMark x1="63200" y1="83148" x2="63200" y2="83148"/>
                        <a14:foregroundMark x1="62900" y1="82963" x2="62900" y2="82963"/>
                        <a14:foregroundMark x1="60500" y1="86944" x2="60500" y2="86944"/>
                        <a14:foregroundMark x1="60500" y1="87685" x2="60500" y2="87685"/>
                        <a14:foregroundMark x1="60500" y1="89722" x2="60500" y2="89722"/>
                        <a14:foregroundMark x1="60500" y1="90833" x2="60500" y2="90833"/>
                        <a14:foregroundMark x1="62700" y1="91296" x2="62700" y2="91296"/>
                        <a14:foregroundMark x1="63700" y1="88333" x2="63700" y2="88333"/>
                        <a14:foregroundMark x1="64100" y1="85833" x2="64100" y2="85833"/>
                        <a14:foregroundMark x1="6100" y1="91944" x2="6100" y2="91944"/>
                        <a14:foregroundMark x1="66300" y1="80926" x2="66300" y2="80926"/>
                        <a14:foregroundMark x1="63900" y1="82685" x2="63900" y2="82685"/>
                        <a14:foregroundMark x1="59800" y1="85185" x2="59800" y2="85185"/>
                        <a14:foregroundMark x1="63700" y1="82037" x2="63700" y2="82037"/>
                        <a14:foregroundMark x1="67100" y1="80463" x2="67100" y2="80463"/>
                        <a14:foregroundMark x1="63400" y1="82963" x2="63400" y2="82963"/>
                        <a14:foregroundMark x1="61200" y1="84259" x2="61200" y2="84259"/>
                        <a14:foregroundMark x1="60300" y1="85185" x2="60300" y2="85185"/>
                        <a14:foregroundMark x1="3100" y1="80926" x2="3100" y2="80926"/>
                        <a14:foregroundMark x1="7300" y1="81759" x2="7300" y2="81759"/>
                        <a14:foregroundMark x1="8500" y1="83796" x2="8500" y2="83796"/>
                        <a14:foregroundMark x1="10200" y1="84259" x2="10200" y2="84259"/>
                        <a14:foregroundMark x1="33800" y1="17407" x2="33800" y2="17407"/>
                        <a14:foregroundMark x1="36400" y1="14722" x2="36400" y2="14722"/>
                      </a14:backgroundRemoval>
                    </a14:imgEffect>
                  </a14:imgLayer>
                </a14:imgProps>
              </a:ext>
              <a:ext uri="{28A0092B-C50C-407E-A947-70E740481C1C}">
                <a14:useLocalDpi xmlns:a14="http://schemas.microsoft.com/office/drawing/2010/main"/>
              </a:ext>
            </a:extLst>
          </a:blip>
          <a:stretch>
            <a:fillRect/>
          </a:stretch>
        </p:blipFill>
        <p:spPr>
          <a:xfrm>
            <a:off x="-48007" y="2640957"/>
            <a:ext cx="2495582" cy="2695229"/>
          </a:xfrm>
          <a:prstGeom prst="rect">
            <a:avLst/>
          </a:prstGeom>
        </p:spPr>
      </p:pic>
      <p:sp>
        <p:nvSpPr>
          <p:cNvPr id="9" name="Thought Bubble: Cloud 8">
            <a:extLst>
              <a:ext uri="{FF2B5EF4-FFF2-40B4-BE49-F238E27FC236}">
                <a16:creationId xmlns:a16="http://schemas.microsoft.com/office/drawing/2014/main" xmlns="" id="{5D65D3FB-7161-881A-77EA-23639EA88129}"/>
              </a:ext>
            </a:extLst>
          </p:cNvPr>
          <p:cNvSpPr/>
          <p:nvPr/>
        </p:nvSpPr>
        <p:spPr>
          <a:xfrm>
            <a:off x="1155220" y="2325262"/>
            <a:ext cx="1718370" cy="1266974"/>
          </a:xfrm>
          <a:prstGeom prst="cloudCallout">
            <a:avLst>
              <a:gd name="adj1" fmla="val -53839"/>
              <a:gd name="adj2" fmla="val 25044"/>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884E89"/>
                </a:solidFill>
                <a:latin typeface="#9Slide07 IcielBC Cubano Normal" panose="00000500000000000000" pitchFamily="2" charset="0"/>
              </a:rPr>
              <a:t>1</a:t>
            </a:r>
          </a:p>
        </p:txBody>
      </p:sp>
      <p:sp>
        <p:nvSpPr>
          <p:cNvPr id="11" name="Speech Bubble: Oval 10">
            <a:extLst>
              <a:ext uri="{FF2B5EF4-FFF2-40B4-BE49-F238E27FC236}">
                <a16:creationId xmlns:a16="http://schemas.microsoft.com/office/drawing/2014/main" xmlns="" id="{052DADD2-42C7-BC34-C3B1-3B2AAA6C0C58}"/>
              </a:ext>
            </a:extLst>
          </p:cNvPr>
          <p:cNvSpPr/>
          <p:nvPr/>
        </p:nvSpPr>
        <p:spPr>
          <a:xfrm>
            <a:off x="6462395" y="2330205"/>
            <a:ext cx="1562387" cy="1215423"/>
          </a:xfrm>
          <a:prstGeom prst="wedgeEllipseCallout">
            <a:avLst>
              <a:gd name="adj1" fmla="val 71392"/>
              <a:gd name="adj2" fmla="val 14482"/>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A47351"/>
                </a:solidFill>
                <a:latin typeface="#9Slide07 IcielBC Cubano Normal" panose="00000500000000000000" pitchFamily="2" charset="0"/>
              </a:rPr>
              <a:t>2</a:t>
            </a:r>
          </a:p>
        </p:txBody>
      </p:sp>
      <p:pic>
        <p:nvPicPr>
          <p:cNvPr id="3" name="Picture 2" descr="A picture containing calendar&#10;&#10;Description automatically generated">
            <a:extLst>
              <a:ext uri="{FF2B5EF4-FFF2-40B4-BE49-F238E27FC236}">
                <a16:creationId xmlns:a16="http://schemas.microsoft.com/office/drawing/2014/main" xmlns="" id="{5259C18E-4514-838F-D5C9-50B7AE7B2631}"/>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9259" b="90000" l="10000" r="90000">
                        <a14:foregroundMark x1="36500" y1="9259" x2="36500" y2="9259"/>
                      </a14:backgroundRemoval>
                    </a14:imgEffect>
                  </a14:imgLayer>
                </a14:imgProps>
              </a:ext>
              <a:ext uri="{28A0092B-C50C-407E-A947-70E740481C1C}">
                <a14:useLocalDpi xmlns:a14="http://schemas.microsoft.com/office/drawing/2010/main"/>
              </a:ext>
            </a:extLst>
          </a:blip>
          <a:stretch>
            <a:fillRect/>
          </a:stretch>
        </p:blipFill>
        <p:spPr>
          <a:xfrm flipH="1">
            <a:off x="6809645" y="2755042"/>
            <a:ext cx="2623208" cy="2695229"/>
          </a:xfrm>
          <a:prstGeom prst="rect">
            <a:avLst/>
          </a:prstGeom>
        </p:spPr>
      </p:pic>
      <p:sp>
        <p:nvSpPr>
          <p:cNvPr id="12" name="Scroll: Horizontal 11">
            <a:extLst>
              <a:ext uri="{FF2B5EF4-FFF2-40B4-BE49-F238E27FC236}">
                <a16:creationId xmlns:a16="http://schemas.microsoft.com/office/drawing/2014/main" xmlns="" id="{1DCAC322-8424-A2E3-DD4E-F06608A73003}"/>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884E89"/>
                </a:solidFill>
                <a:effectLst/>
                <a:latin typeface="#9Slide07 IcielBC Cubano Normal" panose="00000500000000000000" pitchFamily="2" charset="0"/>
                <a:ea typeface="Times New Roman" panose="02020603050405020304" pitchFamily="18" charset="0"/>
              </a:rPr>
              <a:t>DÂN SỐ</a:t>
            </a:r>
            <a:endParaRPr lang="en-US" sz="4400" b="1">
              <a:solidFill>
                <a:srgbClr val="884E89"/>
              </a:solidFill>
              <a:latin typeface="#9Slide07 IcielBC Cubano Normal" panose="00000500000000000000" pitchFamily="2" charset="0"/>
            </a:endParaRPr>
          </a:p>
        </p:txBody>
      </p:sp>
      <p:sp>
        <p:nvSpPr>
          <p:cNvPr id="19" name="Scroll: Horizontal 18">
            <a:extLst>
              <a:ext uri="{FF2B5EF4-FFF2-40B4-BE49-F238E27FC236}">
                <a16:creationId xmlns:a16="http://schemas.microsoft.com/office/drawing/2014/main" xmlns="" id="{1CD0CFB0-5122-5AD3-B336-3B90D528CAA6}"/>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884E89"/>
                </a:solidFill>
                <a:effectLst/>
                <a:latin typeface="#9Slide07 IcielBC Cubano Normal" panose="00000500000000000000" pitchFamily="2" charset="0"/>
                <a:ea typeface="Times New Roman" panose="02020603050405020304" pitchFamily="18" charset="0"/>
              </a:rPr>
              <a:t>SINH THÔ</a:t>
            </a:r>
            <a:endParaRPr lang="en-US" sz="4400" b="1">
              <a:solidFill>
                <a:srgbClr val="884E89"/>
              </a:solidFill>
              <a:latin typeface="#9Slide07 IcielBC Cubano Normal" panose="00000500000000000000" pitchFamily="2" charset="0"/>
            </a:endParaRPr>
          </a:p>
        </p:txBody>
      </p:sp>
      <p:sp>
        <p:nvSpPr>
          <p:cNvPr id="20" name="Scroll: Horizontal 19">
            <a:extLst>
              <a:ext uri="{FF2B5EF4-FFF2-40B4-BE49-F238E27FC236}">
                <a16:creationId xmlns:a16="http://schemas.microsoft.com/office/drawing/2014/main" xmlns="" id="{BC55F5F6-3A45-FEA9-B335-A2E288F04B38}"/>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884E89"/>
                </a:solidFill>
                <a:effectLst/>
                <a:latin typeface="#9Slide07 IcielBC Cubano Normal" panose="00000500000000000000" pitchFamily="2" charset="0"/>
                <a:ea typeface="Times New Roman" panose="02020603050405020304" pitchFamily="18" charset="0"/>
              </a:rPr>
              <a:t>TỬ THÔ</a:t>
            </a:r>
            <a:endParaRPr lang="en-US" sz="4000" b="1">
              <a:solidFill>
                <a:srgbClr val="884E89"/>
              </a:solidFill>
              <a:latin typeface="#9Slide07 IcielBC Cubano Normal" panose="00000500000000000000" pitchFamily="2" charset="0"/>
            </a:endParaRPr>
          </a:p>
        </p:txBody>
      </p:sp>
      <p:sp>
        <p:nvSpPr>
          <p:cNvPr id="21" name="Scroll: Horizontal 20">
            <a:extLst>
              <a:ext uri="{FF2B5EF4-FFF2-40B4-BE49-F238E27FC236}">
                <a16:creationId xmlns:a16="http://schemas.microsoft.com/office/drawing/2014/main" xmlns="" id="{3A643A12-FABA-4ED9-03CC-2F542C8CEEAF}"/>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884E89"/>
                </a:solidFill>
                <a:effectLst/>
                <a:latin typeface="#9Slide07 IcielBC Cubano Normal" panose="00000500000000000000" pitchFamily="2" charset="0"/>
                <a:ea typeface="Times New Roman" panose="02020603050405020304" pitchFamily="18" charset="0"/>
              </a:rPr>
              <a:t>TỰ NHIÊN</a:t>
            </a:r>
            <a:endParaRPr lang="en-US" sz="4000" b="1">
              <a:solidFill>
                <a:srgbClr val="884E89"/>
              </a:solidFill>
              <a:latin typeface="#9Slide07 IcielBC Cubano Normal" panose="00000500000000000000" pitchFamily="2" charset="0"/>
            </a:endParaRPr>
          </a:p>
        </p:txBody>
      </p:sp>
      <p:sp>
        <p:nvSpPr>
          <p:cNvPr id="22" name="Scroll: Horizontal 21">
            <a:extLst>
              <a:ext uri="{FF2B5EF4-FFF2-40B4-BE49-F238E27FC236}">
                <a16:creationId xmlns:a16="http://schemas.microsoft.com/office/drawing/2014/main" xmlns="" id="{379557BF-8FED-3756-1111-7E0ECC204CE3}"/>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A47351"/>
                </a:solidFill>
                <a:effectLst/>
                <a:latin typeface="#9Slide07 IcielBC Cubano Normal" panose="00000500000000000000" pitchFamily="2" charset="0"/>
                <a:ea typeface="Times New Roman" panose="02020603050405020304" pitchFamily="18" charset="0"/>
              </a:rPr>
              <a:t>CƠ HỌC</a:t>
            </a:r>
            <a:endParaRPr lang="en-US" sz="4400" b="1">
              <a:solidFill>
                <a:srgbClr val="A47351"/>
              </a:solidFill>
              <a:latin typeface="#9Slide07 IcielBC Cubano Normal" panose="00000500000000000000" pitchFamily="2" charset="0"/>
            </a:endParaRPr>
          </a:p>
        </p:txBody>
      </p:sp>
      <p:sp>
        <p:nvSpPr>
          <p:cNvPr id="25" name="Scroll: Horizontal 24">
            <a:extLst>
              <a:ext uri="{FF2B5EF4-FFF2-40B4-BE49-F238E27FC236}">
                <a16:creationId xmlns:a16="http://schemas.microsoft.com/office/drawing/2014/main" xmlns="" id="{CEF49366-2CA4-0977-D1C9-74CA235821EF}"/>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A47351"/>
                </a:solidFill>
                <a:effectLst/>
                <a:latin typeface="#9Slide07 IcielBC Cubano Normal" panose="00000500000000000000" pitchFamily="2" charset="0"/>
                <a:ea typeface="Times New Roman" panose="02020603050405020304" pitchFamily="18" charset="0"/>
              </a:rPr>
              <a:t>GIỚI TÍNH</a:t>
            </a:r>
            <a:endParaRPr lang="en-US" sz="4000" b="1">
              <a:solidFill>
                <a:srgbClr val="A47351"/>
              </a:solidFill>
              <a:latin typeface="#9Slide07 IcielBC Cubano Normal" panose="00000500000000000000" pitchFamily="2" charset="0"/>
            </a:endParaRPr>
          </a:p>
        </p:txBody>
      </p:sp>
      <p:sp>
        <p:nvSpPr>
          <p:cNvPr id="26" name="Scroll: Horizontal 25">
            <a:extLst>
              <a:ext uri="{FF2B5EF4-FFF2-40B4-BE49-F238E27FC236}">
                <a16:creationId xmlns:a16="http://schemas.microsoft.com/office/drawing/2014/main" xmlns="" id="{353ED1B4-C342-F2A5-1B61-504948BD8DFE}"/>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A47351"/>
                </a:solidFill>
                <a:effectLst/>
                <a:latin typeface="#9Slide07 IcielBC Cubano Normal" panose="00000500000000000000" pitchFamily="2" charset="0"/>
                <a:ea typeface="Times New Roman" panose="02020603050405020304" pitchFamily="18" charset="0"/>
              </a:rPr>
              <a:t>NHÓM TUỔI</a:t>
            </a:r>
            <a:endParaRPr lang="en-US" sz="3600" b="1">
              <a:solidFill>
                <a:srgbClr val="A47351"/>
              </a:solidFill>
              <a:latin typeface="#9Slide07 IcielBC Cubano Normal" panose="00000500000000000000" pitchFamily="2" charset="0"/>
            </a:endParaRPr>
          </a:p>
        </p:txBody>
      </p:sp>
      <p:sp>
        <p:nvSpPr>
          <p:cNvPr id="27" name="Scroll: Horizontal 26">
            <a:extLst>
              <a:ext uri="{FF2B5EF4-FFF2-40B4-BE49-F238E27FC236}">
                <a16:creationId xmlns:a16="http://schemas.microsoft.com/office/drawing/2014/main" xmlns="" id="{417FD15F-51D0-80EA-ADE2-12288555E0EC}"/>
              </a:ext>
            </a:extLst>
          </p:cNvPr>
          <p:cNvSpPr/>
          <p:nvPr/>
        </p:nvSpPr>
        <p:spPr>
          <a:xfrm>
            <a:off x="2781481" y="857673"/>
            <a:ext cx="3796496" cy="1266974"/>
          </a:xfrm>
          <a:prstGeom prst="horizontalScroll">
            <a:avLst/>
          </a:prstGeom>
          <a:solidFill>
            <a:schemeClr val="bg1">
              <a:lumMod val="95000"/>
            </a:schemeClr>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A47351"/>
                </a:solidFill>
                <a:effectLst/>
                <a:latin typeface="#9Slide07 IcielBC Cubano Normal" panose="00000500000000000000" pitchFamily="2" charset="0"/>
                <a:ea typeface="Times New Roman" panose="02020603050405020304" pitchFamily="18" charset="0"/>
              </a:rPr>
              <a:t>VĂN HÓA </a:t>
            </a:r>
            <a:endParaRPr lang="en-US" sz="4000" b="1">
              <a:solidFill>
                <a:srgbClr val="A47351"/>
              </a:solidFill>
              <a:latin typeface="#9Slide07 IcielBC Cubano Normal" panose="00000500000000000000" pitchFamily="2" charset="0"/>
            </a:endParaRPr>
          </a:p>
        </p:txBody>
      </p:sp>
      <p:pic>
        <p:nvPicPr>
          <p:cNvPr id="13" name="Đồng hồ đếm ngược 1 phút">
            <a:hlinkClick r:id="" action="ppaction://media"/>
            <a:extLst>
              <a:ext uri="{FF2B5EF4-FFF2-40B4-BE49-F238E27FC236}">
                <a16:creationId xmlns:a16="http://schemas.microsoft.com/office/drawing/2014/main" xmlns="" id="{347D999A-3C6C-76DF-02FA-66DF8C39C99C}"/>
              </a:ext>
            </a:extLst>
          </p:cNvPr>
          <p:cNvPicPr>
            <a:picLocks noChangeAspect="1"/>
          </p:cNvPicPr>
          <p:nvPr>
            <a:vide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3831365" y="4327868"/>
            <a:ext cx="1450012" cy="815632"/>
          </a:xfrm>
          <a:prstGeom prst="rect">
            <a:avLst/>
          </a:prstGeom>
          <a:ln>
            <a:noFill/>
          </a:ln>
          <a:effectLst>
            <a:outerShdw blurRad="190500" algn="tl" rotWithShape="0">
              <a:srgbClr val="000000">
                <a:alpha val="70000"/>
              </a:srgbClr>
            </a:outerShdw>
          </a:effectLst>
        </p:spPr>
      </p:pic>
      <p:pic>
        <p:nvPicPr>
          <p:cNvPr id="28" name="Picture 27" descr="Icon&#10;&#10;Description automatically generated">
            <a:extLst>
              <a:ext uri="{FF2B5EF4-FFF2-40B4-BE49-F238E27FC236}">
                <a16:creationId xmlns:a16="http://schemas.microsoft.com/office/drawing/2014/main" xmlns="" id="{D612A585-A543-27AC-A3A2-86FCFA408F77}"/>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45277" y="5146272"/>
            <a:ext cx="308526" cy="30974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5887010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fltVal val="0"/>
                                          </p:val>
                                        </p:tav>
                                        <p:tav tm="100000">
                                          <p:val>
                                            <p:strVal val="#ppt_w"/>
                                          </p:val>
                                        </p:tav>
                                      </p:tavLst>
                                    </p:anim>
                                    <p:anim calcmode="lin" valueType="num">
                                      <p:cBhvr>
                                        <p:cTn id="29" dur="1000" fill="hold"/>
                                        <p:tgtEl>
                                          <p:spTgt spid="21"/>
                                        </p:tgtEl>
                                        <p:attrNameLst>
                                          <p:attrName>ppt_h</p:attrName>
                                        </p:attrNameLst>
                                      </p:cBhvr>
                                      <p:tavLst>
                                        <p:tav tm="0">
                                          <p:val>
                                            <p:fltVal val="0"/>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9"/>
                                        </p:tgtEl>
                                        <p:attrNameLst>
                                          <p:attrName>ppt_w</p:attrName>
                                        </p:attrNameLst>
                                      </p:cBhvr>
                                      <p:tavLst>
                                        <p:tav tm="0">
                                          <p:val>
                                            <p:strVal val="ppt_w"/>
                                          </p:val>
                                        </p:tav>
                                        <p:tav tm="100000">
                                          <p:val>
                                            <p:fltVal val="0"/>
                                          </p:val>
                                        </p:tav>
                                      </p:tavLst>
                                    </p:anim>
                                    <p:anim calcmode="lin" valueType="num">
                                      <p:cBhvr>
                                        <p:cTn id="40" dur="500"/>
                                        <p:tgtEl>
                                          <p:spTgt spid="19"/>
                                        </p:tgtEl>
                                        <p:attrNameLst>
                                          <p:attrName>ppt_h</p:attrName>
                                        </p:attrNameLst>
                                      </p:cBhvr>
                                      <p:tavLst>
                                        <p:tav tm="0">
                                          <p:val>
                                            <p:strVal val="ppt_h"/>
                                          </p:val>
                                        </p:tav>
                                        <p:tav tm="100000">
                                          <p:val>
                                            <p:fltVal val="0"/>
                                          </p:val>
                                        </p:tav>
                                      </p:tavLst>
                                    </p:anim>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20"/>
                                        </p:tgtEl>
                                        <p:attrNameLst>
                                          <p:attrName>ppt_w</p:attrName>
                                        </p:attrNameLst>
                                      </p:cBhvr>
                                      <p:tavLst>
                                        <p:tav tm="0">
                                          <p:val>
                                            <p:strVal val="ppt_w"/>
                                          </p:val>
                                        </p:tav>
                                        <p:tav tm="100000">
                                          <p:val>
                                            <p:fltVal val="0"/>
                                          </p:val>
                                        </p:tav>
                                      </p:tavLst>
                                    </p:anim>
                                    <p:anim calcmode="lin" valueType="num">
                                      <p:cBhvr>
                                        <p:cTn id="45" dur="500"/>
                                        <p:tgtEl>
                                          <p:spTgt spid="20"/>
                                        </p:tgtEl>
                                        <p:attrNameLst>
                                          <p:attrName>ppt_h</p:attrName>
                                        </p:attrNameLst>
                                      </p:cBhvr>
                                      <p:tavLst>
                                        <p:tav tm="0">
                                          <p:val>
                                            <p:strVal val="ppt_h"/>
                                          </p:val>
                                        </p:tav>
                                        <p:tav tm="100000">
                                          <p:val>
                                            <p:fltVal val="0"/>
                                          </p:val>
                                        </p:tav>
                                      </p:tavLst>
                                    </p:anim>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1"/>
                                        </p:tgtEl>
                                        <p:attrNameLst>
                                          <p:attrName>ppt_w</p:attrName>
                                        </p:attrNameLst>
                                      </p:cBhvr>
                                      <p:tavLst>
                                        <p:tav tm="0">
                                          <p:val>
                                            <p:strVal val="ppt_w"/>
                                          </p:val>
                                        </p:tav>
                                        <p:tav tm="100000">
                                          <p:val>
                                            <p:fltVal val="0"/>
                                          </p:val>
                                        </p:tav>
                                      </p:tavLst>
                                    </p:anim>
                                    <p:anim calcmode="lin" valueType="num">
                                      <p:cBhvr>
                                        <p:cTn id="50" dur="500"/>
                                        <p:tgtEl>
                                          <p:spTgt spid="21"/>
                                        </p:tgtEl>
                                        <p:attrNameLst>
                                          <p:attrName>ppt_h</p:attrName>
                                        </p:attrNameLst>
                                      </p:cBhvr>
                                      <p:tavLst>
                                        <p:tav tm="0">
                                          <p:val>
                                            <p:strVal val="ppt_h"/>
                                          </p:val>
                                        </p:tav>
                                        <p:tav tm="100000">
                                          <p:val>
                                            <p:fltVal val="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1000" fill="hold"/>
                                        <p:tgtEl>
                                          <p:spTgt spid="22"/>
                                        </p:tgtEl>
                                        <p:attrNameLst>
                                          <p:attrName>ppt_w</p:attrName>
                                        </p:attrNameLst>
                                      </p:cBhvr>
                                      <p:tavLst>
                                        <p:tav tm="0">
                                          <p:val>
                                            <p:fltVal val="0"/>
                                          </p:val>
                                        </p:tav>
                                        <p:tav tm="100000">
                                          <p:val>
                                            <p:strVal val="#ppt_w"/>
                                          </p:val>
                                        </p:tav>
                                      </p:tavLst>
                                    </p:anim>
                                    <p:anim calcmode="lin" valueType="num">
                                      <p:cBhvr>
                                        <p:cTn id="59" dur="1000" fill="hold"/>
                                        <p:tgtEl>
                                          <p:spTgt spid="22"/>
                                        </p:tgtEl>
                                        <p:attrNameLst>
                                          <p:attrName>ppt_h</p:attrName>
                                        </p:attrNameLst>
                                      </p:cBhvr>
                                      <p:tavLst>
                                        <p:tav tm="0">
                                          <p:val>
                                            <p:fltVal val="0"/>
                                          </p:val>
                                        </p:tav>
                                        <p:tav tm="100000">
                                          <p:val>
                                            <p:strVal val="#ppt_h"/>
                                          </p:val>
                                        </p:tav>
                                      </p:tavLst>
                                    </p:anim>
                                    <p:animEffect transition="in" filter="fade">
                                      <p:cBhvr>
                                        <p:cTn id="60" dur="1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1000" fill="hold"/>
                                        <p:tgtEl>
                                          <p:spTgt spid="25"/>
                                        </p:tgtEl>
                                        <p:attrNameLst>
                                          <p:attrName>ppt_w</p:attrName>
                                        </p:attrNameLst>
                                      </p:cBhvr>
                                      <p:tavLst>
                                        <p:tav tm="0">
                                          <p:val>
                                            <p:fltVal val="0"/>
                                          </p:val>
                                        </p:tav>
                                        <p:tav tm="100000">
                                          <p:val>
                                            <p:strVal val="#ppt_w"/>
                                          </p:val>
                                        </p:tav>
                                      </p:tavLst>
                                    </p:anim>
                                    <p:anim calcmode="lin" valueType="num">
                                      <p:cBhvr>
                                        <p:cTn id="66" dur="1000" fill="hold"/>
                                        <p:tgtEl>
                                          <p:spTgt spid="25"/>
                                        </p:tgtEl>
                                        <p:attrNameLst>
                                          <p:attrName>ppt_h</p:attrName>
                                        </p:attrNameLst>
                                      </p:cBhvr>
                                      <p:tavLst>
                                        <p:tav tm="0">
                                          <p:val>
                                            <p:fltVal val="0"/>
                                          </p:val>
                                        </p:tav>
                                        <p:tav tm="100000">
                                          <p:val>
                                            <p:strVal val="#ppt_h"/>
                                          </p:val>
                                        </p:tav>
                                      </p:tavLst>
                                    </p:anim>
                                    <p:animEffect transition="in" filter="fade">
                                      <p:cBhvr>
                                        <p:cTn id="67" dur="10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Effect transition="in" filter="fade">
                                      <p:cBhvr>
                                        <p:cTn id="74" dur="10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ppt_w</p:attrName>
                                        </p:attrNameLst>
                                      </p:cBhvr>
                                      <p:tavLst>
                                        <p:tav tm="0">
                                          <p:val>
                                            <p:fltVal val="0"/>
                                          </p:val>
                                        </p:tav>
                                        <p:tav tm="100000">
                                          <p:val>
                                            <p:strVal val="#ppt_w"/>
                                          </p:val>
                                        </p:tav>
                                      </p:tavLst>
                                    </p:anim>
                                    <p:anim calcmode="lin" valueType="num">
                                      <p:cBhvr>
                                        <p:cTn id="80" dur="1000" fill="hold"/>
                                        <p:tgtEl>
                                          <p:spTgt spid="27"/>
                                        </p:tgtEl>
                                        <p:attrNameLst>
                                          <p:attrName>ppt_h</p:attrName>
                                        </p:attrNameLst>
                                      </p:cBhvr>
                                      <p:tavLst>
                                        <p:tav tm="0">
                                          <p:val>
                                            <p:fltVal val="0"/>
                                          </p:val>
                                        </p:tav>
                                        <p:tav tm="100000">
                                          <p:val>
                                            <p:strVal val="#ppt_h"/>
                                          </p:val>
                                        </p:tav>
                                      </p:tavLst>
                                    </p:anim>
                                    <p:animEffect transition="in" filter="fade">
                                      <p:cBhvr>
                                        <p:cTn id="81" dur="10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22"/>
                                        </p:tgtEl>
                                        <p:attrNameLst>
                                          <p:attrName>ppt_w</p:attrName>
                                        </p:attrNameLst>
                                      </p:cBhvr>
                                      <p:tavLst>
                                        <p:tav tm="0">
                                          <p:val>
                                            <p:strVal val="ppt_w"/>
                                          </p:val>
                                        </p:tav>
                                        <p:tav tm="100000">
                                          <p:val>
                                            <p:fltVal val="0"/>
                                          </p:val>
                                        </p:tav>
                                      </p:tavLst>
                                    </p:anim>
                                    <p:anim calcmode="lin" valueType="num">
                                      <p:cBhvr>
                                        <p:cTn id="86" dur="500"/>
                                        <p:tgtEl>
                                          <p:spTgt spid="22"/>
                                        </p:tgtEl>
                                        <p:attrNameLst>
                                          <p:attrName>ppt_h</p:attrName>
                                        </p:attrNameLst>
                                      </p:cBhvr>
                                      <p:tavLst>
                                        <p:tav tm="0">
                                          <p:val>
                                            <p:strVal val="ppt_h"/>
                                          </p:val>
                                        </p:tav>
                                        <p:tav tm="100000">
                                          <p:val>
                                            <p:fltVal val="0"/>
                                          </p:val>
                                        </p:tav>
                                      </p:tavLst>
                                    </p:anim>
                                    <p:animEffect transition="out" filter="fade">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par>
                                <p:cTn id="89" presetID="53" presetClass="exit" presetSubtype="32" fill="hold" grpId="1" nodeType="withEffect">
                                  <p:stCondLst>
                                    <p:cond delay="0"/>
                                  </p:stCondLst>
                                  <p:childTnLst>
                                    <p:anim calcmode="lin" valueType="num">
                                      <p:cBhvr>
                                        <p:cTn id="90" dur="500"/>
                                        <p:tgtEl>
                                          <p:spTgt spid="25"/>
                                        </p:tgtEl>
                                        <p:attrNameLst>
                                          <p:attrName>ppt_w</p:attrName>
                                        </p:attrNameLst>
                                      </p:cBhvr>
                                      <p:tavLst>
                                        <p:tav tm="0">
                                          <p:val>
                                            <p:strVal val="ppt_w"/>
                                          </p:val>
                                        </p:tav>
                                        <p:tav tm="100000">
                                          <p:val>
                                            <p:fltVal val="0"/>
                                          </p:val>
                                        </p:tav>
                                      </p:tavLst>
                                    </p:anim>
                                    <p:anim calcmode="lin" valueType="num">
                                      <p:cBhvr>
                                        <p:cTn id="91" dur="500"/>
                                        <p:tgtEl>
                                          <p:spTgt spid="25"/>
                                        </p:tgtEl>
                                        <p:attrNameLst>
                                          <p:attrName>ppt_h</p:attrName>
                                        </p:attrNameLst>
                                      </p:cBhvr>
                                      <p:tavLst>
                                        <p:tav tm="0">
                                          <p:val>
                                            <p:strVal val="ppt_h"/>
                                          </p:val>
                                        </p:tav>
                                        <p:tav tm="100000">
                                          <p:val>
                                            <p:fltVal val="0"/>
                                          </p:val>
                                        </p:tav>
                                      </p:tavLst>
                                    </p:anim>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26"/>
                                        </p:tgtEl>
                                        <p:attrNameLst>
                                          <p:attrName>ppt_w</p:attrName>
                                        </p:attrNameLst>
                                      </p:cBhvr>
                                      <p:tavLst>
                                        <p:tav tm="0">
                                          <p:val>
                                            <p:strVal val="ppt_w"/>
                                          </p:val>
                                        </p:tav>
                                        <p:tav tm="100000">
                                          <p:val>
                                            <p:fltVal val="0"/>
                                          </p:val>
                                        </p:tav>
                                      </p:tavLst>
                                    </p:anim>
                                    <p:anim calcmode="lin" valueType="num">
                                      <p:cBhvr>
                                        <p:cTn id="96" dur="500"/>
                                        <p:tgtEl>
                                          <p:spTgt spid="26"/>
                                        </p:tgtEl>
                                        <p:attrNameLst>
                                          <p:attrName>ppt_h</p:attrName>
                                        </p:attrNameLst>
                                      </p:cBhvr>
                                      <p:tavLst>
                                        <p:tav tm="0">
                                          <p:val>
                                            <p:strVal val="ppt_h"/>
                                          </p:val>
                                        </p:tav>
                                        <p:tav tm="100000">
                                          <p:val>
                                            <p:fltVal val="0"/>
                                          </p:val>
                                        </p:tav>
                                      </p:tavLst>
                                    </p:anim>
                                    <p:animEffect transition="out" filter="fade">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par>
                                <p:cTn id="99" presetID="53" presetClass="exit" presetSubtype="32" fill="hold" grpId="1" nodeType="withEffect">
                                  <p:stCondLst>
                                    <p:cond delay="0"/>
                                  </p:stCondLst>
                                  <p:childTnLst>
                                    <p:anim calcmode="lin" valueType="num">
                                      <p:cBhvr>
                                        <p:cTn id="100" dur="500"/>
                                        <p:tgtEl>
                                          <p:spTgt spid="27"/>
                                        </p:tgtEl>
                                        <p:attrNameLst>
                                          <p:attrName>ppt_w</p:attrName>
                                        </p:attrNameLst>
                                      </p:cBhvr>
                                      <p:tavLst>
                                        <p:tav tm="0">
                                          <p:val>
                                            <p:strVal val="ppt_w"/>
                                          </p:val>
                                        </p:tav>
                                        <p:tav tm="100000">
                                          <p:val>
                                            <p:fltVal val="0"/>
                                          </p:val>
                                        </p:tav>
                                      </p:tavLst>
                                    </p:anim>
                                    <p:anim calcmode="lin" valueType="num">
                                      <p:cBhvr>
                                        <p:cTn id="101" dur="500"/>
                                        <p:tgtEl>
                                          <p:spTgt spid="27"/>
                                        </p:tgtEl>
                                        <p:attrNameLst>
                                          <p:attrName>ppt_h</p:attrName>
                                        </p:attrNameLst>
                                      </p:cBhvr>
                                      <p:tavLst>
                                        <p:tav tm="0">
                                          <p:val>
                                            <p:strVal val="ppt_h"/>
                                          </p:val>
                                        </p:tav>
                                        <p:tav tm="100000">
                                          <p:val>
                                            <p:fltVal val="0"/>
                                          </p:val>
                                        </p:tav>
                                      </p:tavLst>
                                    </p:anim>
                                    <p:animEffect transition="out" filter="fade">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video>
              <p:cMediaNode vol="80000">
                <p:cTn id="104" fill="hold" display="0">
                  <p:stCondLst>
                    <p:cond delay="indefinite"/>
                  </p:stCondLst>
                </p:cTn>
                <p:tgtEl>
                  <p:spTgt spid="13"/>
                </p:tgtEl>
              </p:cMediaNode>
            </p:video>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2" presetClass="mediacall" presetSubtype="0" fill="hold" nodeType="clickEffect">
                                  <p:stCondLst>
                                    <p:cond delay="0"/>
                                  </p:stCondLst>
                                  <p:childTnLst>
                                    <p:cmd type="call" cmd="togglePause">
                                      <p:cBhvr>
                                        <p:cTn id="109" dur="1" fill="hold"/>
                                        <p:tgtEl>
                                          <p:spTgt spid="13"/>
                                        </p:tgtEl>
                                      </p:cBhvr>
                                    </p:cmd>
                                  </p:childTnLst>
                                </p:cTn>
                              </p:par>
                            </p:childTnLst>
                          </p:cTn>
                        </p:par>
                      </p:childTnLst>
                    </p:cTn>
                  </p:par>
                </p:childTnLst>
              </p:cTn>
              <p:nextCondLst>
                <p:cond evt="onClick" delay="0">
                  <p:tgtEl>
                    <p:spTgt spid="13"/>
                  </p:tgtEl>
                </p:cond>
              </p:nextCondLst>
            </p:seq>
          </p:childTnLst>
        </p:cTn>
      </p:par>
    </p:tnLst>
    <p:bldLst>
      <p:bldP spid="12" grpId="0" animBg="1"/>
      <p:bldP spid="12" grpId="1" animBg="1"/>
      <p:bldP spid="19" grpId="0" animBg="1"/>
      <p:bldP spid="19" grpId="1" animBg="1"/>
      <p:bldP spid="20" grpId="0" animBg="1"/>
      <p:bldP spid="20" grpId="1" animBg="1"/>
      <p:bldP spid="21" grpId="0" animBg="1"/>
      <p:bldP spid="21" grpId="1" animBg="1"/>
      <p:bldP spid="22" grpId="0" animBg="1"/>
      <p:bldP spid="22" grpId="1" animBg="1"/>
      <p:bldP spid="25" grpId="0" animBg="1"/>
      <p:bldP spid="25" grpId="1" animBg="1"/>
      <p:bldP spid="26" grpId="0" animBg="1"/>
      <p:bldP spid="26"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104772" y="639495"/>
            <a:ext cx="4632220" cy="43757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023074" y="4150292"/>
            <a:ext cx="1120926" cy="96794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1845" y="2470324"/>
            <a:ext cx="2245873" cy="2245873"/>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4" name="Picture 3">
            <a:extLst>
              <a:ext uri="{FF2B5EF4-FFF2-40B4-BE49-F238E27FC236}">
                <a16:creationId xmlns:a16="http://schemas.microsoft.com/office/drawing/2014/main" xmlns="" id="{BA00FEE6-1C01-9F5A-0D8A-E177D736A7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30" y="716936"/>
            <a:ext cx="4237266" cy="1887273"/>
          </a:xfrm>
          <a:prstGeom prst="rect">
            <a:avLst/>
          </a:prstGeom>
        </p:spPr>
      </p:pic>
      <p:pic>
        <p:nvPicPr>
          <p:cNvPr id="58" name="Picture 57">
            <a:extLst>
              <a:ext uri="{FF2B5EF4-FFF2-40B4-BE49-F238E27FC236}">
                <a16:creationId xmlns:a16="http://schemas.microsoft.com/office/drawing/2014/main" xmlns="" id="{C65C0FFB-18B0-0C84-868F-81FFD26BD1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5417" y="599226"/>
            <a:ext cx="4388313" cy="1130113"/>
          </a:xfrm>
          <a:prstGeom prst="rect">
            <a:avLst/>
          </a:prstGeom>
        </p:spPr>
      </p:pic>
      <p:pic>
        <p:nvPicPr>
          <p:cNvPr id="30" name="Picture 29">
            <a:extLst>
              <a:ext uri="{FF2B5EF4-FFF2-40B4-BE49-F238E27FC236}">
                <a16:creationId xmlns:a16="http://schemas.microsoft.com/office/drawing/2014/main" xmlns="" id="{7622BFEE-FD12-5D81-F8C0-4163899B58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44189" y="1554310"/>
            <a:ext cx="2139095" cy="1465134"/>
          </a:xfrm>
          <a:prstGeom prst="rect">
            <a:avLst/>
          </a:prstGeom>
        </p:spPr>
      </p:pic>
      <p:graphicFrame>
        <p:nvGraphicFramePr>
          <p:cNvPr id="43" name="Table 4">
            <a:extLst>
              <a:ext uri="{FF2B5EF4-FFF2-40B4-BE49-F238E27FC236}">
                <a16:creationId xmlns:a16="http://schemas.microsoft.com/office/drawing/2014/main" xmlns="" id="{019C0F90-D7D1-8B6A-559C-278A8A2E8471}"/>
              </a:ext>
            </a:extLst>
          </p:cNvPr>
          <p:cNvGraphicFramePr>
            <a:graphicFrameLocks noGrp="1"/>
          </p:cNvGraphicFramePr>
          <p:nvPr>
            <p:extLst>
              <p:ext uri="{D42A27DB-BD31-4B8C-83A1-F6EECF244321}">
                <p14:modId xmlns:p14="http://schemas.microsoft.com/office/powerpoint/2010/main" val="1254814975"/>
              </p:ext>
            </p:extLst>
          </p:nvPr>
        </p:nvGraphicFramePr>
        <p:xfrm>
          <a:off x="4458861" y="683966"/>
          <a:ext cx="4686460" cy="4434272"/>
        </p:xfrm>
        <a:graphic>
          <a:graphicData uri="http://schemas.openxmlformats.org/drawingml/2006/table">
            <a:tbl>
              <a:tblPr firstRow="1" bandRow="1">
                <a:tableStyleId>{00A15C55-8517-42AA-B614-E9B94910E393}</a:tableStyleId>
              </a:tblPr>
              <a:tblGrid>
                <a:gridCol w="1109859">
                  <a:extLst>
                    <a:ext uri="{9D8B030D-6E8A-4147-A177-3AD203B41FA5}">
                      <a16:colId xmlns:a16="http://schemas.microsoft.com/office/drawing/2014/main" xmlns="" val="2118861442"/>
                    </a:ext>
                  </a:extLst>
                </a:gridCol>
                <a:gridCol w="3576601">
                  <a:extLst>
                    <a:ext uri="{9D8B030D-6E8A-4147-A177-3AD203B41FA5}">
                      <a16:colId xmlns:a16="http://schemas.microsoft.com/office/drawing/2014/main" xmlns="" val="2521582897"/>
                    </a:ext>
                  </a:extLst>
                </a:gridCol>
              </a:tblGrid>
              <a:tr h="862220">
                <a:tc gridSpan="2">
                  <a:txBody>
                    <a:bodyPr/>
                    <a:lstStyle/>
                    <a:p>
                      <a:pPr algn="ctr"/>
                      <a:r>
                        <a:rPr lang="en-US" sz="1800">
                          <a:latin typeface="#9Slide03 SFU Futura_12" panose="00000400000000000000" pitchFamily="2" charset="0"/>
                        </a:rPr>
                        <a:t>Nhóm 5,6</a:t>
                      </a:r>
                    </a:p>
                    <a:p>
                      <a:pPr algn="ctr"/>
                      <a:r>
                        <a:rPr lang="en-US" sz="1800">
                          <a:latin typeface="#9Slide03 SFU Futura_12" panose="00000400000000000000" pitchFamily="2" charset="0"/>
                        </a:rPr>
                        <a:t>Nội dung: </a:t>
                      </a: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lao động</a:t>
                      </a:r>
                      <a:endParaRPr lang="en-US" sz="18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1231742">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chemeClr val="bg1">
                        <a:lumMod val="95000"/>
                      </a:schemeClr>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9Slide03 SFU Futura_12" panose="00000400000000000000" pitchFamily="2" charset="0"/>
                          <a:ea typeface="+mn-ea"/>
                          <a:cs typeface="+mn-cs"/>
                        </a:rPr>
                        <a:t>Biểu thị tỉ lệ giữa các bộ phận lao động trong tổng nguồn lao động xã hội</a:t>
                      </a:r>
                      <a:r>
                        <a:rPr lang="vi-VN" sz="1800" kern="1200">
                          <a:solidFill>
                            <a:schemeClr val="dk1"/>
                          </a:solidFill>
                          <a:effectLst/>
                          <a:latin typeface="#9Slide03 SFU Futura_12" panose="00000400000000000000" pitchFamily="2" charset="0"/>
                          <a:ea typeface="+mn-ea"/>
                          <a:cs typeface="+mn-cs"/>
                        </a:rPr>
                        <a:t>.</a:t>
                      </a:r>
                      <a:endParaRPr lang="en-US" sz="1800" kern="1200">
                        <a:solidFill>
                          <a:schemeClr val="dk1"/>
                        </a:solidFill>
                        <a:effectLst/>
                        <a:latin typeface="#9Slide03 SFU Futura_12" panose="00000400000000000000" pitchFamily="2" charset="0"/>
                        <a:ea typeface="+mn-ea"/>
                        <a:cs typeface="+mn-cs"/>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383593564"/>
                  </a:ext>
                </a:extLst>
              </a:tr>
              <a:tr h="2340310">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chemeClr val="bg1">
                        <a:lumMod val="95000"/>
                      </a:schemeClr>
                    </a:solidFill>
                  </a:tcPr>
                </a:tc>
                <a:tc>
                  <a:txBody>
                    <a:bodyPr/>
                    <a:lstStyle/>
                    <a:p>
                      <a:pPr marL="285750" indent="-285750" algn="just">
                        <a:buFont typeface="Wingdings" panose="05000000000000000000" pitchFamily="2" charset="2"/>
                        <a:buChar char="ü"/>
                      </a:pP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Gồm</a:t>
                      </a:r>
                      <a:r>
                        <a:rPr lang="en-US" sz="1800" kern="1200" dirty="0">
                          <a:solidFill>
                            <a:schemeClr val="dk1"/>
                          </a:solidFill>
                          <a:effectLst/>
                          <a:latin typeface="#9Slide03 SFU Futura_12" panose="00000400000000000000" pitchFamily="2" charset="0"/>
                          <a:ea typeface="+mn-ea"/>
                          <a:cs typeface="+mn-cs"/>
                        </a:rPr>
                        <a:t> 2 </a:t>
                      </a:r>
                      <a:r>
                        <a:rPr lang="en-US" sz="1800" kern="1200" dirty="0" err="1">
                          <a:solidFill>
                            <a:schemeClr val="dk1"/>
                          </a:solidFill>
                          <a:effectLst/>
                          <a:latin typeface="#9Slide03 SFU Futura_12" panose="00000400000000000000" pitchFamily="2" charset="0"/>
                          <a:ea typeface="+mn-ea"/>
                          <a:cs typeface="+mn-cs"/>
                        </a:rPr>
                        <a:t>nhóm</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hoạt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tế</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không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hoạt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tế</a:t>
                      </a:r>
                      <a:r>
                        <a:rPr lang="en-US" sz="1800" kern="1200" dirty="0">
                          <a:solidFill>
                            <a:schemeClr val="dk1"/>
                          </a:solidFill>
                          <a:effectLst/>
                          <a:latin typeface="#9Slide03 SFU Futura_12" panose="00000400000000000000" pitchFamily="2" charset="0"/>
                          <a:ea typeface="+mn-ea"/>
                          <a:cs typeface="+mn-cs"/>
                        </a:rPr>
                        <a:t>;</a:t>
                      </a:r>
                    </a:p>
                    <a:p>
                      <a:pPr marL="285750" indent="-285750">
                        <a:buFont typeface="Wingdings" panose="05000000000000000000" pitchFamily="2" charset="2"/>
                        <a:buChar char="ü"/>
                      </a:pPr>
                      <a:r>
                        <a:rPr lang="en-US" sz="1800" kern="1200" dirty="0" err="1">
                          <a:solidFill>
                            <a:schemeClr val="dk1"/>
                          </a:solidFill>
                          <a:effectLst/>
                          <a:latin typeface="#9Slide03 SFU Futura_12" panose="00000400000000000000" pitchFamily="2" charset="0"/>
                          <a:ea typeface="+mn-ea"/>
                          <a:cs typeface="+mn-cs"/>
                        </a:rPr>
                        <a:t>Hoặc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phân</a:t>
                      </a:r>
                      <a:r>
                        <a:rPr lang="en-US" sz="1800" kern="1200" dirty="0">
                          <a:solidFill>
                            <a:schemeClr val="dk1"/>
                          </a:solidFill>
                          <a:effectLst/>
                          <a:latin typeface="#9Slide03 SFU Futura_12" panose="00000400000000000000" pitchFamily="2" charset="0"/>
                          <a:ea typeface="+mn-ea"/>
                          <a:cs typeface="+mn-cs"/>
                        </a:rPr>
                        <a:t> chia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lao</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hoạt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trong</a:t>
                      </a:r>
                      <a:r>
                        <a:rPr lang="en-US" sz="1800" kern="1200" dirty="0">
                          <a:solidFill>
                            <a:schemeClr val="dk1"/>
                          </a:solidFill>
                          <a:effectLst/>
                          <a:latin typeface="#9Slide03 SFU Futura_12" panose="00000400000000000000" pitchFamily="2" charset="0"/>
                          <a:ea typeface="+mn-ea"/>
                          <a:cs typeface="+mn-cs"/>
                        </a:rPr>
                        <a:t> 3 </a:t>
                      </a:r>
                      <a:r>
                        <a:rPr lang="en-US" sz="1800" kern="1200" dirty="0" err="1">
                          <a:solidFill>
                            <a:schemeClr val="dk1"/>
                          </a:solidFill>
                          <a:effectLst/>
                          <a:latin typeface="#9Slide03 SFU Futura_12" panose="00000400000000000000" pitchFamily="2" charset="0"/>
                          <a:ea typeface="+mn-ea"/>
                          <a:cs typeface="+mn-cs"/>
                        </a:rPr>
                        <a:t>khu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vực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KT</a:t>
                      </a:r>
                      <a:r>
                        <a:rPr lang="en-US" sz="1800" kern="1200" dirty="0">
                          <a:solidFill>
                            <a:schemeClr val="dk1"/>
                          </a:solidFill>
                          <a:effectLst/>
                          <a:latin typeface="#9Slide03 SFU Futura_12" panose="00000400000000000000" pitchFamily="2" charset="0"/>
                          <a:ea typeface="+mn-ea"/>
                          <a:cs typeface="+mn-cs"/>
                        </a:rPr>
                        <a:t>: N-LN-</a:t>
                      </a:r>
                      <a:r>
                        <a:rPr lang="en-US" sz="1800" kern="1200" dirty="0" err="1">
                          <a:solidFill>
                            <a:schemeClr val="dk1"/>
                          </a:solidFill>
                          <a:effectLst/>
                          <a:latin typeface="#9Slide03 SFU Futura_12" panose="00000400000000000000" pitchFamily="2" charset="0"/>
                          <a:ea typeface="+mn-ea"/>
                          <a:cs typeface="+mn-cs"/>
                        </a:rPr>
                        <a:t>TS</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CN</a:t>
                      </a:r>
                      <a:r>
                        <a:rPr lang="en-US" sz="1800" kern="1200" dirty="0">
                          <a:solidFill>
                            <a:schemeClr val="dk1"/>
                          </a:solidFill>
                          <a:effectLst/>
                          <a:latin typeface="#9Slide03 SFU Futura_12" panose="00000400000000000000" pitchFamily="2" charset="0"/>
                          <a:ea typeface="+mn-ea"/>
                          <a:cs typeface="+mn-cs"/>
                        </a:rPr>
                        <a:t>-XD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DV</a:t>
                      </a:r>
                      <a:endParaRPr lang="en-US" sz="1800" b="0" dirty="0">
                        <a:latin typeface="#9Slide03 SFU Futura_12" panose="00000400000000000000" pitchFamily="2" charset="0"/>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491397356"/>
                  </a:ext>
                </a:extLst>
              </a:tr>
            </a:tbl>
          </a:graphicData>
        </a:graphic>
      </p:graphicFrame>
      <p:graphicFrame>
        <p:nvGraphicFramePr>
          <p:cNvPr id="7" name="Diagram 6">
            <a:extLst>
              <a:ext uri="{FF2B5EF4-FFF2-40B4-BE49-F238E27FC236}">
                <a16:creationId xmlns:a16="http://schemas.microsoft.com/office/drawing/2014/main" xmlns="" id="{6788328C-C556-DE6E-ACAC-16ED8B3B68B4}"/>
              </a:ext>
            </a:extLst>
          </p:cNvPr>
          <p:cNvGraphicFramePr/>
          <p:nvPr>
            <p:extLst>
              <p:ext uri="{D42A27DB-BD31-4B8C-83A1-F6EECF244321}">
                <p14:modId xmlns:p14="http://schemas.microsoft.com/office/powerpoint/2010/main" val="2588833514"/>
              </p:ext>
            </p:extLst>
          </p:nvPr>
        </p:nvGraphicFramePr>
        <p:xfrm>
          <a:off x="41377" y="3801273"/>
          <a:ext cx="4262709" cy="12222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xmlns="" id="{866B684D-E56D-843D-5FC4-7E9B0CA11565}"/>
              </a:ext>
            </a:extLst>
          </p:cNvPr>
          <p:cNvGraphicFramePr/>
          <p:nvPr>
            <p:extLst>
              <p:ext uri="{D42A27DB-BD31-4B8C-83A1-F6EECF244321}">
                <p14:modId xmlns:p14="http://schemas.microsoft.com/office/powerpoint/2010/main" val="1145655486"/>
              </p:ext>
            </p:extLst>
          </p:nvPr>
        </p:nvGraphicFramePr>
        <p:xfrm>
          <a:off x="42698" y="2488558"/>
          <a:ext cx="4356530" cy="13544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2050" name="Picture 2" descr="Nhóm sản phẩm đa cấp – BSR Việt Nam">
            <a:extLst>
              <a:ext uri="{FF2B5EF4-FFF2-40B4-BE49-F238E27FC236}">
                <a16:creationId xmlns:a16="http://schemas.microsoft.com/office/drawing/2014/main" xmlns="" id="{24F3BBD7-B751-DA45-6A21-E49E61266B2E}"/>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252632" y="3801273"/>
            <a:ext cx="403032" cy="403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ải Pháp Xử Lý Bụi - Xử Lý Nước - TRIVIETCORP.NET">
            <a:extLst>
              <a:ext uri="{FF2B5EF4-FFF2-40B4-BE49-F238E27FC236}">
                <a16:creationId xmlns:a16="http://schemas.microsoft.com/office/drawing/2014/main" xmlns="" id="{1219B954-A782-6F09-81C2-DCA63D9A5D3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655665" y="4173442"/>
            <a:ext cx="372962" cy="3679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ới thiệu - Trí Việt Phát">
            <a:extLst>
              <a:ext uri="{FF2B5EF4-FFF2-40B4-BE49-F238E27FC236}">
                <a16:creationId xmlns:a16="http://schemas.microsoft.com/office/drawing/2014/main" xmlns="" id="{45735052-0700-DB35-0788-92E8E51956FC}"/>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247945" y="4541431"/>
            <a:ext cx="377904" cy="377904"/>
          </a:xfrm>
          <a:prstGeom prst="ellipse">
            <a:avLst/>
          </a:prstGeom>
          <a:noFill/>
          <a:extLst>
            <a:ext uri="{909E8E84-426E-40DD-AFC4-6F175D3DCCD1}">
              <a14:hiddenFill xmlns:a14="http://schemas.microsoft.com/office/drawing/2010/main">
                <a:solidFill>
                  <a:srgbClr val="FFFFFF"/>
                </a:solidFill>
              </a14:hiddenFill>
            </a:ext>
          </a:extLst>
        </p:spPr>
      </p:pic>
      <p:sp>
        <p:nvSpPr>
          <p:cNvPr id="49" name="Action Button: Go Forward or Next 48">
            <a:hlinkClick r:id="rId21" action="ppaction://hlinksldjump"/>
            <a:extLst>
              <a:ext uri="{FF2B5EF4-FFF2-40B4-BE49-F238E27FC236}">
                <a16:creationId xmlns:a16="http://schemas.microsoft.com/office/drawing/2014/main" xmlns="" id="{7660383E-44CA-83E6-3EBD-C0FFEC8837D7}"/>
              </a:ext>
            </a:extLst>
          </p:cNvPr>
          <p:cNvSpPr/>
          <p:nvPr/>
        </p:nvSpPr>
        <p:spPr>
          <a:xfrm>
            <a:off x="8609580" y="4729132"/>
            <a:ext cx="461134" cy="412977"/>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221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1000" fill="hold"/>
                                        <p:tgtEl>
                                          <p:spTgt spid="2050"/>
                                        </p:tgtEl>
                                        <p:attrNameLst>
                                          <p:attrName>ppt_w</p:attrName>
                                        </p:attrNameLst>
                                      </p:cBhvr>
                                      <p:tavLst>
                                        <p:tav tm="0">
                                          <p:val>
                                            <p:fltVal val="0"/>
                                          </p:val>
                                        </p:tav>
                                        <p:tav tm="100000">
                                          <p:val>
                                            <p:strVal val="#ppt_w"/>
                                          </p:val>
                                        </p:tav>
                                      </p:tavLst>
                                    </p:anim>
                                    <p:anim calcmode="lin" valueType="num">
                                      <p:cBhvr>
                                        <p:cTn id="20" dur="1000" fill="hold"/>
                                        <p:tgtEl>
                                          <p:spTgt spid="2050"/>
                                        </p:tgtEl>
                                        <p:attrNameLst>
                                          <p:attrName>ppt_h</p:attrName>
                                        </p:attrNameLst>
                                      </p:cBhvr>
                                      <p:tavLst>
                                        <p:tav tm="0">
                                          <p:val>
                                            <p:fltVal val="0"/>
                                          </p:val>
                                        </p:tav>
                                        <p:tav tm="100000">
                                          <p:val>
                                            <p:strVal val="#ppt_h"/>
                                          </p:val>
                                        </p:tav>
                                      </p:tavLst>
                                    </p:anim>
                                    <p:animEffect transition="in" filter="fade">
                                      <p:cBhvr>
                                        <p:cTn id="21" dur="1000"/>
                                        <p:tgtEl>
                                          <p:spTgt spid="2050"/>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1000" fill="hold"/>
                                        <p:tgtEl>
                                          <p:spTgt spid="2052"/>
                                        </p:tgtEl>
                                        <p:attrNameLst>
                                          <p:attrName>ppt_w</p:attrName>
                                        </p:attrNameLst>
                                      </p:cBhvr>
                                      <p:tavLst>
                                        <p:tav tm="0">
                                          <p:val>
                                            <p:fltVal val="0"/>
                                          </p:val>
                                        </p:tav>
                                        <p:tav tm="100000">
                                          <p:val>
                                            <p:strVal val="#ppt_w"/>
                                          </p:val>
                                        </p:tav>
                                      </p:tavLst>
                                    </p:anim>
                                    <p:anim calcmode="lin" valueType="num">
                                      <p:cBhvr>
                                        <p:cTn id="25" dur="1000" fill="hold"/>
                                        <p:tgtEl>
                                          <p:spTgt spid="2052"/>
                                        </p:tgtEl>
                                        <p:attrNameLst>
                                          <p:attrName>ppt_h</p:attrName>
                                        </p:attrNameLst>
                                      </p:cBhvr>
                                      <p:tavLst>
                                        <p:tav tm="0">
                                          <p:val>
                                            <p:fltVal val="0"/>
                                          </p:val>
                                        </p:tav>
                                        <p:tav tm="100000">
                                          <p:val>
                                            <p:strVal val="#ppt_h"/>
                                          </p:val>
                                        </p:tav>
                                      </p:tavLst>
                                    </p:anim>
                                    <p:animEffect transition="in" filter="fade">
                                      <p:cBhvr>
                                        <p:cTn id="26" dur="10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 calcmode="lin" valueType="num">
                                      <p:cBhvr>
                                        <p:cTn id="29" dur="1000" fill="hold"/>
                                        <p:tgtEl>
                                          <p:spTgt spid="2054"/>
                                        </p:tgtEl>
                                        <p:attrNameLst>
                                          <p:attrName>ppt_w</p:attrName>
                                        </p:attrNameLst>
                                      </p:cBhvr>
                                      <p:tavLst>
                                        <p:tav tm="0">
                                          <p:val>
                                            <p:fltVal val="0"/>
                                          </p:val>
                                        </p:tav>
                                        <p:tav tm="100000">
                                          <p:val>
                                            <p:strVal val="#ppt_w"/>
                                          </p:val>
                                        </p:tav>
                                      </p:tavLst>
                                    </p:anim>
                                    <p:anim calcmode="lin" valueType="num">
                                      <p:cBhvr>
                                        <p:cTn id="30" dur="1000" fill="hold"/>
                                        <p:tgtEl>
                                          <p:spTgt spid="2054"/>
                                        </p:tgtEl>
                                        <p:attrNameLst>
                                          <p:attrName>ppt_h</p:attrName>
                                        </p:attrNameLst>
                                      </p:cBhvr>
                                      <p:tavLst>
                                        <p:tav tm="0">
                                          <p:val>
                                            <p:fltVal val="0"/>
                                          </p:val>
                                        </p:tav>
                                        <p:tav tm="100000">
                                          <p:val>
                                            <p:strVal val="#ppt_h"/>
                                          </p:val>
                                        </p:tav>
                                      </p:tavLst>
                                    </p:anim>
                                    <p:animEffect transition="in" filter="fade">
                                      <p:cBhvr>
                                        <p:cTn id="3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104772" y="639495"/>
            <a:ext cx="4632220" cy="43757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flipH="1">
            <a:off x="106791" y="4541430"/>
            <a:ext cx="798883" cy="576807"/>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471" y="710039"/>
            <a:ext cx="1084310" cy="1084310"/>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4" name="Picture 3">
            <a:extLst>
              <a:ext uri="{FF2B5EF4-FFF2-40B4-BE49-F238E27FC236}">
                <a16:creationId xmlns:a16="http://schemas.microsoft.com/office/drawing/2014/main" xmlns="" id="{BA00FEE6-1C01-9F5A-0D8A-E177D736A7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8208" y="810175"/>
            <a:ext cx="4237266" cy="1887273"/>
          </a:xfrm>
          <a:prstGeom prst="rect">
            <a:avLst/>
          </a:prstGeom>
        </p:spPr>
      </p:pic>
      <p:graphicFrame>
        <p:nvGraphicFramePr>
          <p:cNvPr id="43" name="Table 4">
            <a:extLst>
              <a:ext uri="{FF2B5EF4-FFF2-40B4-BE49-F238E27FC236}">
                <a16:creationId xmlns:a16="http://schemas.microsoft.com/office/drawing/2014/main" xmlns="" id="{019C0F90-D7D1-8B6A-559C-278A8A2E8471}"/>
              </a:ext>
            </a:extLst>
          </p:cNvPr>
          <p:cNvGraphicFramePr>
            <a:graphicFrameLocks noGrp="1"/>
          </p:cNvGraphicFramePr>
          <p:nvPr>
            <p:extLst>
              <p:ext uri="{D42A27DB-BD31-4B8C-83A1-F6EECF244321}">
                <p14:modId xmlns:p14="http://schemas.microsoft.com/office/powerpoint/2010/main" val="1437713834"/>
              </p:ext>
            </p:extLst>
          </p:nvPr>
        </p:nvGraphicFramePr>
        <p:xfrm>
          <a:off x="9297078" y="675560"/>
          <a:ext cx="4686460" cy="4434272"/>
        </p:xfrm>
        <a:graphic>
          <a:graphicData uri="http://schemas.openxmlformats.org/drawingml/2006/table">
            <a:tbl>
              <a:tblPr firstRow="1" bandRow="1">
                <a:tableStyleId>{00A15C55-8517-42AA-B614-E9B94910E393}</a:tableStyleId>
              </a:tblPr>
              <a:tblGrid>
                <a:gridCol w="1109859">
                  <a:extLst>
                    <a:ext uri="{9D8B030D-6E8A-4147-A177-3AD203B41FA5}">
                      <a16:colId xmlns:a16="http://schemas.microsoft.com/office/drawing/2014/main" xmlns="" val="2118861442"/>
                    </a:ext>
                  </a:extLst>
                </a:gridCol>
                <a:gridCol w="3576601">
                  <a:extLst>
                    <a:ext uri="{9D8B030D-6E8A-4147-A177-3AD203B41FA5}">
                      <a16:colId xmlns:a16="http://schemas.microsoft.com/office/drawing/2014/main" xmlns="" val="2521582897"/>
                    </a:ext>
                  </a:extLst>
                </a:gridCol>
              </a:tblGrid>
              <a:tr h="862220">
                <a:tc gridSpan="2">
                  <a:txBody>
                    <a:bodyPr/>
                    <a:lstStyle/>
                    <a:p>
                      <a:pPr algn="ctr"/>
                      <a:r>
                        <a:rPr lang="en-US" sz="1800">
                          <a:latin typeface="#9Slide03 SFU Futura_12" panose="00000400000000000000" pitchFamily="2" charset="0"/>
                        </a:rPr>
                        <a:t>Nhóm 5,6</a:t>
                      </a:r>
                    </a:p>
                    <a:p>
                      <a:pPr algn="ctr"/>
                      <a:r>
                        <a:rPr lang="en-US" sz="1800">
                          <a:latin typeface="#9Slide03 SFU Futura_12" panose="00000400000000000000" pitchFamily="2" charset="0"/>
                        </a:rPr>
                        <a:t>Nội dung: </a:t>
                      </a: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tuổi</a:t>
                      </a:r>
                      <a:endParaRPr lang="en-US" sz="18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1231742">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rgbClr val="57C9F3"/>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9Slide03 SFU Futura_12" panose="00000400000000000000" pitchFamily="2" charset="0"/>
                          <a:ea typeface="+mn-ea"/>
                          <a:cs typeface="+mn-cs"/>
                        </a:rPr>
                        <a:t>Biểu thị tỉ lệ giữa các bộ phận lao động trong tổng nguồn lao động xã hội</a:t>
                      </a:r>
                      <a:r>
                        <a:rPr lang="vi-VN" sz="1800" kern="1200">
                          <a:solidFill>
                            <a:schemeClr val="dk1"/>
                          </a:solidFill>
                          <a:effectLst/>
                          <a:latin typeface="#9Slide03 SFU Futura_12" panose="00000400000000000000" pitchFamily="2" charset="0"/>
                          <a:ea typeface="+mn-ea"/>
                          <a:cs typeface="+mn-cs"/>
                        </a:rPr>
                        <a:t>.</a:t>
                      </a:r>
                      <a:endParaRPr lang="en-US" sz="1800" kern="1200">
                        <a:solidFill>
                          <a:schemeClr val="dk1"/>
                        </a:solidFill>
                        <a:effectLst/>
                        <a:latin typeface="#9Slide03 SFU Futura_12" panose="00000400000000000000" pitchFamily="2" charset="0"/>
                        <a:ea typeface="+mn-ea"/>
                        <a:cs typeface="+mn-cs"/>
                      </a:endParaRP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383593564"/>
                  </a:ext>
                </a:extLst>
              </a:tr>
              <a:tr h="2340310">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rgbClr val="57C9F3"/>
                    </a:solidFill>
                  </a:tcPr>
                </a:tc>
                <a:tc>
                  <a:txBody>
                    <a:bodyPr/>
                    <a:lstStyle/>
                    <a:p>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Gồm</a:t>
                      </a:r>
                      <a:r>
                        <a:rPr lang="en-US" sz="1800" kern="1200" dirty="0">
                          <a:solidFill>
                            <a:schemeClr val="dk1"/>
                          </a:solidFill>
                          <a:effectLst/>
                          <a:latin typeface="#9Slide03 SFU Futura_12" panose="00000400000000000000" pitchFamily="2" charset="0"/>
                          <a:ea typeface="+mn-ea"/>
                          <a:cs typeface="+mn-cs"/>
                        </a:rPr>
                        <a:t> 2 </a:t>
                      </a:r>
                      <a:r>
                        <a:rPr lang="en-US" sz="1800" kern="1200" dirty="0" err="1">
                          <a:solidFill>
                            <a:schemeClr val="dk1"/>
                          </a:solidFill>
                          <a:effectLst/>
                          <a:latin typeface="#9Slide03 SFU Futura_12" panose="00000400000000000000" pitchFamily="2" charset="0"/>
                          <a:ea typeface="+mn-ea"/>
                          <a:cs typeface="+mn-cs"/>
                        </a:rPr>
                        <a:t>nhóm</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hoạt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tế</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dân</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không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hoạt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kinh</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tế</a:t>
                      </a:r>
                      <a:r>
                        <a:rPr lang="en-US" sz="1800" kern="1200" dirty="0">
                          <a:solidFill>
                            <a:schemeClr val="dk1"/>
                          </a:solidFill>
                          <a:effectLst/>
                          <a:latin typeface="#9Slide03 SFU Futura_12" panose="00000400000000000000" pitchFamily="2" charset="0"/>
                          <a:ea typeface="+mn-ea"/>
                          <a:cs typeface="+mn-cs"/>
                        </a:rPr>
                        <a:t>;</a:t>
                      </a:r>
                    </a:p>
                    <a:p>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Hoặc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phân</a:t>
                      </a:r>
                      <a:r>
                        <a:rPr lang="en-US" sz="1800" kern="1200" dirty="0">
                          <a:solidFill>
                            <a:schemeClr val="dk1"/>
                          </a:solidFill>
                          <a:effectLst/>
                          <a:latin typeface="#9Slide03 SFU Futura_12" panose="00000400000000000000" pitchFamily="2" charset="0"/>
                          <a:ea typeface="+mn-ea"/>
                          <a:cs typeface="+mn-cs"/>
                        </a:rPr>
                        <a:t> chia </a:t>
                      </a:r>
                      <a:r>
                        <a:rPr lang="en-US" sz="1800" kern="1200" dirty="0" err="1">
                          <a:solidFill>
                            <a:schemeClr val="dk1"/>
                          </a:solidFill>
                          <a:effectLst/>
                          <a:latin typeface="#9Slide03 SFU Futura_12" panose="00000400000000000000" pitchFamily="2" charset="0"/>
                          <a:ea typeface="+mn-ea"/>
                          <a:cs typeface="+mn-cs"/>
                        </a:rPr>
                        <a:t>số</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lao</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hoạt</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động</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trong</a:t>
                      </a:r>
                      <a:r>
                        <a:rPr lang="en-US" sz="1800" kern="1200" dirty="0">
                          <a:solidFill>
                            <a:schemeClr val="dk1"/>
                          </a:solidFill>
                          <a:effectLst/>
                          <a:latin typeface="#9Slide03 SFU Futura_12" panose="00000400000000000000" pitchFamily="2" charset="0"/>
                          <a:ea typeface="+mn-ea"/>
                          <a:cs typeface="+mn-cs"/>
                        </a:rPr>
                        <a:t> 3 </a:t>
                      </a:r>
                      <a:r>
                        <a:rPr lang="en-US" sz="1800" kern="1200" dirty="0" err="1">
                          <a:solidFill>
                            <a:schemeClr val="dk1"/>
                          </a:solidFill>
                          <a:effectLst/>
                          <a:latin typeface="#9Slide03 SFU Futura_12" panose="00000400000000000000" pitchFamily="2" charset="0"/>
                          <a:ea typeface="+mn-ea"/>
                          <a:cs typeface="+mn-cs"/>
                        </a:rPr>
                        <a:t>khu</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vực</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KT</a:t>
                      </a:r>
                      <a:r>
                        <a:rPr lang="en-US" sz="1800" kern="1200" dirty="0">
                          <a:solidFill>
                            <a:schemeClr val="dk1"/>
                          </a:solidFill>
                          <a:effectLst/>
                          <a:latin typeface="#9Slide03 SFU Futura_12" panose="00000400000000000000" pitchFamily="2" charset="0"/>
                          <a:ea typeface="+mn-ea"/>
                          <a:cs typeface="+mn-cs"/>
                        </a:rPr>
                        <a:t>: N-LN-</a:t>
                      </a:r>
                      <a:r>
                        <a:rPr lang="en-US" sz="1800" kern="1200" dirty="0" err="1">
                          <a:solidFill>
                            <a:schemeClr val="dk1"/>
                          </a:solidFill>
                          <a:effectLst/>
                          <a:latin typeface="#9Slide03 SFU Futura_12" panose="00000400000000000000" pitchFamily="2" charset="0"/>
                          <a:ea typeface="+mn-ea"/>
                          <a:cs typeface="+mn-cs"/>
                        </a:rPr>
                        <a:t>TS</a:t>
                      </a:r>
                      <a:r>
                        <a:rPr lang="en-US" sz="1800" kern="1200" dirty="0">
                          <a:solidFill>
                            <a:schemeClr val="dk1"/>
                          </a:solidFill>
                          <a:effectLst/>
                          <a:latin typeface="#9Slide03 SFU Futura_12" panose="00000400000000000000" pitchFamily="2" charset="0"/>
                          <a:ea typeface="+mn-ea"/>
                          <a:cs typeface="+mn-cs"/>
                        </a:rPr>
                        <a:t>, </a:t>
                      </a:r>
                      <a:r>
                        <a:rPr lang="en-US" sz="1800" kern="1200" dirty="0" err="1">
                          <a:solidFill>
                            <a:schemeClr val="dk1"/>
                          </a:solidFill>
                          <a:effectLst/>
                          <a:latin typeface="#9Slide03 SFU Futura_12" panose="00000400000000000000" pitchFamily="2" charset="0"/>
                          <a:ea typeface="+mn-ea"/>
                          <a:cs typeface="+mn-cs"/>
                        </a:rPr>
                        <a:t>CN</a:t>
                      </a:r>
                      <a:r>
                        <a:rPr lang="en-US" sz="1800" kern="1200" dirty="0">
                          <a:solidFill>
                            <a:schemeClr val="dk1"/>
                          </a:solidFill>
                          <a:effectLst/>
                          <a:latin typeface="#9Slide03 SFU Futura_12" panose="00000400000000000000" pitchFamily="2" charset="0"/>
                          <a:ea typeface="+mn-ea"/>
                          <a:cs typeface="+mn-cs"/>
                        </a:rPr>
                        <a:t>-XD </a:t>
                      </a:r>
                      <a:r>
                        <a:rPr lang="en-US" sz="1800" kern="1200" dirty="0" err="1">
                          <a:solidFill>
                            <a:schemeClr val="dk1"/>
                          </a:solidFill>
                          <a:effectLst/>
                          <a:latin typeface="#9Slide03 SFU Futura_12" panose="00000400000000000000" pitchFamily="2" charset="0"/>
                          <a:ea typeface="+mn-ea"/>
                          <a:cs typeface="+mn-cs"/>
                        </a:rPr>
                        <a:t>và</a:t>
                      </a:r>
                      <a:r>
                        <a:rPr lang="en-US" sz="1800" kern="1200" dirty="0">
                          <a:solidFill>
                            <a:schemeClr val="dk1"/>
                          </a:solidFill>
                          <a:effectLst/>
                          <a:latin typeface="#9Slide03 SFU Futura_12" panose="00000400000000000000" pitchFamily="2" charset="0"/>
                          <a:ea typeface="+mn-ea"/>
                          <a:cs typeface="+mn-cs"/>
                        </a:rPr>
                        <a:t> DV</a:t>
                      </a:r>
                      <a:endParaRPr lang="en-US" sz="1800" b="0" dirty="0">
                        <a:latin typeface="#9Slide03 SFU Futura_12" panose="00000400000000000000" pitchFamily="2" charset="0"/>
                      </a:endParaRP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491397356"/>
                  </a:ext>
                </a:extLst>
              </a:tr>
            </a:tbl>
          </a:graphicData>
        </a:graphic>
      </p:graphicFrame>
      <p:graphicFrame>
        <p:nvGraphicFramePr>
          <p:cNvPr id="7" name="Diagram 6">
            <a:extLst>
              <a:ext uri="{FF2B5EF4-FFF2-40B4-BE49-F238E27FC236}">
                <a16:creationId xmlns:a16="http://schemas.microsoft.com/office/drawing/2014/main" xmlns="" id="{6788328C-C556-DE6E-ACAC-16ED8B3B68B4}"/>
              </a:ext>
            </a:extLst>
          </p:cNvPr>
          <p:cNvGraphicFramePr/>
          <p:nvPr>
            <p:extLst>
              <p:ext uri="{D42A27DB-BD31-4B8C-83A1-F6EECF244321}">
                <p14:modId xmlns:p14="http://schemas.microsoft.com/office/powerpoint/2010/main" val="2265706560"/>
              </p:ext>
            </p:extLst>
          </p:nvPr>
        </p:nvGraphicFramePr>
        <p:xfrm>
          <a:off x="-4382086" y="3930293"/>
          <a:ext cx="4262709" cy="12222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Diagram 7">
            <a:extLst>
              <a:ext uri="{FF2B5EF4-FFF2-40B4-BE49-F238E27FC236}">
                <a16:creationId xmlns:a16="http://schemas.microsoft.com/office/drawing/2014/main" xmlns="" id="{866B684D-E56D-843D-5FC4-7E9B0CA11565}"/>
              </a:ext>
            </a:extLst>
          </p:cNvPr>
          <p:cNvGraphicFramePr/>
          <p:nvPr>
            <p:extLst>
              <p:ext uri="{D42A27DB-BD31-4B8C-83A1-F6EECF244321}">
                <p14:modId xmlns:p14="http://schemas.microsoft.com/office/powerpoint/2010/main" val="215624733"/>
              </p:ext>
            </p:extLst>
          </p:nvPr>
        </p:nvGraphicFramePr>
        <p:xfrm>
          <a:off x="-4398823" y="3186959"/>
          <a:ext cx="4356530" cy="135447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050" name="Picture 2" descr="Nhóm sản phẩm đa cấp – BSR Việt Nam">
            <a:extLst>
              <a:ext uri="{FF2B5EF4-FFF2-40B4-BE49-F238E27FC236}">
                <a16:creationId xmlns:a16="http://schemas.microsoft.com/office/drawing/2014/main" xmlns="" id="{24F3BBD7-B751-DA45-6A21-E49E61266B2E}"/>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170831" y="3930293"/>
            <a:ext cx="403032" cy="403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ải Pháp Xử Lý Bụi - Xử Lý Nước - TRIVIETCORP.NET">
            <a:extLst>
              <a:ext uri="{FF2B5EF4-FFF2-40B4-BE49-F238E27FC236}">
                <a16:creationId xmlns:a16="http://schemas.microsoft.com/office/drawing/2014/main" xmlns="" id="{1219B954-A782-6F09-81C2-DCA63D9A5D3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67798" y="4302462"/>
            <a:ext cx="372962" cy="3679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ới thiệu - Trí Việt Phát">
            <a:extLst>
              <a:ext uri="{FF2B5EF4-FFF2-40B4-BE49-F238E27FC236}">
                <a16:creationId xmlns:a16="http://schemas.microsoft.com/office/drawing/2014/main" xmlns="" id="{45735052-0700-DB35-0788-92E8E51956FC}"/>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731793" y="4658047"/>
            <a:ext cx="377904" cy="377904"/>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24D1485-D417-EED0-2A9D-5AD9419198E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3265" y="1753811"/>
            <a:ext cx="4365963" cy="2745741"/>
          </a:xfrm>
          <a:prstGeom prst="rect">
            <a:avLst/>
          </a:prstGeom>
        </p:spPr>
      </p:pic>
      <p:sp>
        <p:nvSpPr>
          <p:cNvPr id="31" name="TextBox 30">
            <a:extLst>
              <a:ext uri="{FF2B5EF4-FFF2-40B4-BE49-F238E27FC236}">
                <a16:creationId xmlns:a16="http://schemas.microsoft.com/office/drawing/2014/main" xmlns="" id="{3C0CEB95-7F79-E21A-90C8-B3E88686ADEF}"/>
              </a:ext>
            </a:extLst>
          </p:cNvPr>
          <p:cNvSpPr txBox="1"/>
          <p:nvPr/>
        </p:nvSpPr>
        <p:spPr>
          <a:xfrm>
            <a:off x="1490744" y="905251"/>
            <a:ext cx="2413114" cy="707886"/>
          </a:xfrm>
          <a:prstGeom prst="rect">
            <a:avLst/>
          </a:prstGeom>
          <a:solidFill>
            <a:srgbClr val="F8D8CA"/>
          </a:solidFill>
        </p:spPr>
        <p:txBody>
          <a:bodyPr wrap="square">
            <a:spAutoFit/>
          </a:bodyPr>
          <a:lstStyle/>
          <a:p>
            <a:pPr algn="ctr"/>
            <a:r>
              <a:rPr lang="it-IT" sz="4000">
                <a:solidFill>
                  <a:srgbClr val="C00000"/>
                </a:solidFill>
                <a:effectLst/>
                <a:latin typeface="#9Slide03 Bebas Neue Bold" panose="020B0606020202050201" pitchFamily="34" charset="0"/>
                <a:ea typeface="Arial" panose="020B0604020202020204" pitchFamily="34" charset="0"/>
              </a:rPr>
              <a:t> EM CÓ BIẾT</a:t>
            </a:r>
            <a:endParaRPr lang="en-US" sz="3600">
              <a:solidFill>
                <a:srgbClr val="C00000"/>
              </a:solidFill>
              <a:latin typeface="#9Slide03 Bebas Neue Bold" panose="020B0606020202050201" pitchFamily="34" charset="0"/>
            </a:endParaRPr>
          </a:p>
        </p:txBody>
      </p:sp>
      <p:grpSp>
        <p:nvGrpSpPr>
          <p:cNvPr id="33" name="Group 32">
            <a:extLst>
              <a:ext uri="{FF2B5EF4-FFF2-40B4-BE49-F238E27FC236}">
                <a16:creationId xmlns:a16="http://schemas.microsoft.com/office/drawing/2014/main" xmlns="" id="{6BC5D6E0-01C5-0836-D408-0919446714F5}"/>
              </a:ext>
            </a:extLst>
          </p:cNvPr>
          <p:cNvGrpSpPr/>
          <p:nvPr/>
        </p:nvGrpSpPr>
        <p:grpSpPr>
          <a:xfrm>
            <a:off x="7277772" y="3368737"/>
            <a:ext cx="1532933" cy="1233762"/>
            <a:chOff x="6196627" y="3112845"/>
            <a:chExt cx="2105705" cy="1694750"/>
          </a:xfrm>
        </p:grpSpPr>
        <p:pic>
          <p:nvPicPr>
            <p:cNvPr id="34" name="Picture 33">
              <a:extLst>
                <a:ext uri="{FF2B5EF4-FFF2-40B4-BE49-F238E27FC236}">
                  <a16:creationId xmlns:a16="http://schemas.microsoft.com/office/drawing/2014/main" xmlns="" id="{7E1B2128-E1A2-CAD1-EECA-2266E42EC67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343984" y="3112845"/>
              <a:ext cx="1173179" cy="1372956"/>
            </a:xfrm>
            <a:prstGeom prst="rect">
              <a:avLst/>
            </a:prstGeom>
            <a:ln>
              <a:solidFill>
                <a:srgbClr val="3A81BA"/>
              </a:solidFill>
            </a:ln>
          </p:spPr>
        </p:pic>
        <p:sp>
          <p:nvSpPr>
            <p:cNvPr id="35" name="TextBox 34">
              <a:extLst>
                <a:ext uri="{FF2B5EF4-FFF2-40B4-BE49-F238E27FC236}">
                  <a16:creationId xmlns:a16="http://schemas.microsoft.com/office/drawing/2014/main" xmlns="" id="{88B7A318-BD94-D46E-BC90-3F3CA11828BD}"/>
                </a:ext>
              </a:extLst>
            </p:cNvPr>
            <p:cNvSpPr txBox="1"/>
            <p:nvPr/>
          </p:nvSpPr>
          <p:spPr>
            <a:xfrm>
              <a:off x="6196627" y="4384819"/>
              <a:ext cx="2105705" cy="42277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Dưới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6" name="Group 35">
            <a:extLst>
              <a:ext uri="{FF2B5EF4-FFF2-40B4-BE49-F238E27FC236}">
                <a16:creationId xmlns:a16="http://schemas.microsoft.com/office/drawing/2014/main" xmlns="" id="{023A8697-5122-2C5D-1258-0220DB7A32CE}"/>
              </a:ext>
            </a:extLst>
          </p:cNvPr>
          <p:cNvGrpSpPr/>
          <p:nvPr/>
        </p:nvGrpSpPr>
        <p:grpSpPr>
          <a:xfrm>
            <a:off x="4464968" y="2562440"/>
            <a:ext cx="1821535" cy="1271293"/>
            <a:chOff x="7656147" y="2893756"/>
            <a:chExt cx="1821535" cy="1271293"/>
          </a:xfrm>
        </p:grpSpPr>
        <p:pic>
          <p:nvPicPr>
            <p:cNvPr id="37" name="Picture 36">
              <a:extLst>
                <a:ext uri="{FF2B5EF4-FFF2-40B4-BE49-F238E27FC236}">
                  <a16:creationId xmlns:a16="http://schemas.microsoft.com/office/drawing/2014/main" xmlns="" id="{6C0B3C90-1950-A821-FBD2-8D862704EBF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143457" y="2893756"/>
              <a:ext cx="870710" cy="1018981"/>
            </a:xfrm>
            <a:prstGeom prst="rect">
              <a:avLst/>
            </a:prstGeom>
            <a:ln>
              <a:solidFill>
                <a:srgbClr val="3A81BA"/>
              </a:solidFill>
            </a:ln>
          </p:spPr>
        </p:pic>
        <p:sp>
          <p:nvSpPr>
            <p:cNvPr id="38" name="TextBox 37">
              <a:extLst>
                <a:ext uri="{FF2B5EF4-FFF2-40B4-BE49-F238E27FC236}">
                  <a16:creationId xmlns:a16="http://schemas.microsoft.com/office/drawing/2014/main" xmlns="" id="{1A3F9D9C-F543-CB2C-1102-DD353F760FFB}"/>
                </a:ext>
              </a:extLst>
            </p:cNvPr>
            <p:cNvSpPr txBox="1"/>
            <p:nvPr/>
          </p:nvSpPr>
          <p:spPr>
            <a:xfrm>
              <a:off x="7656147" y="3857272"/>
              <a:ext cx="1821535"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Trong</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9" name="Group 38">
            <a:extLst>
              <a:ext uri="{FF2B5EF4-FFF2-40B4-BE49-F238E27FC236}">
                <a16:creationId xmlns:a16="http://schemas.microsoft.com/office/drawing/2014/main" xmlns="" id="{955EAC34-6FA6-3D51-06F8-A8EB0A49B75B}"/>
              </a:ext>
            </a:extLst>
          </p:cNvPr>
          <p:cNvGrpSpPr/>
          <p:nvPr/>
        </p:nvGrpSpPr>
        <p:grpSpPr>
          <a:xfrm>
            <a:off x="7006892" y="1621719"/>
            <a:ext cx="1641663" cy="1258148"/>
            <a:chOff x="10282368" y="3520844"/>
            <a:chExt cx="1641663" cy="1258148"/>
          </a:xfrm>
        </p:grpSpPr>
        <p:pic>
          <p:nvPicPr>
            <p:cNvPr id="40" name="Picture 39">
              <a:extLst>
                <a:ext uri="{FF2B5EF4-FFF2-40B4-BE49-F238E27FC236}">
                  <a16:creationId xmlns:a16="http://schemas.microsoft.com/office/drawing/2014/main" xmlns="" id="{15690616-626E-76AB-08F0-CFD512ABC1DA}"/>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652655" y="3520844"/>
              <a:ext cx="849258" cy="990098"/>
            </a:xfrm>
            <a:prstGeom prst="rect">
              <a:avLst/>
            </a:prstGeom>
            <a:ln>
              <a:solidFill>
                <a:srgbClr val="3A81BA"/>
              </a:solidFill>
            </a:ln>
          </p:spPr>
        </p:pic>
        <p:sp>
          <p:nvSpPr>
            <p:cNvPr id="41" name="TextBox 40">
              <a:extLst>
                <a:ext uri="{FF2B5EF4-FFF2-40B4-BE49-F238E27FC236}">
                  <a16:creationId xmlns:a16="http://schemas.microsoft.com/office/drawing/2014/main" xmlns="" id="{CB7A6F2B-7E0D-4372-8747-D3240F1676FC}"/>
                </a:ext>
              </a:extLst>
            </p:cNvPr>
            <p:cNvSpPr txBox="1"/>
            <p:nvPr/>
          </p:nvSpPr>
          <p:spPr>
            <a:xfrm>
              <a:off x="10282368" y="4471215"/>
              <a:ext cx="1641663"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Ngoài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sp>
        <p:nvSpPr>
          <p:cNvPr id="6" name="Equals 5">
            <a:extLst>
              <a:ext uri="{FF2B5EF4-FFF2-40B4-BE49-F238E27FC236}">
                <a16:creationId xmlns:a16="http://schemas.microsoft.com/office/drawing/2014/main" xmlns="" id="{598CA9BE-814A-189B-2D6F-F81B309766AA}"/>
              </a:ext>
            </a:extLst>
          </p:cNvPr>
          <p:cNvSpPr/>
          <p:nvPr/>
        </p:nvSpPr>
        <p:spPr>
          <a:xfrm>
            <a:off x="5950665" y="2894986"/>
            <a:ext cx="474738" cy="471301"/>
          </a:xfrm>
          <a:prstGeom prst="mathEqua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lus Sign 8">
            <a:extLst>
              <a:ext uri="{FF2B5EF4-FFF2-40B4-BE49-F238E27FC236}">
                <a16:creationId xmlns:a16="http://schemas.microsoft.com/office/drawing/2014/main" xmlns="" id="{68A6DCD1-5E75-F67F-686D-46FBF5A9DC41}"/>
              </a:ext>
            </a:extLst>
          </p:cNvPr>
          <p:cNvSpPr/>
          <p:nvPr/>
        </p:nvSpPr>
        <p:spPr>
          <a:xfrm>
            <a:off x="7517961" y="2872320"/>
            <a:ext cx="463515" cy="442357"/>
          </a:xfrm>
          <a:prstGeom prst="mathPlu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86A24C4C-2E33-A30C-CE64-B9DA1E0360B2}"/>
              </a:ext>
            </a:extLst>
          </p:cNvPr>
          <p:cNvSpPr txBox="1"/>
          <p:nvPr/>
        </p:nvSpPr>
        <p:spPr>
          <a:xfrm>
            <a:off x="6430842" y="2048593"/>
            <a:ext cx="961337" cy="1569660"/>
          </a:xfrm>
          <a:prstGeom prst="rect">
            <a:avLst/>
          </a:prstGeom>
          <a:noFill/>
        </p:spPr>
        <p:txBody>
          <a:bodyPr wrap="square" rtlCol="0">
            <a:spAutoFit/>
          </a:bodyPr>
          <a:lstStyle/>
          <a:p>
            <a:r>
              <a:rPr lang="en-US" sz="9600">
                <a:solidFill>
                  <a:srgbClr val="0070C0"/>
                </a:solidFill>
                <a:latin typeface="#9Slide07 IcielBC Cubano Normal" panose="00000500000000000000" pitchFamily="2" charset="0"/>
              </a:rPr>
              <a:t>2</a:t>
            </a:r>
          </a:p>
        </p:txBody>
      </p:sp>
      <p:sp>
        <p:nvSpPr>
          <p:cNvPr id="5" name="TextBox 4">
            <a:extLst>
              <a:ext uri="{FF2B5EF4-FFF2-40B4-BE49-F238E27FC236}">
                <a16:creationId xmlns:a16="http://schemas.microsoft.com/office/drawing/2014/main" xmlns="" id="{BBB38C0C-5301-EFB6-4AA8-013283B7925A}"/>
              </a:ext>
            </a:extLst>
          </p:cNvPr>
          <p:cNvSpPr txBox="1"/>
          <p:nvPr/>
        </p:nvSpPr>
        <p:spPr>
          <a:xfrm>
            <a:off x="8374951" y="2448738"/>
            <a:ext cx="718784" cy="1077218"/>
          </a:xfrm>
          <a:prstGeom prst="rect">
            <a:avLst/>
          </a:prstGeom>
          <a:noFill/>
          <a:ln>
            <a:solidFill>
              <a:schemeClr val="accent1"/>
            </a:solidFill>
          </a:ln>
        </p:spPr>
        <p:txBody>
          <a:bodyPr wrap="square" rtlCol="0">
            <a:spAutoFit/>
          </a:bodyPr>
          <a:lstStyle/>
          <a:p>
            <a:pPr algn="ctr"/>
            <a:r>
              <a:rPr lang="en-US" sz="1600">
                <a:solidFill>
                  <a:srgbClr val="0070C0"/>
                </a:solidFill>
                <a:latin typeface="#9Slide03 SFU Futura_12" panose="00000400000000000000" pitchFamily="2" charset="0"/>
              </a:rPr>
              <a:t>Dân </a:t>
            </a:r>
          </a:p>
          <a:p>
            <a:pPr algn="ctr"/>
            <a:r>
              <a:rPr lang="en-US" sz="1600">
                <a:solidFill>
                  <a:srgbClr val="0070C0"/>
                </a:solidFill>
                <a:latin typeface="#9Slide03 SFU Futura_12" panose="00000400000000000000" pitchFamily="2" charset="0"/>
              </a:rPr>
              <a:t>số </a:t>
            </a:r>
          </a:p>
          <a:p>
            <a:pPr algn="ctr"/>
            <a:r>
              <a:rPr lang="en-US" sz="1600">
                <a:solidFill>
                  <a:srgbClr val="0070C0"/>
                </a:solidFill>
                <a:latin typeface="#9Slide03 SFU Futura_12" panose="00000400000000000000" pitchFamily="2" charset="0"/>
              </a:rPr>
              <a:t>phụ thuộc</a:t>
            </a:r>
          </a:p>
        </p:txBody>
      </p:sp>
      <p:sp>
        <p:nvSpPr>
          <p:cNvPr id="42" name="Action Button: Go Home 41">
            <a:hlinkClick r:id="rId23" action="ppaction://hlinksldjump"/>
            <a:extLst>
              <a:ext uri="{FF2B5EF4-FFF2-40B4-BE49-F238E27FC236}">
                <a16:creationId xmlns:a16="http://schemas.microsoft.com/office/drawing/2014/main" xmlns="" id="{55607FD3-5D7F-34A1-7E5E-0BA30227E345}"/>
              </a:ext>
            </a:extLst>
          </p:cNvPr>
          <p:cNvSpPr/>
          <p:nvPr/>
        </p:nvSpPr>
        <p:spPr>
          <a:xfrm>
            <a:off x="8693535" y="4759801"/>
            <a:ext cx="394260" cy="346887"/>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386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1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6127" y="318595"/>
            <a:ext cx="4632220" cy="501758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368496" y="4541430"/>
            <a:ext cx="775504" cy="576807"/>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105760"/>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95250"/>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pic>
        <p:nvPicPr>
          <p:cNvPr id="28" name="Picture 27" descr="A picture containing vector graphics&#10;&#10;Description automatically generated">
            <a:extLst>
              <a:ext uri="{FF2B5EF4-FFF2-40B4-BE49-F238E27FC236}">
                <a16:creationId xmlns:a16="http://schemas.microsoft.com/office/drawing/2014/main" xmlns="" id="{EABA6D8C-7FAB-EB49-0652-00D1589D9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8534" y="599226"/>
            <a:ext cx="1084310" cy="1084310"/>
          </a:xfrm>
          <a:prstGeom prst="rect">
            <a:avLst/>
          </a:prstGeom>
          <a:ln>
            <a:noFill/>
          </a:ln>
          <a:effectLst>
            <a:outerShdw blurRad="292100" dist="139700" dir="2700000" algn="tl" rotWithShape="0">
              <a:srgbClr val="333333">
                <a:alpha val="65000"/>
              </a:srgbClr>
            </a:outerShdw>
          </a:effectLst>
        </p:spPr>
      </p:pic>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44662" y="1051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pic>
        <p:nvPicPr>
          <p:cNvPr id="3" name="Picture 2">
            <a:extLst>
              <a:ext uri="{FF2B5EF4-FFF2-40B4-BE49-F238E27FC236}">
                <a16:creationId xmlns:a16="http://schemas.microsoft.com/office/drawing/2014/main" xmlns="" id="{424D1485-D417-EED0-2A9D-5AD9419198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4687" y="1870845"/>
            <a:ext cx="4365963" cy="2745741"/>
          </a:xfrm>
          <a:prstGeom prst="rect">
            <a:avLst/>
          </a:prstGeom>
        </p:spPr>
      </p:pic>
      <p:sp>
        <p:nvSpPr>
          <p:cNvPr id="31" name="TextBox 30">
            <a:extLst>
              <a:ext uri="{FF2B5EF4-FFF2-40B4-BE49-F238E27FC236}">
                <a16:creationId xmlns:a16="http://schemas.microsoft.com/office/drawing/2014/main" xmlns="" id="{3C0CEB95-7F79-E21A-90C8-B3E88686ADEF}"/>
              </a:ext>
            </a:extLst>
          </p:cNvPr>
          <p:cNvSpPr txBox="1"/>
          <p:nvPr/>
        </p:nvSpPr>
        <p:spPr>
          <a:xfrm>
            <a:off x="1354539" y="722863"/>
            <a:ext cx="2413114" cy="584775"/>
          </a:xfrm>
          <a:prstGeom prst="rect">
            <a:avLst/>
          </a:prstGeom>
          <a:solidFill>
            <a:srgbClr val="F8D8CA"/>
          </a:solidFill>
        </p:spPr>
        <p:txBody>
          <a:bodyPr wrap="square">
            <a:spAutoFit/>
          </a:bodyPr>
          <a:lstStyle/>
          <a:p>
            <a:pPr algn="ctr"/>
            <a:r>
              <a:rPr lang="it-IT" sz="3200">
                <a:solidFill>
                  <a:srgbClr val="C00000"/>
                </a:solidFill>
                <a:effectLst/>
                <a:latin typeface="#9Slide03 Bebas Neue Bold" panose="020B0606020202050201" pitchFamily="34" charset="0"/>
                <a:ea typeface="Arial" panose="020B0604020202020204" pitchFamily="34" charset="0"/>
              </a:rPr>
              <a:t> EM CÓ BIẾT</a:t>
            </a:r>
            <a:endParaRPr lang="en-US" sz="2800">
              <a:solidFill>
                <a:srgbClr val="C00000"/>
              </a:solidFill>
              <a:latin typeface="#9Slide03 Bebas Neue Bold" panose="020B0606020202050201" pitchFamily="34" charset="0"/>
            </a:endParaRPr>
          </a:p>
        </p:txBody>
      </p:sp>
      <p:grpSp>
        <p:nvGrpSpPr>
          <p:cNvPr id="33" name="Group 32">
            <a:extLst>
              <a:ext uri="{FF2B5EF4-FFF2-40B4-BE49-F238E27FC236}">
                <a16:creationId xmlns:a16="http://schemas.microsoft.com/office/drawing/2014/main" xmlns="" id="{6BC5D6E0-01C5-0836-D408-0919446714F5}"/>
              </a:ext>
            </a:extLst>
          </p:cNvPr>
          <p:cNvGrpSpPr/>
          <p:nvPr/>
        </p:nvGrpSpPr>
        <p:grpSpPr>
          <a:xfrm>
            <a:off x="11627071" y="3260931"/>
            <a:ext cx="1532933" cy="1233762"/>
            <a:chOff x="6196627" y="3112845"/>
            <a:chExt cx="2105705" cy="1694750"/>
          </a:xfrm>
        </p:grpSpPr>
        <p:pic>
          <p:nvPicPr>
            <p:cNvPr id="34" name="Picture 33">
              <a:extLst>
                <a:ext uri="{FF2B5EF4-FFF2-40B4-BE49-F238E27FC236}">
                  <a16:creationId xmlns:a16="http://schemas.microsoft.com/office/drawing/2014/main" xmlns="" id="{7E1B2128-E1A2-CAD1-EECA-2266E42EC6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3984" y="3112845"/>
              <a:ext cx="1173179" cy="1372956"/>
            </a:xfrm>
            <a:prstGeom prst="rect">
              <a:avLst/>
            </a:prstGeom>
            <a:ln>
              <a:solidFill>
                <a:srgbClr val="3A81BA"/>
              </a:solidFill>
            </a:ln>
          </p:spPr>
        </p:pic>
        <p:sp>
          <p:nvSpPr>
            <p:cNvPr id="35" name="TextBox 34">
              <a:extLst>
                <a:ext uri="{FF2B5EF4-FFF2-40B4-BE49-F238E27FC236}">
                  <a16:creationId xmlns:a16="http://schemas.microsoft.com/office/drawing/2014/main" xmlns="" id="{88B7A318-BD94-D46E-BC90-3F3CA11828BD}"/>
                </a:ext>
              </a:extLst>
            </p:cNvPr>
            <p:cNvSpPr txBox="1"/>
            <p:nvPr/>
          </p:nvSpPr>
          <p:spPr>
            <a:xfrm>
              <a:off x="6196627" y="4384819"/>
              <a:ext cx="2105705" cy="42277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Dưới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6" name="Group 35">
            <a:extLst>
              <a:ext uri="{FF2B5EF4-FFF2-40B4-BE49-F238E27FC236}">
                <a16:creationId xmlns:a16="http://schemas.microsoft.com/office/drawing/2014/main" xmlns="" id="{023A8697-5122-2C5D-1258-0220DB7A32CE}"/>
              </a:ext>
            </a:extLst>
          </p:cNvPr>
          <p:cNvGrpSpPr/>
          <p:nvPr/>
        </p:nvGrpSpPr>
        <p:grpSpPr>
          <a:xfrm>
            <a:off x="9534656" y="1047889"/>
            <a:ext cx="1821535" cy="1271293"/>
            <a:chOff x="7656147" y="2893756"/>
            <a:chExt cx="1821535" cy="1271293"/>
          </a:xfrm>
        </p:grpSpPr>
        <p:pic>
          <p:nvPicPr>
            <p:cNvPr id="37" name="Picture 36">
              <a:extLst>
                <a:ext uri="{FF2B5EF4-FFF2-40B4-BE49-F238E27FC236}">
                  <a16:creationId xmlns:a16="http://schemas.microsoft.com/office/drawing/2014/main" xmlns="" id="{6C0B3C90-1950-A821-FBD2-8D862704EB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43457" y="2893756"/>
              <a:ext cx="870710" cy="1018981"/>
            </a:xfrm>
            <a:prstGeom prst="rect">
              <a:avLst/>
            </a:prstGeom>
            <a:ln>
              <a:solidFill>
                <a:srgbClr val="3A81BA"/>
              </a:solidFill>
            </a:ln>
          </p:spPr>
        </p:pic>
        <p:sp>
          <p:nvSpPr>
            <p:cNvPr id="38" name="TextBox 37">
              <a:extLst>
                <a:ext uri="{FF2B5EF4-FFF2-40B4-BE49-F238E27FC236}">
                  <a16:creationId xmlns:a16="http://schemas.microsoft.com/office/drawing/2014/main" xmlns="" id="{1A3F9D9C-F543-CB2C-1102-DD353F760FFB}"/>
                </a:ext>
              </a:extLst>
            </p:cNvPr>
            <p:cNvSpPr txBox="1"/>
            <p:nvPr/>
          </p:nvSpPr>
          <p:spPr>
            <a:xfrm>
              <a:off x="7656147" y="3857272"/>
              <a:ext cx="1821535"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Trong</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9" name="Group 38">
            <a:extLst>
              <a:ext uri="{FF2B5EF4-FFF2-40B4-BE49-F238E27FC236}">
                <a16:creationId xmlns:a16="http://schemas.microsoft.com/office/drawing/2014/main" xmlns="" id="{955EAC34-6FA6-3D51-06F8-A8EB0A49B75B}"/>
              </a:ext>
            </a:extLst>
          </p:cNvPr>
          <p:cNvGrpSpPr/>
          <p:nvPr/>
        </p:nvGrpSpPr>
        <p:grpSpPr>
          <a:xfrm>
            <a:off x="11356191" y="1513913"/>
            <a:ext cx="1641663" cy="1258148"/>
            <a:chOff x="10282368" y="3520844"/>
            <a:chExt cx="1641663" cy="1258148"/>
          </a:xfrm>
        </p:grpSpPr>
        <p:pic>
          <p:nvPicPr>
            <p:cNvPr id="40" name="Picture 39">
              <a:extLst>
                <a:ext uri="{FF2B5EF4-FFF2-40B4-BE49-F238E27FC236}">
                  <a16:creationId xmlns:a16="http://schemas.microsoft.com/office/drawing/2014/main" xmlns="" id="{15690616-626E-76AB-08F0-CFD512ABC1D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52655" y="3520844"/>
              <a:ext cx="849258" cy="990098"/>
            </a:xfrm>
            <a:prstGeom prst="rect">
              <a:avLst/>
            </a:prstGeom>
            <a:ln>
              <a:solidFill>
                <a:srgbClr val="3A81BA"/>
              </a:solidFill>
            </a:ln>
          </p:spPr>
        </p:pic>
        <p:sp>
          <p:nvSpPr>
            <p:cNvPr id="41" name="TextBox 40">
              <a:extLst>
                <a:ext uri="{FF2B5EF4-FFF2-40B4-BE49-F238E27FC236}">
                  <a16:creationId xmlns:a16="http://schemas.microsoft.com/office/drawing/2014/main" xmlns="" id="{CB7A6F2B-7E0D-4372-8747-D3240F1676FC}"/>
                </a:ext>
              </a:extLst>
            </p:cNvPr>
            <p:cNvSpPr txBox="1"/>
            <p:nvPr/>
          </p:nvSpPr>
          <p:spPr>
            <a:xfrm>
              <a:off x="10282368" y="4471215"/>
              <a:ext cx="1641663"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Ngoài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sp>
        <p:nvSpPr>
          <p:cNvPr id="6" name="Equals 5">
            <a:extLst>
              <a:ext uri="{FF2B5EF4-FFF2-40B4-BE49-F238E27FC236}">
                <a16:creationId xmlns:a16="http://schemas.microsoft.com/office/drawing/2014/main" xmlns="" id="{598CA9BE-814A-189B-2D6F-F81B309766AA}"/>
              </a:ext>
            </a:extLst>
          </p:cNvPr>
          <p:cNvSpPr/>
          <p:nvPr/>
        </p:nvSpPr>
        <p:spPr>
          <a:xfrm>
            <a:off x="10299964" y="2787180"/>
            <a:ext cx="474738" cy="471301"/>
          </a:xfrm>
          <a:prstGeom prst="mathEqua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lus Sign 8">
            <a:extLst>
              <a:ext uri="{FF2B5EF4-FFF2-40B4-BE49-F238E27FC236}">
                <a16:creationId xmlns:a16="http://schemas.microsoft.com/office/drawing/2014/main" xmlns="" id="{68A6DCD1-5E75-F67F-686D-46FBF5A9DC41}"/>
              </a:ext>
            </a:extLst>
          </p:cNvPr>
          <p:cNvSpPr/>
          <p:nvPr/>
        </p:nvSpPr>
        <p:spPr>
          <a:xfrm>
            <a:off x="11867260" y="2764514"/>
            <a:ext cx="463515" cy="442357"/>
          </a:xfrm>
          <a:prstGeom prst="mathPlu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86A24C4C-2E33-A30C-CE64-B9DA1E0360B2}"/>
              </a:ext>
            </a:extLst>
          </p:cNvPr>
          <p:cNvSpPr txBox="1"/>
          <p:nvPr/>
        </p:nvSpPr>
        <p:spPr>
          <a:xfrm>
            <a:off x="10780141" y="1940787"/>
            <a:ext cx="961337" cy="1569660"/>
          </a:xfrm>
          <a:prstGeom prst="rect">
            <a:avLst/>
          </a:prstGeom>
          <a:noFill/>
        </p:spPr>
        <p:txBody>
          <a:bodyPr wrap="square" rtlCol="0">
            <a:spAutoFit/>
          </a:bodyPr>
          <a:lstStyle/>
          <a:p>
            <a:r>
              <a:rPr lang="en-US" sz="9600">
                <a:solidFill>
                  <a:srgbClr val="0070C0"/>
                </a:solidFill>
                <a:latin typeface="#9Slide07 IcielBC Cubano Normal" panose="00000500000000000000" pitchFamily="2" charset="0"/>
              </a:rPr>
              <a:t>2</a:t>
            </a:r>
          </a:p>
        </p:txBody>
      </p:sp>
      <p:graphicFrame>
        <p:nvGraphicFramePr>
          <p:cNvPr id="44" name="Table 4">
            <a:extLst>
              <a:ext uri="{FF2B5EF4-FFF2-40B4-BE49-F238E27FC236}">
                <a16:creationId xmlns:a16="http://schemas.microsoft.com/office/drawing/2014/main" xmlns="" id="{8873EFAF-F061-5AFC-4DC4-D66837AA31B3}"/>
              </a:ext>
            </a:extLst>
          </p:cNvPr>
          <p:cNvGraphicFramePr>
            <a:graphicFrameLocks noGrp="1"/>
          </p:cNvGraphicFramePr>
          <p:nvPr>
            <p:extLst>
              <p:ext uri="{D42A27DB-BD31-4B8C-83A1-F6EECF244321}">
                <p14:modId xmlns:p14="http://schemas.microsoft.com/office/powerpoint/2010/main" val="25976523"/>
              </p:ext>
            </p:extLst>
          </p:nvPr>
        </p:nvGraphicFramePr>
        <p:xfrm>
          <a:off x="5032599" y="626188"/>
          <a:ext cx="4122969" cy="4506802"/>
        </p:xfrm>
        <a:graphic>
          <a:graphicData uri="http://schemas.openxmlformats.org/drawingml/2006/table">
            <a:tbl>
              <a:tblPr firstRow="1" bandRow="1">
                <a:tableStyleId>{00A15C55-8517-42AA-B614-E9B94910E393}</a:tableStyleId>
              </a:tblPr>
              <a:tblGrid>
                <a:gridCol w="976411">
                  <a:extLst>
                    <a:ext uri="{9D8B030D-6E8A-4147-A177-3AD203B41FA5}">
                      <a16:colId xmlns:a16="http://schemas.microsoft.com/office/drawing/2014/main" xmlns="" val="2118861442"/>
                    </a:ext>
                  </a:extLst>
                </a:gridCol>
                <a:gridCol w="3146558">
                  <a:extLst>
                    <a:ext uri="{9D8B030D-6E8A-4147-A177-3AD203B41FA5}">
                      <a16:colId xmlns:a16="http://schemas.microsoft.com/office/drawing/2014/main" xmlns="" val="2521582897"/>
                    </a:ext>
                  </a:extLst>
                </a:gridCol>
              </a:tblGrid>
              <a:tr h="867132">
                <a:tc gridSpan="2">
                  <a:txBody>
                    <a:bodyPr/>
                    <a:lstStyle/>
                    <a:p>
                      <a:pPr algn="ctr"/>
                      <a:r>
                        <a:rPr lang="en-US" sz="1800">
                          <a:latin typeface="#9Slide03 SFU Futura_12" panose="00000400000000000000" pitchFamily="2" charset="0"/>
                        </a:rPr>
                        <a:t>Nhóm 7,8</a:t>
                      </a:r>
                    </a:p>
                    <a:p>
                      <a:pPr algn="ctr"/>
                      <a:r>
                        <a:rPr lang="en-US" sz="1800">
                          <a:latin typeface="#9Slide03 SFU Futura_12" panose="00000400000000000000" pitchFamily="2" charset="0"/>
                        </a:rPr>
                        <a:t>Nội dung: </a:t>
                      </a: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a:t>
                      </a:r>
                    </a:p>
                    <a:p>
                      <a:pPr algn="ct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theo trình độ văn hóa</a:t>
                      </a:r>
                      <a:endParaRPr lang="en-US" sz="18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1238759">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chemeClr val="bg1">
                        <a:lumMod val="95000"/>
                      </a:schemeClr>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a:effectLst/>
                          <a:latin typeface="#9Slide03 SFU Futura_12" panose="00000400000000000000" pitchFamily="2" charset="0"/>
                          <a:ea typeface="Cambria" panose="02040503050406030204" pitchFamily="18" charset="0"/>
                          <a:cs typeface="Times New Roman" panose="02020603050405020304" pitchFamily="18" charset="0"/>
                        </a:rPr>
                        <a:t>Thể hiện qua tỉ lệ dân số 15 tuổi trở lên biết chữ, số năm đi học trung bình của người trên 25 tuổi,..</a:t>
                      </a:r>
                      <a:r>
                        <a:rPr lang="vi-VN" sz="1800">
                          <a:effectLst/>
                          <a:latin typeface="#9Slide03 SFU Futura_12" panose="00000400000000000000" pitchFamily="2" charset="0"/>
                          <a:ea typeface="Cambria" panose="02040503050406030204" pitchFamily="18" charset="0"/>
                          <a:cs typeface="Times New Roman" panose="02020603050405020304" pitchFamily="18" charset="0"/>
                        </a:rPr>
                        <a:t>.</a:t>
                      </a:r>
                      <a:endParaRPr lang="en-US" sz="1800" kern="1200">
                        <a:solidFill>
                          <a:schemeClr val="dk1"/>
                        </a:solidFill>
                        <a:effectLst/>
                        <a:latin typeface="#9Slide03 SFU Futura_12" panose="00000400000000000000" pitchFamily="2" charset="0"/>
                        <a:ea typeface="+mn-ea"/>
                        <a:cs typeface="+mn-cs"/>
                      </a:endParaRP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383593564"/>
                  </a:ext>
                </a:extLst>
              </a:tr>
              <a:tr h="2353643">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chemeClr val="bg1">
                        <a:lumMod val="95000"/>
                      </a:schemeClr>
                    </a:solidFill>
                  </a:tcPr>
                </a:tc>
                <a:tc>
                  <a:txBody>
                    <a:bodyPr/>
                    <a:lstStyle/>
                    <a:p>
                      <a:pPr marL="111125" algn="just">
                        <a:lnSpc>
                          <a:spcPct val="107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Phản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ánh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trình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độ</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trí</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và</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trình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độ</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học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vấn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của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cư</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p>
                    <a:p>
                      <a:pPr marL="111125" algn="just">
                        <a:lnSpc>
                          <a:spcPct val="107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Là</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thước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đo</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quan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trọng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phản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ánh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chất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lượng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số</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của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một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khu</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vực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một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quốc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gia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p>
                  </a:txBody>
                  <a:tcPr anchor="ctr">
                    <a:cell3D prstMaterial="dkEdge">
                      <a:bevel w="77470" h="12700" prst="softRound"/>
                      <a:lightRig rig="flood" dir="t"/>
                    </a:cell3D>
                    <a:solidFill>
                      <a:schemeClr val="bg1">
                        <a:lumMod val="95000"/>
                      </a:schemeClr>
                    </a:solidFill>
                  </a:tcPr>
                </a:tc>
                <a:extLst>
                  <a:ext uri="{0D108BD9-81ED-4DB2-BD59-A6C34878D82A}">
                    <a16:rowId xmlns:a16="http://schemas.microsoft.com/office/drawing/2014/main" xmlns="" val="3491397356"/>
                  </a:ext>
                </a:extLst>
              </a:tr>
            </a:tbl>
          </a:graphicData>
        </a:graphic>
      </p:graphicFrame>
      <p:pic>
        <p:nvPicPr>
          <p:cNvPr id="18" name="Picture 17">
            <a:extLst>
              <a:ext uri="{FF2B5EF4-FFF2-40B4-BE49-F238E27FC236}">
                <a16:creationId xmlns:a16="http://schemas.microsoft.com/office/drawing/2014/main" xmlns="" id="{759E79EE-627C-C3F8-143F-9CF1A541E70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030" y="1307620"/>
            <a:ext cx="4950851" cy="3647458"/>
          </a:xfrm>
          <a:prstGeom prst="rect">
            <a:avLst/>
          </a:prstGeom>
        </p:spPr>
      </p:pic>
      <p:sp>
        <p:nvSpPr>
          <p:cNvPr id="45" name="TextBox 44">
            <a:extLst>
              <a:ext uri="{FF2B5EF4-FFF2-40B4-BE49-F238E27FC236}">
                <a16:creationId xmlns:a16="http://schemas.microsoft.com/office/drawing/2014/main" xmlns="" id="{2822454B-35CB-88F2-D50F-7735C3585FCD}"/>
              </a:ext>
            </a:extLst>
          </p:cNvPr>
          <p:cNvSpPr txBox="1"/>
          <p:nvPr/>
        </p:nvSpPr>
        <p:spPr>
          <a:xfrm>
            <a:off x="23443" y="4909515"/>
            <a:ext cx="4997588" cy="300082"/>
          </a:xfrm>
          <a:prstGeom prst="rect">
            <a:avLst/>
          </a:prstGeom>
          <a:noFill/>
        </p:spPr>
        <p:txBody>
          <a:bodyPr wrap="square">
            <a:spAutoFit/>
          </a:bodyPr>
          <a:lstStyle/>
          <a:p>
            <a:pPr algn="ctr"/>
            <a:r>
              <a:rPr lang="en-US" i="1">
                <a:solidFill>
                  <a:srgbClr val="333333"/>
                </a:solidFill>
                <a:effectLst/>
                <a:latin typeface="Roboto" panose="02000000000000000000" pitchFamily="2" charset="0"/>
              </a:rPr>
              <a:t>Nguồn: Kết quả Tổng điều tra Dân số và nhà ở năm 2019 </a:t>
            </a:r>
          </a:p>
        </p:txBody>
      </p:sp>
      <p:sp>
        <p:nvSpPr>
          <p:cNvPr id="46" name="Action Button: Go Home 45">
            <a:hlinkClick r:id="rId10" action="ppaction://hlinksldjump"/>
            <a:extLst>
              <a:ext uri="{FF2B5EF4-FFF2-40B4-BE49-F238E27FC236}">
                <a16:creationId xmlns:a16="http://schemas.microsoft.com/office/drawing/2014/main" xmlns="" id="{E4D017BC-1C0A-E18D-9A55-87769AD328A8}"/>
              </a:ext>
            </a:extLst>
          </p:cNvPr>
          <p:cNvSpPr/>
          <p:nvPr/>
        </p:nvSpPr>
        <p:spPr>
          <a:xfrm>
            <a:off x="8693535" y="4759801"/>
            <a:ext cx="394260" cy="346887"/>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380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10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5 triệu nam giới có nguy cơ không lấy được vợ">
            <a:hlinkClick r:id="" action="ppaction://media"/>
            <a:extLst>
              <a:ext uri="{FF2B5EF4-FFF2-40B4-BE49-F238E27FC236}">
                <a16:creationId xmlns:a16="http://schemas.microsoft.com/office/drawing/2014/main" xmlns="" id="{3794F451-66DF-4390-AD37-9C1D012AF4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xmlns="" id="{2BC76CC6-F5AA-4D4F-9AA0-281DB6C263B2}"/>
              </a:ext>
            </a:extLst>
          </p:cNvPr>
          <p:cNvSpPr txBox="1"/>
          <p:nvPr/>
        </p:nvSpPr>
        <p:spPr>
          <a:xfrm>
            <a:off x="1855433" y="76531"/>
            <a:ext cx="4795319" cy="461665"/>
          </a:xfrm>
          <a:prstGeom prst="rect">
            <a:avLst/>
          </a:prstGeom>
          <a:noFill/>
        </p:spPr>
        <p:txBody>
          <a:bodyPr wrap="square" rtlCol="0">
            <a:spAutoFit/>
          </a:bodyPr>
          <a:lstStyle/>
          <a:p>
            <a:pPr algn="ctr" defTabSz="342900"/>
            <a:r>
              <a:rPr lang="en-US" sz="2400" err="1">
                <a:solidFill>
                  <a:srgbClr val="FF0000"/>
                </a:solidFill>
                <a:effectLst>
                  <a:outerShdw blurRad="38100" dist="38100" dir="2700000" algn="tl">
                    <a:srgbClr val="000000">
                      <a:alpha val="43137"/>
                    </a:srgbClr>
                  </a:outerShdw>
                </a:effectLst>
                <a:latin typeface="#9Slide03 Oswald" panose="00000500000000000000" pitchFamily="2" charset="0"/>
                <a:cs typeface="Arial" panose="020B0604020202020204" pitchFamily="34" charset="0"/>
              </a:rPr>
              <a:t>Xem</a:t>
            </a:r>
            <a:r>
              <a:rPr lang="en-US" sz="2400">
                <a:solidFill>
                  <a:srgbClr val="FF0000"/>
                </a:solidFill>
                <a:effectLst>
                  <a:outerShdw blurRad="38100" dist="38100" dir="2700000" algn="tl">
                    <a:srgbClr val="000000">
                      <a:alpha val="43137"/>
                    </a:srgbClr>
                  </a:outerShdw>
                </a:effectLst>
                <a:latin typeface="#9Slide03 Oswald" panose="00000500000000000000" pitchFamily="2" charset="0"/>
                <a:cs typeface="Arial" panose="020B0604020202020204" pitchFamily="34" charset="0"/>
              </a:rPr>
              <a:t> video</a:t>
            </a:r>
            <a:endParaRPr lang="en-US" sz="2400" dirty="0">
              <a:solidFill>
                <a:srgbClr val="FF0000"/>
              </a:solidFill>
              <a:effectLst>
                <a:outerShdw blurRad="38100" dist="38100" dir="2700000" algn="tl">
                  <a:srgbClr val="000000">
                    <a:alpha val="43137"/>
                  </a:srgbClr>
                </a:outerShdw>
              </a:effectLst>
              <a:latin typeface="#9Slide03 Oswald" panose="00000500000000000000" pitchFamily="2" charset="0"/>
              <a:cs typeface="Arial" panose="020B0604020202020204" pitchFamily="34" charset="0"/>
            </a:endParaRPr>
          </a:p>
        </p:txBody>
      </p:sp>
    </p:spTree>
    <p:extLst>
      <p:ext uri="{BB962C8B-B14F-4D97-AF65-F5344CB8AC3E}">
        <p14:creationId xmlns:p14="http://schemas.microsoft.com/office/powerpoint/2010/main" val="16730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50416" y="-1826027"/>
            <a:ext cx="4842553" cy="909648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368496" y="4541430"/>
            <a:ext cx="775504" cy="576807"/>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635019"/>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645529"/>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23115" y="-70712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sp>
        <p:nvSpPr>
          <p:cNvPr id="31" name="TextBox 30">
            <a:extLst>
              <a:ext uri="{FF2B5EF4-FFF2-40B4-BE49-F238E27FC236}">
                <a16:creationId xmlns:a16="http://schemas.microsoft.com/office/drawing/2014/main" xmlns="" id="{3C0CEB95-7F79-E21A-90C8-B3E88686ADEF}"/>
              </a:ext>
            </a:extLst>
          </p:cNvPr>
          <p:cNvSpPr txBox="1"/>
          <p:nvPr/>
        </p:nvSpPr>
        <p:spPr>
          <a:xfrm>
            <a:off x="2196986" y="5639"/>
            <a:ext cx="5361282" cy="707886"/>
          </a:xfrm>
          <a:prstGeom prst="rect">
            <a:avLst/>
          </a:prstGeom>
          <a:solidFill>
            <a:srgbClr val="00B0F0"/>
          </a:solidFill>
        </p:spPr>
        <p:txBody>
          <a:bodyPr wrap="square">
            <a:spAutoFit/>
          </a:bodyPr>
          <a:lstStyle/>
          <a:p>
            <a:pPr algn="ctr"/>
            <a:r>
              <a:rPr lang="it-IT" sz="4000">
                <a:solidFill>
                  <a:srgbClr val="FFFF00"/>
                </a:solidFill>
                <a:effectLst/>
                <a:latin typeface="#9Slide03 Bebas Neue Bold" panose="020B0606020202050201" pitchFamily="34" charset="0"/>
                <a:ea typeface="Arial" panose="020B0604020202020204" pitchFamily="34" charset="0"/>
              </a:rPr>
              <a:t> luyện tập</a:t>
            </a:r>
            <a:endParaRPr lang="en-US" sz="3600">
              <a:solidFill>
                <a:srgbClr val="FFFF00"/>
              </a:solidFill>
              <a:latin typeface="#9Slide03 Bebas Neue Bold" panose="020B0606020202050201" pitchFamily="34" charset="0"/>
            </a:endParaRPr>
          </a:p>
        </p:txBody>
      </p:sp>
      <p:grpSp>
        <p:nvGrpSpPr>
          <p:cNvPr id="33" name="Group 32">
            <a:extLst>
              <a:ext uri="{FF2B5EF4-FFF2-40B4-BE49-F238E27FC236}">
                <a16:creationId xmlns:a16="http://schemas.microsoft.com/office/drawing/2014/main" xmlns="" id="{6BC5D6E0-01C5-0836-D408-0919446714F5}"/>
              </a:ext>
            </a:extLst>
          </p:cNvPr>
          <p:cNvGrpSpPr/>
          <p:nvPr/>
        </p:nvGrpSpPr>
        <p:grpSpPr>
          <a:xfrm>
            <a:off x="11627071" y="3260931"/>
            <a:ext cx="1532933" cy="1233762"/>
            <a:chOff x="6196627" y="3112845"/>
            <a:chExt cx="2105705" cy="1694750"/>
          </a:xfrm>
        </p:grpSpPr>
        <p:pic>
          <p:nvPicPr>
            <p:cNvPr id="34" name="Picture 33">
              <a:extLst>
                <a:ext uri="{FF2B5EF4-FFF2-40B4-BE49-F238E27FC236}">
                  <a16:creationId xmlns:a16="http://schemas.microsoft.com/office/drawing/2014/main" xmlns="" id="{7E1B2128-E1A2-CAD1-EECA-2266E42EC6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984" y="3112845"/>
              <a:ext cx="1173179" cy="1372956"/>
            </a:xfrm>
            <a:prstGeom prst="rect">
              <a:avLst/>
            </a:prstGeom>
            <a:ln>
              <a:solidFill>
                <a:srgbClr val="3A81BA"/>
              </a:solidFill>
            </a:ln>
          </p:spPr>
        </p:pic>
        <p:sp>
          <p:nvSpPr>
            <p:cNvPr id="35" name="TextBox 34">
              <a:extLst>
                <a:ext uri="{FF2B5EF4-FFF2-40B4-BE49-F238E27FC236}">
                  <a16:creationId xmlns:a16="http://schemas.microsoft.com/office/drawing/2014/main" xmlns="" id="{88B7A318-BD94-D46E-BC90-3F3CA11828BD}"/>
                </a:ext>
              </a:extLst>
            </p:cNvPr>
            <p:cNvSpPr txBox="1"/>
            <p:nvPr/>
          </p:nvSpPr>
          <p:spPr>
            <a:xfrm>
              <a:off x="6196627" y="4384819"/>
              <a:ext cx="2105705" cy="42277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Dưới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6" name="Group 35">
            <a:extLst>
              <a:ext uri="{FF2B5EF4-FFF2-40B4-BE49-F238E27FC236}">
                <a16:creationId xmlns:a16="http://schemas.microsoft.com/office/drawing/2014/main" xmlns="" id="{023A8697-5122-2C5D-1258-0220DB7A32CE}"/>
              </a:ext>
            </a:extLst>
          </p:cNvPr>
          <p:cNvGrpSpPr/>
          <p:nvPr/>
        </p:nvGrpSpPr>
        <p:grpSpPr>
          <a:xfrm>
            <a:off x="9534656" y="1047889"/>
            <a:ext cx="1821535" cy="1271293"/>
            <a:chOff x="7656147" y="2893756"/>
            <a:chExt cx="1821535" cy="1271293"/>
          </a:xfrm>
        </p:grpSpPr>
        <p:pic>
          <p:nvPicPr>
            <p:cNvPr id="37" name="Picture 36">
              <a:extLst>
                <a:ext uri="{FF2B5EF4-FFF2-40B4-BE49-F238E27FC236}">
                  <a16:creationId xmlns:a16="http://schemas.microsoft.com/office/drawing/2014/main" xmlns="" id="{6C0B3C90-1950-A821-FBD2-8D862704EB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3457" y="2893756"/>
              <a:ext cx="870710" cy="1018981"/>
            </a:xfrm>
            <a:prstGeom prst="rect">
              <a:avLst/>
            </a:prstGeom>
            <a:ln>
              <a:solidFill>
                <a:srgbClr val="3A81BA"/>
              </a:solidFill>
            </a:ln>
          </p:spPr>
        </p:pic>
        <p:sp>
          <p:nvSpPr>
            <p:cNvPr id="38" name="TextBox 37">
              <a:extLst>
                <a:ext uri="{FF2B5EF4-FFF2-40B4-BE49-F238E27FC236}">
                  <a16:creationId xmlns:a16="http://schemas.microsoft.com/office/drawing/2014/main" xmlns="" id="{1A3F9D9C-F543-CB2C-1102-DD353F760FFB}"/>
                </a:ext>
              </a:extLst>
            </p:cNvPr>
            <p:cNvSpPr txBox="1"/>
            <p:nvPr/>
          </p:nvSpPr>
          <p:spPr>
            <a:xfrm>
              <a:off x="7656147" y="3857272"/>
              <a:ext cx="1821535"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Trong</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9" name="Group 38">
            <a:extLst>
              <a:ext uri="{FF2B5EF4-FFF2-40B4-BE49-F238E27FC236}">
                <a16:creationId xmlns:a16="http://schemas.microsoft.com/office/drawing/2014/main" xmlns="" id="{955EAC34-6FA6-3D51-06F8-A8EB0A49B75B}"/>
              </a:ext>
            </a:extLst>
          </p:cNvPr>
          <p:cNvGrpSpPr/>
          <p:nvPr/>
        </p:nvGrpSpPr>
        <p:grpSpPr>
          <a:xfrm>
            <a:off x="11356191" y="1513913"/>
            <a:ext cx="1641663" cy="1258148"/>
            <a:chOff x="10282368" y="3520844"/>
            <a:chExt cx="1641663" cy="1258148"/>
          </a:xfrm>
        </p:grpSpPr>
        <p:pic>
          <p:nvPicPr>
            <p:cNvPr id="40" name="Picture 39">
              <a:extLst>
                <a:ext uri="{FF2B5EF4-FFF2-40B4-BE49-F238E27FC236}">
                  <a16:creationId xmlns:a16="http://schemas.microsoft.com/office/drawing/2014/main" xmlns="" id="{15690616-626E-76AB-08F0-CFD512ABC1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52655" y="3520844"/>
              <a:ext cx="849258" cy="990098"/>
            </a:xfrm>
            <a:prstGeom prst="rect">
              <a:avLst/>
            </a:prstGeom>
            <a:ln>
              <a:solidFill>
                <a:srgbClr val="3A81BA"/>
              </a:solidFill>
            </a:ln>
          </p:spPr>
        </p:pic>
        <p:sp>
          <p:nvSpPr>
            <p:cNvPr id="41" name="TextBox 40">
              <a:extLst>
                <a:ext uri="{FF2B5EF4-FFF2-40B4-BE49-F238E27FC236}">
                  <a16:creationId xmlns:a16="http://schemas.microsoft.com/office/drawing/2014/main" xmlns="" id="{CB7A6F2B-7E0D-4372-8747-D3240F1676FC}"/>
                </a:ext>
              </a:extLst>
            </p:cNvPr>
            <p:cNvSpPr txBox="1"/>
            <p:nvPr/>
          </p:nvSpPr>
          <p:spPr>
            <a:xfrm>
              <a:off x="10282368" y="4471215"/>
              <a:ext cx="1641663"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Ngoài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sp>
        <p:nvSpPr>
          <p:cNvPr id="6" name="Equals 5">
            <a:extLst>
              <a:ext uri="{FF2B5EF4-FFF2-40B4-BE49-F238E27FC236}">
                <a16:creationId xmlns:a16="http://schemas.microsoft.com/office/drawing/2014/main" xmlns="" id="{598CA9BE-814A-189B-2D6F-F81B309766AA}"/>
              </a:ext>
            </a:extLst>
          </p:cNvPr>
          <p:cNvSpPr/>
          <p:nvPr/>
        </p:nvSpPr>
        <p:spPr>
          <a:xfrm>
            <a:off x="10299964" y="2787180"/>
            <a:ext cx="474738" cy="471301"/>
          </a:xfrm>
          <a:prstGeom prst="mathEqua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lus Sign 8">
            <a:extLst>
              <a:ext uri="{FF2B5EF4-FFF2-40B4-BE49-F238E27FC236}">
                <a16:creationId xmlns:a16="http://schemas.microsoft.com/office/drawing/2014/main" xmlns="" id="{68A6DCD1-5E75-F67F-686D-46FBF5A9DC41}"/>
              </a:ext>
            </a:extLst>
          </p:cNvPr>
          <p:cNvSpPr/>
          <p:nvPr/>
        </p:nvSpPr>
        <p:spPr>
          <a:xfrm>
            <a:off x="11867260" y="2764514"/>
            <a:ext cx="463515" cy="442357"/>
          </a:xfrm>
          <a:prstGeom prst="mathPlu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86A24C4C-2E33-A30C-CE64-B9DA1E0360B2}"/>
              </a:ext>
            </a:extLst>
          </p:cNvPr>
          <p:cNvSpPr txBox="1"/>
          <p:nvPr/>
        </p:nvSpPr>
        <p:spPr>
          <a:xfrm>
            <a:off x="10780141" y="1940787"/>
            <a:ext cx="961337" cy="1569660"/>
          </a:xfrm>
          <a:prstGeom prst="rect">
            <a:avLst/>
          </a:prstGeom>
          <a:noFill/>
        </p:spPr>
        <p:txBody>
          <a:bodyPr wrap="square" rtlCol="0">
            <a:spAutoFit/>
          </a:bodyPr>
          <a:lstStyle/>
          <a:p>
            <a:r>
              <a:rPr lang="en-US" sz="9600">
                <a:solidFill>
                  <a:srgbClr val="0070C0"/>
                </a:solidFill>
                <a:latin typeface="#9Slide07 IcielBC Cubano Normal" panose="00000500000000000000" pitchFamily="2" charset="0"/>
              </a:rPr>
              <a:t>2</a:t>
            </a:r>
          </a:p>
        </p:txBody>
      </p:sp>
      <p:graphicFrame>
        <p:nvGraphicFramePr>
          <p:cNvPr id="44" name="Table 4">
            <a:extLst>
              <a:ext uri="{FF2B5EF4-FFF2-40B4-BE49-F238E27FC236}">
                <a16:creationId xmlns:a16="http://schemas.microsoft.com/office/drawing/2014/main" xmlns="" id="{8873EFAF-F061-5AFC-4DC4-D66837AA31B3}"/>
              </a:ext>
            </a:extLst>
          </p:cNvPr>
          <p:cNvGraphicFramePr>
            <a:graphicFrameLocks noGrp="1"/>
          </p:cNvGraphicFramePr>
          <p:nvPr>
            <p:extLst>
              <p:ext uri="{D42A27DB-BD31-4B8C-83A1-F6EECF244321}">
                <p14:modId xmlns:p14="http://schemas.microsoft.com/office/powerpoint/2010/main" val="398024462"/>
              </p:ext>
            </p:extLst>
          </p:nvPr>
        </p:nvGraphicFramePr>
        <p:xfrm>
          <a:off x="9171550" y="392515"/>
          <a:ext cx="4851718" cy="4459534"/>
        </p:xfrm>
        <a:graphic>
          <a:graphicData uri="http://schemas.openxmlformats.org/drawingml/2006/table">
            <a:tbl>
              <a:tblPr firstRow="1" bandRow="1">
                <a:tableStyleId>{00A15C55-8517-42AA-B614-E9B94910E393}</a:tableStyleId>
              </a:tblPr>
              <a:tblGrid>
                <a:gridCol w="1705160">
                  <a:extLst>
                    <a:ext uri="{9D8B030D-6E8A-4147-A177-3AD203B41FA5}">
                      <a16:colId xmlns:a16="http://schemas.microsoft.com/office/drawing/2014/main" xmlns="" val="2118861442"/>
                    </a:ext>
                  </a:extLst>
                </a:gridCol>
                <a:gridCol w="3146558">
                  <a:extLst>
                    <a:ext uri="{9D8B030D-6E8A-4147-A177-3AD203B41FA5}">
                      <a16:colId xmlns:a16="http://schemas.microsoft.com/office/drawing/2014/main" xmlns="" val="2521582897"/>
                    </a:ext>
                  </a:extLst>
                </a:gridCol>
              </a:tblGrid>
              <a:tr h="867132">
                <a:tc gridSpan="2">
                  <a:txBody>
                    <a:bodyPr/>
                    <a:lstStyle/>
                    <a:p>
                      <a:pPr algn="ctr"/>
                      <a:r>
                        <a:rPr lang="en-US" sz="1800">
                          <a:latin typeface="#9Slide03 SFU Futura_12" panose="00000400000000000000" pitchFamily="2" charset="0"/>
                        </a:rPr>
                        <a:t>Nhóm 7,8</a:t>
                      </a:r>
                    </a:p>
                    <a:p>
                      <a:pPr algn="ctr"/>
                      <a:r>
                        <a:rPr lang="en-US" sz="1800">
                          <a:latin typeface="#9Slide03 SFU Futura_12" panose="00000400000000000000" pitchFamily="2" charset="0"/>
                        </a:rPr>
                        <a:t>Nội dung: </a:t>
                      </a: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trình độ văn hóa</a:t>
                      </a:r>
                      <a:endParaRPr lang="en-US" sz="18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1238759">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rgbClr val="57C9F3"/>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a:effectLst/>
                          <a:latin typeface="#9Slide03 SFU Futura_12" panose="00000400000000000000" pitchFamily="2" charset="0"/>
                          <a:ea typeface="Cambria" panose="02040503050406030204" pitchFamily="18" charset="0"/>
                          <a:cs typeface="Times New Roman" panose="02020603050405020304" pitchFamily="18" charset="0"/>
                        </a:rPr>
                        <a:t>Thể hiện qua tỉ lệ dân số 15 tuổi trở lên biết chữ, số năm đi học trung bình của người trên 25 tuổi,..</a:t>
                      </a:r>
                      <a:r>
                        <a:rPr lang="vi-VN" sz="1800">
                          <a:effectLst/>
                          <a:latin typeface="#9Slide03 SFU Futura_12" panose="00000400000000000000" pitchFamily="2" charset="0"/>
                          <a:ea typeface="Cambria" panose="02040503050406030204" pitchFamily="18" charset="0"/>
                          <a:cs typeface="Times New Roman" panose="02020603050405020304" pitchFamily="18" charset="0"/>
                        </a:rPr>
                        <a:t>.</a:t>
                      </a:r>
                      <a:endParaRPr lang="en-US" sz="1800" kern="1200">
                        <a:solidFill>
                          <a:schemeClr val="dk1"/>
                        </a:solidFill>
                        <a:effectLst/>
                        <a:latin typeface="#9Slide03 SFU Futura_12" panose="00000400000000000000" pitchFamily="2" charset="0"/>
                        <a:ea typeface="+mn-ea"/>
                        <a:cs typeface="+mn-cs"/>
                      </a:endParaRP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383593564"/>
                  </a:ext>
                </a:extLst>
              </a:tr>
              <a:tr h="2353643">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rgbClr val="57C9F3"/>
                    </a:solidFill>
                  </a:tcPr>
                </a:tc>
                <a:tc>
                  <a:txBody>
                    <a:bodyPr/>
                    <a:lstStyle/>
                    <a:p>
                      <a:pPr marL="111125" algn="just">
                        <a:lnSpc>
                          <a:spcPct val="107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Phản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ánh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trình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độ</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trí</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và</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trình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độ</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học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vấn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của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cư</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p>
                    <a:p>
                      <a:pPr marL="111125" algn="just">
                        <a:lnSpc>
                          <a:spcPct val="107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Là</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thước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đo</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quan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trọng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phản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ánh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chất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lượng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số</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của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một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khu</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vực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một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quốc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gia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491397356"/>
                  </a:ext>
                </a:extLst>
              </a:tr>
            </a:tbl>
          </a:graphicData>
        </a:graphic>
      </p:graphicFrame>
      <p:pic>
        <p:nvPicPr>
          <p:cNvPr id="18" name="Picture 17">
            <a:extLst>
              <a:ext uri="{FF2B5EF4-FFF2-40B4-BE49-F238E27FC236}">
                <a16:creationId xmlns:a16="http://schemas.microsoft.com/office/drawing/2014/main" xmlns="" id="{759E79EE-627C-C3F8-143F-9CF1A541E7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5656" y="1307638"/>
            <a:ext cx="181569" cy="3647458"/>
          </a:xfrm>
          <a:prstGeom prst="rect">
            <a:avLst/>
          </a:prstGeom>
        </p:spPr>
      </p:pic>
      <p:sp>
        <p:nvSpPr>
          <p:cNvPr id="42" name="TextBox 41">
            <a:extLst>
              <a:ext uri="{FF2B5EF4-FFF2-40B4-BE49-F238E27FC236}">
                <a16:creationId xmlns:a16="http://schemas.microsoft.com/office/drawing/2014/main" xmlns="" id="{A626F3D1-AFCD-8F8A-B744-CA6C61F2FD99}"/>
              </a:ext>
            </a:extLst>
          </p:cNvPr>
          <p:cNvSpPr txBox="1"/>
          <p:nvPr/>
        </p:nvSpPr>
        <p:spPr>
          <a:xfrm>
            <a:off x="211767" y="1096098"/>
            <a:ext cx="4423692" cy="1976182"/>
          </a:xfrm>
          <a:prstGeom prst="rect">
            <a:avLst/>
          </a:prstGeom>
          <a:noFill/>
        </p:spPr>
        <p:txBody>
          <a:bodyPr wrap="square">
            <a:spAutoFit/>
          </a:bodyPr>
          <a:lstStyle/>
          <a:p>
            <a:pPr algn="just">
              <a:lnSpc>
                <a:spcPct val="115000"/>
              </a:lnSpc>
            </a:pPr>
            <a:r>
              <a:rPr lang="en-US" sz="1800" b="1">
                <a:solidFill>
                  <a:srgbClr val="FF0000"/>
                </a:solidFill>
                <a:latin typeface="#9Slide03 SFU Futura_12" panose="00000400000000000000" pitchFamily="2" charset="0"/>
                <a:ea typeface="Times New Roman" panose="02020603050405020304" pitchFamily="18" charset="0"/>
              </a:rPr>
              <a:t>BÀI TẬP</a:t>
            </a:r>
            <a:endParaRPr lang="en-US" sz="1800" b="1">
              <a:solidFill>
                <a:srgbClr val="FF0000"/>
              </a:solidFill>
              <a:effectLst/>
              <a:latin typeface="#9Slide03 SFU Futura_12" panose="00000400000000000000" pitchFamily="2" charset="0"/>
              <a:ea typeface="Times New Roman" panose="02020603050405020304" pitchFamily="18" charset="0"/>
            </a:endParaRPr>
          </a:p>
          <a:p>
            <a:pPr algn="just">
              <a:lnSpc>
                <a:spcPct val="115000"/>
              </a:lnSpc>
            </a:pPr>
            <a:r>
              <a:rPr lang="vi-VN" sz="1800">
                <a:solidFill>
                  <a:srgbClr val="002060"/>
                </a:solidFill>
                <a:effectLst/>
                <a:latin typeface="#9Slide03 SFU Futura_12" panose="00000400000000000000" pitchFamily="2" charset="0"/>
                <a:ea typeface="Times New Roman" panose="02020603050405020304" pitchFamily="18" charset="0"/>
              </a:rPr>
              <a:t>Giả sử t</a:t>
            </a:r>
            <a:r>
              <a:rPr lang="en-US" sz="1800">
                <a:solidFill>
                  <a:srgbClr val="002060"/>
                </a:solidFill>
                <a:effectLst/>
                <a:latin typeface="#9Slide03 SFU Futura_12" panose="00000400000000000000" pitchFamily="2" charset="0"/>
                <a:ea typeface="Times New Roman" panose="02020603050405020304" pitchFamily="18" charset="0"/>
              </a:rPr>
              <a:t>ỉ</a:t>
            </a:r>
            <a:r>
              <a:rPr lang="vi-VN" sz="1800">
                <a:solidFill>
                  <a:srgbClr val="002060"/>
                </a:solidFill>
                <a:effectLst/>
                <a:latin typeface="#9Slide03 SFU Futura_12" panose="00000400000000000000" pitchFamily="2" charset="0"/>
                <a:ea typeface="Times New Roman" panose="02020603050405020304" pitchFamily="18" charset="0"/>
              </a:rPr>
              <a:t> suất gia tăng dân số tự nhiên của </a:t>
            </a:r>
            <a:r>
              <a:rPr lang="en-US" sz="1800">
                <a:solidFill>
                  <a:srgbClr val="002060"/>
                </a:solidFill>
                <a:effectLst/>
                <a:latin typeface="#9Slide03 SFU Futura_12" panose="00000400000000000000" pitchFamily="2" charset="0"/>
                <a:ea typeface="Times New Roman" panose="02020603050405020304" pitchFamily="18" charset="0"/>
              </a:rPr>
              <a:t>Việt Nam</a:t>
            </a:r>
            <a:r>
              <a:rPr lang="vi-VN" sz="1800">
                <a:solidFill>
                  <a:srgbClr val="002060"/>
                </a:solidFill>
                <a:effectLst/>
                <a:latin typeface="#9Slide03 SFU Futura_12" panose="00000400000000000000" pitchFamily="2" charset="0"/>
                <a:ea typeface="Times New Roman" panose="02020603050405020304" pitchFamily="18" charset="0"/>
              </a:rPr>
              <a:t> là </a:t>
            </a:r>
            <a:r>
              <a:rPr lang="en-US" sz="1800">
                <a:solidFill>
                  <a:srgbClr val="002060"/>
                </a:solidFill>
                <a:effectLst/>
                <a:latin typeface="#9Slide03 SFU Futura_12" panose="00000400000000000000" pitchFamily="2" charset="0"/>
                <a:ea typeface="Times New Roman" panose="02020603050405020304" pitchFamily="18" charset="0"/>
              </a:rPr>
              <a:t>1,1</a:t>
            </a:r>
            <a:r>
              <a:rPr lang="vi-VN" sz="1800">
                <a:solidFill>
                  <a:srgbClr val="002060"/>
                </a:solidFill>
                <a:effectLst/>
                <a:latin typeface="#9Slide03 SFU Futura_12" panose="00000400000000000000" pitchFamily="2" charset="0"/>
                <a:ea typeface="Times New Roman" panose="02020603050405020304" pitchFamily="18" charset="0"/>
              </a:rPr>
              <a:t>% và không thay đổi trong thời kì 2000</a:t>
            </a:r>
            <a:r>
              <a:rPr lang="en-US" sz="1800">
                <a:solidFill>
                  <a:srgbClr val="002060"/>
                </a:solidFill>
                <a:effectLst/>
                <a:latin typeface="#9Slide03 SFU Futura_12" panose="00000400000000000000" pitchFamily="2" charset="0"/>
                <a:ea typeface="Times New Roman" panose="02020603050405020304" pitchFamily="18" charset="0"/>
              </a:rPr>
              <a:t> - 2023</a:t>
            </a:r>
            <a:r>
              <a:rPr lang="vi-VN" sz="1800">
                <a:solidFill>
                  <a:srgbClr val="002060"/>
                </a:solidFill>
                <a:effectLst/>
                <a:latin typeface="#9Slide03 SFU Futura_12" panose="00000400000000000000" pitchFamily="2" charset="0"/>
                <a:ea typeface="Times New Roman" panose="02020603050405020304" pitchFamily="18" charset="0"/>
              </a:rPr>
              <a:t>. Hãy trình bày cách tính và điền kết quả vào bảng số liệu dân số của </a:t>
            </a:r>
            <a:r>
              <a:rPr lang="en-US" sz="1800">
                <a:solidFill>
                  <a:srgbClr val="002060"/>
                </a:solidFill>
                <a:effectLst/>
                <a:latin typeface="#9Slide03 SFU Futura_12" panose="00000400000000000000" pitchFamily="2" charset="0"/>
                <a:ea typeface="Times New Roman" panose="02020603050405020304" pitchFamily="18" charset="0"/>
              </a:rPr>
              <a:t>Việt Nam</a:t>
            </a:r>
            <a:r>
              <a:rPr lang="vi-VN" sz="1800">
                <a:solidFill>
                  <a:srgbClr val="002060"/>
                </a:solidFill>
                <a:effectLst/>
                <a:latin typeface="#9Slide03 SFU Futura_12" panose="00000400000000000000" pitchFamily="2" charset="0"/>
                <a:ea typeface="Times New Roman" panose="02020603050405020304" pitchFamily="18" charset="0"/>
              </a:rPr>
              <a:t> vào bảng.</a:t>
            </a:r>
            <a:endParaRPr lang="en-US" sz="1600">
              <a:solidFill>
                <a:srgbClr val="002060"/>
              </a:solidFill>
              <a:effectLst/>
              <a:latin typeface="#9Slide03 SFU Futura_12" panose="00000400000000000000" pitchFamily="2" charset="0"/>
              <a:ea typeface="Times New Roman" panose="02020603050405020304" pitchFamily="18" charset="0"/>
            </a:endParaRPr>
          </a:p>
        </p:txBody>
      </p:sp>
      <p:sp>
        <p:nvSpPr>
          <p:cNvPr id="43" name="TextBox 42">
            <a:extLst>
              <a:ext uri="{FF2B5EF4-FFF2-40B4-BE49-F238E27FC236}">
                <a16:creationId xmlns:a16="http://schemas.microsoft.com/office/drawing/2014/main" xmlns="" id="{D8978118-D50F-AEED-43D3-470D85DBB661}"/>
              </a:ext>
            </a:extLst>
          </p:cNvPr>
          <p:cNvSpPr txBox="1"/>
          <p:nvPr/>
        </p:nvSpPr>
        <p:spPr>
          <a:xfrm>
            <a:off x="4759813" y="1096098"/>
            <a:ext cx="4327835" cy="3182474"/>
          </a:xfrm>
          <a:prstGeom prst="rect">
            <a:avLst/>
          </a:prstGeom>
          <a:noFill/>
          <a:ln>
            <a:solidFill>
              <a:srgbClr val="0070C0"/>
            </a:solidFill>
          </a:ln>
        </p:spPr>
        <p:txBody>
          <a:bodyPr wrap="square">
            <a:spAutoFit/>
          </a:bodyPr>
          <a:lstStyle/>
          <a:p>
            <a:pPr marL="68580" algn="just">
              <a:lnSpc>
                <a:spcPct val="115000"/>
              </a:lnSpc>
            </a:pPr>
            <a:r>
              <a:rPr lang="it-IT" sz="1800" b="1">
                <a:solidFill>
                  <a:srgbClr val="FF0000"/>
                </a:solidFill>
                <a:effectLst/>
                <a:latin typeface="#9Slide03 SFU Futura_12" panose="00000400000000000000" pitchFamily="2" charset="0"/>
                <a:ea typeface="Times New Roman" panose="02020603050405020304" pitchFamily="18" charset="0"/>
              </a:rPr>
              <a:t>YÊU CẦU:</a:t>
            </a:r>
          </a:p>
          <a:p>
            <a:pPr marL="68580" algn="just">
              <a:lnSpc>
                <a:spcPct val="115000"/>
              </a:lnSpc>
            </a:pPr>
            <a:r>
              <a:rPr lang="it-IT" sz="1800">
                <a:solidFill>
                  <a:srgbClr val="002060"/>
                </a:solidFill>
                <a:effectLst/>
                <a:latin typeface="#9Slide03 SFU Futura_12" panose="00000400000000000000" pitchFamily="2" charset="0"/>
                <a:ea typeface="Times New Roman" panose="02020603050405020304" pitchFamily="18" charset="0"/>
              </a:rPr>
              <a:t>- Cá nhân ghi tên vào góc trái phía trên giấy nháp </a:t>
            </a:r>
            <a:endParaRPr lang="en-US" sz="1800">
              <a:solidFill>
                <a:srgbClr val="002060"/>
              </a:solidFill>
              <a:effectLst/>
              <a:latin typeface="#9Slide03 SFU Futura_12" panose="00000400000000000000" pitchFamily="2" charset="0"/>
              <a:ea typeface="Times New Roman" panose="02020603050405020304" pitchFamily="18" charset="0"/>
            </a:endParaRPr>
          </a:p>
          <a:p>
            <a:pPr marL="68580" algn="just">
              <a:lnSpc>
                <a:spcPct val="115000"/>
              </a:lnSpc>
            </a:pPr>
            <a:r>
              <a:rPr lang="it-IT" sz="1800">
                <a:solidFill>
                  <a:srgbClr val="002060"/>
                </a:solidFill>
                <a:latin typeface="#9Slide03 SFU Futura_12" panose="00000400000000000000" pitchFamily="2" charset="0"/>
                <a:ea typeface="Times New Roman" panose="02020603050405020304" pitchFamily="18" charset="0"/>
              </a:rPr>
              <a:t>- T</a:t>
            </a:r>
            <a:r>
              <a:rPr lang="it-IT" sz="1800">
                <a:solidFill>
                  <a:srgbClr val="002060"/>
                </a:solidFill>
                <a:effectLst/>
                <a:latin typeface="#9Slide03 SFU Futura_12" panose="00000400000000000000" pitchFamily="2" charset="0"/>
                <a:ea typeface="Times New Roman" panose="02020603050405020304" pitchFamily="18" charset="0"/>
              </a:rPr>
              <a:t>rò chơi “Bão tuyết”</a:t>
            </a:r>
            <a:endParaRPr lang="en-US" sz="1800">
              <a:solidFill>
                <a:srgbClr val="002060"/>
              </a:solidFill>
              <a:effectLst/>
              <a:latin typeface="#9Slide03 SFU Futura_12" panose="00000400000000000000" pitchFamily="2" charset="0"/>
              <a:ea typeface="Times New Roman" panose="02020603050405020304" pitchFamily="18" charset="0"/>
            </a:endParaRPr>
          </a:p>
          <a:p>
            <a:pPr marL="68580" algn="just">
              <a:lnSpc>
                <a:spcPct val="115000"/>
              </a:lnSpc>
            </a:pPr>
            <a:r>
              <a:rPr lang="it-IT" sz="1800">
                <a:solidFill>
                  <a:srgbClr val="002060"/>
                </a:solidFill>
                <a:effectLst/>
                <a:latin typeface="#9Slide03 SFU Futura_12" panose="00000400000000000000" pitchFamily="2" charset="0"/>
                <a:ea typeface="Times New Roman" panose="02020603050405020304" pitchFamily="18" charset="0"/>
              </a:rPr>
              <a:t>+ B1: HS tiến hành làm bài trong 2 phút </a:t>
            </a:r>
            <a:endParaRPr lang="en-US" sz="1800">
              <a:solidFill>
                <a:srgbClr val="002060"/>
              </a:solidFill>
              <a:effectLst/>
              <a:latin typeface="#9Slide03 SFU Futura_12" panose="00000400000000000000" pitchFamily="2" charset="0"/>
              <a:ea typeface="Times New Roman" panose="02020603050405020304" pitchFamily="18" charset="0"/>
            </a:endParaRPr>
          </a:p>
          <a:p>
            <a:pPr algn="just">
              <a:lnSpc>
                <a:spcPct val="107000"/>
              </a:lnSpc>
              <a:spcAft>
                <a:spcPts val="800"/>
              </a:spcAft>
            </a:pPr>
            <a:r>
              <a:rPr lang="it-IT"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 + B2: </a:t>
            </a:r>
            <a:r>
              <a:rPr lang="vi-VN" sz="1800">
                <a:solidFill>
                  <a:srgbClr val="002060"/>
                </a:solidFill>
                <a:effectLst/>
                <a:latin typeface="#9Slide03 SFU Futura_12" panose="00000400000000000000" pitchFamily="2" charset="0"/>
                <a:ea typeface="Cambria" panose="02040503050406030204" pitchFamily="18" charset="0"/>
                <a:cs typeface="Times New Roman" panose="02020603050405020304" pitchFamily="18" charset="0"/>
              </a:rPr>
              <a:t>GV ra khẩu hiệu “</a:t>
            </a:r>
            <a:r>
              <a:rPr lang="en-US" sz="1800">
                <a:solidFill>
                  <a:srgbClr val="002060"/>
                </a:solidFill>
                <a:effectLst/>
                <a:latin typeface="#9Slide03 SFU Futura_12" panose="00000400000000000000" pitchFamily="2" charset="0"/>
                <a:ea typeface="Cambria" panose="02040503050406030204" pitchFamily="18" charset="0"/>
                <a:cs typeface="Times New Roman" panose="02020603050405020304" pitchFamily="18" charset="0"/>
              </a:rPr>
              <a:t>B</a:t>
            </a:r>
            <a:r>
              <a:rPr lang="vi-VN" sz="1800">
                <a:solidFill>
                  <a:srgbClr val="002060"/>
                </a:solidFill>
                <a:effectLst/>
                <a:latin typeface="#9Slide03 SFU Futura_12" panose="00000400000000000000" pitchFamily="2" charset="0"/>
                <a:ea typeface="Cambria" panose="02040503050406030204" pitchFamily="18" charset="0"/>
                <a:cs typeface="Times New Roman" panose="02020603050405020304" pitchFamily="18" charset="0"/>
              </a:rPr>
              <a:t>ão tuyết” và HS 2 dãy lớp ném bài tập vừa hoàn thành cho các bạn tham khảo.</a:t>
            </a:r>
            <a:endParaRPr lang="en-US" sz="1800">
              <a:solidFill>
                <a:srgbClr val="00206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marL="57150" algn="just">
              <a:lnSpc>
                <a:spcPct val="107000"/>
              </a:lnSpc>
              <a:spcAft>
                <a:spcPts val="800"/>
              </a:spcAft>
            </a:pPr>
            <a:r>
              <a:rPr lang="en-US" sz="1800">
                <a:solidFill>
                  <a:srgbClr val="002060"/>
                </a:solidFill>
                <a:latin typeface="#9Slide03 SFU Futura_12" panose="00000400000000000000" pitchFamily="2" charset="0"/>
                <a:ea typeface="Cambria" panose="02040503050406030204" pitchFamily="18" charset="0"/>
                <a:cs typeface="Times New Roman" panose="02020603050405020304" pitchFamily="18" charset="0"/>
              </a:rPr>
              <a:t>+ B3: Gọi bất kỳ một HS đọc kết quả</a:t>
            </a:r>
          </a:p>
          <a:p>
            <a:pPr marL="57150" algn="just">
              <a:lnSpc>
                <a:spcPct val="107000"/>
              </a:lnSpc>
              <a:spcAft>
                <a:spcPts val="800"/>
              </a:spcAft>
            </a:pPr>
            <a:endParaRPr lang="en-US" sz="7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C164BEDB-8EB1-99EB-98DA-246E11531A95}"/>
              </a:ext>
            </a:extLst>
          </p:cNvPr>
          <p:cNvGraphicFramePr>
            <a:graphicFrameLocks noGrp="1"/>
          </p:cNvGraphicFramePr>
          <p:nvPr>
            <p:extLst>
              <p:ext uri="{D42A27DB-BD31-4B8C-83A1-F6EECF244321}">
                <p14:modId xmlns:p14="http://schemas.microsoft.com/office/powerpoint/2010/main" val="3866372031"/>
              </p:ext>
            </p:extLst>
          </p:nvPr>
        </p:nvGraphicFramePr>
        <p:xfrm>
          <a:off x="23442" y="3307434"/>
          <a:ext cx="4581160" cy="963621"/>
        </p:xfrm>
        <a:graphic>
          <a:graphicData uri="http://schemas.openxmlformats.org/drawingml/2006/table">
            <a:tbl>
              <a:tblPr firstRow="1" firstCol="1" bandRow="1"/>
              <a:tblGrid>
                <a:gridCol w="1833681">
                  <a:extLst>
                    <a:ext uri="{9D8B030D-6E8A-4147-A177-3AD203B41FA5}">
                      <a16:colId xmlns:a16="http://schemas.microsoft.com/office/drawing/2014/main" xmlns="" val="369880283"/>
                    </a:ext>
                  </a:extLst>
                </a:gridCol>
                <a:gridCol w="652359">
                  <a:extLst>
                    <a:ext uri="{9D8B030D-6E8A-4147-A177-3AD203B41FA5}">
                      <a16:colId xmlns:a16="http://schemas.microsoft.com/office/drawing/2014/main" xmlns="" val="1837201705"/>
                    </a:ext>
                  </a:extLst>
                </a:gridCol>
                <a:gridCol w="647678">
                  <a:extLst>
                    <a:ext uri="{9D8B030D-6E8A-4147-A177-3AD203B41FA5}">
                      <a16:colId xmlns:a16="http://schemas.microsoft.com/office/drawing/2014/main" xmlns="" val="29574048"/>
                    </a:ext>
                  </a:extLst>
                </a:gridCol>
                <a:gridCol w="758741">
                  <a:extLst>
                    <a:ext uri="{9D8B030D-6E8A-4147-A177-3AD203B41FA5}">
                      <a16:colId xmlns:a16="http://schemas.microsoft.com/office/drawing/2014/main" xmlns="" val="2636592280"/>
                    </a:ext>
                  </a:extLst>
                </a:gridCol>
                <a:gridCol w="688701">
                  <a:extLst>
                    <a:ext uri="{9D8B030D-6E8A-4147-A177-3AD203B41FA5}">
                      <a16:colId xmlns:a16="http://schemas.microsoft.com/office/drawing/2014/main" xmlns="" val="3463286745"/>
                    </a:ext>
                  </a:extLst>
                </a:gridCol>
              </a:tblGrid>
              <a:tr h="382748">
                <a:tc>
                  <a:txBody>
                    <a:bodyPr/>
                    <a:lstStyle/>
                    <a:p>
                      <a:pPr algn="ctr">
                        <a:lnSpc>
                          <a:spcPct val="107000"/>
                        </a:lnSpc>
                        <a:spcAft>
                          <a:spcPts val="800"/>
                        </a:spcAft>
                      </a:pP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Năm</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2000</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2015</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2020</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2023</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020479244"/>
                  </a:ext>
                </a:extLst>
              </a:tr>
              <a:tr h="580873">
                <a:tc>
                  <a:txBody>
                    <a:bodyPr/>
                    <a:lstStyle/>
                    <a:p>
                      <a:pPr indent="-91440" algn="just">
                        <a:lnSpc>
                          <a:spcPct val="107000"/>
                        </a:lnSpc>
                        <a:spcAft>
                          <a:spcPts val="800"/>
                        </a:spcAft>
                      </a:pP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Dân số (triệu người)</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97,34</a:t>
                      </a:r>
                      <a:endParaRPr lang="en-US" sz="1100">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a:t>
                      </a:r>
                      <a:endParaRPr lang="en-US" sz="110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78780811"/>
                  </a:ext>
                </a:extLst>
              </a:tr>
            </a:tbl>
          </a:graphicData>
        </a:graphic>
      </p:graphicFrame>
      <p:sp>
        <p:nvSpPr>
          <p:cNvPr id="12" name="Rectangle 11">
            <a:extLst>
              <a:ext uri="{FF2B5EF4-FFF2-40B4-BE49-F238E27FC236}">
                <a16:creationId xmlns:a16="http://schemas.microsoft.com/office/drawing/2014/main" xmlns="" id="{7BE28E51-14E5-338C-D347-7269E2BDB2CE}"/>
              </a:ext>
            </a:extLst>
          </p:cNvPr>
          <p:cNvSpPr/>
          <p:nvPr/>
        </p:nvSpPr>
        <p:spPr>
          <a:xfrm>
            <a:off x="23441" y="1096097"/>
            <a:ext cx="4612017" cy="318247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086122C6-2942-C06D-2462-CED49706DDF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94791" y="1605396"/>
            <a:ext cx="4016415" cy="2834867"/>
          </a:xfrm>
          <a:prstGeom prst="rect">
            <a:avLst/>
          </a:prstGeom>
        </p:spPr>
      </p:pic>
    </p:spTree>
    <p:extLst>
      <p:ext uri="{BB962C8B-B14F-4D97-AF65-F5344CB8AC3E}">
        <p14:creationId xmlns:p14="http://schemas.microsoft.com/office/powerpoint/2010/main" val="893904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39954" y="-1815564"/>
            <a:ext cx="4842553" cy="9075565"/>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368496" y="4541430"/>
            <a:ext cx="775504" cy="576807"/>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635019"/>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645529"/>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23115" y="-70712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sp>
        <p:nvSpPr>
          <p:cNvPr id="31" name="TextBox 30">
            <a:extLst>
              <a:ext uri="{FF2B5EF4-FFF2-40B4-BE49-F238E27FC236}">
                <a16:creationId xmlns:a16="http://schemas.microsoft.com/office/drawing/2014/main" xmlns="" id="{3C0CEB95-7F79-E21A-90C8-B3E88686ADEF}"/>
              </a:ext>
            </a:extLst>
          </p:cNvPr>
          <p:cNvSpPr txBox="1"/>
          <p:nvPr/>
        </p:nvSpPr>
        <p:spPr>
          <a:xfrm>
            <a:off x="2196986" y="5639"/>
            <a:ext cx="5361282" cy="707886"/>
          </a:xfrm>
          <a:prstGeom prst="rect">
            <a:avLst/>
          </a:prstGeom>
          <a:solidFill>
            <a:srgbClr val="00B0F0"/>
          </a:solidFill>
        </p:spPr>
        <p:txBody>
          <a:bodyPr wrap="square">
            <a:spAutoFit/>
          </a:bodyPr>
          <a:lstStyle/>
          <a:p>
            <a:pPr algn="ctr"/>
            <a:r>
              <a:rPr lang="it-IT" sz="4000">
                <a:solidFill>
                  <a:srgbClr val="FFFF00"/>
                </a:solidFill>
                <a:effectLst/>
                <a:latin typeface="#9Slide03 Bebas Neue Bold" panose="020B0606020202050201" pitchFamily="34" charset="0"/>
                <a:ea typeface="Arial" panose="020B0604020202020204" pitchFamily="34" charset="0"/>
              </a:rPr>
              <a:t> luyện tập</a:t>
            </a:r>
            <a:endParaRPr lang="en-US" sz="3600">
              <a:solidFill>
                <a:srgbClr val="FFFF00"/>
              </a:solidFill>
              <a:latin typeface="#9Slide03 Bebas Neue Bold" panose="020B0606020202050201" pitchFamily="34" charset="0"/>
            </a:endParaRPr>
          </a:p>
        </p:txBody>
      </p:sp>
      <p:grpSp>
        <p:nvGrpSpPr>
          <p:cNvPr id="33" name="Group 32">
            <a:extLst>
              <a:ext uri="{FF2B5EF4-FFF2-40B4-BE49-F238E27FC236}">
                <a16:creationId xmlns:a16="http://schemas.microsoft.com/office/drawing/2014/main" xmlns="" id="{6BC5D6E0-01C5-0836-D408-0919446714F5}"/>
              </a:ext>
            </a:extLst>
          </p:cNvPr>
          <p:cNvGrpSpPr/>
          <p:nvPr/>
        </p:nvGrpSpPr>
        <p:grpSpPr>
          <a:xfrm>
            <a:off x="11627071" y="3260931"/>
            <a:ext cx="1532933" cy="1233762"/>
            <a:chOff x="6196627" y="3112845"/>
            <a:chExt cx="2105705" cy="1694750"/>
          </a:xfrm>
        </p:grpSpPr>
        <p:pic>
          <p:nvPicPr>
            <p:cNvPr id="34" name="Picture 33">
              <a:extLst>
                <a:ext uri="{FF2B5EF4-FFF2-40B4-BE49-F238E27FC236}">
                  <a16:creationId xmlns:a16="http://schemas.microsoft.com/office/drawing/2014/main" xmlns="" id="{7E1B2128-E1A2-CAD1-EECA-2266E42EC6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984" y="3112845"/>
              <a:ext cx="1173179" cy="1372956"/>
            </a:xfrm>
            <a:prstGeom prst="rect">
              <a:avLst/>
            </a:prstGeom>
            <a:ln>
              <a:solidFill>
                <a:srgbClr val="3A81BA"/>
              </a:solidFill>
            </a:ln>
          </p:spPr>
        </p:pic>
        <p:sp>
          <p:nvSpPr>
            <p:cNvPr id="35" name="TextBox 34">
              <a:extLst>
                <a:ext uri="{FF2B5EF4-FFF2-40B4-BE49-F238E27FC236}">
                  <a16:creationId xmlns:a16="http://schemas.microsoft.com/office/drawing/2014/main" xmlns="" id="{88B7A318-BD94-D46E-BC90-3F3CA11828BD}"/>
                </a:ext>
              </a:extLst>
            </p:cNvPr>
            <p:cNvSpPr txBox="1"/>
            <p:nvPr/>
          </p:nvSpPr>
          <p:spPr>
            <a:xfrm>
              <a:off x="6196627" y="4384819"/>
              <a:ext cx="2105705" cy="42277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Dưới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6" name="Group 35">
            <a:extLst>
              <a:ext uri="{FF2B5EF4-FFF2-40B4-BE49-F238E27FC236}">
                <a16:creationId xmlns:a16="http://schemas.microsoft.com/office/drawing/2014/main" xmlns="" id="{023A8697-5122-2C5D-1258-0220DB7A32CE}"/>
              </a:ext>
            </a:extLst>
          </p:cNvPr>
          <p:cNvGrpSpPr/>
          <p:nvPr/>
        </p:nvGrpSpPr>
        <p:grpSpPr>
          <a:xfrm>
            <a:off x="9534656" y="1047889"/>
            <a:ext cx="1821535" cy="1271293"/>
            <a:chOff x="7656147" y="2893756"/>
            <a:chExt cx="1821535" cy="1271293"/>
          </a:xfrm>
        </p:grpSpPr>
        <p:pic>
          <p:nvPicPr>
            <p:cNvPr id="37" name="Picture 36">
              <a:extLst>
                <a:ext uri="{FF2B5EF4-FFF2-40B4-BE49-F238E27FC236}">
                  <a16:creationId xmlns:a16="http://schemas.microsoft.com/office/drawing/2014/main" xmlns="" id="{6C0B3C90-1950-A821-FBD2-8D862704EB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3457" y="2893756"/>
              <a:ext cx="870710" cy="1018981"/>
            </a:xfrm>
            <a:prstGeom prst="rect">
              <a:avLst/>
            </a:prstGeom>
            <a:ln>
              <a:solidFill>
                <a:srgbClr val="3A81BA"/>
              </a:solidFill>
            </a:ln>
          </p:spPr>
        </p:pic>
        <p:sp>
          <p:nvSpPr>
            <p:cNvPr id="38" name="TextBox 37">
              <a:extLst>
                <a:ext uri="{FF2B5EF4-FFF2-40B4-BE49-F238E27FC236}">
                  <a16:creationId xmlns:a16="http://schemas.microsoft.com/office/drawing/2014/main" xmlns="" id="{1A3F9D9C-F543-CB2C-1102-DD353F760FFB}"/>
                </a:ext>
              </a:extLst>
            </p:cNvPr>
            <p:cNvSpPr txBox="1"/>
            <p:nvPr/>
          </p:nvSpPr>
          <p:spPr>
            <a:xfrm>
              <a:off x="7656147" y="3857272"/>
              <a:ext cx="1821535"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Trong</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grpSp>
        <p:nvGrpSpPr>
          <p:cNvPr id="39" name="Group 38">
            <a:extLst>
              <a:ext uri="{FF2B5EF4-FFF2-40B4-BE49-F238E27FC236}">
                <a16:creationId xmlns:a16="http://schemas.microsoft.com/office/drawing/2014/main" xmlns="" id="{955EAC34-6FA6-3D51-06F8-A8EB0A49B75B}"/>
              </a:ext>
            </a:extLst>
          </p:cNvPr>
          <p:cNvGrpSpPr/>
          <p:nvPr/>
        </p:nvGrpSpPr>
        <p:grpSpPr>
          <a:xfrm>
            <a:off x="11356191" y="1513913"/>
            <a:ext cx="1641663" cy="1258148"/>
            <a:chOff x="10282368" y="3520844"/>
            <a:chExt cx="1641663" cy="1258148"/>
          </a:xfrm>
        </p:grpSpPr>
        <p:pic>
          <p:nvPicPr>
            <p:cNvPr id="40" name="Picture 39">
              <a:extLst>
                <a:ext uri="{FF2B5EF4-FFF2-40B4-BE49-F238E27FC236}">
                  <a16:creationId xmlns:a16="http://schemas.microsoft.com/office/drawing/2014/main" xmlns="" id="{15690616-626E-76AB-08F0-CFD512ABC1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52655" y="3520844"/>
              <a:ext cx="849258" cy="990098"/>
            </a:xfrm>
            <a:prstGeom prst="rect">
              <a:avLst/>
            </a:prstGeom>
            <a:ln>
              <a:solidFill>
                <a:srgbClr val="3A81BA"/>
              </a:solidFill>
            </a:ln>
          </p:spPr>
        </p:pic>
        <p:sp>
          <p:nvSpPr>
            <p:cNvPr id="41" name="TextBox 40">
              <a:extLst>
                <a:ext uri="{FF2B5EF4-FFF2-40B4-BE49-F238E27FC236}">
                  <a16:creationId xmlns:a16="http://schemas.microsoft.com/office/drawing/2014/main" xmlns="" id="{CB7A6F2B-7E0D-4372-8747-D3240F1676FC}"/>
                </a:ext>
              </a:extLst>
            </p:cNvPr>
            <p:cNvSpPr txBox="1"/>
            <p:nvPr/>
          </p:nvSpPr>
          <p:spPr>
            <a:xfrm>
              <a:off x="10282368" y="4471215"/>
              <a:ext cx="1641663"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uLnTx/>
                  <a:uFillTx/>
                  <a:latin typeface="#9Slide03 SFU Futura_12" panose="00000400000000000000" pitchFamily="2" charset="0"/>
                </a:rPr>
                <a:t>Ngoài</a:t>
              </a:r>
              <a:r>
                <a:rPr kumimoji="0" lang="en-US" sz="1400" b="0" i="0" u="none" strike="noStrike" kern="0" cap="none" spc="0" normalizeH="0" baseline="0" noProof="0" dirty="0">
                  <a:ln>
                    <a:noFill/>
                  </a:ln>
                  <a:solidFill>
                    <a:srgbClr val="002060"/>
                  </a:solidFill>
                  <a:uLnTx/>
                  <a:uFillTx/>
                  <a:latin typeface="#9Slide03 SFU Futura_12" panose="00000400000000000000" pitchFamily="2" charset="0"/>
                </a:rPr>
                <a:t> </a:t>
              </a:r>
              <a:r>
                <a:rPr kumimoji="0" lang="en-US" sz="1400" b="0" i="0" u="none" strike="noStrike" kern="0" cap="none" spc="0" normalizeH="0" baseline="0" noProof="0" err="1">
                  <a:ln>
                    <a:noFill/>
                  </a:ln>
                  <a:solidFill>
                    <a:srgbClr val="002060"/>
                  </a:solidFill>
                  <a:uLnTx/>
                  <a:uFillTx/>
                  <a:latin typeface="#9Slide03 SFU Futura_12" panose="00000400000000000000" pitchFamily="2" charset="0"/>
                </a:rPr>
                <a:t>tuổi</a:t>
              </a:r>
              <a:r>
                <a:rPr kumimoji="0" lang="en-US" sz="1400" b="0" i="0" u="none" strike="noStrike" kern="0" cap="none" spc="0" normalizeH="0" baseline="0" noProof="0">
                  <a:ln>
                    <a:noFill/>
                  </a:ln>
                  <a:solidFill>
                    <a:srgbClr val="002060"/>
                  </a:solidFill>
                  <a:uLnTx/>
                  <a:uFillTx/>
                  <a:latin typeface="#9Slide03 SFU Futura_12" panose="00000400000000000000" pitchFamily="2" charset="0"/>
                </a:rPr>
                <a:t> LĐ</a:t>
              </a:r>
              <a:endParaRPr kumimoji="0" lang="en-US" sz="1400" b="0" i="0" u="none" strike="noStrike" kern="0" cap="none" spc="0" normalizeH="0" baseline="0" noProof="0" dirty="0">
                <a:ln>
                  <a:noFill/>
                </a:ln>
                <a:solidFill>
                  <a:srgbClr val="002060"/>
                </a:solidFill>
                <a:uLnTx/>
                <a:uFillTx/>
                <a:latin typeface="#9Slide03 SFU Futura_12" panose="00000400000000000000" pitchFamily="2" charset="0"/>
              </a:endParaRPr>
            </a:p>
          </p:txBody>
        </p:sp>
      </p:grpSp>
      <p:sp>
        <p:nvSpPr>
          <p:cNvPr id="6" name="Equals 5">
            <a:extLst>
              <a:ext uri="{FF2B5EF4-FFF2-40B4-BE49-F238E27FC236}">
                <a16:creationId xmlns:a16="http://schemas.microsoft.com/office/drawing/2014/main" xmlns="" id="{598CA9BE-814A-189B-2D6F-F81B309766AA}"/>
              </a:ext>
            </a:extLst>
          </p:cNvPr>
          <p:cNvSpPr/>
          <p:nvPr/>
        </p:nvSpPr>
        <p:spPr>
          <a:xfrm>
            <a:off x="10299964" y="2787180"/>
            <a:ext cx="474738" cy="471301"/>
          </a:xfrm>
          <a:prstGeom prst="mathEqua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lus Sign 8">
            <a:extLst>
              <a:ext uri="{FF2B5EF4-FFF2-40B4-BE49-F238E27FC236}">
                <a16:creationId xmlns:a16="http://schemas.microsoft.com/office/drawing/2014/main" xmlns="" id="{68A6DCD1-5E75-F67F-686D-46FBF5A9DC41}"/>
              </a:ext>
            </a:extLst>
          </p:cNvPr>
          <p:cNvSpPr/>
          <p:nvPr/>
        </p:nvSpPr>
        <p:spPr>
          <a:xfrm>
            <a:off x="11867260" y="2764514"/>
            <a:ext cx="463515" cy="442357"/>
          </a:xfrm>
          <a:prstGeom prst="mathPlu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86A24C4C-2E33-A30C-CE64-B9DA1E0360B2}"/>
              </a:ext>
            </a:extLst>
          </p:cNvPr>
          <p:cNvSpPr txBox="1"/>
          <p:nvPr/>
        </p:nvSpPr>
        <p:spPr>
          <a:xfrm>
            <a:off x="10780141" y="1940787"/>
            <a:ext cx="961337" cy="1569660"/>
          </a:xfrm>
          <a:prstGeom prst="rect">
            <a:avLst/>
          </a:prstGeom>
          <a:noFill/>
        </p:spPr>
        <p:txBody>
          <a:bodyPr wrap="square" rtlCol="0">
            <a:spAutoFit/>
          </a:bodyPr>
          <a:lstStyle/>
          <a:p>
            <a:r>
              <a:rPr lang="en-US" sz="9600">
                <a:solidFill>
                  <a:srgbClr val="0070C0"/>
                </a:solidFill>
                <a:latin typeface="#9Slide07 IcielBC Cubano Normal" panose="00000500000000000000" pitchFamily="2" charset="0"/>
              </a:rPr>
              <a:t>2</a:t>
            </a:r>
          </a:p>
        </p:txBody>
      </p:sp>
      <p:graphicFrame>
        <p:nvGraphicFramePr>
          <p:cNvPr id="44" name="Table 4">
            <a:extLst>
              <a:ext uri="{FF2B5EF4-FFF2-40B4-BE49-F238E27FC236}">
                <a16:creationId xmlns:a16="http://schemas.microsoft.com/office/drawing/2014/main" xmlns="" id="{8873EFAF-F061-5AFC-4DC4-D66837AA31B3}"/>
              </a:ext>
            </a:extLst>
          </p:cNvPr>
          <p:cNvGraphicFramePr>
            <a:graphicFrameLocks noGrp="1"/>
          </p:cNvGraphicFramePr>
          <p:nvPr>
            <p:extLst>
              <p:ext uri="{D42A27DB-BD31-4B8C-83A1-F6EECF244321}">
                <p14:modId xmlns:p14="http://schemas.microsoft.com/office/powerpoint/2010/main" val="2117538562"/>
              </p:ext>
            </p:extLst>
          </p:nvPr>
        </p:nvGraphicFramePr>
        <p:xfrm>
          <a:off x="9120553" y="294621"/>
          <a:ext cx="4851718" cy="4459534"/>
        </p:xfrm>
        <a:graphic>
          <a:graphicData uri="http://schemas.openxmlformats.org/drawingml/2006/table">
            <a:tbl>
              <a:tblPr firstRow="1" bandRow="1">
                <a:tableStyleId>{00A15C55-8517-42AA-B614-E9B94910E393}</a:tableStyleId>
              </a:tblPr>
              <a:tblGrid>
                <a:gridCol w="1705160">
                  <a:extLst>
                    <a:ext uri="{9D8B030D-6E8A-4147-A177-3AD203B41FA5}">
                      <a16:colId xmlns:a16="http://schemas.microsoft.com/office/drawing/2014/main" xmlns="" val="2118861442"/>
                    </a:ext>
                  </a:extLst>
                </a:gridCol>
                <a:gridCol w="3146558">
                  <a:extLst>
                    <a:ext uri="{9D8B030D-6E8A-4147-A177-3AD203B41FA5}">
                      <a16:colId xmlns:a16="http://schemas.microsoft.com/office/drawing/2014/main" xmlns="" val="2521582897"/>
                    </a:ext>
                  </a:extLst>
                </a:gridCol>
              </a:tblGrid>
              <a:tr h="867132">
                <a:tc gridSpan="2">
                  <a:txBody>
                    <a:bodyPr/>
                    <a:lstStyle/>
                    <a:p>
                      <a:pPr algn="ctr"/>
                      <a:r>
                        <a:rPr lang="en-US" sz="1800">
                          <a:latin typeface="#9Slide03 SFU Futura_12" panose="00000400000000000000" pitchFamily="2" charset="0"/>
                        </a:rPr>
                        <a:t>Nhóm 7,8</a:t>
                      </a:r>
                    </a:p>
                    <a:p>
                      <a:pPr algn="ctr"/>
                      <a:r>
                        <a:rPr lang="en-US" sz="1800">
                          <a:latin typeface="#9Slide03 SFU Futura_12" panose="00000400000000000000" pitchFamily="2" charset="0"/>
                        </a:rPr>
                        <a:t>Nội dung: </a:t>
                      </a:r>
                      <a:r>
                        <a:rPr lang="it-IT" sz="18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rPr>
                        <a:t>Cơ cấu dân số theo trình độ văn hóa</a:t>
                      </a:r>
                      <a:endParaRPr lang="en-US" sz="1800">
                        <a:solidFill>
                          <a:schemeClr val="bg1"/>
                        </a:solidFill>
                        <a:latin typeface="#9Slide03 SFU Futura_12" panose="00000400000000000000" pitchFamily="2" charset="0"/>
                      </a:endParaRPr>
                    </a:p>
                  </a:txBody>
                  <a:tcPr anchor="ctr">
                    <a:cell3D prstMaterial="dkEdge">
                      <a:bevel w="77470" h="12700" prst="softRound"/>
                      <a:lightRig rig="flood" dir="t"/>
                    </a:cell3D>
                  </a:tcPr>
                </a:tc>
                <a:tc hMerge="1">
                  <a:txBody>
                    <a:bodyPr/>
                    <a:lstStyle/>
                    <a:p>
                      <a:pPr algn="ctr"/>
                      <a:endParaRPr lang="en-US" sz="2400">
                        <a:latin typeface="#9Slide03 SFU Futura_12" panose="00000400000000000000" pitchFamily="2" charset="0"/>
                      </a:endParaRPr>
                    </a:p>
                  </a:txBody>
                  <a:tcPr anchor="ctr">
                    <a:cell3D prstMaterial="dkEdge">
                      <a:bevel w="77470" h="12700" prst="softRound"/>
                      <a:lightRig rig="flood" dir="t"/>
                    </a:cell3D>
                  </a:tcPr>
                </a:tc>
                <a:extLst>
                  <a:ext uri="{0D108BD9-81ED-4DB2-BD59-A6C34878D82A}">
                    <a16:rowId xmlns:a16="http://schemas.microsoft.com/office/drawing/2014/main" xmlns="" val="2398947032"/>
                  </a:ext>
                </a:extLst>
              </a:tr>
              <a:tr h="1238759">
                <a:tc>
                  <a:txBody>
                    <a:bodyPr/>
                    <a:lstStyle/>
                    <a:p>
                      <a:pPr algn="just"/>
                      <a:r>
                        <a:rPr lang="en-US" sz="1800" b="0">
                          <a:latin typeface="#9Slide03 SFU Futura_12" panose="00000400000000000000" pitchFamily="2" charset="0"/>
                        </a:rPr>
                        <a:t>Khái niệm</a:t>
                      </a:r>
                    </a:p>
                  </a:txBody>
                  <a:tcPr anchor="ctr">
                    <a:cell3D prstMaterial="dkEdge">
                      <a:bevel w="77470" h="12700" prst="softRound"/>
                      <a:lightRig rig="flood" dir="t"/>
                    </a:cell3D>
                    <a:solidFill>
                      <a:srgbClr val="57C9F3"/>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a:effectLst/>
                          <a:latin typeface="#9Slide03 SFU Futura_12" panose="00000400000000000000" pitchFamily="2" charset="0"/>
                          <a:ea typeface="Cambria" panose="02040503050406030204" pitchFamily="18" charset="0"/>
                          <a:cs typeface="Times New Roman" panose="02020603050405020304" pitchFamily="18" charset="0"/>
                        </a:rPr>
                        <a:t>Thể hiện qua tỉ lệ dân số 15 tuổi trở lên biết chữ, số năm đi học trung bình của người trên 25 tuổi,..</a:t>
                      </a:r>
                      <a:r>
                        <a:rPr lang="vi-VN" sz="1800">
                          <a:effectLst/>
                          <a:latin typeface="#9Slide03 SFU Futura_12" panose="00000400000000000000" pitchFamily="2" charset="0"/>
                          <a:ea typeface="Cambria" panose="02040503050406030204" pitchFamily="18" charset="0"/>
                          <a:cs typeface="Times New Roman" panose="02020603050405020304" pitchFamily="18" charset="0"/>
                        </a:rPr>
                        <a:t>.</a:t>
                      </a:r>
                      <a:endParaRPr lang="en-US" sz="1800" kern="1200">
                        <a:solidFill>
                          <a:schemeClr val="dk1"/>
                        </a:solidFill>
                        <a:effectLst/>
                        <a:latin typeface="#9Slide03 SFU Futura_12" panose="00000400000000000000" pitchFamily="2" charset="0"/>
                        <a:ea typeface="+mn-ea"/>
                        <a:cs typeface="+mn-cs"/>
                      </a:endParaRP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383593564"/>
                  </a:ext>
                </a:extLst>
              </a:tr>
              <a:tr h="2353643">
                <a:tc>
                  <a:txBody>
                    <a:bodyPr/>
                    <a:lstStyle/>
                    <a:p>
                      <a:pPr algn="just"/>
                      <a:r>
                        <a:rPr lang="en-US" sz="1800" b="0">
                          <a:latin typeface="#9Slide03 SFU Futura_12" panose="00000400000000000000" pitchFamily="2" charset="0"/>
                        </a:rPr>
                        <a:t>Đặc điểm</a:t>
                      </a:r>
                    </a:p>
                  </a:txBody>
                  <a:tcPr anchor="ctr">
                    <a:cell3D prstMaterial="dkEdge">
                      <a:bevel w="77470" h="12700" prst="softRound"/>
                      <a:lightRig rig="flood" dir="t"/>
                    </a:cell3D>
                    <a:solidFill>
                      <a:srgbClr val="57C9F3"/>
                    </a:solidFill>
                  </a:tcPr>
                </a:tc>
                <a:tc>
                  <a:txBody>
                    <a:bodyPr/>
                    <a:lstStyle/>
                    <a:p>
                      <a:pPr marL="111125" algn="just">
                        <a:lnSpc>
                          <a:spcPct val="107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Phản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ánh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trình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độ</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trí</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và</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trình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độ</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học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vấn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của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cư</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p>
                    <a:p>
                      <a:pPr marL="111125" algn="just">
                        <a:lnSpc>
                          <a:spcPct val="107000"/>
                        </a:lnSpc>
                        <a:spcAft>
                          <a:spcPts val="800"/>
                        </a:spcAft>
                      </a:pP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Là</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thước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đo</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quan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trọng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phản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ánh</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chất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lượng</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dân</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số</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của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một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khu</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vực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một</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quốc</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800" dirty="0" err="1">
                          <a:effectLst/>
                          <a:latin typeface="#9Slide03 SFU Futura_12" panose="00000400000000000000" pitchFamily="2" charset="0"/>
                          <a:ea typeface="Arial" panose="020B0604020202020204" pitchFamily="34" charset="0"/>
                          <a:cs typeface="Times New Roman" panose="02020603050405020304" pitchFamily="18" charset="0"/>
                        </a:rPr>
                        <a:t>gia</a:t>
                      </a:r>
                      <a:r>
                        <a:rPr lang="en-US" sz="1800" dirty="0">
                          <a:effectLst/>
                          <a:latin typeface="#9Slide03 SFU Futura_12" panose="00000400000000000000" pitchFamily="2" charset="0"/>
                          <a:ea typeface="Arial" panose="020B0604020202020204" pitchFamily="34" charset="0"/>
                          <a:cs typeface="Times New Roman" panose="02020603050405020304" pitchFamily="18" charset="0"/>
                        </a:rPr>
                        <a:t>.</a:t>
                      </a:r>
                    </a:p>
                  </a:txBody>
                  <a:tcPr anchor="ctr">
                    <a:cell3D prstMaterial="dkEdge">
                      <a:bevel w="77470" h="12700" prst="softRound"/>
                      <a:lightRig rig="flood" dir="t"/>
                    </a:cell3D>
                    <a:solidFill>
                      <a:srgbClr val="57C9F3"/>
                    </a:solidFill>
                  </a:tcPr>
                </a:tc>
                <a:extLst>
                  <a:ext uri="{0D108BD9-81ED-4DB2-BD59-A6C34878D82A}">
                    <a16:rowId xmlns:a16="http://schemas.microsoft.com/office/drawing/2014/main" xmlns="" val="3491397356"/>
                  </a:ext>
                </a:extLst>
              </a:tr>
            </a:tbl>
          </a:graphicData>
        </a:graphic>
      </p:graphicFrame>
      <p:graphicFrame>
        <p:nvGraphicFramePr>
          <p:cNvPr id="5" name="Table 4">
            <a:extLst>
              <a:ext uri="{FF2B5EF4-FFF2-40B4-BE49-F238E27FC236}">
                <a16:creationId xmlns:a16="http://schemas.microsoft.com/office/drawing/2014/main" xmlns="" id="{F0CCEF05-13F4-F1D6-36B6-68C39E7B4419}"/>
              </a:ext>
            </a:extLst>
          </p:cNvPr>
          <p:cNvGraphicFramePr>
            <a:graphicFrameLocks noGrp="1"/>
          </p:cNvGraphicFramePr>
          <p:nvPr>
            <p:extLst>
              <p:ext uri="{D42A27DB-BD31-4B8C-83A1-F6EECF244321}">
                <p14:modId xmlns:p14="http://schemas.microsoft.com/office/powerpoint/2010/main" val="3543231667"/>
              </p:ext>
            </p:extLst>
          </p:nvPr>
        </p:nvGraphicFramePr>
        <p:xfrm>
          <a:off x="4125250" y="1008828"/>
          <a:ext cx="4968803" cy="3566160"/>
        </p:xfrm>
        <a:graphic>
          <a:graphicData uri="http://schemas.openxmlformats.org/drawingml/2006/table">
            <a:tbl>
              <a:tblPr firstRow="1" firstCol="1" bandRow="1"/>
              <a:tblGrid>
                <a:gridCol w="1840374">
                  <a:extLst>
                    <a:ext uri="{9D8B030D-6E8A-4147-A177-3AD203B41FA5}">
                      <a16:colId xmlns:a16="http://schemas.microsoft.com/office/drawing/2014/main" xmlns="" val="2093101525"/>
                    </a:ext>
                  </a:extLst>
                </a:gridCol>
                <a:gridCol w="717631">
                  <a:extLst>
                    <a:ext uri="{9D8B030D-6E8A-4147-A177-3AD203B41FA5}">
                      <a16:colId xmlns:a16="http://schemas.microsoft.com/office/drawing/2014/main" xmlns="" val="1766864695"/>
                    </a:ext>
                  </a:extLst>
                </a:gridCol>
                <a:gridCol w="798653">
                  <a:extLst>
                    <a:ext uri="{9D8B030D-6E8A-4147-A177-3AD203B41FA5}">
                      <a16:colId xmlns:a16="http://schemas.microsoft.com/office/drawing/2014/main" xmlns="" val="3430045481"/>
                    </a:ext>
                  </a:extLst>
                </a:gridCol>
                <a:gridCol w="821802">
                  <a:extLst>
                    <a:ext uri="{9D8B030D-6E8A-4147-A177-3AD203B41FA5}">
                      <a16:colId xmlns:a16="http://schemas.microsoft.com/office/drawing/2014/main" xmlns="" val="1401658850"/>
                    </a:ext>
                  </a:extLst>
                </a:gridCol>
                <a:gridCol w="790343">
                  <a:extLst>
                    <a:ext uri="{9D8B030D-6E8A-4147-A177-3AD203B41FA5}">
                      <a16:colId xmlns:a16="http://schemas.microsoft.com/office/drawing/2014/main" xmlns="" val="2450208944"/>
                    </a:ext>
                  </a:extLst>
                </a:gridCol>
              </a:tblGrid>
              <a:tr h="2549577">
                <a:tc gridSpan="5">
                  <a:txBody>
                    <a:bodyPr/>
                    <a:lstStyle/>
                    <a:p>
                      <a:pPr marL="173038" indent="0" algn="just">
                        <a:lnSpc>
                          <a:spcPct val="107000"/>
                        </a:lnSpc>
                        <a:spcAft>
                          <a:spcPts val="800"/>
                        </a:spcAft>
                      </a:pP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Áp dụng công thức: </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D</a:t>
                      </a:r>
                      <a:r>
                        <a:rPr lang="en-US" sz="1600" b="1"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 D</a:t>
                      </a:r>
                      <a:r>
                        <a:rPr lang="vi-VN" sz="1600" b="1"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0 </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(1+ Tg)</a:t>
                      </a:r>
                      <a:r>
                        <a:rPr lang="vi-VN" sz="1600" b="1" baseline="30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 </a:t>
                      </a: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(1)</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 D</a:t>
                      </a:r>
                      <a:r>
                        <a:rPr lang="en-US" sz="1600" b="1"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&gt; D</a:t>
                      </a:r>
                      <a:r>
                        <a:rPr lang="vi-VN" sz="1600" b="1"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0 </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p>
                      <a:pPr marL="173038" indent="0" algn="just">
                        <a:lnSpc>
                          <a:spcPct val="107000"/>
                        </a:lnSpc>
                        <a:spcAft>
                          <a:spcPts val="800"/>
                        </a:spcAft>
                      </a:pP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D</a:t>
                      </a:r>
                      <a:r>
                        <a:rPr lang="en-US" sz="1600"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a:t>
                      </a: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tổng số dân năm cần tính</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p>
                      <a:pPr marL="173038" indent="0" algn="just">
                        <a:lnSpc>
                          <a:spcPct val="107000"/>
                        </a:lnSpc>
                        <a:spcAft>
                          <a:spcPts val="800"/>
                        </a:spcAft>
                      </a:pP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D</a:t>
                      </a:r>
                      <a:r>
                        <a:rPr lang="vi-VN" sz="1600"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0 </a:t>
                      </a: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tổng số dân năm gốc</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p>
                      <a:pPr marL="173038" indent="0" algn="just">
                        <a:lnSpc>
                          <a:spcPct val="107000"/>
                        </a:lnSpc>
                        <a:spcAft>
                          <a:spcPts val="800"/>
                        </a:spcAft>
                      </a:pP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Tg: tỉ lệ gia tăng tự nhiên</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p>
                      <a:pPr marL="173038" indent="0" algn="just">
                        <a:lnSpc>
                          <a:spcPct val="107000"/>
                        </a:lnSpc>
                        <a:spcAft>
                          <a:spcPts val="800"/>
                        </a:spcAft>
                      </a:pP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 số năm chênh lệch giữa năm cần tính với năm gốc.</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p>
                      <a:pPr marL="173038" indent="0" algn="just">
                        <a:lnSpc>
                          <a:spcPct val="107000"/>
                        </a:lnSpc>
                        <a:spcAft>
                          <a:spcPts val="800"/>
                        </a:spcAft>
                      </a:pPr>
                      <a:r>
                        <a:rPr lang="en-US"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Từ công thức (1) suy ra: </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D</a:t>
                      </a:r>
                      <a:r>
                        <a:rPr lang="en-US" sz="1600" b="1"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0</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 = D</a:t>
                      </a:r>
                      <a:r>
                        <a:rPr lang="en-US" sz="1600" b="1" baseline="-25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a:t>
                      </a: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a:t>
                      </a: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(1+ Tg)</a:t>
                      </a:r>
                      <a:r>
                        <a:rPr lang="vi-VN" sz="1600" b="1" baseline="300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p>
                      <a:pPr marL="173038" indent="0" algn="just">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Ta có:</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a:p>
                  </a:txBody>
                  <a:tcPr marL="79360" marR="79360" marT="39680" marB="39680">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1200"/>
                    </a:p>
                  </a:txBody>
                  <a:tcPr marL="79360" marR="79360" marT="39680" marB="39680">
                    <a:lnB w="12700" cap="flat" cmpd="sng" algn="ctr">
                      <a:solidFill>
                        <a:srgbClr val="000000"/>
                      </a:solidFill>
                      <a:prstDash val="solid"/>
                      <a:round/>
                      <a:headEnd type="none" w="med" len="med"/>
                      <a:tailEnd type="none" w="med" len="med"/>
                    </a:lnB>
                  </a:tcPr>
                </a:tc>
                <a:tc hMerge="1">
                  <a:txBody>
                    <a:bodyPr/>
                    <a:lstStyle/>
                    <a:p>
                      <a:endParaRPr lang="en-US" sz="1200"/>
                    </a:p>
                  </a:txBody>
                  <a:tcPr marL="79360" marR="79360" marT="39680" marB="39680">
                    <a:lnB w="12700" cap="flat" cmpd="sng" algn="ctr">
                      <a:solidFill>
                        <a:srgbClr val="000000"/>
                      </a:solidFill>
                      <a:prstDash val="solid"/>
                      <a:round/>
                      <a:headEnd type="none" w="med" len="med"/>
                      <a:tailEnd type="none" w="med" len="med"/>
                    </a:lnB>
                  </a:tcPr>
                </a:tc>
                <a:tc hMerge="1">
                  <a:txBody>
                    <a:bodyPr/>
                    <a:lstStyle/>
                    <a:p>
                      <a:endParaRPr lang="en-US" sz="1200"/>
                    </a:p>
                  </a:txBody>
                  <a:tcPr marL="79360" marR="79360" marT="39680" marB="39680">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1881176"/>
                  </a:ext>
                </a:extLst>
              </a:tr>
              <a:tr h="403784">
                <a:tc>
                  <a:txBody>
                    <a:bodyPr/>
                    <a:lstStyle/>
                    <a:p>
                      <a:pPr algn="ctr">
                        <a:lnSpc>
                          <a:spcPct val="107000"/>
                        </a:lnSpc>
                        <a:spcAft>
                          <a:spcPts val="800"/>
                        </a:spcAft>
                      </a:pPr>
                      <a:r>
                        <a:rPr lang="vi-VN"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Năm</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2000</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2015</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2020</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600" b="1">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2023</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176067266"/>
                  </a:ext>
                </a:extLst>
              </a:tr>
              <a:tr h="612799">
                <a:tc>
                  <a:txBody>
                    <a:bodyPr/>
                    <a:lstStyle/>
                    <a:p>
                      <a:pPr indent="-91440" algn="ctr">
                        <a:lnSpc>
                          <a:spcPct val="107000"/>
                        </a:lnSpc>
                        <a:spcAft>
                          <a:spcPts val="800"/>
                        </a:spcAft>
                      </a:pPr>
                      <a:r>
                        <a:rPr lang="vi-VN"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Dân số (triệu người)</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87,3</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92,2</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b="1">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rPr>
                        <a:t>97,34</a:t>
                      </a:r>
                      <a:endParaRPr lang="en-US" sz="1600">
                        <a:solidFill>
                          <a:srgbClr val="FF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9Slide03 SFU Futura_12" panose="00000400000000000000" pitchFamily="2" charset="0"/>
                          <a:ea typeface="Arial" panose="020B0604020202020204" pitchFamily="34" charset="0"/>
                          <a:cs typeface="Times New Roman" panose="02020603050405020304" pitchFamily="18" charset="0"/>
                        </a:rPr>
                        <a:t>100,6</a:t>
                      </a:r>
                      <a:endParaRPr lang="en-US" sz="160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59520" marR="595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7408043"/>
                  </a:ext>
                </a:extLst>
              </a:tr>
            </a:tbl>
          </a:graphicData>
        </a:graphic>
      </p:graphicFrame>
      <p:pic>
        <p:nvPicPr>
          <p:cNvPr id="3" name="Picture 2">
            <a:extLst>
              <a:ext uri="{FF2B5EF4-FFF2-40B4-BE49-F238E27FC236}">
                <a16:creationId xmlns:a16="http://schemas.microsoft.com/office/drawing/2014/main" xmlns="" id="{1FD772A3-0B8B-16D0-5404-B7EB6B2E2D1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396" y="1740121"/>
            <a:ext cx="4016415" cy="2834867"/>
          </a:xfrm>
          <a:prstGeom prst="rect">
            <a:avLst/>
          </a:prstGeom>
        </p:spPr>
      </p:pic>
      <p:sp>
        <p:nvSpPr>
          <p:cNvPr id="46" name="TextBox 45">
            <a:extLst>
              <a:ext uri="{FF2B5EF4-FFF2-40B4-BE49-F238E27FC236}">
                <a16:creationId xmlns:a16="http://schemas.microsoft.com/office/drawing/2014/main" xmlns="" id="{33E71628-3824-F047-8976-0D167A31722D}"/>
              </a:ext>
            </a:extLst>
          </p:cNvPr>
          <p:cNvSpPr txBox="1"/>
          <p:nvPr/>
        </p:nvSpPr>
        <p:spPr>
          <a:xfrm>
            <a:off x="1110497" y="983153"/>
            <a:ext cx="2180951" cy="461665"/>
          </a:xfrm>
          <a:prstGeom prst="rect">
            <a:avLst/>
          </a:prstGeom>
          <a:noFill/>
        </p:spPr>
        <p:txBody>
          <a:bodyPr wrap="square">
            <a:spAutoFit/>
          </a:bodyPr>
          <a:lstStyle/>
          <a:p>
            <a:pPr algn="ctr"/>
            <a:r>
              <a:rPr lang="it-IT" sz="2400" b="1">
                <a:solidFill>
                  <a:srgbClr val="E7374B"/>
                </a:solidFill>
                <a:effectLst/>
                <a:latin typeface="#9Slide03 SFU Futura_12" panose="00000400000000000000" pitchFamily="2" charset="0"/>
                <a:ea typeface="Times New Roman" panose="02020603050405020304" pitchFamily="18" charset="0"/>
              </a:rPr>
              <a:t> “Bão tuyết”</a:t>
            </a:r>
            <a:endParaRPr lang="en-US" sz="2000" b="1">
              <a:solidFill>
                <a:srgbClr val="E7374B"/>
              </a:solidFill>
            </a:endParaRPr>
          </a:p>
        </p:txBody>
      </p:sp>
    </p:spTree>
    <p:extLst>
      <p:ext uri="{BB962C8B-B14F-4D97-AF65-F5344CB8AC3E}">
        <p14:creationId xmlns:p14="http://schemas.microsoft.com/office/powerpoint/2010/main" val="22528618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2162447" y="-1838058"/>
            <a:ext cx="4842553" cy="912055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368496" y="4541430"/>
            <a:ext cx="775504" cy="576807"/>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61967"/>
              <a:ext cx="660177" cy="587258"/>
            </a:xfrm>
            <a:prstGeom prst="rect">
              <a:avLst/>
            </a:prstGeom>
          </p:spPr>
        </p:pic>
      </p:gr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3443" y="-635019"/>
            <a:ext cx="2744367" cy="493466"/>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bg1"/>
                </a:solidFill>
                <a:latin typeface="#9Slide03 Bebas Neue Bold" panose="020B0606020202050201" pitchFamily="34" charset="0"/>
              </a:rPr>
              <a:t>I. Quy mô dân số thế giới</a:t>
            </a:r>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576063" y="-645529"/>
            <a:ext cx="2898221" cy="506891"/>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 </a:t>
            </a: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5223115" y="-707120"/>
            <a:ext cx="3875895" cy="588716"/>
          </a:xfrm>
          <a:prstGeom prst="snipRoundRect">
            <a:avLst>
              <a:gd name="adj1" fmla="val 16667"/>
              <a:gd name="adj2" fmla="val 5000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9Slide03 Bebas Neue Bold" panose="020B0606020202050201" pitchFamily="34" charset="0"/>
              </a:rPr>
              <a:t>III. Cơ cấu dân số thế giới</a:t>
            </a:r>
          </a:p>
        </p:txBody>
      </p:sp>
      <p:sp>
        <p:nvSpPr>
          <p:cNvPr id="31" name="TextBox 30">
            <a:extLst>
              <a:ext uri="{FF2B5EF4-FFF2-40B4-BE49-F238E27FC236}">
                <a16:creationId xmlns:a16="http://schemas.microsoft.com/office/drawing/2014/main" xmlns="" id="{3C0CEB95-7F79-E21A-90C8-B3E88686ADEF}"/>
              </a:ext>
            </a:extLst>
          </p:cNvPr>
          <p:cNvSpPr txBox="1"/>
          <p:nvPr/>
        </p:nvSpPr>
        <p:spPr>
          <a:xfrm>
            <a:off x="2196986" y="5639"/>
            <a:ext cx="5361282" cy="707886"/>
          </a:xfrm>
          <a:prstGeom prst="rect">
            <a:avLst/>
          </a:prstGeom>
          <a:solidFill>
            <a:schemeClr val="accent2"/>
          </a:solidFill>
        </p:spPr>
        <p:txBody>
          <a:bodyPr wrap="square">
            <a:spAutoFit/>
          </a:bodyPr>
          <a:lstStyle/>
          <a:p>
            <a:pPr algn="ctr"/>
            <a:r>
              <a:rPr lang="it-IT" sz="4000">
                <a:solidFill>
                  <a:schemeClr val="bg1"/>
                </a:solidFill>
                <a:effectLst/>
                <a:latin typeface="#9Slide03 Bebas Neue Bold" panose="020B0606020202050201" pitchFamily="34" charset="0"/>
                <a:ea typeface="Arial" panose="020B0604020202020204" pitchFamily="34" charset="0"/>
              </a:rPr>
              <a:t> VẬN DỤNG</a:t>
            </a:r>
            <a:endParaRPr lang="en-US" sz="3600">
              <a:solidFill>
                <a:schemeClr val="bg1"/>
              </a:solidFill>
              <a:latin typeface="#9Slide03 Bebas Neue Bold" panose="020B0606020202050201" pitchFamily="34" charset="0"/>
            </a:endParaRPr>
          </a:p>
        </p:txBody>
      </p:sp>
      <p:pic>
        <p:nvPicPr>
          <p:cNvPr id="3" name="Picture 2">
            <a:extLst>
              <a:ext uri="{FF2B5EF4-FFF2-40B4-BE49-F238E27FC236}">
                <a16:creationId xmlns:a16="http://schemas.microsoft.com/office/drawing/2014/main" xmlns="" id="{1FD772A3-0B8B-16D0-5404-B7EB6B2E2D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0406" y="1659826"/>
            <a:ext cx="230962" cy="2834867"/>
          </a:xfrm>
          <a:prstGeom prst="rect">
            <a:avLst/>
          </a:prstGeom>
        </p:spPr>
      </p:pic>
      <p:sp>
        <p:nvSpPr>
          <p:cNvPr id="46" name="TextBox 45">
            <a:extLst>
              <a:ext uri="{FF2B5EF4-FFF2-40B4-BE49-F238E27FC236}">
                <a16:creationId xmlns:a16="http://schemas.microsoft.com/office/drawing/2014/main" xmlns="" id="{33E71628-3824-F047-8976-0D167A31722D}"/>
              </a:ext>
            </a:extLst>
          </p:cNvPr>
          <p:cNvSpPr txBox="1"/>
          <p:nvPr/>
        </p:nvSpPr>
        <p:spPr>
          <a:xfrm>
            <a:off x="-1952351" y="975682"/>
            <a:ext cx="2180951" cy="461665"/>
          </a:xfrm>
          <a:prstGeom prst="rect">
            <a:avLst/>
          </a:prstGeom>
          <a:noFill/>
        </p:spPr>
        <p:txBody>
          <a:bodyPr wrap="square">
            <a:spAutoFit/>
          </a:bodyPr>
          <a:lstStyle/>
          <a:p>
            <a:pPr algn="ctr"/>
            <a:r>
              <a:rPr lang="it-IT" sz="2400" b="1">
                <a:solidFill>
                  <a:srgbClr val="E7374B"/>
                </a:solidFill>
                <a:effectLst/>
                <a:latin typeface="#9Slide03 SFU Futura_12" panose="00000400000000000000" pitchFamily="2" charset="0"/>
                <a:ea typeface="Times New Roman" panose="02020603050405020304" pitchFamily="18" charset="0"/>
              </a:rPr>
              <a:t> “Bão tuyết”</a:t>
            </a:r>
            <a:endParaRPr lang="en-US" sz="2000" b="1">
              <a:solidFill>
                <a:srgbClr val="E7374B"/>
              </a:solidFill>
            </a:endParaRPr>
          </a:p>
        </p:txBody>
      </p:sp>
      <p:pic>
        <p:nvPicPr>
          <p:cNvPr id="12" name="Picture 11">
            <a:extLst>
              <a:ext uri="{FF2B5EF4-FFF2-40B4-BE49-F238E27FC236}">
                <a16:creationId xmlns:a16="http://schemas.microsoft.com/office/drawing/2014/main" xmlns="" id="{93F1E834-3AE2-CE5F-BCB2-13D32BDD69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964" y="837568"/>
            <a:ext cx="4387316" cy="3724096"/>
          </a:xfrm>
          <a:prstGeom prst="rect">
            <a:avLst/>
          </a:prstGeom>
          <a:ln>
            <a:solidFill>
              <a:srgbClr val="00B050"/>
            </a:solidFill>
          </a:ln>
        </p:spPr>
      </p:pic>
      <p:sp>
        <p:nvSpPr>
          <p:cNvPr id="42" name="TextBox 41">
            <a:extLst>
              <a:ext uri="{FF2B5EF4-FFF2-40B4-BE49-F238E27FC236}">
                <a16:creationId xmlns:a16="http://schemas.microsoft.com/office/drawing/2014/main" xmlns="" id="{AE995964-111B-AE2E-DD1F-3CAADD53CC0E}"/>
              </a:ext>
            </a:extLst>
          </p:cNvPr>
          <p:cNvSpPr txBox="1"/>
          <p:nvPr/>
        </p:nvSpPr>
        <p:spPr>
          <a:xfrm>
            <a:off x="4571823" y="837568"/>
            <a:ext cx="4535047" cy="3724096"/>
          </a:xfrm>
          <a:prstGeom prst="rect">
            <a:avLst/>
          </a:prstGeom>
          <a:noFill/>
          <a:ln>
            <a:solidFill>
              <a:srgbClr val="00B050"/>
            </a:solidFill>
          </a:ln>
        </p:spPr>
        <p:txBody>
          <a:bodyPr wrap="square">
            <a:spAutoFit/>
          </a:bodyPr>
          <a:lstStyle/>
          <a:p>
            <a:pPr algn="just">
              <a:lnSpc>
                <a:spcPct val="120000"/>
              </a:lnSpc>
              <a:spcAft>
                <a:spcPts val="800"/>
              </a:spcAft>
            </a:pPr>
            <a:r>
              <a:rPr lang="en-US"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Tự thỏa thuận lập nhóm HS theo xã, thực hiện điều tra sự biến động dân số tại địa phương mình sinh sống từ 5 năm trở lại đây và nguyên nhân của sự biến động đó.</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20000"/>
              </a:lnSpc>
              <a:spcAft>
                <a:spcPts val="800"/>
              </a:spcAft>
            </a:pPr>
            <a:r>
              <a:rPr lang="en-US"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Chủ đề: “Sự biến động dân số xã/ấp giai đoạn 2018-2023”</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 Tiêu chí:</a:t>
            </a:r>
          </a:p>
          <a:p>
            <a:pPr algn="just">
              <a:spcAft>
                <a:spcPts val="800"/>
              </a:spcAft>
            </a:pPr>
            <a:r>
              <a:rPr lang="en-US"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 Báo cáo</a:t>
            </a:r>
            <a:r>
              <a:rPr lang="vi-VN"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r>
              <a:rPr lang="en-US"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trên giấy</a:t>
            </a:r>
            <a:r>
              <a:rPr lang="vi-VN"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A4</a:t>
            </a:r>
            <a:r>
              <a:rPr lang="en-US"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 không quá 3 trang, size 14</a:t>
            </a:r>
            <a:r>
              <a:rPr lang="vi-VN"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 + Cấu trúc: Tiêu đề, n</a:t>
            </a:r>
            <a:r>
              <a:rPr lang="en-US" sz="1400">
                <a:solidFill>
                  <a:srgbClr val="000000"/>
                </a:solidFill>
                <a:effectLst/>
                <a:latin typeface="#9Slide03 SFU Futura_12" panose="00000400000000000000" pitchFamily="2" charset="0"/>
                <a:ea typeface="Times New Roman" panose="02020603050405020304" pitchFamily="18" charset="0"/>
                <a:cs typeface="Times New Roman" panose="02020603050405020304" pitchFamily="18" charset="0"/>
              </a:rPr>
              <a:t>ội dung:</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p>
            <a:pPr marL="342900" lvl="0" indent="-342900" algn="just">
              <a:buFont typeface="+mj-lt"/>
              <a:buAutoNum type="arabicPeriod"/>
            </a:pPr>
            <a:r>
              <a:rPr lang="en-US" sz="1400" i="1">
                <a:solidFill>
                  <a:srgbClr val="0070C0"/>
                </a:solidFill>
                <a:effectLst/>
                <a:latin typeface="#9Slide03 SFU Futura_12" panose="00000400000000000000" pitchFamily="2" charset="0"/>
                <a:ea typeface="Times New Roman" panose="02020603050405020304" pitchFamily="18" charset="0"/>
              </a:rPr>
              <a:t>Khái quát đặc điểm dân số xã…… </a:t>
            </a:r>
            <a:endParaRPr lang="en-US" sz="1400">
              <a:effectLst/>
              <a:latin typeface="#9Slide03 SFU Futura_12" panose="00000400000000000000" pitchFamily="2" charset="0"/>
              <a:ea typeface="Times New Roman" panose="02020603050405020304" pitchFamily="18" charset="0"/>
            </a:endParaRPr>
          </a:p>
          <a:p>
            <a:pPr marL="342900" lvl="0" indent="-342900" algn="just">
              <a:buFont typeface="+mj-lt"/>
              <a:buAutoNum type="arabicPeriod"/>
            </a:pPr>
            <a:r>
              <a:rPr lang="en-US" sz="1400" i="1">
                <a:solidFill>
                  <a:srgbClr val="0070C0"/>
                </a:solidFill>
                <a:effectLst/>
                <a:latin typeface="#9Slide03 SFU Futura_12" panose="00000400000000000000" pitchFamily="2" charset="0"/>
                <a:ea typeface="Times New Roman" panose="02020603050405020304" pitchFamily="18" charset="0"/>
              </a:rPr>
              <a:t>Tình hình sự biến động dân số xã/ấp giai đoạn 2018-2023</a:t>
            </a:r>
          </a:p>
          <a:p>
            <a:pPr algn="just">
              <a:spcAft>
                <a:spcPts val="800"/>
              </a:spcAft>
            </a:pPr>
            <a:r>
              <a:rPr lang="en-US" sz="1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400" i="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3.  </a:t>
            </a:r>
            <a:r>
              <a:rPr lang="vi-VN" sz="1400" i="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Kết luận</a:t>
            </a:r>
            <a:r>
              <a:rPr lang="en-US" sz="1400" i="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 n</a:t>
            </a:r>
            <a:r>
              <a:rPr lang="vi-VN" sz="1400" i="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rPr>
              <a:t>hững nhân tố ảnh hưởng và giải pháp</a:t>
            </a:r>
            <a:endParaRPr lang="en-US" sz="1400" i="1">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endParaRPr>
          </a:p>
          <a:p>
            <a:pPr algn="just">
              <a:spcAft>
                <a:spcPts val="800"/>
              </a:spcAft>
            </a:pPr>
            <a:r>
              <a:rPr lang="vi-VN" sz="1400">
                <a:effectLst/>
                <a:latin typeface="#9Slide03 SFU Futura_12" panose="00000400000000000000" pitchFamily="2" charset="0"/>
                <a:ea typeface="Arial" panose="020B0604020202020204" pitchFamily="34" charset="0"/>
                <a:cs typeface="Times New Roman" panose="02020603050405020304" pitchFamily="18" charset="0"/>
              </a:rPr>
              <a:t>- </a:t>
            </a:r>
            <a:r>
              <a:rPr lang="en-US" sz="1400">
                <a:effectLst/>
                <a:latin typeface="#9Slide03 SFU Futura_12" panose="00000400000000000000" pitchFamily="2" charset="0"/>
                <a:ea typeface="Arial" panose="020B0604020202020204" pitchFamily="34" charset="0"/>
                <a:cs typeface="Times New Roman" panose="02020603050405020304" pitchFamily="18" charset="0"/>
              </a:rPr>
              <a:t>Thời gian: </a:t>
            </a:r>
            <a:r>
              <a:rPr lang="en-US" sz="1400">
                <a:effectLst/>
                <a:latin typeface="#9Slide03 SFU Futura_12" panose="00000400000000000000" pitchFamily="2" charset="0"/>
                <a:ea typeface="Times New Roman" panose="02020603050405020304" pitchFamily="18" charset="0"/>
                <a:cs typeface="Times New Roman" panose="02020603050405020304" pitchFamily="18" charset="0"/>
              </a:rPr>
              <a:t>2 tuần</a:t>
            </a:r>
            <a:r>
              <a:rPr lang="vi-VN" sz="1400">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067348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599" y="482601"/>
            <a:ext cx="8178800" cy="41782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xmlns="" id="{8FDD6A67-F216-93ED-E034-7A022CC5C7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0357" y="917996"/>
            <a:ext cx="7463281" cy="3302898"/>
          </a:xfrm>
          <a:prstGeom prst="rect">
            <a:avLst/>
          </a:prstGeom>
        </p:spPr>
      </p:pic>
    </p:spTree>
    <p:extLst>
      <p:ext uri="{BB962C8B-B14F-4D97-AF65-F5344CB8AC3E}">
        <p14:creationId xmlns:p14="http://schemas.microsoft.com/office/powerpoint/2010/main" val="2355205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ed, set&#10;&#10;Description automatically generated">
            <a:extLst>
              <a:ext uri="{FF2B5EF4-FFF2-40B4-BE49-F238E27FC236}">
                <a16:creationId xmlns:a16="http://schemas.microsoft.com/office/drawing/2014/main" xmlns="" id="{DAC1B56D-8FC2-8E3F-9B35-6FE2A2BFB5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6420" y="3425382"/>
            <a:ext cx="2566420" cy="1660968"/>
          </a:xfrm>
          <a:prstGeom prst="rect">
            <a:avLst/>
          </a:prstGeom>
          <a:effectLst>
            <a:outerShdw blurRad="50800" dist="38100" dir="2700000" algn="tl" rotWithShape="0">
              <a:prstClr val="black">
                <a:alpha val="40000"/>
              </a:prstClr>
            </a:outerShdw>
          </a:effectLst>
        </p:spPr>
      </p:pic>
      <p:sp>
        <p:nvSpPr>
          <p:cNvPr id="30" name="任意多边形 13">
            <a:extLst>
              <a:ext uri="{FF2B5EF4-FFF2-40B4-BE49-F238E27FC236}">
                <a16:creationId xmlns:a16="http://schemas.microsoft.com/office/drawing/2014/main" xmlns="" id="{2D8AEF44-D50B-B18C-5132-E87E3E96FB22}"/>
              </a:ext>
            </a:extLst>
          </p:cNvPr>
          <p:cNvSpPr/>
          <p:nvPr/>
        </p:nvSpPr>
        <p:spPr>
          <a:xfrm rot="16200000">
            <a:off x="9362378" y="1511263"/>
            <a:ext cx="3279106" cy="302729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31" name="矩形 7">
            <a:extLst>
              <a:ext uri="{FF2B5EF4-FFF2-40B4-BE49-F238E27FC236}">
                <a16:creationId xmlns:a16="http://schemas.microsoft.com/office/drawing/2014/main" xmlns="" id="{46B0D0AF-1F10-6C7B-388F-C6243E2087BE}"/>
              </a:ext>
            </a:extLst>
          </p:cNvPr>
          <p:cNvSpPr/>
          <p:nvPr/>
        </p:nvSpPr>
        <p:spPr>
          <a:xfrm>
            <a:off x="9766969" y="1199042"/>
            <a:ext cx="2018769" cy="738664"/>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2" name="TextBox 21">
            <a:extLst>
              <a:ext uri="{FF2B5EF4-FFF2-40B4-BE49-F238E27FC236}">
                <a16:creationId xmlns:a16="http://schemas.microsoft.com/office/drawing/2014/main" xmlns="" id="{9159EDC1-F63A-2417-3841-64076FC3FB9B}"/>
              </a:ext>
            </a:extLst>
          </p:cNvPr>
          <p:cNvSpPr txBox="1"/>
          <p:nvPr/>
        </p:nvSpPr>
        <p:spPr>
          <a:xfrm>
            <a:off x="0" y="95250"/>
            <a:ext cx="9144000" cy="1074590"/>
          </a:xfrm>
          <a:prstGeom prst="rect">
            <a:avLst/>
          </a:prstGeom>
          <a:solidFill>
            <a:schemeClr val="accent4">
              <a:lumMod val="40000"/>
              <a:lumOff val="60000"/>
            </a:schemeClr>
          </a:solidFill>
          <a:ln>
            <a:noFill/>
          </a:ln>
          <a:effectLst>
            <a:outerShdw blurRad="107950" dist="12700" dir="5400000" algn="ctr">
              <a:srgbClr val="000000"/>
            </a:outerShdw>
          </a:effectLst>
        </p:spPr>
        <p:txBody>
          <a:bodyPr wrap="square">
            <a:spAutoFit/>
          </a:bodyPr>
          <a:lstStyle/>
          <a:p>
            <a:pPr indent="180340" algn="ctr">
              <a:lnSpc>
                <a:spcPct val="115000"/>
              </a:lnSpc>
            </a:pPr>
            <a:r>
              <a:rPr lang="en-US" sz="1800" b="1" kern="1400" spc="-50">
                <a:solidFill>
                  <a:srgbClr val="002060"/>
                </a:solidFill>
                <a:effectLst/>
                <a:latin typeface="#9Slide07 SVNBatman Forever Alt" panose="00000400000000000000" pitchFamily="2" charset="0"/>
                <a:ea typeface="Times New Roman" panose="02020603050405020304" pitchFamily="18" charset="0"/>
                <a:cs typeface="Times New Roman" panose="02020603050405020304" pitchFamily="18" charset="0"/>
              </a:rPr>
              <a:t>CHƯƠNG VIII. ĐỊA LÍ DÂN CƯ</a:t>
            </a:r>
            <a:endParaRPr lang="en-US" sz="2000" b="1" kern="1400" spc="-50">
              <a:solidFill>
                <a:srgbClr val="002060"/>
              </a:solidFill>
              <a:effectLst/>
              <a:latin typeface="#9Slide07 SVNBatman Forever Alt" panose="00000400000000000000" pitchFamily="2" charset="0"/>
              <a:ea typeface="Times New Roman" panose="02020603050405020304" pitchFamily="18" charset="0"/>
              <a:cs typeface="Times New Roman" panose="02020603050405020304" pitchFamily="18" charset="0"/>
            </a:endParaRPr>
          </a:p>
          <a:p>
            <a:pPr indent="180340" algn="ctr">
              <a:lnSpc>
                <a:spcPct val="115000"/>
              </a:lnSpc>
            </a:pPr>
            <a:r>
              <a:rPr lang="vi-VN" sz="1600" b="1" kern="1400" spc="-50">
                <a:solidFill>
                  <a:schemeClr val="bg1"/>
                </a:solidFill>
                <a:effectLst/>
                <a:latin typeface="#9Slide05 SVNHeroe Pro" pitchFamily="2" charset="0"/>
                <a:ea typeface="Times New Roman" panose="02020603050405020304" pitchFamily="18" charset="0"/>
                <a:cs typeface="Times New Roman" panose="02020603050405020304" pitchFamily="18" charset="0"/>
              </a:rPr>
              <a:t>Bài </a:t>
            </a:r>
            <a:r>
              <a:rPr lang="en-US" sz="1600" b="1" kern="1400" spc="-50">
                <a:solidFill>
                  <a:schemeClr val="bg1"/>
                </a:solidFill>
                <a:effectLst/>
                <a:latin typeface="#9Slide05 SVNHeroe Pro" pitchFamily="2" charset="0"/>
                <a:ea typeface="Times New Roman" panose="02020603050405020304" pitchFamily="18" charset="0"/>
                <a:cs typeface="Times New Roman" panose="02020603050405020304" pitchFamily="18" charset="0"/>
              </a:rPr>
              <a:t>19</a:t>
            </a:r>
            <a:endParaRPr lang="en-US" sz="1800" b="1" kern="1400" spc="-50">
              <a:solidFill>
                <a:schemeClr val="bg1"/>
              </a:solidFill>
              <a:effectLst/>
              <a:latin typeface="#9Slide05 SVNHeroe Pro" pitchFamily="2" charset="0"/>
              <a:ea typeface="Times New Roman" panose="02020603050405020304" pitchFamily="18" charset="0"/>
              <a:cs typeface="Times New Roman" panose="02020603050405020304" pitchFamily="18" charset="0"/>
            </a:endParaRPr>
          </a:p>
          <a:p>
            <a:pPr algn="ctr">
              <a:lnSpc>
                <a:spcPct val="115000"/>
              </a:lnSpc>
              <a:spcAft>
                <a:spcPts val="800"/>
              </a:spcAft>
            </a:pPr>
            <a:r>
              <a:rPr lang="en-US" sz="2400" b="1" kern="1400" spc="-50">
                <a:solidFill>
                  <a:srgbClr val="C00000"/>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QUY MÔ DÂN SỐ, GIA TĂNG DÂN SỐ VÀ CƠ CẤU DÂN SỐ THẾ GIỚI</a:t>
            </a:r>
            <a:endParaRPr lang="en-US" sz="1100">
              <a:solidFill>
                <a:srgbClr val="C00000"/>
              </a:solidFill>
              <a:effectLst/>
              <a:latin typeface="#9Slide07 IcielBC Cubano Normal" panose="00000500000000000000" pitchFamily="2" charset="0"/>
              <a:ea typeface="Arial" panose="020B0604020202020204" pitchFamily="34" charset="0"/>
              <a:cs typeface="Times New Roman" panose="02020603050405020304" pitchFamily="18" charset="0"/>
            </a:endParaRPr>
          </a:p>
        </p:txBody>
      </p:sp>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pic>
        <p:nvPicPr>
          <p:cNvPr id="10" name="Picture 9" descr="Shape, arrow&#10;&#10;Description automatically generated">
            <a:extLst>
              <a:ext uri="{FF2B5EF4-FFF2-40B4-BE49-F238E27FC236}">
                <a16:creationId xmlns:a16="http://schemas.microsoft.com/office/drawing/2014/main" xmlns="" id="{EBD0259A-33FF-73D4-87A8-F1C0DDCE10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568374"/>
            <a:ext cx="4398366" cy="2821968"/>
          </a:xfrm>
          <a:prstGeom prst="rect">
            <a:avLst/>
          </a:prstGeom>
          <a:ln>
            <a:solidFill>
              <a:srgbClr val="0070C0"/>
            </a:solidFill>
          </a:ln>
        </p:spPr>
      </p:pic>
      <p:pic>
        <p:nvPicPr>
          <p:cNvPr id="14" name="Picture 13">
            <a:extLst>
              <a:ext uri="{FF2B5EF4-FFF2-40B4-BE49-F238E27FC236}">
                <a16:creationId xmlns:a16="http://schemas.microsoft.com/office/drawing/2014/main" xmlns="" id="{AFB5EBC3-6A6E-8F5C-8CF2-54CB8DAB57B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25547" y="1568374"/>
            <a:ext cx="4728958" cy="2820504"/>
          </a:xfrm>
          <a:prstGeom prst="rect">
            <a:avLst/>
          </a:prstGeom>
          <a:ln>
            <a:solidFill>
              <a:srgbClr val="0070C0"/>
            </a:solidFill>
          </a:ln>
        </p:spPr>
      </p:pic>
    </p:spTree>
    <p:extLst>
      <p:ext uri="{BB962C8B-B14F-4D97-AF65-F5344CB8AC3E}">
        <p14:creationId xmlns:p14="http://schemas.microsoft.com/office/powerpoint/2010/main" val="289348017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528E36C2-7956-AA64-89B4-94914CDCE355}"/>
              </a:ext>
            </a:extLst>
          </p:cNvPr>
          <p:cNvSpPr txBox="1"/>
          <p:nvPr/>
        </p:nvSpPr>
        <p:spPr>
          <a:xfrm>
            <a:off x="0" y="0"/>
            <a:ext cx="9144000" cy="923330"/>
          </a:xfrm>
          <a:prstGeom prst="rect">
            <a:avLst/>
          </a:prstGeom>
          <a:noFill/>
        </p:spPr>
        <p:txBody>
          <a:bodyPr wrap="square">
            <a:spAutoFit/>
          </a:bodyPr>
          <a:lstStyle/>
          <a:p>
            <a:pPr algn="ctr"/>
            <a:r>
              <a:rPr lang="en-US" sz="5400" b="1">
                <a:solidFill>
                  <a:srgbClr val="C0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MỤC TIÊU</a:t>
            </a:r>
            <a:endParaRPr lang="vi-VN"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27D86E99-E728-5938-E704-18625ED598A6}"/>
              </a:ext>
            </a:extLst>
          </p:cNvPr>
          <p:cNvSpPr txBox="1"/>
          <p:nvPr/>
        </p:nvSpPr>
        <p:spPr>
          <a:xfrm>
            <a:off x="4533900" y="1291551"/>
            <a:ext cx="4305300" cy="923330"/>
          </a:xfrm>
          <a:prstGeom prst="rect">
            <a:avLst/>
          </a:prstGeom>
          <a:noFill/>
        </p:spPr>
        <p:txBody>
          <a:bodyPr wrap="square">
            <a:spAutoFit/>
          </a:bodyPr>
          <a:lstStyle/>
          <a:p>
            <a:pPr algn="just"/>
            <a:r>
              <a:rPr lang="vi-VN"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Trình bày được </a:t>
            </a:r>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đặc điểm và </a:t>
            </a:r>
            <a:r>
              <a:rPr lang="vi-VN"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tình hình phát triển dân số thế giới</a:t>
            </a:r>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 các loại cơ cấu dân số: cơ cấu sinh học, cơ cấu xã hội.</a:t>
            </a:r>
            <a:endParaRPr lang="en-US" sz="1800">
              <a:solidFill>
                <a:srgbClr val="146ABF"/>
              </a:solidFill>
              <a:latin typeface="#9Slide03 Oswald Bold" panose="00000800000000000000" pitchFamily="2" charset="0"/>
              <a:ea typeface="Arial" panose="020B06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E4D6E67A-84D5-EA67-3C69-320E439D2A52}"/>
              </a:ext>
            </a:extLst>
          </p:cNvPr>
          <p:cNvSpPr txBox="1"/>
          <p:nvPr/>
        </p:nvSpPr>
        <p:spPr>
          <a:xfrm>
            <a:off x="4533900" y="2430789"/>
            <a:ext cx="4305300" cy="1200329"/>
          </a:xfrm>
          <a:prstGeom prst="rect">
            <a:avLst/>
          </a:prstGeom>
          <a:noFill/>
        </p:spPr>
        <p:txBody>
          <a:bodyPr wrap="square">
            <a:spAutoFit/>
          </a:bodyPr>
          <a:lstStyle/>
          <a:p>
            <a:pPr algn="just"/>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Phân biệt được</a:t>
            </a:r>
            <a:r>
              <a:rPr lang="vi-VN"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 gia tăng dân số tự nhiên</a:t>
            </a:r>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 và cơ học; trình bày được khái niệm</a:t>
            </a:r>
            <a:r>
              <a:rPr lang="vi-VN"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 gia tăng dân số</a:t>
            </a:r>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 thực tế; phân</a:t>
            </a:r>
            <a:r>
              <a:rPr lang="vi-VN"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 tích được </a:t>
            </a:r>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các nhân tố tác động đến gia</a:t>
            </a:r>
            <a:r>
              <a:rPr lang="vi-VN"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 tăng dân số</a:t>
            </a:r>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a:t>
            </a:r>
            <a:endParaRPr lang="en-US" sz="1600">
              <a:solidFill>
                <a:srgbClr val="146ABF"/>
              </a:solidFill>
              <a:latin typeface="#9Slide03 Oswald Bold" panose="00000800000000000000" pitchFamily="2" charset="0"/>
            </a:endParaRPr>
          </a:p>
        </p:txBody>
      </p:sp>
      <p:sp>
        <p:nvSpPr>
          <p:cNvPr id="29" name="Freeform: Shape 28">
            <a:extLst>
              <a:ext uri="{FF2B5EF4-FFF2-40B4-BE49-F238E27FC236}">
                <a16:creationId xmlns:a16="http://schemas.microsoft.com/office/drawing/2014/main" xmlns="" id="{81610D47-7C47-679C-2F73-80B248EB1B3A}"/>
              </a:ext>
            </a:extLst>
          </p:cNvPr>
          <p:cNvSpPr/>
          <p:nvPr/>
        </p:nvSpPr>
        <p:spPr>
          <a:xfrm flipV="1">
            <a:off x="3349256" y="3302285"/>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AB2DEEC0-63A7-793F-C2EA-F3B515B0C8A7}"/>
              </a:ext>
            </a:extLst>
          </p:cNvPr>
          <p:cNvCxnSpPr>
            <a:cxnSpLocks/>
          </p:cNvCxnSpPr>
          <p:nvPr/>
        </p:nvCxnSpPr>
        <p:spPr>
          <a:xfrm>
            <a:off x="866554" y="895123"/>
            <a:ext cx="7410893" cy="0"/>
          </a:xfrm>
          <a:prstGeom prst="line">
            <a:avLst/>
          </a:prstGeom>
          <a:ln w="38100">
            <a:solidFill>
              <a:srgbClr val="146AB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B6EEFFA6-2833-B4B4-F681-4AB83AD038F6}"/>
              </a:ext>
            </a:extLst>
          </p:cNvPr>
          <p:cNvGrpSpPr/>
          <p:nvPr/>
        </p:nvGrpSpPr>
        <p:grpSpPr>
          <a:xfrm>
            <a:off x="7965883" y="5290438"/>
            <a:ext cx="1295177" cy="1121351"/>
            <a:chOff x="7497737" y="2209433"/>
            <a:chExt cx="996842" cy="870849"/>
          </a:xfrm>
        </p:grpSpPr>
        <p:sp>
          <p:nvSpPr>
            <p:cNvPr id="27" name="ICON 3">
              <a:extLst>
                <a:ext uri="{FF2B5EF4-FFF2-40B4-BE49-F238E27FC236}">
                  <a16:creationId xmlns:a16="http://schemas.microsoft.com/office/drawing/2014/main" xmlns="" id="{0F3BB148-67F8-A7F3-13AD-6B3C3B8EC14D}"/>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8" name="ICON 2">
              <a:extLst>
                <a:ext uri="{FF2B5EF4-FFF2-40B4-BE49-F238E27FC236}">
                  <a16:creationId xmlns:a16="http://schemas.microsoft.com/office/drawing/2014/main" xmlns="" id="{E52E7737-37DD-DFAF-4FF9-9592D0BB10C6}"/>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30" name="ICON 1">
              <a:extLst>
                <a:ext uri="{FF2B5EF4-FFF2-40B4-BE49-F238E27FC236}">
                  <a16:creationId xmlns:a16="http://schemas.microsoft.com/office/drawing/2014/main" xmlns="" id="{D4AFC52B-F034-3761-4BE7-58902B54BC8E}"/>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31" name="Picture 30" descr="A picture containing indoor, toy, plastic, automaton&#10;&#10;Description automatically generated">
              <a:extLst>
                <a:ext uri="{FF2B5EF4-FFF2-40B4-BE49-F238E27FC236}">
                  <a16:creationId xmlns:a16="http://schemas.microsoft.com/office/drawing/2014/main" xmlns="" id="{A15E65FB-E5FC-EE41-9F75-7537BE5C43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35" name="TextBox 34">
            <a:extLst>
              <a:ext uri="{FF2B5EF4-FFF2-40B4-BE49-F238E27FC236}">
                <a16:creationId xmlns:a16="http://schemas.microsoft.com/office/drawing/2014/main" xmlns="" id="{204EA2EE-D834-DC21-514F-65B48D4E5E9F}"/>
              </a:ext>
            </a:extLst>
          </p:cNvPr>
          <p:cNvSpPr txBox="1"/>
          <p:nvPr/>
        </p:nvSpPr>
        <p:spPr>
          <a:xfrm>
            <a:off x="4572000" y="3757168"/>
            <a:ext cx="4267200" cy="1107996"/>
          </a:xfrm>
          <a:prstGeom prst="rect">
            <a:avLst/>
          </a:prstGeom>
          <a:noFill/>
        </p:spPr>
        <p:txBody>
          <a:bodyPr wrap="square">
            <a:spAutoFit/>
          </a:bodyPr>
          <a:lstStyle/>
          <a:p>
            <a:pPr algn="just"/>
            <a:r>
              <a:rPr lang="en-US" sz="1800">
                <a:solidFill>
                  <a:srgbClr val="146ABF"/>
                </a:solidFill>
                <a:latin typeface="#9Slide03 Oswald Bold" panose="00000800000000000000" pitchFamily="2" charset="0"/>
                <a:ea typeface="Times New Roman" panose="02020603050405020304" pitchFamily="18" charset="0"/>
                <a:cs typeface="Times New Roman" panose="02020603050405020304" pitchFamily="18" charset="0"/>
              </a:rPr>
              <a:t>So sánh các loại tháp dân số tiêu biểu;</a:t>
            </a:r>
            <a:r>
              <a:rPr lang="en-US" sz="1800">
                <a:solidFill>
                  <a:srgbClr val="146ABF"/>
                </a:solidFill>
                <a:latin typeface="#9Slide03 Oswald Bold" panose="00000800000000000000" pitchFamily="2" charset="0"/>
                <a:ea typeface="Times New Roman" panose="02020603050405020304" pitchFamily="18" charset="0"/>
              </a:rPr>
              <a:t> Giải thích được một số hiện tượng dân số trong thực tiễn; tuyên truyền KHHGĐ.</a:t>
            </a:r>
            <a:endParaRPr lang="en-US" sz="1800">
              <a:solidFill>
                <a:srgbClr val="146ABF"/>
              </a:solidFill>
              <a:latin typeface="#9Slide03 Oswald Bold" panose="00000800000000000000" pitchFamily="2" charset="0"/>
              <a:ea typeface="Arial" panose="020B0604020202020204" pitchFamily="34" charset="0"/>
              <a:cs typeface="Times New Roman" panose="02020603050405020304" pitchFamily="18" charset="0"/>
            </a:endParaRPr>
          </a:p>
          <a:p>
            <a:pPr algn="just"/>
            <a:endParaRPr lang="en-US" sz="1100">
              <a:solidFill>
                <a:srgbClr val="146ABF"/>
              </a:solidFill>
              <a:latin typeface="#9Slide03 Oswald Bold" panose="00000800000000000000" pitchFamily="2" charset="0"/>
            </a:endParaRPr>
          </a:p>
        </p:txBody>
      </p:sp>
      <p:grpSp>
        <p:nvGrpSpPr>
          <p:cNvPr id="22" name="Group 21">
            <a:extLst>
              <a:ext uri="{FF2B5EF4-FFF2-40B4-BE49-F238E27FC236}">
                <a16:creationId xmlns:a16="http://schemas.microsoft.com/office/drawing/2014/main" xmlns="" id="{CC192A2F-47E5-45D9-D61E-06502E9967FD}"/>
              </a:ext>
            </a:extLst>
          </p:cNvPr>
          <p:cNvGrpSpPr/>
          <p:nvPr/>
        </p:nvGrpSpPr>
        <p:grpSpPr>
          <a:xfrm>
            <a:off x="4172879" y="1238145"/>
            <a:ext cx="361021" cy="344617"/>
            <a:chOff x="4172879" y="1238145"/>
            <a:chExt cx="361021" cy="344617"/>
          </a:xfrm>
        </p:grpSpPr>
        <p:sp>
          <p:nvSpPr>
            <p:cNvPr id="20" name="Rectangle 19">
              <a:extLst>
                <a:ext uri="{FF2B5EF4-FFF2-40B4-BE49-F238E27FC236}">
                  <a16:creationId xmlns:a16="http://schemas.microsoft.com/office/drawing/2014/main" xmlns="" id="{51217738-F6D8-AF21-8248-D27CCA997FB3}"/>
                </a:ext>
              </a:extLst>
            </p:cNvPr>
            <p:cNvSpPr/>
            <p:nvPr/>
          </p:nvSpPr>
          <p:spPr>
            <a:xfrm>
              <a:off x="4172879" y="1238145"/>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B5C3199B-D250-D959-7B72-9ACE557E0FDC}"/>
                </a:ext>
              </a:extLst>
            </p:cNvPr>
            <p:cNvSpPr/>
            <p:nvPr/>
          </p:nvSpPr>
          <p:spPr>
            <a:xfrm>
              <a:off x="4307396" y="1356258"/>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xmlns="" id="{C97CE048-8CA5-A3CF-9234-9775DC323404}"/>
              </a:ext>
            </a:extLst>
          </p:cNvPr>
          <p:cNvGrpSpPr/>
          <p:nvPr/>
        </p:nvGrpSpPr>
        <p:grpSpPr>
          <a:xfrm>
            <a:off x="4169056" y="2363670"/>
            <a:ext cx="361021" cy="344617"/>
            <a:chOff x="4169056" y="2535519"/>
            <a:chExt cx="361021" cy="344617"/>
          </a:xfrm>
        </p:grpSpPr>
        <p:sp>
          <p:nvSpPr>
            <p:cNvPr id="38" name="Rectangle 37">
              <a:extLst>
                <a:ext uri="{FF2B5EF4-FFF2-40B4-BE49-F238E27FC236}">
                  <a16:creationId xmlns:a16="http://schemas.microsoft.com/office/drawing/2014/main" xmlns="" id="{4F7856E7-AF7F-E983-D874-0D540062EE3D}"/>
                </a:ext>
              </a:extLst>
            </p:cNvPr>
            <p:cNvSpPr/>
            <p:nvPr/>
          </p:nvSpPr>
          <p:spPr>
            <a:xfrm>
              <a:off x="4169056" y="2535519"/>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9BD0EE82-B825-F3E1-67E8-B246D77BF9BB}"/>
                </a:ext>
              </a:extLst>
            </p:cNvPr>
            <p:cNvSpPr/>
            <p:nvPr/>
          </p:nvSpPr>
          <p:spPr>
            <a:xfrm>
              <a:off x="4303573" y="2653632"/>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xmlns="" id="{CAB45C58-00C9-9F2F-CAB0-CAEA0A4347BF}"/>
              </a:ext>
            </a:extLst>
          </p:cNvPr>
          <p:cNvGrpSpPr/>
          <p:nvPr/>
        </p:nvGrpSpPr>
        <p:grpSpPr>
          <a:xfrm>
            <a:off x="4189557" y="3685374"/>
            <a:ext cx="361021" cy="344617"/>
            <a:chOff x="4151457" y="3566803"/>
            <a:chExt cx="361021" cy="344617"/>
          </a:xfrm>
        </p:grpSpPr>
        <p:sp>
          <p:nvSpPr>
            <p:cNvPr id="40" name="Rectangle 39">
              <a:extLst>
                <a:ext uri="{FF2B5EF4-FFF2-40B4-BE49-F238E27FC236}">
                  <a16:creationId xmlns:a16="http://schemas.microsoft.com/office/drawing/2014/main" xmlns="" id="{FDE4F605-F61D-A0E9-CF1A-B49C5F4FDBD7}"/>
                </a:ext>
              </a:extLst>
            </p:cNvPr>
            <p:cNvSpPr/>
            <p:nvPr/>
          </p:nvSpPr>
          <p:spPr>
            <a:xfrm>
              <a:off x="4151457" y="3566803"/>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99521410-04EF-B562-7A6A-2278DF6BD5B7}"/>
                </a:ext>
              </a:extLst>
            </p:cNvPr>
            <p:cNvSpPr/>
            <p:nvPr/>
          </p:nvSpPr>
          <p:spPr>
            <a:xfrm>
              <a:off x="4285974" y="3684916"/>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xmlns="" id="{739C0476-4BE4-43A5-F89D-040D7D089A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188" y="1018572"/>
            <a:ext cx="4108650" cy="41249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703780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xmlns="" id="{528E36C2-7956-AA64-89B4-94914CDCE355}"/>
              </a:ext>
            </a:extLst>
          </p:cNvPr>
          <p:cNvSpPr txBox="1"/>
          <p:nvPr/>
        </p:nvSpPr>
        <p:spPr>
          <a:xfrm>
            <a:off x="0" y="13808"/>
            <a:ext cx="9144000" cy="923330"/>
          </a:xfrm>
          <a:prstGeom prst="rect">
            <a:avLst/>
          </a:prstGeom>
          <a:noFill/>
        </p:spPr>
        <p:txBody>
          <a:bodyPr wrap="square">
            <a:spAutoFit/>
          </a:bodyPr>
          <a:lstStyle/>
          <a:p>
            <a:pPr algn="ctr"/>
            <a:r>
              <a:rPr lang="en-US" sz="5400" b="1">
                <a:solidFill>
                  <a:srgbClr val="C0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xmlns=""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1551007" y="1536912"/>
            <a:ext cx="6372515" cy="783283"/>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9Slide03 Oswald Bold" panose="00000800000000000000" pitchFamily="2" charset="0"/>
              </a:rPr>
              <a:t>Quy mô dân số thế giới</a:t>
            </a:r>
          </a:p>
        </p:txBody>
      </p:sp>
      <p:pic>
        <p:nvPicPr>
          <p:cNvPr id="3074" name="Picture 2" descr="Viết một đoạn văn ngắn về sự cần thiết phải hạn chế việc gia tăng dân số -  Tân Bách Khoa">
            <a:extLst>
              <a:ext uri="{FF2B5EF4-FFF2-40B4-BE49-F238E27FC236}">
                <a16:creationId xmlns:a16="http://schemas.microsoft.com/office/drawing/2014/main" xmlns="" id="{4B2E6F7A-96DB-83DD-ABEB-046A62DAE19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11" r="36109"/>
          <a:stretch/>
        </p:blipFill>
        <p:spPr bwMode="auto">
          <a:xfrm>
            <a:off x="1230891" y="1078628"/>
            <a:ext cx="1381599" cy="1318038"/>
          </a:xfrm>
          <a:prstGeom prst="ellipse">
            <a:avLst/>
          </a:prstGeom>
          <a:no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4" name="Rectangle: Top Corners One Rounded and One Snipped 23">
            <a:extLst>
              <a:ext uri="{FF2B5EF4-FFF2-40B4-BE49-F238E27FC236}">
                <a16:creationId xmlns:a16="http://schemas.microsoft.com/office/drawing/2014/main" xmlns="" id="{40077E5C-E4FC-00F2-5CC1-0EB5BA805693}"/>
              </a:ext>
            </a:extLst>
          </p:cNvPr>
          <p:cNvSpPr/>
          <p:nvPr/>
        </p:nvSpPr>
        <p:spPr>
          <a:xfrm>
            <a:off x="1724628" y="2863373"/>
            <a:ext cx="6198894" cy="78328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9Slide03 Oswald Bold" panose="00000800000000000000" pitchFamily="2" charset="0"/>
              </a:rPr>
              <a:t>Gia tăng dân số thế giới</a:t>
            </a: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1551007" y="4197150"/>
            <a:ext cx="6372515" cy="769441"/>
          </a:xfrm>
          <a:prstGeom prst="snipRoundRect">
            <a:avLst>
              <a:gd name="adj1" fmla="val 16667"/>
              <a:gd name="adj2" fmla="val 50000"/>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9Slide03 Oswald Bold" panose="00000800000000000000" pitchFamily="2" charset="0"/>
              </a:rPr>
              <a:t>Cơ cấu dân số thế giới</a:t>
            </a:r>
          </a:p>
        </p:txBody>
      </p:sp>
      <p:pic>
        <p:nvPicPr>
          <p:cNvPr id="3" name="Picture 2">
            <a:extLst>
              <a:ext uri="{FF2B5EF4-FFF2-40B4-BE49-F238E27FC236}">
                <a16:creationId xmlns:a16="http://schemas.microsoft.com/office/drawing/2014/main" xmlns="" id="{F7FAE597-7DF9-11B0-0355-7329D8F7317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97432" y="3718854"/>
            <a:ext cx="1415058" cy="1322084"/>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8" name="Picture 27">
            <a:extLst>
              <a:ext uri="{FF2B5EF4-FFF2-40B4-BE49-F238E27FC236}">
                <a16:creationId xmlns:a16="http://schemas.microsoft.com/office/drawing/2014/main" xmlns="" id="{4609AC15-F411-8F8D-7CA7-15AD4268E6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97432" y="2480582"/>
            <a:ext cx="1707814" cy="11574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xmlns="" id="{C9DE8A87-DF22-A3DF-63FE-F2142DB25E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560" y="632700"/>
            <a:ext cx="122373" cy="4237087"/>
          </a:xfrm>
          <a:prstGeom prst="rect">
            <a:avLst/>
          </a:prstGeom>
        </p:spPr>
      </p:pic>
    </p:spTree>
    <p:extLst>
      <p:ext uri="{BB962C8B-B14F-4D97-AF65-F5344CB8AC3E}">
        <p14:creationId xmlns:p14="http://schemas.microsoft.com/office/powerpoint/2010/main" val="3302750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0-#ppt_w/2"/>
                                          </p:val>
                                        </p:tav>
                                        <p:tav tm="100000">
                                          <p:val>
                                            <p:strVal val="#ppt_x"/>
                                          </p:val>
                                        </p:tav>
                                      </p:tavLst>
                                    </p:anim>
                                    <p:anim calcmode="lin" valueType="num">
                                      <p:cBhvr additive="base">
                                        <p:cTn id="8" dur="1000" fill="hold"/>
                                        <p:tgtEl>
                                          <p:spTgt spid="307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0-#ppt_w/2"/>
                                          </p:val>
                                        </p:tav>
                                        <p:tav tm="100000">
                                          <p:val>
                                            <p:strVal val="#ppt_x"/>
                                          </p:val>
                                        </p:tav>
                                      </p:tavLst>
                                    </p:anim>
                                    <p:anim calcmode="lin" valueType="num">
                                      <p:cBhvr additive="base">
                                        <p:cTn id="18" dur="1000" fill="hold"/>
                                        <p:tgtEl>
                                          <p:spTgt spid="2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1000" fill="hold"/>
                                        <p:tgtEl>
                                          <p:spTgt spid="24"/>
                                        </p:tgtEl>
                                        <p:attrNameLst>
                                          <p:attrName>ppt_x</p:attrName>
                                        </p:attrNameLst>
                                      </p:cBhvr>
                                      <p:tavLst>
                                        <p:tav tm="0">
                                          <p:val>
                                            <p:strVal val="0-#ppt_w/2"/>
                                          </p:val>
                                        </p:tav>
                                        <p:tav tm="100000">
                                          <p:val>
                                            <p:strVal val="#ppt_x"/>
                                          </p:val>
                                        </p:tav>
                                      </p:tavLst>
                                    </p:anim>
                                    <p:anim calcmode="lin" valueType="num">
                                      <p:cBhvr additive="base">
                                        <p:cTn id="2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0-#ppt_w/2"/>
                                          </p:val>
                                        </p:tav>
                                        <p:tav tm="100000">
                                          <p:val>
                                            <p:strVal val="#ppt_x"/>
                                          </p:val>
                                        </p:tav>
                                      </p:tavLst>
                                    </p:anim>
                                    <p:anim calcmode="lin" valueType="num">
                                      <p:cBhvr additive="base">
                                        <p:cTn id="28" dur="10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xmlns="" id="{528E36C2-7956-AA64-89B4-94914CDCE355}"/>
              </a:ext>
            </a:extLst>
          </p:cNvPr>
          <p:cNvSpPr txBox="1"/>
          <p:nvPr/>
        </p:nvSpPr>
        <p:spPr>
          <a:xfrm>
            <a:off x="165264" y="-1074212"/>
            <a:ext cx="9144000" cy="923330"/>
          </a:xfrm>
          <a:prstGeom prst="rect">
            <a:avLst/>
          </a:prstGeom>
          <a:noFill/>
        </p:spPr>
        <p:txBody>
          <a:bodyPr wrap="square">
            <a:spAutoFit/>
          </a:bodyPr>
          <a:lstStyle/>
          <a:p>
            <a:pPr algn="ctr"/>
            <a:r>
              <a:rPr lang="en-US" sz="5400" b="1">
                <a:solidFill>
                  <a:srgbClr val="C0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xmlns=""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138900" y="65846"/>
            <a:ext cx="2758306" cy="520163"/>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FFF00"/>
                </a:solidFill>
                <a:latin typeface="#9Slide03 Bebas Neue Bold" panose="020B0606020202050201" pitchFamily="34" charset="0"/>
              </a:rPr>
              <a:t>I. Quy mô dân số thế giới</a:t>
            </a:r>
          </a:p>
        </p:txBody>
      </p:sp>
      <p:pic>
        <p:nvPicPr>
          <p:cNvPr id="3074" name="Picture 2" descr="Viết một đoạn văn ngắn về sự cần thiết phải hạn chế việc gia tăng dân số -  Tân Bách Khoa">
            <a:extLst>
              <a:ext uri="{FF2B5EF4-FFF2-40B4-BE49-F238E27FC236}">
                <a16:creationId xmlns:a16="http://schemas.microsoft.com/office/drawing/2014/main" xmlns="" id="{4B2E6F7A-96DB-83DD-ABEB-046A62DAE19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311" r="36109"/>
          <a:stretch/>
        </p:blipFill>
        <p:spPr bwMode="auto">
          <a:xfrm>
            <a:off x="279058" y="1440081"/>
            <a:ext cx="2436417" cy="2324329"/>
          </a:xfrm>
          <a:prstGeom prst="ellipse">
            <a:avLst/>
          </a:prstGeom>
          <a:no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4" name="Rectangle: Top Corners One Rounded and One Snipped 23">
            <a:extLst>
              <a:ext uri="{FF2B5EF4-FFF2-40B4-BE49-F238E27FC236}">
                <a16:creationId xmlns:a16="http://schemas.microsoft.com/office/drawing/2014/main" xmlns="" id="{40077E5C-E4FC-00F2-5CC1-0EB5BA805693}"/>
              </a:ext>
            </a:extLst>
          </p:cNvPr>
          <p:cNvSpPr/>
          <p:nvPr/>
        </p:nvSpPr>
        <p:spPr>
          <a:xfrm>
            <a:off x="3055721" y="65846"/>
            <a:ext cx="2953130" cy="507267"/>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9Slide03 Bebas Neue Bold" panose="020B0606020202050201" pitchFamily="34" charset="0"/>
              </a:rPr>
              <a:t>II. Gia tăng dân số thế giới</a:t>
            </a: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6139085" y="65846"/>
            <a:ext cx="2850590" cy="512288"/>
          </a:xfrm>
          <a:prstGeom prst="snipRoundRect">
            <a:avLst>
              <a:gd name="adj1" fmla="val 16667"/>
              <a:gd name="adj2" fmla="val 50000"/>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9Slide03 Bebas Neue Bold" panose="020B0606020202050201" pitchFamily="34" charset="0"/>
              </a:rPr>
              <a:t>III. Cơ cấu dân số thế giới</a:t>
            </a:r>
          </a:p>
        </p:txBody>
      </p:sp>
      <p:pic>
        <p:nvPicPr>
          <p:cNvPr id="3" name="Picture 2">
            <a:extLst>
              <a:ext uri="{FF2B5EF4-FFF2-40B4-BE49-F238E27FC236}">
                <a16:creationId xmlns:a16="http://schemas.microsoft.com/office/drawing/2014/main" xmlns="" id="{F7FAE597-7DF9-11B0-0355-7329D8F7317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97960" y="1440081"/>
            <a:ext cx="2371186" cy="2215391"/>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8" name="Picture 27">
            <a:extLst>
              <a:ext uri="{FF2B5EF4-FFF2-40B4-BE49-F238E27FC236}">
                <a16:creationId xmlns:a16="http://schemas.microsoft.com/office/drawing/2014/main" xmlns="" id="{4609AC15-F411-8F8D-7CA7-15AD4268E6F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5721" y="1618877"/>
            <a:ext cx="2901993" cy="19667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7" name="任意多边形 13">
            <a:extLst>
              <a:ext uri="{FF2B5EF4-FFF2-40B4-BE49-F238E27FC236}">
                <a16:creationId xmlns:a16="http://schemas.microsoft.com/office/drawing/2014/main" xmlns="" id="{507024A5-29D9-101F-F414-1CEAF130C599}"/>
              </a:ext>
            </a:extLst>
          </p:cNvPr>
          <p:cNvSpPr/>
          <p:nvPr/>
        </p:nvSpPr>
        <p:spPr>
          <a:xfrm rot="16200000">
            <a:off x="9362378" y="1511263"/>
            <a:ext cx="3279106" cy="302729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18" name="矩形 7">
            <a:extLst>
              <a:ext uri="{FF2B5EF4-FFF2-40B4-BE49-F238E27FC236}">
                <a16:creationId xmlns:a16="http://schemas.microsoft.com/office/drawing/2014/main" xmlns="" id="{388FF01A-AAAB-F10D-E338-EBE4C6B7BC30}"/>
              </a:ext>
            </a:extLst>
          </p:cNvPr>
          <p:cNvSpPr/>
          <p:nvPr/>
        </p:nvSpPr>
        <p:spPr>
          <a:xfrm>
            <a:off x="9766969" y="1199042"/>
            <a:ext cx="2018769" cy="738664"/>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19" name="Đồng hồ đếm ngược 1 phút">
            <a:hlinkClick r:id="" action="ppaction://media"/>
            <a:extLst>
              <a:ext uri="{FF2B5EF4-FFF2-40B4-BE49-F238E27FC236}">
                <a16:creationId xmlns:a16="http://schemas.microsoft.com/office/drawing/2014/main" xmlns="" id="{D76D199D-AA96-3E00-250F-111750FCCD1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42733" y="5143500"/>
            <a:ext cx="1435261" cy="8073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45363236"/>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1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100000">
                        <a14:backgroundMark x1="1195" y1="62290" x2="1195" y2="62290"/>
                        <a14:backgroundMark x1="1195" y1="68350" x2="1195" y2="68350"/>
                        <a14:backgroundMark x1="4582" y1="76936" x2="5578" y2="78283"/>
                        <a14:backgroundMark x1="80677" y1="74074" x2="80677" y2="74074"/>
                        <a14:backgroundMark x1="80279" y1="73737" x2="80279" y2="73737"/>
                        <a14:backgroundMark x1="68127" y1="68013" x2="68127" y2="68013"/>
                        <a14:backgroundMark x1="65139" y1="63131" x2="65139" y2="63131"/>
                        <a14:backgroundMark x1="65139" y1="69697" x2="65139" y2="69697"/>
                        <a14:backgroundMark x1="65139" y1="69697" x2="65139" y2="69697"/>
                        <a14:backgroundMark x1="66733" y1="75421" x2="66733" y2="75421"/>
                        <a14:backgroundMark x1="72510" y1="66330" x2="72510" y2="66330"/>
                        <a14:backgroundMark x1="66733" y1="60606" x2="66733" y2="60606"/>
                        <a14:backgroundMark x1="21514" y1="65152" x2="21514" y2="65152"/>
                        <a14:backgroundMark x1="20120" y1="70875" x2="20120" y2="70875"/>
                        <a14:backgroundMark x1="30279" y1="65152" x2="30279" y2="65152"/>
                        <a14:backgroundMark x1="29283" y1="61953" x2="29283" y2="61953"/>
                        <a14:backgroundMark x1="22510" y1="61111" x2="22510" y2="61111"/>
                        <a14:backgroundMark x1="31873" y1="69192" x2="31873" y2="69192"/>
                        <a14:backgroundMark x1="53586" y1="93771" x2="53586" y2="93771"/>
                        <a14:backgroundMark x1="42829" y1="94613" x2="42829" y2="94613"/>
                        <a14:backgroundMark x1="41434" y1="87205" x2="41434" y2="87205"/>
                        <a14:backgroundMark x1="42430" y1="91414" x2="42430" y2="91414"/>
                        <a14:backgroundMark x1="41434" y1="90067" x2="41434" y2="90067"/>
                        <a14:backgroundMark x1="63147" y1="82323" x2="63147" y2="82323"/>
                        <a14:backgroundMark x1="61753" y1="71717" x2="61753" y2="71717"/>
                        <a14:backgroundMark x1="62351" y1="66835" x2="62351" y2="66835"/>
                        <a14:backgroundMark x1="66733" y1="62290" x2="66733" y2="62290"/>
                        <a14:backgroundMark x1="66733" y1="61448" x2="66733" y2="61448"/>
                        <a14:backgroundMark x1="79681" y1="58249" x2="79681" y2="58249"/>
                        <a14:backgroundMark x1="83068" y1="40572" x2="83068" y2="40572"/>
                        <a14:backgroundMark x1="84462" y1="15657" x2="84462" y2="15657"/>
                        <a14:backgroundMark x1="87450" y1="20202" x2="87450" y2="20202"/>
                        <a14:backgroundMark x1="83665" y1="23906" x2="83665" y2="23906"/>
                        <a14:backgroundMark x1="80677" y1="28283" x2="80677" y2="28283"/>
                        <a14:backgroundMark x1="78287" y1="19697" x2="78287" y2="19697"/>
                        <a14:backgroundMark x1="76295" y1="9428" x2="76295" y2="9428"/>
                        <a14:backgroundMark x1="65737" y1="842" x2="65737" y2="842"/>
                        <a14:backgroundMark x1="42032" y1="3704" x2="42032" y2="3704"/>
                        <a14:backgroundMark x1="41434" y1="4209" x2="41434" y2="4209"/>
                        <a14:backgroundMark x1="68127" y1="3704" x2="68127" y2="3704"/>
                        <a14:backgroundMark x1="73506" y1="4209" x2="73506" y2="4209"/>
                        <a14:backgroundMark x1="75896" y1="5387" x2="75896" y2="5387"/>
                        <a14:backgroundMark x1="73506" y1="6566" x2="73506" y2="6566"/>
                        <a14:backgroundMark x1="75299" y1="7407" x2="75299" y2="7407"/>
                        <a14:backgroundMark x1="75896" y1="6229" x2="75896" y2="6229"/>
                        <a14:backgroundMark x1="75896" y1="6566" x2="75896" y2="6566"/>
                        <a14:backgroundMark x1="75299" y1="6566" x2="75299" y2="6566"/>
                        <a14:backgroundMark x1="22510" y1="1684" x2="22510" y2="1684"/>
                        <a14:backgroundMark x1="21514" y1="5387" x2="21514" y2="5387"/>
                        <a14:backgroundMark x1="18725" y1="9933" x2="18725" y2="9933"/>
                        <a14:backgroundMark x1="18725" y1="9933" x2="18725" y2="9933"/>
                        <a14:backgroundMark x1="14741" y1="14478" x2="14741" y2="14478"/>
                        <a14:backgroundMark x1="9960" y1="20202" x2="9960" y2="20202"/>
                        <a14:backgroundMark x1="7171" y1="27104" x2="7171" y2="27104"/>
                        <a14:backgroundMark x1="74303" y1="7071" x2="74303" y2="7071"/>
                        <a14:backgroundMark x1="17331" y1="9091" x2="17331" y2="9091"/>
                        <a14:backgroundMark x1="17331" y1="9091" x2="17331" y2="9091"/>
                        <a14:backgroundMark x1="73506" y1="7071" x2="73506" y2="7071"/>
                        <a14:backgroundMark x1="96614" y1="59091" x2="96614" y2="59091"/>
                        <a14:backgroundMark x1="87849" y1="65488" x2="87849" y2="65488"/>
                        <a14:backgroundMark x1="73506" y1="60606" x2="73506" y2="60606"/>
                        <a14:backgroundMark x1="70916" y1="63131" x2="70916" y2="63131"/>
                        <a14:backgroundMark x1="69124" y1="63131" x2="69124" y2="63131"/>
                        <a14:backgroundMark x1="65737" y1="63131" x2="65737" y2="63131"/>
                        <a14:backgroundMark x1="63147" y1="63131" x2="63147" y2="63131"/>
                        <a14:backgroundMark x1="78685" y1="64815" x2="78685" y2="64815"/>
                        <a14:backgroundMark x1="70916" y1="86364" x2="70916" y2="86364"/>
                        <a14:backgroundMark x1="64143" y1="62626" x2="64143" y2="62626"/>
                        <a14:backgroundMark x1="66135" y1="59428" x2="66135" y2="59428"/>
                        <a14:backgroundMark x1="7171" y1="65488" x2="7171" y2="65488"/>
                        <a14:backgroundMark x1="3187" y1="48316" x2="3187" y2="48316"/>
                        <a14:backgroundMark x1="8964" y1="52020" x2="8964" y2="52020"/>
                        <a14:backgroundMark x1="31275" y1="59764" x2="31275" y2="59764"/>
                        <a14:backgroundMark x1="54980" y1="97475" x2="54980" y2="97475"/>
                        <a14:backgroundMark x1="52191" y1="90572" x2="52191" y2="90572"/>
                        <a14:backgroundMark x1="52191" y1="84343" x2="52191" y2="84343"/>
                        <a14:backgroundMark x1="52191" y1="84343" x2="52191" y2="84343"/>
                        <a14:backgroundMark x1="51594" y1="79966" x2="51594" y2="79966"/>
                        <a14:backgroundMark x1="42032" y1="91751" x2="42032" y2="91751"/>
                        <a14:backgroundMark x1="41434" y1="87205" x2="41434" y2="87205"/>
                        <a14:backgroundMark x1="41434" y1="83502" x2="41434" y2="83502"/>
                        <a14:backgroundMark x1="41434" y1="83502" x2="41434" y2="83502"/>
                        <a14:backgroundMark x1="41434" y1="84848" x2="41434" y2="84848"/>
                        <a14:backgroundMark x1="50598" y1="83502" x2="50598" y2="83502"/>
                        <a14:backgroundMark x1="51195" y1="79461" x2="51195" y2="79461"/>
                        <a14:backgroundMark x1="41036" y1="79966" x2="41036" y2="79966"/>
                        <a14:backgroundMark x1="11952" y1="27104" x2="11952" y2="27104"/>
                        <a14:backgroundMark x1="92231" y1="33670" x2="92231" y2="33670"/>
                        <a14:backgroundMark x1="81673" y1="54545" x2="81673" y2="54545"/>
                        <a14:backgroundMark x1="83665" y1="51684" x2="83665" y2="51684"/>
                        <a14:backgroundMark x1="81076" y1="51684" x2="81076" y2="51684"/>
                        <a14:backgroundMark x1="79283" y1="43434" x2="79283" y2="43434"/>
                        <a14:backgroundMark x1="79283" y1="43434" x2="79283" y2="43434"/>
                        <a14:backgroundMark x1="84064" y1="37710" x2="84064" y2="37710"/>
                        <a14:backgroundMark x1="80677" y1="33670" x2="80677" y2="33670"/>
                        <a14:backgroundMark x1="78685" y1="50000" x2="78685" y2="50000"/>
                        <a14:backgroundMark x1="83665" y1="44613" x2="83665" y2="44613"/>
                      </a14:backgroundRemoval>
                    </a14:imgEffect>
                  </a14:imgLayer>
                </a14:imgProps>
              </a:ext>
              <a:ext uri="{28A0092B-C50C-407E-A947-70E740481C1C}">
                <a14:useLocalDpi xmlns:a14="http://schemas.microsoft.com/office/drawing/2010/main"/>
              </a:ext>
            </a:extLst>
          </a:blip>
          <a:srcRect/>
          <a:stretch/>
        </p:blipFill>
        <p:spPr>
          <a:xfrm>
            <a:off x="654838" y="2754039"/>
            <a:ext cx="2175805" cy="2571750"/>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iết một đoạn văn ngắn về sự cần thiết phải hạn chế việc gia tăng dân số -  Tân Bách Khoa">
            <a:extLst>
              <a:ext uri="{FF2B5EF4-FFF2-40B4-BE49-F238E27FC236}">
                <a16:creationId xmlns:a16="http://schemas.microsoft.com/office/drawing/2014/main" xmlns="" id="{4B2E6F7A-96DB-83DD-ABEB-046A62DAE19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311" r="36109"/>
          <a:stretch/>
        </p:blipFill>
        <p:spPr bwMode="auto">
          <a:xfrm>
            <a:off x="821201" y="1070985"/>
            <a:ext cx="1843081" cy="1758289"/>
          </a:xfrm>
          <a:prstGeom prst="ellipse">
            <a:avLst/>
          </a:prstGeom>
          <a:no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7FAE597-7DF9-11B0-0355-7329D8F7317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980600" y="5271302"/>
            <a:ext cx="2371186" cy="2215391"/>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8" name="Picture 27">
            <a:extLst>
              <a:ext uri="{FF2B5EF4-FFF2-40B4-BE49-F238E27FC236}">
                <a16:creationId xmlns:a16="http://schemas.microsoft.com/office/drawing/2014/main" xmlns="" id="{4609AC15-F411-8F8D-7CA7-15AD4268E6F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738361" y="5450098"/>
            <a:ext cx="2901993" cy="19667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7" name="任意多边形 13">
            <a:extLst>
              <a:ext uri="{FF2B5EF4-FFF2-40B4-BE49-F238E27FC236}">
                <a16:creationId xmlns:a16="http://schemas.microsoft.com/office/drawing/2014/main" xmlns="" id="{E222C10F-C823-E6FB-DCAF-B58CBDAFD166}"/>
              </a:ext>
            </a:extLst>
          </p:cNvPr>
          <p:cNvSpPr/>
          <p:nvPr/>
        </p:nvSpPr>
        <p:spPr>
          <a:xfrm rot="16200000">
            <a:off x="4414533" y="-107473"/>
            <a:ext cx="3279106" cy="557594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18" name="矩形 7">
            <a:extLst>
              <a:ext uri="{FF2B5EF4-FFF2-40B4-BE49-F238E27FC236}">
                <a16:creationId xmlns:a16="http://schemas.microsoft.com/office/drawing/2014/main" xmlns="" id="{02904DD7-0933-F683-BE4B-FFD69E20ABF1}"/>
              </a:ext>
            </a:extLst>
          </p:cNvPr>
          <p:cNvSpPr/>
          <p:nvPr/>
        </p:nvSpPr>
        <p:spPr>
          <a:xfrm>
            <a:off x="3867943" y="873830"/>
            <a:ext cx="4372284" cy="338554"/>
          </a:xfrm>
          <a:prstGeom prst="rect">
            <a:avLst/>
          </a:prstGeom>
          <a:solidFill>
            <a:srgbClr val="F8D8CA"/>
          </a:solidFill>
        </p:spPr>
        <p:txBody>
          <a:bodyPr wrap="square">
            <a:spAutoFit/>
          </a:bodyPr>
          <a:lstStyle/>
          <a:p>
            <a:pPr lvl="0" algn="ctr" fontAlgn="base">
              <a:spcBef>
                <a:spcPct val="0"/>
              </a:spcBef>
              <a:spcAft>
                <a:spcPct val="0"/>
              </a:spcAft>
            </a:pPr>
            <a:r>
              <a:rPr lang="en-US" altLang="zh-CN" sz="16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20" name="TextBox 19">
            <a:extLst>
              <a:ext uri="{FF2B5EF4-FFF2-40B4-BE49-F238E27FC236}">
                <a16:creationId xmlns:a16="http://schemas.microsoft.com/office/drawing/2014/main" xmlns="" id="{DFAADD20-EA4D-DADC-7D79-E0A27E850487}"/>
              </a:ext>
            </a:extLst>
          </p:cNvPr>
          <p:cNvSpPr txBox="1"/>
          <p:nvPr/>
        </p:nvSpPr>
        <p:spPr>
          <a:xfrm>
            <a:off x="3474540" y="1518326"/>
            <a:ext cx="5239334" cy="2952475"/>
          </a:xfrm>
          <a:prstGeom prst="rect">
            <a:avLst/>
          </a:prstGeom>
          <a:noFill/>
        </p:spPr>
        <p:txBody>
          <a:bodyPr wrap="square">
            <a:spAutoFit/>
          </a:bodyPr>
          <a:lstStyle/>
          <a:p>
            <a:pPr marL="285750" indent="-285750" algn="just">
              <a:lnSpc>
                <a:spcPct val="120000"/>
              </a:lnSpc>
              <a:spcAft>
                <a:spcPts val="800"/>
              </a:spcAft>
              <a:buFont typeface="Wingdings" panose="05000000000000000000" pitchFamily="2" charset="2"/>
              <a:buChar char="q"/>
            </a:pPr>
            <a:r>
              <a:rPr lang="it-IT"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HS 2 bàn quay lại/1nhóm</a:t>
            </a:r>
            <a:endParaRPr lang="en-US" sz="1800" b="0" kern="0">
              <a:solidFill>
                <a:srgbClr val="002060"/>
              </a:solidFill>
              <a:effectLst/>
              <a:latin typeface="#9Slide03 SFU Futura_12" panose="00000400000000000000" pitchFamily="2" charset="0"/>
              <a:ea typeface="Times New Roman" panose="02020603050405020304" pitchFamily="18" charset="0"/>
            </a:endParaRPr>
          </a:p>
          <a:p>
            <a:pPr marL="285750" indent="-285750" algn="just">
              <a:spcBef>
                <a:spcPts val="1200"/>
              </a:spcBef>
              <a:buFont typeface="Wingdings" panose="05000000000000000000" pitchFamily="2" charset="2"/>
              <a:buChar char="q"/>
            </a:pPr>
            <a:r>
              <a:rPr lang="en-US" sz="1800" b="0" kern="0">
                <a:solidFill>
                  <a:srgbClr val="002060"/>
                </a:solidFill>
                <a:effectLst/>
                <a:latin typeface="#9Slide03 SFU Futura_12" panose="00000400000000000000" pitchFamily="2" charset="0"/>
                <a:ea typeface="Times New Roman" panose="02020603050405020304" pitchFamily="18" charset="0"/>
              </a:rPr>
              <a:t>X</a:t>
            </a:r>
            <a:r>
              <a:rPr lang="vi-VN" sz="1800" b="0" kern="0">
                <a:solidFill>
                  <a:srgbClr val="002060"/>
                </a:solidFill>
                <a:effectLst/>
                <a:latin typeface="#9Slide03 SFU Futura_12" panose="00000400000000000000" pitchFamily="2" charset="0"/>
                <a:ea typeface="Times New Roman" panose="02020603050405020304" pitchFamily="18" charset="0"/>
              </a:rPr>
              <a:t>em video</a:t>
            </a:r>
            <a:r>
              <a:rPr lang="en-US" sz="1800" b="0" kern="0">
                <a:solidFill>
                  <a:srgbClr val="002060"/>
                </a:solidFill>
                <a:effectLst/>
                <a:latin typeface="#9Slide03 SFU Futura_12" panose="00000400000000000000" pitchFamily="2" charset="0"/>
                <a:ea typeface="Times New Roman" panose="02020603050405020304" pitchFamily="18" charset="0"/>
              </a:rPr>
              <a:t> “</a:t>
            </a:r>
            <a:r>
              <a:rPr lang="vi-VN" sz="1800" b="0" kern="0">
                <a:solidFill>
                  <a:srgbClr val="002060"/>
                </a:solidFill>
                <a:effectLst/>
                <a:latin typeface="#9Slide03 SFU Futura_12" panose="00000400000000000000" pitchFamily="2" charset="0"/>
                <a:ea typeface="SimSun" panose="02010600030101010101" pitchFamily="2" charset="-122"/>
              </a:rPr>
              <a:t>Sự thật thú vị về dân số thế giới 2021</a:t>
            </a:r>
            <a:r>
              <a:rPr lang="en-US" sz="1800" b="0" kern="0">
                <a:solidFill>
                  <a:srgbClr val="002060"/>
                </a:solidFill>
                <a:effectLst/>
                <a:latin typeface="#9Slide03 SFU Futura_12" panose="00000400000000000000" pitchFamily="2" charset="0"/>
                <a:ea typeface="SimSun" panose="02010600030101010101" pitchFamily="2" charset="-122"/>
              </a:rPr>
              <a:t>”</a:t>
            </a:r>
            <a:r>
              <a:rPr lang="vi-VN" sz="1800" b="0" kern="0">
                <a:solidFill>
                  <a:srgbClr val="002060"/>
                </a:solidFill>
                <a:effectLst/>
                <a:latin typeface="#9Slide03 SFU Futura_12" panose="00000400000000000000" pitchFamily="2" charset="0"/>
                <a:ea typeface="Times New Roman" panose="02020603050405020304" pitchFamily="18" charset="0"/>
              </a:rPr>
              <a:t>, quan sát </a:t>
            </a:r>
            <a:r>
              <a:rPr lang="en-US" sz="1800" b="0" kern="0">
                <a:solidFill>
                  <a:srgbClr val="002060"/>
                </a:solidFill>
                <a:effectLst/>
                <a:latin typeface="#9Slide03 SFU Futura_12" panose="00000400000000000000" pitchFamily="2" charset="0"/>
                <a:ea typeface="Times New Roman" panose="02020603050405020304" pitchFamily="18" charset="0"/>
              </a:rPr>
              <a:t>biểu đồ </a:t>
            </a:r>
            <a:r>
              <a:rPr lang="vi-VN" sz="1800" b="0" kern="0">
                <a:solidFill>
                  <a:srgbClr val="002060"/>
                </a:solidFill>
                <a:effectLst/>
                <a:latin typeface="#9Slide03 SFU Futura_12" panose="00000400000000000000" pitchFamily="2" charset="0"/>
                <a:ea typeface="Times New Roman" panose="02020603050405020304" pitchFamily="18" charset="0"/>
              </a:rPr>
              <a:t>tình hình tăng dân số trên thế giới</a:t>
            </a:r>
            <a:r>
              <a:rPr lang="en-US" sz="1800" b="0" kern="0">
                <a:solidFill>
                  <a:srgbClr val="002060"/>
                </a:solidFill>
                <a:effectLst/>
                <a:latin typeface="#9Slide03 SFU Futura_12" panose="00000400000000000000" pitchFamily="2" charset="0"/>
                <a:ea typeface="Times New Roman" panose="02020603050405020304" pitchFamily="18" charset="0"/>
              </a:rPr>
              <a:t> (3 phút)</a:t>
            </a:r>
            <a:r>
              <a:rPr lang="vi-VN" sz="1800" b="0" kern="0">
                <a:solidFill>
                  <a:srgbClr val="002060"/>
                </a:solidFill>
                <a:effectLst/>
                <a:latin typeface="#9Slide03 SFU Futura_12" panose="00000400000000000000" pitchFamily="2" charset="0"/>
                <a:ea typeface="Times New Roman" panose="02020603050405020304" pitchFamily="18" charset="0"/>
              </a:rPr>
              <a:t>.</a:t>
            </a:r>
            <a:endParaRPr lang="en-US" sz="1800" b="0" kern="0">
              <a:solidFill>
                <a:srgbClr val="002060"/>
              </a:solidFill>
              <a:effectLst/>
              <a:latin typeface="#9Slide03 SFU Futura_12" panose="00000400000000000000" pitchFamily="2" charset="0"/>
              <a:ea typeface="Times New Roman" panose="02020603050405020304" pitchFamily="18" charset="0"/>
            </a:endParaRPr>
          </a:p>
          <a:p>
            <a:pPr marL="285750" indent="-285750" algn="just">
              <a:spcBef>
                <a:spcPts val="1200"/>
              </a:spcBef>
              <a:buFont typeface="Wingdings" panose="05000000000000000000" pitchFamily="2" charset="2"/>
              <a:buChar char="q"/>
            </a:pPr>
            <a:r>
              <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Note các từ khóa</a:t>
            </a:r>
            <a:r>
              <a:rPr lang="vi-VN"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về</a:t>
            </a:r>
            <a:r>
              <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đặc điểm và</a:t>
            </a:r>
            <a:r>
              <a:rPr lang="vi-VN"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tình hình dân số trên thế giới</a:t>
            </a:r>
            <a:r>
              <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(1 phút)</a:t>
            </a:r>
            <a:r>
              <a:rPr lang="vi-VN"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L="285750" indent="-285750" algn="just">
              <a:spcBef>
                <a:spcPts val="1200"/>
              </a:spcBef>
              <a:buFont typeface="Wingdings" panose="05000000000000000000" pitchFamily="2" charset="2"/>
              <a:buChar char="q"/>
            </a:pPr>
            <a:r>
              <a:rPr lang="en-US" sz="180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Thời gian báo cáo: 5 phút</a:t>
            </a:r>
            <a:endPar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p>
            <a:pPr algn="just">
              <a:lnSpc>
                <a:spcPct val="120000"/>
              </a:lnSpc>
              <a:spcAft>
                <a:spcPts val="800"/>
              </a:spcAft>
            </a:pPr>
            <a:endParaRPr lang="en-US"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6" name="Đồng hồ đếm ngược 1 phút">
            <a:hlinkClick r:id="" action="ppaction://media"/>
            <a:extLst>
              <a:ext uri="{FF2B5EF4-FFF2-40B4-BE49-F238E27FC236}">
                <a16:creationId xmlns:a16="http://schemas.microsoft.com/office/drawing/2014/main" xmlns="" id="{BC87B3E9-0B96-0F96-6DA2-385B6704A40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342705" y="3476243"/>
            <a:ext cx="1435261" cy="8073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2" name="Rectangle: Top Corners One Rounded and One Snipped 21">
            <a:extLst>
              <a:ext uri="{FF2B5EF4-FFF2-40B4-BE49-F238E27FC236}">
                <a16:creationId xmlns:a16="http://schemas.microsoft.com/office/drawing/2014/main" xmlns="" id="{7D48E167-9ABF-FE28-9A45-5FD60D1A0C6A}"/>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25" name="Rectangle: Top Corners One Rounded and One Snipped 24">
            <a:extLst>
              <a:ext uri="{FF2B5EF4-FFF2-40B4-BE49-F238E27FC236}">
                <a16:creationId xmlns:a16="http://schemas.microsoft.com/office/drawing/2014/main" xmlns="" id="{8EDD4242-5FBF-DB72-F3FF-D25FFE349E33}"/>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26" name="Rectangle: Top Corners One Rounded and One Snipped 25">
            <a:extLst>
              <a:ext uri="{FF2B5EF4-FFF2-40B4-BE49-F238E27FC236}">
                <a16:creationId xmlns:a16="http://schemas.microsoft.com/office/drawing/2014/main" xmlns="" id="{2EE7F001-B335-AC36-093A-9CBBB7DE480B}"/>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1549686975"/>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hật thú vị về dân số thế giới 2021">
            <a:hlinkClick r:id="" action="ppaction://media"/>
            <a:extLst>
              <a:ext uri="{FF2B5EF4-FFF2-40B4-BE49-F238E27FC236}">
                <a16:creationId xmlns:a16="http://schemas.microsoft.com/office/drawing/2014/main" xmlns="" id="{689AB60B-A5A1-882E-9EFE-0AAABCD27980}"/>
              </a:ext>
            </a:extLst>
          </p:cNvPr>
          <p:cNvPicPr>
            <a:picLocks noChangeAspect="1"/>
          </p:cNvPicPr>
          <p:nvPr>
            <a:videoFile r:link="rId1"/>
            <p:extLst>
              <p:ext uri="{DAA4B4D4-6D71-4841-9C94-3DE7FCFB9230}">
                <p14:media xmlns:p14="http://schemas.microsoft.com/office/powerpoint/2010/main" r:embed="rId2">
                  <p14:trim st="65160"/>
                </p14:media>
              </p:ext>
            </p:extLst>
          </p:nvPr>
        </p:nvPicPr>
        <p:blipFill>
          <a:blip r:embed="rId7"/>
          <a:stretch>
            <a:fillRect/>
          </a:stretch>
        </p:blipFill>
        <p:spPr>
          <a:xfrm>
            <a:off x="919035" y="697440"/>
            <a:ext cx="7417505" cy="4172347"/>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0" r="100000">
                        <a14:backgroundMark x1="1195" y1="62290" x2="1195" y2="62290"/>
                        <a14:backgroundMark x1="1195" y1="68350" x2="1195" y2="68350"/>
                        <a14:backgroundMark x1="4582" y1="76936" x2="5578" y2="78283"/>
                        <a14:backgroundMark x1="80677" y1="74074" x2="80677" y2="74074"/>
                        <a14:backgroundMark x1="80279" y1="73737" x2="80279" y2="73737"/>
                        <a14:backgroundMark x1="68127" y1="68013" x2="68127" y2="68013"/>
                        <a14:backgroundMark x1="65139" y1="63131" x2="65139" y2="63131"/>
                        <a14:backgroundMark x1="65139" y1="69697" x2="65139" y2="69697"/>
                        <a14:backgroundMark x1="65139" y1="69697" x2="65139" y2="69697"/>
                        <a14:backgroundMark x1="66733" y1="75421" x2="66733" y2="75421"/>
                        <a14:backgroundMark x1="72510" y1="66330" x2="72510" y2="66330"/>
                        <a14:backgroundMark x1="66733" y1="60606" x2="66733" y2="60606"/>
                        <a14:backgroundMark x1="21514" y1="65152" x2="21514" y2="65152"/>
                        <a14:backgroundMark x1="20120" y1="70875" x2="20120" y2="70875"/>
                        <a14:backgroundMark x1="30279" y1="65152" x2="30279" y2="65152"/>
                        <a14:backgroundMark x1="29283" y1="61953" x2="29283" y2="61953"/>
                        <a14:backgroundMark x1="22510" y1="61111" x2="22510" y2="61111"/>
                        <a14:backgroundMark x1="31873" y1="69192" x2="31873" y2="69192"/>
                        <a14:backgroundMark x1="53586" y1="93771" x2="53586" y2="93771"/>
                        <a14:backgroundMark x1="42829" y1="94613" x2="42829" y2="94613"/>
                        <a14:backgroundMark x1="41434" y1="87205" x2="41434" y2="87205"/>
                        <a14:backgroundMark x1="42430" y1="91414" x2="42430" y2="91414"/>
                        <a14:backgroundMark x1="41434" y1="90067" x2="41434" y2="90067"/>
                        <a14:backgroundMark x1="63147" y1="82323" x2="63147" y2="82323"/>
                        <a14:backgroundMark x1="61753" y1="71717" x2="61753" y2="71717"/>
                        <a14:backgroundMark x1="62351" y1="66835" x2="62351" y2="66835"/>
                        <a14:backgroundMark x1="66733" y1="62290" x2="66733" y2="62290"/>
                        <a14:backgroundMark x1="66733" y1="61448" x2="66733" y2="61448"/>
                        <a14:backgroundMark x1="79681" y1="58249" x2="79681" y2="58249"/>
                        <a14:backgroundMark x1="83068" y1="40572" x2="83068" y2="40572"/>
                        <a14:backgroundMark x1="84462" y1="15657" x2="84462" y2="15657"/>
                        <a14:backgroundMark x1="87450" y1="20202" x2="87450" y2="20202"/>
                        <a14:backgroundMark x1="83665" y1="23906" x2="83665" y2="23906"/>
                        <a14:backgroundMark x1="80677" y1="28283" x2="80677" y2="28283"/>
                        <a14:backgroundMark x1="78287" y1="19697" x2="78287" y2="19697"/>
                        <a14:backgroundMark x1="76295" y1="9428" x2="76295" y2="9428"/>
                        <a14:backgroundMark x1="65737" y1="842" x2="65737" y2="842"/>
                        <a14:backgroundMark x1="42032" y1="3704" x2="42032" y2="3704"/>
                        <a14:backgroundMark x1="41434" y1="4209" x2="41434" y2="4209"/>
                        <a14:backgroundMark x1="68127" y1="3704" x2="68127" y2="3704"/>
                        <a14:backgroundMark x1="73506" y1="4209" x2="73506" y2="4209"/>
                        <a14:backgroundMark x1="75896" y1="5387" x2="75896" y2="5387"/>
                        <a14:backgroundMark x1="73506" y1="6566" x2="73506" y2="6566"/>
                        <a14:backgroundMark x1="75299" y1="7407" x2="75299" y2="7407"/>
                        <a14:backgroundMark x1="75896" y1="6229" x2="75896" y2="6229"/>
                        <a14:backgroundMark x1="75896" y1="6566" x2="75896" y2="6566"/>
                        <a14:backgroundMark x1="75299" y1="6566" x2="75299" y2="6566"/>
                        <a14:backgroundMark x1="22510" y1="1684" x2="22510" y2="1684"/>
                        <a14:backgroundMark x1="21514" y1="5387" x2="21514" y2="5387"/>
                        <a14:backgroundMark x1="18725" y1="9933" x2="18725" y2="9933"/>
                        <a14:backgroundMark x1="18725" y1="9933" x2="18725" y2="9933"/>
                        <a14:backgroundMark x1="14741" y1="14478" x2="14741" y2="14478"/>
                        <a14:backgroundMark x1="9960" y1="20202" x2="9960" y2="20202"/>
                        <a14:backgroundMark x1="7171" y1="27104" x2="7171" y2="27104"/>
                        <a14:backgroundMark x1="74303" y1="7071" x2="74303" y2="7071"/>
                        <a14:backgroundMark x1="17331" y1="9091" x2="17331" y2="9091"/>
                        <a14:backgroundMark x1="17331" y1="9091" x2="17331" y2="9091"/>
                        <a14:backgroundMark x1="73506" y1="7071" x2="73506" y2="7071"/>
                        <a14:backgroundMark x1="96614" y1="59091" x2="96614" y2="59091"/>
                        <a14:backgroundMark x1="87849" y1="65488" x2="87849" y2="65488"/>
                        <a14:backgroundMark x1="73506" y1="60606" x2="73506" y2="60606"/>
                        <a14:backgroundMark x1="70916" y1="63131" x2="70916" y2="63131"/>
                        <a14:backgroundMark x1="69124" y1="63131" x2="69124" y2="63131"/>
                        <a14:backgroundMark x1="65737" y1="63131" x2="65737" y2="63131"/>
                        <a14:backgroundMark x1="63147" y1="63131" x2="63147" y2="63131"/>
                        <a14:backgroundMark x1="78685" y1="64815" x2="78685" y2="64815"/>
                        <a14:backgroundMark x1="70916" y1="86364" x2="70916" y2="86364"/>
                        <a14:backgroundMark x1="64143" y1="62626" x2="64143" y2="62626"/>
                        <a14:backgroundMark x1="66135" y1="59428" x2="66135" y2="59428"/>
                        <a14:backgroundMark x1="7171" y1="65488" x2="7171" y2="65488"/>
                        <a14:backgroundMark x1="3187" y1="48316" x2="3187" y2="48316"/>
                        <a14:backgroundMark x1="8964" y1="52020" x2="8964" y2="52020"/>
                        <a14:backgroundMark x1="31275" y1="59764" x2="31275" y2="59764"/>
                        <a14:backgroundMark x1="54980" y1="97475" x2="54980" y2="97475"/>
                        <a14:backgroundMark x1="52191" y1="90572" x2="52191" y2="90572"/>
                        <a14:backgroundMark x1="52191" y1="84343" x2="52191" y2="84343"/>
                        <a14:backgroundMark x1="52191" y1="84343" x2="52191" y2="84343"/>
                        <a14:backgroundMark x1="51594" y1="79966" x2="51594" y2="79966"/>
                        <a14:backgroundMark x1="42032" y1="91751" x2="42032" y2="91751"/>
                        <a14:backgroundMark x1="41434" y1="87205" x2="41434" y2="87205"/>
                        <a14:backgroundMark x1="41434" y1="83502" x2="41434" y2="83502"/>
                        <a14:backgroundMark x1="41434" y1="83502" x2="41434" y2="83502"/>
                        <a14:backgroundMark x1="41434" y1="84848" x2="41434" y2="84848"/>
                        <a14:backgroundMark x1="50598" y1="83502" x2="50598" y2="83502"/>
                        <a14:backgroundMark x1="51195" y1="79461" x2="51195" y2="79461"/>
                        <a14:backgroundMark x1="41036" y1="79966" x2="41036" y2="79966"/>
                        <a14:backgroundMark x1="11952" y1="27104" x2="11952" y2="27104"/>
                        <a14:backgroundMark x1="92231" y1="33670" x2="92231" y2="33670"/>
                        <a14:backgroundMark x1="81673" y1="54545" x2="81673" y2="54545"/>
                        <a14:backgroundMark x1="83665" y1="51684" x2="83665" y2="51684"/>
                        <a14:backgroundMark x1="81076" y1="51684" x2="81076" y2="51684"/>
                        <a14:backgroundMark x1="79283" y1="43434" x2="79283" y2="43434"/>
                        <a14:backgroundMark x1="79283" y1="43434" x2="79283" y2="43434"/>
                        <a14:backgroundMark x1="84064" y1="37710" x2="84064" y2="37710"/>
                        <a14:backgroundMark x1="80677" y1="33670" x2="80677" y2="33670"/>
                        <a14:backgroundMark x1="78685" y1="50000" x2="78685" y2="50000"/>
                        <a14:backgroundMark x1="83665" y1="44613" x2="83665" y2="44613"/>
                      </a14:backgroundRemoval>
                    </a14:imgEffect>
                  </a14:imgLayer>
                </a14:imgProps>
              </a:ext>
              <a:ext uri="{28A0092B-C50C-407E-A947-70E740481C1C}">
                <a14:useLocalDpi xmlns:a14="http://schemas.microsoft.com/office/drawing/2010/main"/>
              </a:ext>
            </a:extLst>
          </a:blip>
          <a:srcRect/>
          <a:stretch/>
        </p:blipFill>
        <p:spPr>
          <a:xfrm>
            <a:off x="66825" y="3906811"/>
            <a:ext cx="1083217" cy="1280337"/>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4859182" y="538681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E50B6682-DDB2-D294-B255-79A4C2031CD1}"/>
              </a:ext>
            </a:extLst>
          </p:cNvPr>
          <p:cNvSpPr/>
          <p:nvPr/>
        </p:nvSpPr>
        <p:spPr>
          <a:xfrm>
            <a:off x="4871327" y="7642675"/>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iết một đoạn văn ngắn về sự cần thiết phải hạn chế việc gia tăng dân số -  Tân Bách Khoa">
            <a:extLst>
              <a:ext uri="{FF2B5EF4-FFF2-40B4-BE49-F238E27FC236}">
                <a16:creationId xmlns:a16="http://schemas.microsoft.com/office/drawing/2014/main" xmlns="" id="{4B2E6F7A-96DB-83DD-ABEB-046A62DAE193}"/>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1311" r="36109"/>
          <a:stretch/>
        </p:blipFill>
        <p:spPr bwMode="auto">
          <a:xfrm>
            <a:off x="-2001512" y="922209"/>
            <a:ext cx="1843081" cy="1758289"/>
          </a:xfrm>
          <a:prstGeom prst="ellipse">
            <a:avLst/>
          </a:prstGeom>
          <a:no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7" name="任意多边形 13">
            <a:extLst>
              <a:ext uri="{FF2B5EF4-FFF2-40B4-BE49-F238E27FC236}">
                <a16:creationId xmlns:a16="http://schemas.microsoft.com/office/drawing/2014/main" xmlns="" id="{E222C10F-C823-E6FB-DCAF-B58CBDAFD166}"/>
              </a:ext>
            </a:extLst>
          </p:cNvPr>
          <p:cNvSpPr/>
          <p:nvPr/>
        </p:nvSpPr>
        <p:spPr>
          <a:xfrm rot="16200000">
            <a:off x="2292529" y="-1703815"/>
            <a:ext cx="4535499" cy="912055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0" name="TextBox 19">
            <a:extLst>
              <a:ext uri="{FF2B5EF4-FFF2-40B4-BE49-F238E27FC236}">
                <a16:creationId xmlns:a16="http://schemas.microsoft.com/office/drawing/2014/main" xmlns="" id="{DFAADD20-EA4D-DADC-7D79-E0A27E850487}"/>
              </a:ext>
            </a:extLst>
          </p:cNvPr>
          <p:cNvSpPr txBox="1"/>
          <p:nvPr/>
        </p:nvSpPr>
        <p:spPr>
          <a:xfrm>
            <a:off x="9505078" y="1419704"/>
            <a:ext cx="5239334" cy="2521588"/>
          </a:xfrm>
          <a:prstGeom prst="rect">
            <a:avLst/>
          </a:prstGeom>
          <a:noFill/>
        </p:spPr>
        <p:txBody>
          <a:bodyPr wrap="square">
            <a:spAutoFit/>
          </a:bodyPr>
          <a:lstStyle/>
          <a:p>
            <a:pPr marL="285750" indent="-285750" algn="just">
              <a:lnSpc>
                <a:spcPct val="120000"/>
              </a:lnSpc>
              <a:spcAft>
                <a:spcPts val="800"/>
              </a:spcAft>
              <a:buFont typeface="Wingdings" panose="05000000000000000000" pitchFamily="2" charset="2"/>
              <a:buChar char="q"/>
            </a:pPr>
            <a:r>
              <a:rPr lang="it-IT"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rPr>
              <a:t>HS 2 bàn quay lại/1nhóm</a:t>
            </a:r>
            <a:endParaRPr lang="en-US" sz="1800" b="0" kern="0">
              <a:solidFill>
                <a:srgbClr val="002060"/>
              </a:solidFill>
              <a:effectLst/>
              <a:latin typeface="#9Slide03 SFU Futura_12" panose="00000400000000000000" pitchFamily="2" charset="0"/>
              <a:ea typeface="Times New Roman" panose="02020603050405020304" pitchFamily="18" charset="0"/>
            </a:endParaRPr>
          </a:p>
          <a:p>
            <a:pPr marL="285750" indent="-285750" algn="just">
              <a:spcBef>
                <a:spcPts val="1200"/>
              </a:spcBef>
              <a:buFont typeface="Wingdings" panose="05000000000000000000" pitchFamily="2" charset="2"/>
              <a:buChar char="q"/>
            </a:pPr>
            <a:r>
              <a:rPr lang="en-US" sz="1800" b="0" kern="0">
                <a:solidFill>
                  <a:srgbClr val="002060"/>
                </a:solidFill>
                <a:effectLst/>
                <a:latin typeface="#9Slide03 SFU Futura_12" panose="00000400000000000000" pitchFamily="2" charset="0"/>
                <a:ea typeface="Times New Roman" panose="02020603050405020304" pitchFamily="18" charset="0"/>
              </a:rPr>
              <a:t>X</a:t>
            </a:r>
            <a:r>
              <a:rPr lang="vi-VN" sz="1800" b="0" kern="0">
                <a:solidFill>
                  <a:srgbClr val="002060"/>
                </a:solidFill>
                <a:effectLst/>
                <a:latin typeface="#9Slide03 SFU Futura_12" panose="00000400000000000000" pitchFamily="2" charset="0"/>
                <a:ea typeface="Times New Roman" panose="02020603050405020304" pitchFamily="18" charset="0"/>
              </a:rPr>
              <a:t>em video</a:t>
            </a:r>
            <a:r>
              <a:rPr lang="en-US" sz="1800" b="0" kern="0">
                <a:solidFill>
                  <a:srgbClr val="002060"/>
                </a:solidFill>
                <a:effectLst/>
                <a:latin typeface="#9Slide03 SFU Futura_12" panose="00000400000000000000" pitchFamily="2" charset="0"/>
                <a:ea typeface="Times New Roman" panose="02020603050405020304" pitchFamily="18" charset="0"/>
              </a:rPr>
              <a:t> “</a:t>
            </a:r>
            <a:r>
              <a:rPr lang="vi-VN" sz="1800" b="0" kern="0">
                <a:solidFill>
                  <a:srgbClr val="002060"/>
                </a:solidFill>
                <a:effectLst/>
                <a:latin typeface="#9Slide03 SFU Futura_12" panose="00000400000000000000" pitchFamily="2" charset="0"/>
                <a:ea typeface="SimSun" panose="02010600030101010101" pitchFamily="2" charset="-122"/>
              </a:rPr>
              <a:t>Sự thật thú vị về dân số thế giới 2021</a:t>
            </a:r>
            <a:r>
              <a:rPr lang="en-US" sz="1800" b="0" kern="0">
                <a:solidFill>
                  <a:srgbClr val="002060"/>
                </a:solidFill>
                <a:effectLst/>
                <a:latin typeface="#9Slide03 SFU Futura_12" panose="00000400000000000000" pitchFamily="2" charset="0"/>
                <a:ea typeface="SimSun" panose="02010600030101010101" pitchFamily="2" charset="-122"/>
              </a:rPr>
              <a:t>”</a:t>
            </a:r>
            <a:r>
              <a:rPr lang="vi-VN" sz="1800" b="0" kern="0">
                <a:solidFill>
                  <a:srgbClr val="002060"/>
                </a:solidFill>
                <a:effectLst/>
                <a:latin typeface="#9Slide03 SFU Futura_12" panose="00000400000000000000" pitchFamily="2" charset="0"/>
                <a:ea typeface="Times New Roman" panose="02020603050405020304" pitchFamily="18" charset="0"/>
              </a:rPr>
              <a:t>, quan sát </a:t>
            </a:r>
            <a:r>
              <a:rPr lang="en-US" sz="1800" b="0" kern="0">
                <a:solidFill>
                  <a:srgbClr val="002060"/>
                </a:solidFill>
                <a:effectLst/>
                <a:latin typeface="#9Slide03 SFU Futura_12" panose="00000400000000000000" pitchFamily="2" charset="0"/>
                <a:ea typeface="Times New Roman" panose="02020603050405020304" pitchFamily="18" charset="0"/>
              </a:rPr>
              <a:t>biểu đồ </a:t>
            </a:r>
            <a:r>
              <a:rPr lang="vi-VN" sz="1800" b="0" kern="0">
                <a:solidFill>
                  <a:srgbClr val="002060"/>
                </a:solidFill>
                <a:effectLst/>
                <a:latin typeface="#9Slide03 SFU Futura_12" panose="00000400000000000000" pitchFamily="2" charset="0"/>
                <a:ea typeface="Times New Roman" panose="02020603050405020304" pitchFamily="18" charset="0"/>
              </a:rPr>
              <a:t>tình hình dân số trên thế giới</a:t>
            </a:r>
            <a:r>
              <a:rPr lang="en-US" sz="1800" b="0" kern="0">
                <a:solidFill>
                  <a:srgbClr val="002060"/>
                </a:solidFill>
                <a:effectLst/>
                <a:latin typeface="#9Slide03 SFU Futura_12" panose="00000400000000000000" pitchFamily="2" charset="0"/>
                <a:ea typeface="Times New Roman" panose="02020603050405020304" pitchFamily="18" charset="0"/>
              </a:rPr>
              <a:t> (3 phút)</a:t>
            </a:r>
            <a:r>
              <a:rPr lang="vi-VN" sz="1800" b="0" kern="0">
                <a:solidFill>
                  <a:srgbClr val="002060"/>
                </a:solidFill>
                <a:effectLst/>
                <a:latin typeface="#9Slide03 SFU Futura_12" panose="00000400000000000000" pitchFamily="2" charset="0"/>
                <a:ea typeface="Times New Roman" panose="02020603050405020304" pitchFamily="18" charset="0"/>
              </a:rPr>
              <a:t>.</a:t>
            </a:r>
            <a:endParaRPr lang="en-US" sz="1800" b="0" kern="0">
              <a:solidFill>
                <a:srgbClr val="002060"/>
              </a:solidFill>
              <a:effectLst/>
              <a:latin typeface="#9Slide03 SFU Futura_12" panose="00000400000000000000" pitchFamily="2" charset="0"/>
              <a:ea typeface="Times New Roman" panose="02020603050405020304" pitchFamily="18" charset="0"/>
            </a:endParaRPr>
          </a:p>
          <a:p>
            <a:pPr marL="285750" indent="-285750" algn="just">
              <a:spcBef>
                <a:spcPts val="1200"/>
              </a:spcBef>
              <a:buFont typeface="Wingdings" panose="05000000000000000000" pitchFamily="2" charset="2"/>
              <a:buChar char="q"/>
            </a:pPr>
            <a:r>
              <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Note các từ khóa</a:t>
            </a:r>
            <a:r>
              <a:rPr lang="vi-VN"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về</a:t>
            </a:r>
            <a:r>
              <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đặc điểm và</a:t>
            </a:r>
            <a:r>
              <a:rPr lang="vi-VN"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tình hình dân số trên thế giới</a:t>
            </a:r>
            <a:r>
              <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 (1 phút)</a:t>
            </a:r>
            <a:r>
              <a:rPr lang="vi-VN"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00206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p>
            <a:pPr algn="just">
              <a:lnSpc>
                <a:spcPct val="120000"/>
              </a:lnSpc>
              <a:spcAft>
                <a:spcPts val="800"/>
              </a:spcAft>
            </a:pPr>
            <a:endParaRPr lang="en-US" sz="18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6" name="Đồng hồ đếm ngược 1 phút">
            <a:hlinkClick r:id="" action="ppaction://media"/>
            <a:extLst>
              <a:ext uri="{FF2B5EF4-FFF2-40B4-BE49-F238E27FC236}">
                <a16:creationId xmlns:a16="http://schemas.microsoft.com/office/drawing/2014/main" xmlns="" id="{BC87B3E9-0B96-0F96-6DA2-385B6704A406}"/>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309264" y="4316881"/>
            <a:ext cx="1435261" cy="8073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2" name="Rectangle: Top Corners One Rounded and One Snipped 21">
            <a:extLst>
              <a:ext uri="{FF2B5EF4-FFF2-40B4-BE49-F238E27FC236}">
                <a16:creationId xmlns:a16="http://schemas.microsoft.com/office/drawing/2014/main" xmlns="" id="{535C6AD4-9901-6E5F-4ACF-C75F9BDB8117}"/>
              </a:ext>
            </a:extLst>
          </p:cNvPr>
          <p:cNvSpPr/>
          <p:nvPr/>
        </p:nvSpPr>
        <p:spPr>
          <a:xfrm>
            <a:off x="6293410" y="76428"/>
            <a:ext cx="2850590" cy="512288"/>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9Slide03 Bebas Neue Bold" panose="020B0606020202050201" pitchFamily="34" charset="0"/>
              </a:rPr>
              <a:t>III. Cơ cấu dân số thế giới</a:t>
            </a:r>
          </a:p>
        </p:txBody>
      </p:sp>
      <p:sp>
        <p:nvSpPr>
          <p:cNvPr id="25" name="Rectangle: Top Corners One Rounded and One Snipped 24">
            <a:extLst>
              <a:ext uri="{FF2B5EF4-FFF2-40B4-BE49-F238E27FC236}">
                <a16:creationId xmlns:a16="http://schemas.microsoft.com/office/drawing/2014/main" xmlns="" id="{08F35820-1DB4-FA25-5920-16F7C1D1F407}"/>
              </a:ext>
            </a:extLst>
          </p:cNvPr>
          <p:cNvSpPr/>
          <p:nvPr/>
        </p:nvSpPr>
        <p:spPr>
          <a:xfrm>
            <a:off x="3497477" y="81449"/>
            <a:ext cx="2953130" cy="507267"/>
          </a:xfrm>
          <a:prstGeom prst="snipRoundRect">
            <a:avLst>
              <a:gd name="adj1" fmla="val 16667"/>
              <a:gd name="adj2" fmla="val 50000"/>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3 Bebas Neue Bold" panose="020B0606020202050201" pitchFamily="34" charset="0"/>
              </a:rPr>
              <a:t>II. Gia tăng dân số thế giới</a:t>
            </a:r>
          </a:p>
        </p:txBody>
      </p:sp>
      <p:sp>
        <p:nvSpPr>
          <p:cNvPr id="26" name="Rectangle: Top Corners One Rounded and One Snipped 25">
            <a:extLst>
              <a:ext uri="{FF2B5EF4-FFF2-40B4-BE49-F238E27FC236}">
                <a16:creationId xmlns:a16="http://schemas.microsoft.com/office/drawing/2014/main" xmlns="" id="{17CD19DE-4756-A1C9-7981-D4DDB1EDAB61}"/>
              </a:ext>
            </a:extLst>
          </p:cNvPr>
          <p:cNvSpPr/>
          <p:nvPr/>
        </p:nvSpPr>
        <p:spPr>
          <a:xfrm>
            <a:off x="23443" y="14282"/>
            <a:ext cx="3576574" cy="574434"/>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FF00"/>
                </a:solidFill>
                <a:latin typeface="#9Slide03 Bebas Neue Bold" panose="020B0606020202050201" pitchFamily="34" charset="0"/>
              </a:rPr>
              <a:t>I. Quy mô dân số thế giới</a:t>
            </a:r>
          </a:p>
        </p:txBody>
      </p:sp>
    </p:spTree>
    <p:extLst>
      <p:ext uri="{BB962C8B-B14F-4D97-AF65-F5344CB8AC3E}">
        <p14:creationId xmlns:p14="http://schemas.microsoft.com/office/powerpoint/2010/main" val="76643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3894</Words>
  <Application>Microsoft Office PowerPoint</Application>
  <PresentationFormat>On-screen Show (16:9)</PresentationFormat>
  <Paragraphs>540</Paragraphs>
  <Slides>37</Slides>
  <Notes>35</Notes>
  <HiddenSlides>0</HiddenSlides>
  <MMClips>10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37</vt:i4>
      </vt:variant>
    </vt:vector>
  </HeadingPairs>
  <TitlesOfParts>
    <vt:vector size="62" baseType="lpstr">
      <vt:lpstr>Arial</vt:lpstr>
      <vt:lpstr>Wingdings</vt:lpstr>
      <vt:lpstr>方正书宋简体</vt:lpstr>
      <vt:lpstr>#9Slide07 IcielBC Cubano Normal</vt:lpstr>
      <vt:lpstr>#9Slide06 SVNArtful Beauty</vt:lpstr>
      <vt:lpstr>SimSun</vt:lpstr>
      <vt:lpstr>#9Slide03 Oswald Light</vt:lpstr>
      <vt:lpstr>Calibri</vt:lpstr>
      <vt:lpstr>Times New Roman</vt:lpstr>
      <vt:lpstr>#9Slide03 Oswald Bold</vt:lpstr>
      <vt:lpstr>等线</vt:lpstr>
      <vt:lpstr>#9Slide03 Nokia</vt:lpstr>
      <vt:lpstr>Cambria</vt:lpstr>
      <vt:lpstr>#9Slide03 Bebas Neue Bold</vt:lpstr>
      <vt:lpstr>#9Slide03 SFU Futura_12</vt:lpstr>
      <vt:lpstr>微软雅黑</vt:lpstr>
      <vt:lpstr>#9Slide05 SVNHeroe Pro</vt:lpstr>
      <vt:lpstr>微软雅黑 Light</vt:lpstr>
      <vt:lpstr>Calibri Light</vt:lpstr>
      <vt:lpstr>#9Slide03 Oswald</vt:lpstr>
      <vt:lpstr>#9Slide07 SVNBatman Forever Alt</vt:lpstr>
      <vt:lpstr>Roboto</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2023-02-01T15:42:30Z</dcterms:created>
  <dcterms:modified xsi:type="dcterms:W3CDTF">2023-02-01T15:46:14Z</dcterms:modified>
</cp:coreProperties>
</file>