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321" r:id="rId4"/>
    <p:sldId id="308" r:id="rId5"/>
    <p:sldId id="322" r:id="rId6"/>
    <p:sldId id="363" r:id="rId7"/>
    <p:sldId id="365" r:id="rId8"/>
    <p:sldId id="342" r:id="rId9"/>
    <p:sldId id="345" r:id="rId10"/>
    <p:sldId id="312" r:id="rId11"/>
    <p:sldId id="370" r:id="rId12"/>
    <p:sldId id="265" r:id="rId13"/>
  </p:sldIdLst>
  <p:sldSz cx="18288000" cy="10287000"/>
  <p:notesSz cx="6858000" cy="9144000"/>
  <p:embeddedFontLst>
    <p:embeddedFont>
      <p:font typeface="Gill Sans MT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274"/>
            <p14:sldId id="321"/>
            <p14:sldId id="308"/>
            <p14:sldId id="322"/>
            <p14:sldId id="363"/>
            <p14:sldId id="365"/>
            <p14:sldId id="342"/>
            <p14:sldId id="345"/>
            <p14:sldId id="312"/>
            <p14:sldId id="370"/>
            <p14:sldId id="265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54A24"/>
    <a:srgbClr val="FFCC66"/>
    <a:srgbClr val="FFFF99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2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7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5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8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8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9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2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8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133600" y="2177226"/>
            <a:ext cx="13889580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7467600" y="1028700"/>
            <a:ext cx="2741746" cy="1194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3721" y="3321586"/>
            <a:ext cx="134112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91400" y="6477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9.22 (Tr76)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848" y="1985308"/>
            <a:ext cx="16450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GCB.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3589"/>
            <a:ext cx="4618229" cy="352586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4309266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BM, CN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G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  <a:blipFill>
                <a:blip r:embed="rId16"/>
                <a:stretch>
                  <a:fillRect l="-168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𝐶𝑁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  <a:blipFill>
                <a:blip r:embed="rId18"/>
                <a:stretch>
                  <a:fillRect l="-2333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52062" y="7584841"/>
            <a:ext cx="41520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(t/c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(1)</a:t>
            </a:r>
          </a:p>
        </p:txBody>
      </p:sp>
    </p:spTree>
    <p:extLst>
      <p:ext uri="{BB962C8B-B14F-4D97-AF65-F5344CB8AC3E}">
        <p14:creationId xmlns:p14="http://schemas.microsoft.com/office/powerpoint/2010/main" val="36074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 animBg="1"/>
      <p:bldP spid="1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17346" y="1844637"/>
            <a:ext cx="15653307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2340" y="526346"/>
            <a:ext cx="152292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609070"/>
            <a:ext cx="15316200" cy="37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34: SỰ ĐỒNG QUY CỦA BA ĐƯỜNG TRUNG TUYẾN, BA ĐƯỜNG PHÂN GIÁC TRONG MỘT TAM GIÁC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577088"/>
            <a:ext cx="182880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 trong một tam giác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819900"/>
            <a:ext cx="17621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cs typeface="Arial" panose="020B0604020202020204" pitchFamily="34" charset="0"/>
              </a:rPr>
              <a:t>Đoạn thẳng AM nối đỉnh A của tam giác ABC với trung điểm M của cạnh BC, gọi là đường trung tuyến (xuất phát từ đỉnh A hoặc ứng với cạnh BC) của tam giác ABC (H.9.27)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66496"/>
            <a:ext cx="870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94027"/>
            <a:ext cx="4523677" cy="39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17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38200" y="4000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989281"/>
            <a:ext cx="1548591" cy="180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" y="403365"/>
            <a:ext cx="1003879" cy="936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5754" y="327165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147" y="1181100"/>
            <a:ext cx="154503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Trên mảnh giấy kẻ ô vuông, mỗi chiều 10 ô, hãy đếm dòng,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đánh dấu các đỉnh A,B,C rồi vẽ tam giác ABC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(H.9,29).Vẽ hai đường trung tuyến BN, CP, chúng cắt nhau tại G, tia AG cắt cạnh BC tại M.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AM có phải đường trung tuyến của tam giác ABC không ?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Hãy xác định các tỉ 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𝐺𝐴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𝐺𝐵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𝑁𝐵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𝐺𝐶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𝑃𝐶</m:t>
                          </m:r>
                        </m:den>
                      </m:f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2667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7814377"/>
            <a:ext cx="15697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đồng quy của ba đường trung tuyến gọi là trọng tâm tam giác.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8856" y="2006499"/>
            <a:ext cx="12185888" cy="4785926"/>
            <a:chOff x="4498856" y="2006499"/>
            <a:chExt cx="12185888" cy="4785926"/>
          </a:xfrm>
        </p:grpSpPr>
        <p:sp>
          <p:nvSpPr>
            <p:cNvPr id="12" name="Rectangle 11"/>
            <p:cNvSpPr/>
            <p:nvPr/>
          </p:nvSpPr>
          <p:spPr>
            <a:xfrm>
              <a:off x="4498856" y="2006499"/>
              <a:ext cx="12185888" cy="478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b="1" u="sng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Định lí 1: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Ba đường trung tuyến của một tam giác cùng đi một điểm (hay đồng quy tại một điểm). Điểm đó cách mỗi đỉnh một khoảng bằng </a:t>
              </a:r>
              <a:r>
                <a:rPr lang="en-US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độ dài đường trung tuyến đi qua đỉnh ấy.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7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979" y="481849"/>
            <a:ext cx="9222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656" y="597266"/>
            <a:ext cx="114300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8979" y="2540674"/>
            <a:ext cx="145531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Mỗi tam giác có 3 đường phân giác.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(Vì từ mỗi đỉnh của tam giác, ta kẻ được 1 đường phân giác của tam giác nên mỗi tam giác có 3 đường phân giác).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16383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733800" y="5733371"/>
            <a:ext cx="4648200" cy="3794092"/>
            <a:chOff x="3581400" y="5829300"/>
            <a:chExt cx="4648200" cy="3794092"/>
          </a:xfrm>
        </p:grpSpPr>
        <p:sp>
          <p:nvSpPr>
            <p:cNvPr id="4" name="Isosceles Triangle 3"/>
            <p:cNvSpPr/>
            <p:nvPr/>
          </p:nvSpPr>
          <p:spPr>
            <a:xfrm>
              <a:off x="3581400" y="5829300"/>
              <a:ext cx="4648200" cy="3581400"/>
            </a:xfrm>
            <a:prstGeom prst="triangle">
              <a:avLst>
                <a:gd name="adj" fmla="val 303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07148" y="5829300"/>
              <a:ext cx="190494" cy="35974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81400" y="7234989"/>
              <a:ext cx="2691063" cy="21917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" idx="4"/>
            </p:cNvCxnSpPr>
            <p:nvPr/>
          </p:nvCxnSpPr>
          <p:spPr>
            <a:xfrm flipH="1" flipV="1">
              <a:off x="4191000" y="7810500"/>
              <a:ext cx="40386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6161846">
              <a:off x="4800600" y="6031807"/>
              <a:ext cx="609600" cy="330893"/>
            </a:xfrm>
            <a:prstGeom prst="arc">
              <a:avLst>
                <a:gd name="adj1" fmla="val 14202005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0367927">
              <a:off x="4686384" y="5927727"/>
              <a:ext cx="500906" cy="527651"/>
            </a:xfrm>
            <a:prstGeom prst="arc">
              <a:avLst>
                <a:gd name="adj1" fmla="val 15459177"/>
                <a:gd name="adj2" fmla="val 18796042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3581400" y="8845144"/>
              <a:ext cx="457200" cy="357437"/>
            </a:xfrm>
            <a:prstGeom prst="arc">
              <a:avLst>
                <a:gd name="adj1" fmla="val 16200000"/>
                <a:gd name="adj2" fmla="val 24298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3886105" y="8808723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3686736" y="9160174"/>
              <a:ext cx="457200" cy="357437"/>
            </a:xfrm>
            <a:prstGeom prst="arc">
              <a:avLst>
                <a:gd name="adj1" fmla="val 16200000"/>
                <a:gd name="adj2" fmla="val 113278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052681" y="9162604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 rot="17133830">
              <a:off x="7713068" y="8976514"/>
              <a:ext cx="381000" cy="526619"/>
            </a:xfrm>
            <a:prstGeom prst="arc">
              <a:avLst>
                <a:gd name="adj1" fmla="val 16200000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7133830">
              <a:off x="7591022" y="9169582"/>
              <a:ext cx="381000" cy="526619"/>
            </a:xfrm>
            <a:prstGeom prst="arc">
              <a:avLst>
                <a:gd name="adj1" fmla="val 15576418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96200" y="8969588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55440" y="9029700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522536" y="9210452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95952" y="9277796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2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332045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8856" y="2463699"/>
            <a:ext cx="117317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phân giác của một tam giác đồng quy tại một điểm. Điểm này cách đều ba cạnh của </a:t>
            </a:r>
            <a:r>
              <a:rPr lang="en-US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tam giác đó.</a:t>
            </a:r>
          </a:p>
        </p:txBody>
      </p:sp>
    </p:spTree>
    <p:extLst>
      <p:ext uri="{BB962C8B-B14F-4D97-AF65-F5344CB8AC3E}">
        <p14:creationId xmlns:p14="http://schemas.microsoft.com/office/powerpoint/2010/main" val="33707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80856" y="80934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40502" y="987956"/>
              <a:ext cx="4546437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tr75)</a:t>
              </a:r>
            </a:p>
          </p:txBody>
        </p:sp>
      </p:grpSp>
      <p:pic>
        <p:nvPicPr>
          <p:cNvPr id="17" name="Picture 1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2300"/>
            <a:ext cx="71628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3864" y="2761867"/>
            <a:ext cx="9985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BE, CF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IH = IK =  IL.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000" y="-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6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51908"/>
            <a:ext cx="1649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AM, BN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363326" y="3467100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1" y="5216952"/>
            <a:ext cx="5203141" cy="471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= {I}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(t/c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  <a:blipFill>
                <a:blip r:embed="rId45"/>
                <a:stretch>
                  <a:fillRect l="-2028" r="-50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571</Words>
  <Application>Microsoft Office PowerPoint</Application>
  <PresentationFormat>Custom</PresentationFormat>
  <Paragraphs>55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Times New Roman</vt:lpstr>
      <vt:lpstr>Calibri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2023-02-07T03:41:12Z</dcterms:created>
  <dcterms:modified xsi:type="dcterms:W3CDTF">2023-02-07T08:02:19Z</dcterms:modified>
  <dc:identifier/>
</cp:coreProperties>
</file>