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sldIdLst>
    <p:sldId id="256" r:id="rId3"/>
    <p:sldId id="261" r:id="rId4"/>
    <p:sldId id="257" r:id="rId5"/>
    <p:sldId id="258" r:id="rId6"/>
    <p:sldId id="259" r:id="rId7"/>
    <p:sldId id="267" r:id="rId8"/>
    <p:sldId id="268" r:id="rId9"/>
    <p:sldId id="264" r:id="rId10"/>
    <p:sldId id="269" r:id="rId11"/>
    <p:sldId id="262" r:id="rId12"/>
    <p:sldId id="270" r:id="rId13"/>
    <p:sldId id="277" r:id="rId14"/>
    <p:sldId id="263" r:id="rId15"/>
    <p:sldId id="278" r:id="rId16"/>
    <p:sldId id="279" r:id="rId17"/>
    <p:sldId id="280" r:id="rId18"/>
    <p:sldId id="266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6.wmf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3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01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1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37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5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55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65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9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8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43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98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8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7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9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2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0338-34C6-4F19-8C40-E476A34EA78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0338-34C6-4F19-8C40-E476A34EA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E152-91FB-4171-89E7-71BBFBDBD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2.wmf"/><Relationship Id="rId3" Type="http://schemas.openxmlformats.org/officeDocument/2006/relationships/image" Target="../media/image4.jpg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11" Type="http://schemas.openxmlformats.org/officeDocument/2006/relationships/image" Target="../media/image31.wmf"/><Relationship Id="rId5" Type="http://schemas.openxmlformats.org/officeDocument/2006/relationships/image" Target="../media/image26.wmf"/><Relationship Id="rId15" Type="http://schemas.openxmlformats.org/officeDocument/2006/relationships/image" Target="../media/image3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emf"/><Relationship Id="rId4" Type="http://schemas.openxmlformats.org/officeDocument/2006/relationships/image" Target="../media/image2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ECAB18A-B458-D0C3-95A9-AC52A7693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6" t="24444" r="65583" b="52523"/>
          <a:stretch/>
        </p:blipFill>
        <p:spPr>
          <a:xfrm>
            <a:off x="4544060" y="3433358"/>
            <a:ext cx="3850640" cy="3424642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D1EE601A-D441-082C-B4F9-8E44A9B805A2}"/>
              </a:ext>
            </a:extLst>
          </p:cNvPr>
          <p:cNvSpPr/>
          <p:nvPr/>
        </p:nvSpPr>
        <p:spPr>
          <a:xfrm>
            <a:off x="7863840" y="751948"/>
            <a:ext cx="2727960" cy="22653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7925" b="1" dirty="0">
                <a:ln/>
                <a:solidFill>
                  <a:schemeClr val="accent4"/>
                </a:solidFill>
              </a:rPr>
              <a:t>7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2D4755B1-E4C0-9E5C-918C-4BF6AAF4AD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83" t="24148" r="29000" b="51259"/>
          <a:stretch/>
        </p:blipFill>
        <p:spPr>
          <a:xfrm>
            <a:off x="701040" y="609600"/>
            <a:ext cx="6512318" cy="24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D39E38F-5BDE-09F8-8FC0-1AA30447D953}"/>
              </a:ext>
            </a:extLst>
          </p:cNvPr>
          <p:cNvSpPr txBox="1"/>
          <p:nvPr/>
        </p:nvSpPr>
        <p:spPr>
          <a:xfrm>
            <a:off x="571500" y="678934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6A9A4FF-74DC-880F-5C6F-06745963DFA8}"/>
              </a:ext>
            </a:extLst>
          </p:cNvPr>
          <p:cNvSpPr txBox="1"/>
          <p:nvPr/>
        </p:nvSpPr>
        <p:spPr>
          <a:xfrm>
            <a:off x="495300" y="1463627"/>
            <a:ext cx="1129030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1. 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 vào chỗ trống : “ Đường trung tuyến của một tam giác là đoạn thẳng nối một đỉnh của tam giác và trung điểm  ..... ”: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3556F83-1681-4CF3-ECA3-EA47EF3BA06C}"/>
              </a:ext>
            </a:extLst>
          </p:cNvPr>
          <p:cNvSpPr txBox="1"/>
          <p:nvPr/>
        </p:nvSpPr>
        <p:spPr>
          <a:xfrm>
            <a:off x="1562100" y="2886187"/>
            <a:ext cx="10223500" cy="1912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		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indent="-539750" algn="just">
              <a:lnSpc>
                <a:spcPct val="200000"/>
              </a:lnSpc>
              <a:tabLst>
                <a:tab pos="540385" algn="l"/>
                <a:tab pos="3599815" algn="l"/>
                <a:tab pos="5039995" algn="l"/>
              </a:tabLst>
            </a:pP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nl-NL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80AB93F4-290B-5448-2F49-785065751A31}"/>
              </a:ext>
            </a:extLst>
          </p:cNvPr>
          <p:cNvSpPr/>
          <p:nvPr/>
        </p:nvSpPr>
        <p:spPr>
          <a:xfrm>
            <a:off x="6870700" y="3111500"/>
            <a:ext cx="749300" cy="838200"/>
          </a:xfrm>
          <a:prstGeom prst="ellipse">
            <a:avLst/>
          </a:prstGeom>
          <a:solidFill>
            <a:schemeClr val="accent5">
              <a:alpha val="1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D39E38F-5BDE-09F8-8FC0-1AA30447D953}"/>
              </a:ext>
            </a:extLst>
          </p:cNvPr>
          <p:cNvSpPr txBox="1"/>
          <p:nvPr/>
        </p:nvSpPr>
        <p:spPr>
          <a:xfrm>
            <a:off x="571500" y="424934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6A9A4FF-74DC-880F-5C6F-06745963DFA8}"/>
              </a:ext>
            </a:extLst>
          </p:cNvPr>
          <p:cNvSpPr txBox="1"/>
          <p:nvPr/>
        </p:nvSpPr>
        <p:spPr>
          <a:xfrm>
            <a:off x="495300" y="1209627"/>
            <a:ext cx="11290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2. 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, chọn đáp án đúng: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3556F83-1681-4CF3-ECA3-EA47EF3BA06C}"/>
              </a:ext>
            </a:extLst>
          </p:cNvPr>
          <p:cNvSpPr txBox="1"/>
          <p:nvPr/>
        </p:nvSpPr>
        <p:spPr>
          <a:xfrm>
            <a:off x="2480391" y="4118010"/>
            <a:ext cx="79395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80AB93F4-290B-5448-2F49-785065751A31}"/>
              </a:ext>
            </a:extLst>
          </p:cNvPr>
          <p:cNvSpPr/>
          <p:nvPr/>
        </p:nvSpPr>
        <p:spPr>
          <a:xfrm>
            <a:off x="2364612" y="5441802"/>
            <a:ext cx="647614" cy="635000"/>
          </a:xfrm>
          <a:prstGeom prst="ellipse">
            <a:avLst/>
          </a:prstGeom>
          <a:solidFill>
            <a:schemeClr val="accent5">
              <a:alpha val="1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D46F8AE-2B5A-294D-D228-AC59E9FC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777179"/>
            <a:ext cx="2682026" cy="232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41AFB9D9-EC9F-5413-285E-5BB4CC8E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4" y="1689307"/>
            <a:ext cx="2867487" cy="24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7BDDF36-DF16-558B-EDB7-4F80A7AAD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1695003"/>
            <a:ext cx="2739090" cy="23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xmlns="" id="{93D07E44-4BB6-0120-9D81-F429F42A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699" y="1721056"/>
            <a:ext cx="2653495" cy="22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44B23D9-CFFC-0808-E0E4-8AA9766E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0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4104D7-E533-0EB7-A156-7447261CF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717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D39E38F-5BDE-09F8-8FC0-1AA30447D953}"/>
              </a:ext>
            </a:extLst>
          </p:cNvPr>
          <p:cNvSpPr txBox="1"/>
          <p:nvPr/>
        </p:nvSpPr>
        <p:spPr>
          <a:xfrm>
            <a:off x="571500" y="424934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</a:t>
            </a:r>
            <a:endParaRPr lang="en-US" sz="32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E0E5944E-AD83-E9DA-FF27-621F3B6A6793}"/>
              </a:ext>
            </a:extLst>
          </p:cNvPr>
          <p:cNvSpPr txBox="1"/>
          <p:nvPr/>
        </p:nvSpPr>
        <p:spPr>
          <a:xfrm>
            <a:off x="645160" y="990827"/>
            <a:ext cx="108585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1: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BE, CF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ABC (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</a:rPr>
              <a:t>                                             </a:t>
            </a: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</a:rPr>
              <a:t>                                            </a:t>
            </a:r>
            <a:r>
              <a:rPr 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</a:rPr>
              <a:t> 1</a:t>
            </a:r>
            <a:endParaRPr lang="en-US" sz="3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56492114-FEF6-9222-FAA5-A12889B7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3" y="2082800"/>
            <a:ext cx="4571933" cy="349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BE334507-4E01-611F-A45F-66588BBD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5505"/>
            <a:ext cx="4671484" cy="396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4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A3662B0-8752-8375-A313-D64D897D6593}"/>
              </a:ext>
            </a:extLst>
          </p:cNvPr>
          <p:cNvSpPr txBox="1"/>
          <p:nvPr/>
        </p:nvSpPr>
        <p:spPr>
          <a:xfrm>
            <a:off x="518160" y="653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 VẬN DỤNG 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BE8862B-3135-BE24-7DB4-0B582C949CA7}"/>
              </a:ext>
            </a:extLst>
          </p:cNvPr>
          <p:cNvSpPr txBox="1"/>
          <p:nvPr/>
        </p:nvSpPr>
        <p:spPr>
          <a:xfrm>
            <a:off x="518160" y="1456781"/>
            <a:ext cx="10810240" cy="213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DEF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MK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MNP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IJK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endParaRPr lang="en-US" sz="3200" dirty="0"/>
          </a:p>
        </p:txBody>
      </p:sp>
      <p:pic>
        <p:nvPicPr>
          <p:cNvPr id="2050" name="Hình ảnh 1">
            <a:extLst>
              <a:ext uri="{FF2B5EF4-FFF2-40B4-BE49-F238E27FC236}">
                <a16:creationId xmlns:a16="http://schemas.microsoft.com/office/drawing/2014/main" xmlns="" id="{098E0232-4108-8761-BB0C-8064918A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94" y="3811222"/>
            <a:ext cx="7297172" cy="264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A3662B0-8752-8375-A313-D64D897D6593}"/>
              </a:ext>
            </a:extLst>
          </p:cNvPr>
          <p:cNvSpPr txBox="1"/>
          <p:nvPr/>
        </p:nvSpPr>
        <p:spPr>
          <a:xfrm>
            <a:off x="518160" y="653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 VẬN DỤNG 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BE8862B-3135-BE24-7DB4-0B582C949CA7}"/>
              </a:ext>
            </a:extLst>
          </p:cNvPr>
          <p:cNvSpPr txBox="1"/>
          <p:nvPr/>
        </p:nvSpPr>
        <p:spPr>
          <a:xfrm>
            <a:off x="518160" y="1456781"/>
            <a:ext cx="10810240" cy="1093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DEF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88EEA18-01E7-D301-A4B1-A06D5119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10" y="2666682"/>
            <a:ext cx="4406900" cy="313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A3662B0-8752-8375-A313-D64D897D6593}"/>
              </a:ext>
            </a:extLst>
          </p:cNvPr>
          <p:cNvSpPr txBox="1"/>
          <p:nvPr/>
        </p:nvSpPr>
        <p:spPr>
          <a:xfrm>
            <a:off x="518160" y="653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 VẬN DỤNG 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BE8862B-3135-BE24-7DB4-0B582C949CA7}"/>
              </a:ext>
            </a:extLst>
          </p:cNvPr>
          <p:cNvSpPr txBox="1"/>
          <p:nvPr/>
        </p:nvSpPr>
        <p:spPr>
          <a:xfrm>
            <a:off x="518160" y="1456781"/>
            <a:ext cx="10810240" cy="1093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MK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MNP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84123B8-3A1F-88E6-3AEF-520D11E2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70" y="2550157"/>
            <a:ext cx="4449728" cy="321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24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A3662B0-8752-8375-A313-D64D897D6593}"/>
              </a:ext>
            </a:extLst>
          </p:cNvPr>
          <p:cNvSpPr txBox="1"/>
          <p:nvPr/>
        </p:nvSpPr>
        <p:spPr>
          <a:xfrm>
            <a:off x="518160" y="653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 VẬN DỤNG 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BE8862B-3135-BE24-7DB4-0B582C949CA7}"/>
              </a:ext>
            </a:extLst>
          </p:cNvPr>
          <p:cNvSpPr txBox="1"/>
          <p:nvPr/>
        </p:nvSpPr>
        <p:spPr>
          <a:xfrm>
            <a:off x="518160" y="1456781"/>
            <a:ext cx="10810240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IJK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3309E95-DA45-6AEB-09EE-11E18601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495">
            <a:off x="7447540" y="2507090"/>
            <a:ext cx="3668150" cy="33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1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CF3E83E-51B7-5F7F-04A0-43012679F292}"/>
              </a:ext>
            </a:extLst>
          </p:cNvPr>
          <p:cNvSpPr txBox="1"/>
          <p:nvPr/>
        </p:nvSpPr>
        <p:spPr>
          <a:xfrm>
            <a:off x="1412240" y="8668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 VIỆC VỀ NHÀ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56F217E-EF4F-F890-10B2-CB822BE01B47}"/>
              </a:ext>
            </a:extLst>
          </p:cNvPr>
          <p:cNvSpPr txBox="1"/>
          <p:nvPr/>
        </p:nvSpPr>
        <p:spPr>
          <a:xfrm>
            <a:off x="1137920" y="1451669"/>
            <a:ext cx="10129520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3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2C8BFDF-D0E7-048C-8AB2-3B4F9D124372}"/>
              </a:ext>
            </a:extLst>
          </p:cNvPr>
          <p:cNvSpPr txBox="1"/>
          <p:nvPr/>
        </p:nvSpPr>
        <p:spPr>
          <a:xfrm>
            <a:off x="3119120" y="4046974"/>
            <a:ext cx="830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!!</a:t>
            </a:r>
            <a:endParaRPr lang="en-US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9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ECAB18A-B458-D0C3-95A9-AC52A7693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6" t="24444" r="65583" b="52523"/>
          <a:stretch/>
        </p:blipFill>
        <p:spPr>
          <a:xfrm>
            <a:off x="4544060" y="3433358"/>
            <a:ext cx="3850640" cy="342464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EB29D43-6006-0AF0-1E6A-748A6353A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4" t="52523" r="29250" b="21630"/>
          <a:stretch/>
        </p:blipFill>
        <p:spPr>
          <a:xfrm>
            <a:off x="787367" y="751948"/>
            <a:ext cx="6140332" cy="2234178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D1EE601A-D441-082C-B4F9-8E44A9B805A2}"/>
              </a:ext>
            </a:extLst>
          </p:cNvPr>
          <p:cNvSpPr/>
          <p:nvPr/>
        </p:nvSpPr>
        <p:spPr>
          <a:xfrm>
            <a:off x="7863840" y="751948"/>
            <a:ext cx="2727960" cy="22653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7925" b="1" dirty="0">
                <a:ln/>
                <a:solidFill>
                  <a:srgbClr val="FFC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427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9711E07-84D5-5E04-964D-A256AB025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25741" r="25521" b="48148"/>
          <a:stretch/>
        </p:blipFill>
        <p:spPr>
          <a:xfrm>
            <a:off x="541576" y="704849"/>
            <a:ext cx="10799524" cy="351670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939AC8C-5B7C-4C7D-976C-DD8E910CFBAF}"/>
              </a:ext>
            </a:extLst>
          </p:cNvPr>
          <p:cNvSpPr txBox="1"/>
          <p:nvPr/>
        </p:nvSpPr>
        <p:spPr>
          <a:xfrm flipH="1">
            <a:off x="2263142" y="4314828"/>
            <a:ext cx="7909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9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9711E07-84D5-5E04-964D-A256AB025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25741" r="25521" b="48148"/>
          <a:stretch/>
        </p:blipFill>
        <p:spPr>
          <a:xfrm>
            <a:off x="541576" y="704849"/>
            <a:ext cx="10799524" cy="351670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939AC8C-5B7C-4C7D-976C-DD8E910CFBAF}"/>
              </a:ext>
            </a:extLst>
          </p:cNvPr>
          <p:cNvSpPr txBox="1"/>
          <p:nvPr/>
        </p:nvSpPr>
        <p:spPr>
          <a:xfrm flipH="1">
            <a:off x="2263142" y="4314828"/>
            <a:ext cx="7909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773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A3DA34B-BA18-1352-27AE-9193CC51ADF8}"/>
              </a:ext>
            </a:extLst>
          </p:cNvPr>
          <p:cNvSpPr txBox="1"/>
          <p:nvPr/>
        </p:nvSpPr>
        <p:spPr>
          <a:xfrm>
            <a:off x="393699" y="3429000"/>
            <a:ext cx="116967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2)</a:t>
            </a:r>
            <a:endParaRPr lang="en-US" sz="4400" dirty="0">
              <a:solidFill>
                <a:srgbClr val="2603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3D3CE2B-66BA-5630-FD89-ADE4B2B25FFA}"/>
              </a:ext>
            </a:extLst>
          </p:cNvPr>
          <p:cNvSpPr txBox="1"/>
          <p:nvPr/>
        </p:nvSpPr>
        <p:spPr>
          <a:xfrm>
            <a:off x="2028825" y="5779274"/>
            <a:ext cx="81343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3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300" dirty="0">
              <a:solidFill>
                <a:srgbClr val="2603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08A2CD8-B4BD-E670-26E4-17578A4D459C}"/>
              </a:ext>
            </a:extLst>
          </p:cNvPr>
          <p:cNvSpPr txBox="1"/>
          <p:nvPr/>
        </p:nvSpPr>
        <p:spPr>
          <a:xfrm flipH="1">
            <a:off x="805815" y="227968"/>
            <a:ext cx="727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298CA2BF-3302-E92A-9361-B7354AC17FFC}"/>
              </a:ext>
            </a:extLst>
          </p:cNvPr>
          <p:cNvSpPr txBox="1"/>
          <p:nvPr/>
        </p:nvSpPr>
        <p:spPr>
          <a:xfrm flipH="1">
            <a:off x="805815" y="1850244"/>
            <a:ext cx="876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26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7DC5D45-F782-92AC-4637-9B96544A668B}"/>
              </a:ext>
            </a:extLst>
          </p:cNvPr>
          <p:cNvSpPr txBox="1"/>
          <p:nvPr/>
        </p:nvSpPr>
        <p:spPr>
          <a:xfrm flipH="1">
            <a:off x="1377341" y="935007"/>
            <a:ext cx="913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6CFCF5-0570-E200-B576-B2EE39EEFB54}"/>
              </a:ext>
            </a:extLst>
          </p:cNvPr>
          <p:cNvSpPr txBox="1"/>
          <p:nvPr/>
        </p:nvSpPr>
        <p:spPr>
          <a:xfrm flipH="1">
            <a:off x="1125550" y="2974551"/>
            <a:ext cx="10266019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26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6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493E7FAA-84E9-A0D2-3853-45FE4C90F3A6}"/>
              </a:ext>
            </a:extLst>
          </p:cNvPr>
          <p:cNvSpPr txBox="1"/>
          <p:nvPr/>
        </p:nvSpPr>
        <p:spPr>
          <a:xfrm>
            <a:off x="727551" y="1348091"/>
            <a:ext cx="107368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2)</a:t>
            </a:r>
            <a:endParaRPr lang="en-US" sz="4000" dirty="0">
              <a:solidFill>
                <a:srgbClr val="2603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0B8EE31-DB22-0E59-DC34-FB3A43E50ABD}"/>
              </a:ext>
            </a:extLst>
          </p:cNvPr>
          <p:cNvSpPr txBox="1"/>
          <p:nvPr/>
        </p:nvSpPr>
        <p:spPr>
          <a:xfrm flipH="1">
            <a:off x="595470" y="3707825"/>
            <a:ext cx="1107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781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08A2CD8-B4BD-E670-26E4-17578A4D459C}"/>
              </a:ext>
            </a:extLst>
          </p:cNvPr>
          <p:cNvSpPr txBox="1"/>
          <p:nvPr/>
        </p:nvSpPr>
        <p:spPr>
          <a:xfrm flipH="1">
            <a:off x="2089467" y="2463168"/>
            <a:ext cx="801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708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460BA0E-99EC-C0A9-37D1-3B9F038F4F1D}"/>
              </a:ext>
            </a:extLst>
          </p:cNvPr>
          <p:cNvSpPr txBox="1"/>
          <p:nvPr/>
        </p:nvSpPr>
        <p:spPr>
          <a:xfrm flipH="1">
            <a:off x="1397481" y="443021"/>
            <a:ext cx="533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F9887F7-5283-E040-35D3-AF82C9F43A14}"/>
              </a:ext>
            </a:extLst>
          </p:cNvPr>
          <p:cNvSpPr txBox="1"/>
          <p:nvPr/>
        </p:nvSpPr>
        <p:spPr>
          <a:xfrm flipH="1">
            <a:off x="600706" y="3561080"/>
            <a:ext cx="11191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DFB78554-BCEE-8AC0-0046-CAA4B0920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21680" r="80250" b="68296"/>
          <a:stretch/>
        </p:blipFill>
        <p:spPr>
          <a:xfrm>
            <a:off x="455470" y="525666"/>
            <a:ext cx="962331" cy="96693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7EC8715-0565-91C1-54D1-80789AA763DD}"/>
              </a:ext>
            </a:extLst>
          </p:cNvPr>
          <p:cNvSpPr txBox="1"/>
          <p:nvPr/>
        </p:nvSpPr>
        <p:spPr>
          <a:xfrm flipH="1">
            <a:off x="1129027" y="944656"/>
            <a:ext cx="10662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</a:p>
          <a:p>
            <a:pPr marL="228600"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37D69D88-0CD7-BD61-BD71-DC8C5761EE8A}"/>
              </a:ext>
            </a:extLst>
          </p:cNvPr>
          <p:cNvSpPr txBox="1"/>
          <p:nvPr/>
        </p:nvSpPr>
        <p:spPr>
          <a:xfrm flipH="1">
            <a:off x="500390" y="4716241"/>
            <a:ext cx="11191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8110EE7-C462-4FB0-165A-CDDE0068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77" y="545227"/>
            <a:ext cx="3720476" cy="273450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8AD5F64B-3461-1170-C604-96F79D6A5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934" y="585867"/>
            <a:ext cx="3720476" cy="273450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A365364-DD56-0438-DE90-67021E5B769D}"/>
              </a:ext>
            </a:extLst>
          </p:cNvPr>
          <p:cNvSpPr txBox="1"/>
          <p:nvPr/>
        </p:nvSpPr>
        <p:spPr>
          <a:xfrm flipH="1">
            <a:off x="3697887" y="1151097"/>
            <a:ext cx="526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828D4D1E-0D6D-0815-12B5-5A6CEED031E1}"/>
              </a:ext>
            </a:extLst>
          </p:cNvPr>
          <p:cNvSpPr txBox="1"/>
          <p:nvPr/>
        </p:nvSpPr>
        <p:spPr>
          <a:xfrm flipH="1">
            <a:off x="500390" y="3533367"/>
            <a:ext cx="11191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xmlns="" id="{357A487E-EB7D-FF0F-A075-2ACEA177D8F3}"/>
              </a:ext>
            </a:extLst>
          </p:cNvPr>
          <p:cNvSpPr/>
          <p:nvPr/>
        </p:nvSpPr>
        <p:spPr>
          <a:xfrm>
            <a:off x="5704474" y="1809546"/>
            <a:ext cx="1016000" cy="477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xmlns="" id="{78FEBDDF-717C-E6DD-CF9D-8A9FE3471341}"/>
              </a:ext>
            </a:extLst>
          </p:cNvPr>
          <p:cNvSpPr/>
          <p:nvPr/>
        </p:nvSpPr>
        <p:spPr>
          <a:xfrm>
            <a:off x="959754" y="4471954"/>
            <a:ext cx="1559926" cy="10772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5BA3AD3B-8F9E-537C-1E1F-B74749CAE016}"/>
              </a:ext>
            </a:extLst>
          </p:cNvPr>
          <p:cNvSpPr txBox="1"/>
          <p:nvPr/>
        </p:nvSpPr>
        <p:spPr>
          <a:xfrm flipH="1">
            <a:off x="1922790" y="4629685"/>
            <a:ext cx="788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 algn="ctr">
              <a:buFontTx/>
              <a:buChar char="-"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 animBg="1"/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DFB78554-BCEE-8AC0-0046-CAA4B0920E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38" t="21680" r="80250" b="68296"/>
          <a:stretch/>
        </p:blipFill>
        <p:spPr>
          <a:xfrm>
            <a:off x="192031" y="367099"/>
            <a:ext cx="632549" cy="63557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7EC8715-0565-91C1-54D1-80789AA763DD}"/>
              </a:ext>
            </a:extLst>
          </p:cNvPr>
          <p:cNvSpPr txBox="1"/>
          <p:nvPr/>
        </p:nvSpPr>
        <p:spPr>
          <a:xfrm flipH="1">
            <a:off x="366066" y="1002674"/>
            <a:ext cx="85044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CF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ABC. Hai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Tia AG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 =  …….. cm             BE = …….. cm	       EG = …….. cm               CG = …….. Cm		   CF = …….. cm         FG = …….. cm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 = …….. cm             AD = …….. cm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 = …….. cm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BEB932B8-9B99-7C81-E2F7-EE98E4B2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026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2CBEFF15-BEBC-D5B3-3546-2DC71731A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84376"/>
              </p:ext>
            </p:extLst>
          </p:nvPr>
        </p:nvGraphicFramePr>
        <p:xfrm>
          <a:off x="2240640" y="5072980"/>
          <a:ext cx="4428213" cy="1009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726451" imgH="393529" progId="Equation.DSMT4">
                  <p:embed/>
                </p:oleObj>
              </mc:Choice>
              <mc:Fallback>
                <p:oleObj name="Equation" r:id="rId5" imgW="17264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640" y="5072980"/>
                        <a:ext cx="4428213" cy="1009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7E278EC-A7EF-7D32-D3A5-F951573CF4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250" t="23888" r="20416" b="20740"/>
          <a:stretch/>
        </p:blipFill>
        <p:spPr>
          <a:xfrm>
            <a:off x="8870546" y="684886"/>
            <a:ext cx="2874413" cy="48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DFB78554-BCEE-8AC0-0046-CAA4B0920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21680" r="80250" b="68296"/>
          <a:stretch/>
        </p:blipFill>
        <p:spPr>
          <a:xfrm>
            <a:off x="192031" y="367099"/>
            <a:ext cx="632549" cy="63557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7EC8715-0565-91C1-54D1-80789AA763DD}"/>
              </a:ext>
            </a:extLst>
          </p:cNvPr>
          <p:cNvSpPr txBox="1"/>
          <p:nvPr/>
        </p:nvSpPr>
        <p:spPr>
          <a:xfrm flipH="1">
            <a:off x="803955" y="454034"/>
            <a:ext cx="11196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CF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ABC. Hai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Tia AG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BEB932B8-9B99-7C81-E2F7-EE98E4B2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026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Hình ảnh 1">
            <a:extLst>
              <a:ext uri="{FF2B5EF4-FFF2-40B4-BE49-F238E27FC236}">
                <a16:creationId xmlns:a16="http://schemas.microsoft.com/office/drawing/2014/main" xmlns="" id="{CF6E5040-2282-1418-1CFD-851F4DC1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67" y="2060780"/>
            <a:ext cx="2782973" cy="4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̃i tên: Phải 6">
            <a:extLst>
              <a:ext uri="{FF2B5EF4-FFF2-40B4-BE49-F238E27FC236}">
                <a16:creationId xmlns:a16="http://schemas.microsoft.com/office/drawing/2014/main" xmlns="" id="{AD614020-00FA-A9D9-2B51-03AFE4DD2437}"/>
              </a:ext>
            </a:extLst>
          </p:cNvPr>
          <p:cNvSpPr/>
          <p:nvPr/>
        </p:nvSpPr>
        <p:spPr>
          <a:xfrm>
            <a:off x="4708794" y="3920314"/>
            <a:ext cx="1016000" cy="477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08CDEDA-3BF3-E445-95DD-11E5457B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07" y="2103098"/>
            <a:ext cx="2536826" cy="43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8A44758-9F78-98DD-9775-3FC4455C6310}"/>
              </a:ext>
            </a:extLst>
          </p:cNvPr>
          <p:cNvSpPr txBox="1"/>
          <p:nvPr/>
        </p:nvSpPr>
        <p:spPr>
          <a:xfrm flipH="1">
            <a:off x="9445375" y="2762358"/>
            <a:ext cx="2595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0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0.43307 -0.0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5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BEB932B8-9B99-7C81-E2F7-EE98E4B2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026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2CBEFF15-BEBC-D5B3-3546-2DC71731A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886149"/>
              </p:ext>
            </p:extLst>
          </p:nvPr>
        </p:nvGraphicFramePr>
        <p:xfrm>
          <a:off x="2942542" y="2998642"/>
          <a:ext cx="3657956" cy="83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726451" imgH="393529" progId="Equation.DSMT4">
                  <p:embed/>
                </p:oleObj>
              </mc:Choice>
              <mc:Fallback>
                <p:oleObj name="Equation" r:id="rId4" imgW="17264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542" y="2998642"/>
                        <a:ext cx="3657956" cy="833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Hình ảnh 1">
            <a:extLst>
              <a:ext uri="{FF2B5EF4-FFF2-40B4-BE49-F238E27FC236}">
                <a16:creationId xmlns:a16="http://schemas.microsoft.com/office/drawing/2014/main" xmlns="" id="{CF6E5040-2282-1418-1CFD-851F4DC1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87" y="882220"/>
            <a:ext cx="2782973" cy="4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91C2B4C-1647-9F00-3393-A943059356EB}"/>
              </a:ext>
            </a:extLst>
          </p:cNvPr>
          <p:cNvSpPr txBox="1"/>
          <p:nvPr/>
        </p:nvSpPr>
        <p:spPr>
          <a:xfrm flipH="1">
            <a:off x="559448" y="882220"/>
            <a:ext cx="8504481" cy="205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 =  …….. cm             BE = …….. cm	       EG = …….. cm               CG = …….. cm		   CF = …….. cm         FG = …….. cm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 = …….. cm             AD = …….. cm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 = …….. cm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960A77D9-6D8A-09DD-E5D6-E8C28EDA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310" y="914028"/>
            <a:ext cx="2536826" cy="43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C6AC77D-0C9F-84E0-9BEE-09A36C0B26E6}"/>
              </a:ext>
            </a:extLst>
          </p:cNvPr>
          <p:cNvSpPr txBox="1"/>
          <p:nvPr/>
        </p:nvSpPr>
        <p:spPr>
          <a:xfrm flipH="1">
            <a:off x="1457434" y="1193469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9861302A-7CCD-C018-29A1-564C04B03EEA}"/>
              </a:ext>
            </a:extLst>
          </p:cNvPr>
          <p:cNvSpPr txBox="1"/>
          <p:nvPr/>
        </p:nvSpPr>
        <p:spPr>
          <a:xfrm flipH="1">
            <a:off x="4440482" y="1193469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A4781087-997E-1C2E-B6B0-397CEDEF65D1}"/>
              </a:ext>
            </a:extLst>
          </p:cNvPr>
          <p:cNvSpPr txBox="1"/>
          <p:nvPr/>
        </p:nvSpPr>
        <p:spPr>
          <a:xfrm flipH="1">
            <a:off x="6945930" y="1193469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3B4F3B76-B9A6-0461-8354-CEFD741AC687}"/>
              </a:ext>
            </a:extLst>
          </p:cNvPr>
          <p:cNvSpPr txBox="1"/>
          <p:nvPr/>
        </p:nvSpPr>
        <p:spPr>
          <a:xfrm flipH="1">
            <a:off x="1455992" y="1715115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55844FCA-31CF-EC64-E6B4-F22657207FE6}"/>
              </a:ext>
            </a:extLst>
          </p:cNvPr>
          <p:cNvSpPr txBox="1"/>
          <p:nvPr/>
        </p:nvSpPr>
        <p:spPr>
          <a:xfrm flipH="1">
            <a:off x="4369959" y="1715115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26646A81-3593-79F2-4535-FF2559DB7BAA}"/>
              </a:ext>
            </a:extLst>
          </p:cNvPr>
          <p:cNvSpPr txBox="1"/>
          <p:nvPr/>
        </p:nvSpPr>
        <p:spPr>
          <a:xfrm flipH="1">
            <a:off x="6912508" y="1763495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07BB8F7-FC8B-B5B8-0F83-333636D2D34E}"/>
              </a:ext>
            </a:extLst>
          </p:cNvPr>
          <p:cNvSpPr txBox="1"/>
          <p:nvPr/>
        </p:nvSpPr>
        <p:spPr>
          <a:xfrm flipH="1">
            <a:off x="1422570" y="2262433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D77AD71D-F303-3EA2-7299-5D9AE37810BD}"/>
              </a:ext>
            </a:extLst>
          </p:cNvPr>
          <p:cNvSpPr txBox="1"/>
          <p:nvPr/>
        </p:nvSpPr>
        <p:spPr>
          <a:xfrm flipH="1">
            <a:off x="4353442" y="2262433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F439DCEA-AA13-5AE1-4366-2A67E328D75E}"/>
              </a:ext>
            </a:extLst>
          </p:cNvPr>
          <p:cNvSpPr txBox="1"/>
          <p:nvPr/>
        </p:nvSpPr>
        <p:spPr>
          <a:xfrm flipH="1">
            <a:off x="6929025" y="2310246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A49080D3-19A2-62CF-3BA9-674E35D8F173}"/>
              </a:ext>
            </a:extLst>
          </p:cNvPr>
          <p:cNvSpPr txBox="1"/>
          <p:nvPr/>
        </p:nvSpPr>
        <p:spPr>
          <a:xfrm>
            <a:off x="571864" y="3068469"/>
            <a:ext cx="1961129" cy="45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xmlns="" id="{0A8274B6-D93A-794E-3CC4-890546CB3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79585"/>
              </p:ext>
            </p:extLst>
          </p:nvPr>
        </p:nvGraphicFramePr>
        <p:xfrm>
          <a:off x="761771" y="3754049"/>
          <a:ext cx="2623850" cy="105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8" imgW="1040948" imgH="418918" progId="Equation.DSMT4">
                  <p:embed/>
                </p:oleObj>
              </mc:Choice>
              <mc:Fallback>
                <p:oleObj name="Equation" r:id="rId8" imgW="1040948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771" y="3754049"/>
                        <a:ext cx="2623850" cy="1055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xmlns="" id="{1E580F55-B05D-1B3D-CB68-9312347064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4189"/>
              </p:ext>
            </p:extLst>
          </p:nvPr>
        </p:nvGraphicFramePr>
        <p:xfrm>
          <a:off x="3517724" y="3780322"/>
          <a:ext cx="2559854" cy="105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0" imgW="1016000" imgH="419100" progId="Equation.DSMT4">
                  <p:embed/>
                </p:oleObj>
              </mc:Choice>
              <mc:Fallback>
                <p:oleObj name="Equation" r:id="rId10" imgW="1016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724" y="3780322"/>
                        <a:ext cx="2559854" cy="1055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>
            <a:extLst>
              <a:ext uri="{FF2B5EF4-FFF2-40B4-BE49-F238E27FC236}">
                <a16:creationId xmlns:a16="http://schemas.microsoft.com/office/drawing/2014/main" xmlns="" id="{1AE7E404-21C9-3761-3B11-8E1342C4A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70632"/>
              </p:ext>
            </p:extLst>
          </p:nvPr>
        </p:nvGraphicFramePr>
        <p:xfrm>
          <a:off x="6441072" y="3780322"/>
          <a:ext cx="2271871" cy="105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2" imgW="901309" imgH="418918" progId="Equation.DSMT4">
                  <p:embed/>
                </p:oleObj>
              </mc:Choice>
              <mc:Fallback>
                <p:oleObj name="Equation" r:id="rId12" imgW="90130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1072" y="3780322"/>
                        <a:ext cx="2271871" cy="1055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5">
            <a:extLst>
              <a:ext uri="{FF2B5EF4-FFF2-40B4-BE49-F238E27FC236}">
                <a16:creationId xmlns:a16="http://schemas.microsoft.com/office/drawing/2014/main" xmlns="" id="{D50B4E53-8425-D600-C2A0-6090B023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" y="48925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48B45535-0768-EBD4-7E53-F3227D30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" y="53116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0" name="Đối tượng 29">
            <a:extLst>
              <a:ext uri="{FF2B5EF4-FFF2-40B4-BE49-F238E27FC236}">
                <a16:creationId xmlns:a16="http://schemas.microsoft.com/office/drawing/2014/main" xmlns="" id="{6F90FA35-7362-088B-5B67-FF5B30DB3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0556"/>
              </p:ext>
            </p:extLst>
          </p:nvPr>
        </p:nvGraphicFramePr>
        <p:xfrm>
          <a:off x="3335344" y="4988593"/>
          <a:ext cx="3283279" cy="98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4" imgW="1307732" imgH="390504" progId="Equation.DSMT4">
                  <p:embed/>
                </p:oleObj>
              </mc:Choice>
              <mc:Fallback>
                <p:oleObj name="Equation" r:id="rId14" imgW="1307732" imgH="39050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35344" y="4988593"/>
                        <a:ext cx="3283279" cy="980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1BD592A9-CFEC-3CEC-F5FF-74B9A70FE3FE}"/>
              </a:ext>
            </a:extLst>
          </p:cNvPr>
          <p:cNvSpPr txBox="1"/>
          <p:nvPr/>
        </p:nvSpPr>
        <p:spPr>
          <a:xfrm>
            <a:off x="1760482" y="4839039"/>
            <a:ext cx="1574862" cy="45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4719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A3DA34B-BA18-1352-27AE-9193CC51ADF8}"/>
              </a:ext>
            </a:extLst>
          </p:cNvPr>
          <p:cNvSpPr txBox="1"/>
          <p:nvPr/>
        </p:nvSpPr>
        <p:spPr>
          <a:xfrm>
            <a:off x="393699" y="3429000"/>
            <a:ext cx="116967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1)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3D3CE2B-66BA-5630-FD89-ADE4B2B25FFA}"/>
              </a:ext>
            </a:extLst>
          </p:cNvPr>
          <p:cNvSpPr txBox="1"/>
          <p:nvPr/>
        </p:nvSpPr>
        <p:spPr>
          <a:xfrm>
            <a:off x="2028825" y="5779274"/>
            <a:ext cx="81343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08A2CD8-B4BD-E670-26E4-17578A4D459C}"/>
              </a:ext>
            </a:extLst>
          </p:cNvPr>
          <p:cNvSpPr txBox="1"/>
          <p:nvPr/>
        </p:nvSpPr>
        <p:spPr>
          <a:xfrm flipH="1">
            <a:off x="2099625" y="1762128"/>
            <a:ext cx="8641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r>
              <a:rPr lang="en-US" sz="48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9831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F9887F7-5283-E040-35D3-AF82C9F43A14}"/>
              </a:ext>
            </a:extLst>
          </p:cNvPr>
          <p:cNvSpPr txBox="1"/>
          <p:nvPr/>
        </p:nvSpPr>
        <p:spPr>
          <a:xfrm flipH="1">
            <a:off x="611186" y="3207015"/>
            <a:ext cx="11249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7673ABB3-3039-0888-F15E-8A9FF692C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728421"/>
              </p:ext>
            </p:extLst>
          </p:nvPr>
        </p:nvGraphicFramePr>
        <p:xfrm>
          <a:off x="4017645" y="4572635"/>
          <a:ext cx="3282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3282760" imgH="981685" progId="Equation.DSMT4">
                  <p:embed/>
                </p:oleObj>
              </mc:Choice>
              <mc:Fallback>
                <p:oleObj name="Equation" r:id="rId4" imgW="3282760" imgH="98168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7645" y="4572635"/>
                        <a:ext cx="32829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Hộp chú thích: Mũi tên Xuống 10">
            <a:extLst>
              <a:ext uri="{FF2B5EF4-FFF2-40B4-BE49-F238E27FC236}">
                <a16:creationId xmlns:a16="http://schemas.microsoft.com/office/drawing/2014/main" xmlns="" id="{E7420989-8D91-CC3A-1F4F-16B9777D52FC}"/>
              </a:ext>
            </a:extLst>
          </p:cNvPr>
          <p:cNvSpPr/>
          <p:nvPr/>
        </p:nvSpPr>
        <p:spPr>
          <a:xfrm>
            <a:off x="894080" y="629920"/>
            <a:ext cx="10414000" cy="272288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id="{FD887161-F4C5-6364-81B8-16CB531CF0D8}"/>
                  </a:ext>
                </a:extLst>
              </p:cNvPr>
              <p:cNvSpPr txBox="1"/>
              <p:nvPr/>
            </p:nvSpPr>
            <p:spPr>
              <a:xfrm>
                <a:off x="650240" y="3004869"/>
                <a:ext cx="11074400" cy="2038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en-US" sz="3200" b="1" u="sng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3200" b="1" u="sng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lí</a:t>
                </a:r>
                <a:r>
                  <a:rPr lang="en-US" sz="3200" b="1" u="sng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Ba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ấy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D887161-F4C5-6364-81B8-16CB531CF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3004869"/>
                <a:ext cx="11074400" cy="2038122"/>
              </a:xfrm>
              <a:prstGeom prst="rect">
                <a:avLst/>
              </a:prstGeom>
              <a:blipFill>
                <a:blip r:embed="rId3"/>
                <a:stretch>
                  <a:fillRect l="-1432" t="-4192"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4D192743-24BE-C8F0-428E-571163B194FB}"/>
              </a:ext>
            </a:extLst>
          </p:cNvPr>
          <p:cNvSpPr txBox="1"/>
          <p:nvPr/>
        </p:nvSpPr>
        <p:spPr>
          <a:xfrm>
            <a:off x="209392" y="545443"/>
            <a:ext cx="11606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2)</a:t>
            </a:r>
            <a:endParaRPr lang="en-US" sz="3600" dirty="0">
              <a:solidFill>
                <a:srgbClr val="2603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43B6B2CB-7699-13A6-0E38-7471BB944D20}"/>
              </a:ext>
            </a:extLst>
          </p:cNvPr>
          <p:cNvSpPr txBox="1"/>
          <p:nvPr/>
        </p:nvSpPr>
        <p:spPr>
          <a:xfrm flipH="1">
            <a:off x="554831" y="1942796"/>
            <a:ext cx="11078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1601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DB83731-5F8F-F251-2978-08333F1BAB13}"/>
              </a:ext>
            </a:extLst>
          </p:cNvPr>
          <p:cNvSpPr txBox="1"/>
          <p:nvPr/>
        </p:nvSpPr>
        <p:spPr>
          <a:xfrm flipH="1">
            <a:off x="574990" y="361549"/>
            <a:ext cx="8003224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ABC. Ba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AD, BE, CF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73AFE5D-E9FA-7106-625E-241D307B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361549"/>
            <a:ext cx="2811144" cy="477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xmlns="" id="{07DF76CA-8AA7-1139-BBCC-7DFDFF4A4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972748"/>
              </p:ext>
            </p:extLst>
          </p:nvPr>
        </p:nvGraphicFramePr>
        <p:xfrm>
          <a:off x="2666365" y="3946955"/>
          <a:ext cx="3282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3282760" imgH="981685" progId="Equation.DSMT4">
                  <p:embed/>
                </p:oleObj>
              </mc:Choice>
              <mc:Fallback>
                <p:oleObj name="Equation" r:id="rId5" imgW="3282760" imgH="98168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6365" y="3946955"/>
                        <a:ext cx="32829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9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08A2CD8-B4BD-E670-26E4-17578A4D459C}"/>
              </a:ext>
            </a:extLst>
          </p:cNvPr>
          <p:cNvSpPr txBox="1"/>
          <p:nvPr/>
        </p:nvSpPr>
        <p:spPr>
          <a:xfrm flipH="1">
            <a:off x="2099625" y="1762128"/>
            <a:ext cx="8641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603BD"/>
                </a:solidFill>
                <a:latin typeface="Times New Roman"/>
              </a:rPr>
              <a:t>HOẠT ĐỘNG </a:t>
            </a:r>
            <a:r>
              <a:rPr lang="en-US" sz="44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87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87F72117-0860-9F78-A064-D9B08EF09C85}"/>
                  </a:ext>
                </a:extLst>
              </p:cNvPr>
              <p:cNvSpPr txBox="1"/>
              <p:nvPr/>
            </p:nvSpPr>
            <p:spPr>
              <a:xfrm>
                <a:off x="386080" y="118526"/>
                <a:ext cx="7220935" cy="2976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39750" indent="-539750">
                  <a:lnSpc>
                    <a:spcPct val="120000"/>
                  </a:lnSpc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 hành 2.  </a:t>
                </a:r>
                <a:r>
                  <a:rPr lang="nl-NL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hình 7, G là trọng tâm của tam giác AEF với đường trung tuyến AM. Hãy tính các tỉ số:</a:t>
                </a:r>
              </a:p>
              <a:p>
                <a:pPr marL="539750" indent="-539750">
                  <a:lnSpc>
                    <a:spcPct val="120000"/>
                  </a:lnSpc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𝐴𝑀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b)	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7F72117-0860-9F78-A064-D9B08EF09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118526"/>
                <a:ext cx="7220935" cy="2976264"/>
              </a:xfrm>
              <a:prstGeom prst="rect">
                <a:avLst/>
              </a:prstGeom>
              <a:blipFill>
                <a:blip r:embed="rId3"/>
                <a:stretch>
                  <a:fillRect l="-2110" t="-1227" r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3CA9C3A2-F071-8B4B-EE69-1EA8894A3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583" t="33184" r="25417" b="43260"/>
          <a:stretch/>
        </p:blipFill>
        <p:spPr>
          <a:xfrm>
            <a:off x="7607015" y="21819"/>
            <a:ext cx="4198905" cy="3709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8B304299-2C1A-62D5-31D6-08E532199401}"/>
                  </a:ext>
                </a:extLst>
              </p:cNvPr>
              <p:cNvSpPr txBox="1"/>
              <p:nvPr/>
            </p:nvSpPr>
            <p:spPr>
              <a:xfrm>
                <a:off x="614680" y="3166097"/>
                <a:ext cx="10962640" cy="2385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39750" indent="-539750">
                  <a:lnSpc>
                    <a:spcPct val="120000"/>
                  </a:lnSpc>
                </a:pPr>
                <a:r>
                  <a:rPr lang="nl-NL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</a:t>
                </a:r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</a:p>
              <a:p>
                <a:pPr marL="539750" indent="-539750">
                  <a:lnSpc>
                    <a:spcPct val="120000"/>
                  </a:lnSpc>
                </a:pPr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 là trọng tâm của 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</a:t>
                </a:r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AEF (gt) ta có</a:t>
                </a:r>
              </a:p>
              <a:p>
                <a:pPr marL="539750" indent="-539750">
                  <a:lnSpc>
                    <a:spcPct val="120000"/>
                  </a:lnSpc>
                </a:pP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𝐴𝑀</m:t>
                        </m:r>
                      </m:den>
                    </m:f>
                    <m:r>
                      <a:rPr lang="en-US" sz="440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b)	</a:t>
                </a:r>
                <a:r>
                  <a:rPr lang="en-US" sz="3200" dirty="0">
                    <a:solidFill>
                      <a:srgbClr val="2603B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sz="440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</m:num>
                      <m:den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  <m:r>
                      <a:rPr lang="en-US" sz="440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40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" y="3166097"/>
                <a:ext cx="10962640" cy="2385333"/>
              </a:xfrm>
              <a:prstGeom prst="rect">
                <a:avLst/>
              </a:prstGeom>
              <a:blipFill>
                <a:blip r:embed="rId5"/>
                <a:stretch>
                  <a:fillRect l="-1446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̃i tên: Phải 14">
            <a:extLst>
              <a:ext uri="{FF2B5EF4-FFF2-40B4-BE49-F238E27FC236}">
                <a16:creationId xmlns:a16="http://schemas.microsoft.com/office/drawing/2014/main" xmlns="" id="{E9D077F8-C0DB-164F-D9A4-9A605B0ABB5B}"/>
              </a:ext>
            </a:extLst>
          </p:cNvPr>
          <p:cNvSpPr/>
          <p:nvPr/>
        </p:nvSpPr>
        <p:spPr>
          <a:xfrm>
            <a:off x="476108" y="3013510"/>
            <a:ext cx="2084212" cy="5289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87F72117-0860-9F78-A064-D9B08EF09C85}"/>
                  </a:ext>
                </a:extLst>
              </p:cNvPr>
              <p:cNvSpPr txBox="1"/>
              <p:nvPr/>
            </p:nvSpPr>
            <p:spPr>
              <a:xfrm>
                <a:off x="233680" y="0"/>
                <a:ext cx="10972800" cy="2385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39750" indent="-539750">
                  <a:lnSpc>
                    <a:spcPct val="120000"/>
                  </a:lnSpc>
                </a:pPr>
                <a:r>
                  <a:rPr lang="nl-NL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</a:t>
                </a:r>
                <a:r>
                  <a:rPr lang="nl-NL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(phiếu học tập)</a:t>
                </a:r>
                <a:r>
                  <a:rPr lang="nl-NL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MNP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MD, NF, PE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39750" indent="-539750">
                  <a:lnSpc>
                    <a:spcPct val="120000"/>
                  </a:lnSpc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𝑀𝐺</m:t>
                        </m:r>
                      </m:num>
                      <m:den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𝑀𝐷</m:t>
                        </m:r>
                      </m:den>
                    </m:f>
                    <m:r>
                      <a:rPr lang="en-US" sz="4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𝐹𝐺</m:t>
                        </m:r>
                      </m:num>
                      <m:den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𝐺𝑁</m:t>
                        </m:r>
                      </m:den>
                    </m:f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𝐸𝐺</m:t>
                        </m:r>
                      </m:num>
                      <m:den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𝐺𝑃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7F72117-0860-9F78-A064-D9B08EF09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" y="0"/>
                <a:ext cx="10972800" cy="2385333"/>
              </a:xfrm>
              <a:prstGeom prst="rect">
                <a:avLst/>
              </a:prstGeom>
              <a:blipFill>
                <a:blip r:embed="rId3"/>
                <a:stretch>
                  <a:fillRect l="-1389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8B304299-2C1A-62D5-31D6-08E532199401}"/>
                  </a:ext>
                </a:extLst>
              </p:cNvPr>
              <p:cNvSpPr txBox="1"/>
              <p:nvPr/>
            </p:nvSpPr>
            <p:spPr>
              <a:xfrm>
                <a:off x="327376" y="2411098"/>
                <a:ext cx="8247664" cy="3116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∆MNP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MD, NF, PE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 (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G là trọng tâm 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endParaRPr lang="en-US" sz="32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𝑀𝐺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𝑀𝐷</m:t>
                        </m:r>
                      </m:den>
                    </m:f>
                    <m:r>
                      <a:rPr lang="en-US" sz="4800" i="1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4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𝐹𝐺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𝐺𝑁</m:t>
                        </m:r>
                      </m:den>
                    </m:f>
                    <m:r>
                      <a:rPr lang="en-US" sz="4800" i="1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𝐸𝐺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𝐺𝑃</m:t>
                        </m:r>
                      </m:den>
                    </m:f>
                    <m:r>
                      <a:rPr lang="en-US" sz="4800" i="1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6" y="2411098"/>
                <a:ext cx="8247664" cy="3116046"/>
              </a:xfrm>
              <a:prstGeom prst="rect">
                <a:avLst/>
              </a:prstGeom>
              <a:blipFill>
                <a:blip r:embed="rId4"/>
                <a:stretch>
                  <a:fillRect l="-1922" t="-2740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̃i tên: Phải 14">
            <a:extLst>
              <a:ext uri="{FF2B5EF4-FFF2-40B4-BE49-F238E27FC236}">
                <a16:creationId xmlns:a16="http://schemas.microsoft.com/office/drawing/2014/main" xmlns="" id="{E9D077F8-C0DB-164F-D9A4-9A605B0ABB5B}"/>
              </a:ext>
            </a:extLst>
          </p:cNvPr>
          <p:cNvSpPr/>
          <p:nvPr/>
        </p:nvSpPr>
        <p:spPr>
          <a:xfrm>
            <a:off x="6096000" y="1583788"/>
            <a:ext cx="2084212" cy="5289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FE0AB27-9481-1236-DFA3-F9E7A0DF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76" y="1311192"/>
            <a:ext cx="4033520" cy="34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7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7F72117-0860-9F78-A064-D9B08EF09C85}"/>
              </a:ext>
            </a:extLst>
          </p:cNvPr>
          <p:cNvSpPr txBox="1"/>
          <p:nvPr/>
        </p:nvSpPr>
        <p:spPr>
          <a:xfrm>
            <a:off x="233680" y="0"/>
            <a:ext cx="10972800" cy="2786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2: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(phiếu học tập)</a:t>
            </a:r>
            <a:r>
              <a:rPr lang="nl-N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 = 12 cm 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GN = 3 cm 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 = 3x - 4 , GM = x</a:t>
            </a:r>
          </a:p>
          <a:p>
            <a:pPr marL="539750" indent="-539750">
              <a:lnSpc>
                <a:spcPct val="120000"/>
              </a:lnSpc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8B304299-2C1A-62D5-31D6-08E532199401}"/>
                  </a:ext>
                </a:extLst>
              </p:cNvPr>
              <p:cNvSpPr txBox="1"/>
              <p:nvPr/>
            </p:nvSpPr>
            <p:spPr>
              <a:xfrm>
                <a:off x="5855620" y="607695"/>
                <a:ext cx="6600540" cy="587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có hai trung tuyến AM và CN cắt nhau tại G (gt)</a:t>
                </a:r>
                <a:endParaRPr lang="en-US" sz="28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G là trọng tâm 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: 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AG=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12 = 8(cm)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CN = 3 GN = 3.3 = 9 (cm)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AG = 2 GM 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 – 4 = 2x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 – 2x = 4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4</a:t>
                </a:r>
              </a:p>
              <a:p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4</a:t>
                </a:r>
              </a:p>
              <a:p>
                <a:endParaRPr lang="en-US" sz="28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20" y="607695"/>
                <a:ext cx="6600540" cy="5874429"/>
              </a:xfrm>
              <a:prstGeom prst="rect">
                <a:avLst/>
              </a:prstGeom>
              <a:blipFill>
                <a:blip r:embed="rId3"/>
                <a:stretch>
                  <a:fillRect l="-1941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̃i tên: Phải 14">
            <a:extLst>
              <a:ext uri="{FF2B5EF4-FFF2-40B4-BE49-F238E27FC236}">
                <a16:creationId xmlns:a16="http://schemas.microsoft.com/office/drawing/2014/main" xmlns="" id="{E9D077F8-C0DB-164F-D9A4-9A605B0ABB5B}"/>
              </a:ext>
            </a:extLst>
          </p:cNvPr>
          <p:cNvSpPr/>
          <p:nvPr/>
        </p:nvSpPr>
        <p:spPr>
          <a:xfrm>
            <a:off x="721360" y="5261193"/>
            <a:ext cx="2084212" cy="5289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5429B83-73AC-6F78-EDF0-37EA2F7B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" y="1949222"/>
            <a:ext cx="3891566" cy="33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4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08A2CD8-B4BD-E670-26E4-17578A4D459C}"/>
              </a:ext>
            </a:extLst>
          </p:cNvPr>
          <p:cNvSpPr txBox="1"/>
          <p:nvPr/>
        </p:nvSpPr>
        <p:spPr>
          <a:xfrm flipH="1">
            <a:off x="2099625" y="1762128"/>
            <a:ext cx="8641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603BD"/>
                </a:solidFill>
                <a:latin typeface="Times New Roman"/>
              </a:rPr>
              <a:t>HOẠT ĐỘNG </a:t>
            </a:r>
            <a:r>
              <a:rPr lang="en-US" sz="44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305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7F72117-0860-9F78-A064-D9B08EF09C85}"/>
              </a:ext>
            </a:extLst>
          </p:cNvPr>
          <p:cNvSpPr txBox="1"/>
          <p:nvPr/>
        </p:nvSpPr>
        <p:spPr>
          <a:xfrm>
            <a:off x="233680" y="0"/>
            <a:ext cx="58623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SGK TRANG 57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 = CN.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8B304299-2C1A-62D5-31D6-08E532199401}"/>
                  </a:ext>
                </a:extLst>
              </p:cNvPr>
              <p:cNvSpPr txBox="1"/>
              <p:nvPr/>
            </p:nvSpPr>
            <p:spPr>
              <a:xfrm>
                <a:off x="6096000" y="117163"/>
                <a:ext cx="6170580" cy="5454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ABM và 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ACN có: </a:t>
                </a:r>
              </a:p>
              <a:p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AB = AC (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cân tại A)</a:t>
                </a:r>
                <a:endParaRPr lang="en-US" sz="28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2603BD"/>
                    </a:solidFill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2603BD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80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8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AM=AN (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2603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AC) 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ABM = 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ACN (c-g-c)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 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BM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CN (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</a:p>
              <a:p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AI cắt BC tại H (gt)</a:t>
                </a:r>
              </a:p>
              <a:p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AH là trung tuyến của 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</a:p>
              <a:p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H là trung điểm của BC</a:t>
                </a:r>
                <a:endParaRPr lang="en-US" sz="28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7163"/>
                <a:ext cx="6170580" cy="5454507"/>
              </a:xfrm>
              <a:prstGeom prst="rect">
                <a:avLst/>
              </a:prstGeom>
              <a:blipFill>
                <a:blip r:embed="rId3"/>
                <a:stretch>
                  <a:fillRect l="-1976" t="-1117" b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̃i tên: Phải 14">
            <a:extLst>
              <a:ext uri="{FF2B5EF4-FFF2-40B4-BE49-F238E27FC236}">
                <a16:creationId xmlns:a16="http://schemas.microsoft.com/office/drawing/2014/main" xmlns="" id="{E9D077F8-C0DB-164F-D9A4-9A605B0ABB5B}"/>
              </a:ext>
            </a:extLst>
          </p:cNvPr>
          <p:cNvSpPr/>
          <p:nvPr/>
        </p:nvSpPr>
        <p:spPr>
          <a:xfrm>
            <a:off x="1046480" y="5363651"/>
            <a:ext cx="2084212" cy="5289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2C392706-DDAD-6D32-1B06-E2F8723F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5" y="2249267"/>
            <a:ext cx="3911311" cy="3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6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08A2CD8-B4BD-E670-26E4-17578A4D459C}"/>
              </a:ext>
            </a:extLst>
          </p:cNvPr>
          <p:cNvSpPr txBox="1"/>
          <p:nvPr/>
        </p:nvSpPr>
        <p:spPr>
          <a:xfrm flipH="1">
            <a:off x="805815" y="238128"/>
            <a:ext cx="727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8BE924-0C9C-0AD1-C722-A86397B70145}"/>
              </a:ext>
            </a:extLst>
          </p:cNvPr>
          <p:cNvSpPr txBox="1"/>
          <p:nvPr/>
        </p:nvSpPr>
        <p:spPr>
          <a:xfrm flipH="1">
            <a:off x="1339215" y="819153"/>
            <a:ext cx="727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298CA2BF-3302-E92A-9361-B7354AC17FFC}"/>
              </a:ext>
            </a:extLst>
          </p:cNvPr>
          <p:cNvSpPr txBox="1"/>
          <p:nvPr/>
        </p:nvSpPr>
        <p:spPr>
          <a:xfrm flipH="1">
            <a:off x="1250315" y="3039778"/>
            <a:ext cx="876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7DC5D45-F782-92AC-4637-9B96544A668B}"/>
              </a:ext>
            </a:extLst>
          </p:cNvPr>
          <p:cNvSpPr txBox="1"/>
          <p:nvPr/>
        </p:nvSpPr>
        <p:spPr>
          <a:xfrm flipH="1">
            <a:off x="1526667" y="3881884"/>
            <a:ext cx="9138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6CFCF5-0570-E200-B576-B2EE39EEFB54}"/>
              </a:ext>
            </a:extLst>
          </p:cNvPr>
          <p:cNvSpPr txBox="1"/>
          <p:nvPr/>
        </p:nvSpPr>
        <p:spPr>
          <a:xfrm flipH="1">
            <a:off x="1796416" y="3883832"/>
            <a:ext cx="939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58A3B730-A948-24F9-3CA0-504E4A3CED83}"/>
              </a:ext>
            </a:extLst>
          </p:cNvPr>
          <p:cNvSpPr txBox="1"/>
          <p:nvPr/>
        </p:nvSpPr>
        <p:spPr>
          <a:xfrm flipH="1">
            <a:off x="1796416" y="1679184"/>
            <a:ext cx="7275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8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1" grpId="1"/>
      <p:bldP spid="12" grpId="0"/>
      <p:bldP spid="14" grpId="0"/>
      <p:bldP spid="14" grpId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9711E07-84D5-5E04-964D-A256AB025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25741" r="25521" b="48148"/>
          <a:stretch/>
        </p:blipFill>
        <p:spPr>
          <a:xfrm>
            <a:off x="541576" y="704849"/>
            <a:ext cx="10799524" cy="3516704"/>
          </a:xfrm>
          <a:prstGeom prst="rect">
            <a:avLst/>
          </a:prstGeom>
        </p:spPr>
      </p:pic>
      <p:sp>
        <p:nvSpPr>
          <p:cNvPr id="4" name="Hộp chú thích: Mũi tên Lên 3">
            <a:extLst>
              <a:ext uri="{FF2B5EF4-FFF2-40B4-BE49-F238E27FC236}">
                <a16:creationId xmlns:a16="http://schemas.microsoft.com/office/drawing/2014/main" xmlns="" id="{6CF84D95-DB3E-1FBE-E617-32DF11BE5567}"/>
              </a:ext>
            </a:extLst>
          </p:cNvPr>
          <p:cNvSpPr/>
          <p:nvPr/>
        </p:nvSpPr>
        <p:spPr>
          <a:xfrm>
            <a:off x="0" y="4140273"/>
            <a:ext cx="12080240" cy="2301167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989BBE8-F2ED-4ABC-650D-04650E795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16" t="26519" r="16917" b="13778"/>
          <a:stretch/>
        </p:blipFill>
        <p:spPr>
          <a:xfrm>
            <a:off x="152399" y="365759"/>
            <a:ext cx="11919219" cy="62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07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D39E38F-5BDE-09F8-8FC0-1AA30447D953}"/>
              </a:ext>
            </a:extLst>
          </p:cNvPr>
          <p:cNvSpPr txBox="1"/>
          <p:nvPr/>
        </p:nvSpPr>
        <p:spPr>
          <a:xfrm>
            <a:off x="833820" y="1887624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6A9A4FF-74DC-880F-5C6F-06745963DFA8}"/>
              </a:ext>
            </a:extLst>
          </p:cNvPr>
          <p:cNvSpPr txBox="1"/>
          <p:nvPr/>
        </p:nvSpPr>
        <p:spPr>
          <a:xfrm>
            <a:off x="833820" y="2684668"/>
            <a:ext cx="103338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1,2,3,5,6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75, 76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2C8BFDF-D0E7-048C-8AB2-3B4F9D124372}"/>
              </a:ext>
            </a:extLst>
          </p:cNvPr>
          <p:cNvSpPr txBox="1"/>
          <p:nvPr/>
        </p:nvSpPr>
        <p:spPr>
          <a:xfrm>
            <a:off x="3119120" y="4046974"/>
            <a:ext cx="830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!!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6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493E7FAA-84E9-A0D2-3853-45FE4C90F3A6}"/>
              </a:ext>
            </a:extLst>
          </p:cNvPr>
          <p:cNvSpPr txBox="1"/>
          <p:nvPr/>
        </p:nvSpPr>
        <p:spPr>
          <a:xfrm>
            <a:off x="868362" y="664058"/>
            <a:ext cx="104552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1)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0B8EE31-DB22-0E59-DC34-FB3A43E50ABD}"/>
              </a:ext>
            </a:extLst>
          </p:cNvPr>
          <p:cNvSpPr txBox="1"/>
          <p:nvPr/>
        </p:nvSpPr>
        <p:spPr>
          <a:xfrm flipH="1">
            <a:off x="586740" y="1772054"/>
            <a:ext cx="679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460BA0E-99EC-C0A9-37D1-3B9F038F4F1D}"/>
              </a:ext>
            </a:extLst>
          </p:cNvPr>
          <p:cNvSpPr txBox="1"/>
          <p:nvPr/>
        </p:nvSpPr>
        <p:spPr>
          <a:xfrm flipH="1">
            <a:off x="761366" y="2374889"/>
            <a:ext cx="533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018D9858-AD39-D06F-6CAF-94ADF8115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0" t="57147" r="73486" b="35450"/>
          <a:stretch/>
        </p:blipFill>
        <p:spPr>
          <a:xfrm>
            <a:off x="572134" y="3070297"/>
            <a:ext cx="964566" cy="109919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F9887F7-5283-E040-35D3-AF82C9F43A14}"/>
              </a:ext>
            </a:extLst>
          </p:cNvPr>
          <p:cNvSpPr txBox="1"/>
          <p:nvPr/>
        </p:nvSpPr>
        <p:spPr>
          <a:xfrm flipH="1">
            <a:off x="1634808" y="3228979"/>
            <a:ext cx="4613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5329829A-7726-0571-D0C6-6250476AD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4" y="2787480"/>
            <a:ext cx="3813556" cy="28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018D9858-AD39-D06F-6CAF-94ADF8115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0" t="57147" r="73486" b="35450"/>
          <a:stretch/>
        </p:blipFill>
        <p:spPr>
          <a:xfrm>
            <a:off x="457834" y="720797"/>
            <a:ext cx="964566" cy="109919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F9887F7-5283-E040-35D3-AF82C9F43A14}"/>
              </a:ext>
            </a:extLst>
          </p:cNvPr>
          <p:cNvSpPr txBox="1"/>
          <p:nvPr/>
        </p:nvSpPr>
        <p:spPr>
          <a:xfrm flipH="1">
            <a:off x="1596707" y="788935"/>
            <a:ext cx="10036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5329829A-7726-0571-D0C6-6250476AD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41" y="2036229"/>
            <a:ext cx="3874466" cy="2857647"/>
          </a:xfrm>
          <a:prstGeom prst="rect">
            <a:avLst/>
          </a:prstGeom>
        </p:spPr>
      </p:pic>
      <p:sp>
        <p:nvSpPr>
          <p:cNvPr id="5" name="Mũi tên: Phải 4">
            <a:extLst>
              <a:ext uri="{FF2B5EF4-FFF2-40B4-BE49-F238E27FC236}">
                <a16:creationId xmlns:a16="http://schemas.microsoft.com/office/drawing/2014/main" xmlns="" id="{7D15F12C-D300-B505-FC0D-19079308E2B8}"/>
              </a:ext>
            </a:extLst>
          </p:cNvPr>
          <p:cNvSpPr/>
          <p:nvPr/>
        </p:nvSpPr>
        <p:spPr>
          <a:xfrm>
            <a:off x="3734747" y="3240824"/>
            <a:ext cx="6731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065BD83F-B43D-79D2-8FCF-B014D602A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984" y="1914988"/>
            <a:ext cx="3981325" cy="305439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C0694AC1-9DB0-21F9-AFA6-8CD4F8A37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449" y="1914988"/>
            <a:ext cx="3968057" cy="3044215"/>
          </a:xfrm>
          <a:prstGeom prst="rect">
            <a:avLst/>
          </a:prstGeom>
        </p:spPr>
      </p:pic>
      <p:sp>
        <p:nvSpPr>
          <p:cNvPr id="12" name="Mũi tên: Phải 11">
            <a:extLst>
              <a:ext uri="{FF2B5EF4-FFF2-40B4-BE49-F238E27FC236}">
                <a16:creationId xmlns:a16="http://schemas.microsoft.com/office/drawing/2014/main" xmlns="" id="{F0AA566E-13AF-9205-FAE0-CC099CCB13A0}"/>
              </a:ext>
            </a:extLst>
          </p:cNvPr>
          <p:cNvSpPr/>
          <p:nvPr/>
        </p:nvSpPr>
        <p:spPr>
          <a:xfrm>
            <a:off x="7400389" y="3238984"/>
            <a:ext cx="6731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AA533B7-435B-6D99-9C3F-F8CDA7511025}"/>
              </a:ext>
            </a:extLst>
          </p:cNvPr>
          <p:cNvSpPr txBox="1"/>
          <p:nvPr/>
        </p:nvSpPr>
        <p:spPr>
          <a:xfrm flipH="1">
            <a:off x="930543" y="5110118"/>
            <a:ext cx="1084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</p:txBody>
      </p:sp>
    </p:spTree>
    <p:extLst>
      <p:ext uri="{BB962C8B-B14F-4D97-AF65-F5344CB8AC3E}">
        <p14:creationId xmlns:p14="http://schemas.microsoft.com/office/powerpoint/2010/main" val="9021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5329829A-7726-0571-D0C6-6250476AD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37" y="392386"/>
            <a:ext cx="3874466" cy="2857647"/>
          </a:xfrm>
          <a:prstGeom prst="rect">
            <a:avLst/>
          </a:prstGeom>
        </p:spPr>
      </p:pic>
      <p:sp>
        <p:nvSpPr>
          <p:cNvPr id="5" name="Mũi tên: Phải 4">
            <a:extLst>
              <a:ext uri="{FF2B5EF4-FFF2-40B4-BE49-F238E27FC236}">
                <a16:creationId xmlns:a16="http://schemas.microsoft.com/office/drawing/2014/main" xmlns="" id="{7D15F12C-D300-B505-FC0D-19079308E2B8}"/>
              </a:ext>
            </a:extLst>
          </p:cNvPr>
          <p:cNvSpPr/>
          <p:nvPr/>
        </p:nvSpPr>
        <p:spPr>
          <a:xfrm>
            <a:off x="3564243" y="1596981"/>
            <a:ext cx="6731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065BD83F-B43D-79D2-8FCF-B014D602A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480" y="271145"/>
            <a:ext cx="3981325" cy="305439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C0694AC1-9DB0-21F9-AFA6-8CD4F8A37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945" y="271145"/>
            <a:ext cx="3968057" cy="3044215"/>
          </a:xfrm>
          <a:prstGeom prst="rect">
            <a:avLst/>
          </a:prstGeom>
        </p:spPr>
      </p:pic>
      <p:sp>
        <p:nvSpPr>
          <p:cNvPr id="12" name="Mũi tên: Phải 11">
            <a:extLst>
              <a:ext uri="{FF2B5EF4-FFF2-40B4-BE49-F238E27FC236}">
                <a16:creationId xmlns:a16="http://schemas.microsoft.com/office/drawing/2014/main" xmlns="" id="{F0AA566E-13AF-9205-FAE0-CC099CCB13A0}"/>
              </a:ext>
            </a:extLst>
          </p:cNvPr>
          <p:cNvSpPr/>
          <p:nvPr/>
        </p:nvSpPr>
        <p:spPr>
          <a:xfrm>
            <a:off x="7229885" y="1595141"/>
            <a:ext cx="6731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AA533B7-435B-6D99-9C3F-F8CDA7511025}"/>
              </a:ext>
            </a:extLst>
          </p:cNvPr>
          <p:cNvSpPr txBox="1"/>
          <p:nvPr/>
        </p:nvSpPr>
        <p:spPr>
          <a:xfrm flipH="1">
            <a:off x="520066" y="3225575"/>
            <a:ext cx="11519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A8C4E40-8B1B-900B-640F-F2C669EE2FDA}"/>
              </a:ext>
            </a:extLst>
          </p:cNvPr>
          <p:cNvSpPr txBox="1"/>
          <p:nvPr/>
        </p:nvSpPr>
        <p:spPr>
          <a:xfrm>
            <a:off x="456754" y="4410061"/>
            <a:ext cx="116461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EFD94A99-3DED-A3CC-07C8-5B975BB14CD5}"/>
              </a:ext>
            </a:extLst>
          </p:cNvPr>
          <p:cNvSpPr txBox="1"/>
          <p:nvPr/>
        </p:nvSpPr>
        <p:spPr>
          <a:xfrm flipH="1">
            <a:off x="603563" y="4962650"/>
            <a:ext cx="1103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AD?</a:t>
            </a:r>
          </a:p>
        </p:txBody>
      </p:sp>
    </p:spTree>
    <p:extLst>
      <p:ext uri="{BB962C8B-B14F-4D97-AF65-F5344CB8AC3E}">
        <p14:creationId xmlns:p14="http://schemas.microsoft.com/office/powerpoint/2010/main" val="29970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99EFF56-5414-5749-AD99-2A0527269F75}"/>
              </a:ext>
            </a:extLst>
          </p:cNvPr>
          <p:cNvSpPr txBox="1"/>
          <p:nvPr/>
        </p:nvSpPr>
        <p:spPr>
          <a:xfrm>
            <a:off x="508000" y="3019917"/>
            <a:ext cx="10934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32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6BCC0C6-146C-58DF-20CE-BF344DF584BD}"/>
              </a:ext>
            </a:extLst>
          </p:cNvPr>
          <p:cNvSpPr txBox="1"/>
          <p:nvPr/>
        </p:nvSpPr>
        <p:spPr>
          <a:xfrm>
            <a:off x="685800" y="3819897"/>
            <a:ext cx="10325100" cy="1093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F2F9F76F-ABE7-BF1C-6480-1F2FF4ADF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643" y="0"/>
            <a:ext cx="3968057" cy="304421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DB83731-5F8F-F251-2978-08333F1BAB13}"/>
              </a:ext>
            </a:extLst>
          </p:cNvPr>
          <p:cNvSpPr txBox="1"/>
          <p:nvPr/>
        </p:nvSpPr>
        <p:spPr>
          <a:xfrm flipH="1">
            <a:off x="971232" y="605389"/>
            <a:ext cx="4540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</p:spTree>
    <p:extLst>
      <p:ext uri="{BB962C8B-B14F-4D97-AF65-F5344CB8AC3E}">
        <p14:creationId xmlns:p14="http://schemas.microsoft.com/office/powerpoint/2010/main" val="26854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8B526C8-C22F-1D8B-707C-99D58799A90D}"/>
              </a:ext>
            </a:extLst>
          </p:cNvPr>
          <p:cNvSpPr txBox="1"/>
          <p:nvPr/>
        </p:nvSpPr>
        <p:spPr>
          <a:xfrm>
            <a:off x="586740" y="162004"/>
            <a:ext cx="104552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1)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4943248-D244-A1AA-B909-3802F72C4F95}"/>
              </a:ext>
            </a:extLst>
          </p:cNvPr>
          <p:cNvSpPr txBox="1"/>
          <p:nvPr/>
        </p:nvSpPr>
        <p:spPr>
          <a:xfrm flipH="1">
            <a:off x="586740" y="1435100"/>
            <a:ext cx="679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3C08236-74F2-D4BB-24A0-C2200160E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78" t="32593" r="73438" b="58880"/>
          <a:stretch/>
        </p:blipFill>
        <p:spPr>
          <a:xfrm>
            <a:off x="586740" y="2159000"/>
            <a:ext cx="1213588" cy="1270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3FE095DA-D460-3437-BCE7-6AE5B41A6011}"/>
              </a:ext>
            </a:extLst>
          </p:cNvPr>
          <p:cNvSpPr txBox="1"/>
          <p:nvPr/>
        </p:nvSpPr>
        <p:spPr>
          <a:xfrm>
            <a:off x="1943100" y="2268378"/>
            <a:ext cx="9662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5ADBD9FA-121F-2B16-23D2-7B58AB870EB8}"/>
              </a:ext>
            </a:extLst>
          </p:cNvPr>
          <p:cNvSpPr txBox="1"/>
          <p:nvPr/>
        </p:nvSpPr>
        <p:spPr>
          <a:xfrm>
            <a:off x="586740" y="3594100"/>
            <a:ext cx="10191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1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1757</Words>
  <Application>Microsoft Office PowerPoint</Application>
  <PresentationFormat>Custom</PresentationFormat>
  <Paragraphs>186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Chủ đề Office</vt:lpstr>
      <vt:lpstr>1_Chủ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2022-09-02T03:20:30Z</dcterms:created>
  <dcterms:modified xsi:type="dcterms:W3CDTF">2022-09-02T03:20:32Z</dcterms:modified>
</cp:coreProperties>
</file>