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00" r:id="rId5"/>
  </p:sldMasterIdLst>
  <p:notesMasterIdLst>
    <p:notesMasterId r:id="rId34"/>
  </p:notesMasterIdLst>
  <p:sldIdLst>
    <p:sldId id="256" r:id="rId6"/>
    <p:sldId id="268" r:id="rId7"/>
    <p:sldId id="399" r:id="rId8"/>
    <p:sldId id="257" r:id="rId9"/>
    <p:sldId id="264" r:id="rId10"/>
    <p:sldId id="258" r:id="rId11"/>
    <p:sldId id="600" r:id="rId12"/>
    <p:sldId id="261" r:id="rId13"/>
    <p:sldId id="401" r:id="rId14"/>
    <p:sldId id="368" r:id="rId15"/>
    <p:sldId id="601" r:id="rId16"/>
    <p:sldId id="602" r:id="rId17"/>
    <p:sldId id="603" r:id="rId18"/>
    <p:sldId id="403" r:id="rId19"/>
    <p:sldId id="404" r:id="rId20"/>
    <p:sldId id="587" r:id="rId21"/>
    <p:sldId id="588" r:id="rId22"/>
    <p:sldId id="594" r:id="rId23"/>
    <p:sldId id="322" r:id="rId24"/>
    <p:sldId id="606" r:id="rId25"/>
    <p:sldId id="608" r:id="rId26"/>
    <p:sldId id="574" r:id="rId27"/>
    <p:sldId id="595" r:id="rId28"/>
    <p:sldId id="609" r:id="rId29"/>
    <p:sldId id="611" r:id="rId30"/>
    <p:sldId id="597" r:id="rId31"/>
    <p:sldId id="598"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t>
        <a:bodyPr/>
        <a:lstStyle/>
        <a:p>
          <a:endParaRPr lang="vi-VN"/>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vi-VN"/>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vi-VN"/>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vi-VN"/>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3: Trong các trường hợp trên các bạn C,H,Q,N đã phải chịu những hậu quả gì? Em hãy nêu những tác hại của bạo lực học đường theo gợi ý dưới đây:</a:t>
          </a: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t>
        <a:bodyPr/>
        <a:lstStyle/>
        <a:p>
          <a:endParaRPr lang="vi-VN"/>
        </a:p>
      </dgm:t>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1">
        <dgm:presLayoutVars>
          <dgm:bulletEnabled val="1"/>
        </dgm:presLayoutVars>
      </dgm:prSet>
      <dgm:spPr/>
      <dgm:t>
        <a:bodyPr/>
        <a:lstStyle/>
        <a:p>
          <a:endParaRPr lang="vi-VN"/>
        </a:p>
      </dgm:t>
    </dgm:pt>
  </dgm:ptLst>
  <dgm:cxnLst>
    <dgm:cxn modelId="{95EEFC61-EA17-45B0-AB2A-441450CD1225}"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3: Trong các trường hợp trên các bạn C,H,Q,N đã phải chịu những hậu quả gì? Em hãy nêu những tác hại của bạo lực học đường theo gợi ý dưới đây:</a:t>
          </a: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9/12/2022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9.jpeg"/><Relationship Id="rId2"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34.emf"/><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2.png"/><Relationship Id="rId1" Type="http://schemas.openxmlformats.org/officeDocument/2006/relationships/slideLayout" Target="../slideLayouts/slideLayout4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4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4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1.png"/><Relationship Id="rId1" Type="http://schemas.openxmlformats.org/officeDocument/2006/relationships/slideLayout" Target="../slideLayouts/slideLayout50.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2.png"/><Relationship Id="rId1" Type="http://schemas.openxmlformats.org/officeDocument/2006/relationships/slideLayout" Target="../slideLayouts/slideLayout43.xml"/><Relationship Id="rId6" Type="http://schemas.openxmlformats.org/officeDocument/2006/relationships/image" Target="../media/image63.png"/><Relationship Id="rId5" Type="http://schemas.openxmlformats.org/officeDocument/2006/relationships/image" Target="../media/image52.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4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6.jpeg"/><Relationship Id="rId5" Type="http://schemas.openxmlformats.org/officeDocument/2006/relationships/diagramData" Target="../diagrams/data1.xml"/><Relationship Id="rId10" Type="http://schemas.openxmlformats.org/officeDocument/2006/relationships/image" Target="../media/image25.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6.jpeg"/><Relationship Id="rId5" Type="http://schemas.openxmlformats.org/officeDocument/2006/relationships/diagramData" Target="../diagrams/data2.xml"/><Relationship Id="rId10" Type="http://schemas.openxmlformats.org/officeDocument/2006/relationships/image" Target="../media/image25.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a:t>
            </a: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GDCD 7</a:t>
            </a: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smtClean="0">
                <a:solidFill>
                  <a:schemeClr val="tx1"/>
                </a:solidFill>
              </a:rPr>
              <a:t>Nhóm 1: </a:t>
            </a:r>
            <a:r>
              <a:rPr lang="de-DE" sz="2400" dirty="0" smtClean="0">
                <a:solidFill>
                  <a:schemeClr val="tx1"/>
                </a:solidFill>
              </a:rPr>
              <a:t>Đọc </a:t>
            </a:r>
            <a:r>
              <a:rPr lang="de-DE" sz="2400" dirty="0">
                <a:solidFill>
                  <a:schemeClr val="tx1"/>
                </a:solidFill>
              </a:rPr>
              <a:t>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207008"/>
        </p:xfrm>
        <a:graphic>
          <a:graphicData uri="http://schemas.openxmlformats.org/drawingml/2006/table">
            <a:tbl>
              <a:tblPr firstRow="1" firstCol="1" bandRow="1">
                <a:tableStyleId>{5C22544A-7EE6-4342-B048-85BDC9FD1C3A}</a:tableStyleId>
              </a:tblPr>
              <a:tblGrid>
                <a:gridCol w="1129017"/>
                <a:gridCol w="1129017"/>
                <a:gridCol w="1129017"/>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lang="en-US" sz="2000" dirty="0" smtClean="0">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207008"/>
        </p:xfrm>
        <a:graphic>
          <a:graphicData uri="http://schemas.openxmlformats.org/drawingml/2006/table">
            <a:tbl>
              <a:tblPr firstRow="1" firstCol="1" bandRow="1">
                <a:tableStyleId>{5C22544A-7EE6-4342-B048-85BDC9FD1C3A}</a:tableStyleId>
              </a:tblPr>
              <a:tblGrid>
                <a:gridCol w="1107264"/>
                <a:gridCol w="1107264"/>
                <a:gridCol w="1107264"/>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smtClean="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a:t>
            </a:r>
            <a:r>
              <a:rPr lang="nl-NL" sz="2400" dirty="0" smtClean="0">
                <a:solidFill>
                  <a:schemeClr val="tx1"/>
                </a:solidFill>
              </a:rPr>
              <a:t> </a:t>
            </a:r>
            <a:r>
              <a:rPr lang="nl-NL" sz="2400" dirty="0">
                <a:solidFill>
                  <a:schemeClr val="tx1"/>
                </a:solidFill>
              </a:rPr>
              <a:t>Em cần kết bạn với những bạn tốt; trang bị cho bản thân những kiến thức, kĩ năng liên quan đến bạo lực học đường; thông bảo cho giáo viên hoặc những người lớn </a:t>
            </a:r>
            <a:r>
              <a:rPr lang="nl-NL" sz="2400" dirty="0" smtClean="0">
                <a:solidFill>
                  <a:schemeClr val="tx1"/>
                </a:solidFill>
              </a:rPr>
              <a:t>đáng </a:t>
            </a:r>
            <a:r>
              <a:rPr lang="nl-NL" sz="2400" dirty="0">
                <a:solidFill>
                  <a:schemeClr val="tx1"/>
                </a:solidFill>
              </a:rPr>
              <a:t>tin cậy khi phát hiện nguy cơ bạo lực học đường; rời khỏi những nơi có nguy cơ </a:t>
            </a:r>
            <a:r>
              <a:rPr lang="nl-NL" sz="2400" dirty="0" smtClean="0">
                <a:solidFill>
                  <a:schemeClr val="tx1"/>
                </a:solidFill>
              </a:rPr>
              <a:t>xảy </a:t>
            </a:r>
            <a:r>
              <a:rPr lang="nl-NL" sz="2400" dirty="0">
                <a:solidFill>
                  <a:schemeClr val="tx1"/>
                </a:solidFill>
              </a:rPr>
              <a:t>ra bạo lực học đường;...</a:t>
            </a:r>
            <a:endParaRPr lang="vi-VN" sz="2400" dirty="0">
              <a:solidFill>
                <a:schemeClr val="tx1"/>
              </a:solidFill>
            </a:endParaRPr>
          </a:p>
          <a:p>
            <a:r>
              <a:rPr lang="nl-NL" sz="2400" dirty="0">
                <a:solidFill>
                  <a:schemeClr val="tx1"/>
                </a:solidFill>
              </a:rPr>
              <a:t> </a:t>
            </a:r>
            <a:r>
              <a:rPr lang="nl-NL" sz="2400" dirty="0" smtClean="0">
                <a:solidFill>
                  <a:schemeClr val="tx1"/>
                </a:solidFill>
              </a:rPr>
              <a:t>- </a:t>
            </a:r>
            <a:r>
              <a:rPr lang="nl-NL" sz="2400" dirty="0">
                <a:solidFill>
                  <a:schemeClr val="tx1"/>
                </a:solidFill>
              </a:rPr>
              <a:t>Em cần tránh: kết bạn với những bạn xấu; tỏ thái độ tiêu cực với bạn bè; tụ tập ở những nơi có nguy cơ xảy ra bạo lực học </a:t>
            </a:r>
            <a:r>
              <a:rPr lang="nl-NL" sz="2400" dirty="0" smtClean="0">
                <a:solidFill>
                  <a:schemeClr val="tx1"/>
                </a:solidFill>
              </a:rPr>
              <a:t>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a:t>
            </a:r>
            <a:r>
              <a:rPr lang="nl-NL" sz="2800" dirty="0" smtClean="0">
                <a:solidFill>
                  <a:schemeClr val="tx1"/>
                </a:solidFill>
              </a:rPr>
              <a:t> </a:t>
            </a:r>
            <a:r>
              <a:rPr lang="nl-NL" sz="2800" dirty="0">
                <a:solidFill>
                  <a:schemeClr val="tx1"/>
                </a:solidFill>
              </a:rPr>
              <a:t>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a:t>
            </a:r>
            <a:r>
              <a:rPr lang="nl-NL" sz="2800" dirty="0" smtClean="0">
                <a:solidFill>
                  <a:schemeClr val="tx1"/>
                </a:solidFill>
              </a:rPr>
              <a:t>- </a:t>
            </a:r>
            <a:r>
              <a:rPr lang="nl-NL" sz="2800" dirty="0">
                <a:solidFill>
                  <a:schemeClr val="tx1"/>
                </a:solidFill>
              </a:rPr>
              <a:t>Em cần tránh: tỏ thái độ khiêu khích, thách thức; sử dụng hành vi bạo lực để đáp </a:t>
            </a:r>
            <a:r>
              <a:rPr lang="nl-NL" sz="2800" dirty="0" smtClean="0">
                <a:solidFill>
                  <a:schemeClr val="tx1"/>
                </a:solidFill>
              </a:rPr>
              <a:t>trả; </a:t>
            </a: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smtClean="0">
                <a:solidFill>
                  <a:schemeClr val="tx1"/>
                </a:solidFill>
              </a:rPr>
              <a:t>bảo</a:t>
            </a:r>
            <a:r>
              <a:rPr lang="en-US" sz="2800" dirty="0" smtClean="0">
                <a:solidFill>
                  <a:schemeClr val="tx1"/>
                </a:solidFill>
              </a:rPr>
              <a:t> </a:t>
            </a:r>
            <a:r>
              <a:rPr lang="en-US" sz="2800" dirty="0">
                <a:solidFill>
                  <a:schemeClr val="tx1"/>
                </a:solidFill>
              </a:rPr>
              <a:t>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smtClean="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smtClean="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smtClean="0"/>
              <a:t>Nghị </a:t>
            </a:r>
            <a:r>
              <a:rPr lang="pt-BR" sz="2000" dirty="0"/>
              <a:t>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smtClean="0">
                          <a:solidFill>
                            <a:srgbClr val="000000"/>
                          </a:solidFill>
                          <a:effectLst/>
                          <a:latin typeface="#9Slide05 Brannboll Ny" panose="02000000000000000000" pitchFamily="2" charset="0"/>
                          <a:ea typeface="DengXian"/>
                        </a:rPr>
                        <a:t>tập</a:t>
                      </a:r>
                      <a:r>
                        <a:rPr lang="en-US" sz="3200" dirty="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xmlns=""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8672814" y="1713821"/>
            <a:ext cx="2915532" cy="1815882"/>
          </a:xfrm>
          <a:prstGeom prst="rect">
            <a:avLst/>
          </a:prstGeom>
        </p:spPr>
        <p:txBody>
          <a:bodyPr wrap="square">
            <a:spAutoFit/>
          </a:bodyPr>
          <a:lstStyle/>
          <a:p>
            <a:r>
              <a:rPr lang="en-US" sz="2800" dirty="0" smtClean="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xmlns=""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xmlns="" id="{ACE3E4BD-29F1-4165-A3CF-532EB85174D3}"/>
              </a:ext>
            </a:extLst>
          </p:cNvPr>
          <p:cNvSpPr/>
          <p:nvPr/>
        </p:nvSpPr>
        <p:spPr>
          <a:xfrm>
            <a:off x="777257" y="4445491"/>
            <a:ext cx="3723741" cy="1200329"/>
          </a:xfrm>
          <a:prstGeom prst="rect">
            <a:avLst/>
          </a:prstGeom>
        </p:spPr>
        <p:txBody>
          <a:bodyPr wrap="square">
            <a:spAutoFit/>
          </a:bodyPr>
          <a:lstStyle/>
          <a:p>
            <a:r>
              <a:rPr lang="en-US" sz="2400" dirty="0" smtClean="0"/>
              <a:t>d) </a:t>
            </a:r>
            <a:r>
              <a:rPr lang="en-US" sz="2400" dirty="0"/>
              <a:t>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smtClean="0">
                <a:solidFill>
                  <a:srgbClr val="0070C0"/>
                </a:solidFill>
                <a:latin typeface="Times New Roman" panose="02020603050405020304" pitchFamily="18" charset="0"/>
                <a:cs typeface="Times New Roman" panose="02020603050405020304" pitchFamily="18" charset="0"/>
              </a:rPr>
              <a:t> THẢO </a:t>
            </a:r>
            <a:r>
              <a:rPr lang="en-US" altLang="en-US" sz="2800" b="1" dirty="0">
                <a:solidFill>
                  <a:srgbClr val="0070C0"/>
                </a:solidFill>
                <a:latin typeface="Times New Roman" panose="02020603050405020304" pitchFamily="18" charset="0"/>
                <a:cs typeface="Times New Roman" panose="02020603050405020304" pitchFamily="18" charset="0"/>
              </a:rPr>
              <a:t>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a:t>
            </a:r>
            <a:r>
              <a:rPr lang="en-US" sz="2400" b="1" dirty="0" smtClean="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t>
            </a:r>
            <a:r>
              <a:rPr lang="en-US" b="0" dirty="0" smtClean="0">
                <a:latin typeface="#9Slide05 Brannboll Ny" panose="02000000000000000000" pitchFamily="2" charset="0"/>
                <a:cs typeface="Times New Roman" panose="02020603050405020304" pitchFamily="18" charset="0"/>
              </a:rPr>
              <a:t>a) </a:t>
            </a:r>
            <a:r>
              <a:rPr lang="en-US" b="0" dirty="0" err="1" smtClean="0">
                <a:latin typeface="#9Slide05 Brannboll Ny" panose="02000000000000000000" pitchFamily="2" charset="0"/>
                <a:cs typeface="Times New Roman" panose="02020603050405020304" pitchFamily="18" charset="0"/>
              </a:rPr>
              <a:t>Giờ</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ra</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chơi</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nhìn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thấy</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trong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cặp</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sách</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có</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một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lấy</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đuổi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theo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yêu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cầu</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trả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lại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đồng</a:t>
            </a:r>
            <a:r>
              <a:rPr lang="en-US" b="0" dirty="0" smtClean="0">
                <a:latin typeface="#9Slide05 Brannboll Ny" panose="02000000000000000000" pitchFamily="2" charset="0"/>
                <a:cs typeface="Times New Roman" panose="02020603050405020304" pitchFamily="18" charset="0"/>
              </a:rPr>
              <a:t> ý </a:t>
            </a:r>
            <a:r>
              <a:rPr lang="en-US" b="0" dirty="0" err="1" smtClean="0">
                <a:latin typeface="#9Slide05 Brannboll Ny" panose="02000000000000000000" pitchFamily="2" charset="0"/>
                <a:cs typeface="Times New Roman" panose="02020603050405020304" pitchFamily="18" charset="0"/>
              </a:rPr>
              <a:t>mà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còn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mở</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đọc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câu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cùng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nghe</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để</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trọc</a:t>
            </a:r>
            <a:r>
              <a:rPr lang="en-US" b="0" dirty="0" smtClean="0">
                <a:latin typeface="#9Slide05 Brannboll Ny" panose="02000000000000000000" pitchFamily="2" charset="0"/>
                <a:cs typeface="Times New Roman" panose="02020603050405020304" pitchFamily="18" charset="0"/>
              </a:rPr>
              <a:t> N, N </a:t>
            </a:r>
            <a:r>
              <a:rPr lang="en-US" b="0" dirty="0" err="1" smtClean="0">
                <a:latin typeface="#9Slide05 Brannboll Ny" panose="02000000000000000000" pitchFamily="2" charset="0"/>
                <a:cs typeface="Times New Roman" panose="02020603050405020304" pitchFamily="18" charset="0"/>
              </a:rPr>
              <a:t>rất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tức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với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hành</a:t>
            </a:r>
            <a:r>
              <a:rPr lang="en-US" b="0" dirty="0" smtClean="0">
                <a:latin typeface="#9Slide05 Brannboll Ny" panose="02000000000000000000" pitchFamily="2" charset="0"/>
                <a:cs typeface="Times New Roman" panose="02020603050405020304" pitchFamily="18" charset="0"/>
              </a:rPr>
              <a:t> vi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biết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làm</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gì</a:t>
            </a:r>
            <a:r>
              <a:rPr lang="en-US" b="0" dirty="0" smtClean="0">
                <a:latin typeface="#9Slide05 Brannboll Ny" panose="02000000000000000000" pitchFamily="2" charset="0"/>
                <a:cs typeface="Times New Roman" panose="02020603050405020304" pitchFamily="18" charset="0"/>
              </a:rPr>
              <a:t>.</a:t>
            </a:r>
            <a:endParaRPr lang="en-US" b="0" dirty="0">
              <a:latin typeface="#9Slide05 Brannboll Ny" panose="02000000000000000000" pitchFamily="2" charset="0"/>
              <a:cs typeface="Times New Roman" panose="02020603050405020304" pitchFamily="18" charset="0"/>
            </a:endParaRPr>
          </a:p>
          <a:p>
            <a:pPr lvl="0" algn="just"/>
            <a:r>
              <a:rPr lang="en-US" b="0" dirty="0" err="1" smtClean="0">
                <a:solidFill>
                  <a:srgbClr val="0070C0"/>
                </a:solidFill>
                <a:latin typeface="#9Slide05 Brannboll Ny" panose="02000000000000000000" pitchFamily="2" charset="0"/>
                <a:cs typeface="Times New Roman" panose="02020603050405020304" pitchFamily="18" charset="0"/>
              </a:rPr>
              <a:t>Nếu</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là</a:t>
            </a:r>
            <a:r>
              <a:rPr lang="en-US" b="0" dirty="0" smtClean="0">
                <a:solidFill>
                  <a:srgbClr val="0070C0"/>
                </a:solidFill>
                <a:latin typeface="#9Slide05 Brannboll Ny" panose="02000000000000000000" pitchFamily="2" charset="0"/>
                <a:cs typeface="Times New Roman" panose="02020603050405020304" pitchFamily="18" charset="0"/>
              </a:rPr>
              <a:t> N, </a:t>
            </a:r>
            <a:r>
              <a:rPr lang="en-US" b="0" dirty="0" err="1" smtClean="0">
                <a:solidFill>
                  <a:srgbClr val="0070C0"/>
                </a:solidFill>
                <a:latin typeface="#9Slide05 Brannboll Ny" panose="02000000000000000000" pitchFamily="2" charset="0"/>
                <a:cs typeface="Times New Roman" panose="02020603050405020304" pitchFamily="18" charset="0"/>
              </a:rPr>
              <a:t>em</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xử</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tình</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huống</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này</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như</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thế</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nào</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Vì</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sao</a:t>
            </a:r>
            <a:r>
              <a:rPr lang="en-US" b="0" dirty="0" smtClean="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b)</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biết</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sự</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việc</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đó</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Đ </a:t>
            </a:r>
            <a:r>
              <a:rPr lang="en-US" sz="2800" b="0" i="0" dirty="0" err="1" smtClean="0">
                <a:solidFill>
                  <a:srgbClr val="0070C0"/>
                </a:solidFill>
                <a:latin typeface="#9Slide05 Brannboll Ny" panose="02000000000000000000" pitchFamily="2" charset="0"/>
                <a:cs typeface="Times New Roman" panose="02020603050405020304" pitchFamily="18" charset="0"/>
              </a:rPr>
              <a:t>và</a:t>
            </a:r>
            <a:r>
              <a:rPr lang="en-US" sz="2800" b="0" i="0" dirty="0" smtClean="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là</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bạn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thân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của</a:t>
            </a:r>
            <a:r>
              <a:rPr lang="en-US" sz="2800" b="0" i="0" dirty="0" smtClean="0">
                <a:solidFill>
                  <a:srgbClr val="0070C0"/>
                </a:solidFill>
                <a:latin typeface="#9Slide05 Brannboll Ny" panose="02000000000000000000" pitchFamily="2" charset="0"/>
                <a:cs typeface="Times New Roman" panose="02020603050405020304" pitchFamily="18" charset="0"/>
              </a:rPr>
              <a:t> D, </a:t>
            </a:r>
            <a:r>
              <a:rPr lang="en-US" sz="2800" b="0" i="0" dirty="0" err="1" smtClean="0">
                <a:solidFill>
                  <a:srgbClr val="0070C0"/>
                </a:solidFill>
                <a:latin typeface="#9Slide05 Brannboll Ny" panose="02000000000000000000" pitchFamily="2" charset="0"/>
                <a:cs typeface="Times New Roman" panose="02020603050405020304" pitchFamily="18" charset="0"/>
              </a:rPr>
              <a:t>thì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Cloud Callout 7">
            <a:extLst>
              <a:ext uri="{FF2B5EF4-FFF2-40B4-BE49-F238E27FC236}">
                <a16:creationId xmlns=""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 xmlns:a16="http://schemas.microsoft.com/office/drawing/2014/main" id="{715DD89E-0FE5-4E93-ABB0-F99B8493DE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 xmlns:a16="http://schemas.microsoft.com/office/drawing/2014/main" id="{BA2CA465-446A-4B61-86C8-CC8998E50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 xmlns:a16="http://schemas.microsoft.com/office/drawing/2014/main" id="{4161B3A1-4C97-422A-9CEE-D4253A1C4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tập</a:t>
            </a:r>
            <a:r>
              <a:rPr lang="en-US" sz="3200" b="1" dirty="0" smtClean="0">
                <a:solidFill>
                  <a:prstClr val="black"/>
                </a:solidFill>
              </a:rPr>
              <a:t> 5: </a:t>
            </a:r>
            <a:r>
              <a:rPr lang="en-US" sz="3200" b="1" dirty="0" err="1" smtClean="0">
                <a:solidFill>
                  <a:prstClr val="black"/>
                </a:solidFill>
              </a:rPr>
              <a:t>Hãy</a:t>
            </a:r>
            <a:r>
              <a:rPr lang="en-US" sz="3200" b="1" dirty="0" smtClean="0">
                <a:solidFill>
                  <a:prstClr val="black"/>
                </a:solidFill>
              </a:rPr>
              <a:t> </a:t>
            </a:r>
            <a:r>
              <a:rPr lang="en-US" sz="3200" b="1" dirty="0">
                <a:solidFill>
                  <a:prstClr val="black"/>
                </a:solidFill>
              </a:rPr>
              <a:t>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a:t>
              </a:r>
              <a:r>
                <a:rPr lang="pt-BR" sz="2400" dirty="0" smtClean="0"/>
                <a:t>hiệu </a:t>
              </a:r>
              <a:r>
                <a:rPr lang="pt-BR" sz="2400" dirty="0"/>
                <a:t>để tuyên truyền về phòng chống bạo lực học đường và thuyết minh về sản phẩm </a:t>
              </a:r>
              <a:r>
                <a:rPr lang="pt-BR" sz="2400" dirty="0" smtClean="0"/>
                <a:t>đó.</a:t>
              </a:r>
              <a:endParaRPr lang="vi-VN" sz="2400" dirty="0"/>
            </a:p>
            <a:p>
              <a:pPr marL="342900" lvl="0" indent="-342900">
                <a:lnSpc>
                  <a:spcPct val="127000"/>
                </a:lnSpc>
                <a:buFont typeface="+mj-lt"/>
                <a:buAutoNum type="arabicPeriod"/>
                <a:tabLst>
                  <a:tab pos="241300" algn="l"/>
                </a:tabLst>
              </a:pP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xmlns=""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smtClean="0"/>
                <a:t> Vẽ </a:t>
              </a:r>
              <a:r>
                <a:rPr lang="pt-BR" sz="2400" dirty="0"/>
                <a:t>một bức tranh để tuyên truyền về phòng chống bạo lực học đường và thuyết minh về sản phẩm </a:t>
              </a:r>
              <a:r>
                <a:rPr lang="pt-BR" sz="2400" dirty="0" smtClean="0"/>
                <a:t>đó</a:t>
              </a:r>
              <a:r>
                <a:rPr lang="pt-BR" sz="2400" dirty="0"/>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xmlns=""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gridCol w="3463636"/>
              </a:tblGrid>
              <a:tr h="370840">
                <a:tc gridSpan="2">
                  <a:txBody>
                    <a:bodyPr/>
                    <a:lstStyle/>
                    <a:p>
                      <a:pPr algn="ctr"/>
                      <a:r>
                        <a:rPr lang="nl-NL" sz="2400" b="1" kern="1200" dirty="0" smtClean="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HS</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gia</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đình</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nhà</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trường</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và</a:t>
                      </a:r>
                      <a:r>
                        <a:rPr lang="en-US" sz="2800" kern="1200" dirty="0" smtClean="0">
                          <a:solidFill>
                            <a:schemeClr val="dk1"/>
                          </a:solidFill>
                          <a:effectLst/>
                          <a:latin typeface="+mn-lt"/>
                          <a:ea typeface="+mn-ea"/>
                          <a:cs typeface="+mn-cs"/>
                        </a:rPr>
                        <a:t> XH</a:t>
                      </a:r>
                      <a:endParaRPr lang="vi-VN" sz="2800" dirty="0"/>
                    </a:p>
                  </a:txBody>
                  <a:tcPr/>
                </a:tc>
                <a:tc>
                  <a:txBody>
                    <a:bodyPr/>
                    <a:lstStyle/>
                    <a:p>
                      <a:endParaRPr lang="vi-VN" dirty="0"/>
                    </a:p>
                  </a:txBody>
                  <a:tcPr/>
                </a:tc>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smtClean="0">
                <a:solidFill>
                  <a:srgbClr val="FF0000"/>
                </a:solidFill>
              </a:rPr>
              <a:t>đường</a:t>
            </a:r>
            <a:r>
              <a:rPr lang="en-US" sz="4400" b="1" dirty="0" smtClean="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Custom</PresentationFormat>
  <Paragraphs>159</Paragraphs>
  <Slides>28</Slides>
  <Notes>2</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2022-09-12T13:42:51Z</dcterms:created>
  <dcterms:modified xsi:type="dcterms:W3CDTF">2022-09-12T13:43:10Z</dcterms:modified>
</cp:coreProperties>
</file>