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1" r:id="rId2"/>
    <p:sldMasterId id="2147483673" r:id="rId3"/>
    <p:sldMasterId id="2147483685" r:id="rId4"/>
    <p:sldMasterId id="2147483697" r:id="rId5"/>
  </p:sldMasterIdLst>
  <p:notesMasterIdLst>
    <p:notesMasterId r:id="rId59"/>
  </p:notesMasterIdLst>
  <p:sldIdLst>
    <p:sldId id="456" r:id="rId6"/>
    <p:sldId id="265" r:id="rId7"/>
    <p:sldId id="480" r:id="rId8"/>
    <p:sldId id="316" r:id="rId9"/>
    <p:sldId id="481" r:id="rId10"/>
    <p:sldId id="357" r:id="rId11"/>
    <p:sldId id="482" r:id="rId12"/>
    <p:sldId id="483" r:id="rId13"/>
    <p:sldId id="484" r:id="rId14"/>
    <p:sldId id="485" r:id="rId15"/>
    <p:sldId id="486" r:id="rId16"/>
    <p:sldId id="487" r:id="rId17"/>
    <p:sldId id="488" r:id="rId18"/>
    <p:sldId id="489" r:id="rId19"/>
    <p:sldId id="490" r:id="rId20"/>
    <p:sldId id="491" r:id="rId21"/>
    <p:sldId id="492" r:id="rId22"/>
    <p:sldId id="493" r:id="rId23"/>
    <p:sldId id="338" r:id="rId24"/>
    <p:sldId id="496" r:id="rId25"/>
    <p:sldId id="494" r:id="rId26"/>
    <p:sldId id="497" r:id="rId27"/>
    <p:sldId id="358" r:id="rId28"/>
    <p:sldId id="495" r:id="rId29"/>
    <p:sldId id="498" r:id="rId30"/>
    <p:sldId id="499" r:id="rId31"/>
    <p:sldId id="500" r:id="rId32"/>
    <p:sldId id="501" r:id="rId33"/>
    <p:sldId id="502" r:id="rId34"/>
    <p:sldId id="503" r:id="rId35"/>
    <p:sldId id="504" r:id="rId36"/>
    <p:sldId id="505" r:id="rId37"/>
    <p:sldId id="506" r:id="rId38"/>
    <p:sldId id="507" r:id="rId39"/>
    <p:sldId id="508" r:id="rId40"/>
    <p:sldId id="509" r:id="rId41"/>
    <p:sldId id="510" r:id="rId42"/>
    <p:sldId id="511" r:id="rId43"/>
    <p:sldId id="512" r:id="rId44"/>
    <p:sldId id="513" r:id="rId45"/>
    <p:sldId id="514" r:id="rId46"/>
    <p:sldId id="515" r:id="rId47"/>
    <p:sldId id="516" r:id="rId48"/>
    <p:sldId id="517" r:id="rId49"/>
    <p:sldId id="518" r:id="rId50"/>
    <p:sldId id="519" r:id="rId51"/>
    <p:sldId id="520" r:id="rId52"/>
    <p:sldId id="521" r:id="rId53"/>
    <p:sldId id="522" r:id="rId54"/>
    <p:sldId id="523" r:id="rId55"/>
    <p:sldId id="524" r:id="rId56"/>
    <p:sldId id="525" r:id="rId57"/>
    <p:sldId id="315" r:id="rId58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1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336600"/>
    <a:srgbClr val="FFFFCC"/>
    <a:srgbClr val="C2FDA1"/>
    <a:srgbClr val="99CCFF"/>
    <a:srgbClr val="0099FF"/>
    <a:srgbClr val="CC0000"/>
    <a:srgbClr val="0099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/>
    <p:restoredTop sz="90556"/>
  </p:normalViewPr>
  <p:slideViewPr>
    <p:cSldViewPr showGuides="1">
      <p:cViewPr varScale="1">
        <p:scale>
          <a:sx n="66" d="100"/>
          <a:sy n="66" d="100"/>
        </p:scale>
        <p:origin x="-876" y="-114"/>
      </p:cViewPr>
      <p:guideLst>
        <p:guide orient="horz" pos="201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319" cy="7631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4D23657-D1E8-4B22-974B-8DC90813F51B}">
      <dgm:prSet phldrT="[Text]" custT="1"/>
      <dgm:spPr/>
      <dgm:t>
        <a:bodyPr/>
        <a:lstStyle/>
        <a:p>
          <a:r>
            <a:rPr lang="vi-VN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Gạch dưới STP của hàng quy tròn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8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tròn</a:t>
          </a:r>
          <a:r>
            <a: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STP </a:t>
          </a:r>
          <a:r>
            <a:rPr lang="en-US" sz="28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hàng</a:t>
          </a:r>
          <a:r>
            <a: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thì</a:t>
          </a:r>
          <a:r>
            <a: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hàng</a:t>
          </a:r>
          <a:r>
            <a: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đó</a:t>
          </a:r>
          <a:r>
            <a: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hàng</a:t>
          </a:r>
          <a:r>
            <a: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quy</a:t>
          </a:r>
          <a:r>
            <a: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tròn</a:t>
          </a:r>
          <a:endParaRPr lang="en-US" sz="3200" b="1" dirty="0"/>
        </a:p>
      </dgm:t>
    </dgm:pt>
    <dgm:pt modelId="{89EF0911-2234-42D0-AEF3-7FADAFD12999}" type="parTrans" cxnId="{99F95D8E-A851-4953-A3C5-9BF7753ED9FA}">
      <dgm:prSet/>
      <dgm:spPr/>
      <dgm:t>
        <a:bodyPr/>
        <a:lstStyle/>
        <a:p>
          <a:endParaRPr lang="en-US"/>
        </a:p>
      </dgm:t>
    </dgm:pt>
    <dgm:pt modelId="{529487B0-19AA-4AAC-8F83-CF2C113EB84D}" type="sibTrans" cxnId="{99F95D8E-A851-4953-A3C5-9BF7753ED9FA}">
      <dgm:prSet/>
      <dgm:spPr/>
      <dgm:t>
        <a:bodyPr/>
        <a:lstStyle/>
        <a:p>
          <a:endParaRPr lang="en-US"/>
        </a:p>
      </dgm:t>
    </dgm:pt>
    <dgm:pt modelId="{EF034794-D109-40B6-8FA2-8971C3123AB6}">
      <dgm:prSet phldrT="[Text]" custT="1"/>
      <dgm:spPr/>
      <dgm:t>
        <a:bodyPr/>
        <a:lstStyle/>
        <a:p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Nhìn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sang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ngay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bên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r>
            <a:rPr lang="vi-VN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Nếu </a:t>
          </a:r>
          <a:r>
            <a:rPr lang="en-US" sz="2800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nó</a:t>
          </a:r>
          <a:r>
            <a:rPr lang="vi-VN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vi-VN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thì tăng số gạch dưới lên 1 đơn vị</a:t>
          </a:r>
        </a:p>
        <a:p>
          <a:r>
            <a:rPr lang="vi-VN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Nếu </a:t>
          </a:r>
          <a:r>
            <a:rPr lang="en-US" sz="2800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nó</a:t>
          </a:r>
          <a:r>
            <a:rPr lang="vi-VN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&lt; 5 thì giữ nguyên chữ số gạch dưới</a:t>
          </a:r>
          <a:endParaRPr lang="en-US" sz="28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D09C75-3D44-4CEF-9459-5C91DB44A9EA}" type="parTrans" cxnId="{80FF73C0-9BCD-436E-A85B-D6D7D322462C}">
      <dgm:prSet/>
      <dgm:spPr/>
      <dgm:t>
        <a:bodyPr/>
        <a:lstStyle/>
        <a:p>
          <a:endParaRPr lang="en-US"/>
        </a:p>
      </dgm:t>
    </dgm:pt>
    <dgm:pt modelId="{CDDFC891-FC62-4131-A642-2D94388BCCE2}" type="sibTrans" cxnId="{80FF73C0-9BCD-436E-A85B-D6D7D322462C}">
      <dgm:prSet/>
      <dgm:spPr/>
      <dgm:t>
        <a:bodyPr/>
        <a:lstStyle/>
        <a:p>
          <a:endParaRPr lang="en-US"/>
        </a:p>
      </dgm:t>
    </dgm:pt>
    <dgm:pt modelId="{15E11DBD-E9B5-4BCF-A56C-7AAE26CE30DC}">
      <dgm:prSet phldrT="[Text]" custT="1"/>
      <dgm:spPr/>
      <dgm:t>
        <a:bodyPr/>
        <a:lstStyle/>
        <a:p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Thay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tất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bên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0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bỏ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nếu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chúng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thập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B7B43D5B-12E9-44B1-B818-4B50F6AD3C0A}" type="parTrans" cxnId="{5E0737F0-6DE4-4885-BC59-82E10D617E50}">
      <dgm:prSet/>
      <dgm:spPr/>
      <dgm:t>
        <a:bodyPr/>
        <a:lstStyle/>
        <a:p>
          <a:endParaRPr lang="en-US"/>
        </a:p>
      </dgm:t>
    </dgm:pt>
    <dgm:pt modelId="{329BDEDB-415B-4AB3-B964-E819D0C56DBB}" type="sibTrans" cxnId="{5E0737F0-6DE4-4885-BC59-82E10D617E50}">
      <dgm:prSet/>
      <dgm:spPr/>
      <dgm:t>
        <a:bodyPr/>
        <a:lstStyle/>
        <a:p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5"/>
      <dgm:spPr>
        <a:solidFill>
          <a:srgbClr val="FF0000"/>
        </a:solidFill>
      </dgm:spPr>
    </dgm:pt>
    <dgm:pt modelId="{80B372F1-8EF3-4532-ACC6-E65E1D63ACA2}" type="pres">
      <dgm:prSet presAssocID="{E4D23657-D1E8-4B22-974B-8DC90813F51B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6139E-4627-4CCC-9299-5653D77ED24D}" type="pres">
      <dgm:prSet presAssocID="{E4D23657-D1E8-4B22-974B-8DC90813F51B}" presName="Triangle" presStyleLbl="alignNode1" presStyleIdx="1" presStyleCnt="5"/>
      <dgm:spPr>
        <a:solidFill>
          <a:schemeClr val="accent3">
            <a:lumMod val="75000"/>
          </a:schemeClr>
        </a:solidFill>
      </dgm:spPr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5"/>
      <dgm:spPr>
        <a:solidFill>
          <a:schemeClr val="accent3"/>
        </a:solidFill>
      </dgm:spPr>
    </dgm:pt>
    <dgm:pt modelId="{18F7A15A-3ED1-4A32-B700-36B8D6BBE441}" type="pres">
      <dgm:prSet presAssocID="{EF034794-D109-40B6-8FA2-8971C3123AB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2BEFC-1674-4E8D-98FF-DE4432BB887C}" type="pres">
      <dgm:prSet presAssocID="{EF034794-D109-40B6-8FA2-8971C3123AB6}" presName="Triangle" presStyleLbl="alignNode1" presStyleIdx="3" presStyleCnt="5"/>
      <dgm:spPr>
        <a:solidFill>
          <a:srgbClr val="92D050"/>
        </a:solidFill>
      </dgm:spPr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5"/>
      <dgm:spPr>
        <a:solidFill>
          <a:schemeClr val="accent1">
            <a:lumMod val="75000"/>
          </a:schemeClr>
        </a:solidFill>
      </dgm:spPr>
    </dgm:pt>
    <dgm:pt modelId="{F0124EB5-2136-46F3-B2F4-41A5196C24A0}" type="pres">
      <dgm:prSet presAssocID="{15E11DBD-E9B5-4BCF-A56C-7AAE26CE30DC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F034794-D109-40B6-8FA2-8971C3123AB6}">
      <dgm:prSet phldrT="[Text]" custT="1"/>
      <dgm:spPr/>
      <dgm:t>
        <a:bodyPr/>
        <a:lstStyle/>
        <a:p>
          <a:endParaRPr lang="en-US" sz="28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D09C75-3D44-4CEF-9459-5C91DB44A9EA}" type="parTrans" cxnId="{80FF73C0-9BCD-436E-A85B-D6D7D322462C}">
      <dgm:prSet/>
      <dgm:spPr/>
      <dgm:t>
        <a:bodyPr/>
        <a:lstStyle/>
        <a:p>
          <a:endParaRPr lang="en-US"/>
        </a:p>
      </dgm:t>
    </dgm:pt>
    <dgm:pt modelId="{CDDFC891-FC62-4131-A642-2D94388BCCE2}" type="sibTrans" cxnId="{80FF73C0-9BCD-436E-A85B-D6D7D322462C}">
      <dgm:prSet/>
      <dgm:spPr/>
      <dgm:t>
        <a:bodyPr/>
        <a:lstStyle/>
        <a:p>
          <a:endParaRPr lang="en-US"/>
        </a:p>
      </dgm:t>
    </dgm:pt>
    <dgm:pt modelId="{15E11DBD-E9B5-4BCF-A56C-7AAE26CE30DC}">
      <dgm:prSet phldrT="[Text]" custT="1"/>
      <dgm:spPr/>
      <dgm:t>
        <a:bodyPr/>
        <a:lstStyle/>
        <a:p>
          <a:endParaRPr lang="en-US" sz="3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B43D5B-12E9-44B1-B818-4B50F6AD3C0A}" type="parTrans" cxnId="{5E0737F0-6DE4-4885-BC59-82E10D617E50}">
      <dgm:prSet/>
      <dgm:spPr/>
      <dgm:t>
        <a:bodyPr/>
        <a:lstStyle/>
        <a:p>
          <a:endParaRPr lang="en-US"/>
        </a:p>
      </dgm:t>
    </dgm:pt>
    <dgm:pt modelId="{329BDEDB-415B-4AB3-B964-E819D0C56DBB}" type="sibTrans" cxnId="{5E0737F0-6DE4-4885-BC59-82E10D617E50}">
      <dgm:prSet/>
      <dgm:spPr/>
      <dgm:t>
        <a:bodyPr/>
        <a:lstStyle/>
        <a:p>
          <a:endParaRPr lang="en-US"/>
        </a:p>
      </dgm:t>
    </dgm:pt>
    <dgm:pt modelId="{E4D23657-D1E8-4B22-974B-8DC90813F51B}">
      <dgm:prSet phldrT="[Text]" custT="1"/>
      <dgm:spPr/>
      <dgm:t>
        <a:bodyPr/>
        <a:lstStyle/>
        <a:p>
          <a:endParaRPr lang="en-US" sz="3200" b="1" dirty="0"/>
        </a:p>
      </dgm:t>
    </dgm:pt>
    <dgm:pt modelId="{529487B0-19AA-4AAC-8F83-CF2C113EB84D}" type="sibTrans" cxnId="{99F95D8E-A851-4953-A3C5-9BF7753ED9FA}">
      <dgm:prSet/>
      <dgm:spPr/>
      <dgm:t>
        <a:bodyPr/>
        <a:lstStyle/>
        <a:p>
          <a:endParaRPr lang="en-US"/>
        </a:p>
      </dgm:t>
    </dgm:pt>
    <dgm:pt modelId="{89EF0911-2234-42D0-AEF3-7FADAFD12999}" type="parTrans" cxnId="{99F95D8E-A851-4953-A3C5-9BF7753ED9FA}">
      <dgm:prSet/>
      <dgm:spPr/>
      <dgm:t>
        <a:bodyPr/>
        <a:lstStyle/>
        <a:p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5"/>
      <dgm:spPr>
        <a:solidFill>
          <a:srgbClr val="FF0000"/>
        </a:solidFill>
      </dgm:spPr>
    </dgm:pt>
    <dgm:pt modelId="{80B372F1-8EF3-4532-ACC6-E65E1D63ACA2}" type="pres">
      <dgm:prSet presAssocID="{E4D23657-D1E8-4B22-974B-8DC90813F51B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6139E-4627-4CCC-9299-5653D77ED24D}" type="pres">
      <dgm:prSet presAssocID="{E4D23657-D1E8-4B22-974B-8DC90813F51B}" presName="Triangle" presStyleLbl="alignNode1" presStyleIdx="1" presStyleCnt="5"/>
      <dgm:spPr>
        <a:solidFill>
          <a:schemeClr val="accent3">
            <a:lumMod val="75000"/>
          </a:schemeClr>
        </a:solidFill>
      </dgm:spPr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5"/>
      <dgm:spPr>
        <a:solidFill>
          <a:schemeClr val="accent3"/>
        </a:solidFill>
      </dgm:spPr>
    </dgm:pt>
    <dgm:pt modelId="{18F7A15A-3ED1-4A32-B700-36B8D6BBE441}" type="pres">
      <dgm:prSet presAssocID="{EF034794-D109-40B6-8FA2-8971C3123AB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2BEFC-1674-4E8D-98FF-DE4432BB887C}" type="pres">
      <dgm:prSet presAssocID="{EF034794-D109-40B6-8FA2-8971C3123AB6}" presName="Triangle" presStyleLbl="alignNode1" presStyleIdx="3" presStyleCnt="5"/>
      <dgm:spPr>
        <a:solidFill>
          <a:srgbClr val="92D050"/>
        </a:solidFill>
      </dgm:spPr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5"/>
      <dgm:spPr>
        <a:solidFill>
          <a:schemeClr val="accent1">
            <a:lumMod val="75000"/>
          </a:schemeClr>
        </a:solidFill>
      </dgm:spPr>
    </dgm:pt>
    <dgm:pt modelId="{F0124EB5-2136-46F3-B2F4-41A5196C24A0}" type="pres">
      <dgm:prSet presAssocID="{15E11DBD-E9B5-4BCF-A56C-7AAE26CE30DC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F034794-D109-40B6-8FA2-8971C3123AB6}">
      <dgm:prSet phldrT="[Text]" custT="1"/>
      <dgm:spPr/>
      <dgm:t>
        <a:bodyPr/>
        <a:lstStyle/>
        <a:p>
          <a:endParaRPr lang="en-US" sz="28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D09C75-3D44-4CEF-9459-5C91DB44A9EA}" type="parTrans" cxnId="{80FF73C0-9BCD-436E-A85B-D6D7D322462C}">
      <dgm:prSet/>
      <dgm:spPr/>
      <dgm:t>
        <a:bodyPr/>
        <a:lstStyle/>
        <a:p>
          <a:endParaRPr lang="en-US"/>
        </a:p>
      </dgm:t>
    </dgm:pt>
    <dgm:pt modelId="{CDDFC891-FC62-4131-A642-2D94388BCCE2}" type="sibTrans" cxnId="{80FF73C0-9BCD-436E-A85B-D6D7D322462C}">
      <dgm:prSet/>
      <dgm:spPr/>
      <dgm:t>
        <a:bodyPr/>
        <a:lstStyle/>
        <a:p>
          <a:endParaRPr lang="en-US"/>
        </a:p>
      </dgm:t>
    </dgm:pt>
    <dgm:pt modelId="{15E11DBD-E9B5-4BCF-A56C-7AAE26CE30DC}">
      <dgm:prSet phldrT="[Text]" custT="1"/>
      <dgm:spPr/>
      <dgm:t>
        <a:bodyPr/>
        <a:lstStyle/>
        <a:p>
          <a:endParaRPr lang="en-US" sz="3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B43D5B-12E9-44B1-B818-4B50F6AD3C0A}" type="parTrans" cxnId="{5E0737F0-6DE4-4885-BC59-82E10D617E50}">
      <dgm:prSet/>
      <dgm:spPr/>
      <dgm:t>
        <a:bodyPr/>
        <a:lstStyle/>
        <a:p>
          <a:endParaRPr lang="en-US"/>
        </a:p>
      </dgm:t>
    </dgm:pt>
    <dgm:pt modelId="{329BDEDB-415B-4AB3-B964-E819D0C56DBB}" type="sibTrans" cxnId="{5E0737F0-6DE4-4885-BC59-82E10D617E50}">
      <dgm:prSet/>
      <dgm:spPr/>
      <dgm:t>
        <a:bodyPr/>
        <a:lstStyle/>
        <a:p>
          <a:endParaRPr lang="en-US"/>
        </a:p>
      </dgm:t>
    </dgm:pt>
    <dgm:pt modelId="{E4D23657-D1E8-4B22-974B-8DC90813F51B}">
      <dgm:prSet phldrT="[Text]" custT="1"/>
      <dgm:spPr/>
      <dgm:t>
        <a:bodyPr/>
        <a:lstStyle/>
        <a:p>
          <a:endParaRPr lang="en-US" sz="3200" b="1" dirty="0"/>
        </a:p>
      </dgm:t>
    </dgm:pt>
    <dgm:pt modelId="{529487B0-19AA-4AAC-8F83-CF2C113EB84D}" type="sibTrans" cxnId="{99F95D8E-A851-4953-A3C5-9BF7753ED9FA}">
      <dgm:prSet/>
      <dgm:spPr/>
      <dgm:t>
        <a:bodyPr/>
        <a:lstStyle/>
        <a:p>
          <a:endParaRPr lang="en-US"/>
        </a:p>
      </dgm:t>
    </dgm:pt>
    <dgm:pt modelId="{89EF0911-2234-42D0-AEF3-7FADAFD12999}" type="parTrans" cxnId="{99F95D8E-A851-4953-A3C5-9BF7753ED9FA}">
      <dgm:prSet/>
      <dgm:spPr/>
      <dgm:t>
        <a:bodyPr/>
        <a:lstStyle/>
        <a:p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5"/>
      <dgm:spPr>
        <a:solidFill>
          <a:srgbClr val="FF0000"/>
        </a:solidFill>
      </dgm:spPr>
    </dgm:pt>
    <dgm:pt modelId="{80B372F1-8EF3-4532-ACC6-E65E1D63ACA2}" type="pres">
      <dgm:prSet presAssocID="{E4D23657-D1E8-4B22-974B-8DC90813F51B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46139E-4627-4CCC-9299-5653D77ED24D}" type="pres">
      <dgm:prSet presAssocID="{E4D23657-D1E8-4B22-974B-8DC90813F51B}" presName="Triangle" presStyleLbl="alignNode1" presStyleIdx="1" presStyleCnt="5"/>
      <dgm:spPr>
        <a:solidFill>
          <a:schemeClr val="accent3">
            <a:lumMod val="75000"/>
          </a:schemeClr>
        </a:solidFill>
      </dgm:spPr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5" custLinFactNeighborY="0"/>
      <dgm:spPr>
        <a:solidFill>
          <a:schemeClr val="accent3"/>
        </a:solidFill>
      </dgm:spPr>
    </dgm:pt>
    <dgm:pt modelId="{18F7A15A-3ED1-4A32-B700-36B8D6BBE441}" type="pres">
      <dgm:prSet presAssocID="{EF034794-D109-40B6-8FA2-8971C3123AB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2BEFC-1674-4E8D-98FF-DE4432BB887C}" type="pres">
      <dgm:prSet presAssocID="{EF034794-D109-40B6-8FA2-8971C3123AB6}" presName="Triangle" presStyleLbl="alignNode1" presStyleIdx="3" presStyleCnt="5"/>
      <dgm:spPr>
        <a:solidFill>
          <a:srgbClr val="92D050"/>
        </a:solidFill>
      </dgm:spPr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5"/>
      <dgm:spPr>
        <a:solidFill>
          <a:schemeClr val="accent1">
            <a:lumMod val="75000"/>
          </a:schemeClr>
        </a:solidFill>
      </dgm:spPr>
    </dgm:pt>
    <dgm:pt modelId="{F0124EB5-2136-46F3-B2F4-41A5196C24A0}" type="pres">
      <dgm:prSet presAssocID="{15E11DBD-E9B5-4BCF-A56C-7AAE26CE30DC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1167106" y="999079"/>
          <a:ext cx="1723951" cy="2868616"/>
        </a:xfrm>
        <a:prstGeom prst="corner">
          <a:avLst>
            <a:gd name="adj1" fmla="val 16120"/>
            <a:gd name="adj2" fmla="val 16110"/>
          </a:avLst>
        </a:prstGeom>
        <a:solidFill>
          <a:srgbClr val="FF0000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879336" y="1856177"/>
          <a:ext cx="2589803" cy="2270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2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Gạch dưới STP của hàng quy tròn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8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tròn</a:t>
          </a:r>
          <a:r>
            <a:rPr lang="en-US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STP </a:t>
          </a:r>
          <a:r>
            <a:rPr lang="en-US" sz="28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hàng</a:t>
          </a:r>
          <a:r>
            <a:rPr lang="en-US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nào</a:t>
          </a:r>
          <a:r>
            <a:rPr lang="en-US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thì</a:t>
          </a:r>
          <a:r>
            <a:rPr lang="en-US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hàng</a:t>
          </a:r>
          <a:r>
            <a:rPr lang="en-US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đó</a:t>
          </a:r>
          <a:r>
            <a:rPr lang="en-US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gọi</a:t>
          </a:r>
          <a:r>
            <a:rPr lang="en-US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hàng</a:t>
          </a:r>
          <a:r>
            <a:rPr lang="en-US" sz="28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quy</a:t>
          </a:r>
          <a:r>
            <a:rPr lang="en-US" sz="28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tròn</a:t>
          </a:r>
          <a:endParaRPr lang="en-US" sz="3200" b="1" kern="1200" dirty="0"/>
        </a:p>
      </dsp:txBody>
      <dsp:txXfrm>
        <a:off x="879336" y="1856177"/>
        <a:ext cx="2589803" cy="2270114"/>
      </dsp:txXfrm>
    </dsp:sp>
    <dsp:sp modelId="{B746139E-4627-4CCC-9299-5653D77ED24D}">
      <dsp:nvSpPr>
        <dsp:cNvPr id="0" name=""/>
        <dsp:cNvSpPr/>
      </dsp:nvSpPr>
      <dsp:spPr>
        <a:xfrm>
          <a:off x="2980497" y="787888"/>
          <a:ext cx="488642" cy="488642"/>
        </a:xfrm>
        <a:prstGeom prst="triangle">
          <a:avLst>
            <a:gd name="adj" fmla="val 10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4337531" y="214554"/>
          <a:ext cx="1723951" cy="2868616"/>
        </a:xfrm>
        <a:prstGeom prst="corner">
          <a:avLst>
            <a:gd name="adj1" fmla="val 16120"/>
            <a:gd name="adj2" fmla="val 16110"/>
          </a:avLst>
        </a:prstGeom>
        <a:solidFill>
          <a:schemeClr val="accent3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4049761" y="1071652"/>
          <a:ext cx="2589803" cy="2270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Nhìn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sang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ngay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bên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Nếu </a:t>
          </a:r>
          <a:r>
            <a:rPr lang="en-US" sz="28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nó</a:t>
          </a:r>
          <a:r>
            <a:rPr lang="vi-VN" sz="28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vi-VN" sz="28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thì tăng số gạch dưới lên 1 đơn vị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Nếu </a:t>
          </a:r>
          <a:r>
            <a:rPr lang="en-US" sz="28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nó</a:t>
          </a:r>
          <a:r>
            <a:rPr lang="vi-VN" sz="28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&lt; 5 thì giữ nguyên chữ số gạch dưới</a:t>
          </a:r>
          <a:endParaRPr lang="en-US" sz="2800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49761" y="1071652"/>
        <a:ext cx="2589803" cy="2270114"/>
      </dsp:txXfrm>
    </dsp:sp>
    <dsp:sp modelId="{F6F2BEFC-1674-4E8D-98FF-DE4432BB887C}">
      <dsp:nvSpPr>
        <dsp:cNvPr id="0" name=""/>
        <dsp:cNvSpPr/>
      </dsp:nvSpPr>
      <dsp:spPr>
        <a:xfrm>
          <a:off x="6150922" y="3363"/>
          <a:ext cx="488642" cy="488642"/>
        </a:xfrm>
        <a:prstGeom prst="triangle">
          <a:avLst>
            <a:gd name="adj" fmla="val 100000"/>
          </a:avLst>
        </a:prstGeom>
        <a:solidFill>
          <a:srgbClr val="92D050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7507957" y="-569970"/>
          <a:ext cx="1723951" cy="286861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7220186" y="287127"/>
          <a:ext cx="2589803" cy="2270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Thay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tất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chữ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bên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0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bỏ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nếu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chúng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ở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thập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32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7220186" y="287127"/>
        <a:ext cx="2589803" cy="22701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1167106" y="999079"/>
          <a:ext cx="1723951" cy="2868616"/>
        </a:xfrm>
        <a:prstGeom prst="corner">
          <a:avLst>
            <a:gd name="adj1" fmla="val 16120"/>
            <a:gd name="adj2" fmla="val 16110"/>
          </a:avLst>
        </a:prstGeom>
        <a:solidFill>
          <a:srgbClr val="FF0000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879336" y="1856177"/>
          <a:ext cx="2589803" cy="2270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dirty="0"/>
        </a:p>
      </dsp:txBody>
      <dsp:txXfrm>
        <a:off x="879336" y="1856177"/>
        <a:ext cx="2589803" cy="2270114"/>
      </dsp:txXfrm>
    </dsp:sp>
    <dsp:sp modelId="{B746139E-4627-4CCC-9299-5653D77ED24D}">
      <dsp:nvSpPr>
        <dsp:cNvPr id="0" name=""/>
        <dsp:cNvSpPr/>
      </dsp:nvSpPr>
      <dsp:spPr>
        <a:xfrm>
          <a:off x="2980497" y="787888"/>
          <a:ext cx="488642" cy="488642"/>
        </a:xfrm>
        <a:prstGeom prst="triangle">
          <a:avLst>
            <a:gd name="adj" fmla="val 10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4337531" y="214554"/>
          <a:ext cx="1723951" cy="2868616"/>
        </a:xfrm>
        <a:prstGeom prst="corner">
          <a:avLst>
            <a:gd name="adj1" fmla="val 16120"/>
            <a:gd name="adj2" fmla="val 16110"/>
          </a:avLst>
        </a:prstGeom>
        <a:solidFill>
          <a:schemeClr val="accent3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4049761" y="1071652"/>
          <a:ext cx="2589803" cy="2270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49761" y="1071652"/>
        <a:ext cx="2589803" cy="2270114"/>
      </dsp:txXfrm>
    </dsp:sp>
    <dsp:sp modelId="{F6F2BEFC-1674-4E8D-98FF-DE4432BB887C}">
      <dsp:nvSpPr>
        <dsp:cNvPr id="0" name=""/>
        <dsp:cNvSpPr/>
      </dsp:nvSpPr>
      <dsp:spPr>
        <a:xfrm>
          <a:off x="6150922" y="3363"/>
          <a:ext cx="488642" cy="488642"/>
        </a:xfrm>
        <a:prstGeom prst="triangle">
          <a:avLst>
            <a:gd name="adj" fmla="val 100000"/>
          </a:avLst>
        </a:prstGeom>
        <a:solidFill>
          <a:srgbClr val="92D050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7507957" y="-569970"/>
          <a:ext cx="1723951" cy="286861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7220186" y="287127"/>
          <a:ext cx="2589803" cy="2270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20186" y="287127"/>
        <a:ext cx="2589803" cy="22701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1167106" y="999079"/>
          <a:ext cx="1723951" cy="2868616"/>
        </a:xfrm>
        <a:prstGeom prst="corner">
          <a:avLst>
            <a:gd name="adj1" fmla="val 16120"/>
            <a:gd name="adj2" fmla="val 16110"/>
          </a:avLst>
        </a:prstGeom>
        <a:solidFill>
          <a:srgbClr val="FF0000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879336" y="1856177"/>
          <a:ext cx="2589803" cy="2270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dirty="0"/>
        </a:p>
      </dsp:txBody>
      <dsp:txXfrm>
        <a:off x="879336" y="1856177"/>
        <a:ext cx="2589803" cy="2270114"/>
      </dsp:txXfrm>
    </dsp:sp>
    <dsp:sp modelId="{B746139E-4627-4CCC-9299-5653D77ED24D}">
      <dsp:nvSpPr>
        <dsp:cNvPr id="0" name=""/>
        <dsp:cNvSpPr/>
      </dsp:nvSpPr>
      <dsp:spPr>
        <a:xfrm>
          <a:off x="2980497" y="787888"/>
          <a:ext cx="488642" cy="488642"/>
        </a:xfrm>
        <a:prstGeom prst="triangle">
          <a:avLst>
            <a:gd name="adj" fmla="val 10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4337531" y="214554"/>
          <a:ext cx="1723951" cy="2868616"/>
        </a:xfrm>
        <a:prstGeom prst="corner">
          <a:avLst>
            <a:gd name="adj1" fmla="val 16120"/>
            <a:gd name="adj2" fmla="val 16110"/>
          </a:avLst>
        </a:prstGeom>
        <a:solidFill>
          <a:schemeClr val="accent3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4049761" y="1071652"/>
          <a:ext cx="2589803" cy="2270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49761" y="1071652"/>
        <a:ext cx="2589803" cy="2270114"/>
      </dsp:txXfrm>
    </dsp:sp>
    <dsp:sp modelId="{F6F2BEFC-1674-4E8D-98FF-DE4432BB887C}">
      <dsp:nvSpPr>
        <dsp:cNvPr id="0" name=""/>
        <dsp:cNvSpPr/>
      </dsp:nvSpPr>
      <dsp:spPr>
        <a:xfrm>
          <a:off x="6150922" y="3363"/>
          <a:ext cx="488642" cy="488642"/>
        </a:xfrm>
        <a:prstGeom prst="triangle">
          <a:avLst>
            <a:gd name="adj" fmla="val 100000"/>
          </a:avLst>
        </a:prstGeom>
        <a:solidFill>
          <a:srgbClr val="92D050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7507957" y="-569970"/>
          <a:ext cx="1723951" cy="286861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7220186" y="287127"/>
          <a:ext cx="2589803" cy="2270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20186" y="287127"/>
        <a:ext cx="2589803" cy="2270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0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0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8.wmf"/><Relationship Id="rId7" Type="http://schemas.openxmlformats.org/officeDocument/2006/relationships/image" Target="../media/image53.wmf"/><Relationship Id="rId2" Type="http://schemas.openxmlformats.org/officeDocument/2006/relationships/image" Target="../media/image47.wmf"/><Relationship Id="rId1" Type="http://schemas.openxmlformats.org/officeDocument/2006/relationships/image" Target="../media/image40.wmf"/><Relationship Id="rId6" Type="http://schemas.openxmlformats.org/officeDocument/2006/relationships/image" Target="../media/image52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Relationship Id="rId9" Type="http://schemas.openxmlformats.org/officeDocument/2006/relationships/image" Target="../media/image5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F61C737-8407-42DE-9095-292E01A95A0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8485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357414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206817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0"/>
            <a:ext cx="9211733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0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2F2A2-727E-4A12-AD7A-324D6A53385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206817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0"/>
            <a:ext cx="9211733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0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37B32A-B434-43E9-B979-0D77EA2F8A88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5679AF-804A-427F-A1AE-0742FD0136DE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7992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14834-2461-44E6-96B1-7B3F2D48BE13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6B8C15-72E5-48C1-A582-8D2C137FE6CC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2471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0CE75-6B6B-4376-9C4E-76EC754BCDD9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2806F5-2EC3-4597-8B72-41ED2D52785C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0881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7FF18-A694-4954-A9AE-742B533DCCED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1D9F61-ABB5-42FA-95C1-F3AEAEEABD87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1135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A1F771-1176-436C-A77A-2834FC06EECE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D8C005-3DBA-4BC8-A1EF-9A29D4FFE7A2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3868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3EF9F-E392-4044-99C9-CEDD9E9C91D5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1C488B-0D8F-4970-8EDE-97FA9842E3A2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14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20455E-22B1-4886-9273-1EC7277A6602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81B9A5-BEC7-4D6A-AE97-F74B230E7B80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5763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9F53D-0C45-4781-B141-8C87693330BA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9EA69F-A8BD-4FFD-ABA0-4632ACD8ADB6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5513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1293813" y="533400"/>
            <a:ext cx="6858000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2B9D5-51CF-41AD-9294-B3F1D5E1DD04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E62CB3-840E-4A82-93CF-BD12FDCDF7AC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9988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A1DAA-4E75-4B83-B9E5-7371FA2A4ABD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03FF3E-2DA3-402A-BEBC-C2A5B8175372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0826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DA91F-2C4F-4202-965A-19391F5ECAE2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324E9F-67CD-4FF3-9214-BCDD48E36F98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8331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37B32A-B434-43E9-B979-0D77EA2F8A88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5679AF-804A-427F-A1AE-0742FD0136DE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5847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14834-2461-44E6-96B1-7B3F2D48BE13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6B8C15-72E5-48C1-A582-8D2C137FE6CC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5695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0CE75-6B6B-4376-9C4E-76EC754BCDD9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2806F5-2EC3-4597-8B72-41ED2D52785C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4894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7FF18-A694-4954-A9AE-742B533DCCED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1D9F61-ABB5-42FA-95C1-F3AEAEEABD87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0849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A1F771-1176-436C-A77A-2834FC06EECE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D8C005-3DBA-4BC8-A1EF-9A29D4FFE7A2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340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3EF9F-E392-4044-99C9-CEDD9E9C91D5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1C488B-0D8F-4970-8EDE-97FA9842E3A2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4234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20455E-22B1-4886-9273-1EC7277A6602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81B9A5-BEC7-4D6A-AE97-F74B230E7B80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90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9F53D-0C45-4781-B141-8C87693330BA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9EA69F-A8BD-4FFD-ABA0-4632ACD8ADB6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4821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1293813" y="533400"/>
            <a:ext cx="6858000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2B9D5-51CF-41AD-9294-B3F1D5E1DD04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E62CB3-840E-4A82-93CF-BD12FDCDF7AC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184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A1DAA-4E75-4B83-B9E5-7371FA2A4ABD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03FF3E-2DA3-402A-BEBC-C2A5B8175372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8918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DA91F-2C4F-4202-965A-19391F5ECAE2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324E9F-67CD-4FF3-9214-BCDD48E36F98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2310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37B32A-B434-43E9-B979-0D77EA2F8A88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5679AF-804A-427F-A1AE-0742FD0136DE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4416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14834-2461-44E6-96B1-7B3F2D48BE13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6B8C15-72E5-48C1-A582-8D2C137FE6CC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171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0CE75-6B6B-4376-9C4E-76EC754BCDD9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2806F5-2EC3-4597-8B72-41ED2D52785C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28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7FF18-A694-4954-A9AE-742B533DCCED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1D9F61-ABB5-42FA-95C1-F3AEAEEABD87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04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A1F771-1176-436C-A77A-2834FC06EECE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D8C005-3DBA-4BC8-A1EF-9A29D4FFE7A2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5330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3EF9F-E392-4044-99C9-CEDD9E9C91D5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1C488B-0D8F-4970-8EDE-97FA9842E3A2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2119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20455E-22B1-4886-9273-1EC7277A6602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81B9A5-BEC7-4D6A-AE97-F74B230E7B80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7778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9F53D-0C45-4781-B141-8C87693330BA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9EA69F-A8BD-4FFD-ABA0-4632ACD8ADB6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0341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1293813" y="533400"/>
            <a:ext cx="6858000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2B9D5-51CF-41AD-9294-B3F1D5E1DD04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E62CB3-840E-4A82-93CF-BD12FDCDF7AC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274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A1DAA-4E75-4B83-B9E5-7371FA2A4ABD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03FF3E-2DA3-402A-BEBC-C2A5B8175372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4030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DA91F-2C4F-4202-965A-19391F5ECAE2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324E9F-67CD-4FF3-9214-BCDD48E36F98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13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r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r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2208213" y="304800"/>
            <a:ext cx="937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  <a:endParaRPr lang="vi-VN" altLang="vi-VN" smtClean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8213" y="1600200"/>
            <a:ext cx="9372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  <a:endParaRPr lang="vi-VN" alt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4000" y="6505575"/>
            <a:ext cx="963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8D11B-DE35-4D51-8650-4DC6F2F3C8D9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8/28/2022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9525" y="6505575"/>
            <a:ext cx="687705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3" y="6280150"/>
            <a:ext cx="533400" cy="349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 b="1" smtClean="0">
                <a:solidFill>
                  <a:srgbClr val="AB3C1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F3FB94-BC9A-4CB8-B7BD-76302D5F8DD3}" type="slidenum">
              <a:rPr kumimoji="0" lang="en-US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latin typeface="Euphemia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50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488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2208213" y="304800"/>
            <a:ext cx="937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  <a:endParaRPr lang="vi-VN" altLang="vi-VN" smtClean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8213" y="1600200"/>
            <a:ext cx="9372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  <a:endParaRPr lang="vi-VN" alt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4000" y="6505575"/>
            <a:ext cx="963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8D11B-DE35-4D51-8650-4DC6F2F3C8D9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8/28/2022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9525" y="6505575"/>
            <a:ext cx="687705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3" y="6280150"/>
            <a:ext cx="533400" cy="349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 b="1" smtClean="0">
                <a:solidFill>
                  <a:srgbClr val="AB3C1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F3FB94-BC9A-4CB8-B7BD-76302D5F8DD3}" type="slidenum">
              <a:rPr kumimoji="0" lang="en-US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latin typeface="Euphemia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67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488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2208213" y="304800"/>
            <a:ext cx="937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  <a:endParaRPr lang="vi-VN" altLang="vi-VN" smtClean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8213" y="1600200"/>
            <a:ext cx="9372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  <a:endParaRPr lang="vi-VN" alt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4000" y="6505575"/>
            <a:ext cx="963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8D11B-DE35-4D51-8650-4DC6F2F3C8D9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8/28/2022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9525" y="6505575"/>
            <a:ext cx="687705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3" y="6280150"/>
            <a:ext cx="533400" cy="349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 b="1" smtClean="0">
                <a:solidFill>
                  <a:srgbClr val="AB3C1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F3FB94-BC9A-4CB8-B7BD-76302D5F8DD3}" type="slidenum">
              <a:rPr kumimoji="0" lang="en-US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latin typeface="Euphemia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4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488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30.wmf"/><Relationship Id="rId3" Type="http://schemas.openxmlformats.org/officeDocument/2006/relationships/image" Target="../media/image26.png"/><Relationship Id="rId7" Type="http://schemas.openxmlformats.org/officeDocument/2006/relationships/diagramColors" Target="../diagrams/colors3.xml"/><Relationship Id="rId12" Type="http://schemas.openxmlformats.org/officeDocument/2006/relationships/image" Target="../media/image28.wmf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23.wmf"/><Relationship Id="rId20" Type="http://schemas.openxmlformats.org/officeDocument/2006/relationships/image" Target="../media/image31.wmf"/><Relationship Id="rId1" Type="http://schemas.openxmlformats.org/officeDocument/2006/relationships/vmlDrawing" Target="../drawings/vmlDrawing5.vml"/><Relationship Id="rId6" Type="http://schemas.openxmlformats.org/officeDocument/2006/relationships/diagramQuickStyle" Target="../diagrams/quickStyle3.xml"/><Relationship Id="rId11" Type="http://schemas.openxmlformats.org/officeDocument/2006/relationships/oleObject" Target="../embeddings/oleObject14.bin"/><Relationship Id="rId5" Type="http://schemas.openxmlformats.org/officeDocument/2006/relationships/diagramLayout" Target="../diagrams/layout3.xml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27.wmf"/><Relationship Id="rId19" Type="http://schemas.openxmlformats.org/officeDocument/2006/relationships/oleObject" Target="../embeddings/oleObject18.bin"/><Relationship Id="rId4" Type="http://schemas.openxmlformats.org/officeDocument/2006/relationships/diagramData" Target="../diagrams/data3.xml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9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36.wmf"/><Relationship Id="rId3" Type="http://schemas.openxmlformats.org/officeDocument/2006/relationships/image" Target="../media/image37.png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27.bin"/><Relationship Id="rId14" Type="http://schemas.openxmlformats.org/officeDocument/2006/relationships/oleObject" Target="../embeddings/oleObject3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2.png"/><Relationship Id="rId4" Type="http://schemas.openxmlformats.org/officeDocument/2006/relationships/image" Target="../media/image4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33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38.bin"/><Relationship Id="rId3" Type="http://schemas.openxmlformats.org/officeDocument/2006/relationships/image" Target="../media/image16.jpeg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48.wmf"/><Relationship Id="rId4" Type="http://schemas.openxmlformats.org/officeDocument/2006/relationships/image" Target="../media/image51.jpeg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50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43.bin"/><Relationship Id="rId3" Type="http://schemas.openxmlformats.org/officeDocument/2006/relationships/image" Target="../media/image16.jpeg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48.wmf"/><Relationship Id="rId4" Type="http://schemas.openxmlformats.org/officeDocument/2006/relationships/image" Target="../media/image51.jpeg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50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48.bin"/><Relationship Id="rId18" Type="http://schemas.openxmlformats.org/officeDocument/2006/relationships/image" Target="../media/image53.wmf"/><Relationship Id="rId3" Type="http://schemas.openxmlformats.org/officeDocument/2006/relationships/image" Target="../media/image16.jpeg"/><Relationship Id="rId21" Type="http://schemas.openxmlformats.org/officeDocument/2006/relationships/oleObject" Target="../embeddings/oleObject52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49.wmf"/><Relationship Id="rId17" Type="http://schemas.openxmlformats.org/officeDocument/2006/relationships/oleObject" Target="../embeddings/oleObject50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52.wmf"/><Relationship Id="rId20" Type="http://schemas.openxmlformats.org/officeDocument/2006/relationships/image" Target="../media/image54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9.bin"/><Relationship Id="rId10" Type="http://schemas.openxmlformats.org/officeDocument/2006/relationships/image" Target="../media/image48.wmf"/><Relationship Id="rId19" Type="http://schemas.openxmlformats.org/officeDocument/2006/relationships/oleObject" Target="../embeddings/oleObject51.bin"/><Relationship Id="rId4" Type="http://schemas.openxmlformats.org/officeDocument/2006/relationships/image" Target="../media/image51.jpeg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50.wmf"/><Relationship Id="rId22" Type="http://schemas.openxmlformats.org/officeDocument/2006/relationships/image" Target="../media/image5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5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5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56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image" Target="../media/image16.jpeg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58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image" Target="../media/image16.jpeg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2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61.bin"/><Relationship Id="rId9" Type="http://schemas.openxmlformats.org/officeDocument/2006/relationships/image" Target="../media/image63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reheartbeat.com/dan-so-tphcm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64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67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69.bin"/><Relationship Id="rId4" Type="http://schemas.openxmlformats.org/officeDocument/2006/relationships/image" Target="../media/image68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69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73.bin"/><Relationship Id="rId10" Type="http://schemas.openxmlformats.org/officeDocument/2006/relationships/image" Target="../media/image74.wmf"/><Relationship Id="rId4" Type="http://schemas.openxmlformats.org/officeDocument/2006/relationships/image" Target="../media/image75.png"/><Relationship Id="rId9" Type="http://schemas.openxmlformats.org/officeDocument/2006/relationships/oleObject" Target="../embeddings/oleObject75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danso.org/viet-nam" TargetMode="Externa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76.wmf"/><Relationship Id="rId4" Type="http://schemas.openxmlformats.org/officeDocument/2006/relationships/oleObject" Target="../embeddings/oleObject76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vietnamtourism.gov.vn/" TargetMode="Externa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7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7.vml"/><Relationship Id="rId5" Type="http://schemas.openxmlformats.org/officeDocument/2006/relationships/oleObject" Target="../embeddings/oleObject79.bin"/><Relationship Id="rId4" Type="http://schemas.openxmlformats.org/officeDocument/2006/relationships/image" Target="../media/image7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6.jpeg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13.wmf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3.v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24.wmf"/><Relationship Id="rId3" Type="http://schemas.openxmlformats.org/officeDocument/2006/relationships/image" Target="../media/image26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23.wmf"/><Relationship Id="rId20" Type="http://schemas.openxmlformats.org/officeDocument/2006/relationships/image" Target="../media/image25.wmf"/><Relationship Id="rId1" Type="http://schemas.openxmlformats.org/officeDocument/2006/relationships/vmlDrawing" Target="../drawings/vmlDrawing4.vml"/><Relationship Id="rId6" Type="http://schemas.openxmlformats.org/officeDocument/2006/relationships/diagramQuickStyle" Target="../diagrams/quickStyle2.xml"/><Relationship Id="rId11" Type="http://schemas.openxmlformats.org/officeDocument/2006/relationships/oleObject" Target="../embeddings/oleObject8.bin"/><Relationship Id="rId5" Type="http://schemas.openxmlformats.org/officeDocument/2006/relationships/diagramLayout" Target="../diagrams/layout2.xml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20.wmf"/><Relationship Id="rId19" Type="http://schemas.openxmlformats.org/officeDocument/2006/relationships/oleObject" Target="../embeddings/oleObject12.bin"/><Relationship Id="rId4" Type="http://schemas.openxmlformats.org/officeDocument/2006/relationships/diagramData" Target="../diagrams/data2.xml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8" name="Picture 2" descr="SZ169"/>
          <p:cNvPicPr>
            <a:picLocks noChangeAspect="1"/>
          </p:cNvPicPr>
          <p:nvPr/>
        </p:nvPicPr>
        <p:blipFill>
          <a:blip r:embed="rId2"/>
          <a:srcRect l="10156" t="2061" r="8594" b="5154"/>
          <a:stretch>
            <a:fillRect/>
          </a:stretch>
        </p:blipFill>
        <p:spPr>
          <a:xfrm>
            <a:off x="0" y="-5080"/>
            <a:ext cx="12197080" cy="6857365"/>
          </a:xfrm>
          <a:prstGeom prst="rect">
            <a:avLst/>
          </a:prstGeom>
          <a:solidFill>
            <a:srgbClr val="FF0066"/>
          </a:solidFill>
          <a:ln w="9525">
            <a:noFill/>
          </a:ln>
        </p:spPr>
      </p:pic>
      <p:sp>
        <p:nvSpPr>
          <p:cNvPr id="113670" name="WordArt 7"/>
          <p:cNvSpPr>
            <a:spLocks noTextEdit="1"/>
          </p:cNvSpPr>
          <p:nvPr/>
        </p:nvSpPr>
        <p:spPr>
          <a:xfrm>
            <a:off x="3195955" y="2131695"/>
            <a:ext cx="7401560" cy="134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2800" b="1">
                <a:ln w="12700" cap="flat" cmpd="sng">
                  <a:solidFill>
                    <a:srgbClr val="F60AD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.VnAristote" panose="020B7200000000000000" charset="0"/>
                <a:cs typeface="Times New Roman" panose="02020603050405020304" pitchFamily="18" charset="0"/>
              </a:rPr>
              <a:t> CHÀO MỪNG CÁC EM </a:t>
            </a:r>
          </a:p>
          <a:p>
            <a:pPr algn="ctr"/>
            <a:r>
              <a:rPr lang="en-US" sz="2800" b="1">
                <a:ln w="12700" cap="flat" cmpd="sng">
                  <a:solidFill>
                    <a:srgbClr val="F60AD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.VnAristote" panose="020B7200000000000000" charset="0"/>
                <a:cs typeface="Times New Roman" panose="02020603050405020304" pitchFamily="18" charset="0"/>
              </a:rPr>
              <a:t>ĐẾN VỚI TIẾT HỌC HÔM NAY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134394" y="312627"/>
            <a:ext cx="8142287" cy="127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Dựa</a:t>
            </a: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tắc</a:t>
            </a: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lượt</a:t>
            </a: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chục</a:t>
            </a: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vi-VN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  <p:grpSp>
        <p:nvGrpSpPr>
          <p:cNvPr id="24579" name="Group 4"/>
          <p:cNvGrpSpPr>
            <a:grpSpLocks/>
          </p:cNvGrpSpPr>
          <p:nvPr/>
        </p:nvGrpSpPr>
        <p:grpSpPr bwMode="auto">
          <a:xfrm>
            <a:off x="4763" y="157163"/>
            <a:ext cx="1968500" cy="1231900"/>
            <a:chOff x="2513863" y="44721"/>
            <a:chExt cx="1967261" cy="1232149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2513863" y="44721"/>
              <a:ext cx="1967261" cy="123214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4"/>
            <p:cNvSpPr txBox="1"/>
            <p:nvPr/>
          </p:nvSpPr>
          <p:spPr>
            <a:xfrm>
              <a:off x="2550352" y="81240"/>
              <a:ext cx="1894282" cy="11591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40640" rIns="60960" bIns="40640" spcCol="1270" anchor="ctr"/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1.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tròn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580" name="Group 7"/>
          <p:cNvGrpSpPr>
            <a:grpSpLocks/>
          </p:cNvGrpSpPr>
          <p:nvPr/>
        </p:nvGrpSpPr>
        <p:grpSpPr bwMode="auto">
          <a:xfrm>
            <a:off x="150813" y="1546225"/>
            <a:ext cx="1785937" cy="1231900"/>
            <a:chOff x="2907315" y="1527749"/>
            <a:chExt cx="1605616" cy="1003510"/>
          </a:xfrm>
        </p:grpSpPr>
        <p:sp>
          <p:nvSpPr>
            <p:cNvPr id="9" name="Rectangle: Rounded Corners 8"/>
            <p:cNvSpPr/>
            <p:nvPr/>
          </p:nvSpPr>
          <p:spPr>
            <a:xfrm>
              <a:off x="2907315" y="1527749"/>
              <a:ext cx="1605616" cy="100351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: Rounded Corners 4"/>
            <p:cNvSpPr txBox="1"/>
            <p:nvPr/>
          </p:nvSpPr>
          <p:spPr>
            <a:xfrm>
              <a:off x="2937286" y="1557493"/>
              <a:ext cx="1545674" cy="9440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3340" tIns="35560" rIns="53340" bIns="35560" spcCol="1270" anchor="ctr"/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Ví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dụ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1: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24581" name="Graphic 12" descr="Group brainstor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813" y="92075"/>
            <a:ext cx="201295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Content Placeholder 14" descr="Step Up Process diagram showing 5 steps ascending" title="Smart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826324"/>
              </p:ext>
            </p:extLst>
          </p:nvPr>
        </p:nvGraphicFramePr>
        <p:xfrm>
          <a:off x="1669852" y="2653853"/>
          <a:ext cx="10404764" cy="4128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614613" y="4627563"/>
            <a:ext cx="18843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u="sng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800" b="1" noProof="0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9,99499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53100" y="3776663"/>
            <a:ext cx="24798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solidFill>
                  <a:srgbClr val="FE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sz="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5,(12)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FE9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24925" y="3023978"/>
            <a:ext cx="188436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6B72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67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1,22(5)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898455" y="3730525"/>
            <a:ext cx="13687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r>
              <a:rPr kumimoji="0" lang="en-US" altLang="vi-VN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9,99499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152517"/>
              </p:ext>
            </p:extLst>
          </p:nvPr>
        </p:nvGraphicFramePr>
        <p:xfrm>
          <a:off x="3245646" y="3750662"/>
          <a:ext cx="1043780" cy="460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0" name="Equation" r:id="rId9" imgW="431640" imgH="190440" progId="Equation.DSMT4">
                  <p:embed/>
                </p:oleObj>
              </mc:Choice>
              <mc:Fallback>
                <p:oleObj name="Equation" r:id="rId9" imgW="431640" imgH="19044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5646" y="3750662"/>
                        <a:ext cx="1043780" cy="4609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411459"/>
              </p:ext>
            </p:extLst>
          </p:nvPr>
        </p:nvGraphicFramePr>
        <p:xfrm>
          <a:off x="6491288" y="2998788"/>
          <a:ext cx="13716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1" name="Equation" r:id="rId11" imgW="545760" imgH="190440" progId="Equation.DSMT4">
                  <p:embed/>
                </p:oleObj>
              </mc:Choice>
              <mc:Fallback>
                <p:oleObj name="Equation" r:id="rId11" imgW="545760" imgH="19044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1288" y="2998788"/>
                        <a:ext cx="13716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410689" y="2127826"/>
            <a:ext cx="1730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67</a:t>
            </a:r>
            <a:r>
              <a:rPr kumimoji="0" lang="en-US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5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1,22(5)</a:t>
            </a:r>
            <a:endParaRPr kumimoji="0" lang="en-US" altLang="vi-VN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cs typeface="+mn-cs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923671"/>
              </p:ext>
            </p:extLst>
          </p:nvPr>
        </p:nvGraphicFramePr>
        <p:xfrm>
          <a:off x="9898063" y="2168525"/>
          <a:ext cx="12652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2" name="Equation" r:id="rId13" imgW="533160" imgH="190440" progId="Equation.DSMT4">
                  <p:embed/>
                </p:oleObj>
              </mc:Choice>
              <mc:Fallback>
                <p:oleObj name="Equation" r:id="rId13" imgW="533160" imgH="19044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8063" y="2168525"/>
                        <a:ext cx="1265237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697291"/>
              </p:ext>
            </p:extLst>
          </p:nvPr>
        </p:nvGraphicFramePr>
        <p:xfrm>
          <a:off x="5790724" y="2733675"/>
          <a:ext cx="333375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3" name="Equation" r:id="rId15" imgW="253890" imgH="190417" progId="Equation.DSMT4">
                  <p:embed/>
                </p:oleObj>
              </mc:Choice>
              <mc:Fallback>
                <p:oleObj name="Equation" r:id="rId15" imgW="253890" imgH="190417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0724" y="2733675"/>
                        <a:ext cx="333375" cy="24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409129" y="2677518"/>
            <a:ext cx="6254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E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455025" y="2117725"/>
            <a:ext cx="441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244802"/>
              </p:ext>
            </p:extLst>
          </p:nvPr>
        </p:nvGraphicFramePr>
        <p:xfrm>
          <a:off x="8893292" y="1962150"/>
          <a:ext cx="331787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4" name="Equation" r:id="rId17" imgW="253800" imgH="190440" progId="Equation.DSMT4">
                  <p:embed/>
                </p:oleObj>
              </mc:Choice>
              <mc:Fallback>
                <p:oleObj name="Equation" r:id="rId17" imgW="253800" imgH="19044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3292" y="1962150"/>
                        <a:ext cx="331787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8421688" y="1903413"/>
            <a:ext cx="6254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588655"/>
              </p:ext>
            </p:extLst>
          </p:nvPr>
        </p:nvGraphicFramePr>
        <p:xfrm>
          <a:off x="1898455" y="3484563"/>
          <a:ext cx="617538" cy="24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5" name="Equation" r:id="rId19" imgW="469800" imgH="190440" progId="Equation.DSMT4">
                  <p:embed/>
                </p:oleObj>
              </mc:Choice>
              <mc:Fallback>
                <p:oleObj name="Equation" r:id="rId19" imgW="469800" imgH="190440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8455" y="3484563"/>
                        <a:ext cx="617538" cy="24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280541" y="2955287"/>
            <a:ext cx="1508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</a:t>
            </a:r>
            <a:r>
              <a:rPr kumimoji="0" lang="en-US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</a:t>
            </a:r>
            <a:r>
              <a:rPr kumimoji="0" lang="en-US" b="1" i="0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5,(12)</a:t>
            </a:r>
            <a:endParaRPr kumimoji="0" lang="en-US" altLang="vi-VN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85000"/>
                  <a:lumOff val="15000"/>
                </a:schemeClr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59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6" grpId="0"/>
      <p:bldP spid="30" grpId="0"/>
      <p:bldP spid="31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127412" y="1139430"/>
            <a:ext cx="9158280" cy="127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</a:t>
            </a: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mọi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thập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hữu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hạn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vô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hạn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dễ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dễ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dễ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thường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altLang="vi-VN" sz="36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vi-VN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85000"/>
                  <a:lumOff val="15000"/>
                </a:schemeClr>
              </a:solidFill>
              <a:effectLst/>
              <a:uLnTx/>
              <a:uFillTx/>
            </a:endParaRPr>
          </a:p>
        </p:txBody>
      </p:sp>
      <p:grpSp>
        <p:nvGrpSpPr>
          <p:cNvPr id="24579" name="Group 4"/>
          <p:cNvGrpSpPr>
            <a:grpSpLocks/>
          </p:cNvGrpSpPr>
          <p:nvPr/>
        </p:nvGrpSpPr>
        <p:grpSpPr bwMode="auto">
          <a:xfrm>
            <a:off x="4763" y="157163"/>
            <a:ext cx="1968500" cy="1231900"/>
            <a:chOff x="2513863" y="44721"/>
            <a:chExt cx="1967261" cy="1232149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2513863" y="44721"/>
              <a:ext cx="1967261" cy="123214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4"/>
            <p:cNvSpPr txBox="1"/>
            <p:nvPr/>
          </p:nvSpPr>
          <p:spPr>
            <a:xfrm>
              <a:off x="2550352" y="81240"/>
              <a:ext cx="1894282" cy="11591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40640" rIns="60960" bIns="40640" spcCol="1270" anchor="ctr"/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1.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tròn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8455025" y="2117725"/>
            <a:ext cx="441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21688" y="1903413"/>
            <a:ext cx="6254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Title 6"/>
          <p:cNvSpPr txBox="1">
            <a:spLocks noChangeArrowheads="1"/>
          </p:cNvSpPr>
          <p:nvPr/>
        </p:nvSpPr>
        <p:spPr bwMode="auto">
          <a:xfrm>
            <a:off x="448394" y="2436853"/>
            <a:ext cx="1450061" cy="76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ý:</a:t>
            </a:r>
            <a:endParaRPr kumimoji="0" lang="en-US" altLang="vi-VN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  <p:sp>
        <p:nvSpPr>
          <p:cNvPr id="36" name="Title 6"/>
          <p:cNvSpPr txBox="1">
            <a:spLocks noChangeArrowheads="1"/>
          </p:cNvSpPr>
          <p:nvPr/>
        </p:nvSpPr>
        <p:spPr bwMode="auto">
          <a:xfrm>
            <a:off x="2387307" y="2589491"/>
            <a:ext cx="8898385" cy="228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lvl="0" eaLnBrk="1" hangingPunct="1">
              <a:lnSpc>
                <a:spcPct val="90000"/>
              </a:lnSpc>
            </a:pPr>
            <a:r>
              <a:rPr lang="vi-VN" alt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Ta phải viết một số dưới dạng thập phân trước khi làm tròn.</a:t>
            </a:r>
          </a:p>
          <a:p>
            <a:pPr lvl="0" eaLnBrk="1" hangingPunct="1">
              <a:lnSpc>
                <a:spcPct val="90000"/>
              </a:lnSpc>
            </a:pPr>
            <a:r>
              <a:rPr lang="vi-VN" alt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làm tròn số thập phân ta không quan tâm đến dấu của nó.</a:t>
            </a:r>
          </a:p>
        </p:txBody>
      </p:sp>
    </p:spTree>
    <p:extLst>
      <p:ext uri="{BB962C8B-B14F-4D97-AF65-F5344CB8AC3E}">
        <p14:creationId xmlns:p14="http://schemas.microsoft.com/office/powerpoint/2010/main" val="373965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134394" y="376240"/>
            <a:ext cx="8142287" cy="75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vi-VN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  <p:grpSp>
        <p:nvGrpSpPr>
          <p:cNvPr id="24579" name="Group 4"/>
          <p:cNvGrpSpPr>
            <a:grpSpLocks/>
          </p:cNvGrpSpPr>
          <p:nvPr/>
        </p:nvGrpSpPr>
        <p:grpSpPr bwMode="auto">
          <a:xfrm>
            <a:off x="4762" y="157163"/>
            <a:ext cx="1970011" cy="829629"/>
            <a:chOff x="2513862" y="44721"/>
            <a:chExt cx="1968771" cy="829797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2513862" y="44721"/>
              <a:ext cx="1968771" cy="82979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4"/>
            <p:cNvSpPr txBox="1"/>
            <p:nvPr/>
          </p:nvSpPr>
          <p:spPr>
            <a:xfrm>
              <a:off x="2550352" y="81240"/>
              <a:ext cx="1779740" cy="7932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40640" rIns="60960" bIns="40640" spcCol="1270" anchor="ctr"/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2: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8455025" y="2117725"/>
            <a:ext cx="441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21688" y="1903413"/>
            <a:ext cx="6254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488781" y="1235044"/>
                <a:ext cx="878766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250</m:t>
                          </m:r>
                        </m:num>
                        <m:den>
                          <m:r>
                            <a:rPr lang="vi-VN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781" y="1235044"/>
                <a:ext cx="878766" cy="7936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3387773" y="1440955"/>
            <a:ext cx="13344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chemeClr val="tx2"/>
                </a:solidFill>
              </a:rPr>
              <a:t>=</a:t>
            </a:r>
            <a:r>
              <a:rPr lang="vi-VN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,(3)</a:t>
            </a:r>
            <a:endParaRPr lang="vi-VN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998290"/>
              </p:ext>
            </p:extLst>
          </p:nvPr>
        </p:nvGraphicFramePr>
        <p:xfrm>
          <a:off x="4722258" y="1360355"/>
          <a:ext cx="933209" cy="543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7" name="Equation" r:id="rId4" imgW="304560" imgH="177480" progId="Equation.DSMT4">
                  <p:embed/>
                </p:oleObj>
              </mc:Choice>
              <mc:Fallback>
                <p:oleObj name="Equation" r:id="rId4" imgW="3045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22258" y="1360355"/>
                        <a:ext cx="933209" cy="5430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itle 6"/>
          <p:cNvSpPr txBox="1">
            <a:spLocks noChangeArrowheads="1"/>
          </p:cNvSpPr>
          <p:nvPr/>
        </p:nvSpPr>
        <p:spPr bwMode="auto">
          <a:xfrm>
            <a:off x="1058946" y="2074747"/>
            <a:ext cx="8142287" cy="75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chục</a:t>
            </a: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vi-VN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97547"/>
              </p:ext>
            </p:extLst>
          </p:nvPr>
        </p:nvGraphicFramePr>
        <p:xfrm>
          <a:off x="829989" y="3138163"/>
          <a:ext cx="1068465" cy="519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8" name="Equation" r:id="rId6" imgW="469800" imgH="228600" progId="Equation.DSMT4">
                  <p:embed/>
                </p:oleObj>
              </mc:Choice>
              <mc:Fallback>
                <p:oleObj name="Equation" r:id="rId6" imgW="469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9989" y="3138163"/>
                        <a:ext cx="1068465" cy="519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0"/>
          <p:cNvSpPr/>
          <p:nvPr/>
        </p:nvSpPr>
        <p:spPr>
          <a:xfrm>
            <a:off x="1974773" y="3160660"/>
            <a:ext cx="27474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chemeClr val="tx2"/>
                </a:solidFill>
              </a:rPr>
              <a:t>=</a:t>
            </a:r>
            <a:r>
              <a:rPr lang="vi-VN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1,60696126...</a:t>
            </a:r>
            <a:endParaRPr lang="vi-VN" sz="2800" dirty="0"/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416883"/>
              </p:ext>
            </p:extLst>
          </p:nvPr>
        </p:nvGraphicFramePr>
        <p:xfrm>
          <a:off x="4523649" y="3138163"/>
          <a:ext cx="1190756" cy="51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9" name="Equation" r:id="rId8" imgW="406080" imgH="177480" progId="Equation.DSMT4">
                  <p:embed/>
                </p:oleObj>
              </mc:Choice>
              <mc:Fallback>
                <p:oleObj name="Equation" r:id="rId8" imgW="406080" imgH="177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23649" y="3138163"/>
                        <a:ext cx="1190756" cy="519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itle 6"/>
          <p:cNvSpPr txBox="1">
            <a:spLocks noChangeArrowheads="1"/>
          </p:cNvSpPr>
          <p:nvPr/>
        </p:nvSpPr>
        <p:spPr bwMode="auto">
          <a:xfrm>
            <a:off x="1024089" y="3770522"/>
            <a:ext cx="8142287" cy="75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c) </a:t>
            </a: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nghìn</a:t>
            </a: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vi-VN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95557"/>
              </p:ext>
            </p:extLst>
          </p:nvPr>
        </p:nvGraphicFramePr>
        <p:xfrm>
          <a:off x="2355849" y="4903787"/>
          <a:ext cx="562509" cy="562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0" name="Equation" r:id="rId10" imgW="139680" imgH="139680" progId="Equation.DSMT4">
                  <p:embed/>
                </p:oleObj>
              </mc:Choice>
              <mc:Fallback>
                <p:oleObj name="Equation" r:id="rId10" imgW="139680" imgH="1396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55849" y="4903787"/>
                        <a:ext cx="562509" cy="562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44"/>
          <p:cNvSpPr/>
          <p:nvPr/>
        </p:nvSpPr>
        <p:spPr>
          <a:xfrm>
            <a:off x="2873278" y="4954787"/>
            <a:ext cx="27474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chemeClr val="tx2"/>
                </a:solidFill>
              </a:rPr>
              <a:t>=</a:t>
            </a:r>
            <a:r>
              <a:rPr lang="vi-VN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3,14</a:t>
            </a:r>
            <a:r>
              <a:rPr lang="vi-VN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592653...</a:t>
            </a:r>
            <a:endParaRPr lang="vi-VN" sz="2800" dirty="0"/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926956"/>
              </p:ext>
            </p:extLst>
          </p:nvPr>
        </p:nvGraphicFramePr>
        <p:xfrm>
          <a:off x="5256491" y="4929538"/>
          <a:ext cx="1457047" cy="59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11" name="Equation" r:id="rId12" imgW="495000" imgH="203040" progId="Equation.DSMT4">
                  <p:embed/>
                </p:oleObj>
              </mc:Choice>
              <mc:Fallback>
                <p:oleObj name="Equation" r:id="rId12" imgW="495000" imgH="20304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56491" y="4929538"/>
                        <a:ext cx="1457047" cy="59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761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1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2" grpId="0"/>
      <p:bldP spid="34" grpId="0"/>
      <p:bldP spid="41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380215" y="376240"/>
            <a:ext cx="8142287" cy="75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55025" y="2117725"/>
            <a:ext cx="441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21688" y="1903413"/>
            <a:ext cx="6254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437" y="376240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6"/>
          <p:cNvSpPr txBox="1">
            <a:spLocks noChangeArrowheads="1"/>
          </p:cNvSpPr>
          <p:nvPr/>
        </p:nvSpPr>
        <p:spPr bwMode="auto">
          <a:xfrm>
            <a:off x="770658" y="1473201"/>
            <a:ext cx="8142287" cy="54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r>
              <a:rPr lang="vi-VN" b="1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Làm tròn đến hàng trăm</a:t>
            </a:r>
            <a:r>
              <a:rPr lang="vi-VN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và </a:t>
            </a:r>
            <a:endParaRPr lang="vi-VN" b="1" dirty="0">
              <a:solidFill>
                <a:schemeClr val="tx2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493747"/>
              </p:ext>
            </p:extLst>
          </p:nvPr>
        </p:nvGraphicFramePr>
        <p:xfrm>
          <a:off x="4493301" y="1548988"/>
          <a:ext cx="1146584" cy="472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42" name="Equation" r:id="rId3" imgW="431640" imgH="177480" progId="Equation.DSMT4">
                  <p:embed/>
                </p:oleObj>
              </mc:Choice>
              <mc:Fallback>
                <p:oleObj name="Equation" r:id="rId3" imgW="431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3301" y="1548988"/>
                        <a:ext cx="1146584" cy="472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346495"/>
              </p:ext>
            </p:extLst>
          </p:nvPr>
        </p:nvGraphicFramePr>
        <p:xfrm>
          <a:off x="6096000" y="1481380"/>
          <a:ext cx="1464693" cy="565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43" name="Equation" r:id="rId5" imgW="558720" imgH="215640" progId="Equation.DSMT4">
                  <p:embed/>
                </p:oleObj>
              </mc:Choice>
              <mc:Fallback>
                <p:oleObj name="Equation" r:id="rId5" imgW="5587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0" y="1481380"/>
                        <a:ext cx="1464693" cy="565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6"/>
          <p:cNvSpPr txBox="1">
            <a:spLocks noChangeArrowheads="1"/>
          </p:cNvSpPr>
          <p:nvPr/>
        </p:nvSpPr>
        <p:spPr bwMode="auto">
          <a:xfrm>
            <a:off x="777676" y="2055463"/>
            <a:ext cx="8142287" cy="54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r>
              <a:rPr lang="vi-VN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b="1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tròn đến hàng trăm</a:t>
            </a:r>
            <a:r>
              <a:rPr lang="vi-VN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và 6,(234)  </a:t>
            </a:r>
            <a:endParaRPr lang="vi-VN" b="1" dirty="0">
              <a:solidFill>
                <a:schemeClr val="tx2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743811"/>
              </p:ext>
            </p:extLst>
          </p:nvPr>
        </p:nvGraphicFramePr>
        <p:xfrm>
          <a:off x="4686572" y="2173161"/>
          <a:ext cx="760041" cy="432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44" name="Equation" r:id="rId7" imgW="317160" imgH="228600" progId="Equation.DSMT4">
                  <p:embed/>
                </p:oleObj>
              </mc:Choice>
              <mc:Fallback>
                <p:oleObj name="Equation" r:id="rId7" imgW="317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86572" y="2173161"/>
                        <a:ext cx="760041" cy="432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061293"/>
              </p:ext>
            </p:extLst>
          </p:nvPr>
        </p:nvGraphicFramePr>
        <p:xfrm>
          <a:off x="3302000" y="2336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45" name="Equation" r:id="rId9" imgW="914400" imgH="198720" progId="Equation.DSMT4">
                  <p:embed/>
                </p:oleObj>
              </mc:Choice>
              <mc:Fallback>
                <p:oleObj name="Equation" r:id="rId9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02000" y="2336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6"/>
          <p:cNvSpPr txBox="1">
            <a:spLocks noChangeArrowheads="1"/>
          </p:cNvSpPr>
          <p:nvPr/>
        </p:nvSpPr>
        <p:spPr bwMode="auto">
          <a:xfrm>
            <a:off x="268881" y="2566470"/>
            <a:ext cx="763190" cy="54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r>
              <a:rPr 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76707" y="2884540"/>
            <a:ext cx="3986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  </a:t>
            </a:r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  <a:r>
              <a:rPr lang="vi-VN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41,59265… 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117412"/>
              </p:ext>
            </p:extLst>
          </p:nvPr>
        </p:nvGraphicFramePr>
        <p:xfrm>
          <a:off x="2295337" y="2977875"/>
          <a:ext cx="346037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46" name="Equation" r:id="rId11" imgW="139680" imgH="139680" progId="Equation.DSMT4">
                  <p:embed/>
                </p:oleObj>
              </mc:Choice>
              <mc:Fallback>
                <p:oleObj name="Equation" r:id="rId11" imgW="1396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95337" y="2977875"/>
                        <a:ext cx="346037" cy="33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5066592" y="2884540"/>
            <a:ext cx="3999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tròn đến hàng trăm </a:t>
            </a:r>
            <a:r>
              <a:rPr lang="vi-VN" sz="2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032988" y="284092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3100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35900" y="3364141"/>
            <a:ext cx="3887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-</a:t>
            </a:r>
            <a:r>
              <a:rPr lang="vi-VN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41,421356…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448809"/>
              </p:ext>
            </p:extLst>
          </p:nvPr>
        </p:nvGraphicFramePr>
        <p:xfrm>
          <a:off x="1032071" y="3334143"/>
          <a:ext cx="1464693" cy="565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47" name="Equation" r:id="rId13" imgW="558720" imgH="215640" progId="Equation.DSMT4">
                  <p:embed/>
                </p:oleObj>
              </mc:Choice>
              <mc:Fallback>
                <p:oleObj name="Equation" r:id="rId13" imgW="558720" imgH="2156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32071" y="3334143"/>
                        <a:ext cx="1464693" cy="565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5098436" y="3381000"/>
            <a:ext cx="3999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tròn đến hàng trăm </a:t>
            </a:r>
            <a:r>
              <a:rPr lang="vi-VN" sz="2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173182" y="3354144"/>
            <a:ext cx="843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-100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76707" y="4045195"/>
            <a:ext cx="38587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vi-VN" sz="2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-</a:t>
            </a:r>
            <a:r>
              <a:rPr lang="vi-VN" sz="2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2,23</a:t>
            </a:r>
            <a:r>
              <a:rPr lang="vi-VN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2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06797... </a:t>
            </a:r>
            <a:endParaRPr lang="vi-VN" sz="2800" dirty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865857"/>
              </p:ext>
            </p:extLst>
          </p:nvPr>
        </p:nvGraphicFramePr>
        <p:xfrm>
          <a:off x="1620174" y="4062529"/>
          <a:ext cx="888160" cy="505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48" name="Equation" r:id="rId14" imgW="317160" imgH="228600" progId="Equation.DSMT4">
                  <p:embed/>
                </p:oleObj>
              </mc:Choice>
              <mc:Fallback>
                <p:oleObj name="Equation" r:id="rId14" imgW="317160" imgH="2286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20174" y="4062529"/>
                        <a:ext cx="888160" cy="505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4920150" y="4067980"/>
            <a:ext cx="4947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tròn đến hàng </a:t>
            </a:r>
            <a:r>
              <a:rPr lang="vi-VN" sz="2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nghìn là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867338" y="4045194"/>
            <a:ext cx="1112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-2,236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91886" y="4682630"/>
            <a:ext cx="3230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6,(234) </a:t>
            </a:r>
            <a:r>
              <a:rPr lang="vi-VN" sz="2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=6,23</a:t>
            </a:r>
            <a:r>
              <a:rPr lang="vi-VN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234... </a:t>
            </a:r>
            <a:endParaRPr lang="vi-VN" sz="2800" dirty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887650" y="4661698"/>
            <a:ext cx="4947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tròn đến hàng </a:t>
            </a:r>
            <a:r>
              <a:rPr lang="vi-VN" sz="2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nghìn là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891253" y="4661698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6,234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54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1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11" grpId="0"/>
      <p:bldP spid="14" grpId="0"/>
      <p:bldP spid="15" grpId="0"/>
      <p:bldP spid="23" grpId="0"/>
      <p:bldP spid="24" grpId="0"/>
      <p:bldP spid="27" grpId="0"/>
      <p:bldP spid="28" grpId="0"/>
      <p:bldP spid="32" grpId="0"/>
      <p:bldP spid="34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380216" y="376240"/>
            <a:ext cx="6074810" cy="75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lvl="0"/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chu vi một cái bánh xe có bán kính 65cm và làm tròn đến kết quả hàng đơn vị.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55025" y="2117725"/>
            <a:ext cx="441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21688" y="1903413"/>
            <a:ext cx="6254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437" y="376240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itle 6"/>
          <p:cNvSpPr txBox="1">
            <a:spLocks noChangeArrowheads="1"/>
          </p:cNvSpPr>
          <p:nvPr/>
        </p:nvSpPr>
        <p:spPr bwMode="auto">
          <a:xfrm>
            <a:off x="770658" y="1473201"/>
            <a:ext cx="8142287" cy="54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lvl="0"/>
            <a:r>
              <a:rPr lang="vi-VN" b="1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xe trên thực tế hình gì?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302000" y="2336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1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2000" y="2336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5078" y="-8256"/>
            <a:ext cx="3049341" cy="2543493"/>
          </a:xfrm>
          <a:prstGeom prst="rect">
            <a:avLst/>
          </a:prstGeom>
        </p:spPr>
      </p:pic>
      <p:sp>
        <p:nvSpPr>
          <p:cNvPr id="37" name="Title 6"/>
          <p:cNvSpPr txBox="1">
            <a:spLocks noChangeArrowheads="1"/>
          </p:cNvSpPr>
          <p:nvPr/>
        </p:nvSpPr>
        <p:spPr bwMode="auto">
          <a:xfrm>
            <a:off x="777676" y="1861915"/>
            <a:ext cx="8142287" cy="54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lvl="0"/>
            <a:r>
              <a:rPr lang="vi-VN" b="1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tính diện tích hình tròn ta dung công thức nào?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Title 6"/>
          <p:cNvSpPr txBox="1">
            <a:spLocks noChangeArrowheads="1"/>
          </p:cNvSpPr>
          <p:nvPr/>
        </p:nvSpPr>
        <p:spPr bwMode="auto">
          <a:xfrm>
            <a:off x="3346450" y="1084487"/>
            <a:ext cx="1014033" cy="54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lvl="0"/>
            <a:r>
              <a:rPr 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8731" y="2295629"/>
            <a:ext cx="6255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 vi bánh xe có bán kính là 65 cm là:</a:t>
            </a:r>
            <a:endParaRPr lang="vi-VN" sz="2800" b="1" dirty="0">
              <a:solidFill>
                <a:schemeClr val="tx2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5817" y="2986334"/>
            <a:ext cx="5361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 = </a:t>
            </a: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2.r.π=2.65.π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=</a:t>
            </a: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408,407045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(cm)</a:t>
            </a:r>
            <a:endParaRPr lang="vi-VN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69498" y="3677039"/>
            <a:ext cx="66127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408,407045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hàng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đơn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vị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408(cm)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124387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1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11" grpId="0"/>
      <p:bldP spid="11" grpId="1"/>
      <p:bldP spid="37" grpId="0"/>
      <p:bldP spid="37" grpId="1"/>
      <p:bldP spid="37" grpId="2"/>
      <p:bldP spid="38" grpId="0"/>
      <p:bldP spid="4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661645" y="216933"/>
            <a:ext cx="7479262" cy="91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lvl="0"/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45,67358 là tròn đến hàng phần trăm là: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437" y="376240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746890" y="2479640"/>
            <a:ext cx="2266428" cy="906571"/>
          </a:xfrm>
          <a:custGeom>
            <a:avLst/>
            <a:gdLst>
              <a:gd name="connsiteX0" fmla="*/ 0 w 2266428"/>
              <a:gd name="connsiteY0" fmla="*/ 0 h 906571"/>
              <a:gd name="connsiteX1" fmla="*/ 1813143 w 2266428"/>
              <a:gd name="connsiteY1" fmla="*/ 0 h 906571"/>
              <a:gd name="connsiteX2" fmla="*/ 2266428 w 2266428"/>
              <a:gd name="connsiteY2" fmla="*/ 453286 h 906571"/>
              <a:gd name="connsiteX3" fmla="*/ 1813143 w 2266428"/>
              <a:gd name="connsiteY3" fmla="*/ 906571 h 906571"/>
              <a:gd name="connsiteX4" fmla="*/ 0 w 2266428"/>
              <a:gd name="connsiteY4" fmla="*/ 906571 h 906571"/>
              <a:gd name="connsiteX5" fmla="*/ 453286 w 2266428"/>
              <a:gd name="connsiteY5" fmla="*/ 453286 h 906571"/>
              <a:gd name="connsiteX6" fmla="*/ 0 w 2266428"/>
              <a:gd name="connsiteY6" fmla="*/ 0 h 90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6428" h="906571">
                <a:moveTo>
                  <a:pt x="0" y="0"/>
                </a:moveTo>
                <a:lnTo>
                  <a:pt x="1813143" y="0"/>
                </a:lnTo>
                <a:lnTo>
                  <a:pt x="2266428" y="453286"/>
                </a:lnTo>
                <a:lnTo>
                  <a:pt x="1813143" y="906571"/>
                </a:lnTo>
                <a:lnTo>
                  <a:pt x="0" y="906571"/>
                </a:lnTo>
                <a:lnTo>
                  <a:pt x="453286" y="4532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1302" tIns="42672" rIns="495957" bIns="42672" numCol="1" spcCol="1270" anchor="ctr" anchorCtr="0">
            <a:no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3200" b="1" i="0" kern="1200" baseline="0" dirty="0" smtClean="0"/>
              <a:t>A. 45</a:t>
            </a:r>
            <a:endParaRPr lang="vi-VN" sz="3200" kern="1200" dirty="0"/>
          </a:p>
        </p:txBody>
      </p:sp>
      <p:sp>
        <p:nvSpPr>
          <p:cNvPr id="18" name="Freeform 17"/>
          <p:cNvSpPr/>
          <p:nvPr/>
        </p:nvSpPr>
        <p:spPr>
          <a:xfrm>
            <a:off x="3786676" y="2479640"/>
            <a:ext cx="2624705" cy="906571"/>
          </a:xfrm>
          <a:custGeom>
            <a:avLst/>
            <a:gdLst>
              <a:gd name="connsiteX0" fmla="*/ 0 w 2624705"/>
              <a:gd name="connsiteY0" fmla="*/ 0 h 906571"/>
              <a:gd name="connsiteX1" fmla="*/ 2171420 w 2624705"/>
              <a:gd name="connsiteY1" fmla="*/ 0 h 906571"/>
              <a:gd name="connsiteX2" fmla="*/ 2624705 w 2624705"/>
              <a:gd name="connsiteY2" fmla="*/ 453286 h 906571"/>
              <a:gd name="connsiteX3" fmla="*/ 2171420 w 2624705"/>
              <a:gd name="connsiteY3" fmla="*/ 906571 h 906571"/>
              <a:gd name="connsiteX4" fmla="*/ 0 w 2624705"/>
              <a:gd name="connsiteY4" fmla="*/ 906571 h 906571"/>
              <a:gd name="connsiteX5" fmla="*/ 453286 w 2624705"/>
              <a:gd name="connsiteY5" fmla="*/ 453286 h 906571"/>
              <a:gd name="connsiteX6" fmla="*/ 0 w 2624705"/>
              <a:gd name="connsiteY6" fmla="*/ 0 h 90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4705" h="906571">
                <a:moveTo>
                  <a:pt x="0" y="0"/>
                </a:moveTo>
                <a:lnTo>
                  <a:pt x="2171420" y="0"/>
                </a:lnTo>
                <a:lnTo>
                  <a:pt x="2624705" y="453286"/>
                </a:lnTo>
                <a:lnTo>
                  <a:pt x="2171420" y="906571"/>
                </a:lnTo>
                <a:lnTo>
                  <a:pt x="0" y="906571"/>
                </a:lnTo>
                <a:lnTo>
                  <a:pt x="453286" y="4532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1302" tIns="42672" rIns="495957" bIns="42672" numCol="1" spcCol="1270" anchor="ctr" anchorCtr="0">
            <a:no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3200" b="1" i="0" kern="1200" baseline="0" dirty="0" smtClean="0"/>
              <a:t>B. 45,67</a:t>
            </a:r>
            <a:endParaRPr lang="vi-VN" sz="3200" kern="1200" dirty="0"/>
          </a:p>
        </p:txBody>
      </p:sp>
      <p:sp>
        <p:nvSpPr>
          <p:cNvPr id="19" name="Freeform 18"/>
          <p:cNvSpPr/>
          <p:nvPr/>
        </p:nvSpPr>
        <p:spPr>
          <a:xfrm>
            <a:off x="6184739" y="2483448"/>
            <a:ext cx="2962947" cy="898956"/>
          </a:xfrm>
          <a:custGeom>
            <a:avLst/>
            <a:gdLst>
              <a:gd name="connsiteX0" fmla="*/ 0 w 2962947"/>
              <a:gd name="connsiteY0" fmla="*/ 0 h 898956"/>
              <a:gd name="connsiteX1" fmla="*/ 2513469 w 2962947"/>
              <a:gd name="connsiteY1" fmla="*/ 0 h 898956"/>
              <a:gd name="connsiteX2" fmla="*/ 2962947 w 2962947"/>
              <a:gd name="connsiteY2" fmla="*/ 449478 h 898956"/>
              <a:gd name="connsiteX3" fmla="*/ 2513469 w 2962947"/>
              <a:gd name="connsiteY3" fmla="*/ 898956 h 898956"/>
              <a:gd name="connsiteX4" fmla="*/ 0 w 2962947"/>
              <a:gd name="connsiteY4" fmla="*/ 898956 h 898956"/>
              <a:gd name="connsiteX5" fmla="*/ 449478 w 2962947"/>
              <a:gd name="connsiteY5" fmla="*/ 449478 h 898956"/>
              <a:gd name="connsiteX6" fmla="*/ 0 w 2962947"/>
              <a:gd name="connsiteY6" fmla="*/ 0 h 89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2947" h="898956">
                <a:moveTo>
                  <a:pt x="0" y="0"/>
                </a:moveTo>
                <a:lnTo>
                  <a:pt x="2513469" y="0"/>
                </a:lnTo>
                <a:lnTo>
                  <a:pt x="2962947" y="449478"/>
                </a:lnTo>
                <a:lnTo>
                  <a:pt x="2513469" y="898956"/>
                </a:lnTo>
                <a:lnTo>
                  <a:pt x="0" y="898956"/>
                </a:lnTo>
                <a:lnTo>
                  <a:pt x="449478" y="4494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7494" tIns="42672" rIns="492150" bIns="42672" numCol="1" spcCol="1270" anchor="ctr" anchorCtr="0">
            <a:no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3200" b="1" i="0" kern="1200" baseline="0" dirty="0" smtClean="0"/>
              <a:t>C. 45,68</a:t>
            </a:r>
            <a:endParaRPr lang="vi-VN" sz="3200" kern="1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8025" y="3505319"/>
            <a:ext cx="1979534" cy="19795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70077" y="3538454"/>
            <a:ext cx="1291812" cy="19463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0050" y="3563438"/>
            <a:ext cx="1291812" cy="194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5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661645" y="216933"/>
            <a:ext cx="7479262" cy="91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125,926 là tròn đến hàng Chục</a:t>
            </a:r>
            <a:r>
              <a:rPr kumimoji="0" lang="vi-VN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là: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437" y="376240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593179" y="2479640"/>
            <a:ext cx="2420139" cy="906571"/>
          </a:xfrm>
          <a:custGeom>
            <a:avLst/>
            <a:gdLst>
              <a:gd name="connsiteX0" fmla="*/ 0 w 2266428"/>
              <a:gd name="connsiteY0" fmla="*/ 0 h 906571"/>
              <a:gd name="connsiteX1" fmla="*/ 1813143 w 2266428"/>
              <a:gd name="connsiteY1" fmla="*/ 0 h 906571"/>
              <a:gd name="connsiteX2" fmla="*/ 2266428 w 2266428"/>
              <a:gd name="connsiteY2" fmla="*/ 453286 h 906571"/>
              <a:gd name="connsiteX3" fmla="*/ 1813143 w 2266428"/>
              <a:gd name="connsiteY3" fmla="*/ 906571 h 906571"/>
              <a:gd name="connsiteX4" fmla="*/ 0 w 2266428"/>
              <a:gd name="connsiteY4" fmla="*/ 906571 h 906571"/>
              <a:gd name="connsiteX5" fmla="*/ 453286 w 2266428"/>
              <a:gd name="connsiteY5" fmla="*/ 453286 h 906571"/>
              <a:gd name="connsiteX6" fmla="*/ 0 w 2266428"/>
              <a:gd name="connsiteY6" fmla="*/ 0 h 90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6428" h="906571">
                <a:moveTo>
                  <a:pt x="0" y="0"/>
                </a:moveTo>
                <a:lnTo>
                  <a:pt x="1813143" y="0"/>
                </a:lnTo>
                <a:lnTo>
                  <a:pt x="2266428" y="453286"/>
                </a:lnTo>
                <a:lnTo>
                  <a:pt x="1813143" y="906571"/>
                </a:lnTo>
                <a:lnTo>
                  <a:pt x="0" y="906571"/>
                </a:lnTo>
                <a:lnTo>
                  <a:pt x="453286" y="4532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1302" tIns="42672" rIns="495957" bIns="42672" numCol="1" spcCol="1270" anchor="ctr" anchorCtr="0">
            <a:noAutofit/>
          </a:bodyPr>
          <a:lstStyle/>
          <a:p>
            <a:pPr marL="0" marR="0" lvl="0" indent="0" algn="ctr" defTabSz="1422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A. 125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786676" y="2479640"/>
            <a:ext cx="2624705" cy="906571"/>
          </a:xfrm>
          <a:custGeom>
            <a:avLst/>
            <a:gdLst>
              <a:gd name="connsiteX0" fmla="*/ 0 w 2624705"/>
              <a:gd name="connsiteY0" fmla="*/ 0 h 906571"/>
              <a:gd name="connsiteX1" fmla="*/ 2171420 w 2624705"/>
              <a:gd name="connsiteY1" fmla="*/ 0 h 906571"/>
              <a:gd name="connsiteX2" fmla="*/ 2624705 w 2624705"/>
              <a:gd name="connsiteY2" fmla="*/ 453286 h 906571"/>
              <a:gd name="connsiteX3" fmla="*/ 2171420 w 2624705"/>
              <a:gd name="connsiteY3" fmla="*/ 906571 h 906571"/>
              <a:gd name="connsiteX4" fmla="*/ 0 w 2624705"/>
              <a:gd name="connsiteY4" fmla="*/ 906571 h 906571"/>
              <a:gd name="connsiteX5" fmla="*/ 453286 w 2624705"/>
              <a:gd name="connsiteY5" fmla="*/ 453286 h 906571"/>
              <a:gd name="connsiteX6" fmla="*/ 0 w 2624705"/>
              <a:gd name="connsiteY6" fmla="*/ 0 h 90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4705" h="906571">
                <a:moveTo>
                  <a:pt x="0" y="0"/>
                </a:moveTo>
                <a:lnTo>
                  <a:pt x="2171420" y="0"/>
                </a:lnTo>
                <a:lnTo>
                  <a:pt x="2624705" y="453286"/>
                </a:lnTo>
                <a:lnTo>
                  <a:pt x="2171420" y="906571"/>
                </a:lnTo>
                <a:lnTo>
                  <a:pt x="0" y="906571"/>
                </a:lnTo>
                <a:lnTo>
                  <a:pt x="453286" y="4532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1302" tIns="42672" rIns="495957" bIns="42672" numCol="1" spcCol="1270" anchor="ctr" anchorCtr="0">
            <a:noAutofit/>
          </a:bodyPr>
          <a:lstStyle/>
          <a:p>
            <a:pPr marL="0" marR="0" lvl="0" indent="0" algn="ctr" defTabSz="1422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B. 130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184739" y="2483448"/>
            <a:ext cx="2962947" cy="898956"/>
          </a:xfrm>
          <a:custGeom>
            <a:avLst/>
            <a:gdLst>
              <a:gd name="connsiteX0" fmla="*/ 0 w 2962947"/>
              <a:gd name="connsiteY0" fmla="*/ 0 h 898956"/>
              <a:gd name="connsiteX1" fmla="*/ 2513469 w 2962947"/>
              <a:gd name="connsiteY1" fmla="*/ 0 h 898956"/>
              <a:gd name="connsiteX2" fmla="*/ 2962947 w 2962947"/>
              <a:gd name="connsiteY2" fmla="*/ 449478 h 898956"/>
              <a:gd name="connsiteX3" fmla="*/ 2513469 w 2962947"/>
              <a:gd name="connsiteY3" fmla="*/ 898956 h 898956"/>
              <a:gd name="connsiteX4" fmla="*/ 0 w 2962947"/>
              <a:gd name="connsiteY4" fmla="*/ 898956 h 898956"/>
              <a:gd name="connsiteX5" fmla="*/ 449478 w 2962947"/>
              <a:gd name="connsiteY5" fmla="*/ 449478 h 898956"/>
              <a:gd name="connsiteX6" fmla="*/ 0 w 2962947"/>
              <a:gd name="connsiteY6" fmla="*/ 0 h 89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2947" h="898956">
                <a:moveTo>
                  <a:pt x="0" y="0"/>
                </a:moveTo>
                <a:lnTo>
                  <a:pt x="2513469" y="0"/>
                </a:lnTo>
                <a:lnTo>
                  <a:pt x="2962947" y="449478"/>
                </a:lnTo>
                <a:lnTo>
                  <a:pt x="2513469" y="898956"/>
                </a:lnTo>
                <a:lnTo>
                  <a:pt x="0" y="898956"/>
                </a:lnTo>
                <a:lnTo>
                  <a:pt x="449478" y="4494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7494" tIns="42672" rIns="492150" bIns="42672" numCol="1" spcCol="1270" anchor="ctr" anchorCtr="0">
            <a:noAutofit/>
          </a:bodyPr>
          <a:lstStyle/>
          <a:p>
            <a:pPr marL="0" marR="0" lvl="0" indent="0" algn="ctr" defTabSz="1422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C. 125,93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8025" y="3505319"/>
            <a:ext cx="1979534" cy="19795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70077" y="3538454"/>
            <a:ext cx="1291812" cy="19463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0050" y="3563438"/>
            <a:ext cx="1291812" cy="194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4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605804" y="3352681"/>
            <a:ext cx="7479262" cy="91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Về</a:t>
            </a:r>
            <a:r>
              <a:rPr kumimoji="0" 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nhà xem lại phần 1 làm tròn số.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hiểu nội dung phần quy tắc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Làm</a:t>
            </a:r>
            <a:r>
              <a:rPr kumimoji="0" 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bài tập 1, 2 SGK Trang 42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Xem trước</a:t>
            </a:r>
            <a:r>
              <a:rPr kumimoji="0" 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nội dung tiết 2 phần 2: </a:t>
            </a:r>
            <a:r>
              <a:rPr kumimoji="0" lang="vi-VN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 tròn số căn cứ vào độ chính xác cho trước.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4713" y="681516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25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1584" y="1292068"/>
            <a:ext cx="9463556" cy="27474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40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400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400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1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05180" y="950595"/>
            <a:ext cx="6812280" cy="65151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1"/>
          <p:cNvSpPr/>
          <p:nvPr/>
        </p:nvSpPr>
        <p:spPr>
          <a:xfrm>
            <a:off x="671830" y="1602105"/>
            <a:ext cx="9392758" cy="679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1822136" y="147320"/>
            <a:ext cx="9387237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algn="ctr" eaLnBrk="1" hangingPunct="1"/>
            <a:r>
              <a:rPr lang="vi-VN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Content Placeholder 1"/>
          <p:cNvSpPr/>
          <p:nvPr/>
        </p:nvSpPr>
        <p:spPr>
          <a:xfrm>
            <a:off x="671830" y="2281555"/>
            <a:ext cx="9392758" cy="679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951458"/>
              </p:ext>
            </p:extLst>
          </p:nvPr>
        </p:nvGraphicFramePr>
        <p:xfrm>
          <a:off x="1170150" y="2254250"/>
          <a:ext cx="957262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name="Equation" r:id="rId4" imgW="342720" imgH="228600" progId="Equation.DSMT4">
                  <p:embed/>
                </p:oleObj>
              </mc:Choice>
              <mc:Fallback>
                <p:oleObj name="Equation" r:id="rId4" imgW="3427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70150" y="2254250"/>
                        <a:ext cx="957262" cy="63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eform 14"/>
          <p:cNvSpPr/>
          <p:nvPr/>
        </p:nvSpPr>
        <p:spPr>
          <a:xfrm>
            <a:off x="674581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lvl="0" algn="ctr" defTabSz="1866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200" b="0" i="0" kern="1200" baseline="0" dirty="0" smtClean="0"/>
              <a:t>A. 2,82</a:t>
            </a:r>
            <a:endParaRPr lang="vi-VN" sz="42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3691913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lvl="0" algn="ctr" defTabSz="1866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200" b="0" i="0" kern="1200" baseline="0" dirty="0" smtClean="0"/>
              <a:t>B. 2,828</a:t>
            </a:r>
            <a:endParaRPr lang="vi-VN" sz="42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6709245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lvl="0" algn="ctr" defTabSz="1866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200" b="0" i="0" kern="1200" baseline="0" dirty="0" smtClean="0"/>
              <a:t>C. 2,8284</a:t>
            </a:r>
            <a:endParaRPr lang="vi-VN" sz="4200" kern="1200" dirty="0"/>
          </a:p>
        </p:txBody>
      </p:sp>
      <p:sp>
        <p:nvSpPr>
          <p:cNvPr id="21" name="Explosion 1 20"/>
          <p:cNvSpPr/>
          <p:nvPr/>
        </p:nvSpPr>
        <p:spPr bwMode="auto">
          <a:xfrm>
            <a:off x="1364222" y="4039552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SAI</a:t>
            </a: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2" name="Explosion 1 21"/>
          <p:cNvSpPr/>
          <p:nvPr/>
        </p:nvSpPr>
        <p:spPr bwMode="auto">
          <a:xfrm>
            <a:off x="4528699" y="4039552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ĐÚNG</a:t>
            </a: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3" name="Explosion 1 22"/>
          <p:cNvSpPr/>
          <p:nvPr/>
        </p:nvSpPr>
        <p:spPr bwMode="auto">
          <a:xfrm>
            <a:off x="7698444" y="4192190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SAI</a:t>
            </a: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3" grpId="0" bldLvl="0" animBg="1"/>
      <p:bldP spid="3" grpId="1" animBg="1"/>
      <p:bldP spid="4" grpId="0" bldLvl="0" animBg="1"/>
      <p:bldP spid="4" grpId="1" animBg="1"/>
      <p:bldP spid="7" grpId="1" animBg="1"/>
      <p:bldP spid="7" grpId="2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99FFC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th_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4053" y="-1007877"/>
            <a:ext cx="4876800" cy="351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Picture 7" descr="Pictur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3733483"/>
            <a:ext cx="3048000" cy="3040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8" descr="th_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294" y="2613503"/>
            <a:ext cx="4572000" cy="396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9" name="Text Box 5"/>
          <p:cNvSpPr txBox="1"/>
          <p:nvPr/>
        </p:nvSpPr>
        <p:spPr>
          <a:xfrm>
            <a:off x="4722495" y="147320"/>
            <a:ext cx="1826895" cy="58356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0" i="0" u="none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1516859" y="834390"/>
            <a:ext cx="9539875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TRÒN SỐ VÀ ƯỚC LƯỢNG KẾT QUẢ</a:t>
            </a:r>
            <a:endParaRPr lang="en-US" altLang="zh-CN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305276" y="2553241"/>
            <a:ext cx="10904097" cy="2659341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lvl="0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ận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305522" y="1795965"/>
            <a:ext cx="3197225" cy="61277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MỤC</a:t>
            </a:r>
            <a:r>
              <a:rPr kumimoji="0" lang="en-US" altLang="zh-CN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TIÊU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305276" y="5255800"/>
            <a:ext cx="10751458" cy="165891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Tư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duy và 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luận toán học. 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hoá toán học. giao 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toán học.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oán học v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cuộc sống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951215" y="1444706"/>
            <a:ext cx="2828327" cy="498218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Thời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lượng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3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tiết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5" grpId="0" bldLvl="0" animBg="1"/>
      <p:bldP spid="5" grpId="1" animBg="1"/>
      <p:bldP spid="19" grpId="0" bldLvl="0" animBg="1"/>
      <p:bldP spid="19" grpId="1" animBg="1"/>
      <p:bldP spid="18" grpId="0" bldLvl="0" animBg="1"/>
      <p:bldP spid="18" grpId="1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05180" y="950595"/>
            <a:ext cx="6812280" cy="65151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1"/>
          <p:cNvSpPr/>
          <p:nvPr/>
        </p:nvSpPr>
        <p:spPr>
          <a:xfrm>
            <a:off x="671830" y="1602105"/>
            <a:ext cx="9392758" cy="679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1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đây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nghìn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1822136" y="147320"/>
            <a:ext cx="9387237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Content Placeholder 1"/>
          <p:cNvSpPr/>
          <p:nvPr/>
        </p:nvSpPr>
        <p:spPr>
          <a:xfrm>
            <a:off x="671830" y="2281555"/>
            <a:ext cx="9392758" cy="679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b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) 12,(91)=12,919191....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74581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A. 12,91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691913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B. 12,919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709245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C. 12,92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21" name="Explosion 1 20"/>
          <p:cNvSpPr/>
          <p:nvPr/>
        </p:nvSpPr>
        <p:spPr bwMode="auto">
          <a:xfrm>
            <a:off x="1364222" y="4039552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SAI</a:t>
            </a:r>
            <a:endParaRPr kumimoji="0" lang="vi-VN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2" name="Explosion 1 21"/>
          <p:cNvSpPr/>
          <p:nvPr/>
        </p:nvSpPr>
        <p:spPr bwMode="auto">
          <a:xfrm>
            <a:off x="4528699" y="4039552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ĐÚNG</a:t>
            </a:r>
            <a:endParaRPr kumimoji="0" lang="vi-VN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3" name="Explosion 1 22"/>
          <p:cNvSpPr/>
          <p:nvPr/>
        </p:nvSpPr>
        <p:spPr bwMode="auto">
          <a:xfrm>
            <a:off x="7698444" y="4192190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SAI</a:t>
            </a:r>
            <a:endParaRPr kumimoji="0" lang="vi-VN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11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3" grpId="0" bldLvl="0" animBg="1"/>
      <p:bldP spid="3" grpId="1" animBg="1"/>
      <p:bldP spid="4" grpId="0" bldLvl="0" animBg="1"/>
      <p:bldP spid="4" grpId="1" animBg="1"/>
      <p:bldP spid="7" grpId="0" animBg="1"/>
      <p:bldP spid="7" grpId="1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05180" y="950595"/>
            <a:ext cx="6812280" cy="65151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1"/>
          <p:cNvSpPr/>
          <p:nvPr/>
        </p:nvSpPr>
        <p:spPr>
          <a:xfrm>
            <a:off x="671830" y="1602104"/>
            <a:ext cx="11520170" cy="88630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: a) Cho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a=        = 2,23606...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a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ến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nghìn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1822136" y="147320"/>
            <a:ext cx="9387237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74581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A. 2,23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691913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B. 2,236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709245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C. 2,2361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21" name="Explosion 1 20"/>
          <p:cNvSpPr/>
          <p:nvPr/>
        </p:nvSpPr>
        <p:spPr bwMode="auto">
          <a:xfrm>
            <a:off x="1364222" y="4039552"/>
            <a:ext cx="1679018" cy="1602699"/>
          </a:xfrm>
          <a:prstGeom prst="irregularSeal1">
            <a:avLst/>
          </a:prstGeom>
          <a:gradFill rotWithShape="0">
            <a:gsLst>
              <a:gs pos="75220">
                <a:srgbClr val="64BBDF"/>
              </a:gs>
              <a:gs pos="64000">
                <a:srgbClr val="C2FDA1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noProof="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SAI</a:t>
            </a:r>
            <a:endParaRPr kumimoji="0" lang="vi-VN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2" name="Explosion 1 21"/>
          <p:cNvSpPr/>
          <p:nvPr/>
        </p:nvSpPr>
        <p:spPr bwMode="auto">
          <a:xfrm>
            <a:off x="4528699" y="4039552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C2FDA1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ĐÚNG</a:t>
            </a:r>
            <a:endParaRPr kumimoji="0" lang="vi-VN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3" name="Explosion 1 22"/>
          <p:cNvSpPr/>
          <p:nvPr/>
        </p:nvSpPr>
        <p:spPr bwMode="auto">
          <a:xfrm>
            <a:off x="7698444" y="4192190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C2FDA1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SAI</a:t>
            </a:r>
            <a:endParaRPr kumimoji="0" lang="vi-VN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150025"/>
              </p:ext>
            </p:extLst>
          </p:nvPr>
        </p:nvGraphicFramePr>
        <p:xfrm>
          <a:off x="4653640" y="1573370"/>
          <a:ext cx="619444" cy="619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3" name="Equation" r:id="rId4" imgW="228600" imgH="228600" progId="Equation.DSMT4">
                  <p:embed/>
                </p:oleObj>
              </mc:Choice>
              <mc:Fallback>
                <p:oleObj name="Equation" r:id="rId4" imgW="228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53640" y="1573370"/>
                        <a:ext cx="619444" cy="6194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360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3" grpId="1" animBg="1"/>
      <p:bldP spid="3" grpId="2" animBg="1"/>
      <p:bldP spid="4" grpId="0" bldLvl="0" animBg="1"/>
      <p:bldP spid="4" grpId="1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05180" y="950595"/>
            <a:ext cx="6812280" cy="65151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1"/>
          <p:cNvSpPr/>
          <p:nvPr/>
        </p:nvSpPr>
        <p:spPr>
          <a:xfrm>
            <a:off x="671830" y="1602104"/>
            <a:ext cx="11520170" cy="88630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: b) Cho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b= 6 547,12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b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ến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trăm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822136" y="147320"/>
            <a:ext cx="9387237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74581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A. 6547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691913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B. 6548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709245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C. </a:t>
            </a:r>
            <a:r>
              <a:rPr lang="en-US" sz="4200" dirty="0" smtClean="0">
                <a:solidFill>
                  <a:srgbClr val="FFFFFF"/>
                </a:solidFill>
                <a:latin typeface="Arial"/>
                <a:ea typeface="SimSun"/>
              </a:rPr>
              <a:t>6500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21" name="Explosion 1 20"/>
          <p:cNvSpPr/>
          <p:nvPr/>
        </p:nvSpPr>
        <p:spPr bwMode="auto">
          <a:xfrm>
            <a:off x="1364222" y="4039552"/>
            <a:ext cx="1679018" cy="1602699"/>
          </a:xfrm>
          <a:prstGeom prst="irregularSeal1">
            <a:avLst/>
          </a:prstGeom>
          <a:gradFill rotWithShape="0">
            <a:gsLst>
              <a:gs pos="75220">
                <a:srgbClr val="64BBDF"/>
              </a:gs>
              <a:gs pos="64000">
                <a:srgbClr val="C2FDA1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SAI</a:t>
            </a:r>
            <a:endParaRPr kumimoji="0" lang="vi-VN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2" name="Explosion 1 21"/>
          <p:cNvSpPr/>
          <p:nvPr/>
        </p:nvSpPr>
        <p:spPr bwMode="auto">
          <a:xfrm>
            <a:off x="4528699" y="4039552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C2FDA1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SAI</a:t>
            </a:r>
            <a:endParaRPr kumimoji="0" lang="vi-VN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3" name="Explosion 1 22"/>
          <p:cNvSpPr/>
          <p:nvPr/>
        </p:nvSpPr>
        <p:spPr bwMode="auto">
          <a:xfrm>
            <a:off x="7698444" y="4192190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C2FDA1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ĐÚNG</a:t>
            </a:r>
            <a:endParaRPr kumimoji="0" lang="vi-VN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55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3" grpId="0" animBg="1"/>
      <p:bldP spid="3" grpId="1" animBg="1"/>
      <p:bldP spid="4" grpId="0" bldLvl="0" animBg="1"/>
      <p:bldP spid="4" grpId="1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72160" y="826135"/>
            <a:ext cx="5995670" cy="1593850"/>
          </a:xfrm>
        </p:spPr>
        <p:txBody>
          <a:bodyPr/>
          <a:lstStyle/>
          <a:p>
            <a:pPr marL="0" indent="0">
              <a:buNone/>
            </a:pPr>
            <a:r>
              <a:rPr lang="en-US" sz="280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23" name="AutoShape 18"/>
          <p:cNvSpPr/>
          <p:nvPr/>
        </p:nvSpPr>
        <p:spPr>
          <a:xfrm>
            <a:off x="3577473" y="987108"/>
            <a:ext cx="4883785" cy="3041015"/>
          </a:xfrm>
          <a:prstGeom prst="cloudCallout">
            <a:avLst>
              <a:gd name="adj1" fmla="val -49449"/>
              <a:gd name="adj2" fmla="val 56838"/>
            </a:avLst>
          </a:prstGeom>
          <a:solidFill>
            <a:srgbClr val="99CCFF"/>
          </a:solidFill>
          <a:ln w="9525" cap="flat" cmpd="sng">
            <a:solidFill>
              <a:srgbClr val="FFFFCC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căn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" name="Picture 17" descr="Cau ho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995" y="1292068"/>
            <a:ext cx="873125" cy="14217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Flowchart: Alternate Process 24"/>
          <p:cNvSpPr/>
          <p:nvPr/>
        </p:nvSpPr>
        <p:spPr>
          <a:xfrm>
            <a:off x="2585085" y="147320"/>
            <a:ext cx="8547100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lvl="0" algn="ctr" eaLnBrk="1" hangingPunct="1">
              <a:defRPr/>
            </a:pPr>
            <a:r>
              <a:rPr lang="vi-VN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2737964" y="3015105"/>
            <a:ext cx="733933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HÌNH THÀNH KIẾN THỨC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build="p"/>
      <p:bldP spid="23" grpId="1" animBg="1"/>
      <p:bldP spid="23" grpId="2" animBg="1"/>
      <p:bldP spid="23" grpId="3" animBg="1"/>
      <p:bldP spid="25" grpId="0" bldLvl="0" animBg="1"/>
      <p:bldP spid="25" grpId="1" animBg="1"/>
      <p:bldP spid="100" grpId="1"/>
      <p:bldP spid="100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61" name="Shape 63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04812" y="1902620"/>
            <a:ext cx="734695" cy="7924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Flowchart: Alternate Process 24"/>
          <p:cNvSpPr/>
          <p:nvPr/>
        </p:nvSpPr>
        <p:spPr>
          <a:xfrm>
            <a:off x="1898455" y="147320"/>
            <a:ext cx="8853004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lvl="0" algn="ctr" eaLnBrk="1" hangingPunct="1">
              <a:defRPr/>
            </a:pPr>
            <a:r>
              <a:rPr lang="vi-VN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99"/>
          <p:cNvSpPr txBox="1"/>
          <p:nvPr/>
        </p:nvSpPr>
        <p:spPr>
          <a:xfrm>
            <a:off x="219437" y="1206133"/>
            <a:ext cx="1083729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2. LÀM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TRÒN SỐ CĂN CỨ VÀO ĐỘ CHÍNH XÁC CHO TRƯỚC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</p:txBody>
      </p:sp>
      <p:sp>
        <p:nvSpPr>
          <p:cNvPr id="32" name="Text Box 99"/>
          <p:cNvSpPr txBox="1"/>
          <p:nvPr/>
        </p:nvSpPr>
        <p:spPr>
          <a:xfrm>
            <a:off x="1139506" y="1787159"/>
            <a:ext cx="10802201" cy="18158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just"/>
            <a:r>
              <a:rPr lang="vi-VN" sz="2800" dirty="0" smtClean="0">
                <a:latin typeface="Times New Roman" panose="02020603050405020304" pitchFamily="18" charset="0"/>
              </a:rPr>
              <a:t>a</a:t>
            </a:r>
            <a:r>
              <a:rPr lang="vi-VN" sz="2800" dirty="0">
                <a:latin typeface="Times New Roman" panose="02020603050405020304" pitchFamily="18" charset="0"/>
              </a:rPr>
              <a:t>) Gọi x là số làm tròn đến hàng chục của số a = 3128. Hãy chứng tỏ:</a:t>
            </a:r>
          </a:p>
          <a:p>
            <a:pPr lvl="0" algn="just"/>
            <a:r>
              <a:rPr lang="vi-VN" sz="2800" dirty="0">
                <a:latin typeface="Times New Roman" panose="02020603050405020304" pitchFamily="18" charset="0"/>
              </a:rPr>
              <a:t>  </a:t>
            </a:r>
            <a:r>
              <a:rPr lang="vi-VN" sz="2800" dirty="0" smtClean="0">
                <a:latin typeface="Times New Roman" panose="02020603050405020304" pitchFamily="18" charset="0"/>
              </a:rPr>
              <a:t>             và  </a:t>
            </a:r>
            <a:endParaRPr lang="vi-VN" sz="2800" dirty="0">
              <a:latin typeface="Times New Roman" panose="02020603050405020304" pitchFamily="18" charset="0"/>
            </a:endParaRPr>
          </a:p>
          <a:p>
            <a:pPr lvl="0" algn="just"/>
            <a:r>
              <a:rPr lang="vi-VN" sz="2800" dirty="0">
                <a:latin typeface="Times New Roman" panose="02020603050405020304" pitchFamily="18" charset="0"/>
              </a:rPr>
              <a:t>b) Gọi y là số làm tròn đến hàng phần trăm của </a:t>
            </a:r>
            <a:r>
              <a:rPr lang="vi-VN" sz="2800" dirty="0" smtClean="0">
                <a:latin typeface="Times New Roman" panose="02020603050405020304" pitchFamily="18" charset="0"/>
              </a:rPr>
              <a:t>   </a:t>
            </a:r>
            <a:r>
              <a:rPr lang="vi-VN" sz="2800" dirty="0">
                <a:latin typeface="Times New Roman" panose="02020603050405020304" pitchFamily="18" charset="0"/>
              </a:rPr>
              <a:t>. </a:t>
            </a:r>
            <a:r>
              <a:rPr lang="vi-VN" sz="2600" dirty="0">
                <a:latin typeface="Times New Roman" panose="02020603050405020304" pitchFamily="18" charset="0"/>
              </a:rPr>
              <a:t>Hãy chứng </a:t>
            </a:r>
            <a:r>
              <a:rPr lang="vi-VN" sz="2600" dirty="0" smtClean="0">
                <a:latin typeface="Times New Roman" panose="02020603050405020304" pitchFamily="18" charset="0"/>
              </a:rPr>
              <a:t>tỏ</a:t>
            </a:r>
          </a:p>
          <a:p>
            <a:pPr lvl="0" algn="just"/>
            <a:r>
              <a:rPr lang="vi-VN" sz="2600" dirty="0" smtClean="0">
                <a:latin typeface="Times New Roman" panose="02020603050405020304" pitchFamily="18" charset="0"/>
              </a:rPr>
              <a:t> 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SimSun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100868"/>
              </p:ext>
            </p:extLst>
          </p:nvPr>
        </p:nvGraphicFramePr>
        <p:xfrm>
          <a:off x="3302000" y="2336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27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02000" y="2336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925996"/>
              </p:ext>
            </p:extLst>
          </p:nvPr>
        </p:nvGraphicFramePr>
        <p:xfrm>
          <a:off x="1507999" y="2309812"/>
          <a:ext cx="924689" cy="38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28" name="Equation" r:id="rId7" imgW="609480" imgH="253800" progId="Equation.DSMT4">
                  <p:embed/>
                </p:oleObj>
              </mc:Choice>
              <mc:Fallback>
                <p:oleObj name="Equation" r:id="rId7" imgW="609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07999" y="2309812"/>
                        <a:ext cx="924689" cy="385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662144"/>
              </p:ext>
            </p:extLst>
          </p:nvPr>
        </p:nvGraphicFramePr>
        <p:xfrm>
          <a:off x="3119559" y="2317036"/>
          <a:ext cx="1943169" cy="348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29" name="Equation" r:id="rId9" imgW="990360" imgH="177480" progId="Equation.DSMT4">
                  <p:embed/>
                </p:oleObj>
              </mc:Choice>
              <mc:Fallback>
                <p:oleObj name="Equation" r:id="rId9" imgW="9903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19559" y="2317036"/>
                        <a:ext cx="1943169" cy="348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392317"/>
              </p:ext>
            </p:extLst>
          </p:nvPr>
        </p:nvGraphicFramePr>
        <p:xfrm>
          <a:off x="8011361" y="2523808"/>
          <a:ext cx="297890" cy="839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30" name="Equation" r:id="rId11" imgW="139680" imgH="393480" progId="Equation.DSMT4">
                  <p:embed/>
                </p:oleObj>
              </mc:Choice>
              <mc:Fallback>
                <p:oleObj name="Equation" r:id="rId11" imgW="139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011361" y="2523808"/>
                        <a:ext cx="297890" cy="839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0878033"/>
              </p:ext>
            </p:extLst>
          </p:nvPr>
        </p:nvGraphicFramePr>
        <p:xfrm>
          <a:off x="10346365" y="2523808"/>
          <a:ext cx="1777784" cy="839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31" name="Equation" r:id="rId13" imgW="914400" imgH="431640" progId="Equation.DSMT4">
                  <p:embed/>
                </p:oleObj>
              </mc:Choice>
              <mc:Fallback>
                <p:oleObj name="Equation" r:id="rId13" imgW="914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346365" y="2523808"/>
                        <a:ext cx="1777784" cy="839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Cloud 34"/>
          <p:cNvSpPr/>
          <p:nvPr/>
        </p:nvSpPr>
        <p:spPr bwMode="auto">
          <a:xfrm>
            <a:off x="5102969" y="3363317"/>
            <a:ext cx="6105520" cy="2594846"/>
          </a:xfrm>
          <a:prstGeom prst="cloud">
            <a:avLst/>
          </a:prstGeom>
          <a:gradFill rotWithShape="0">
            <a:gsLst>
              <a:gs pos="0">
                <a:srgbClr val="92D050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Hãy</a:t>
            </a:r>
            <a:r>
              <a:rPr kumimoji="0" lang="vi-VN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hoạt động nhóm thảo luận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phần HĐKP 2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6" name="Cloud Callout 35"/>
          <p:cNvSpPr/>
          <p:nvPr/>
        </p:nvSpPr>
        <p:spPr bwMode="auto">
          <a:xfrm>
            <a:off x="404812" y="3195687"/>
            <a:ext cx="6301740" cy="3057116"/>
          </a:xfrm>
          <a:prstGeom prst="cloudCallout">
            <a:avLst/>
          </a:prstGeom>
          <a:gradFill rotWithShape="0">
            <a:gsLst>
              <a:gs pos="0">
                <a:srgbClr val="FFFF00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HD: a)</a:t>
            </a:r>
            <a:r>
              <a:rPr kumimoji="0" lang="vi-VN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Trước</a:t>
            </a:r>
            <a:r>
              <a:rPr kumimoji="0" lang="vi-VN" sz="28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tiên ta thay thế số a vào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vi-VN" sz="2800" baseline="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vế của bất đẳng thức để tinh,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 đó dựa vào kết quả để so sánh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16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animBg="1"/>
      <p:bldP spid="13" grpId="0"/>
      <p:bldP spid="13" grpId="1"/>
      <p:bldP spid="32" grpId="1"/>
      <p:bldP spid="32" grpId="2"/>
      <p:bldP spid="35" grpId="0" animBg="1"/>
      <p:bldP spid="35" grpId="1" animBg="1"/>
      <p:bldP spid="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61" name="Shape 63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04812" y="1902620"/>
            <a:ext cx="734695" cy="7924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Flowchart: Alternate Process 24"/>
          <p:cNvSpPr/>
          <p:nvPr/>
        </p:nvSpPr>
        <p:spPr>
          <a:xfrm>
            <a:off x="1898455" y="147320"/>
            <a:ext cx="8853004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99"/>
          <p:cNvSpPr txBox="1"/>
          <p:nvPr/>
        </p:nvSpPr>
        <p:spPr>
          <a:xfrm>
            <a:off x="219437" y="1206133"/>
            <a:ext cx="1083729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2. LÀM TRÒN SỐ CĂN CỨ VÀO ĐỘ CHÍNH XÁC CHO TRƯỚC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</p:txBody>
      </p:sp>
      <p:sp>
        <p:nvSpPr>
          <p:cNvPr id="32" name="Text Box 99"/>
          <p:cNvSpPr txBox="1"/>
          <p:nvPr/>
        </p:nvSpPr>
        <p:spPr>
          <a:xfrm>
            <a:off x="1139506" y="1787159"/>
            <a:ext cx="10802201" cy="18158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a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) Gọi x là số làm tròn đến hàng chục của số a = 3128. Hãy chứng tỏ: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            và 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b) Gọi y là số làm tròn đến hàng phần trăm của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.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Hãy chứng 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tỏ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/>
          </p:nvPr>
        </p:nvGraphicFramePr>
        <p:xfrm>
          <a:off x="3302000" y="2336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2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02000" y="2336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/>
          </p:nvPr>
        </p:nvGraphicFramePr>
        <p:xfrm>
          <a:off x="1507999" y="2309812"/>
          <a:ext cx="924689" cy="38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3" name="Equation" r:id="rId7" imgW="609480" imgH="253800" progId="Equation.DSMT4">
                  <p:embed/>
                </p:oleObj>
              </mc:Choice>
              <mc:Fallback>
                <p:oleObj name="Equation" r:id="rId7" imgW="609480" imgH="25380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07999" y="2309812"/>
                        <a:ext cx="924689" cy="385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/>
          </p:nvPr>
        </p:nvGraphicFramePr>
        <p:xfrm>
          <a:off x="3119559" y="2317036"/>
          <a:ext cx="1943169" cy="348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4" name="Equation" r:id="rId9" imgW="990360" imgH="177480" progId="Equation.DSMT4">
                  <p:embed/>
                </p:oleObj>
              </mc:Choice>
              <mc:Fallback>
                <p:oleObj name="Equation" r:id="rId9" imgW="990360" imgH="17748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19559" y="2317036"/>
                        <a:ext cx="1943169" cy="348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/>
          </p:nvPr>
        </p:nvGraphicFramePr>
        <p:xfrm>
          <a:off x="8011361" y="2523808"/>
          <a:ext cx="297890" cy="839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5" name="Equation" r:id="rId11" imgW="139680" imgH="393480" progId="Equation.DSMT4">
                  <p:embed/>
                </p:oleObj>
              </mc:Choice>
              <mc:Fallback>
                <p:oleObj name="Equation" r:id="rId11" imgW="139680" imgH="39348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011361" y="2523808"/>
                        <a:ext cx="297890" cy="839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/>
          </p:nvPr>
        </p:nvGraphicFramePr>
        <p:xfrm>
          <a:off x="10346365" y="2523808"/>
          <a:ext cx="1777784" cy="839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6" name="Equation" r:id="rId13" imgW="914400" imgH="431640" progId="Equation.DSMT4">
                  <p:embed/>
                </p:oleObj>
              </mc:Choice>
              <mc:Fallback>
                <p:oleObj name="Equation" r:id="rId13" imgW="914400" imgH="43164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346365" y="2523808"/>
                        <a:ext cx="1777784" cy="839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99"/>
          <p:cNvSpPr txBox="1"/>
          <p:nvPr/>
        </p:nvSpPr>
        <p:spPr>
          <a:xfrm>
            <a:off x="574673" y="3133682"/>
            <a:ext cx="933326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sz="2800" u="sng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Giải:</a:t>
            </a:r>
            <a:endParaRPr kumimoji="0" lang="vi-VN" sz="2600" b="0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16859" y="3198168"/>
            <a:ext cx="44573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Ta c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ó: a=3128 =&gt; x = 3130</a:t>
            </a:r>
            <a:endParaRPr lang="vi-VN" sz="2800" dirty="0"/>
          </a:p>
        </p:txBody>
      </p:sp>
      <p:sp>
        <p:nvSpPr>
          <p:cNvPr id="3" name="Rectangle 2"/>
          <p:cNvSpPr/>
          <p:nvPr/>
        </p:nvSpPr>
        <p:spPr>
          <a:xfrm>
            <a:off x="1139506" y="3730526"/>
            <a:ext cx="4915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a−x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=|3128−3130| = |−2| =2 ≤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dirty="0"/>
          </a:p>
        </p:txBody>
      </p:sp>
      <p:sp>
        <p:nvSpPr>
          <p:cNvPr id="4" name="Rectangle 3"/>
          <p:cNvSpPr/>
          <p:nvPr/>
        </p:nvSpPr>
        <p:spPr>
          <a:xfrm>
            <a:off x="6680984" y="3657957"/>
            <a:ext cx="1933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 |a−x|≤5</a:t>
            </a:r>
            <a:endParaRPr lang="vi-VN" sz="2800" dirty="0"/>
          </a:p>
        </p:txBody>
      </p:sp>
      <p:sp>
        <p:nvSpPr>
          <p:cNvPr id="5" name="Rectangle 4"/>
          <p:cNvSpPr/>
          <p:nvPr/>
        </p:nvSpPr>
        <p:spPr>
          <a:xfrm>
            <a:off x="1168400" y="4189260"/>
            <a:ext cx="3894328" cy="1043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c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ó: </a:t>
            </a:r>
            <a:endParaRPr lang="vi-VN" sz="2800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- 5 = 3128  - 5=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3123</a:t>
            </a:r>
            <a:endParaRPr lang="vi-VN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51575" y="4689550"/>
            <a:ext cx="42931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   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+ 5 = 3128 + 5 =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3133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6040" y="5433080"/>
            <a:ext cx="2866490" cy="5475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x−5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x+5</a:t>
            </a:r>
            <a:endParaRPr lang="vi-VN" sz="2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animBg="1"/>
      <p:bldP spid="13" grpId="0"/>
      <p:bldP spid="13" grpId="1"/>
      <p:bldP spid="32" grpId="0"/>
      <p:bldP spid="32" grpId="1"/>
      <p:bldP spid="14" grpId="0"/>
      <p:bldP spid="14" grpId="1"/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61" name="Shape 63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04812" y="1902620"/>
            <a:ext cx="734695" cy="7924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Flowchart: Alternate Process 24"/>
          <p:cNvSpPr/>
          <p:nvPr/>
        </p:nvSpPr>
        <p:spPr>
          <a:xfrm>
            <a:off x="1898455" y="147320"/>
            <a:ext cx="8853004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99"/>
          <p:cNvSpPr txBox="1"/>
          <p:nvPr/>
        </p:nvSpPr>
        <p:spPr>
          <a:xfrm>
            <a:off x="219437" y="1206133"/>
            <a:ext cx="1083729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2. LÀM TRÒN SỐ CĂN CỨ VÀO ĐỘ CHÍNH XÁC CHO TRƯỚC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</p:txBody>
      </p:sp>
      <p:sp>
        <p:nvSpPr>
          <p:cNvPr id="32" name="Text Box 99"/>
          <p:cNvSpPr txBox="1"/>
          <p:nvPr/>
        </p:nvSpPr>
        <p:spPr>
          <a:xfrm>
            <a:off x="1139506" y="1787159"/>
            <a:ext cx="10802201" cy="18158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a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) Gọi x là số làm tròn đến hàng chục của số a = 3128. Hãy chứng tỏ: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            và 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b) Gọi y là số làm tròn đến hàng phần trăm của 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.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Hãy chứng 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tỏ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/>
          </p:nvPr>
        </p:nvGraphicFramePr>
        <p:xfrm>
          <a:off x="3302000" y="2336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7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02000" y="2336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/>
          </p:nvPr>
        </p:nvGraphicFramePr>
        <p:xfrm>
          <a:off x="1507999" y="2309812"/>
          <a:ext cx="924689" cy="38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8" name="Equation" r:id="rId7" imgW="609480" imgH="253800" progId="Equation.DSMT4">
                  <p:embed/>
                </p:oleObj>
              </mc:Choice>
              <mc:Fallback>
                <p:oleObj name="Equation" r:id="rId7" imgW="609480" imgH="25380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07999" y="2309812"/>
                        <a:ext cx="924689" cy="385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/>
          </p:nvPr>
        </p:nvGraphicFramePr>
        <p:xfrm>
          <a:off x="3119559" y="2317036"/>
          <a:ext cx="1943169" cy="348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9" name="Equation" r:id="rId9" imgW="990360" imgH="177480" progId="Equation.DSMT4">
                  <p:embed/>
                </p:oleObj>
              </mc:Choice>
              <mc:Fallback>
                <p:oleObj name="Equation" r:id="rId9" imgW="990360" imgH="17748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19559" y="2317036"/>
                        <a:ext cx="1943169" cy="348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/>
          </p:nvPr>
        </p:nvGraphicFramePr>
        <p:xfrm>
          <a:off x="8011361" y="2523808"/>
          <a:ext cx="297890" cy="839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0" name="Equation" r:id="rId11" imgW="139680" imgH="393480" progId="Equation.DSMT4">
                  <p:embed/>
                </p:oleObj>
              </mc:Choice>
              <mc:Fallback>
                <p:oleObj name="Equation" r:id="rId11" imgW="139680" imgH="39348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011361" y="2523808"/>
                        <a:ext cx="297890" cy="839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/>
          </p:nvPr>
        </p:nvGraphicFramePr>
        <p:xfrm>
          <a:off x="10346365" y="2523808"/>
          <a:ext cx="1777784" cy="839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1" name="Equation" r:id="rId13" imgW="914400" imgH="431640" progId="Equation.DSMT4">
                  <p:embed/>
                </p:oleObj>
              </mc:Choice>
              <mc:Fallback>
                <p:oleObj name="Equation" r:id="rId13" imgW="914400" imgH="43164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346365" y="2523808"/>
                        <a:ext cx="1777784" cy="839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99"/>
          <p:cNvSpPr txBox="1"/>
          <p:nvPr/>
        </p:nvSpPr>
        <p:spPr>
          <a:xfrm>
            <a:off x="574673" y="3133682"/>
            <a:ext cx="933326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Giải:</a:t>
            </a:r>
            <a:endParaRPr kumimoji="0" lang="vi-VN" sz="2600" b="0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16860" y="3287375"/>
            <a:ext cx="9158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Do y là số làm tròn đến hàng phần trăm của 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nên y = 0,33 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998880"/>
              </p:ext>
            </p:extLst>
          </p:nvPr>
        </p:nvGraphicFramePr>
        <p:xfrm>
          <a:off x="8309251" y="3221257"/>
          <a:ext cx="381595" cy="763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2" name="Equation" r:id="rId15" imgW="139680" imgH="393480" progId="Equation.DSMT4">
                  <p:embed/>
                </p:oleObj>
              </mc:Choice>
              <mc:Fallback>
                <p:oleObj name="Equation" r:id="rId15" imgW="139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309251" y="3221257"/>
                        <a:ext cx="381595" cy="7635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tangle 60"/>
          <p:cNvSpPr/>
          <p:nvPr/>
        </p:nvSpPr>
        <p:spPr>
          <a:xfrm>
            <a:off x="1593180" y="4126884"/>
            <a:ext cx="9158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73742854" name="Object 10737428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508608"/>
              </p:ext>
            </p:extLst>
          </p:nvPr>
        </p:nvGraphicFramePr>
        <p:xfrm>
          <a:off x="2432688" y="4096651"/>
          <a:ext cx="4273864" cy="717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3" name="Equation" r:id="rId17" imgW="1955520" imgH="431640" progId="Equation.DSMT4">
                  <p:embed/>
                </p:oleObj>
              </mc:Choice>
              <mc:Fallback>
                <p:oleObj name="Equation" r:id="rId17" imgW="19555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432688" y="4096651"/>
                        <a:ext cx="4273864" cy="717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3742855" name="Rectangle 1073742854"/>
          <p:cNvSpPr/>
          <p:nvPr/>
        </p:nvSpPr>
        <p:spPr>
          <a:xfrm>
            <a:off x="6706552" y="4218672"/>
            <a:ext cx="2876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/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=0,00(3)  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0,005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73742856" name="Object 10737428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989072"/>
              </p:ext>
            </p:extLst>
          </p:nvPr>
        </p:nvGraphicFramePr>
        <p:xfrm>
          <a:off x="1745816" y="5094911"/>
          <a:ext cx="1907975" cy="754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4" name="Equation" r:id="rId19" imgW="1091880" imgH="431640" progId="Equation.DSMT4">
                  <p:embed/>
                </p:oleObj>
              </mc:Choice>
              <mc:Fallback>
                <p:oleObj name="Equation" r:id="rId19" imgW="10918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745816" y="5094911"/>
                        <a:ext cx="1907975" cy="754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3742857" name="Object 10737428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176952"/>
              </p:ext>
            </p:extLst>
          </p:nvPr>
        </p:nvGraphicFramePr>
        <p:xfrm>
          <a:off x="8222087" y="4197652"/>
          <a:ext cx="392440" cy="470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5" name="Equation" r:id="rId21" imgW="126720" imgH="152280" progId="Equation.DSMT4">
                  <p:embed/>
                </p:oleObj>
              </mc:Choice>
              <mc:Fallback>
                <p:oleObj name="Equation" r:id="rId21" imgW="12672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222087" y="4197652"/>
                        <a:ext cx="392440" cy="470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760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73742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73742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7374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73742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73742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73742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animBg="1"/>
      <p:bldP spid="13" grpId="0"/>
      <p:bldP spid="13" grpId="1"/>
      <p:bldP spid="32" grpId="0"/>
      <p:bldP spid="32" grpId="1"/>
      <p:bldP spid="14" grpId="0"/>
      <p:bldP spid="14" grpId="1"/>
      <p:bldP spid="23" grpId="0"/>
      <p:bldP spid="61" grpId="0"/>
      <p:bldP spid="107374285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Alternate Process 24"/>
          <p:cNvSpPr/>
          <p:nvPr/>
        </p:nvSpPr>
        <p:spPr>
          <a:xfrm>
            <a:off x="1898455" y="147320"/>
            <a:ext cx="8853004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99"/>
          <p:cNvSpPr txBox="1"/>
          <p:nvPr/>
        </p:nvSpPr>
        <p:spPr>
          <a:xfrm>
            <a:off x="219437" y="1063111"/>
            <a:ext cx="1083729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2. LÀM TRÒN SỐ CĂN CỨ VÀO ĐỘ CHÍNH XÁC CHO TRƯỚC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4"/>
          <a:stretch>
            <a:fillRect/>
          </a:stretch>
        </p:blipFill>
        <p:spPr>
          <a:xfrm>
            <a:off x="219437" y="1612564"/>
            <a:ext cx="581620" cy="654446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58946" y="1690197"/>
            <a:ext cx="10311256" cy="83099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en-US" altLang="vi-V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kumimoji="0" lang="en-US" altLang="vi-V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vi-V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vi-V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d, </a:t>
            </a:r>
            <a:r>
              <a:rPr kumimoji="0" lang="en-US" altLang="vi-V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altLang="vi-V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vi-V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vi-V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altLang="vi-V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vi-V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ta </a:t>
            </a:r>
            <a:r>
              <a:rPr kumimoji="0" lang="en-US" altLang="vi-V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altLang="vi-V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vi-V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vi-V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kumimoji="0" lang="en-US" altLang="vi-V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kumimoji="0" lang="en-US" altLang="vi-V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kumimoji="0" lang="en-US" altLang="vi-VN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vi-VN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vi-VN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vi-VN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vi-VN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837026"/>
              </p:ext>
            </p:extLst>
          </p:nvPr>
        </p:nvGraphicFramePr>
        <p:xfrm>
          <a:off x="9301398" y="1703908"/>
          <a:ext cx="1136305" cy="457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8" name="Equation" r:id="rId5" imgW="634725" imgH="253890" progId="Equation.DSMT4">
                  <p:embed/>
                </p:oleObj>
              </mc:Choice>
              <mc:Fallback>
                <p:oleObj name="Equation" r:id="rId5" imgW="634725" imgH="25389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1398" y="1703908"/>
                        <a:ext cx="1136305" cy="4579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36206" y="2625060"/>
            <a:ext cx="1045479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7903" y="2894767"/>
            <a:ext cx="10904097" cy="88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Callout 10"/>
          <p:cNvSpPr/>
          <p:nvPr/>
        </p:nvSpPr>
        <p:spPr bwMode="auto">
          <a:xfrm>
            <a:off x="2627581" y="4052894"/>
            <a:ext cx="7665964" cy="2042212"/>
          </a:xfrm>
          <a:prstGeom prst="wedgeEllipseCallout">
            <a:avLst/>
          </a:prstGeom>
          <a:gradFill rotWithShape="0">
            <a:gsLst>
              <a:gs pos="0">
                <a:srgbClr val="FFFFCC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kiến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trọng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tâm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ví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dụ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3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67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animBg="1"/>
      <p:bldP spid="13" grpId="0"/>
      <p:bldP spid="13" grpId="1"/>
      <p:bldP spid="6" grpId="0" animBg="1"/>
      <p:bldP spid="9" grpId="0"/>
      <p:bldP spid="10" grpId="0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Alternate Process 24"/>
          <p:cNvSpPr/>
          <p:nvPr/>
        </p:nvSpPr>
        <p:spPr>
          <a:xfrm>
            <a:off x="1898455" y="147320"/>
            <a:ext cx="8853004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99"/>
          <p:cNvSpPr txBox="1"/>
          <p:nvPr/>
        </p:nvSpPr>
        <p:spPr>
          <a:xfrm>
            <a:off x="219437" y="1063111"/>
            <a:ext cx="1083729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2. LÀM TRÒN SỐ CĂN CỨ VÀO ĐỘ CHÍNH XÁC CHO TRƯỚC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8394" y="1614699"/>
            <a:ext cx="2996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vi-VN" dirty="0"/>
          </a:p>
        </p:txBody>
      </p:sp>
      <p:sp>
        <p:nvSpPr>
          <p:cNvPr id="8" name="Rectangle 7"/>
          <p:cNvSpPr/>
          <p:nvPr/>
        </p:nvSpPr>
        <p:spPr>
          <a:xfrm>
            <a:off x="448394" y="2076364"/>
            <a:ext cx="514435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4,3456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d=0,006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1137" y="2537672"/>
            <a:ext cx="5246949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12 735 590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d=500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3987" y="2998980"/>
            <a:ext cx="4844596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d=0,0003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736776"/>
              </p:ext>
            </p:extLst>
          </p:nvPr>
        </p:nvGraphicFramePr>
        <p:xfrm>
          <a:off x="1211584" y="3027321"/>
          <a:ext cx="534233" cy="477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6" name="Equation" r:id="rId4" imgW="241200" imgH="215640" progId="Equation.DSMT4">
                  <p:embed/>
                </p:oleObj>
              </mc:Choice>
              <mc:Fallback>
                <p:oleObj name="Equation" r:id="rId4" imgW="2412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1584" y="3027321"/>
                        <a:ext cx="534233" cy="477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391137" y="3559745"/>
            <a:ext cx="79861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6849" y="4120510"/>
            <a:ext cx="5175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dirty="0"/>
          </a:p>
        </p:txBody>
      </p:sp>
      <p:sp>
        <p:nvSpPr>
          <p:cNvPr id="23" name="Rectangle 22"/>
          <p:cNvSpPr/>
          <p:nvPr/>
        </p:nvSpPr>
        <p:spPr>
          <a:xfrm>
            <a:off x="413987" y="4647120"/>
            <a:ext cx="896373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-4,3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56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-4,35.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84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animBg="1"/>
      <p:bldP spid="13" grpId="0"/>
      <p:bldP spid="13" grpId="1"/>
      <p:bldP spid="5" grpId="0"/>
      <p:bldP spid="8" grpId="0"/>
      <p:bldP spid="12" grpId="0"/>
      <p:bldP spid="21" grpId="0"/>
      <p:bldP spid="22" grpId="0"/>
      <p:bldP spid="19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Alternate Process 24"/>
          <p:cNvSpPr/>
          <p:nvPr/>
        </p:nvSpPr>
        <p:spPr>
          <a:xfrm>
            <a:off x="1898455" y="147320"/>
            <a:ext cx="8853004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99"/>
          <p:cNvSpPr txBox="1"/>
          <p:nvPr/>
        </p:nvSpPr>
        <p:spPr>
          <a:xfrm>
            <a:off x="219437" y="1063111"/>
            <a:ext cx="1083729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2. LÀM TRÒN SỐ CĂN CỨ VÀO ĐỘ CHÍNH XÁC CHO TRƯỚC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8394" y="1614699"/>
            <a:ext cx="2996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Ví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3: 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Hãy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tròn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SimSun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8394" y="2076364"/>
            <a:ext cx="514435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4,3456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d=0,006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1137" y="2537672"/>
            <a:ext cx="5246949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12 735 590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d=500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3987" y="2998980"/>
            <a:ext cx="4844596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d=0,0003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211584" y="3027321"/>
          <a:ext cx="534233" cy="477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4" name="Equation" r:id="rId4" imgW="241200" imgH="215640" progId="Equation.DSMT4">
                  <p:embed/>
                </p:oleObj>
              </mc:Choice>
              <mc:Fallback>
                <p:oleObj name="Equation" r:id="rId4" imgW="241200" imgH="21564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1584" y="3027321"/>
                        <a:ext cx="534233" cy="477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391137" y="3559745"/>
            <a:ext cx="79861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1137" y="4120153"/>
            <a:ext cx="4380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dirty="0"/>
          </a:p>
        </p:txBody>
      </p:sp>
      <p:sp>
        <p:nvSpPr>
          <p:cNvPr id="3" name="Rectangle 2"/>
          <p:cNvSpPr/>
          <p:nvPr/>
        </p:nvSpPr>
        <p:spPr>
          <a:xfrm>
            <a:off x="413986" y="4553041"/>
            <a:ext cx="9650601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12 73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590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12 736 000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67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 animBg="1"/>
      <p:bldP spid="13" grpId="1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th_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9965" y="-761365"/>
            <a:ext cx="4876800" cy="351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Picture 7" descr="Pictur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3733483"/>
            <a:ext cx="3048000" cy="3040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8" descr="th_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294" y="2613503"/>
            <a:ext cx="4572000" cy="396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9" name="Text Box 5"/>
          <p:cNvSpPr txBox="1"/>
          <p:nvPr/>
        </p:nvSpPr>
        <p:spPr>
          <a:xfrm>
            <a:off x="4722495" y="147320"/>
            <a:ext cx="1826895" cy="58356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0" i="0" u="none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1516859" y="834390"/>
            <a:ext cx="9539875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TRÒN SỐ VÀ ƯỚC LƯỢNG KẾT QUẢ</a:t>
            </a:r>
            <a:endParaRPr lang="en-US" altLang="zh-CN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2204085" y="1976716"/>
            <a:ext cx="3197225" cy="61277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A. KHỞI ĐỘNG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2967355" y="2894965"/>
            <a:ext cx="5544185" cy="61277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B. HÌNH THÀNH KIẾN THỨC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3886835" y="3963670"/>
            <a:ext cx="3204210" cy="61277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C. LUYỆN TẬP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4646295" y="5031740"/>
            <a:ext cx="3265170" cy="61277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D. VẬN DỤNG</a:t>
            </a:r>
          </a:p>
        </p:txBody>
      </p:sp>
    </p:spTree>
    <p:extLst>
      <p:ext uri="{BB962C8B-B14F-4D97-AF65-F5344CB8AC3E}">
        <p14:creationId xmlns:p14="http://schemas.microsoft.com/office/powerpoint/2010/main" val="168312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19" grpId="0" bldLvl="0" animBg="1"/>
      <p:bldP spid="19" grpId="1" animBg="1"/>
      <p:bldP spid="5" grpId="0" bldLvl="0" animBg="1"/>
      <p:bldP spid="5" grpId="1" animBg="1"/>
      <p:bldP spid="18" grpId="0" bldLvl="0" animBg="1"/>
      <p:bldP spid="18" grpId="1" animBg="1"/>
      <p:bldP spid="6" grpId="0" bldLvl="0" animBg="1"/>
      <p:bldP spid="6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Alternate Process 24"/>
          <p:cNvSpPr/>
          <p:nvPr/>
        </p:nvSpPr>
        <p:spPr>
          <a:xfrm>
            <a:off x="1898455" y="147320"/>
            <a:ext cx="8853004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99"/>
          <p:cNvSpPr txBox="1"/>
          <p:nvPr/>
        </p:nvSpPr>
        <p:spPr>
          <a:xfrm>
            <a:off x="219437" y="1063111"/>
            <a:ext cx="1083729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2. LÀM TRÒN SỐ CĂN CỨ VÀO ĐỘ CHÍNH XÁC CHO TRƯỚC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8394" y="1614699"/>
            <a:ext cx="29963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Ví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3: </a:t>
            </a:r>
            <a:r>
              <a:rPr kumimoji="0" lang="en-US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Hãy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tròn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SimSun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8394" y="2076364"/>
            <a:ext cx="514435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4,3456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d=0,006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1137" y="2537672"/>
            <a:ext cx="5246949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12 735 590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d=500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3987" y="2998980"/>
            <a:ext cx="4844596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d=0,0003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211584" y="3027321"/>
          <a:ext cx="534233" cy="477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8" name="Equation" r:id="rId4" imgW="241200" imgH="215640" progId="Equation.DSMT4">
                  <p:embed/>
                </p:oleObj>
              </mc:Choice>
              <mc:Fallback>
                <p:oleObj name="Equation" r:id="rId4" imgW="241200" imgH="21564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1584" y="3027321"/>
                        <a:ext cx="534233" cy="477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391137" y="3559745"/>
            <a:ext cx="79861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1371" y="4006078"/>
            <a:ext cx="5832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chục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dirty="0"/>
          </a:p>
        </p:txBody>
      </p:sp>
      <p:sp>
        <p:nvSpPr>
          <p:cNvPr id="6" name="Rectangle 5"/>
          <p:cNvSpPr/>
          <p:nvPr/>
        </p:nvSpPr>
        <p:spPr>
          <a:xfrm>
            <a:off x="436528" y="4551511"/>
            <a:ext cx="2694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endParaRPr lang="vi-VN" dirty="0"/>
          </a:p>
        </p:txBody>
      </p:sp>
      <p:sp>
        <p:nvSpPr>
          <p:cNvPr id="9" name="Rectangle 8"/>
          <p:cNvSpPr/>
          <p:nvPr/>
        </p:nvSpPr>
        <p:spPr>
          <a:xfrm>
            <a:off x="3444727" y="4551511"/>
            <a:ext cx="78706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=1,41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213562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1,414</a:t>
            </a:r>
            <a:endParaRPr lang="vi-VN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604312"/>
              </p:ext>
            </p:extLst>
          </p:nvPr>
        </p:nvGraphicFramePr>
        <p:xfrm>
          <a:off x="2857905" y="4421147"/>
          <a:ext cx="547183" cy="489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9" name="Equation" r:id="rId6" imgW="241200" imgH="215640" progId="Equation.DSMT4">
                  <p:embed/>
                </p:oleObj>
              </mc:Choice>
              <mc:Fallback>
                <p:oleObj name="Equation" r:id="rId6" imgW="2412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57905" y="4421147"/>
                        <a:ext cx="547183" cy="489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loud Callout 10"/>
          <p:cNvSpPr/>
          <p:nvPr/>
        </p:nvSpPr>
        <p:spPr bwMode="auto">
          <a:xfrm>
            <a:off x="3043240" y="4910732"/>
            <a:ext cx="4273864" cy="1947268"/>
          </a:xfrm>
          <a:prstGeom prst="cloudCallou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Hãy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hoạt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cặp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đôi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thực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hành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</a:t>
            </a:r>
            <a:endParaRPr kumimoji="0" lang="vi-VN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Cloud Callout 18"/>
          <p:cNvSpPr/>
          <p:nvPr/>
        </p:nvSpPr>
        <p:spPr bwMode="auto">
          <a:xfrm>
            <a:off x="3121651" y="4910732"/>
            <a:ext cx="4273864" cy="1947268"/>
          </a:xfrm>
          <a:prstGeom prst="cloudCallou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Hãy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hoạt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cặp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đôi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thực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hành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</a:t>
            </a:r>
            <a:endParaRPr kumimoji="0" lang="vi-VN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1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3" grpId="0"/>
      <p:bldP spid="4" grpId="0"/>
      <p:bldP spid="6" grpId="0"/>
      <p:bldP spid="9" grpId="0"/>
      <p:bldP spid="11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Alternate Process 24"/>
          <p:cNvSpPr/>
          <p:nvPr/>
        </p:nvSpPr>
        <p:spPr>
          <a:xfrm>
            <a:off x="1898455" y="147320"/>
            <a:ext cx="8853004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99"/>
          <p:cNvSpPr txBox="1"/>
          <p:nvPr/>
        </p:nvSpPr>
        <p:spPr>
          <a:xfrm>
            <a:off x="219437" y="1063111"/>
            <a:ext cx="1083729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2. LÀM TRÒN SỐ CĂN CỨ VÀO ĐỘ CHÍNH XÁC CHO TRƯỚC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</p:txBody>
      </p:sp>
      <p:sp>
        <p:nvSpPr>
          <p:cNvPr id="14" name="Text Box 99"/>
          <p:cNvSpPr txBox="1"/>
          <p:nvPr/>
        </p:nvSpPr>
        <p:spPr>
          <a:xfrm>
            <a:off x="191002" y="1579727"/>
            <a:ext cx="231800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hành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2: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4821" y="2157898"/>
            <a:ext cx="2284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vi-VN" dirty="0"/>
          </a:p>
        </p:txBody>
      </p:sp>
      <p:sp>
        <p:nvSpPr>
          <p:cNvPr id="3" name="Rectangle 2"/>
          <p:cNvSpPr/>
          <p:nvPr/>
        </p:nvSpPr>
        <p:spPr>
          <a:xfrm>
            <a:off x="4977890" y="2055258"/>
            <a:ext cx="3331361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d=0,005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112869"/>
              </p:ext>
            </p:extLst>
          </p:nvPr>
        </p:nvGraphicFramePr>
        <p:xfrm>
          <a:off x="2432688" y="2087206"/>
          <a:ext cx="2511425" cy="502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4" name="Equation" r:id="rId4" imgW="1206360" imgH="241200" progId="Equation.DSMT4">
                  <p:embed/>
                </p:oleObj>
              </mc:Choice>
              <mc:Fallback>
                <p:oleObj name="Equation" r:id="rId4" imgW="12063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2688" y="2087206"/>
                        <a:ext cx="2511425" cy="502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19437" y="2674514"/>
            <a:ext cx="6740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- 634 755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 =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70</a:t>
            </a:r>
            <a:endParaRPr lang="vi-VN" dirty="0"/>
          </a:p>
        </p:txBody>
      </p:sp>
      <p:sp>
        <p:nvSpPr>
          <p:cNvPr id="19" name="Rectangle 18"/>
          <p:cNvSpPr/>
          <p:nvPr/>
        </p:nvSpPr>
        <p:spPr>
          <a:xfrm>
            <a:off x="219614" y="3216009"/>
            <a:ext cx="7136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vi-VN" u="sng" dirty="0"/>
          </a:p>
        </p:txBody>
      </p:sp>
      <p:sp>
        <p:nvSpPr>
          <p:cNvPr id="16" name="Rectangle 15"/>
          <p:cNvSpPr/>
          <p:nvPr/>
        </p:nvSpPr>
        <p:spPr>
          <a:xfrm>
            <a:off x="276757" y="3677674"/>
            <a:ext cx="3700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Vì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 d = 0,005</a:t>
            </a:r>
            <a:endParaRPr lang="vi-VN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999181"/>
              </p:ext>
            </p:extLst>
          </p:nvPr>
        </p:nvGraphicFramePr>
        <p:xfrm>
          <a:off x="3882749" y="3659024"/>
          <a:ext cx="600394" cy="480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5" name="Equation" r:id="rId6" imgW="190440" imgH="152280" progId="Equation.DSMT4">
                  <p:embed/>
                </p:oleObj>
              </mc:Choice>
              <mc:Fallback>
                <p:oleObj name="Equation" r:id="rId6" imgW="19044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82749" y="3659024"/>
                        <a:ext cx="600394" cy="480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4441685" y="3659024"/>
            <a:ext cx="4403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phần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nghìn</a:t>
            </a:r>
            <a:endParaRPr lang="vi-VN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999181"/>
              </p:ext>
            </p:extLst>
          </p:nvPr>
        </p:nvGraphicFramePr>
        <p:xfrm>
          <a:off x="3900170" y="4163219"/>
          <a:ext cx="600394" cy="480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6" name="Equation" r:id="rId8" imgW="190440" imgH="152280" progId="Equation.DSMT4">
                  <p:embed/>
                </p:oleObj>
              </mc:Choice>
              <mc:Fallback>
                <p:oleObj name="Equation" r:id="rId8" imgW="190440" imgH="15228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00170" y="4163219"/>
                        <a:ext cx="600394" cy="480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4441685" y="4181869"/>
            <a:ext cx="5530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tròn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1,7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205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phần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trăm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endParaRPr lang="vi-VN" dirty="0"/>
          </a:p>
        </p:txBody>
      </p:sp>
      <p:sp>
        <p:nvSpPr>
          <p:cNvPr id="26" name="Rectangle 25"/>
          <p:cNvSpPr/>
          <p:nvPr/>
        </p:nvSpPr>
        <p:spPr>
          <a:xfrm>
            <a:off x="4401449" y="4643534"/>
            <a:ext cx="2805576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1,73.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85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3" grpId="0"/>
      <p:bldP spid="14" grpId="0"/>
      <p:bldP spid="14" grpId="1"/>
      <p:bldP spid="2" grpId="0"/>
      <p:bldP spid="3" grpId="0"/>
      <p:bldP spid="11" grpId="0"/>
      <p:bldP spid="19" grpId="0"/>
      <p:bldP spid="16" grpId="0"/>
      <p:bldP spid="20" grpId="0"/>
      <p:bldP spid="23" grpId="0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Alternate Process 24"/>
          <p:cNvSpPr/>
          <p:nvPr/>
        </p:nvSpPr>
        <p:spPr>
          <a:xfrm>
            <a:off x="1898455" y="147320"/>
            <a:ext cx="8853004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99"/>
          <p:cNvSpPr txBox="1"/>
          <p:nvPr/>
        </p:nvSpPr>
        <p:spPr>
          <a:xfrm>
            <a:off x="219437" y="1063111"/>
            <a:ext cx="1083729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2. LÀM TRÒN SỐ CĂN CỨ VÀO ĐỘ CHÍNH XÁC CHO TRƯỚC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</p:txBody>
      </p:sp>
      <p:sp>
        <p:nvSpPr>
          <p:cNvPr id="14" name="Text Box 99"/>
          <p:cNvSpPr txBox="1"/>
          <p:nvPr/>
        </p:nvSpPr>
        <p:spPr>
          <a:xfrm>
            <a:off x="191002" y="1579727"/>
            <a:ext cx="231800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hành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2: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4821" y="2157898"/>
            <a:ext cx="2284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Hãy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tròn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SimSun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77890" y="2055258"/>
            <a:ext cx="3331361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d=0,005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432688" y="2087206"/>
          <a:ext cx="2511425" cy="502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9" name="Equation" r:id="rId4" imgW="1206360" imgH="241200" progId="Equation.DSMT4">
                  <p:embed/>
                </p:oleObj>
              </mc:Choice>
              <mc:Fallback>
                <p:oleObj name="Equation" r:id="rId4" imgW="1206360" imgH="2412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2688" y="2087206"/>
                        <a:ext cx="2511425" cy="502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19437" y="2674514"/>
            <a:ext cx="6740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Hãy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tròn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- 634 755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 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70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SimSun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9614" y="3216009"/>
            <a:ext cx="7136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Giải</a:t>
            </a:r>
            <a:endParaRPr kumimoji="0" lang="vi-VN" sz="24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SimSun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437" y="3677674"/>
            <a:ext cx="3256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Vì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 d=70 </a:t>
            </a:r>
            <a:endParaRPr lang="vi-VN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434683"/>
              </p:ext>
            </p:extLst>
          </p:nvPr>
        </p:nvGraphicFramePr>
        <p:xfrm>
          <a:off x="3319998" y="3715924"/>
          <a:ext cx="539826" cy="431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0" name="Equation" r:id="rId6" imgW="190440" imgH="152280" progId="Equation.DSMT4">
                  <p:embed/>
                </p:oleObj>
              </mc:Choice>
              <mc:Fallback>
                <p:oleObj name="Equation" r:id="rId6" imgW="19044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19998" y="3715924"/>
                        <a:ext cx="539826" cy="431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833746" y="3660506"/>
            <a:ext cx="3608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chục</a:t>
            </a:r>
            <a:endParaRPr lang="vi-VN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593165"/>
              </p:ext>
            </p:extLst>
          </p:nvPr>
        </p:nvGraphicFramePr>
        <p:xfrm>
          <a:off x="3319998" y="4244493"/>
          <a:ext cx="539826" cy="431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1" name="Equation" r:id="rId8" imgW="190440" imgH="152280" progId="Equation.DSMT4">
                  <p:embed/>
                </p:oleObj>
              </mc:Choice>
              <mc:Fallback>
                <p:oleObj name="Equation" r:id="rId8" imgW="190440" imgH="1522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19998" y="4244493"/>
                        <a:ext cx="539826" cy="431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833746" y="4203203"/>
            <a:ext cx="4817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tròn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–634 755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trăm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endParaRPr lang="vi-VN" dirty="0"/>
          </a:p>
        </p:txBody>
      </p:sp>
      <p:sp>
        <p:nvSpPr>
          <p:cNvPr id="9" name="Rectangle 8"/>
          <p:cNvSpPr/>
          <p:nvPr/>
        </p:nvSpPr>
        <p:spPr>
          <a:xfrm>
            <a:off x="3833746" y="4727530"/>
            <a:ext cx="3344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kết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quả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–634 800</a:t>
            </a:r>
            <a:endParaRPr lang="vi-VN" dirty="0"/>
          </a:p>
        </p:txBody>
      </p:sp>
      <p:sp>
        <p:nvSpPr>
          <p:cNvPr id="12" name="Oval 11"/>
          <p:cNvSpPr/>
          <p:nvPr/>
        </p:nvSpPr>
        <p:spPr bwMode="auto">
          <a:xfrm>
            <a:off x="2509007" y="5251857"/>
            <a:ext cx="5800244" cy="1606143"/>
          </a:xfrm>
          <a:prstGeom prst="ellipse">
            <a:avLst/>
          </a:prstGeom>
          <a:gradFill rotWithShape="0">
            <a:gsLst>
              <a:gs pos="20000">
                <a:srgbClr val="FFFF00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Hày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hoạt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cặp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đôi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Vận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dụng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</a:t>
            </a:r>
            <a:endParaRPr kumimoji="0" lang="vi-VN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50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3" grpId="0"/>
      <p:bldP spid="14" grpId="0"/>
      <p:bldP spid="4" grpId="0"/>
      <p:bldP spid="6" grpId="0"/>
      <p:bldP spid="8" grpId="0"/>
      <p:bldP spid="9" grpId="0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0472"/>
            <a:ext cx="12192000" cy="594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Alternate Process 24"/>
          <p:cNvSpPr/>
          <p:nvPr/>
        </p:nvSpPr>
        <p:spPr>
          <a:xfrm>
            <a:off x="1898455" y="147320"/>
            <a:ext cx="8853004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99"/>
          <p:cNvSpPr txBox="1"/>
          <p:nvPr/>
        </p:nvSpPr>
        <p:spPr>
          <a:xfrm>
            <a:off x="219437" y="1063111"/>
            <a:ext cx="1083729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2. LÀM TRÒN SỐ CĂN CỨ VÀO ĐỘ CHÍNH XÁC CHO TRƯỚC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</p:txBody>
      </p:sp>
      <p:sp>
        <p:nvSpPr>
          <p:cNvPr id="14" name="Text Box 99"/>
          <p:cNvSpPr txBox="1"/>
          <p:nvPr/>
        </p:nvSpPr>
        <p:spPr>
          <a:xfrm>
            <a:off x="191002" y="1579727"/>
            <a:ext cx="216536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Vận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dụng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2: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56369" y="1597344"/>
            <a:ext cx="94635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quận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Gò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12/06/2021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635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88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https://www.shareheartbeat.com/dan-so-tphcm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 =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50</a:t>
            </a:r>
            <a:endParaRPr lang="vi-VN" dirty="0"/>
          </a:p>
        </p:txBody>
      </p:sp>
      <p:sp>
        <p:nvSpPr>
          <p:cNvPr id="15" name="Rectangle 14"/>
          <p:cNvSpPr/>
          <p:nvPr/>
        </p:nvSpPr>
        <p:spPr>
          <a:xfrm>
            <a:off x="1440541" y="2740804"/>
            <a:ext cx="5580374" cy="4826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d=50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1800" i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1002" y="2740803"/>
            <a:ext cx="798617" cy="4826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1800" u="sng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88674" y="2779723"/>
            <a:ext cx="1167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chục</a:t>
            </a:r>
            <a:endParaRPr lang="vi-VN" dirty="0"/>
          </a:p>
        </p:txBody>
      </p:sp>
      <p:sp>
        <p:nvSpPr>
          <p:cNvPr id="17" name="Rectangle 16"/>
          <p:cNvSpPr/>
          <p:nvPr/>
        </p:nvSpPr>
        <p:spPr>
          <a:xfrm>
            <a:off x="1440541" y="3176997"/>
            <a:ext cx="5090432" cy="4826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1800" i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30973" y="3262356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endParaRPr lang="vi-VN" dirty="0"/>
          </a:p>
        </p:txBody>
      </p:sp>
      <p:sp>
        <p:nvSpPr>
          <p:cNvPr id="22" name="Rectangle 21"/>
          <p:cNvSpPr/>
          <p:nvPr/>
        </p:nvSpPr>
        <p:spPr>
          <a:xfrm>
            <a:off x="753670" y="3659629"/>
            <a:ext cx="96161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Khi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tròn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với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d= 50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chục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thì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dân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quận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Gò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Vấp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Thành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phố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Hồ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Chí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Minh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ngày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12/06/2021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tròn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trăm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)</a:t>
            </a:r>
            <a:endParaRPr lang="vi-VN" dirty="0"/>
          </a:p>
        </p:txBody>
      </p:sp>
      <p:sp>
        <p:nvSpPr>
          <p:cNvPr id="23" name="Rectangle 22"/>
          <p:cNvSpPr/>
          <p:nvPr/>
        </p:nvSpPr>
        <p:spPr>
          <a:xfrm>
            <a:off x="753670" y="4497662"/>
            <a:ext cx="2359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636 000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10719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3" grpId="0"/>
      <p:bldP spid="14" grpId="0"/>
      <p:bldP spid="14" grpId="1"/>
      <p:bldP spid="10" grpId="0"/>
      <p:bldP spid="15" grpId="0"/>
      <p:bldP spid="15" grpId="1"/>
      <p:bldP spid="20" grpId="0"/>
      <p:bldP spid="16" grpId="0"/>
      <p:bldP spid="16" grpId="1"/>
      <p:bldP spid="17" grpId="0" build="allAtOnce"/>
      <p:bldP spid="18" grpId="0"/>
      <p:bldP spid="18" grpId="1"/>
      <p:bldP spid="22" grpId="0"/>
      <p:bldP spid="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2075" y="1139430"/>
            <a:ext cx="10718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Đây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là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một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tivi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32inch.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Vậy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bạn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biết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đường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chéo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của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tivi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dài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bao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nhiêu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cm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không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?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SimSun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46" y="1630385"/>
            <a:ext cx="10598821" cy="522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0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Alternate Process 24"/>
          <p:cNvSpPr/>
          <p:nvPr/>
        </p:nvSpPr>
        <p:spPr>
          <a:xfrm>
            <a:off x="1898455" y="147320"/>
            <a:ext cx="8853004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99"/>
          <p:cNvSpPr txBox="1"/>
          <p:nvPr/>
        </p:nvSpPr>
        <p:spPr>
          <a:xfrm>
            <a:off x="219437" y="1063111"/>
            <a:ext cx="1083729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2. LÀM TRÒN SỐ CĂN CỨ VÀO ĐỘ CHÍNH XÁC CHO TRƯỚC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</p:txBody>
      </p:sp>
      <p:sp>
        <p:nvSpPr>
          <p:cNvPr id="14" name="Text Box 99"/>
          <p:cNvSpPr txBox="1"/>
          <p:nvPr/>
        </p:nvSpPr>
        <p:spPr>
          <a:xfrm>
            <a:off x="191002" y="1579727"/>
            <a:ext cx="216536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dụng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3: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1002" y="2957669"/>
            <a:ext cx="901209" cy="547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sz="2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7411" y="1540474"/>
            <a:ext cx="96925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chiếc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tivi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chéo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32 inch,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chéo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tivi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cm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xác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d = 0,05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1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inch       2,54cm)</a:t>
            </a:r>
            <a:endParaRPr lang="vi-VN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98130"/>
              </p:ext>
            </p:extLst>
          </p:nvPr>
        </p:nvGraphicFramePr>
        <p:xfrm>
          <a:off x="3730111" y="2472705"/>
          <a:ext cx="492325" cy="465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8" name="Equation" r:id="rId4" imgW="126720" imgH="126720" progId="Equation.DSMT4">
                  <p:embed/>
                </p:oleObj>
              </mc:Choice>
              <mc:Fallback>
                <p:oleObj name="Equation" r:id="rId4" imgW="1267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30111" y="2472705"/>
                        <a:ext cx="492325" cy="465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140025" y="2818448"/>
            <a:ext cx="7245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d=0,05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dirty="0"/>
          </a:p>
        </p:txBody>
      </p:sp>
      <p:sp>
        <p:nvSpPr>
          <p:cNvPr id="5" name="Rectangle 4"/>
          <p:cNvSpPr/>
          <p:nvPr/>
        </p:nvSpPr>
        <p:spPr>
          <a:xfrm>
            <a:off x="8235593" y="2818448"/>
            <a:ext cx="1981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endParaRPr lang="vi-VN" b="1" dirty="0"/>
          </a:p>
        </p:txBody>
      </p:sp>
      <p:sp>
        <p:nvSpPr>
          <p:cNvPr id="6" name="Rectangle 5"/>
          <p:cNvSpPr/>
          <p:nvPr/>
        </p:nvSpPr>
        <p:spPr>
          <a:xfrm>
            <a:off x="1242780" y="3183552"/>
            <a:ext cx="5005858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66633" y="3241033"/>
            <a:ext cx="1930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chục</a:t>
            </a:r>
            <a:endParaRPr lang="vi-VN" b="1" dirty="0"/>
          </a:p>
        </p:txBody>
      </p:sp>
      <p:sp>
        <p:nvSpPr>
          <p:cNvPr id="8" name="Rectangle 7"/>
          <p:cNvSpPr/>
          <p:nvPr/>
        </p:nvSpPr>
        <p:spPr>
          <a:xfrm>
            <a:off x="865286" y="3661055"/>
            <a:ext cx="3679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 1 </a:t>
            </a:r>
            <a:r>
              <a:rPr lang="vi-VN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inch     2,54 cm nên    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vi-VN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299884"/>
              </p:ext>
            </p:extLst>
          </p:nvPr>
        </p:nvGraphicFramePr>
        <p:xfrm>
          <a:off x="2127412" y="3625856"/>
          <a:ext cx="492325" cy="465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9" name="Equation" r:id="rId6" imgW="126720" imgH="126720" progId="Equation.DSMT4">
                  <p:embed/>
                </p:oleObj>
              </mc:Choice>
              <mc:Fallback>
                <p:oleObj name="Equation" r:id="rId6" imgW="126720" imgH="1267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7412" y="3625856"/>
                        <a:ext cx="492325" cy="465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4069509" y="3687095"/>
            <a:ext cx="4791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32 inch        32 . 2,54 cm = 81,28 </a:t>
            </a:r>
            <a:r>
              <a:rPr lang="vi-VN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cm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vi-VN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299884"/>
              </p:ext>
            </p:extLst>
          </p:nvPr>
        </p:nvGraphicFramePr>
        <p:xfrm>
          <a:off x="5189966" y="3625856"/>
          <a:ext cx="492325" cy="465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0" name="Equation" r:id="rId7" imgW="126720" imgH="126720" progId="Equation.DSMT4">
                  <p:embed/>
                </p:oleObj>
              </mc:Choice>
              <mc:Fallback>
                <p:oleObj name="Equation" r:id="rId7" imgW="126720" imgH="12672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89966" y="3625856"/>
                        <a:ext cx="492325" cy="465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928272" y="4246960"/>
            <a:ext cx="69993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 làm tròn số 81,</a:t>
            </a:r>
            <a:r>
              <a:rPr lang="vi-VN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 (cm) với độ chính xác d= 0,05</a:t>
            </a:r>
            <a:endParaRPr lang="vi-VN" dirty="0"/>
          </a:p>
        </p:txBody>
      </p:sp>
      <p:sp>
        <p:nvSpPr>
          <p:cNvPr id="12" name="Rectangle 11"/>
          <p:cNvSpPr/>
          <p:nvPr/>
        </p:nvSpPr>
        <p:spPr>
          <a:xfrm>
            <a:off x="7673219" y="4157586"/>
            <a:ext cx="2375971" cy="4826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được 81,3(cm).</a:t>
            </a:r>
            <a:endParaRPr lang="vi-VN" sz="18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90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3" grpId="0"/>
      <p:bldP spid="14" grpId="0"/>
      <p:bldP spid="14" grpId="1"/>
      <p:bldP spid="20" grpId="0"/>
      <p:bldP spid="2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24" grpId="0"/>
      <p:bldP spid="11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661645" y="216933"/>
            <a:ext cx="8089814" cy="91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657 </a:t>
            </a:r>
            <a:r>
              <a:rPr kumimoji="0" lang="vi-VN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68 được</a:t>
            </a:r>
            <a:r>
              <a:rPr kumimoji="0" lang="vi-VN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làm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tròn với</a:t>
            </a:r>
            <a:r>
              <a:rPr kumimoji="0" lang="vi-VN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độ chính xác d =80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437" y="376240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906308" y="2479640"/>
            <a:ext cx="3107010" cy="906571"/>
          </a:xfrm>
          <a:custGeom>
            <a:avLst/>
            <a:gdLst>
              <a:gd name="connsiteX0" fmla="*/ 0 w 2266428"/>
              <a:gd name="connsiteY0" fmla="*/ 0 h 906571"/>
              <a:gd name="connsiteX1" fmla="*/ 1813143 w 2266428"/>
              <a:gd name="connsiteY1" fmla="*/ 0 h 906571"/>
              <a:gd name="connsiteX2" fmla="*/ 2266428 w 2266428"/>
              <a:gd name="connsiteY2" fmla="*/ 453286 h 906571"/>
              <a:gd name="connsiteX3" fmla="*/ 1813143 w 2266428"/>
              <a:gd name="connsiteY3" fmla="*/ 906571 h 906571"/>
              <a:gd name="connsiteX4" fmla="*/ 0 w 2266428"/>
              <a:gd name="connsiteY4" fmla="*/ 906571 h 906571"/>
              <a:gd name="connsiteX5" fmla="*/ 453286 w 2266428"/>
              <a:gd name="connsiteY5" fmla="*/ 453286 h 906571"/>
              <a:gd name="connsiteX6" fmla="*/ 0 w 2266428"/>
              <a:gd name="connsiteY6" fmla="*/ 0 h 90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6428" h="906571">
                <a:moveTo>
                  <a:pt x="0" y="0"/>
                </a:moveTo>
                <a:lnTo>
                  <a:pt x="1813143" y="0"/>
                </a:lnTo>
                <a:lnTo>
                  <a:pt x="2266428" y="453286"/>
                </a:lnTo>
                <a:lnTo>
                  <a:pt x="1813143" y="906571"/>
                </a:lnTo>
                <a:lnTo>
                  <a:pt x="0" y="906571"/>
                </a:lnTo>
                <a:lnTo>
                  <a:pt x="453286" y="4532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1302" tIns="42672" rIns="495957" bIns="42672" numCol="1" spcCol="1270" anchor="ctr" anchorCtr="0">
            <a:noAutofit/>
          </a:bodyPr>
          <a:lstStyle/>
          <a:p>
            <a:pPr marL="0" marR="0" lvl="0" indent="0" algn="ctr" defTabSz="1422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A. 6575000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786676" y="2479640"/>
            <a:ext cx="3072514" cy="906571"/>
          </a:xfrm>
          <a:custGeom>
            <a:avLst/>
            <a:gdLst>
              <a:gd name="connsiteX0" fmla="*/ 0 w 2624705"/>
              <a:gd name="connsiteY0" fmla="*/ 0 h 906571"/>
              <a:gd name="connsiteX1" fmla="*/ 2171420 w 2624705"/>
              <a:gd name="connsiteY1" fmla="*/ 0 h 906571"/>
              <a:gd name="connsiteX2" fmla="*/ 2624705 w 2624705"/>
              <a:gd name="connsiteY2" fmla="*/ 453286 h 906571"/>
              <a:gd name="connsiteX3" fmla="*/ 2171420 w 2624705"/>
              <a:gd name="connsiteY3" fmla="*/ 906571 h 906571"/>
              <a:gd name="connsiteX4" fmla="*/ 0 w 2624705"/>
              <a:gd name="connsiteY4" fmla="*/ 906571 h 906571"/>
              <a:gd name="connsiteX5" fmla="*/ 453286 w 2624705"/>
              <a:gd name="connsiteY5" fmla="*/ 453286 h 906571"/>
              <a:gd name="connsiteX6" fmla="*/ 0 w 2624705"/>
              <a:gd name="connsiteY6" fmla="*/ 0 h 90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4705" h="906571">
                <a:moveTo>
                  <a:pt x="0" y="0"/>
                </a:moveTo>
                <a:lnTo>
                  <a:pt x="2171420" y="0"/>
                </a:lnTo>
                <a:lnTo>
                  <a:pt x="2624705" y="453286"/>
                </a:lnTo>
                <a:lnTo>
                  <a:pt x="2171420" y="906571"/>
                </a:lnTo>
                <a:lnTo>
                  <a:pt x="0" y="906571"/>
                </a:lnTo>
                <a:lnTo>
                  <a:pt x="453286" y="4532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1302" tIns="42672" rIns="495957" bIns="42672" numCol="1" spcCol="1270" anchor="ctr" anchorCtr="0">
            <a:noAutofit/>
          </a:bodyPr>
          <a:lstStyle/>
          <a:p>
            <a:pPr marL="0" marR="0" lvl="0" indent="0" algn="ctr" defTabSz="1422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B. </a:t>
            </a:r>
            <a:r>
              <a:rPr lang="vi-VN" sz="2800" b="1" dirty="0" smtClean="0">
                <a:solidFill>
                  <a:prstClr val="white"/>
                </a:solidFill>
                <a:latin typeface="Euphemia"/>
              </a:rPr>
              <a:t>657400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720046" y="2483448"/>
            <a:ext cx="2962947" cy="898956"/>
          </a:xfrm>
          <a:custGeom>
            <a:avLst/>
            <a:gdLst>
              <a:gd name="connsiteX0" fmla="*/ 0 w 2962947"/>
              <a:gd name="connsiteY0" fmla="*/ 0 h 898956"/>
              <a:gd name="connsiteX1" fmla="*/ 2513469 w 2962947"/>
              <a:gd name="connsiteY1" fmla="*/ 0 h 898956"/>
              <a:gd name="connsiteX2" fmla="*/ 2962947 w 2962947"/>
              <a:gd name="connsiteY2" fmla="*/ 449478 h 898956"/>
              <a:gd name="connsiteX3" fmla="*/ 2513469 w 2962947"/>
              <a:gd name="connsiteY3" fmla="*/ 898956 h 898956"/>
              <a:gd name="connsiteX4" fmla="*/ 0 w 2962947"/>
              <a:gd name="connsiteY4" fmla="*/ 898956 h 898956"/>
              <a:gd name="connsiteX5" fmla="*/ 449478 w 2962947"/>
              <a:gd name="connsiteY5" fmla="*/ 449478 h 898956"/>
              <a:gd name="connsiteX6" fmla="*/ 0 w 2962947"/>
              <a:gd name="connsiteY6" fmla="*/ 0 h 89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2947" h="898956">
                <a:moveTo>
                  <a:pt x="0" y="0"/>
                </a:moveTo>
                <a:lnTo>
                  <a:pt x="2513469" y="0"/>
                </a:lnTo>
                <a:lnTo>
                  <a:pt x="2962947" y="449478"/>
                </a:lnTo>
                <a:lnTo>
                  <a:pt x="2513469" y="898956"/>
                </a:lnTo>
                <a:lnTo>
                  <a:pt x="0" y="898956"/>
                </a:lnTo>
                <a:lnTo>
                  <a:pt x="449478" y="4494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7494" tIns="42672" rIns="492150" bIns="42672" numCol="1" spcCol="1270" anchor="ctr" anchorCtr="0">
            <a:noAutofit/>
          </a:bodyPr>
          <a:lstStyle/>
          <a:p>
            <a:pPr marL="0" marR="0" lvl="0" indent="0" algn="ctr" defTabSz="1422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C. 657460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9743" y="3415538"/>
            <a:ext cx="1979534" cy="19795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70077" y="3538454"/>
            <a:ext cx="1291812" cy="19463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0663" y="3526617"/>
            <a:ext cx="1291812" cy="194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2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661645" y="216933"/>
            <a:ext cx="8089814" cy="91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2,5</a:t>
            </a:r>
            <a:r>
              <a:rPr kumimoji="0" lang="vi-VN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345</a:t>
            </a:r>
            <a:r>
              <a:rPr kumimoji="0" lang="vi-VN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 làm tròn với độ chính xác d =0,006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437" y="376240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906308" y="2479640"/>
            <a:ext cx="3107010" cy="906571"/>
          </a:xfrm>
          <a:custGeom>
            <a:avLst/>
            <a:gdLst>
              <a:gd name="connsiteX0" fmla="*/ 0 w 2266428"/>
              <a:gd name="connsiteY0" fmla="*/ 0 h 906571"/>
              <a:gd name="connsiteX1" fmla="*/ 1813143 w 2266428"/>
              <a:gd name="connsiteY1" fmla="*/ 0 h 906571"/>
              <a:gd name="connsiteX2" fmla="*/ 2266428 w 2266428"/>
              <a:gd name="connsiteY2" fmla="*/ 453286 h 906571"/>
              <a:gd name="connsiteX3" fmla="*/ 1813143 w 2266428"/>
              <a:gd name="connsiteY3" fmla="*/ 906571 h 906571"/>
              <a:gd name="connsiteX4" fmla="*/ 0 w 2266428"/>
              <a:gd name="connsiteY4" fmla="*/ 906571 h 906571"/>
              <a:gd name="connsiteX5" fmla="*/ 453286 w 2266428"/>
              <a:gd name="connsiteY5" fmla="*/ 453286 h 906571"/>
              <a:gd name="connsiteX6" fmla="*/ 0 w 2266428"/>
              <a:gd name="connsiteY6" fmla="*/ 0 h 90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6428" h="906571">
                <a:moveTo>
                  <a:pt x="0" y="0"/>
                </a:moveTo>
                <a:lnTo>
                  <a:pt x="1813143" y="0"/>
                </a:lnTo>
                <a:lnTo>
                  <a:pt x="2266428" y="453286"/>
                </a:lnTo>
                <a:lnTo>
                  <a:pt x="1813143" y="906571"/>
                </a:lnTo>
                <a:lnTo>
                  <a:pt x="0" y="906571"/>
                </a:lnTo>
                <a:lnTo>
                  <a:pt x="453286" y="4532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1302" tIns="42672" rIns="495957" bIns="42672" numCol="1" spcCol="1270" anchor="ctr" anchorCtr="0">
            <a:noAutofit/>
          </a:bodyPr>
          <a:lstStyle/>
          <a:p>
            <a:pPr marL="0" marR="0" lvl="0" indent="0" algn="ctr" defTabSz="1422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A. 2,56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786676" y="2479640"/>
            <a:ext cx="3072514" cy="906571"/>
          </a:xfrm>
          <a:custGeom>
            <a:avLst/>
            <a:gdLst>
              <a:gd name="connsiteX0" fmla="*/ 0 w 2624705"/>
              <a:gd name="connsiteY0" fmla="*/ 0 h 906571"/>
              <a:gd name="connsiteX1" fmla="*/ 2171420 w 2624705"/>
              <a:gd name="connsiteY1" fmla="*/ 0 h 906571"/>
              <a:gd name="connsiteX2" fmla="*/ 2624705 w 2624705"/>
              <a:gd name="connsiteY2" fmla="*/ 453286 h 906571"/>
              <a:gd name="connsiteX3" fmla="*/ 2171420 w 2624705"/>
              <a:gd name="connsiteY3" fmla="*/ 906571 h 906571"/>
              <a:gd name="connsiteX4" fmla="*/ 0 w 2624705"/>
              <a:gd name="connsiteY4" fmla="*/ 906571 h 906571"/>
              <a:gd name="connsiteX5" fmla="*/ 453286 w 2624705"/>
              <a:gd name="connsiteY5" fmla="*/ 453286 h 906571"/>
              <a:gd name="connsiteX6" fmla="*/ 0 w 2624705"/>
              <a:gd name="connsiteY6" fmla="*/ 0 h 90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4705" h="906571">
                <a:moveTo>
                  <a:pt x="0" y="0"/>
                </a:moveTo>
                <a:lnTo>
                  <a:pt x="2171420" y="0"/>
                </a:lnTo>
                <a:lnTo>
                  <a:pt x="2624705" y="453286"/>
                </a:lnTo>
                <a:lnTo>
                  <a:pt x="2171420" y="906571"/>
                </a:lnTo>
                <a:lnTo>
                  <a:pt x="0" y="906571"/>
                </a:lnTo>
                <a:lnTo>
                  <a:pt x="453286" y="4532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1302" tIns="42672" rIns="495957" bIns="42672" numCol="1" spcCol="1270" anchor="ctr" anchorCtr="0">
            <a:noAutofit/>
          </a:bodyPr>
          <a:lstStyle/>
          <a:p>
            <a:pPr marL="0" marR="0" lvl="0" indent="0" algn="ctr" defTabSz="1422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B. 2,563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720046" y="2483448"/>
            <a:ext cx="2962947" cy="898956"/>
          </a:xfrm>
          <a:custGeom>
            <a:avLst/>
            <a:gdLst>
              <a:gd name="connsiteX0" fmla="*/ 0 w 2962947"/>
              <a:gd name="connsiteY0" fmla="*/ 0 h 898956"/>
              <a:gd name="connsiteX1" fmla="*/ 2513469 w 2962947"/>
              <a:gd name="connsiteY1" fmla="*/ 0 h 898956"/>
              <a:gd name="connsiteX2" fmla="*/ 2962947 w 2962947"/>
              <a:gd name="connsiteY2" fmla="*/ 449478 h 898956"/>
              <a:gd name="connsiteX3" fmla="*/ 2513469 w 2962947"/>
              <a:gd name="connsiteY3" fmla="*/ 898956 h 898956"/>
              <a:gd name="connsiteX4" fmla="*/ 0 w 2962947"/>
              <a:gd name="connsiteY4" fmla="*/ 898956 h 898956"/>
              <a:gd name="connsiteX5" fmla="*/ 449478 w 2962947"/>
              <a:gd name="connsiteY5" fmla="*/ 449478 h 898956"/>
              <a:gd name="connsiteX6" fmla="*/ 0 w 2962947"/>
              <a:gd name="connsiteY6" fmla="*/ 0 h 89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2947" h="898956">
                <a:moveTo>
                  <a:pt x="0" y="0"/>
                </a:moveTo>
                <a:lnTo>
                  <a:pt x="2513469" y="0"/>
                </a:lnTo>
                <a:lnTo>
                  <a:pt x="2962947" y="449478"/>
                </a:lnTo>
                <a:lnTo>
                  <a:pt x="2513469" y="898956"/>
                </a:lnTo>
                <a:lnTo>
                  <a:pt x="0" y="898956"/>
                </a:lnTo>
                <a:lnTo>
                  <a:pt x="449478" y="4494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7494" tIns="42672" rIns="492150" bIns="42672" numCol="1" spcCol="1270" anchor="ctr" anchorCtr="0">
            <a:noAutofit/>
          </a:bodyPr>
          <a:lstStyle/>
          <a:p>
            <a:pPr marL="0" marR="0" lvl="0" indent="0" algn="ctr" defTabSz="1422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C. 2,5635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9743" y="3415538"/>
            <a:ext cx="1979534" cy="19795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46396" y="3538454"/>
            <a:ext cx="1291812" cy="19463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0663" y="3526617"/>
            <a:ext cx="1291812" cy="194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3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605804" y="3352681"/>
            <a:ext cx="7479262" cy="91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Về nhà xem lại nội</a:t>
            </a:r>
            <a:r>
              <a:rPr kumimoji="0" 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 2 làm tròn số căn</a:t>
            </a:r>
            <a:r>
              <a:rPr kumimoji="0" 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cứ vào độ chính xác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Học hiểu nội dung phần chú</a:t>
            </a:r>
            <a:r>
              <a:rPr kumimoji="0" 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Trang 40</a:t>
            </a:r>
            <a:endParaRPr kumimoji="0" 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Làm bài tập 3</a:t>
            </a:r>
            <a:r>
              <a:rPr kumimoji="0" 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SGK Trang 42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Xem trước nội dung tiết 3 phần 3: </a:t>
            </a:r>
            <a:r>
              <a:rPr lang="vi-VN" sz="3200" b="1" dirty="0" smtClean="0">
                <a:solidFill>
                  <a:srgbClr val="DF532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lượng các phép tính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DF5327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4713" y="681516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15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owchart: Alternate Process 18"/>
          <p:cNvSpPr/>
          <p:nvPr/>
        </p:nvSpPr>
        <p:spPr>
          <a:xfrm>
            <a:off x="4629785" y="73025"/>
            <a:ext cx="3552825" cy="61277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A. KHỞI ĐỘNG</a:t>
            </a:r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5487670" y="2741930"/>
            <a:ext cx="1365250" cy="5829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104" name="Text Box 103"/>
          <p:cNvSpPr txBox="1"/>
          <p:nvPr/>
        </p:nvSpPr>
        <p:spPr>
          <a:xfrm>
            <a:off x="982627" y="1093470"/>
            <a:ext cx="10950293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1995,784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/>
        </p:nvSpPr>
        <p:spPr>
          <a:xfrm>
            <a:off x="1740217" y="3429000"/>
            <a:ext cx="8860155" cy="1117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4100" y="3429000"/>
            <a:ext cx="7627140" cy="88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1995,</a:t>
            </a:r>
            <a:r>
              <a:rPr lang="en-US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84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1995,8</a:t>
            </a:r>
            <a:endParaRPr lang="vi-VN" sz="18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1995,7</a:t>
            </a:r>
            <a:r>
              <a:rPr lang="en-US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1995,78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19" grpId="1" animBg="1"/>
      <p:bldP spid="3" grpId="0" bldLvl="0" animBg="1"/>
      <p:bldP spid="3" grpId="1" animBg="1"/>
      <p:bldP spid="104" grpId="0"/>
      <p:bldP spid="104" grpId="1"/>
      <p:bldP spid="11" grpId="1" animBg="1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1584" y="1292068"/>
            <a:ext cx="9463556" cy="27474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3: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10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05180" y="950595"/>
            <a:ext cx="6812280" cy="65151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1"/>
          <p:cNvSpPr/>
          <p:nvPr/>
        </p:nvSpPr>
        <p:spPr>
          <a:xfrm>
            <a:off x="671829" y="1602105"/>
            <a:ext cx="10537544" cy="679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3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: a)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Hãy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àm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                     3,7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4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1657....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độ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xác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d= 0,005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822136" y="147320"/>
            <a:ext cx="9387237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Content Placeholder 1"/>
          <p:cNvSpPr/>
          <p:nvPr/>
        </p:nvSpPr>
        <p:spPr>
          <a:xfrm>
            <a:off x="671830" y="2596912"/>
            <a:ext cx="9392758" cy="679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(HD: Ta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sẽ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x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hàng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phần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trăm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)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553239"/>
              </p:ext>
            </p:extLst>
          </p:nvPr>
        </p:nvGraphicFramePr>
        <p:xfrm>
          <a:off x="5103853" y="1525270"/>
          <a:ext cx="1605392" cy="566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2" name="Equation" r:id="rId4" imgW="647640" imgH="228600" progId="Equation.DSMT4">
                  <p:embed/>
                </p:oleObj>
              </mc:Choice>
              <mc:Fallback>
                <p:oleObj name="Equation" r:id="rId4" imgW="647640" imgH="2286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03853" y="1525270"/>
                        <a:ext cx="1605392" cy="566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eform 14"/>
          <p:cNvSpPr/>
          <p:nvPr/>
        </p:nvSpPr>
        <p:spPr>
          <a:xfrm>
            <a:off x="674581" y="3283783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A. 3,742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691913" y="3283783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B. 3,74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709245" y="3283783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C. 3,7417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21" name="Explosion 1 20"/>
          <p:cNvSpPr/>
          <p:nvPr/>
        </p:nvSpPr>
        <p:spPr bwMode="auto">
          <a:xfrm>
            <a:off x="1364222" y="4421147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SAI</a:t>
            </a:r>
            <a:endParaRPr kumimoji="0" lang="vi-VN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2" name="Explosion 1 21"/>
          <p:cNvSpPr/>
          <p:nvPr/>
        </p:nvSpPr>
        <p:spPr bwMode="auto">
          <a:xfrm>
            <a:off x="4528699" y="4421147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ĐÚNG</a:t>
            </a:r>
            <a:endParaRPr kumimoji="0" lang="vi-VN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3" name="Explosion 1 22"/>
          <p:cNvSpPr/>
          <p:nvPr/>
        </p:nvSpPr>
        <p:spPr bwMode="auto">
          <a:xfrm>
            <a:off x="7698444" y="4573785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SAI</a:t>
            </a:r>
            <a:endParaRPr kumimoji="0" lang="vi-VN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78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3" grpId="0" bldLvl="0" animBg="1"/>
      <p:bldP spid="3" grpId="1" animBg="1"/>
      <p:bldP spid="4" grpId="0" bldLvl="0" animBg="1"/>
      <p:bldP spid="4" grpId="1" animBg="1"/>
      <p:bldP spid="7" grpId="0" animBg="1"/>
      <p:bldP spid="7" grpId="1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05180" y="950595"/>
            <a:ext cx="6812280" cy="65151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1"/>
          <p:cNvSpPr/>
          <p:nvPr/>
        </p:nvSpPr>
        <p:spPr>
          <a:xfrm>
            <a:off x="671829" y="1602105"/>
            <a:ext cx="10537544" cy="679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3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: b)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 9 21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4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235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độ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xác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d = 500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822136" y="147320"/>
            <a:ext cx="9387237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Content Placeholder 1"/>
          <p:cNvSpPr/>
          <p:nvPr/>
        </p:nvSpPr>
        <p:spPr>
          <a:xfrm>
            <a:off x="671830" y="2436853"/>
            <a:ext cx="9392758" cy="679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(HD: Ta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nghìn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)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74581" y="3283783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A. 921400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691913" y="3283783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B. 9214200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709245" y="3283783"/>
            <a:ext cx="3889576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C. 9214000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21" name="Explosion 1 20"/>
          <p:cNvSpPr/>
          <p:nvPr/>
        </p:nvSpPr>
        <p:spPr bwMode="auto">
          <a:xfrm>
            <a:off x="1364222" y="4421147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SAI</a:t>
            </a:r>
            <a:endParaRPr kumimoji="0" lang="vi-VN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2" name="Explosion 1 21"/>
          <p:cNvSpPr/>
          <p:nvPr/>
        </p:nvSpPr>
        <p:spPr bwMode="auto">
          <a:xfrm>
            <a:off x="4528699" y="4421147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SAI</a:t>
            </a:r>
            <a:endParaRPr kumimoji="0" lang="vi-VN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3" name="Explosion 1 22"/>
          <p:cNvSpPr/>
          <p:nvPr/>
        </p:nvSpPr>
        <p:spPr bwMode="auto">
          <a:xfrm>
            <a:off x="7698444" y="4573785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ĐÚNG</a:t>
            </a:r>
            <a:endParaRPr kumimoji="0" lang="vi-VN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95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3" grpId="0" bldLvl="0" animBg="1"/>
      <p:bldP spid="3" grpId="1" animBg="1"/>
      <p:bldP spid="4" grpId="0" bldLvl="0" animBg="1"/>
      <p:bldP spid="4" grpId="1" animBg="1"/>
      <p:bldP spid="7" grpId="0" animBg="1"/>
      <p:bldP spid="7" grpId="1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72160" y="826135"/>
            <a:ext cx="5995670" cy="1593850"/>
          </a:xfrm>
        </p:spPr>
        <p:txBody>
          <a:bodyPr/>
          <a:lstStyle/>
          <a:p>
            <a:pPr marL="0" indent="0">
              <a:buNone/>
            </a:pPr>
            <a:r>
              <a:rPr lang="en-US" sz="280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23" name="AutoShape 18"/>
          <p:cNvSpPr/>
          <p:nvPr/>
        </p:nvSpPr>
        <p:spPr>
          <a:xfrm>
            <a:off x="3577473" y="987108"/>
            <a:ext cx="4883785" cy="3041015"/>
          </a:xfrm>
          <a:prstGeom prst="cloudCallout">
            <a:avLst>
              <a:gd name="adj1" fmla="val -49449"/>
              <a:gd name="adj2" fmla="val 56838"/>
            </a:avLst>
          </a:prstGeom>
          <a:solidFill>
            <a:srgbClr val="99CCFF"/>
          </a:solidFill>
          <a:ln w="9525" cap="flat" cmpd="sng">
            <a:solidFill>
              <a:srgbClr val="FFFFCC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Muốn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800" b="1" noProof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2800" b="1" noProof="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800" b="1" noProof="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b="1" noProof="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b="1" noProof="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noProof="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b="1" noProof="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b="1" noProof="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24" name="Picture 17" descr="Cau ho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995" y="1292068"/>
            <a:ext cx="873125" cy="14217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Flowchart: Alternate Process 24"/>
          <p:cNvSpPr/>
          <p:nvPr/>
        </p:nvSpPr>
        <p:spPr>
          <a:xfrm>
            <a:off x="2585085" y="147320"/>
            <a:ext cx="8547100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2737964" y="3015105"/>
            <a:ext cx="733933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HÌNH THÀNH KIẾN THỨC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0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3" grpId="0" animBg="1"/>
      <p:bldP spid="23" grpId="1" animBg="1"/>
      <p:bldP spid="23" grpId="2" animBg="1"/>
      <p:bldP spid="25" grpId="0" bldLvl="0" animBg="1"/>
      <p:bldP spid="25" grpId="1" animBg="1"/>
      <p:bldP spid="100" grpId="0"/>
      <p:bldP spid="100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9" name="Group 4"/>
          <p:cNvGrpSpPr>
            <a:grpSpLocks/>
          </p:cNvGrpSpPr>
          <p:nvPr/>
        </p:nvGrpSpPr>
        <p:grpSpPr bwMode="auto">
          <a:xfrm>
            <a:off x="-129915" y="958850"/>
            <a:ext cx="5615362" cy="944563"/>
            <a:chOff x="2384032" y="-10519"/>
            <a:chExt cx="3933865" cy="944754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2513863" y="44721"/>
              <a:ext cx="3804034" cy="88951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4"/>
            <p:cNvSpPr txBox="1"/>
            <p:nvPr/>
          </p:nvSpPr>
          <p:spPr>
            <a:xfrm>
              <a:off x="2384032" y="-10519"/>
              <a:ext cx="3933864" cy="9447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40640" rIns="60960" bIns="40640" spcCol="1270" anchor="ctr"/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3. </a:t>
              </a:r>
              <a:r>
                <a:rPr lang="en-US" sz="32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32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32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32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8455025" y="2117725"/>
            <a:ext cx="441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21688" y="1903413"/>
            <a:ext cx="6254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36512" y="0"/>
            <a:ext cx="12012370" cy="972446"/>
            <a:chOff x="2310631" y="44721"/>
            <a:chExt cx="2580339" cy="123214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" name="Rectangle: Rounded Corners 5"/>
            <p:cNvSpPr/>
            <p:nvPr/>
          </p:nvSpPr>
          <p:spPr>
            <a:xfrm>
              <a:off x="2513863" y="44721"/>
              <a:ext cx="1967261" cy="123214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: Rounded Corners 4"/>
            <p:cNvSpPr txBox="1"/>
            <p:nvPr/>
          </p:nvSpPr>
          <p:spPr>
            <a:xfrm>
              <a:off x="2310631" y="81240"/>
              <a:ext cx="2580339" cy="11591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40640" rIns="60960" bIns="40640" spcCol="1270" anchor="ctr"/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3: LÀM TRÒN SỐ VÀ ƯỚC LƯỢNG KẾT QUẢ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5411" y="1945046"/>
            <a:ext cx="1129521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8393" y="2958102"/>
            <a:ext cx="9387237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Ví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4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7148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593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2569" y="3546427"/>
            <a:ext cx="7647725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Lảm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tròn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thừa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endParaRPr lang="vi-VN" sz="1800" dirty="0">
              <a:solidFill>
                <a:schemeClr val="tx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50632" y="3501460"/>
            <a:ext cx="198499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lain" startAt="7148"/>
            </a:pP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7000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593         600</a:t>
            </a:r>
            <a:endParaRPr lang="vi-VN" sz="1800" dirty="0">
              <a:solidFill>
                <a:schemeClr val="tx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839964"/>
              </p:ext>
            </p:extLst>
          </p:nvPr>
        </p:nvGraphicFramePr>
        <p:xfrm>
          <a:off x="8574520" y="3546427"/>
          <a:ext cx="472643" cy="472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8" name="Equation" r:id="rId3" imgW="126720" imgH="126720" progId="Equation.DSMT4">
                  <p:embed/>
                </p:oleObj>
              </mc:Choice>
              <mc:Fallback>
                <p:oleObj name="Equation" r:id="rId3" imgW="1267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74520" y="3546427"/>
                        <a:ext cx="472643" cy="472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839964"/>
              </p:ext>
            </p:extLst>
          </p:nvPr>
        </p:nvGraphicFramePr>
        <p:xfrm>
          <a:off x="8551722" y="3940597"/>
          <a:ext cx="472643" cy="472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9" name="Equation" r:id="rId5" imgW="126720" imgH="126720" progId="Equation.DSMT4">
                  <p:embed/>
                </p:oleObj>
              </mc:Choice>
              <mc:Fallback>
                <p:oleObj name="Equation" r:id="rId5" imgW="126720" imgH="12672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51722" y="3940597"/>
                        <a:ext cx="472643" cy="472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448394" y="4319725"/>
            <a:ext cx="1104057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Do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tròn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7000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600 =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4 200 000 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ước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vi-VN" sz="1800" dirty="0">
              <a:solidFill>
                <a:schemeClr val="tx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79556" y="4943074"/>
            <a:ext cx="6772166" cy="482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tế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đúng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7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148 . 593 =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4 238 764</a:t>
            </a:r>
            <a:endParaRPr lang="vi-VN" sz="18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7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6" grpId="0"/>
      <p:bldP spid="9" grpId="0"/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9" name="Group 4"/>
          <p:cNvGrpSpPr>
            <a:grpSpLocks/>
          </p:cNvGrpSpPr>
          <p:nvPr/>
        </p:nvGrpSpPr>
        <p:grpSpPr bwMode="auto">
          <a:xfrm>
            <a:off x="-129915" y="958851"/>
            <a:ext cx="5615362" cy="638494"/>
            <a:chOff x="2384032" y="-10519"/>
            <a:chExt cx="3933865" cy="944754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2513863" y="44721"/>
              <a:ext cx="3804034" cy="88951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4"/>
            <p:cNvSpPr txBox="1"/>
            <p:nvPr/>
          </p:nvSpPr>
          <p:spPr>
            <a:xfrm>
              <a:off x="2384032" y="-10519"/>
              <a:ext cx="3933864" cy="9447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40640" rIns="60960" bIns="40640" spcCol="1270" anchor="ctr"/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3.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Ước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lượng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phép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tính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421688" y="1903413"/>
            <a:ext cx="6254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36512" y="0"/>
            <a:ext cx="12012370" cy="972446"/>
            <a:chOff x="2310631" y="44721"/>
            <a:chExt cx="2580339" cy="123214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" name="Rectangle: Rounded Corners 5"/>
            <p:cNvSpPr/>
            <p:nvPr/>
          </p:nvSpPr>
          <p:spPr>
            <a:xfrm>
              <a:off x="2513863" y="44721"/>
              <a:ext cx="1967261" cy="123214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: Rounded Corners 4"/>
            <p:cNvSpPr txBox="1"/>
            <p:nvPr/>
          </p:nvSpPr>
          <p:spPr>
            <a:xfrm>
              <a:off x="2310631" y="81240"/>
              <a:ext cx="2580339" cy="11591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40640" rIns="60960" bIns="40640" spcCol="1270" anchor="ctr"/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3: LÀM TRÒN SỐ VÀ ƯỚC LƯỢNG KẾT QUẢ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5411" y="1614512"/>
            <a:ext cx="7643288" cy="482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09483" y="2055947"/>
            <a:ext cx="2526129" cy="762501"/>
          </a:xfrm>
          <a:custGeom>
            <a:avLst/>
            <a:gdLst>
              <a:gd name="connsiteX0" fmla="*/ 0 w 2526129"/>
              <a:gd name="connsiteY0" fmla="*/ 76250 h 762501"/>
              <a:gd name="connsiteX1" fmla="*/ 76250 w 2526129"/>
              <a:gd name="connsiteY1" fmla="*/ 0 h 762501"/>
              <a:gd name="connsiteX2" fmla="*/ 2449879 w 2526129"/>
              <a:gd name="connsiteY2" fmla="*/ 0 h 762501"/>
              <a:gd name="connsiteX3" fmla="*/ 2526129 w 2526129"/>
              <a:gd name="connsiteY3" fmla="*/ 76250 h 762501"/>
              <a:gd name="connsiteX4" fmla="*/ 2526129 w 2526129"/>
              <a:gd name="connsiteY4" fmla="*/ 686251 h 762501"/>
              <a:gd name="connsiteX5" fmla="*/ 2449879 w 2526129"/>
              <a:gd name="connsiteY5" fmla="*/ 762501 h 762501"/>
              <a:gd name="connsiteX6" fmla="*/ 76250 w 2526129"/>
              <a:gd name="connsiteY6" fmla="*/ 762501 h 762501"/>
              <a:gd name="connsiteX7" fmla="*/ 0 w 2526129"/>
              <a:gd name="connsiteY7" fmla="*/ 686251 h 762501"/>
              <a:gd name="connsiteX8" fmla="*/ 0 w 2526129"/>
              <a:gd name="connsiteY8" fmla="*/ 76250 h 76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6129" h="762501">
                <a:moveTo>
                  <a:pt x="0" y="76250"/>
                </a:moveTo>
                <a:cubicBezTo>
                  <a:pt x="0" y="34138"/>
                  <a:pt x="34138" y="0"/>
                  <a:pt x="76250" y="0"/>
                </a:cubicBezTo>
                <a:lnTo>
                  <a:pt x="2449879" y="0"/>
                </a:lnTo>
                <a:cubicBezTo>
                  <a:pt x="2491991" y="0"/>
                  <a:pt x="2526129" y="34138"/>
                  <a:pt x="2526129" y="76250"/>
                </a:cubicBezTo>
                <a:lnTo>
                  <a:pt x="2526129" y="686251"/>
                </a:lnTo>
                <a:cubicBezTo>
                  <a:pt x="2526129" y="728363"/>
                  <a:pt x="2491991" y="762501"/>
                  <a:pt x="2449879" y="762501"/>
                </a:cubicBezTo>
                <a:lnTo>
                  <a:pt x="76250" y="762501"/>
                </a:lnTo>
                <a:cubicBezTo>
                  <a:pt x="34138" y="762501"/>
                  <a:pt x="0" y="728363"/>
                  <a:pt x="0" y="686251"/>
                </a:cubicBezTo>
                <a:lnTo>
                  <a:pt x="0" y="7625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73" tIns="113773" rIns="113773" bIns="113773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400" b="0" i="0" kern="12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6121. 99</a:t>
            </a:r>
            <a:endParaRPr lang="vi-VN" sz="24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388225" y="2123957"/>
            <a:ext cx="535539" cy="626480"/>
          </a:xfrm>
          <a:custGeom>
            <a:avLst/>
            <a:gdLst>
              <a:gd name="connsiteX0" fmla="*/ 0 w 535539"/>
              <a:gd name="connsiteY0" fmla="*/ 125296 h 626480"/>
              <a:gd name="connsiteX1" fmla="*/ 267770 w 535539"/>
              <a:gd name="connsiteY1" fmla="*/ 125296 h 626480"/>
              <a:gd name="connsiteX2" fmla="*/ 267770 w 535539"/>
              <a:gd name="connsiteY2" fmla="*/ 0 h 626480"/>
              <a:gd name="connsiteX3" fmla="*/ 535539 w 535539"/>
              <a:gd name="connsiteY3" fmla="*/ 313240 h 626480"/>
              <a:gd name="connsiteX4" fmla="*/ 267770 w 535539"/>
              <a:gd name="connsiteY4" fmla="*/ 626480 h 626480"/>
              <a:gd name="connsiteX5" fmla="*/ 267770 w 535539"/>
              <a:gd name="connsiteY5" fmla="*/ 501184 h 626480"/>
              <a:gd name="connsiteX6" fmla="*/ 0 w 535539"/>
              <a:gd name="connsiteY6" fmla="*/ 501184 h 626480"/>
              <a:gd name="connsiteX7" fmla="*/ 0 w 535539"/>
              <a:gd name="connsiteY7" fmla="*/ 125296 h 62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5539" h="626480">
                <a:moveTo>
                  <a:pt x="0" y="125296"/>
                </a:moveTo>
                <a:lnTo>
                  <a:pt x="267770" y="125296"/>
                </a:lnTo>
                <a:lnTo>
                  <a:pt x="267770" y="0"/>
                </a:lnTo>
                <a:lnTo>
                  <a:pt x="535539" y="313240"/>
                </a:lnTo>
                <a:lnTo>
                  <a:pt x="267770" y="626480"/>
                </a:lnTo>
                <a:lnTo>
                  <a:pt x="267770" y="501184"/>
                </a:lnTo>
                <a:lnTo>
                  <a:pt x="0" y="501184"/>
                </a:lnTo>
                <a:lnTo>
                  <a:pt x="0" y="12529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5296" rIns="160662" bIns="12529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/>
          </a:p>
        </p:txBody>
      </p:sp>
      <p:sp>
        <p:nvSpPr>
          <p:cNvPr id="20" name="Freeform 19"/>
          <p:cNvSpPr/>
          <p:nvPr/>
        </p:nvSpPr>
        <p:spPr>
          <a:xfrm>
            <a:off x="4146064" y="2055947"/>
            <a:ext cx="2526129" cy="762501"/>
          </a:xfrm>
          <a:custGeom>
            <a:avLst/>
            <a:gdLst>
              <a:gd name="connsiteX0" fmla="*/ 0 w 2526129"/>
              <a:gd name="connsiteY0" fmla="*/ 76250 h 762501"/>
              <a:gd name="connsiteX1" fmla="*/ 76250 w 2526129"/>
              <a:gd name="connsiteY1" fmla="*/ 0 h 762501"/>
              <a:gd name="connsiteX2" fmla="*/ 2449879 w 2526129"/>
              <a:gd name="connsiteY2" fmla="*/ 0 h 762501"/>
              <a:gd name="connsiteX3" fmla="*/ 2526129 w 2526129"/>
              <a:gd name="connsiteY3" fmla="*/ 76250 h 762501"/>
              <a:gd name="connsiteX4" fmla="*/ 2526129 w 2526129"/>
              <a:gd name="connsiteY4" fmla="*/ 686251 h 762501"/>
              <a:gd name="connsiteX5" fmla="*/ 2449879 w 2526129"/>
              <a:gd name="connsiteY5" fmla="*/ 762501 h 762501"/>
              <a:gd name="connsiteX6" fmla="*/ 76250 w 2526129"/>
              <a:gd name="connsiteY6" fmla="*/ 762501 h 762501"/>
              <a:gd name="connsiteX7" fmla="*/ 0 w 2526129"/>
              <a:gd name="connsiteY7" fmla="*/ 686251 h 762501"/>
              <a:gd name="connsiteX8" fmla="*/ 0 w 2526129"/>
              <a:gd name="connsiteY8" fmla="*/ 76250 h 76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6129" h="762501">
                <a:moveTo>
                  <a:pt x="0" y="76250"/>
                </a:moveTo>
                <a:cubicBezTo>
                  <a:pt x="0" y="34138"/>
                  <a:pt x="34138" y="0"/>
                  <a:pt x="76250" y="0"/>
                </a:cubicBezTo>
                <a:lnTo>
                  <a:pt x="2449879" y="0"/>
                </a:lnTo>
                <a:cubicBezTo>
                  <a:pt x="2491991" y="0"/>
                  <a:pt x="2526129" y="34138"/>
                  <a:pt x="2526129" y="76250"/>
                </a:cubicBezTo>
                <a:lnTo>
                  <a:pt x="2526129" y="686251"/>
                </a:lnTo>
                <a:cubicBezTo>
                  <a:pt x="2526129" y="728363"/>
                  <a:pt x="2491991" y="762501"/>
                  <a:pt x="2449879" y="762501"/>
                </a:cubicBezTo>
                <a:lnTo>
                  <a:pt x="76250" y="762501"/>
                </a:lnTo>
                <a:cubicBezTo>
                  <a:pt x="34138" y="762501"/>
                  <a:pt x="0" y="728363"/>
                  <a:pt x="0" y="686251"/>
                </a:cubicBezTo>
                <a:lnTo>
                  <a:pt x="0" y="7625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73" tIns="113773" rIns="113773" bIns="113773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400" b="0" i="0" kern="12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922,11</a:t>
            </a:r>
            <a:r>
              <a:rPr lang="vi-VN" sz="2400" b="0" i="0" kern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vi-VN" sz="2400" b="0" i="0" kern="12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59,38</a:t>
            </a:r>
            <a:endParaRPr lang="vi-VN" sz="24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6924806" y="2123957"/>
            <a:ext cx="535539" cy="626480"/>
          </a:xfrm>
          <a:custGeom>
            <a:avLst/>
            <a:gdLst>
              <a:gd name="connsiteX0" fmla="*/ 0 w 535539"/>
              <a:gd name="connsiteY0" fmla="*/ 125296 h 626480"/>
              <a:gd name="connsiteX1" fmla="*/ 267770 w 535539"/>
              <a:gd name="connsiteY1" fmla="*/ 125296 h 626480"/>
              <a:gd name="connsiteX2" fmla="*/ 267770 w 535539"/>
              <a:gd name="connsiteY2" fmla="*/ 0 h 626480"/>
              <a:gd name="connsiteX3" fmla="*/ 535539 w 535539"/>
              <a:gd name="connsiteY3" fmla="*/ 313240 h 626480"/>
              <a:gd name="connsiteX4" fmla="*/ 267770 w 535539"/>
              <a:gd name="connsiteY4" fmla="*/ 626480 h 626480"/>
              <a:gd name="connsiteX5" fmla="*/ 267770 w 535539"/>
              <a:gd name="connsiteY5" fmla="*/ 501184 h 626480"/>
              <a:gd name="connsiteX6" fmla="*/ 0 w 535539"/>
              <a:gd name="connsiteY6" fmla="*/ 501184 h 626480"/>
              <a:gd name="connsiteX7" fmla="*/ 0 w 535539"/>
              <a:gd name="connsiteY7" fmla="*/ 125296 h 62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5539" h="626480">
                <a:moveTo>
                  <a:pt x="0" y="125296"/>
                </a:moveTo>
                <a:lnTo>
                  <a:pt x="267770" y="125296"/>
                </a:lnTo>
                <a:lnTo>
                  <a:pt x="267770" y="0"/>
                </a:lnTo>
                <a:lnTo>
                  <a:pt x="535539" y="313240"/>
                </a:lnTo>
                <a:lnTo>
                  <a:pt x="267770" y="626480"/>
                </a:lnTo>
                <a:lnTo>
                  <a:pt x="267770" y="501184"/>
                </a:lnTo>
                <a:lnTo>
                  <a:pt x="0" y="501184"/>
                </a:lnTo>
                <a:lnTo>
                  <a:pt x="0" y="12529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5296" rIns="160662" bIns="12529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kern="1200"/>
          </a:p>
        </p:txBody>
      </p:sp>
      <p:sp>
        <p:nvSpPr>
          <p:cNvPr id="22" name="Freeform 21"/>
          <p:cNvSpPr/>
          <p:nvPr/>
        </p:nvSpPr>
        <p:spPr>
          <a:xfrm>
            <a:off x="7682645" y="2055947"/>
            <a:ext cx="2526129" cy="762501"/>
          </a:xfrm>
          <a:custGeom>
            <a:avLst/>
            <a:gdLst>
              <a:gd name="connsiteX0" fmla="*/ 0 w 2526129"/>
              <a:gd name="connsiteY0" fmla="*/ 76250 h 762501"/>
              <a:gd name="connsiteX1" fmla="*/ 76250 w 2526129"/>
              <a:gd name="connsiteY1" fmla="*/ 0 h 762501"/>
              <a:gd name="connsiteX2" fmla="*/ 2449879 w 2526129"/>
              <a:gd name="connsiteY2" fmla="*/ 0 h 762501"/>
              <a:gd name="connsiteX3" fmla="*/ 2526129 w 2526129"/>
              <a:gd name="connsiteY3" fmla="*/ 76250 h 762501"/>
              <a:gd name="connsiteX4" fmla="*/ 2526129 w 2526129"/>
              <a:gd name="connsiteY4" fmla="*/ 686251 h 762501"/>
              <a:gd name="connsiteX5" fmla="*/ 2449879 w 2526129"/>
              <a:gd name="connsiteY5" fmla="*/ 762501 h 762501"/>
              <a:gd name="connsiteX6" fmla="*/ 76250 w 2526129"/>
              <a:gd name="connsiteY6" fmla="*/ 762501 h 762501"/>
              <a:gd name="connsiteX7" fmla="*/ 0 w 2526129"/>
              <a:gd name="connsiteY7" fmla="*/ 686251 h 762501"/>
              <a:gd name="connsiteX8" fmla="*/ 0 w 2526129"/>
              <a:gd name="connsiteY8" fmla="*/ 76250 h 76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6129" h="762501">
                <a:moveTo>
                  <a:pt x="0" y="76250"/>
                </a:moveTo>
                <a:cubicBezTo>
                  <a:pt x="0" y="34138"/>
                  <a:pt x="34138" y="0"/>
                  <a:pt x="76250" y="0"/>
                </a:cubicBezTo>
                <a:lnTo>
                  <a:pt x="2449879" y="0"/>
                </a:lnTo>
                <a:cubicBezTo>
                  <a:pt x="2491991" y="0"/>
                  <a:pt x="2526129" y="34138"/>
                  <a:pt x="2526129" y="76250"/>
                </a:cubicBezTo>
                <a:lnTo>
                  <a:pt x="2526129" y="686251"/>
                </a:lnTo>
                <a:cubicBezTo>
                  <a:pt x="2526129" y="728363"/>
                  <a:pt x="2491991" y="762501"/>
                  <a:pt x="2449879" y="762501"/>
                </a:cubicBezTo>
                <a:lnTo>
                  <a:pt x="76250" y="762501"/>
                </a:lnTo>
                <a:cubicBezTo>
                  <a:pt x="34138" y="762501"/>
                  <a:pt x="0" y="728363"/>
                  <a:pt x="0" y="686251"/>
                </a:cubicBezTo>
                <a:lnTo>
                  <a:pt x="0" y="7625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73" tIns="113773" rIns="113773" bIns="113773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400" b="0" i="0" kern="1200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(-551) . 8314</a:t>
            </a:r>
            <a:endParaRPr lang="vi-VN" sz="24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23972" y="3198168"/>
            <a:ext cx="5423280" cy="513928"/>
            <a:chOff x="423972" y="3198168"/>
            <a:chExt cx="5423280" cy="901951"/>
          </a:xfrm>
        </p:grpSpPr>
        <p:sp>
          <p:nvSpPr>
            <p:cNvPr id="23" name="Rectangle 22"/>
            <p:cNvSpPr/>
            <p:nvPr/>
          </p:nvSpPr>
          <p:spPr>
            <a:xfrm>
              <a:off x="423972" y="3198168"/>
              <a:ext cx="542328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a) </a:t>
              </a:r>
              <a:r>
                <a:rPr lang="en-US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6121. 99     6000 . 100 = 600 000 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7741573"/>
                </p:ext>
              </p:extLst>
            </p:nvPr>
          </p:nvGraphicFramePr>
          <p:xfrm>
            <a:off x="2104649" y="3390484"/>
            <a:ext cx="709634" cy="7096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91" name="Equation" r:id="rId3" imgW="126720" imgH="126720" progId="Equation.DSMT4">
                    <p:embed/>
                  </p:oleObj>
                </mc:Choice>
                <mc:Fallback>
                  <p:oleObj name="Equation" r:id="rId3" imgW="126720" imgH="126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104649" y="3390484"/>
                          <a:ext cx="709634" cy="70963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Rectangle 25"/>
          <p:cNvSpPr/>
          <p:nvPr/>
        </p:nvSpPr>
        <p:spPr>
          <a:xfrm>
            <a:off x="437314" y="3862859"/>
            <a:ext cx="6281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b) 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922,11.59,38      900 . 60 = 54 000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365666"/>
              </p:ext>
            </p:extLst>
          </p:nvPr>
        </p:nvGraphicFramePr>
        <p:xfrm>
          <a:off x="3205630" y="3944028"/>
          <a:ext cx="450364" cy="450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2" name="Equation" r:id="rId5" imgW="126720" imgH="126720" progId="Equation.DSMT4">
                  <p:embed/>
                </p:oleObj>
              </mc:Choice>
              <mc:Fallback>
                <p:oleObj name="Equation" r:id="rId5" imgW="1267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05630" y="3944028"/>
                        <a:ext cx="450364" cy="450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1170257" y="4754275"/>
            <a:ext cx="77251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c) (−551).8314       (−600) .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8000 = -480 000 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378674"/>
              </p:ext>
            </p:extLst>
          </p:nvPr>
        </p:nvGraphicFramePr>
        <p:xfrm>
          <a:off x="3813980" y="4871982"/>
          <a:ext cx="450364" cy="450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3" name="Equation" r:id="rId7" imgW="126720" imgH="126720" progId="Equation.DSMT4">
                  <p:embed/>
                </p:oleObj>
              </mc:Choice>
              <mc:Fallback>
                <p:oleObj name="Equation" r:id="rId7" imgW="126720" imgH="12672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13980" y="4871982"/>
                        <a:ext cx="450364" cy="450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/>
          <p:cNvSpPr/>
          <p:nvPr/>
        </p:nvSpPr>
        <p:spPr>
          <a:xfrm>
            <a:off x="-88926" y="2731202"/>
            <a:ext cx="891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Giải</a:t>
            </a:r>
            <a:endParaRPr lang="vi-VN" sz="32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38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9" grpId="0" animBg="1"/>
      <p:bldP spid="20" grpId="0" animBg="1"/>
      <p:bldP spid="21" grpId="0" animBg="1"/>
      <p:bldP spid="22" grpId="0" animBg="1"/>
      <p:bldP spid="26" grpId="0"/>
      <p:bldP spid="28" grpId="0"/>
      <p:bldP spid="3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9" name="Group 4"/>
          <p:cNvGrpSpPr>
            <a:grpSpLocks/>
          </p:cNvGrpSpPr>
          <p:nvPr/>
        </p:nvGrpSpPr>
        <p:grpSpPr bwMode="auto">
          <a:xfrm>
            <a:off x="-129915" y="958851"/>
            <a:ext cx="5615362" cy="638494"/>
            <a:chOff x="2384032" y="-10519"/>
            <a:chExt cx="3933865" cy="944754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2513863" y="44721"/>
              <a:ext cx="3804034" cy="88951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4"/>
            <p:cNvSpPr txBox="1"/>
            <p:nvPr/>
          </p:nvSpPr>
          <p:spPr>
            <a:xfrm>
              <a:off x="2384032" y="-10519"/>
              <a:ext cx="3933864" cy="9447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40640" rIns="60960" bIns="40640" spcCol="1270" anchor="ctr"/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3.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Ước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lượng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phép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tính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421688" y="1903413"/>
            <a:ext cx="6254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36512" y="0"/>
            <a:ext cx="12012370" cy="972446"/>
            <a:chOff x="2310631" y="44721"/>
            <a:chExt cx="2580339" cy="123214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" name="Rectangle: Rounded Corners 5"/>
            <p:cNvSpPr/>
            <p:nvPr/>
          </p:nvSpPr>
          <p:spPr>
            <a:xfrm>
              <a:off x="2513863" y="44721"/>
              <a:ext cx="1967261" cy="123214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: Rounded Corners 4"/>
            <p:cNvSpPr txBox="1"/>
            <p:nvPr/>
          </p:nvSpPr>
          <p:spPr>
            <a:xfrm>
              <a:off x="2310631" y="81240"/>
              <a:ext cx="2580339" cy="11591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40640" rIns="60960" bIns="40640" spcCol="1270" anchor="ctr"/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3: LÀM TRÒN SỐ VÀ ƯỚC LƯỢNG KẾT QUẢ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5410" y="1614512"/>
            <a:ext cx="6880099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 </a:t>
            </a:r>
            <a:r>
              <a:rPr lang="vi-VN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 học sinh dùng maý tính cầm tay tính được kết quả của phép tính như sau</a:t>
            </a:r>
            <a:r>
              <a:rPr lang="vi-VN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vi-VN" b="1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Em hãy kiểm tra lại bằng cách ước lượng</a:t>
            </a:r>
            <a:endParaRPr kumimoji="0" lang="vi-VN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3086" y="943622"/>
            <a:ext cx="3380512" cy="5914377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062593"/>
              </p:ext>
            </p:extLst>
          </p:nvPr>
        </p:nvGraphicFramePr>
        <p:xfrm>
          <a:off x="219438" y="2360535"/>
          <a:ext cx="3510674" cy="629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7" name="Equation" r:id="rId5" imgW="1346040" imgH="241200" progId="Equation.DSMT4">
                  <p:embed/>
                </p:oleObj>
              </mc:Choice>
              <mc:Fallback>
                <p:oleObj name="Equation" r:id="rId5" imgW="13460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9438" y="2360535"/>
                        <a:ext cx="3510674" cy="629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/>
          <p:cNvSpPr/>
          <p:nvPr/>
        </p:nvSpPr>
        <p:spPr>
          <a:xfrm>
            <a:off x="476809" y="3256165"/>
            <a:ext cx="887414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63566" y="3282723"/>
            <a:ext cx="2977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0463"/>
              </p:ext>
            </p:extLst>
          </p:nvPr>
        </p:nvGraphicFramePr>
        <p:xfrm>
          <a:off x="1089025" y="4021138"/>
          <a:ext cx="2286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8" name="Equation" r:id="rId7" imgW="876240" imgH="228600" progId="Equation.DSMT4">
                  <p:embed/>
                </p:oleObj>
              </mc:Choice>
              <mc:Fallback>
                <p:oleObj name="Equation" r:id="rId7" imgW="876240" imgH="2286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89025" y="4021138"/>
                        <a:ext cx="22860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/>
          <p:nvPr/>
        </p:nvSpPr>
        <p:spPr>
          <a:xfrm>
            <a:off x="3312629" y="4043781"/>
            <a:ext cx="186781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 +14 =17 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717174"/>
              </p:ext>
            </p:extLst>
          </p:nvPr>
        </p:nvGraphicFramePr>
        <p:xfrm>
          <a:off x="5256491" y="4119879"/>
          <a:ext cx="1557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9" name="Equation" r:id="rId9" imgW="596880" imgH="203040" progId="Equation.DSMT4">
                  <p:embed/>
                </p:oleObj>
              </mc:Choice>
              <mc:Fallback>
                <p:oleObj name="Equation" r:id="rId9" imgW="596880" imgH="20304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56491" y="4119879"/>
                        <a:ext cx="1557337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/>
          <p:cNvSpPr/>
          <p:nvPr/>
        </p:nvSpPr>
        <p:spPr>
          <a:xfrm>
            <a:off x="1898455" y="5073983"/>
            <a:ext cx="71426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bấm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29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8" grpId="0"/>
      <p:bldP spid="31" grpId="0"/>
      <p:bldP spid="3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9437" y="376240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85326" y="339001"/>
            <a:ext cx="93109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 số của Việt Nam tính đến ngày 20/01/2021 là 97 800 744 người  (nguồn: </a:t>
            </a:r>
            <a:r>
              <a:rPr lang="vi-VN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/</a:t>
            </a:r>
            <a:r>
              <a:rPr lang="vi-VN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danso.org/viet-nam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 tròn số này đến hàng triệu</a:t>
            </a:r>
            <a:endParaRPr lang="vi-VN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7367" y="1662313"/>
            <a:ext cx="2060613" cy="756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7980" y="1830981"/>
            <a:ext cx="762714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20/01/2021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80454" y="2829686"/>
            <a:ext cx="2821606" cy="547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98 000 000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62926" y="2895107"/>
            <a:ext cx="3951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tròn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hàng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).</a:t>
            </a:r>
            <a:endParaRPr lang="vi-VN" sz="2800" dirty="0"/>
          </a:p>
        </p:txBody>
      </p:sp>
      <p:sp>
        <p:nvSpPr>
          <p:cNvPr id="7" name="Rectangle 6"/>
          <p:cNvSpPr/>
          <p:nvPr/>
        </p:nvSpPr>
        <p:spPr>
          <a:xfrm>
            <a:off x="1362074" y="2829268"/>
            <a:ext cx="28216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9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7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800 744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 </a:t>
            </a:r>
            <a:endParaRPr lang="vi-VN" sz="28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945118"/>
              </p:ext>
            </p:extLst>
          </p:nvPr>
        </p:nvGraphicFramePr>
        <p:xfrm>
          <a:off x="4152639" y="2846888"/>
          <a:ext cx="487980" cy="487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" name="Equation" r:id="rId4" imgW="126720" imgH="126720" progId="Equation.DSMT4">
                  <p:embed/>
                </p:oleObj>
              </mc:Choice>
              <mc:Fallback>
                <p:oleObj name="Equation" r:id="rId4" imgW="1267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52639" y="2846888"/>
                        <a:ext cx="487980" cy="487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569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12" grpId="0"/>
      <p:bldP spid="6" grpId="0"/>
      <p:bldP spid="8" grpId="0"/>
      <p:bldP spid="9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9437" y="376240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7303" y="1521025"/>
            <a:ext cx="1156855" cy="756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2688" y="163265"/>
            <a:ext cx="9759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 chung 9 tháng đầu năm 2019, tổng lượng khách du lịch quốc tế đến Việt Nam đạt 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12 870 506 </a:t>
            </a:r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lượt khách </a:t>
            </a:r>
            <a:r>
              <a:rPr lang="vi-VN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(nguồn</a:t>
            </a:r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 </a:t>
            </a:r>
            <a:r>
              <a:rPr lang="vi-VN" u="sng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https://vietnamtourism.gov.vn/</a:t>
            </a:r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vi-VN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vi-VN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 </a:t>
            </a:r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 tròn số này đến 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 trăm</a:t>
            </a:r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4820" name="Picture 4" descr="Hơn 4,5 triệu khách du lịch quốc tế đến Việt Nam trong quý I-2019 - Hànộimớ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887" y="1132761"/>
            <a:ext cx="5251113" cy="572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1032" y="225031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chung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9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tháng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đầu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năm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2019,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tổng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lượng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khách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du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lịch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quốc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tế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Việt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Nam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đạt</a:t>
            </a:r>
            <a:endParaRPr lang="vi-VN" dirty="0"/>
          </a:p>
        </p:txBody>
      </p:sp>
      <p:sp>
        <p:nvSpPr>
          <p:cNvPr id="11" name="Rectangle 10"/>
          <p:cNvSpPr/>
          <p:nvPr/>
        </p:nvSpPr>
        <p:spPr>
          <a:xfrm>
            <a:off x="601032" y="3418299"/>
            <a:ext cx="4421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12870506      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12870500  (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 </a:t>
            </a:r>
            <a:endParaRPr lang="vi-VN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56610"/>
              </p:ext>
            </p:extLst>
          </p:nvPr>
        </p:nvGraphicFramePr>
        <p:xfrm>
          <a:off x="1962689" y="3394588"/>
          <a:ext cx="416006" cy="416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8" name="Equation" r:id="rId5" imgW="126720" imgH="126720" progId="Equation.DSMT4">
                  <p:embed/>
                </p:oleObj>
              </mc:Choice>
              <mc:Fallback>
                <p:oleObj name="Equation" r:id="rId5" imgW="1267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62689" y="3394588"/>
                        <a:ext cx="416006" cy="416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2185218" y="3886735"/>
            <a:ext cx="3390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(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tròn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hàng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trăm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).</a:t>
            </a:r>
            <a:endParaRPr lang="vi-VN" i="1" dirty="0"/>
          </a:p>
        </p:txBody>
      </p:sp>
    </p:spTree>
    <p:extLst>
      <p:ext uri="{BB962C8B-B14F-4D97-AF65-F5344CB8AC3E}">
        <p14:creationId xmlns:p14="http://schemas.microsoft.com/office/powerpoint/2010/main" val="315903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2" grpId="0"/>
      <p:bldP spid="3" grpId="0"/>
      <p:bldP spid="11" grpId="0"/>
      <p:bldP spid="1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9437" y="376240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7368" y="1662314"/>
            <a:ext cx="1080536" cy="621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37964" y="256232"/>
            <a:ext cx="8853004" cy="1539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inch      2,54 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cm.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chéo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cm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32 inch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2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012956"/>
              </p:ext>
            </p:extLst>
          </p:nvPr>
        </p:nvGraphicFramePr>
        <p:xfrm>
          <a:off x="5130146" y="376240"/>
          <a:ext cx="339687" cy="33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0" name="Equation" r:id="rId3" imgW="126720" imgH="126720" progId="Equation.DSMT4">
                  <p:embed/>
                </p:oleObj>
              </mc:Choice>
              <mc:Fallback>
                <p:oleObj name="Equation" r:id="rId3" imgW="1267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30146" y="376240"/>
                        <a:ext cx="339687" cy="339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287904" y="1795371"/>
            <a:ext cx="7860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 dài đường chéo bằng của màn hình 32 inch là: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37964" y="2589491"/>
            <a:ext cx="6096000" cy="5480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32. 2,54 =  81,28 (cm) 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81,3 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(cm) </a:t>
            </a:r>
            <a:endParaRPr lang="vi-VN" sz="2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328349"/>
              </p:ext>
            </p:extLst>
          </p:nvPr>
        </p:nvGraphicFramePr>
        <p:xfrm>
          <a:off x="6137908" y="2742129"/>
          <a:ext cx="339687" cy="33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1" name="Equation" r:id="rId5" imgW="126720" imgH="126720" progId="Equation.DSMT4">
                  <p:embed/>
                </p:oleObj>
              </mc:Choice>
              <mc:Fallback>
                <p:oleObj name="Equation" r:id="rId5" imgW="126720" imgH="1267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37908" y="2742129"/>
                        <a:ext cx="339687" cy="339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6145285" y="3081816"/>
            <a:ext cx="47115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tròn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14283" y="4097361"/>
            <a:ext cx="7744351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chéo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gần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81,3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cm.</a:t>
            </a:r>
            <a:endParaRPr lang="vi-VN" sz="28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75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2" grpId="0"/>
      <p:bldP spid="11" grpId="0"/>
      <p:bldP spid="13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owchart: Alternate Process 18"/>
          <p:cNvSpPr/>
          <p:nvPr/>
        </p:nvSpPr>
        <p:spPr>
          <a:xfrm>
            <a:off x="4629785" y="73025"/>
            <a:ext cx="3552825" cy="61277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A. KHỞI ĐỘNG</a:t>
            </a:r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4493301" y="2165928"/>
            <a:ext cx="1365250" cy="5829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 Box 103"/>
          <p:cNvSpPr txBox="1"/>
          <p:nvPr/>
        </p:nvSpPr>
        <p:spPr>
          <a:xfrm>
            <a:off x="982627" y="1455719"/>
            <a:ext cx="10950293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Ước lượng kết quả phép tính sau: (-762,40) : 6</a:t>
            </a:r>
          </a:p>
        </p:txBody>
      </p:sp>
      <p:sp>
        <p:nvSpPr>
          <p:cNvPr id="5" name="Rectangle 4"/>
          <p:cNvSpPr/>
          <p:nvPr/>
        </p:nvSpPr>
        <p:spPr>
          <a:xfrm>
            <a:off x="2814283" y="3198168"/>
            <a:ext cx="46554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(-762,40) : 6 = -762 : 6 = -127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65571" y="4679007"/>
            <a:ext cx="46554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829989" y="4705798"/>
            <a:ext cx="101504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Từ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 tìm được, hãy dự đoán số thực có giống làm tròn số thập phân không?</a:t>
            </a:r>
          </a:p>
        </p:txBody>
      </p:sp>
      <p:pic>
        <p:nvPicPr>
          <p:cNvPr id="13" name="Picture 17" descr="Cau ho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64" y="4009008"/>
            <a:ext cx="873125" cy="142176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11628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19" grpId="1" animBg="1"/>
      <p:bldP spid="3" grpId="0" bldLvl="0" animBg="1"/>
      <p:bldP spid="3" grpId="1" animBg="1"/>
      <p:bldP spid="104" grpId="0"/>
      <p:bldP spid="104" grpId="1"/>
      <p:bldP spid="5" grpId="0"/>
      <p:bldP spid="10" grpId="0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799" y="147283"/>
            <a:ext cx="3205398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trắc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8394" y="1139430"/>
            <a:ext cx="6711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Câu 1.  </a:t>
            </a:r>
            <a:r>
              <a:rPr lang="nl-NL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Làm tròn số 12,3564 đến hàng phần trăm</a:t>
            </a:r>
            <a:endParaRPr lang="vi-VN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6024" y="1836721"/>
            <a:ext cx="82364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</a:t>
            </a:r>
            <a:r>
              <a:rPr lang="nl-NL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12,35</a:t>
            </a:r>
            <a:r>
              <a:rPr lang="nl-NL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	</a:t>
            </a:r>
            <a:r>
              <a:rPr lang="nl-NL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 B. 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12,36</a:t>
            </a:r>
            <a:r>
              <a:rPr lang="nl-NL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	</a:t>
            </a:r>
            <a:r>
              <a:rPr lang="nl-NL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  C. 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12,356</a:t>
            </a:r>
            <a:r>
              <a:rPr lang="nl-NL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r>
              <a:rPr lang="nl-NL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	</a:t>
            </a:r>
            <a:r>
              <a:rPr lang="nl-NL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        D. 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12,4</a:t>
            </a:r>
            <a:r>
              <a:rPr lang="nl-NL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vi-VN" dirty="0"/>
          </a:p>
        </p:txBody>
      </p:sp>
      <p:sp>
        <p:nvSpPr>
          <p:cNvPr id="18" name="Oval 17"/>
          <p:cNvSpPr/>
          <p:nvPr/>
        </p:nvSpPr>
        <p:spPr>
          <a:xfrm>
            <a:off x="2661645" y="1836245"/>
            <a:ext cx="610552" cy="4579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/>
          <p:cNvSpPr/>
          <p:nvPr/>
        </p:nvSpPr>
        <p:spPr>
          <a:xfrm>
            <a:off x="448394" y="2718036"/>
            <a:ext cx="8695606" cy="93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marR="0" indent="-539750"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 2.	</a:t>
            </a:r>
            <a:r>
              <a:rPr lang="nl-NL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Dân số thế giới tính đến 11/02/2020 là </a:t>
            </a:r>
            <a:r>
              <a:rPr lang="nl-NL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7 762 912 358 </a:t>
            </a:r>
            <a:r>
              <a:rPr lang="nl-NL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người. Em hãy làm tròn dân số thế giới đến hàng trăm nghìn?</a:t>
            </a:r>
            <a:endParaRPr lang="vi-VN" sz="1800" dirty="0">
              <a:solidFill>
                <a:schemeClr val="tx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6023" y="4077367"/>
            <a:ext cx="10678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</a:t>
            </a:r>
            <a:r>
              <a:rPr lang="nl-NL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7 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762 9</a:t>
            </a:r>
            <a:r>
              <a:rPr lang="nl-NL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r>
              <a:rPr lang="nl-NL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	B</a:t>
            </a:r>
            <a:r>
              <a:rPr lang="nl-NL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7 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763 000 000</a:t>
            </a:r>
            <a:r>
              <a:rPr lang="nl-NL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r>
              <a:rPr lang="nl-NL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	C</a:t>
            </a:r>
            <a:r>
              <a:rPr lang="nl-NL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7 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762 900 000</a:t>
            </a:r>
            <a:r>
              <a:rPr lang="nl-NL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r>
              <a:rPr lang="nl-NL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	D</a:t>
            </a:r>
            <a:r>
              <a:rPr lang="nl-NL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7 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762 912 400</a:t>
            </a:r>
            <a:r>
              <a:rPr lang="nl-NL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vi-VN" dirty="0"/>
          </a:p>
        </p:txBody>
      </p:sp>
      <p:sp>
        <p:nvSpPr>
          <p:cNvPr id="21" name="Oval 20"/>
          <p:cNvSpPr/>
          <p:nvPr/>
        </p:nvSpPr>
        <p:spPr>
          <a:xfrm>
            <a:off x="5256492" y="4004799"/>
            <a:ext cx="610552" cy="6453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82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  <p:bldP spid="18" grpId="0" animBg="1"/>
      <p:bldP spid="19" grpId="0"/>
      <p:bldP spid="20" grpId="0"/>
      <p:bldP spid="2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799" y="147283"/>
            <a:ext cx="3205398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0769" y="398396"/>
            <a:ext cx="6235681" cy="5638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</a:pPr>
            <a:r>
              <a:rPr lang="nl-NL" sz="2800" spc="-30" dirty="0" smtClean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Ước </a:t>
            </a:r>
            <a:r>
              <a:rPr lang="nl-NL" sz="2800" spc="-3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lượng kết quả của các phép tính sau:</a:t>
            </a:r>
            <a:endParaRPr lang="vi-VN" sz="2800" dirty="0">
              <a:solidFill>
                <a:schemeClr val="tx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70769" y="1673663"/>
            <a:ext cx="6096000" cy="12116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spc="-3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2800" spc="-30" dirty="0" smtClean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 11,189 + 23,511</a:t>
            </a:r>
            <a:endParaRPr lang="vi-VN" sz="2800" dirty="0">
              <a:solidFill>
                <a:schemeClr val="tx2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 91,131 – 9,868</a:t>
            </a:r>
            <a:endParaRPr lang="vi-VN" sz="28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51093" y="3569859"/>
            <a:ext cx="7860857" cy="7565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16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22" grpId="0"/>
      <p:bldP spid="2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1584" y="452559"/>
            <a:ext cx="6554743" cy="5638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Sau bài</a:t>
            </a:r>
            <a:r>
              <a:rPr kumimoji="0" lang="nl-NL" sz="2800" b="0" i="0" u="none" strike="noStrike" kern="1200" cap="none" spc="-3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học này, em đã làm được những gì?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16860" y="1673663"/>
            <a:ext cx="900564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3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-3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-3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-3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-3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kumimoji="0" lang="en-US" sz="2800" b="0" i="0" u="none" strike="noStrike" kern="1200" cap="none" spc="-3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kumimoji="0" lang="en-US" sz="2800" b="0" i="0" u="none" strike="noStrike" kern="1200" cap="none" spc="-3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-3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-3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ước</a:t>
            </a:r>
            <a:r>
              <a:rPr kumimoji="0" lang="en-US" sz="2800" b="0" i="0" u="none" strike="noStrike" kern="1200" cap="none" spc="-3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kumimoji="0" lang="en-US" sz="2800" b="0" i="0" u="none" strike="noStrike" kern="1200" cap="none" spc="-3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-3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-3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-3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ước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căn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cứ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máy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ước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85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99FFC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7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600" y="3733483"/>
            <a:ext cx="3048000" cy="3040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Text Box 99"/>
          <p:cNvSpPr txBox="1"/>
          <p:nvPr/>
        </p:nvSpPr>
        <p:spPr>
          <a:xfrm>
            <a:off x="1211580" y="1597025"/>
            <a:ext cx="10326370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latin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</a:rPr>
              <a:t>Ôn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tròn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ước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lượng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</a:endParaRPr>
          </a:p>
          <a:p>
            <a:pPr algn="l"/>
            <a:r>
              <a:rPr lang="en-US" sz="2800" dirty="0">
                <a:latin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tiễn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tròn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101" name="Text Box 100"/>
          <p:cNvSpPr txBox="1"/>
          <p:nvPr/>
        </p:nvSpPr>
        <p:spPr>
          <a:xfrm>
            <a:off x="1211580" y="2440929"/>
            <a:ext cx="970343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</a:rPr>
              <a:t>Hoạt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hành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trải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nghiệm</a:t>
            </a:r>
            <a:r>
              <a:rPr lang="en-US" sz="2800" dirty="0" smtClean="0">
                <a:latin typeface="Times New Roman" panose="02020603050405020304" pitchFamily="18" charset="0"/>
              </a:rPr>
              <a:t>.  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04" name="Text Box 103"/>
          <p:cNvSpPr txBox="1"/>
          <p:nvPr/>
        </p:nvSpPr>
        <p:spPr>
          <a:xfrm>
            <a:off x="1190045" y="2917132"/>
            <a:ext cx="780155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</a:rPr>
              <a:t>7/ </a:t>
            </a:r>
            <a:r>
              <a:rPr lang="en-US" sz="2800" dirty="0" err="1" smtClean="0">
                <a:latin typeface="Times New Roman" panose="02020603050405020304" pitchFamily="18" charset="0"/>
              </a:rPr>
              <a:t>sgk</a:t>
            </a:r>
            <a:r>
              <a:rPr lang="en-US" sz="2800" dirty="0" smtClean="0">
                <a:latin typeface="Times New Roman" panose="02020603050405020304" pitchFamily="18" charset="0"/>
              </a:rPr>
              <a:t>/42 </a:t>
            </a:r>
            <a:r>
              <a:rPr lang="en-US" sz="2800" dirty="0" err="1" smtClean="0">
                <a:latin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luận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3959225" y="375920"/>
            <a:ext cx="4011295" cy="52197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 GIAO VIỆC VỀ NHÀ</a:t>
            </a:r>
          </a:p>
        </p:txBody>
      </p:sp>
      <p:sp>
        <p:nvSpPr>
          <p:cNvPr id="7" name="Text Box 103"/>
          <p:cNvSpPr txBox="1"/>
          <p:nvPr/>
        </p:nvSpPr>
        <p:spPr>
          <a:xfrm>
            <a:off x="1178267" y="3544742"/>
            <a:ext cx="780155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</a:rPr>
              <a:t>Đọc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nội</a:t>
            </a:r>
            <a:r>
              <a:rPr lang="en-US" sz="2800" dirty="0" smtClean="0">
                <a:latin typeface="Times New Roman" panose="02020603050405020304" pitchFamily="18" charset="0"/>
              </a:rPr>
              <a:t> dung </a:t>
            </a:r>
            <a:r>
              <a:rPr lang="en-US" sz="2800" dirty="0" err="1" smtClean="0">
                <a:latin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101" grpId="0"/>
      <p:bldP spid="101" grpId="1"/>
      <p:bldP spid="104" grpId="0"/>
      <p:bldP spid="104" grpId="1"/>
      <p:bldP spid="10" grpId="0" bldLvl="0" animBg="1"/>
      <p:bldP spid="10" grpId="1" animBg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63" name="Shape 59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48310" y="986790"/>
            <a:ext cx="628015" cy="6769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4826000" y="3198495"/>
            <a:ext cx="2540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/>
              <a:t>  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1745817" y="48895"/>
            <a:ext cx="8853004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algn="ctr" eaLnBrk="1" hangingPunct="1"/>
            <a:r>
              <a:rPr lang="vi-VN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2051050" y="910590"/>
            <a:ext cx="5865495" cy="612775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B.  HÌNH THÀNH KIẾN THỨC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1135380" y="986790"/>
            <a:ext cx="6806565" cy="31085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</a:rPr>
              <a:t>Hãy viết các số sau dưới dạng số thập phân rồi làm theo yêu cầu:</a:t>
            </a:r>
          </a:p>
          <a:p>
            <a:pPr algn="just"/>
            <a:r>
              <a:rPr lang="vi-VN" sz="2800" dirty="0">
                <a:latin typeface="Times New Roman" panose="02020603050405020304" pitchFamily="18" charset="0"/>
              </a:rPr>
              <a:t>a) Làm tròn 3,1415 và số   đến hàng phần mười</a:t>
            </a:r>
          </a:p>
          <a:p>
            <a:pPr algn="just"/>
            <a:r>
              <a:rPr lang="vi-VN" sz="2800" dirty="0">
                <a:latin typeface="Times New Roman" panose="02020603050405020304" pitchFamily="18" charset="0"/>
              </a:rPr>
              <a:t>b) Làm tròn </a:t>
            </a:r>
            <a:r>
              <a:rPr lang="vi-VN" sz="2800" dirty="0" smtClean="0">
                <a:latin typeface="Times New Roman" panose="02020603050405020304" pitchFamily="18" charset="0"/>
              </a:rPr>
              <a:t>số        </a:t>
            </a:r>
            <a:r>
              <a:rPr lang="vi-VN" sz="2800" dirty="0">
                <a:latin typeface="Times New Roman" panose="02020603050405020304" pitchFamily="18" charset="0"/>
              </a:rPr>
              <a:t>đến hàng phần </a:t>
            </a:r>
            <a:r>
              <a:rPr lang="vi-VN" sz="2800" dirty="0" smtClean="0">
                <a:latin typeface="Times New Roman" panose="02020603050405020304" pitchFamily="18" charset="0"/>
              </a:rPr>
              <a:t>trăm</a:t>
            </a:r>
          </a:p>
          <a:p>
            <a:pPr algn="just"/>
            <a:endParaRPr lang="vi-VN" sz="2800" dirty="0">
              <a:latin typeface="Times New Roman" panose="02020603050405020304" pitchFamily="18" charset="0"/>
            </a:endParaRPr>
          </a:p>
          <a:p>
            <a:pPr algn="just"/>
            <a:r>
              <a:rPr lang="vi-VN" sz="2800" dirty="0">
                <a:latin typeface="Times New Roman" panose="02020603050405020304" pitchFamily="18" charset="0"/>
              </a:rPr>
              <a:t>c) Làm tròn </a:t>
            </a:r>
            <a:r>
              <a:rPr lang="vi-VN" sz="2800" dirty="0" smtClean="0">
                <a:latin typeface="Times New Roman" panose="02020603050405020304" pitchFamily="18" charset="0"/>
              </a:rPr>
              <a:t>     </a:t>
            </a:r>
            <a:r>
              <a:rPr lang="vi-VN" sz="2800" dirty="0">
                <a:latin typeface="Times New Roman" panose="02020603050405020304" pitchFamily="18" charset="0"/>
              </a:rPr>
              <a:t>đến hàng phần nghìn</a:t>
            </a: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3310922" y="4171533"/>
            <a:ext cx="1365250" cy="5829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643409"/>
              </p:ext>
            </p:extLst>
          </p:nvPr>
        </p:nvGraphicFramePr>
        <p:xfrm>
          <a:off x="5180172" y="1954088"/>
          <a:ext cx="604083" cy="426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8" name="Equation" r:id="rId4" imgW="139680" imgH="139680" progId="Equation.DSMT4">
                  <p:embed/>
                </p:oleObj>
              </mc:Choice>
              <mc:Fallback>
                <p:oleObj name="Equation" r:id="rId4" imgW="1396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80172" y="1954088"/>
                        <a:ext cx="604083" cy="4265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291529"/>
              </p:ext>
            </p:extLst>
          </p:nvPr>
        </p:nvGraphicFramePr>
        <p:xfrm>
          <a:off x="3348516" y="2471826"/>
          <a:ext cx="686871" cy="853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" name="Equation" r:id="rId6" imgW="314202" imgH="391223" progId="Equation.DSMT4">
                  <p:embed/>
                </p:oleObj>
              </mc:Choice>
              <mc:Fallback>
                <p:oleObj name="Equation" r:id="rId6" imgW="314202" imgH="39122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48516" y="2471826"/>
                        <a:ext cx="686871" cy="853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668171"/>
              </p:ext>
            </p:extLst>
          </p:nvPr>
        </p:nvGraphicFramePr>
        <p:xfrm>
          <a:off x="2924178" y="3581638"/>
          <a:ext cx="500657" cy="460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0" name="Equation" r:id="rId8" imgW="237901" imgH="219590" progId="Equation.DSMT4">
                  <p:embed/>
                </p:oleObj>
              </mc:Choice>
              <mc:Fallback>
                <p:oleObj name="Equation" r:id="rId8" imgW="237901" imgH="21959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24178" y="3581638"/>
                        <a:ext cx="500657" cy="460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67462" y="1218247"/>
            <a:ext cx="2694666" cy="157900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335789" y="4754463"/>
            <a:ext cx="77366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3,1415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tròn đến hàng phần mười là 3,1</a:t>
            </a: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     làm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tròn đến hàng phần mười là 3,14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088209"/>
              </p:ext>
            </p:extLst>
          </p:nvPr>
        </p:nvGraphicFramePr>
        <p:xfrm>
          <a:off x="1822136" y="5260656"/>
          <a:ext cx="604083" cy="426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1" name="Equation" r:id="rId11" imgW="139680" imgH="139680" progId="Equation.DSMT4">
                  <p:embed/>
                </p:oleObj>
              </mc:Choice>
              <mc:Fallback>
                <p:oleObj name="Equation" r:id="rId11" imgW="139680" imgH="13968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2136" y="5260656"/>
                        <a:ext cx="604083" cy="4265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1076325" y="5805902"/>
            <a:ext cx="101858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đã biết cách làm tròn số thập phân hữu hạn. Cách làm tròn số thập phân vô hạn cũng tương tự như vậy.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73742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19" grpId="0" bldLvl="0" animBg="1"/>
      <p:bldP spid="19" grpId="1" animBg="1"/>
      <p:bldP spid="19" grpId="2" bldLvl="0" animBg="1"/>
      <p:bldP spid="100" grpId="1"/>
      <p:bldP spid="100" grpId="2"/>
      <p:bldP spid="4" grpId="0" animBg="1"/>
      <p:bldP spid="4" grpId="1" animBg="1"/>
      <p:bldP spid="16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0113963" y="207963"/>
            <a:ext cx="1966912" cy="1424376"/>
            <a:chOff x="2513863" y="44721"/>
            <a:chExt cx="1967261" cy="1232149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2513863" y="44721"/>
              <a:ext cx="1967261" cy="123214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: Rounded Corners 4"/>
            <p:cNvSpPr txBox="1"/>
            <p:nvPr/>
          </p:nvSpPr>
          <p:spPr>
            <a:xfrm>
              <a:off x="2550381" y="81240"/>
              <a:ext cx="1894224" cy="11591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40640" rIns="60960" bIns="40640" spcCol="1270" anchor="ctr"/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thành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kiến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thức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0258425" y="1597025"/>
            <a:ext cx="1785938" cy="1424376"/>
            <a:chOff x="2907315" y="1527749"/>
            <a:chExt cx="1605616" cy="1003510"/>
          </a:xfrm>
        </p:grpSpPr>
        <p:sp>
          <p:nvSpPr>
            <p:cNvPr id="8" name="Rectangle: Rounded Corners 7"/>
            <p:cNvSpPr/>
            <p:nvPr/>
          </p:nvSpPr>
          <p:spPr>
            <a:xfrm>
              <a:off x="2907315" y="1527749"/>
              <a:ext cx="1605616" cy="100351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: Rounded Corners 4"/>
            <p:cNvSpPr txBox="1"/>
            <p:nvPr/>
          </p:nvSpPr>
          <p:spPr>
            <a:xfrm>
              <a:off x="2937287" y="1557493"/>
              <a:ext cx="1545672" cy="9440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3340" tIns="35560" rIns="53340" bIns="35560" spcCol="1270" anchor="ctr"/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tròn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79525" y="487363"/>
            <a:ext cx="771659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E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 tắc làm tròn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E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số: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E9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làm tròn các STP đến hàng nào thì hàng đó gọi là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 quy tròn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 làm tròn STP đến hàng quy tròn nào đó, ta thực hiện các bước sau: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Gạch dưới STP của hàng quy tròn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Nhìn sang chữ số ngay bên phải: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Nếu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 số đó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thì tăng chữ số gạch dưới lên 1 đơn vị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Nếu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 số đó &lt; 5 thì giữ nguyên chữ số gạch dưới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Thay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tất cả các chữ số bên phải bằng số 0 hoặc bỏ đi nếu chúng ở phần thập phân.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741972"/>
              </p:ext>
            </p:extLst>
          </p:nvPr>
        </p:nvGraphicFramePr>
        <p:xfrm>
          <a:off x="3490913" y="3455988"/>
          <a:ext cx="481012" cy="396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8" name="Equation" r:id="rId3" imgW="266469" imgH="190335" progId="Equation.DSMT4">
                  <p:embed/>
                </p:oleObj>
              </mc:Choice>
              <mc:Fallback>
                <p:oleObj name="Equation" r:id="rId3" imgW="266469" imgH="190335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0913" y="3455988"/>
                        <a:ext cx="481012" cy="396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82107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2022475" y="4763"/>
            <a:ext cx="7572375" cy="914400"/>
          </a:xfrm>
        </p:spPr>
        <p:txBody>
          <a:bodyPr/>
          <a:lstStyle/>
          <a:p>
            <a:pPr eaLnBrk="1" hangingPunct="1"/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5" name="Content Placeholder 14" descr="Step Up Process diagram showing 5 steps ascending" title="SmartArt"/>
          <p:cNvGraphicFramePr>
            <a:graphicFrameLocks noGrp="1"/>
          </p:cNvGraphicFramePr>
          <p:nvPr>
            <p:ph idx="1"/>
          </p:nvPr>
        </p:nvGraphicFramePr>
        <p:xfrm>
          <a:off x="1440873" y="918865"/>
          <a:ext cx="10404764" cy="4128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73263" y="2016125"/>
            <a:ext cx="18843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050088" y="3532188"/>
          <a:ext cx="5207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0" name="Equation" r:id="rId8" imgW="521398" imgH="372053" progId="Equation.DSMT4">
                  <p:embed/>
                </p:oleObj>
              </mc:Choice>
              <mc:Fallback>
                <p:oleObj name="Equation" r:id="rId8" imgW="521398" imgH="372053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0088" y="3532188"/>
                        <a:ext cx="5207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11750" y="1208088"/>
            <a:ext cx="18843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E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E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85163" y="395288"/>
            <a:ext cx="18843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A6B72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</a:p>
        </p:txBody>
      </p:sp>
      <p:grpSp>
        <p:nvGrpSpPr>
          <p:cNvPr id="22536" name="Group 9"/>
          <p:cNvGrpSpPr>
            <a:grpSpLocks/>
          </p:cNvGrpSpPr>
          <p:nvPr/>
        </p:nvGrpSpPr>
        <p:grpSpPr bwMode="auto">
          <a:xfrm>
            <a:off x="4763" y="157163"/>
            <a:ext cx="1968500" cy="1231900"/>
            <a:chOff x="2513863" y="44721"/>
            <a:chExt cx="1967261" cy="1232149"/>
          </a:xfrm>
        </p:grpSpPr>
        <p:sp>
          <p:nvSpPr>
            <p:cNvPr id="11" name="Rectangle: Rounded Corners 10"/>
            <p:cNvSpPr/>
            <p:nvPr/>
          </p:nvSpPr>
          <p:spPr>
            <a:xfrm>
              <a:off x="2513863" y="44721"/>
              <a:ext cx="1967261" cy="123214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: Rounded Corners 4"/>
            <p:cNvSpPr txBox="1"/>
            <p:nvPr/>
          </p:nvSpPr>
          <p:spPr>
            <a:xfrm>
              <a:off x="2550352" y="81240"/>
              <a:ext cx="1894282" cy="11591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40640" rIns="60960" bIns="40640" spcCol="1270" anchor="ctr"/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thành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kiến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thức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537" name="Group 12"/>
          <p:cNvGrpSpPr>
            <a:grpSpLocks/>
          </p:cNvGrpSpPr>
          <p:nvPr/>
        </p:nvGrpSpPr>
        <p:grpSpPr bwMode="auto">
          <a:xfrm>
            <a:off x="150813" y="1546225"/>
            <a:ext cx="1785937" cy="1231900"/>
            <a:chOff x="2907315" y="1527749"/>
            <a:chExt cx="1605616" cy="1003510"/>
          </a:xfrm>
        </p:grpSpPr>
        <p:sp>
          <p:nvSpPr>
            <p:cNvPr id="14" name="Rectangle: Rounded Corners 13"/>
            <p:cNvSpPr/>
            <p:nvPr/>
          </p:nvSpPr>
          <p:spPr>
            <a:xfrm>
              <a:off x="2907315" y="1527749"/>
              <a:ext cx="1605616" cy="100351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: Rounded Corners 4"/>
            <p:cNvSpPr txBox="1"/>
            <p:nvPr/>
          </p:nvSpPr>
          <p:spPr>
            <a:xfrm>
              <a:off x="2937286" y="1557493"/>
              <a:ext cx="1545674" cy="9440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3340" tIns="35560" rIns="53340" bIns="35560" spcCol="1270" anchor="ctr"/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tròn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936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5" grpId="0">
        <p:bldAsOne/>
      </p:bldGraphic>
      <p:bldP spid="3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134394" y="312627"/>
            <a:ext cx="8142287" cy="127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vi-V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vi-VN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grpSp>
        <p:nvGrpSpPr>
          <p:cNvPr id="24579" name="Group 4"/>
          <p:cNvGrpSpPr>
            <a:grpSpLocks/>
          </p:cNvGrpSpPr>
          <p:nvPr/>
        </p:nvGrpSpPr>
        <p:grpSpPr bwMode="auto">
          <a:xfrm>
            <a:off x="4763" y="157163"/>
            <a:ext cx="1968500" cy="1231900"/>
            <a:chOff x="2513863" y="44721"/>
            <a:chExt cx="1967261" cy="1232149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2513863" y="44721"/>
              <a:ext cx="1967261" cy="123214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4"/>
            <p:cNvSpPr txBox="1"/>
            <p:nvPr/>
          </p:nvSpPr>
          <p:spPr>
            <a:xfrm>
              <a:off x="2550352" y="81240"/>
              <a:ext cx="1894282" cy="11591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40640" rIns="60960" bIns="40640" spcCol="1270" anchor="ctr"/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1. </a:t>
              </a:r>
              <a:r>
                <a:rPr kumimoji="0" lang="en-US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Làm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tròn</a:t>
              </a:r>
              <a:r>
                <a:rPr kumimoji="0" lang="en-US" sz="3200" b="1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580" name="Group 7"/>
          <p:cNvGrpSpPr>
            <a:grpSpLocks/>
          </p:cNvGrpSpPr>
          <p:nvPr/>
        </p:nvGrpSpPr>
        <p:grpSpPr bwMode="auto">
          <a:xfrm>
            <a:off x="150813" y="1546225"/>
            <a:ext cx="1785937" cy="1231900"/>
            <a:chOff x="2907315" y="1527749"/>
            <a:chExt cx="1605616" cy="1003510"/>
          </a:xfrm>
        </p:grpSpPr>
        <p:sp>
          <p:nvSpPr>
            <p:cNvPr id="9" name="Rectangle: Rounded Corners 8"/>
            <p:cNvSpPr/>
            <p:nvPr/>
          </p:nvSpPr>
          <p:spPr>
            <a:xfrm>
              <a:off x="2907315" y="1527749"/>
              <a:ext cx="1605616" cy="100351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: Rounded Corners 4"/>
            <p:cNvSpPr txBox="1"/>
            <p:nvPr/>
          </p:nvSpPr>
          <p:spPr>
            <a:xfrm>
              <a:off x="2937286" y="1557493"/>
              <a:ext cx="1545674" cy="9440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3340" tIns="35560" rIns="53340" bIns="35560" spcCol="1270" anchor="ctr"/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Ví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dụ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1: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24581" name="Graphic 12" descr="Group brainstor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813" y="92075"/>
            <a:ext cx="201295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Content Placeholder 14" descr="Step Up Process diagram showing 5 steps ascending" title="SmartArt"/>
          <p:cNvGraphicFramePr>
            <a:graphicFrameLocks/>
          </p:cNvGraphicFramePr>
          <p:nvPr/>
        </p:nvGraphicFramePr>
        <p:xfrm>
          <a:off x="1619331" y="2665901"/>
          <a:ext cx="10404764" cy="4128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614613" y="4627563"/>
            <a:ext cx="18843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45,123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53100" y="3776663"/>
            <a:ext cx="247983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E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6,(6)= 6,6666...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FE9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24925" y="3041650"/>
            <a:ext cx="188436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A6B72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-1,4142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056052" y="3657957"/>
            <a:ext cx="13687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lvl="0" eaLnBrk="1" hangingPunct="1"/>
            <a:r>
              <a:rPr lang="en-US" altLang="vi-VN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45,1</a:t>
            </a:r>
            <a:r>
              <a:rPr lang="en-US" alt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vi-VN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altLang="vi-V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183927"/>
              </p:ext>
            </p:extLst>
          </p:nvPr>
        </p:nvGraphicFramePr>
        <p:xfrm>
          <a:off x="3119558" y="3738562"/>
          <a:ext cx="1333379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93" name="Equation" r:id="rId9" imgW="571320" imgH="215640" progId="Equation.DSMT4">
                  <p:embed/>
                </p:oleObj>
              </mc:Choice>
              <mc:Fallback>
                <p:oleObj name="Equation" r:id="rId9" imgW="571320" imgH="21564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558" y="3738562"/>
                        <a:ext cx="1333379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020767"/>
              </p:ext>
            </p:extLst>
          </p:nvPr>
        </p:nvGraphicFramePr>
        <p:xfrm>
          <a:off x="6538913" y="2967551"/>
          <a:ext cx="1276350" cy="54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94" name="Equation" r:id="rId11" imgW="507960" imgH="215640" progId="Equation.DSMT4">
                  <p:embed/>
                </p:oleObj>
              </mc:Choice>
              <mc:Fallback>
                <p:oleObj name="Equation" r:id="rId11" imgW="507960" imgH="215640" progId="Equation.DSMT4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8913" y="2967551"/>
                        <a:ext cx="1276350" cy="54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455025" y="2117725"/>
            <a:ext cx="150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lvl="0" eaLnBrk="1" hangingPunct="1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1,4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42</a:t>
            </a:r>
            <a:endParaRPr kumimoji="0" lang="en-US" altLang="vi-V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09052"/>
              </p:ext>
            </p:extLst>
          </p:nvPr>
        </p:nvGraphicFramePr>
        <p:xfrm>
          <a:off x="9853648" y="2138363"/>
          <a:ext cx="1355725" cy="511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95" name="Equation" r:id="rId13" imgW="571320" imgH="215640" progId="Equation.DSMT4">
                  <p:embed/>
                </p:oleObj>
              </mc:Choice>
              <mc:Fallback>
                <p:oleObj name="Equation" r:id="rId13" imgW="571320" imgH="21564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3648" y="2138363"/>
                        <a:ext cx="1355725" cy="511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009392"/>
              </p:ext>
            </p:extLst>
          </p:nvPr>
        </p:nvGraphicFramePr>
        <p:xfrm>
          <a:off x="5991582" y="2733675"/>
          <a:ext cx="333375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96" name="Equation" r:id="rId15" imgW="253890" imgH="190417" progId="Equation.DSMT4">
                  <p:embed/>
                </p:oleObj>
              </mc:Choice>
              <mc:Fallback>
                <p:oleObj name="Equation" r:id="rId15" imgW="253890" imgH="190417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1582" y="2733675"/>
                        <a:ext cx="333375" cy="24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623163" y="2677518"/>
            <a:ext cx="6254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E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455025" y="2117725"/>
            <a:ext cx="441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180221"/>
              </p:ext>
            </p:extLst>
          </p:nvPr>
        </p:nvGraphicFramePr>
        <p:xfrm>
          <a:off x="9351206" y="1962150"/>
          <a:ext cx="331787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97" name="Equation" r:id="rId17" imgW="253800" imgH="190440" progId="Equation.DSMT4">
                  <p:embed/>
                </p:oleObj>
              </mc:Choice>
              <mc:Fallback>
                <p:oleObj name="Equation" r:id="rId17" imgW="253800" imgH="19044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1206" y="1962150"/>
                        <a:ext cx="331787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8421688" y="1903413"/>
            <a:ext cx="6254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245446"/>
              </p:ext>
            </p:extLst>
          </p:nvPr>
        </p:nvGraphicFramePr>
        <p:xfrm>
          <a:off x="2938822" y="3485038"/>
          <a:ext cx="333375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98" name="Equation" r:id="rId19" imgW="253800" imgH="190440" progId="Equation.DSMT4">
                  <p:embed/>
                </p:oleObj>
              </mc:Choice>
              <mc:Fallback>
                <p:oleObj name="Equation" r:id="rId19" imgW="253800" imgH="19044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822" y="3485038"/>
                        <a:ext cx="333375" cy="24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230020" y="2912244"/>
            <a:ext cx="150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lvl="0" eaLnBrk="1" hangingPunct="1"/>
            <a:r>
              <a:rPr lang="en-US" sz="3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6,6</a:t>
            </a: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66</a:t>
            </a:r>
            <a:endParaRPr kumimoji="0" lang="en-US" altLang="vi-V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3614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8" presetClass="entr" presetSubtype="1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6" grpId="0"/>
      <p:bldP spid="30" grpId="0"/>
      <p:bldP spid="31" grpId="0"/>
      <p:bldP spid="33" grpId="0"/>
      <p:bldP spid="37" grpId="0"/>
    </p:bldLst>
  </p:timing>
</p:sld>
</file>

<file path=ppt/theme/theme1.xml><?xml version="1.0" encoding="utf-8"?>
<a:theme xmlns:a="http://schemas.openxmlformats.org/drawingml/2006/main" name="Communications and Dialogues">
  <a:themeElements>
    <a:clrScheme name="Communications and Dialogu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Communications and Dialogu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Communications and Dialogu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mmunications and Dialogues">
  <a:themeElements>
    <a:clrScheme name="Communications and Dialogu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Communications and Dialogu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Communications and Dialogu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61883.potx" id="{18737D51-7733-4200-B5C9-BF22CA2CE631}" vid="{40CEFE45-12FF-4454-86EB-59F04C858872}"/>
    </a:ext>
  </a:extLst>
</a:theme>
</file>

<file path=ppt/theme/theme4.xml><?xml version="1.0" encoding="utf-8"?>
<a:theme xmlns:a="http://schemas.openxmlformats.org/drawingml/2006/main" name="1_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61883.potx" id="{18737D51-7733-4200-B5C9-BF22CA2CE631}" vid="{40CEFE45-12FF-4454-86EB-59F04C858872}"/>
    </a:ext>
  </a:extLst>
</a:theme>
</file>

<file path=ppt/theme/theme5.xml><?xml version="1.0" encoding="utf-8"?>
<a:theme xmlns:a="http://schemas.openxmlformats.org/drawingml/2006/main" name="2_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61883.potx" id="{18737D51-7733-4200-B5C9-BF22CA2CE631}" vid="{40CEFE45-12FF-4454-86EB-59F04C858872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0</TotalTime>
  <Words>3346</Words>
  <Application>Microsoft Office PowerPoint</Application>
  <PresentationFormat>Custom</PresentationFormat>
  <Paragraphs>421</Paragraphs>
  <Slides>53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Communications and Dialogues</vt:lpstr>
      <vt:lpstr>1_Communications and Dialogues</vt:lpstr>
      <vt:lpstr>Children Playing 16x9</vt:lpstr>
      <vt:lpstr>1_Children Playing 16x9</vt:lpstr>
      <vt:lpstr>2_Children Playing 16x9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bước để làm tròn số: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2022-08-28T04:15:18Z</dcterms:created>
  <dcterms:modified xsi:type="dcterms:W3CDTF">2022-08-28T04:15:21Z</dcterms:modified>
</cp:coreProperties>
</file>