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saveSubsetFonts="1" autoCompressPictures="0">
  <p:sldMasterIdLst>
    <p:sldMasterId id="2147483684" r:id="rId1"/>
  </p:sldMasterIdLst>
  <p:notesMasterIdLst>
    <p:notesMasterId r:id="rId17"/>
  </p:notesMasterIdLst>
  <p:sldIdLst>
    <p:sldId id="256" r:id="rId2"/>
    <p:sldId id="258" r:id="rId3"/>
    <p:sldId id="299" r:id="rId4"/>
    <p:sldId id="261" r:id="rId5"/>
    <p:sldId id="266" r:id="rId6"/>
    <p:sldId id="263" r:id="rId7"/>
    <p:sldId id="371" r:id="rId8"/>
    <p:sldId id="297" r:id="rId9"/>
    <p:sldId id="267" r:id="rId10"/>
    <p:sldId id="270" r:id="rId11"/>
    <p:sldId id="321" r:id="rId12"/>
    <p:sldId id="304" r:id="rId13"/>
    <p:sldId id="326" r:id="rId14"/>
    <p:sldId id="312" r:id="rId15"/>
    <p:sldId id="314" r:id="rId16"/>
  </p:sldIdLst>
  <p:sldSz cx="9144000" cy="5143500" type="screen16x9"/>
  <p:notesSz cx="6858000" cy="9144000"/>
  <p:embeddedFontLst>
    <p:embeddedFont>
      <p:font typeface="Calibri" pitchFamily="34" charset="0"/>
      <p:regular r:id="rId18"/>
      <p:bold r:id="rId19"/>
      <p:italic r:id="rId20"/>
      <p:boldItalic r:id="rId21"/>
    </p:embeddedFont>
    <p:embeddedFont>
      <p:font typeface="Cambria Math" pitchFamily="18" charset="0"/>
      <p:regular r:id="rId22"/>
    </p:embeddedFont>
    <p:embeddedFont>
      <p:font typeface="Amatic SC" charset="-79"/>
      <p:regular r:id="rId23"/>
      <p:bold r:id="rId24"/>
    </p:embeddedFont>
    <p:embeddedFont>
      <p:font typeface="Gill Sans MT" charset="0"/>
      <p:regular r:id="rId25"/>
      <p:bold r:id="rId26"/>
      <p:italic r:id="rId27"/>
      <p:boldItalic r:id="rId28"/>
    </p:embeddedFont>
    <p:embeddedFont>
      <p:font typeface="Autour One"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99" d="100"/>
          <a:sy n="99" d="100"/>
        </p:scale>
        <p:origin x="-4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a:xfrm>
            <a:off x="1812376" y="246981"/>
            <a:ext cx="3730436" cy="2319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78249" y="599230"/>
            <a:ext cx="608264" cy="37768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56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35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457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Tree>
    <p:extLst>
      <p:ext uri="{BB962C8B-B14F-4D97-AF65-F5344CB8AC3E}">
        <p14:creationId xmlns:p14="http://schemas.microsoft.com/office/powerpoint/2010/main" val="7355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322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9124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1941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62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42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56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27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78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921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74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1D8BD707-D9CF-40AE-B4C6-C98DA3205C09}" type="datetimeFigureOut">
              <a:rPr lang="en-US" smtClean="0">
                <a:solidFill>
                  <a:prstClr val="black">
                    <a:tint val="75000"/>
                  </a:prstClr>
                </a:solidFill>
              </a:rPr>
              <a:pPr/>
              <a:t>2/7/2023</a:t>
            </a:fld>
            <a:endParaRPr lang="en-US">
              <a:solidFill>
                <a:prstClr val="black">
                  <a:tint val="75000"/>
                </a:prstClr>
              </a:solidFill>
            </a:endParaRPr>
          </a:p>
        </p:txBody>
      </p:sp>
      <p:sp>
        <p:nvSpPr>
          <p:cNvPr id="6" name="Footer Placeholder 5"/>
          <p:cNvSpPr>
            <a:spLocks noGrp="1"/>
          </p:cNvSpPr>
          <p:nvPr>
            <p:ph type="ftr" sz="quarter" idx="11"/>
          </p:nvPr>
        </p:nvSpPr>
        <p:spPr>
          <a:xfrm>
            <a:off x="1085537" y="238981"/>
            <a:ext cx="4155753" cy="240698"/>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14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b="-1562"/>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2/7/2023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8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 id="2147483699" r:id="rId14"/>
    <p:sldLayoutId id="2147483700" r:id="rId15"/>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a:t>NHẬN XÉT</a:t>
            </a:r>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a:ea typeface="Times New Roman" panose="02020603050405020304" pitchFamily="18" charset="0"/>
                              <a:cs typeface="Arial" panose="020B0604020202020204" pitchFamily="34" charset="0"/>
                            </a:rPr>
                          </m:ctrlPr>
                        </m:fPr>
                        <m:num>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 vì vậy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Theo tính chất của dãy tỉ số bằng nhau ta 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000000"/>
                </a:solidFill>
                <a:effectLst/>
                <a:uLnTx/>
                <a:uFillTx/>
                <a:sym typeface="Arial"/>
              </a:rPr>
              <a:t>Ví</a:t>
            </a:r>
            <a:r>
              <a:rPr kumimoji="0" lang="en-US" sz="2000" b="1" i="0" u="sng" strike="noStrike" kern="0" cap="none" spc="0" normalizeH="0" baseline="0" noProof="0" dirty="0">
                <a:ln>
                  <a:noFill/>
                </a:ln>
                <a:solidFill>
                  <a:srgbClr val="000000"/>
                </a:solidFill>
                <a:effectLst/>
                <a:uLnTx/>
                <a:uFillTx/>
                <a:sym typeface="Arial"/>
              </a:rPr>
              <a:t> </a:t>
            </a:r>
            <a:r>
              <a:rPr kumimoji="0" lang="en-US" sz="2000" b="1" i="0" u="sng" strike="noStrike" kern="0" cap="none" spc="0" normalizeH="0" baseline="0" noProof="0" dirty="0" err="1">
                <a:ln>
                  <a:noFill/>
                </a:ln>
                <a:solidFill>
                  <a:srgbClr val="000000"/>
                </a:solidFill>
                <a:effectLst/>
                <a:uLnTx/>
                <a:uFillTx/>
                <a:sym typeface="Arial"/>
              </a:rPr>
              <a:t>dụ</a:t>
            </a:r>
            <a:r>
              <a:rPr kumimoji="0" lang="en-US" sz="2000" b="1" i="0" u="sng" strike="noStrike" kern="0" cap="none" spc="0" normalizeH="0" baseline="0" noProof="0" dirty="0">
                <a:ln>
                  <a:noFill/>
                </a:ln>
                <a:solidFill>
                  <a:srgbClr val="000000"/>
                </a:solidFill>
                <a:effectLst/>
                <a:uLnTx/>
                <a:uFillTx/>
                <a:sym typeface="Arial"/>
              </a:rPr>
              <a:t> 4:</a:t>
            </a:r>
            <a:r>
              <a:rPr kumimoji="0" lang="en-US" sz="2000" b="0" i="0" u="none" strike="noStrike" kern="0" cap="none" spc="0" normalizeH="0" baseline="0" noProof="0" dirty="0">
                <a:ln>
                  <a:noFill/>
                </a:ln>
                <a:solidFill>
                  <a:srgbClr val="000000"/>
                </a:solidFill>
                <a:effectLst/>
                <a:uLnTx/>
                <a:uFillTx/>
                <a:sym typeface="Arial"/>
              </a:rPr>
              <a:t>  </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6.19 (SGK-Tr14)</a:t>
            </a: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2B3547">
                    <a:lumMod val="50000"/>
                  </a:srgbClr>
                </a:solidFill>
                <a:effectLst/>
                <a:uLnTx/>
                <a:uFillTx/>
                <a:ea typeface="+mn-ea"/>
              </a:rPr>
              <a:t>Giải</a:t>
            </a:r>
            <a:endParaRPr kumimoji="0" lang="en-US" sz="2000" b="0" i="0" u="none" strike="noStrike" kern="0" cap="none" spc="0" normalizeH="0" baseline="0" noProof="0" dirty="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a:ea typeface="Calibri" panose="020F0502020204030204" pitchFamily="34" charset="0"/>
                    <a:cs typeface="Arial" panose="020B0604020202020204" pitchFamily="34" charset="0"/>
                  </a:rPr>
                  <a:t>Vì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p>
              <a:p>
                <a:pPr algn="just">
                  <a:lnSpc>
                    <a:spcPct val="150000"/>
                  </a:lnSpc>
                </a:pPr>
                <a:r>
                  <a:rPr lang="en-US" sz="2000" dirty="0" err="1">
                    <a:ea typeface="Calibri" panose="020F0502020204030204" pitchFamily="34" charset="0"/>
                    <a:cs typeface="Arial" panose="020B0604020202020204" pitchFamily="34" charset="0"/>
                  </a:rPr>
                  <a:t>Thay</a:t>
                </a:r>
                <a:r>
                  <a:rPr lang="en-US" sz="2000" dirty="0">
                    <a:ea typeface="Calibri" panose="020F0502020204030204" pitchFamily="34" charset="0"/>
                    <a:cs typeface="Arial" panose="020B0604020202020204" pitchFamily="34" charset="0"/>
                  </a:rPr>
                  <a:t> (2) </a:t>
                </a:r>
                <a:r>
                  <a:rPr lang="en-US" sz="2000" dirty="0" err="1">
                    <a:ea typeface="Calibri" panose="020F0502020204030204" pitchFamily="34" charset="0"/>
                    <a:cs typeface="Arial" panose="020B0604020202020204" pitchFamily="34" charset="0"/>
                  </a:rPr>
                  <a:t>vào</a:t>
                </a:r>
                <a:r>
                  <a:rPr lang="en-US" sz="2000" dirty="0">
                    <a:ea typeface="Calibri" panose="020F0502020204030204" pitchFamily="34" charset="0"/>
                    <a:cs typeface="Arial" panose="020B0604020202020204" pitchFamily="34" charset="0"/>
                  </a:rPr>
                  <a:t> (1) ta </a:t>
                </a:r>
                <a:r>
                  <a:rPr lang="en-US" sz="2000" dirty="0" err="1">
                    <a:ea typeface="Calibri" panose="020F0502020204030204" pitchFamily="34" charset="0"/>
                    <a:cs typeface="Arial" panose="020B0604020202020204" pitchFamily="34" charset="0"/>
                  </a:rPr>
                  <a:t>được</a:t>
                </a:r>
                <a:r>
                  <a:rPr lang="en-US" sz="2000" dirty="0">
                    <a:ea typeface="Calibri" panose="020F0502020204030204" pitchFamily="34" charset="0"/>
                    <a:cs typeface="Arial" panose="020B0604020202020204" pitchFamily="34" charset="0"/>
                  </a:rPr>
                  <a:t>: y = a.(</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 (ab).z. </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Vậy</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 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6.20 (SGK-Tr14)</a:t>
            </a: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a:solidFill>
                  <a:schemeClr val="tx1"/>
                </a:solidFill>
                <a:latin typeface="Arial" panose="020B0604020202020204" pitchFamily="34" charset="0"/>
              </a:rPr>
              <a:t>V</a:t>
            </a:r>
            <a:r>
              <a:rPr lang="en-US" sz="2900" b="1" dirty="0">
                <a:solidFill>
                  <a:schemeClr val="tx1"/>
                </a:solidFill>
              </a:rPr>
              <a:t>I: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a:solidFill>
                  <a:srgbClr val="FF0000"/>
                </a:solidFill>
                <a:latin typeface="Arial" panose="020B0604020202020204" pitchFamily="34" charset="0"/>
                <a:ea typeface="Calibri" panose="020F0502020204030204" pitchFamily="34" charset="0"/>
                <a:cs typeface="Arial"/>
                <a:sym typeface="Arial"/>
              </a:rPr>
              <a:t>1. </a:t>
            </a:r>
            <a:r>
              <a:rPr lang="vi-VN" b="1" dirty="0">
                <a:solidFill>
                  <a:srgbClr val="FF0000"/>
                </a:solidFill>
                <a:latin typeface="Arial" panose="020B0604020202020204" pitchFamily="34" charset="0"/>
                <a:ea typeface="Calibri" panose="020F0502020204030204" pitchFamily="34" charset="0"/>
                <a:cs typeface="Arial"/>
                <a:sym typeface="Arial"/>
              </a:rPr>
              <a:t>Đại lượng tỉ lệ thuận</a:t>
            </a:r>
          </a:p>
        </p:txBody>
      </p:sp>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1:</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t>THẢO LUẬN NHÓM</a:t>
            </a:r>
          </a:p>
        </p:txBody>
      </p:sp>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 xmlns:a16="http://schemas.microsoft.com/office/drawing/2014/main" val="4179722582"/>
                    </a:ext>
                  </a:extLst>
                </a:gridCol>
                <a:gridCol w="928010">
                  <a:extLst>
                    <a:ext uri="{9D8B030D-6E8A-4147-A177-3AD203B41FA5}">
                      <a16:colId xmlns="" xmlns:a16="http://schemas.microsoft.com/office/drawing/2014/main" val="2627577544"/>
                    </a:ext>
                  </a:extLst>
                </a:gridCol>
                <a:gridCol w="928010">
                  <a:extLst>
                    <a:ext uri="{9D8B030D-6E8A-4147-A177-3AD203B41FA5}">
                      <a16:colId xmlns="" xmlns:a16="http://schemas.microsoft.com/office/drawing/2014/main" val="322807333"/>
                    </a:ext>
                  </a:extLst>
                </a:gridCol>
                <a:gridCol w="928010">
                  <a:extLst>
                    <a:ext uri="{9D8B030D-6E8A-4147-A177-3AD203B41FA5}">
                      <a16:colId xmlns="" xmlns:a16="http://schemas.microsoft.com/office/drawing/2014/main" val="1058602601"/>
                    </a:ext>
                  </a:extLst>
                </a:gridCol>
                <a:gridCol w="928010">
                  <a:extLst>
                    <a:ext uri="{9D8B030D-6E8A-4147-A177-3AD203B41FA5}">
                      <a16:colId xmlns=""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a:highlight>
                  <a:schemeClr val="accent1"/>
                </a:highlight>
              </a:rPr>
              <a:t>K</a:t>
            </a:r>
            <a:r>
              <a:rPr lang="en" sz="2200" dirty="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a:latin typeface="+mn-lt"/>
                <a:ea typeface="Calibri" panose="020F0502020204030204" pitchFamily="34" charset="0"/>
                <a:cs typeface="Times New Roman" panose="02020603050405020304" pitchFamily="18" charset="0"/>
              </a:rPr>
              <a:t>      </a:t>
            </a:r>
            <a:r>
              <a:rPr lang="vi-VN" sz="2000" dirty="0">
                <a:latin typeface="+mn-lt"/>
                <a:ea typeface="Calibri" panose="020F0502020204030204" pitchFamily="34" charset="0"/>
                <a:cs typeface="Times New Roman" panose="02020603050405020304" pitchFamily="18" charset="0"/>
              </a:rPr>
              <a:t>tỉ 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a:latin typeface="Arial" panose="020B0604020202020204" pitchFamily="34" charset="0"/>
                <a:ea typeface="Calibri" panose="020F0502020204030204" pitchFamily="34" charset="0"/>
                <a:cs typeface="Times New Roman" panose="02020603050405020304" pitchFamily="18" charset="0"/>
              </a:rPr>
              <a:t>(SGK – 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a:t>?</a:t>
            </a:r>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HĐ2:</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a:latin typeface="Arial" panose="020B0604020202020204" pitchFamily="34" charset="0"/>
                    <a:ea typeface="Calibri" panose="020F0502020204030204" pitchFamily="34" charset="0"/>
                    <a:cs typeface="Arial" panose="020B0604020202020204" pitchFamily="34" charset="0"/>
                  </a:rPr>
                  <a:t>Trong HĐ2: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quãng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a:t>
            </a: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 HĐ2:</a:t>
                </a:r>
                <a:r>
                  <a:rPr kumimoji="0" lang="fr-FR" sz="2000" b="0" i="0" u="none" strike="noStrike" kern="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a:t>Ví</a:t>
            </a:r>
            <a:r>
              <a:rPr lang="en-US" sz="2000" b="1" u="sng" dirty="0"/>
              <a:t> </a:t>
            </a:r>
            <a:r>
              <a:rPr lang="en-US" sz="2000" b="1" u="sng" dirty="0" err="1"/>
              <a:t>dụ</a:t>
            </a:r>
            <a:r>
              <a:rPr lang="en-US" sz="2000" b="1" u="sng" dirty="0"/>
              <a:t> 1:</a:t>
            </a:r>
            <a:r>
              <a:rPr lang="en-US" sz="2000" dirty="0"/>
              <a:t>  </a:t>
            </a:r>
            <a:r>
              <a:rPr lang="nl-NL" sz="2000" b="1" dirty="0">
                <a:latin typeface="Arial" panose="020B0604020202020204" pitchFamily="34" charset="0"/>
                <a:ea typeface="Calibri" panose="020F0502020204030204" pitchFamily="34" charset="0"/>
                <a:cs typeface="Times New Roman" panose="02020603050405020304" pitchFamily="18" charset="0"/>
              </a:rPr>
              <a:t>(SGK – 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Biết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a:latin typeface="+mn-lt"/>
                <a:ea typeface="Calibri" panose="020F0502020204030204" pitchFamily="34" charset="0"/>
                <a:cs typeface="Arial" panose="020B0604020202020204" pitchFamily="34" charset="0"/>
              </a:rPr>
              <a:t>a) Ta </a:t>
            </a:r>
            <a:r>
              <a:rPr lang="en-US" sz="2000" dirty="0" err="1">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b)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0</TotalTime>
  <Words>980</Words>
  <Application>Microsoft Office PowerPoint</Application>
  <PresentationFormat>On-screen Show (16:9)</PresentationFormat>
  <Paragraphs>92</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Times New Roman</vt:lpstr>
      <vt:lpstr>Calibri</vt:lpstr>
      <vt:lpstr>Cambria Math</vt:lpstr>
      <vt:lpstr>Amatic SC</vt:lpstr>
      <vt:lpstr>Gill Sans MT</vt:lpstr>
      <vt:lpstr>Autour One</vt:lpstr>
      <vt:lpstr>Gallery</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modified xsi:type="dcterms:W3CDTF">2023-02-07T04:32:47Z</dcterms:modified>
</cp:coreProperties>
</file>