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84" r:id="rId2"/>
    <p:sldId id="257" r:id="rId3"/>
    <p:sldId id="258" r:id="rId4"/>
    <p:sldId id="259" r:id="rId5"/>
    <p:sldId id="286" r:id="rId6"/>
    <p:sldId id="285" r:id="rId7"/>
    <p:sldId id="288" r:id="rId8"/>
    <p:sldId id="289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53D654-31CA-413F-95D8-37279F129A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B2725D-B3BD-4B33-8A2C-6A2A76087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90A9B2-915F-455F-AE7A-B60162742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D01123-626C-45F1-91B6-CBA0142B2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D2D561-75C5-47CF-9BAA-79EE80E00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0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A17C52-CE16-4449-8D2A-2211D2274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8CF9680-E705-46D8-B550-C4BC8B1BB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1866A6-CDE2-4A44-9981-F7F17D413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0B747F-ED51-494A-87D6-B4342799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4DB82C-C929-4786-9888-08BE164A6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4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589F84E-B432-4FA3-AEB6-0B0AF35E9D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16B6404-6F4B-433F-88F3-EE54E268A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7A2DA6-FF36-4B61-8AB4-2DD96F306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BB44F99-5FB4-492B-BA30-F2D642FDC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BFA1C0-BFA3-4E94-B696-A6DEFCA15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7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2C6960-E93E-4809-819E-2F2488353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C23A61-4486-4959-B49B-276170EB6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772687-370B-4E19-B73E-76AA5DD18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5A058C3-AD5D-4191-B075-EAE25751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3BA58E-BFEF-4FFB-9B29-C29A96101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3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7888B-56AD-4055-8BD7-17E387BE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266E9A3-5008-4FEC-A754-16760E26A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4D947B-741C-43ED-A8B5-0888C3AE6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191C60-EE3D-4A7A-B821-8185753E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F2F85B-B26D-4D4E-AE34-C92E0745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1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CEFC7F-9A1E-4C42-B1B7-9FFB198D6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76B290-DCE3-48AA-9EC0-750BFFDCA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F7BB50F-9F23-4974-951B-D1DF7B14C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EFC6FA2-854F-4A97-AED1-912B06555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CE0D96D-7F55-43FB-A2B6-A0ED9C79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CEBB7DA-3483-46E4-AA78-02E977E1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02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C49CD8-43DD-4DE0-AC71-150FE52C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54BA89D-F64A-4C3B-A9CB-A7E9781A0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7E5E43-B298-4823-BC4D-5CDFC6DA5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4C5B371-8BA4-404E-8CBD-FE6A7A578D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DADC3C0-DEA9-4E08-8D11-AD3BF0D556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46457E7-50EC-48B8-82B6-E384CD54D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CC7F9D0-551D-420D-840A-42BEDC5CB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481C800-1A9A-4AB0-BC3E-6E91F308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8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F3B930-5741-4B2D-960E-01FEAA519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A47C390-9157-4D7B-AA33-D9A57D1F5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9F2346F-CDDE-4231-ABCC-00D3254F2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76C194A-B596-45A8-8FEF-6424B1621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9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0AE5B67-1E67-4189-B760-A12DF8FC1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806AB0-80CA-4925-8B4C-2352052B8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11D3519-B292-432F-9E52-7002731ED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4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259946-488F-4417-8D60-A875D54E7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3A4BDB7-860E-42E7-B55F-8C72E15DC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F70452E-E95D-4657-8169-C5D071997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A399C93-A031-4279-9265-93083C352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80CF46-223A-4FC4-AE1D-B0A93B103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D668A82-2FE2-4754-856E-1BB493790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4BF8F-D766-4592-8013-C03F71049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28E05EA-682A-4587-B064-59F7635501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EE6DD91-9EBA-414F-A4BA-C06EB9A05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6E79C2-2856-4DFF-B4AF-7E39A0100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36B534E-215E-4719-9887-13F22FAFA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81B9A2E-8C7E-40AE-9E25-E3ABB1E93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8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EFDF1EF-7842-4A13-8EBF-E04879DF3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4E077C0-8C86-415C-AA5C-35E5031AD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3D2B2B-37FB-4CBC-8572-728862954F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44C9F-C1B4-445A-B9FB-6EA75CC930B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7B55CF-A532-444C-A959-5222A5C020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487571-9DFA-4CD0-909C-E3EF23664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3447321" y="6281704"/>
            <a:ext cx="5181600" cy="506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7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7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7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7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Ngoan</a:t>
            </a:r>
            <a:endParaRPr lang="en-US" sz="27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Text Box 32"/>
          <p:cNvSpPr txBox="1">
            <a:spLocks noChangeArrowheads="1"/>
          </p:cNvSpPr>
          <p:nvPr/>
        </p:nvSpPr>
        <p:spPr bwMode="auto">
          <a:xfrm>
            <a:off x="82864" y="2778431"/>
            <a:ext cx="12109583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vi-VN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BÀI </a:t>
            </a:r>
            <a:r>
              <a:rPr lang="en-US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3</a:t>
            </a:r>
            <a:r>
              <a:rPr lang="vi-VN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1</a:t>
            </a:r>
            <a:r>
              <a:rPr lang="en-US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:</a:t>
            </a:r>
            <a:r>
              <a:rPr lang="vi-VN" sz="5000" b="1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/>
            </a:r>
            <a:br>
              <a:rPr lang="vi-VN" sz="5000" b="1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</a:br>
            <a:r>
              <a:rPr lang="en-US" sz="5000" b="1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SINH TRƯỞNG VÀ PHÁT TRIỂN Ở ĐỘNG VẬT</a:t>
            </a:r>
            <a:endParaRPr lang="en-US" sz="5000" b="1" dirty="0">
              <a:solidFill>
                <a:srgbClr val="82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8736" y="1019126"/>
            <a:ext cx="1136214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6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KHOA HỌC TỰ NHIÊN 7</a:t>
            </a:r>
          </a:p>
        </p:txBody>
      </p:sp>
      <p:pic>
        <p:nvPicPr>
          <p:cNvPr id="4104" name="Picture 16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7475"/>
            <a:ext cx="2381335" cy="2072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4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3525" y="29776"/>
            <a:ext cx="2218475" cy="2004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250592" y="4668985"/>
            <a:ext cx="1862806" cy="2132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0225825" y="4803818"/>
            <a:ext cx="1883757" cy="2093801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45380F45-5E8E-465E-8D8B-F1D75AEA9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77" y="531892"/>
            <a:ext cx="10964645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Quan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sát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hình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31.1,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cho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biết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dấu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hiệu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nhận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biết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sự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sinh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trưởng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và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phát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triển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ở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chó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   </a:t>
            </a:r>
            <a:r>
              <a:rPr kumimoji="0" lang="en-US" altLang="en-US" sz="13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       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pic>
        <p:nvPicPr>
          <p:cNvPr id="1026" name="Picture 2" descr="Quan sát hình 31.1, cho biết dấu hiệu nhận biết sự sinh trưởng và phát triển ở chó">
            <a:extLst>
              <a:ext uri="{FF2B5EF4-FFF2-40B4-BE49-F238E27FC236}">
                <a16:creationId xmlns:a16="http://schemas.microsoft.com/office/drawing/2014/main" xmlns="" id="{9CD717E1-5480-43AB-B576-E45063FA4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801" y="1991598"/>
            <a:ext cx="6672321" cy="4043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90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8043C04D-E06E-4181-8571-EE779345B0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523463"/>
              </p:ext>
            </p:extLst>
          </p:nvPr>
        </p:nvGraphicFramePr>
        <p:xfrm>
          <a:off x="1179443" y="1126435"/>
          <a:ext cx="9727096" cy="37206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27096">
                  <a:extLst>
                    <a:ext uri="{9D8B030D-6E8A-4147-A177-3AD203B41FA5}">
                      <a16:colId xmlns:a16="http://schemas.microsoft.com/office/drawing/2014/main" xmlns="" val="1867894869"/>
                    </a:ext>
                  </a:extLst>
                </a:gridCol>
              </a:tblGrid>
              <a:tr h="3720679">
                <a:tc>
                  <a:txBody>
                    <a:bodyPr/>
                    <a:lstStyle/>
                    <a:p>
                      <a:pPr marL="0" marR="268605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NHÓM : ………….            PHIẾU HỌC TẬP             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+ Nhóm chẵn: </a:t>
                      </a:r>
                      <a:r>
                        <a:rPr lang="vi-VN" sz="2800" dirty="0">
                          <a:effectLst/>
                          <a:latin typeface="+mj-lt"/>
                        </a:rPr>
                        <a:t>Quan sát hình 31.1 và 31.2: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a) Mô tả vòng đời của các sinh vật trong hình.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b) Nhận xét về hình thái cơ thể của con non giống hay khác so với cơ thể mẹ sau khi sinh ra hoặc nở ra từ trứng ở mỗi loài động vật đó.</a:t>
                      </a:r>
                    </a:p>
                    <a:p>
                      <a:pPr marL="0" marR="9144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+ Nhóm lẻ: </a:t>
                      </a:r>
                      <a:r>
                        <a:rPr lang="vi-VN" sz="2800" dirty="0">
                          <a:effectLst/>
                          <a:latin typeface="+mj-lt"/>
                        </a:rPr>
                        <a:t>Quan sát hình 31.1 và 31.2, trình bày giai đoạn phôi và hậu phôi của các sinh vật trong hình.</a:t>
                      </a:r>
                      <a:endParaRPr lang="vi-VN" sz="28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760495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573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xmlns="" id="{90D3B47C-7C8D-4496-B42E-71877F146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430" y="321734"/>
            <a:ext cx="4272308" cy="290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xmlns="" id="{AA927F41-F7F9-4085-B3A7-D22A7934F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1" y="3776787"/>
            <a:ext cx="5426764" cy="246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3" name="Rectangle 3082">
            <a:extLst>
              <a:ext uri="{FF2B5EF4-FFF2-40B4-BE49-F238E27FC236}">
                <a16:creationId xmlns:a16="http://schemas.microsoft.com/office/drawing/2014/main" xmlns="" id="{799448F2-0E5B-42DA-B2D1-11A14E947B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50280" y="0"/>
            <a:ext cx="9144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xmlns="" id="{4E8A7552-20E1-4F34-ADAB-C1DB6634D4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3383280"/>
            <a:ext cx="6126480" cy="91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xmlns="" id="{EAE080EB-09D5-48AC-8F06-F03407BBA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11006" y="775674"/>
            <a:ext cx="4823791" cy="5162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580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D5D36A-1173-46AC-9F11-0BCC86151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XEM VIDEO VÒNG ĐỜI PHÁT TRIỂN CỦA ẾCH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9F45CA-83B1-4F56-B175-0E87D7B11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https://www.youtube.com/watch?v=BzI2oE87leo&amp;ab_channel=D%E1%BA%A0YB%C3%89%7CQUANGTH%C3%8CN</a:t>
            </a:r>
          </a:p>
        </p:txBody>
      </p:sp>
    </p:spTree>
    <p:extLst>
      <p:ext uri="{BB962C8B-B14F-4D97-AF65-F5344CB8AC3E}">
        <p14:creationId xmlns:p14="http://schemas.microsoft.com/office/powerpoint/2010/main" val="1873109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6D35308-C260-4B1C-B4F9-F9C241BD5EAC}"/>
              </a:ext>
            </a:extLst>
          </p:cNvPr>
          <p:cNvSpPr txBox="1"/>
          <p:nvPr/>
        </p:nvSpPr>
        <p:spPr>
          <a:xfrm>
            <a:off x="1603513" y="1232452"/>
            <a:ext cx="94090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0"/>
              </a:spcAft>
            </a:pP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Quan sát sinh trưởng và phát triển của động vật ở giai đoạn phôi và hậu phôi hoàn thành phiếu quan sát.</a:t>
            </a:r>
            <a:endParaRPr lang="vi-VN" sz="2800" dirty="0">
              <a:effectLst/>
              <a:latin typeface="Times New Roman" panose="02020603050405020304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0"/>
              </a:spcAft>
            </a:pP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Vẽ sơ đồ vòng đời phát triển của động vật quan sát được</a:t>
            </a:r>
            <a:endParaRPr lang="vi-VN" sz="2800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25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B286039-C249-45ED-B69C-730496718809}"/>
              </a:ext>
            </a:extLst>
          </p:cNvPr>
          <p:cNvSpPr txBox="1"/>
          <p:nvPr/>
        </p:nvSpPr>
        <p:spPr>
          <a:xfrm>
            <a:off x="1192695" y="503583"/>
            <a:ext cx="984636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91440" algn="just">
              <a:spcBef>
                <a:spcPts val="0"/>
              </a:spcBef>
              <a:spcAft>
                <a:spcPts val="0"/>
              </a:spcAft>
            </a:pPr>
            <a:r>
              <a:rPr lang="vi-VN" sz="3200" i="0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Con người vận dụng hiểu biết về sinh trưởng, phát triển của động vật để tăng năng suất vật nuôi như thế nào? Cho ví dụ.</a:t>
            </a:r>
            <a:endParaRPr lang="vi-VN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0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3E5D0EE-89D2-4639-8F49-044FDD919B68}"/>
              </a:ext>
            </a:extLst>
          </p:cNvPr>
          <p:cNvSpPr txBox="1"/>
          <p:nvPr/>
        </p:nvSpPr>
        <p:spPr>
          <a:xfrm>
            <a:off x="768626" y="477079"/>
            <a:ext cx="1048247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2667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vi-VN" sz="3600" b="1" i="0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Muốn tiêu diệt muỗi thì nên tiêu diệt ở giai đoạn nào là hiệu quả nhất? Vì sao?</a:t>
            </a:r>
            <a:endParaRPr lang="vi-VN" sz="3600" b="1" dirty="0">
              <a:effectLst/>
              <a:latin typeface="Times New Roman" panose="02020603050405020304" pitchFamily="18" charset="0"/>
            </a:endParaRPr>
          </a:p>
          <a:p>
            <a:pPr marL="342900" marR="2667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vi-VN" sz="3600" b="1" i="0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 một số ví dụ về điều khiển yếu tố môi trường nhằm đảm bảo sự sinh trưởng và phát triển của vật nuôi?</a:t>
            </a:r>
            <a:endParaRPr lang="vi-VN" sz="3600" b="1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27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4857BF5-5A32-43E6-A2BB-BF269167C413}"/>
              </a:ext>
            </a:extLst>
          </p:cNvPr>
          <p:cNvSpPr txBox="1"/>
          <p:nvPr/>
        </p:nvSpPr>
        <p:spPr>
          <a:xfrm>
            <a:off x="622853" y="636105"/>
            <a:ext cx="10363200" cy="2958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200" b="1" i="1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1.Vì sao cần giữ vệ sinh trong chăn nuôi và tiêm phòng cho gia súc gia cầm?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200" b="1" i="1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2.Nêu quan điểm của em về việc sử dụng chất kích thích nhằm tăng sinh trưởng và phát triển ở vật nuôi.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93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Custom</PresentationFormat>
  <Paragraphs>19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LINK XEM VIDEO VÒNG ĐỜI PHÁT TRIỂN CỦA ẾCH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created xsi:type="dcterms:W3CDTF">2022-08-16T08:55:11Z</dcterms:created>
  <dcterms:modified xsi:type="dcterms:W3CDTF">2022-08-16T08:55:13Z</dcterms:modified>
</cp:coreProperties>
</file>