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4" r:id="rId2"/>
    <p:sldMasterId id="2147483708" r:id="rId3"/>
    <p:sldMasterId id="2147483828" r:id="rId4"/>
    <p:sldMasterId id="2147483840" r:id="rId5"/>
  </p:sldMasterIdLst>
  <p:notesMasterIdLst>
    <p:notesMasterId r:id="rId40"/>
  </p:notesMasterIdLst>
  <p:sldIdLst>
    <p:sldId id="263" r:id="rId6"/>
    <p:sldId id="256" r:id="rId7"/>
    <p:sldId id="257" r:id="rId8"/>
    <p:sldId id="268" r:id="rId9"/>
    <p:sldId id="267" r:id="rId10"/>
    <p:sldId id="266" r:id="rId11"/>
    <p:sldId id="269" r:id="rId12"/>
    <p:sldId id="270" r:id="rId13"/>
    <p:sldId id="271" r:id="rId14"/>
    <p:sldId id="272" r:id="rId15"/>
    <p:sldId id="273" r:id="rId16"/>
    <p:sldId id="274" r:id="rId17"/>
    <p:sldId id="275" r:id="rId18"/>
    <p:sldId id="276" r:id="rId19"/>
    <p:sldId id="277" r:id="rId20"/>
    <p:sldId id="279"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Lst>
  <p:sldSz cx="9144000" cy="51435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2A550-6F9B-4A85-AAC7-30B8475471CE}" type="datetimeFigureOut">
              <a:rPr lang="en-US" smtClean="0"/>
              <a:t>8/28/2022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FB354-3A4C-46B5-95E9-888EDC11D354}" type="slidenum">
              <a:rPr lang="en-US" smtClean="0"/>
              <a:t>‹#›</a:t>
            </a:fld>
            <a:endParaRPr lang="en-US"/>
          </a:p>
        </p:txBody>
      </p:sp>
    </p:spTree>
    <p:extLst>
      <p:ext uri="{BB962C8B-B14F-4D97-AF65-F5344CB8AC3E}">
        <p14:creationId xmlns:p14="http://schemas.microsoft.com/office/powerpoint/2010/main" val="335849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43000" y="685800"/>
            <a:ext cx="4572000" cy="3429000"/>
          </a:xfrm>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13DF82-B4F1-4B46-833D-0921A17F8FCA}" type="slidenum">
              <a:rPr lang="vi-VN" altLang="en-US" smtClean="0">
                <a:solidFill>
                  <a:prstClr val="black"/>
                </a:solidFill>
              </a:rPr>
              <a:pPr>
                <a:spcBef>
                  <a:spcPct val="0"/>
                </a:spcBef>
              </a:pPr>
              <a:t>34</a:t>
            </a:fld>
            <a:endParaRPr lang="vi-VN" altLang="en-US">
              <a:solidFill>
                <a:prstClr val="black"/>
              </a:solidFill>
            </a:endParaRPr>
          </a:p>
        </p:txBody>
      </p:sp>
    </p:spTree>
    <p:extLst>
      <p:ext uri="{BB962C8B-B14F-4D97-AF65-F5344CB8AC3E}">
        <p14:creationId xmlns:p14="http://schemas.microsoft.com/office/powerpoint/2010/main" val="31456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777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56517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86708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5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027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94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52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1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987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334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15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85829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611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258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972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52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027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94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52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19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98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33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411935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154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611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258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972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AB675-0451-46BA-B838-2996E7357EA3}" type="datetimeFigureOut">
              <a:rPr lang="en-US" smtClean="0"/>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86880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17" name="Footer Placeholder 16"/>
          <p:cNvSpPr>
            <a:spLocks noGrp="1"/>
          </p:cNvSpPr>
          <p:nvPr>
            <p:ph type="ftr" sz="quarter" idx="11"/>
          </p:nvPr>
        </p:nvSpPr>
        <p:spPr bwMode="auto">
          <a:xfrm rot="5400000">
            <a:off x="7534469" y="3088246"/>
            <a:ext cx="2743200" cy="384048"/>
          </a:xfrm>
        </p:spPr>
        <p:txBody>
          <a:bodyPr/>
          <a:lstStyle/>
          <a:p>
            <a:pPr defTabSz="685800">
              <a:defRPr/>
            </a:pPr>
            <a:endParaRPr lang="en-US">
              <a:solidFill>
                <a:prstClr val="black">
                  <a:tint val="75000"/>
                </a:prstClr>
              </a:solidFill>
            </a:endParaRPr>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27585889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9" name="Slide Number Placeholder 8"/>
          <p:cNvSpPr>
            <a:spLocks noGrp="1"/>
          </p:cNvSpPr>
          <p:nvPr>
            <p:ph type="sldNum" sz="quarter" idx="15"/>
          </p:nvPr>
        </p:nvSpPr>
        <p:spPr/>
        <p:txBody>
          <a:bodyPr rtlCol="0"/>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rtlCol="0"/>
          <a:lstStyle/>
          <a:p>
            <a:pPr defTabSz="685800">
              <a:defRPr/>
            </a:pPr>
            <a:endParaRPr lang="en-US">
              <a:solidFill>
                <a:prstClr val="black">
                  <a:tint val="75000"/>
                </a:prstClr>
              </a:solidFill>
            </a:endParaRPr>
          </a:p>
        </p:txBody>
      </p:sp>
    </p:spTree>
    <p:extLst>
      <p:ext uri="{BB962C8B-B14F-4D97-AF65-F5344CB8AC3E}">
        <p14:creationId xmlns:p14="http://schemas.microsoft.com/office/powerpoint/2010/main" val="2491164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5" name="Footer Placeholder 4"/>
          <p:cNvSpPr>
            <a:spLocks noGrp="1"/>
          </p:cNvSpPr>
          <p:nvPr>
            <p:ph type="ftr" sz="quarter" idx="11"/>
          </p:nvPr>
        </p:nvSpPr>
        <p:spPr bwMode="auto">
          <a:xfrm rot="5400000">
            <a:off x="7534656" y="3086100"/>
            <a:ext cx="2743200" cy="384048"/>
          </a:xfrm>
        </p:spPr>
        <p:txBody>
          <a:bodyPr/>
          <a:lstStyle/>
          <a:p>
            <a:pPr defTabSz="685800">
              <a:defRPr/>
            </a:pPr>
            <a:endParaRPr lang="en-US">
              <a:solidFill>
                <a:prstClr val="black">
                  <a:tint val="75000"/>
                </a:prstClr>
              </a:solidFill>
            </a:endParaRPr>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3696527"/>
            <a:ext cx="609600" cy="388143"/>
          </a:xfrm>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759354959"/>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97818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8172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AB675-0451-46BA-B838-2996E7357EA3}" type="datetimeFigureOut">
              <a:rPr lang="en-US" smtClean="0"/>
              <a:t>8/28/2022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773164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7" name="Slide Number Placeholder 6"/>
          <p:cNvSpPr>
            <a:spLocks noGrp="1"/>
          </p:cNvSpPr>
          <p:nvPr>
            <p:ph type="sldNum" sz="quarter" idx="11"/>
          </p:nvPr>
        </p:nvSpPr>
        <p:spPr/>
        <p:txBody>
          <a:bodyPr rtlCol="0"/>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8" name="Footer Placeholder 7"/>
          <p:cNvSpPr>
            <a:spLocks noGrp="1"/>
          </p:cNvSpPr>
          <p:nvPr>
            <p:ph type="ftr" sz="quarter" idx="12"/>
          </p:nvPr>
        </p:nvSpPr>
        <p:spPr/>
        <p:txBody>
          <a:bodyPr rtlCol="0"/>
          <a:lstStyle/>
          <a:p>
            <a:pPr defTabSz="685800">
              <a:defRPr/>
            </a:pPr>
            <a:endParaRPr lang="en-US">
              <a:solidFill>
                <a:prstClr val="black">
                  <a:tint val="75000"/>
                </a:prstClr>
              </a:solidFill>
            </a:endParaRPr>
          </a:p>
        </p:txBody>
      </p:sp>
    </p:spTree>
    <p:extLst>
      <p:ext uri="{BB962C8B-B14F-4D97-AF65-F5344CB8AC3E}">
        <p14:creationId xmlns:p14="http://schemas.microsoft.com/office/powerpoint/2010/main" val="3985861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834243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22" name="Slide Number Placeholder 21"/>
          <p:cNvSpPr>
            <a:spLocks noGrp="1"/>
          </p:cNvSpPr>
          <p:nvPr>
            <p:ph type="sldNum" sz="quarter" idx="15"/>
          </p:nvPr>
        </p:nvSpPr>
        <p:spPr/>
        <p:txBody>
          <a:bodyPr rtlCol="0"/>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23" name="Footer Placeholder 22"/>
          <p:cNvSpPr>
            <a:spLocks noGrp="1"/>
          </p:cNvSpPr>
          <p:nvPr>
            <p:ph type="ftr" sz="quarter" idx="16"/>
          </p:nvPr>
        </p:nvSpPr>
        <p:spPr/>
        <p:txBody>
          <a:bodyPr rtlCol="0"/>
          <a:lstStyle/>
          <a:p>
            <a:pPr defTabSz="685800">
              <a:defRPr/>
            </a:pPr>
            <a:endParaRPr lang="en-US">
              <a:solidFill>
                <a:prstClr val="black">
                  <a:tint val="75000"/>
                </a:prstClr>
              </a:solidFill>
            </a:endParaRPr>
          </a:p>
        </p:txBody>
      </p:sp>
    </p:spTree>
    <p:extLst>
      <p:ext uri="{BB962C8B-B14F-4D97-AF65-F5344CB8AC3E}">
        <p14:creationId xmlns:p14="http://schemas.microsoft.com/office/powerpoint/2010/main" val="373827903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18" name="Slide Number Placeholder 17"/>
          <p:cNvSpPr>
            <a:spLocks noGrp="1"/>
          </p:cNvSpPr>
          <p:nvPr>
            <p:ph type="sldNum" sz="quarter" idx="11"/>
          </p:nvPr>
        </p:nvSpPr>
        <p:spPr/>
        <p:txBody>
          <a:bodyPr rtlCol="0"/>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21" name="Footer Placeholder 20"/>
          <p:cNvSpPr>
            <a:spLocks noGrp="1"/>
          </p:cNvSpPr>
          <p:nvPr>
            <p:ph type="ftr" sz="quarter" idx="12"/>
          </p:nvPr>
        </p:nvSpPr>
        <p:spPr/>
        <p:txBody>
          <a:bodyPr rtlCol="0"/>
          <a:lstStyle/>
          <a:p>
            <a:pPr defTabSz="685800">
              <a:defRPr/>
            </a:pPr>
            <a:endParaRPr lang="en-US">
              <a:solidFill>
                <a:prstClr val="black">
                  <a:tint val="75000"/>
                </a:prstClr>
              </a:solidFill>
            </a:endParaRPr>
          </a:p>
        </p:txBody>
      </p:sp>
    </p:spTree>
    <p:extLst>
      <p:ext uri="{BB962C8B-B14F-4D97-AF65-F5344CB8AC3E}">
        <p14:creationId xmlns:p14="http://schemas.microsoft.com/office/powerpoint/2010/main" val="1380781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97123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926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AB675-0451-46BA-B838-2996E7357EA3}" type="datetimeFigureOut">
              <a:rPr lang="en-US" smtClean="0"/>
              <a:t>8/28/2022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88707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t>8/28/2022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70991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28428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73371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t>8/28/2022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t>‹#›</a:t>
            </a:fld>
            <a:endParaRPr lang="en-US"/>
          </a:p>
        </p:txBody>
      </p:sp>
    </p:spTree>
    <p:extLst>
      <p:ext uri="{BB962C8B-B14F-4D97-AF65-F5344CB8AC3E}">
        <p14:creationId xmlns:p14="http://schemas.microsoft.com/office/powerpoint/2010/main" val="2642304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6730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8/28/2022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6730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67CAB675-0451-46BA-B838-2996E7357EA3}" type="datetimeFigureOut">
              <a:rPr lang="en-US" smtClean="0"/>
              <a:t>8/28/2022</a:t>
            </a:fld>
            <a:endParaRPr lang="en-US"/>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A664AD2-069D-416A-AF7A-E600FA375D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pPr defTabSz="685800">
              <a:defRPr/>
            </a:pPr>
            <a:fld id="{E62E2D54-F64F-4EBB-8EE1-982732B33CE0}" type="datetimeFigureOut">
              <a:rPr lang="en-US" smtClean="0">
                <a:solidFill>
                  <a:prstClr val="black">
                    <a:tint val="75000"/>
                  </a:prstClr>
                </a:solidFill>
              </a:rPr>
              <a:pPr defTabSz="685800">
                <a:defRPr/>
              </a:pPr>
              <a:t>8/28/2022</a:t>
            </a:fld>
            <a:endParaRPr lang="en-US">
              <a:solidFill>
                <a:prstClr val="black">
                  <a:tint val="75000"/>
                </a:prstClr>
              </a:solidFill>
            </a:endParaRPr>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pPr defTabSz="685800">
              <a:defRPr/>
            </a:pPr>
            <a:endParaRPr lang="en-US">
              <a:solidFill>
                <a:prstClr val="black">
                  <a:tint val="75000"/>
                </a:prstClr>
              </a:solidFill>
            </a:endParaRPr>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pPr defTabSz="685800">
              <a:defRPr/>
            </a:pPr>
            <a:fld id="{B6961462-4456-4DBD-A5C5-435B93C7CA8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84999812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40.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4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4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Layout" Target="../slideLayouts/slideLayout40.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microsoft.com/office/2007/relationships/hdphoto" Target="../media/hdphoto10.wdp"/><Relationship Id="rId26" Type="http://schemas.openxmlformats.org/officeDocument/2006/relationships/image" Target="../media/image21.png"/><Relationship Id="rId39" Type="http://schemas.openxmlformats.org/officeDocument/2006/relationships/slide" Target="slide5.xml"/><Relationship Id="rId21" Type="http://schemas.openxmlformats.org/officeDocument/2006/relationships/image" Target="../media/image18.png"/><Relationship Id="rId34" Type="http://schemas.openxmlformats.org/officeDocument/2006/relationships/image" Target="../media/image25.png"/><Relationship Id="rId42" Type="http://schemas.openxmlformats.org/officeDocument/2006/relationships/slide" Target="slide6.xml"/><Relationship Id="rId7" Type="http://schemas.openxmlformats.org/officeDocument/2006/relationships/image" Target="../media/image11.png"/><Relationship Id="rId2" Type="http://schemas.openxmlformats.org/officeDocument/2006/relationships/image" Target="../media/image8.jpg"/><Relationship Id="rId16" Type="http://schemas.microsoft.com/office/2007/relationships/hdphoto" Target="../media/hdphoto9.wdp"/><Relationship Id="rId29" Type="http://schemas.openxmlformats.org/officeDocument/2006/relationships/image" Target="../media/image23.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3.png"/><Relationship Id="rId24" Type="http://schemas.openxmlformats.org/officeDocument/2006/relationships/image" Target="../media/image20.png"/><Relationship Id="rId32" Type="http://schemas.microsoft.com/office/2007/relationships/hdphoto" Target="../media/hdphoto16.wdp"/><Relationship Id="rId37" Type="http://schemas.openxmlformats.org/officeDocument/2006/relationships/image" Target="../media/image26.png"/><Relationship Id="rId40" Type="http://schemas.openxmlformats.org/officeDocument/2006/relationships/image" Target="../media/image27.png"/><Relationship Id="rId45" Type="http://schemas.openxmlformats.org/officeDocument/2006/relationships/slide" Target="slide7.xml"/><Relationship Id="rId5" Type="http://schemas.openxmlformats.org/officeDocument/2006/relationships/image" Target="../media/image10.png"/><Relationship Id="rId15" Type="http://schemas.openxmlformats.org/officeDocument/2006/relationships/image" Target="../media/image15.png"/><Relationship Id="rId23" Type="http://schemas.microsoft.com/office/2007/relationships/hdphoto" Target="../media/hdphoto12.wdp"/><Relationship Id="rId28" Type="http://schemas.openxmlformats.org/officeDocument/2006/relationships/image" Target="../media/image22.png"/><Relationship Id="rId36" Type="http://schemas.openxmlformats.org/officeDocument/2006/relationships/slide" Target="slide4.xml"/><Relationship Id="rId10" Type="http://schemas.microsoft.com/office/2007/relationships/hdphoto" Target="../media/hdphoto6.wdp"/><Relationship Id="rId19" Type="http://schemas.openxmlformats.org/officeDocument/2006/relationships/image" Target="../media/image17.png"/><Relationship Id="rId31" Type="http://schemas.openxmlformats.org/officeDocument/2006/relationships/image" Target="../media/image24.png"/><Relationship Id="rId44" Type="http://schemas.microsoft.com/office/2007/relationships/hdphoto" Target="../media/hdphoto20.wdp"/><Relationship Id="rId4" Type="http://schemas.microsoft.com/office/2007/relationships/hdphoto" Target="../media/hdphoto3.wdp"/><Relationship Id="rId9" Type="http://schemas.openxmlformats.org/officeDocument/2006/relationships/image" Target="../media/image12.png"/><Relationship Id="rId14" Type="http://schemas.microsoft.com/office/2007/relationships/hdphoto" Target="../media/hdphoto8.wdp"/><Relationship Id="rId22" Type="http://schemas.openxmlformats.org/officeDocument/2006/relationships/image" Target="../media/image19.png"/><Relationship Id="rId27" Type="http://schemas.microsoft.com/office/2007/relationships/hdphoto" Target="../media/hdphoto14.wdp"/><Relationship Id="rId30" Type="http://schemas.microsoft.com/office/2007/relationships/hdphoto" Target="../media/hdphoto15.wdp"/><Relationship Id="rId35" Type="http://schemas.microsoft.com/office/2007/relationships/hdphoto" Target="../media/hdphoto17.wdp"/><Relationship Id="rId43" Type="http://schemas.openxmlformats.org/officeDocument/2006/relationships/image" Target="../media/image28.png"/><Relationship Id="rId8" Type="http://schemas.microsoft.com/office/2007/relationships/hdphoto" Target="../media/hdphoto5.wdp"/><Relationship Id="rId3" Type="http://schemas.openxmlformats.org/officeDocument/2006/relationships/image" Target="../media/image9.png"/><Relationship Id="rId12" Type="http://schemas.microsoft.com/office/2007/relationships/hdphoto" Target="../media/hdphoto7.wdp"/><Relationship Id="rId17" Type="http://schemas.openxmlformats.org/officeDocument/2006/relationships/image" Target="../media/image16.png"/><Relationship Id="rId25" Type="http://schemas.microsoft.com/office/2007/relationships/hdphoto" Target="../media/hdphoto13.wdp"/><Relationship Id="rId33" Type="http://schemas.openxmlformats.org/officeDocument/2006/relationships/slide" Target="slide3.xml"/><Relationship Id="rId38" Type="http://schemas.microsoft.com/office/2007/relationships/hdphoto" Target="../media/hdphoto18.wdp"/><Relationship Id="rId20" Type="http://schemas.microsoft.com/office/2007/relationships/hdphoto" Target="../media/hdphoto11.wdp"/><Relationship Id="rId41" Type="http://schemas.microsoft.com/office/2007/relationships/hdphoto" Target="../media/hdphoto19.wdp"/></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top10tphcm.com/" TargetMode="Externa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top10tphcm.com/" TargetMode="Externa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31.png"/><Relationship Id="rId5" Type="http://schemas.microsoft.com/office/2007/relationships/hdphoto" Target="../media/hdphoto21.wdp"/><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vmlDrawing" Target="../drawings/vmlDrawing1.v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2.xml"/><Relationship Id="rId7" Type="http://schemas.openxmlformats.org/officeDocument/2006/relationships/image" Target="../media/image310.png"/><Relationship Id="rId2" Type="http://schemas.openxmlformats.org/officeDocument/2006/relationships/image" Target="../media/image29.jpg"/><Relationship Id="rId1" Type="http://schemas.openxmlformats.org/officeDocument/2006/relationships/slideLayout" Target="../slideLayouts/slideLayout23.xml"/><Relationship Id="rId6" Type="http://schemas.openxmlformats.org/officeDocument/2006/relationships/image" Target="../media/image32.png"/><Relationship Id="rId5" Type="http://schemas.microsoft.com/office/2007/relationships/hdphoto" Target="../media/hdphoto21.wdp"/><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g"/><Relationship Id="rId1" Type="http://schemas.openxmlformats.org/officeDocument/2006/relationships/slideLayout" Target="../slideLayouts/slideLayout34.xml"/><Relationship Id="rId6" Type="http://schemas.openxmlformats.org/officeDocument/2006/relationships/image" Target="../media/image31.png"/><Relationship Id="rId5" Type="http://schemas.microsoft.com/office/2007/relationships/hdphoto" Target="../media/hdphoto21.wdp"/><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1.png"/><Relationship Id="rId2" Type="http://schemas.openxmlformats.org/officeDocument/2006/relationships/image" Target="../media/image29.jpg"/><Relationship Id="rId1" Type="http://schemas.openxmlformats.org/officeDocument/2006/relationships/slideLayout" Target="../slideLayouts/slideLayout12.xml"/><Relationship Id="rId6" Type="http://schemas.openxmlformats.org/officeDocument/2006/relationships/image" Target="../media/image320.png"/><Relationship Id="rId5" Type="http://schemas.microsoft.com/office/2007/relationships/hdphoto" Target="../media/hdphoto21.wdp"/><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0.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3075" name="Picture 3" descr="C:\Users\ADMIN\Desktop\Tai nguyen thiet ke tro choi\Bảng gỗ\canstock6432558.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715000" y="2154865"/>
            <a:ext cx="3200400" cy="29408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3009100"/>
            <a:ext cx="2819400" cy="954107"/>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A.HOẠT ĐỘNG KHỞI ĐỘNG</a:t>
            </a:r>
            <a:endParaRPr lang="en-US" sz="2800" dirty="0">
              <a:solidFill>
                <a:srgbClr val="FF0000"/>
              </a:solidFill>
              <a:latin typeface="Times New Roman" pitchFamily="18" charset="0"/>
              <a:cs typeface="Times New Roman" pitchFamily="18" charset="0"/>
            </a:endParaRPr>
          </a:p>
        </p:txBody>
      </p:sp>
      <p:pic>
        <p:nvPicPr>
          <p:cNvPr id="3076" name="Picture 4" descr="C:\Users\ADMIN\Desktop\Tai nguyen thiet ke tro choi\Bảng gỗ\bat dau.png">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5" y="16246"/>
            <a:ext cx="1709737" cy="726704"/>
          </a:xfrm>
          <a:prstGeom prst="rect">
            <a:avLst/>
          </a:prstGeom>
          <a:noFill/>
          <a:extLst>
            <a:ext uri="{909E8E84-426E-40DD-AFC4-6F175D3DCCD1}">
              <a14:hiddenFill xmlns:a14="http://schemas.microsoft.com/office/drawing/2010/main">
                <a:solidFill>
                  <a:srgbClr val="FFFFFF"/>
                </a:solidFill>
              </a14:hiddenFill>
            </a:ext>
          </a:extLst>
        </p:spPr>
      </p:pic>
      <p:pic>
        <p:nvPicPr>
          <p:cNvPr id="6"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77400" y="4505156"/>
            <a:ext cx="609600" cy="609600"/>
          </a:xfrm>
          <a:prstGeom prst="rect">
            <a:avLst/>
          </a:prstGeom>
        </p:spPr>
      </p:pic>
    </p:spTree>
    <p:extLst>
      <p:ext uri="{BB962C8B-B14F-4D97-AF65-F5344CB8AC3E}">
        <p14:creationId xmlns:p14="http://schemas.microsoft.com/office/powerpoint/2010/main" val="13702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15" repeatCount="indefinite"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95350"/>
            <a:ext cx="8483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3.</a:t>
            </a:r>
            <a:r>
              <a:rPr lang="en-US" sz="2400" dirty="0">
                <a:latin typeface="Times New Roman" pitchFamily="18" charset="0"/>
                <a:cs typeface="Times New Roman" pitchFamily="18" charset="0"/>
              </a:rPr>
              <a:t> (3/tr45 SGK)</a:t>
            </a:r>
            <a:endParaRPr lang="en-SG"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 y="1519237"/>
            <a:ext cx="57626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FF0000"/>
                </a:solidFill>
                <a:latin typeface="Times New Roman" pitchFamily="18" charset="0"/>
                <a:cs typeface="Times New Roman" pitchFamily="18" charset="0"/>
              </a:rPr>
              <a:t>ÔN TẬP CUỐI CHƯƠNG 2 </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46553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FF0000"/>
                </a:solidFill>
                <a:latin typeface="Times New Roman" pitchFamily="18" charset="0"/>
                <a:cs typeface="Times New Roman" pitchFamily="18" charset="0"/>
              </a:rPr>
              <a:t>ÔN TẬP CUỐI CHƯƠNG 2 </a:t>
            </a:r>
            <a:endParaRPr lang="en-US" sz="40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09625"/>
            <a:ext cx="41338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7" y="2266950"/>
            <a:ext cx="38195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FF0000"/>
                </a:solidFill>
                <a:latin typeface="Times New Roman" pitchFamily="18" charset="0"/>
                <a:cs typeface="Times New Roman" pitchFamily="18" charset="0"/>
              </a:rPr>
              <a:t>ÔN TẬP CUỐI CHƯƠNG 2 </a:t>
            </a:r>
            <a:endParaRPr lang="en-US" sz="40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47750"/>
            <a:ext cx="56007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005" y="1478280"/>
            <a:ext cx="47529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422842"/>
            <a:ext cx="39814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413" y="2847975"/>
            <a:ext cx="3305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3540" y="3257550"/>
            <a:ext cx="3352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3714750"/>
            <a:ext cx="291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77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ppt_x"/>
                                          </p:val>
                                        </p:tav>
                                        <p:tav tm="100000">
                                          <p:val>
                                            <p:strVal val="#ppt_x"/>
                                          </p:val>
                                        </p:tav>
                                      </p:tavLst>
                                    </p:anim>
                                    <p:anim calcmode="lin" valueType="num">
                                      <p:cBhvr additive="base">
                                        <p:cTn id="2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500" fill="hold"/>
                                        <p:tgtEl>
                                          <p:spTgt spid="3079"/>
                                        </p:tgtEl>
                                        <p:attrNameLst>
                                          <p:attrName>ppt_x</p:attrName>
                                        </p:attrNameLst>
                                      </p:cBhvr>
                                      <p:tavLst>
                                        <p:tav tm="0">
                                          <p:val>
                                            <p:strVal val="#ppt_x"/>
                                          </p:val>
                                        </p:tav>
                                        <p:tav tm="100000">
                                          <p:val>
                                            <p:strVal val="#ppt_x"/>
                                          </p:val>
                                        </p:tav>
                                      </p:tavLst>
                                    </p:anim>
                                    <p:anim calcmode="lin" valueType="num">
                                      <p:cBhvr additive="base">
                                        <p:cTn id="32"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FF0000"/>
                </a:solidFill>
                <a:latin typeface="Times New Roman" pitchFamily="18" charset="0"/>
                <a:cs typeface="Times New Roman" pitchFamily="18" charset="0"/>
              </a:rPr>
              <a:t>ÔN TẬP CUỐI CHƯƠNG 2 </a:t>
            </a:r>
            <a:endParaRPr lang="en-US" sz="40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09625"/>
            <a:ext cx="39528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62125"/>
            <a:ext cx="39052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2952750"/>
            <a:ext cx="39814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0" y="3800475"/>
            <a:ext cx="26860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40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 calcmode="lin" valueType="num">
                                      <p:cBhvr additive="base">
                                        <p:cTn id="23" dur="500" fill="hold"/>
                                        <p:tgtEl>
                                          <p:spTgt spid="4101"/>
                                        </p:tgtEl>
                                        <p:attrNameLst>
                                          <p:attrName>ppt_x</p:attrName>
                                        </p:attrNameLst>
                                      </p:cBhvr>
                                      <p:tavLst>
                                        <p:tav tm="0">
                                          <p:val>
                                            <p:strVal val="#ppt_x"/>
                                          </p:val>
                                        </p:tav>
                                        <p:tav tm="100000">
                                          <p:val>
                                            <p:strVal val="#ppt_x"/>
                                          </p:val>
                                        </p:tav>
                                      </p:tavLst>
                                    </p:anim>
                                    <p:anim calcmode="lin" valueType="num">
                                      <p:cBhvr additive="base">
                                        <p:cTn id="2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FF0000"/>
                </a:solidFill>
                <a:latin typeface="Times New Roman" pitchFamily="18" charset="0"/>
                <a:cs typeface="Times New Roman" pitchFamily="18" charset="0"/>
              </a:rPr>
              <a:t>ÔN TẬP CUỐI CHƯƠNG 2 </a:t>
            </a:r>
            <a:endParaRPr lang="en-US" sz="4000" dirty="0">
              <a:solidFill>
                <a:srgbClr val="FF0000"/>
              </a:solidFill>
              <a:latin typeface="Times New Roman" pitchFamily="18" charset="0"/>
              <a:cs typeface="Times New Roman" pitchFamily="18" charset="0"/>
            </a:endParaRPr>
          </a:p>
        </p:txBody>
      </p:sp>
      <p:sp>
        <p:nvSpPr>
          <p:cNvPr id="2" name="Explosion 1 1"/>
          <p:cNvSpPr/>
          <p:nvPr/>
        </p:nvSpPr>
        <p:spPr>
          <a:xfrm>
            <a:off x="4038600" y="809625"/>
            <a:ext cx="4419600" cy="183832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solidFill>
                  <a:srgbClr val="0000FF"/>
                </a:solidFill>
                <a:latin typeface="Times New Roman" pitchFamily="18" charset="0"/>
                <a:cs typeface="Times New Roman" pitchFamily="18" charset="0"/>
              </a:rPr>
              <a:t>HOẠT ĐỘNG NHÓM</a:t>
            </a:r>
            <a:endParaRPr lang="en-SG" sz="2800" b="1" dirty="0">
              <a:solidFill>
                <a:srgbClr val="00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0450"/>
            <a:ext cx="62960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6" descr="DỊCH VỤ CA NÔ ĐƯA ĐÓN MIỄN PHÍ - MerPerle Hon Tam Res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 y="991487"/>
            <a:ext cx="7748588" cy="356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48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27"/>
                                        </p:tgtEl>
                                        <p:attrNameLst>
                                          <p:attrName>style.visibility</p:attrName>
                                        </p:attrNameLst>
                                      </p:cBhvr>
                                      <p:to>
                                        <p:strVal val="visible"/>
                                      </p:to>
                                    </p:set>
                                    <p:animEffect transition="in" filter="barn(inVertical)">
                                      <p:cBhvr>
                                        <p:cTn id="18" dur="500"/>
                                        <p:tgtEl>
                                          <p:spTgt spid="512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5127"/>
                                        </p:tgtEl>
                                        <p:attrNameLst>
                                          <p:attrName>ppt_x</p:attrName>
                                        </p:attrNameLst>
                                      </p:cBhvr>
                                      <p:tavLst>
                                        <p:tav tm="0">
                                          <p:val>
                                            <p:strVal val="ppt_x"/>
                                          </p:val>
                                        </p:tav>
                                        <p:tav tm="100000">
                                          <p:val>
                                            <p:strVal val="ppt_x"/>
                                          </p:val>
                                        </p:tav>
                                      </p:tavLst>
                                    </p:anim>
                                    <p:anim calcmode="lin" valueType="num">
                                      <p:cBhvr additive="base">
                                        <p:cTn id="23" dur="500"/>
                                        <p:tgtEl>
                                          <p:spTgt spid="5127"/>
                                        </p:tgtEl>
                                        <p:attrNameLst>
                                          <p:attrName>ppt_y</p:attrName>
                                        </p:attrNameLst>
                                      </p:cBhvr>
                                      <p:tavLst>
                                        <p:tav tm="0">
                                          <p:val>
                                            <p:strVal val="ppt_y"/>
                                          </p:val>
                                        </p:tav>
                                        <p:tav tm="100000">
                                          <p:val>
                                            <p:strVal val="1+ppt_h/2"/>
                                          </p:val>
                                        </p:tav>
                                      </p:tavLst>
                                    </p:anim>
                                    <p:set>
                                      <p:cBhvr>
                                        <p:cTn id="24" dur="1" fill="hold">
                                          <p:stCondLst>
                                            <p:cond delay="499"/>
                                          </p:stCondLst>
                                        </p:cTn>
                                        <p:tgtEl>
                                          <p:spTgt spid="51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 calcmode="lin" valueType="num">
                                      <p:cBhvr>
                                        <p:cTn id="29" dur="1000" fill="hold"/>
                                        <p:tgtEl>
                                          <p:spTgt spid="5122"/>
                                        </p:tgtEl>
                                        <p:attrNameLst>
                                          <p:attrName>ppt_w</p:attrName>
                                        </p:attrNameLst>
                                      </p:cBhvr>
                                      <p:tavLst>
                                        <p:tav tm="0">
                                          <p:val>
                                            <p:fltVal val="0"/>
                                          </p:val>
                                        </p:tav>
                                        <p:tav tm="100000">
                                          <p:val>
                                            <p:strVal val="#ppt_w"/>
                                          </p:val>
                                        </p:tav>
                                      </p:tavLst>
                                    </p:anim>
                                    <p:anim calcmode="lin" valueType="num">
                                      <p:cBhvr>
                                        <p:cTn id="30" dur="1000" fill="hold"/>
                                        <p:tgtEl>
                                          <p:spTgt spid="5122"/>
                                        </p:tgtEl>
                                        <p:attrNameLst>
                                          <p:attrName>ppt_h</p:attrName>
                                        </p:attrNameLst>
                                      </p:cBhvr>
                                      <p:tavLst>
                                        <p:tav tm="0">
                                          <p:val>
                                            <p:fltVal val="0"/>
                                          </p:val>
                                        </p:tav>
                                        <p:tav tm="100000">
                                          <p:val>
                                            <p:strVal val="#ppt_h"/>
                                          </p:val>
                                        </p:tav>
                                      </p:tavLst>
                                    </p:anim>
                                    <p:anim calcmode="lin" valueType="num">
                                      <p:cBhvr>
                                        <p:cTn id="31" dur="1000" fill="hold"/>
                                        <p:tgtEl>
                                          <p:spTgt spid="5122"/>
                                        </p:tgtEl>
                                        <p:attrNameLst>
                                          <p:attrName>style.rotation</p:attrName>
                                        </p:attrNameLst>
                                      </p:cBhvr>
                                      <p:tavLst>
                                        <p:tav tm="0">
                                          <p:val>
                                            <p:fltVal val="90"/>
                                          </p:val>
                                        </p:tav>
                                        <p:tav tm="100000">
                                          <p:val>
                                            <p:fltVal val="0"/>
                                          </p:val>
                                        </p:tav>
                                      </p:tavLst>
                                    </p:anim>
                                    <p:animEffect transition="in" filter="fade">
                                      <p:cBhvr>
                                        <p:cTn id="3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0"/>
            <a:ext cx="4657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FF0000"/>
                </a:solidFill>
                <a:latin typeface="Times New Roman" pitchFamily="18" charset="0"/>
                <a:cs typeface="Times New Roman" pitchFamily="18" charset="0"/>
              </a:rPr>
              <a:t>ÔN TẬP CUỐI CHƯƠNG 2 </a:t>
            </a:r>
            <a:endParaRPr lang="en-US" sz="4000" dirty="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809625"/>
            <a:ext cx="54864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488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hlinkClick r:id="" action="ppaction://hlinkshowjump?jump=nextslide"/>
          </p:cNvPr>
          <p:cNvSpPr/>
          <p:nvPr/>
        </p:nvSpPr>
        <p:spPr>
          <a:xfrm>
            <a:off x="685800" y="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FF0000"/>
                </a:solidFill>
                <a:latin typeface="Times New Roman" pitchFamily="18" charset="0"/>
                <a:cs typeface="Times New Roman" pitchFamily="18" charset="0"/>
              </a:rPr>
              <a:t>ÔN TẬP CUỐI CHƯƠNG 2 </a:t>
            </a:r>
            <a:endParaRPr lang="en-US" sz="4000" dirty="0">
              <a:solidFill>
                <a:srgbClr val="FF0000"/>
              </a:solidFill>
              <a:latin typeface="Times New Roman" pitchFamily="18" charset="0"/>
              <a:cs typeface="Times New Roman" pitchFamily="18" charset="0"/>
            </a:endParaRPr>
          </a:p>
        </p:txBody>
      </p:sp>
      <p:sp>
        <p:nvSpPr>
          <p:cNvPr id="2" name="Explosion 1 1"/>
          <p:cNvSpPr/>
          <p:nvPr/>
        </p:nvSpPr>
        <p:spPr>
          <a:xfrm>
            <a:off x="304800" y="709930"/>
            <a:ext cx="3962400" cy="175260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solidFill>
                  <a:srgbClr val="0000FF"/>
                </a:solidFill>
                <a:latin typeface="Times New Roman" pitchFamily="18" charset="0"/>
                <a:cs typeface="Times New Roman" pitchFamily="18" charset="0"/>
              </a:rPr>
              <a:t>DẶN DÒ</a:t>
            </a:r>
            <a:endParaRPr lang="en-SG" sz="3200" b="1" dirty="0">
              <a:solidFill>
                <a:srgbClr val="0000FF"/>
              </a:solidFill>
              <a:latin typeface="Times New Roman" pitchFamily="18" charset="0"/>
              <a:cs typeface="Times New Roman" pitchFamily="18" charset="0"/>
            </a:endParaRPr>
          </a:p>
        </p:txBody>
      </p:sp>
      <p:sp>
        <p:nvSpPr>
          <p:cNvPr id="3" name="TextBox 2"/>
          <p:cNvSpPr txBox="1"/>
          <p:nvPr/>
        </p:nvSpPr>
        <p:spPr>
          <a:xfrm>
            <a:off x="685800" y="2462530"/>
            <a:ext cx="6404317"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endParaRPr lang="en-SG" sz="2800" dirty="0">
              <a:latin typeface="Times New Roman" pitchFamily="18" charset="0"/>
              <a:cs typeface="Times New Roman" pitchFamily="18" charset="0"/>
            </a:endParaRPr>
          </a:p>
        </p:txBody>
      </p:sp>
      <p:sp>
        <p:nvSpPr>
          <p:cNvPr id="8" name="TextBox 7"/>
          <p:cNvSpPr txBox="1"/>
          <p:nvPr/>
        </p:nvSpPr>
        <p:spPr>
          <a:xfrm>
            <a:off x="685800" y="2962930"/>
            <a:ext cx="5452134"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a:t>
            </a:r>
            <a:endParaRPr lang="en-SG" sz="2800" dirty="0">
              <a:latin typeface="Times New Roman" pitchFamily="18" charset="0"/>
              <a:cs typeface="Times New Roman" pitchFamily="18" charset="0"/>
            </a:endParaRPr>
          </a:p>
        </p:txBody>
      </p:sp>
    </p:spTree>
    <p:extLst>
      <p:ext uri="{BB962C8B-B14F-4D97-AF65-F5344CB8AC3E}">
        <p14:creationId xmlns:p14="http://schemas.microsoft.com/office/powerpoint/2010/main" val="357218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CA VIDEO NEN PPT\HÌNH ẢNH\Mick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14400"/>
            <a:ext cx="36163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128">
            <a:hlinkClick r:id="" action="ppaction://noaction"/>
          </p:cNvPr>
          <p:cNvSpPr>
            <a:spLocks noChangeArrowheads="1" noChangeShapeType="1" noTextEdit="1"/>
          </p:cNvSpPr>
          <p:nvPr>
            <p:custDataLst>
              <p:tags r:id="rId2"/>
            </p:custDataLst>
          </p:nvPr>
        </p:nvSpPr>
        <p:spPr bwMode="auto">
          <a:xfrm>
            <a:off x="304800" y="4057650"/>
            <a:ext cx="8686800" cy="571500"/>
          </a:xfrm>
          <a:prstGeom prst="rect">
            <a:avLst/>
          </a:prstGeom>
        </p:spPr>
        <p:txBody>
          <a:bodyPr wrap="none" fromWordArt="1">
            <a:prstTxWarp prst="textCanDown">
              <a:avLst>
                <a:gd name="adj" fmla="val 33333"/>
              </a:avLst>
            </a:prstTxWarp>
          </a:bodyPr>
          <a:lstStyle/>
          <a:p>
            <a:pPr algn="ctr"/>
            <a:r>
              <a:rPr lang="pt-BR" sz="3600" b="1" kern="10">
                <a:ln w="9525">
                  <a:solidFill>
                    <a:srgbClr val="FF6600"/>
                  </a:solidFill>
                  <a:round/>
                  <a:headEnd/>
                  <a:tailEnd/>
                </a:ln>
                <a:solidFill>
                  <a:srgbClr val="FF0000"/>
                </a:solidFill>
                <a:latin typeface="Times New Roman"/>
                <a:cs typeface="Times New Roman"/>
              </a:rPr>
              <a:t>CHÚC CÁC EM HỌC TỐT!</a:t>
            </a:r>
            <a:endParaRPr lang="en-SG" sz="3600" b="1" kern="10">
              <a:ln w="9525">
                <a:solidFill>
                  <a:srgbClr val="FF6600"/>
                </a:solidFill>
                <a:round/>
                <a:headEnd/>
                <a:tailEnd/>
              </a:ln>
              <a:solidFill>
                <a:srgbClr val="FF0000"/>
              </a:solidFill>
              <a:latin typeface="Times New Roman"/>
              <a:cs typeface="Times New Roman"/>
            </a:endParaRPr>
          </a:p>
        </p:txBody>
      </p:sp>
      <p:pic>
        <p:nvPicPr>
          <p:cNvPr id="29698" name="Picture 2"/>
          <p:cNvPicPr>
            <a:picLocks noChangeAspect="1" noChangeArrowheads="1"/>
          </p:cNvPicPr>
          <p:nvPr/>
        </p:nvPicPr>
        <p:blipFill>
          <a:blip r:embed="rId5"/>
          <a:srcRect/>
          <a:stretch>
            <a:fillRect/>
          </a:stretch>
        </p:blipFill>
        <p:spPr bwMode="auto">
          <a:xfrm>
            <a:off x="4962525" y="263129"/>
            <a:ext cx="1905000" cy="13025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1350694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7000"/>
          </a:stretch>
        </a:blipFill>
        <a:effectLst/>
      </p:bgPr>
    </p:bg>
    <p:spTree>
      <p:nvGrpSpPr>
        <p:cNvPr id="1" name=""/>
        <p:cNvGrpSpPr/>
        <p:nvPr/>
      </p:nvGrpSpPr>
      <p:grpSpPr>
        <a:xfrm>
          <a:off x="0" y="0"/>
          <a:ext cx="0" cy="0"/>
          <a:chOff x="0" y="0"/>
          <a:chExt cx="0" cy="0"/>
        </a:xfrm>
      </p:grpSpPr>
      <p:sp>
        <p:nvSpPr>
          <p:cNvPr id="5" name="Rectangle 4"/>
          <p:cNvSpPr/>
          <p:nvPr/>
        </p:nvSpPr>
        <p:spPr>
          <a:xfrm>
            <a:off x="1608484" y="717821"/>
            <a:ext cx="5972578" cy="971551"/>
          </a:xfrm>
          <a:prstGeom prst="rect">
            <a:avLst/>
          </a:prstGeom>
          <a:noFill/>
        </p:spPr>
        <p:txBody>
          <a:bodyPr wrap="square" lIns="91438" tIns="45719" rIns="91438" bIns="45719" numCol="1">
            <a:prstTxWarp prst="textCan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B31605"/>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ĐẠI SỐ 7 </a:t>
            </a:r>
            <a:endParaRPr lang="en-US" sz="7200" b="1" dirty="0">
              <a:ln w="11430"/>
              <a:solidFill>
                <a:srgbClr val="B31605"/>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764580" y="2003186"/>
            <a:ext cx="7859682" cy="947999"/>
          </a:xfrm>
          <a:prstGeom prst="rect">
            <a:avLst/>
          </a:prstGeom>
          <a:noFill/>
        </p:spPr>
        <p:txBody>
          <a:bodyPr wrap="square" rtlCol="0">
            <a:prstTxWarp prst="textChevronInverted">
              <a:avLst/>
            </a:prstTxWarp>
            <a:spAutoFit/>
          </a:bodyPr>
          <a:lstStyle/>
          <a:p>
            <a:r>
              <a:rPr lang="en-GB" sz="3600" b="1" dirty="0">
                <a:ln w="1905"/>
                <a:solidFill>
                  <a:srgbClr val="CC3300"/>
                </a:solidFill>
                <a:effectLst>
                  <a:innerShdw blurRad="69850" dist="43180" dir="5400000">
                    <a:srgbClr val="000000">
                      <a:alpha val="65000"/>
                    </a:srgbClr>
                  </a:innerShdw>
                </a:effectLst>
              </a:rPr>
              <a:t>ÔN TẬP CHƯƠNG </a:t>
            </a:r>
            <a:r>
              <a:rPr lang="en-GB" sz="3600" b="1" dirty="0" smtClean="0">
                <a:ln w="1905"/>
                <a:solidFill>
                  <a:srgbClr val="CC3300"/>
                </a:solidFill>
                <a:effectLst>
                  <a:innerShdw blurRad="69850" dist="43180" dir="5400000">
                    <a:srgbClr val="000000">
                      <a:alpha val="65000"/>
                    </a:srgbClr>
                  </a:innerShdw>
                </a:effectLst>
              </a:rPr>
              <a:t>II</a:t>
            </a:r>
            <a:endParaRPr lang="en-GB" sz="3600" b="1" dirty="0">
              <a:ln w="1905"/>
              <a:solidFill>
                <a:srgbClr val="CC3300"/>
              </a:solidFill>
              <a:effectLst>
                <a:innerShdw blurRad="69850" dist="43180" dir="5400000">
                  <a:srgbClr val="000000">
                    <a:alpha val="65000"/>
                  </a:srgbClr>
                </a:innerShdw>
              </a:effectLst>
            </a:endParaRPr>
          </a:p>
        </p:txBody>
      </p:sp>
      <p:sp>
        <p:nvSpPr>
          <p:cNvPr id="2" name="Down Ribbon 1"/>
          <p:cNvSpPr/>
          <p:nvPr/>
        </p:nvSpPr>
        <p:spPr>
          <a:xfrm>
            <a:off x="2971800" y="3363058"/>
            <a:ext cx="5073162" cy="692394"/>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Times New Roman" pitchFamily="18" charset="0"/>
                <a:cs typeface="Times New Roman" pitchFamily="18" charset="0"/>
              </a:rPr>
              <a:t>KHỞI ĐỘNG</a:t>
            </a:r>
            <a:endParaRPr lang="en-SG" sz="28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180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grpId="1" nodeType="clickEffect">
                                  <p:stCondLst>
                                    <p:cond delay="0"/>
                                  </p:stCondLst>
                                  <p:childTnLst>
                                    <p:anim calcmode="lin" valueType="num">
                                      <p:cBhvr>
                                        <p:cTn id="23" dur="1000"/>
                                        <p:tgtEl>
                                          <p:spTgt spid="2"/>
                                        </p:tgtEl>
                                        <p:attrNameLst>
                                          <p:attrName>ppt_w</p:attrName>
                                        </p:attrNameLst>
                                      </p:cBhvr>
                                      <p:tavLst>
                                        <p:tav tm="0">
                                          <p:val>
                                            <p:strVal val="ppt_w"/>
                                          </p:val>
                                        </p:tav>
                                        <p:tav tm="100000">
                                          <p:val>
                                            <p:fltVal val="0"/>
                                          </p:val>
                                        </p:tav>
                                      </p:tavLst>
                                    </p:anim>
                                    <p:anim calcmode="lin" valueType="num">
                                      <p:cBhvr>
                                        <p:cTn id="24" dur="1000"/>
                                        <p:tgtEl>
                                          <p:spTgt spid="2"/>
                                        </p:tgtEl>
                                        <p:attrNameLst>
                                          <p:attrName>ppt_h</p:attrName>
                                        </p:attrNameLst>
                                      </p:cBhvr>
                                      <p:tavLst>
                                        <p:tav tm="0">
                                          <p:val>
                                            <p:strVal val="ppt_h"/>
                                          </p:val>
                                        </p:tav>
                                        <p:tav tm="100000">
                                          <p:val>
                                            <p:fltVal val="0"/>
                                          </p:val>
                                        </p:tav>
                                      </p:tavLst>
                                    </p:anim>
                                    <p:anim calcmode="lin" valueType="num">
                                      <p:cBhvr>
                                        <p:cTn id="25" dur="1000"/>
                                        <p:tgtEl>
                                          <p:spTgt spid="2"/>
                                        </p:tgtEl>
                                        <p:attrNameLst>
                                          <p:attrName>style.rotation</p:attrName>
                                        </p:attrNameLst>
                                      </p:cBhvr>
                                      <p:tavLst>
                                        <p:tav tm="0">
                                          <p:val>
                                            <p:fltVal val="0"/>
                                          </p:val>
                                        </p:tav>
                                        <p:tav tm="100000">
                                          <p:val>
                                            <p:fltVal val="90"/>
                                          </p:val>
                                        </p:tav>
                                      </p:tavLst>
                                    </p:anim>
                                    <p:animEffect transition="out" filter="fade">
                                      <p:cBhvr>
                                        <p:cTn id="26" dur="1000"/>
                                        <p:tgtEl>
                                          <p:spTgt spid="2"/>
                                        </p:tgtEl>
                                      </p:cBhvr>
                                    </p:animEffect>
                                    <p:set>
                                      <p:cBhvr>
                                        <p:cTn id="2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85" name="AutoShape 13"/>
          <p:cNvSpPr>
            <a:spLocks noChangeArrowheads="1"/>
          </p:cNvSpPr>
          <p:nvPr/>
        </p:nvSpPr>
        <p:spPr bwMode="auto">
          <a:xfrm>
            <a:off x="0" y="171451"/>
            <a:ext cx="901700" cy="594122"/>
          </a:xfrm>
          <a:prstGeom prst="flowChartPreparation">
            <a:avLst/>
          </a:prstGeom>
          <a:gradFill rotWithShape="1">
            <a:gsLst>
              <a:gs pos="0">
                <a:srgbClr val="CC3399"/>
              </a:gs>
              <a:gs pos="50000">
                <a:schemeClr val="bg1"/>
              </a:gs>
              <a:gs pos="100000">
                <a:srgbClr val="CC3399"/>
              </a:gs>
            </a:gsLst>
            <a:lin ang="18900000" scaled="1"/>
          </a:gradFill>
          <a:ln w="9525" algn="ctr">
            <a:solidFill>
              <a:schemeClr val="tx1"/>
            </a:solidFill>
            <a:miter lim="800000"/>
            <a:headEnd/>
            <a:tailEnd/>
          </a:ln>
          <a:effectLst/>
        </p:spPr>
        <p:txBody>
          <a:bodyPr wrap="none" anchor="ctr"/>
          <a:lstStyle/>
          <a:p>
            <a:pPr algn="ctr">
              <a:defRPr/>
            </a:pPr>
            <a:r>
              <a:rPr lang="en-US" sz="2000" b="1">
                <a:solidFill>
                  <a:srgbClr val="F30903"/>
                </a:solidFill>
                <a:latin typeface="Arial" charset="0"/>
              </a:rPr>
              <a:t>Câu 1</a:t>
            </a:r>
          </a:p>
        </p:txBody>
      </p:sp>
      <p:sp>
        <p:nvSpPr>
          <p:cNvPr id="5123" name="Text Box 16"/>
          <p:cNvSpPr txBox="1">
            <a:spLocks noChangeArrowheads="1"/>
          </p:cNvSpPr>
          <p:nvPr/>
        </p:nvSpPr>
        <p:spPr bwMode="auto">
          <a:xfrm>
            <a:off x="1219200" y="171450"/>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err="1">
                <a:solidFill>
                  <a:srgbClr val="777C84">
                    <a:lumMod val="50000"/>
                  </a:srgbClr>
                </a:solidFill>
              </a:rPr>
              <a:t>Làm</a:t>
            </a:r>
            <a:r>
              <a:rPr lang="en-US" sz="3200" b="1" dirty="0">
                <a:solidFill>
                  <a:srgbClr val="777C84">
                    <a:lumMod val="50000"/>
                  </a:srgbClr>
                </a:solidFill>
              </a:rPr>
              <a:t> </a:t>
            </a:r>
            <a:r>
              <a:rPr lang="en-US" sz="3200" b="1" dirty="0" err="1">
                <a:solidFill>
                  <a:srgbClr val="777C84">
                    <a:lumMod val="50000"/>
                  </a:srgbClr>
                </a:solidFill>
              </a:rPr>
              <a:t>tròn</a:t>
            </a:r>
            <a:r>
              <a:rPr lang="en-US" sz="3200" b="1" dirty="0">
                <a:solidFill>
                  <a:srgbClr val="777C84">
                    <a:lumMod val="50000"/>
                  </a:srgbClr>
                </a:solidFill>
              </a:rPr>
              <a:t> </a:t>
            </a:r>
            <a:r>
              <a:rPr lang="en-US" sz="3200" b="1" dirty="0" err="1">
                <a:solidFill>
                  <a:srgbClr val="777C84">
                    <a:lumMod val="50000"/>
                  </a:srgbClr>
                </a:solidFill>
              </a:rPr>
              <a:t>số</a:t>
            </a:r>
            <a:r>
              <a:rPr lang="en-US" sz="3200" b="1" dirty="0">
                <a:solidFill>
                  <a:srgbClr val="777C84">
                    <a:lumMod val="50000"/>
                  </a:srgbClr>
                </a:solidFill>
              </a:rPr>
              <a:t> </a:t>
            </a:r>
            <a:r>
              <a:rPr lang="en-US" sz="3200" b="1" dirty="0" err="1">
                <a:solidFill>
                  <a:srgbClr val="777C84">
                    <a:lumMod val="50000"/>
                  </a:srgbClr>
                </a:solidFill>
              </a:rPr>
              <a:t>đến</a:t>
            </a:r>
            <a:r>
              <a:rPr lang="en-US" sz="3200" b="1" dirty="0">
                <a:solidFill>
                  <a:srgbClr val="777C84">
                    <a:lumMod val="50000"/>
                  </a:srgbClr>
                </a:solidFill>
              </a:rPr>
              <a:t> </a:t>
            </a:r>
            <a:r>
              <a:rPr lang="en-US" sz="3200" b="1" dirty="0" err="1">
                <a:solidFill>
                  <a:srgbClr val="777C84">
                    <a:lumMod val="50000"/>
                  </a:srgbClr>
                </a:solidFill>
              </a:rPr>
              <a:t>chữ</a:t>
            </a:r>
            <a:r>
              <a:rPr lang="en-US" sz="3200" b="1" dirty="0">
                <a:solidFill>
                  <a:srgbClr val="777C84">
                    <a:lumMod val="50000"/>
                  </a:srgbClr>
                </a:solidFill>
              </a:rPr>
              <a:t> </a:t>
            </a:r>
            <a:r>
              <a:rPr lang="en-US" sz="3200" b="1" dirty="0" err="1">
                <a:solidFill>
                  <a:srgbClr val="777C84">
                    <a:lumMod val="50000"/>
                  </a:srgbClr>
                </a:solidFill>
              </a:rPr>
              <a:t>số</a:t>
            </a:r>
            <a:r>
              <a:rPr lang="en-US" sz="3200" b="1" dirty="0">
                <a:solidFill>
                  <a:srgbClr val="777C84">
                    <a:lumMod val="50000"/>
                  </a:srgbClr>
                </a:solidFill>
              </a:rPr>
              <a:t> </a:t>
            </a:r>
            <a:r>
              <a:rPr lang="en-US" sz="3200" b="1" dirty="0" err="1">
                <a:solidFill>
                  <a:srgbClr val="777C84">
                    <a:lumMod val="50000"/>
                  </a:srgbClr>
                </a:solidFill>
              </a:rPr>
              <a:t>thập</a:t>
            </a:r>
            <a:r>
              <a:rPr lang="en-US" sz="3200" b="1" dirty="0">
                <a:solidFill>
                  <a:srgbClr val="777C84">
                    <a:lumMod val="50000"/>
                  </a:srgbClr>
                </a:solidFill>
              </a:rPr>
              <a:t> </a:t>
            </a:r>
            <a:r>
              <a:rPr lang="en-US" sz="3200" b="1" dirty="0" err="1">
                <a:solidFill>
                  <a:srgbClr val="777C84">
                    <a:lumMod val="50000"/>
                  </a:srgbClr>
                </a:solidFill>
              </a:rPr>
              <a:t>phân</a:t>
            </a:r>
            <a:r>
              <a:rPr lang="en-US" sz="3200" b="1" dirty="0">
                <a:solidFill>
                  <a:srgbClr val="777C84">
                    <a:lumMod val="50000"/>
                  </a:srgbClr>
                </a:solidFill>
              </a:rPr>
              <a:t> </a:t>
            </a:r>
            <a:r>
              <a:rPr lang="en-US" sz="3200" b="1" dirty="0" err="1">
                <a:solidFill>
                  <a:srgbClr val="777C84">
                    <a:lumMod val="50000"/>
                  </a:srgbClr>
                </a:solidFill>
              </a:rPr>
              <a:t>thứ</a:t>
            </a:r>
            <a:r>
              <a:rPr lang="en-US" sz="3200" b="1" dirty="0">
                <a:solidFill>
                  <a:srgbClr val="777C84">
                    <a:lumMod val="50000"/>
                  </a:srgbClr>
                </a:solidFill>
              </a:rPr>
              <a:t> </a:t>
            </a:r>
            <a:r>
              <a:rPr lang="en-US" sz="3200" b="1" dirty="0" err="1" smtClean="0">
                <a:solidFill>
                  <a:srgbClr val="777C84">
                    <a:lumMod val="50000"/>
                  </a:srgbClr>
                </a:solidFill>
              </a:rPr>
              <a:t>hai</a:t>
            </a:r>
            <a:r>
              <a:rPr lang="en-US" altLang="en-US" sz="3200" b="1" dirty="0" smtClean="0">
                <a:solidFill>
                  <a:srgbClr val="777C84">
                    <a:lumMod val="50000"/>
                  </a:srgbClr>
                </a:solidFill>
              </a:rPr>
              <a:t>: </a:t>
            </a:r>
            <a:endParaRPr lang="en-US" altLang="en-US" sz="3200" b="1" dirty="0">
              <a:solidFill>
                <a:srgbClr val="777C84">
                  <a:lumMod val="50000"/>
                </a:srgbClr>
              </a:solidFill>
            </a:endParaRPr>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126" y="979365"/>
            <a:ext cx="1800225" cy="69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2" y="1875799"/>
            <a:ext cx="2600325"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44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additive="base">
                                        <p:cTn id="7" dur="500" fill="hold"/>
                                        <p:tgtEl>
                                          <p:spTgt spid="78851"/>
                                        </p:tgtEl>
                                        <p:attrNameLst>
                                          <p:attrName>ppt_x</p:attrName>
                                        </p:attrNameLst>
                                      </p:cBhvr>
                                      <p:tavLst>
                                        <p:tav tm="0">
                                          <p:val>
                                            <p:strVal val="#ppt_x"/>
                                          </p:val>
                                        </p:tav>
                                        <p:tav tm="100000">
                                          <p:val>
                                            <p:strVal val="#ppt_x"/>
                                          </p:val>
                                        </p:tav>
                                      </p:tavLst>
                                    </p:anim>
                                    <p:anim calcmode="lin" valueType="num">
                                      <p:cBhvr additive="base">
                                        <p:cTn id="8" dur="500" fill="hold"/>
                                        <p:tgtEl>
                                          <p:spTgt spid="78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9" name="Picture 12" descr="C:\Users\ADMIN\Desktop\Nong trai\dep-of-vector-farm-animals (5).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3780072" y="2290291"/>
            <a:ext cx="961909" cy="10123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2693" y="2616720"/>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3566390"/>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24977">
            <a:off x="-1042091" y="4028770"/>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22" y="-19049"/>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2708" y="2560239"/>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93804" y="2952297"/>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556162" y="3181350"/>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5" y="-19049"/>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49"/>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60170" y="3284666"/>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71367" y="4132578"/>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336568" y="2589699"/>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41"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28">
            <a:extLst>
              <a:ext uri="{BEBA8EAE-BF5A-486C-A8C5-ECC9F3942E4B}">
                <a14:imgProps xmlns:a14="http://schemas.microsoft.com/office/drawing/2010/main">
                  <a14:imgLayer r:embed="rId25">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979873" y="2722976"/>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2932951"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66101" y="3302624"/>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33" action="ppaction://hlinksldjump"/>
          </p:cNvPr>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36" action="ppaction://hlinksldjump"/>
          </p:cNvPr>
          <p:cNvPicPr>
            <a:picLocks noChangeAspect="1" noChangeArrowheads="1"/>
          </p:cNvPicPr>
          <p:nvPr/>
        </p:nvPicPr>
        <p:blipFill>
          <a:blip r:embed="rId37">
            <a:extLst>
              <a:ext uri="{BEBA8EAE-BF5A-486C-A8C5-ECC9F3942E4B}">
                <a14:imgProps xmlns:a14="http://schemas.microsoft.com/office/drawing/2010/main">
                  <a14:imgLayer r:embed="rId38">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23"/>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39" action="ppaction://hlinksldjump"/>
          </p:cNvPr>
          <p:cNvPicPr>
            <a:picLocks noChangeAspect="1" noChangeArrowheads="1"/>
          </p:cNvPicPr>
          <p:nvPr/>
        </p:nvPicPr>
        <p:blipFill>
          <a:blip r:embed="rId40">
            <a:extLst>
              <a:ext uri="{BEBA8EAE-BF5A-486C-A8C5-ECC9F3942E4B}">
                <a14:imgProps xmlns:a14="http://schemas.microsoft.com/office/drawing/2010/main">
                  <a14:imgLayer r:embed="rId4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51" y="487758"/>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42" action="ppaction://hlinksldjump"/>
          </p:cNvPr>
          <p:cNvPicPr>
            <a:picLocks noChangeAspect="1" noChangeArrowheads="1"/>
          </p:cNvPicPr>
          <p:nvPr/>
        </p:nvPicPr>
        <p:blipFill>
          <a:blip r:embed="rId43">
            <a:extLst>
              <a:ext uri="{BEBA8EAE-BF5A-486C-A8C5-ECC9F3942E4B}">
                <a14:imgProps xmlns:a14="http://schemas.microsoft.com/office/drawing/2010/main">
                  <a14:imgLayer r:embed="rId44">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4"/>
            <a:ext cx="753836" cy="80720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a:hlinkClick r:id="rId45" action="ppaction://hlinksldjump"/>
          </p:cNvPr>
          <p:cNvSpPr/>
          <p:nvPr/>
        </p:nvSpPr>
        <p:spPr>
          <a:xfrm>
            <a:off x="7645400" y="4"/>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mtClean="0">
                <a:solidFill>
                  <a:srgbClr val="FF0000"/>
                </a:solidFill>
                <a:latin typeface="Times New Roman" pitchFamily="18" charset="0"/>
                <a:cs typeface="Times New Roman" pitchFamily="18" charset="0"/>
              </a:rPr>
              <a:t>BÀI MỚI</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5279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72"/>
                                        </p:tgtEl>
                                        <p:attrNameLst>
                                          <p:attrName>r</p:attrName>
                                        </p:attrNameLst>
                                      </p:cBhvr>
                                    </p:animRot>
                                    <p:animRot by="-240000">
                                      <p:cBhvr>
                                        <p:cTn id="9" dur="400" fill="hold">
                                          <p:stCondLst>
                                            <p:cond delay="400"/>
                                          </p:stCondLst>
                                        </p:cTn>
                                        <p:tgtEl>
                                          <p:spTgt spid="72"/>
                                        </p:tgtEl>
                                        <p:attrNameLst>
                                          <p:attrName>r</p:attrName>
                                        </p:attrNameLst>
                                      </p:cBhvr>
                                    </p:animRot>
                                    <p:animRot by="240000">
                                      <p:cBhvr>
                                        <p:cTn id="10" dur="400" fill="hold">
                                          <p:stCondLst>
                                            <p:cond delay="800"/>
                                          </p:stCondLst>
                                        </p:cTn>
                                        <p:tgtEl>
                                          <p:spTgt spid="72"/>
                                        </p:tgtEl>
                                        <p:attrNameLst>
                                          <p:attrName>r</p:attrName>
                                        </p:attrNameLst>
                                      </p:cBhvr>
                                    </p:animRot>
                                    <p:animRot by="-240000">
                                      <p:cBhvr>
                                        <p:cTn id="11" dur="400" fill="hold">
                                          <p:stCondLst>
                                            <p:cond delay="1200"/>
                                          </p:stCondLst>
                                        </p:cTn>
                                        <p:tgtEl>
                                          <p:spTgt spid="72"/>
                                        </p:tgtEl>
                                        <p:attrNameLst>
                                          <p:attrName>r</p:attrName>
                                        </p:attrNameLst>
                                      </p:cBhvr>
                                    </p:animRot>
                                    <p:animRot by="120000">
                                      <p:cBhvr>
                                        <p:cTn id="12" dur="400" fill="hold">
                                          <p:stCondLst>
                                            <p:cond delay="1600"/>
                                          </p:stCondLst>
                                        </p:cTn>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61"/>
                                        </p:tgtEl>
                                        <p:attrNameLst>
                                          <p:attrName>r</p:attrName>
                                        </p:attrNameLst>
                                      </p:cBhvr>
                                    </p:animRot>
                                    <p:animRot by="-240000">
                                      <p:cBhvr>
                                        <p:cTn id="20" dur="200" fill="hold">
                                          <p:stCondLst>
                                            <p:cond delay="200"/>
                                          </p:stCondLst>
                                        </p:cTn>
                                        <p:tgtEl>
                                          <p:spTgt spid="61"/>
                                        </p:tgtEl>
                                        <p:attrNameLst>
                                          <p:attrName>r</p:attrName>
                                        </p:attrNameLst>
                                      </p:cBhvr>
                                    </p:animRot>
                                    <p:animRot by="240000">
                                      <p:cBhvr>
                                        <p:cTn id="21" dur="200" fill="hold">
                                          <p:stCondLst>
                                            <p:cond delay="400"/>
                                          </p:stCondLst>
                                        </p:cTn>
                                        <p:tgtEl>
                                          <p:spTgt spid="61"/>
                                        </p:tgtEl>
                                        <p:attrNameLst>
                                          <p:attrName>r</p:attrName>
                                        </p:attrNameLst>
                                      </p:cBhvr>
                                    </p:animRot>
                                    <p:animRot by="-240000">
                                      <p:cBhvr>
                                        <p:cTn id="22" dur="200" fill="hold">
                                          <p:stCondLst>
                                            <p:cond delay="600"/>
                                          </p:stCondLst>
                                        </p:cTn>
                                        <p:tgtEl>
                                          <p:spTgt spid="61"/>
                                        </p:tgtEl>
                                        <p:attrNameLst>
                                          <p:attrName>r</p:attrName>
                                        </p:attrNameLst>
                                      </p:cBhvr>
                                    </p:animRot>
                                    <p:animRot by="120000">
                                      <p:cBhvr>
                                        <p:cTn id="23" dur="200" fill="hold">
                                          <p:stCondLst>
                                            <p:cond delay="800"/>
                                          </p:stCondLst>
                                        </p:cTn>
                                        <p:tgtEl>
                                          <p:spTgt spid="61"/>
                                        </p:tgtEl>
                                        <p:attrNameLst>
                                          <p:attrName>r</p:attrName>
                                        </p:attrNameLst>
                                      </p:cBhvr>
                                    </p:animRot>
                                  </p:childTnLst>
                                </p:cTn>
                              </p:par>
                              <p:par>
                                <p:cTn id="24"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25" dur="15000" fill="hold"/>
                                        <p:tgtEl>
                                          <p:spTgt spid="61"/>
                                        </p:tgtEl>
                                        <p:attrNameLst>
                                          <p:attrName>ppt_x</p:attrName>
                                          <p:attrName>ppt_y</p:attrName>
                                        </p:attrNameLst>
                                      </p:cBhvr>
                                      <p:rCtr x="57674" y="-864"/>
                                    </p:animMotion>
                                  </p:childTnLst>
                                </p:cTn>
                              </p:par>
                              <p:par>
                                <p:cTn id="26" presetID="1" presetClass="exit" presetSubtype="0" fill="hold" nodeType="withEffect">
                                  <p:stCondLst>
                                    <p:cond delay="0"/>
                                  </p:stCondLst>
                                  <p:childTnLst>
                                    <p:set>
                                      <p:cBhvr>
                                        <p:cTn id="27" dur="1" fill="hold">
                                          <p:stCondLst>
                                            <p:cond delay="0"/>
                                          </p:stCondLst>
                                        </p:cTn>
                                        <p:tgtEl>
                                          <p:spTgt spid="6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0" restart="whenNotActive" fill="hold" evtFilter="cancelBubble" nodeType="interactiveSeq">
                <p:stCondLst>
                  <p:cond evt="onClick" delay="0">
                    <p:tgtEl>
                      <p:spTgt spid="68"/>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32" presetClass="emph" presetSubtype="0" repeatCount="indefinite" fill="hold" nodeType="withEffect">
                                  <p:stCondLst>
                                    <p:cond delay="0"/>
                                  </p:stCondLst>
                                  <p:childTnLst>
                                    <p:animRot by="120000">
                                      <p:cBhvr>
                                        <p:cTn id="38" dur="400" fill="hold">
                                          <p:stCondLst>
                                            <p:cond delay="0"/>
                                          </p:stCondLst>
                                        </p:cTn>
                                        <p:tgtEl>
                                          <p:spTgt spid="67"/>
                                        </p:tgtEl>
                                        <p:attrNameLst>
                                          <p:attrName>r</p:attrName>
                                        </p:attrNameLst>
                                      </p:cBhvr>
                                    </p:animRot>
                                    <p:animRot by="-240000">
                                      <p:cBhvr>
                                        <p:cTn id="39" dur="800" fill="hold">
                                          <p:stCondLst>
                                            <p:cond delay="800"/>
                                          </p:stCondLst>
                                        </p:cTn>
                                        <p:tgtEl>
                                          <p:spTgt spid="67"/>
                                        </p:tgtEl>
                                        <p:attrNameLst>
                                          <p:attrName>r</p:attrName>
                                        </p:attrNameLst>
                                      </p:cBhvr>
                                    </p:animRot>
                                    <p:animRot by="240000">
                                      <p:cBhvr>
                                        <p:cTn id="40" dur="800" fill="hold">
                                          <p:stCondLst>
                                            <p:cond delay="1600"/>
                                          </p:stCondLst>
                                        </p:cTn>
                                        <p:tgtEl>
                                          <p:spTgt spid="67"/>
                                        </p:tgtEl>
                                        <p:attrNameLst>
                                          <p:attrName>r</p:attrName>
                                        </p:attrNameLst>
                                      </p:cBhvr>
                                    </p:animRot>
                                    <p:animRot by="-240000">
                                      <p:cBhvr>
                                        <p:cTn id="41" dur="800" fill="hold">
                                          <p:stCondLst>
                                            <p:cond delay="2400"/>
                                          </p:stCondLst>
                                        </p:cTn>
                                        <p:tgtEl>
                                          <p:spTgt spid="67"/>
                                        </p:tgtEl>
                                        <p:attrNameLst>
                                          <p:attrName>r</p:attrName>
                                        </p:attrNameLst>
                                      </p:cBhvr>
                                    </p:animRot>
                                    <p:animRot by="120000">
                                      <p:cBhvr>
                                        <p:cTn id="42" dur="800" fill="hold">
                                          <p:stCondLst>
                                            <p:cond delay="3200"/>
                                          </p:stCondLst>
                                        </p:cTn>
                                        <p:tgtEl>
                                          <p:spTgt spid="67"/>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300" fill="hold">
                                          <p:stCondLst>
                                            <p:cond delay="0"/>
                                          </p:stCondLst>
                                        </p:cTn>
                                        <p:tgtEl>
                                          <p:spTgt spid="66"/>
                                        </p:tgtEl>
                                        <p:attrNameLst>
                                          <p:attrName>r</p:attrName>
                                        </p:attrNameLst>
                                      </p:cBhvr>
                                    </p:animRot>
                                    <p:animRot by="-240000">
                                      <p:cBhvr>
                                        <p:cTn id="45" dur="600" fill="hold">
                                          <p:stCondLst>
                                            <p:cond delay="600"/>
                                          </p:stCondLst>
                                        </p:cTn>
                                        <p:tgtEl>
                                          <p:spTgt spid="66"/>
                                        </p:tgtEl>
                                        <p:attrNameLst>
                                          <p:attrName>r</p:attrName>
                                        </p:attrNameLst>
                                      </p:cBhvr>
                                    </p:animRot>
                                    <p:animRot by="240000">
                                      <p:cBhvr>
                                        <p:cTn id="46" dur="600" fill="hold">
                                          <p:stCondLst>
                                            <p:cond delay="1200"/>
                                          </p:stCondLst>
                                        </p:cTn>
                                        <p:tgtEl>
                                          <p:spTgt spid="66"/>
                                        </p:tgtEl>
                                        <p:attrNameLst>
                                          <p:attrName>r</p:attrName>
                                        </p:attrNameLst>
                                      </p:cBhvr>
                                    </p:animRot>
                                    <p:animRot by="-240000">
                                      <p:cBhvr>
                                        <p:cTn id="47" dur="600" fill="hold">
                                          <p:stCondLst>
                                            <p:cond delay="1800"/>
                                          </p:stCondLst>
                                        </p:cTn>
                                        <p:tgtEl>
                                          <p:spTgt spid="66"/>
                                        </p:tgtEl>
                                        <p:attrNameLst>
                                          <p:attrName>r</p:attrName>
                                        </p:attrNameLst>
                                      </p:cBhvr>
                                    </p:animRot>
                                    <p:animRot by="120000">
                                      <p:cBhvr>
                                        <p:cTn id="48" dur="600" fill="hold">
                                          <p:stCondLst>
                                            <p:cond delay="2400"/>
                                          </p:stCondLst>
                                        </p:cTn>
                                        <p:tgtEl>
                                          <p:spTgt spid="66"/>
                                        </p:tgtEl>
                                        <p:attrNameLst>
                                          <p:attrName>r</p:attrName>
                                        </p:attrNameLst>
                                      </p:cBhvr>
                                    </p:animRot>
                                  </p:childTnLst>
                                </p:cTn>
                              </p:par>
                              <p:par>
                                <p:cTn id="49" presetID="1" presetClass="exit" presetSubtype="0" fill="hold" nodeType="withEffect">
                                  <p:stCondLst>
                                    <p:cond delay="0"/>
                                  </p:stCondLst>
                                  <p:childTnLst>
                                    <p:set>
                                      <p:cBhvr>
                                        <p:cTn id="50" dur="1" fill="hold">
                                          <p:stCondLst>
                                            <p:cond delay="0"/>
                                          </p:stCondLst>
                                        </p:cTn>
                                        <p:tgtEl>
                                          <p:spTgt spid="6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53" restart="whenNotActive" fill="hold" evtFilter="cancelBubble" nodeType="interactiveSeq">
                <p:stCondLst>
                  <p:cond evt="onClick" delay="0">
                    <p:tgtEl>
                      <p:spTgt spid="7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0"/>
                                        </p:tgtEl>
                                        <p:attrNameLst>
                                          <p:attrName>style.visibility</p:attrName>
                                        </p:attrNameLst>
                                      </p:cBhvr>
                                      <p:to>
                                        <p:strVal val="visible"/>
                                      </p:to>
                                    </p:set>
                                  </p:childTnLst>
                                </p:cTn>
                              </p:par>
                              <p:par>
                                <p:cTn id="58" presetID="32" presetClass="emph" presetSubtype="0" repeatCount="indefinite" fill="hold" nodeType="withEffect">
                                  <p:stCondLst>
                                    <p:cond delay="0"/>
                                  </p:stCondLst>
                                  <p:childTnLst>
                                    <p:animRot by="120000">
                                      <p:cBhvr>
                                        <p:cTn id="59" dur="500" fill="hold">
                                          <p:stCondLst>
                                            <p:cond delay="0"/>
                                          </p:stCondLst>
                                        </p:cTn>
                                        <p:tgtEl>
                                          <p:spTgt spid="70"/>
                                        </p:tgtEl>
                                        <p:attrNameLst>
                                          <p:attrName>r</p:attrName>
                                        </p:attrNameLst>
                                      </p:cBhvr>
                                    </p:animRot>
                                    <p:animRot by="-240000">
                                      <p:cBhvr>
                                        <p:cTn id="60" dur="1000" fill="hold">
                                          <p:stCondLst>
                                            <p:cond delay="1000"/>
                                          </p:stCondLst>
                                        </p:cTn>
                                        <p:tgtEl>
                                          <p:spTgt spid="70"/>
                                        </p:tgtEl>
                                        <p:attrNameLst>
                                          <p:attrName>r</p:attrName>
                                        </p:attrNameLst>
                                      </p:cBhvr>
                                    </p:animRot>
                                    <p:animRot by="240000">
                                      <p:cBhvr>
                                        <p:cTn id="61" dur="1000" fill="hold">
                                          <p:stCondLst>
                                            <p:cond delay="2000"/>
                                          </p:stCondLst>
                                        </p:cTn>
                                        <p:tgtEl>
                                          <p:spTgt spid="70"/>
                                        </p:tgtEl>
                                        <p:attrNameLst>
                                          <p:attrName>r</p:attrName>
                                        </p:attrNameLst>
                                      </p:cBhvr>
                                    </p:animRot>
                                    <p:animRot by="-240000">
                                      <p:cBhvr>
                                        <p:cTn id="62" dur="1000" fill="hold">
                                          <p:stCondLst>
                                            <p:cond delay="3000"/>
                                          </p:stCondLst>
                                        </p:cTn>
                                        <p:tgtEl>
                                          <p:spTgt spid="70"/>
                                        </p:tgtEl>
                                        <p:attrNameLst>
                                          <p:attrName>r</p:attrName>
                                        </p:attrNameLst>
                                      </p:cBhvr>
                                    </p:animRot>
                                    <p:animRot by="120000">
                                      <p:cBhvr>
                                        <p:cTn id="63" dur="1000" fill="hold">
                                          <p:stCondLst>
                                            <p:cond delay="4000"/>
                                          </p:stCondLst>
                                        </p:cTn>
                                        <p:tgtEl>
                                          <p:spTgt spid="70"/>
                                        </p:tgtEl>
                                        <p:attrNameLst>
                                          <p:attrName>r</p:attrName>
                                        </p:attrNameLst>
                                      </p:cBhvr>
                                    </p:animRot>
                                  </p:childTnLst>
                                </p:cTn>
                              </p:par>
                              <p:par>
                                <p:cTn id="64" presetID="1" presetClass="exit" presetSubtype="0" fill="hold" nodeType="withEffect">
                                  <p:stCondLst>
                                    <p:cond delay="0"/>
                                  </p:stCondLst>
                                  <p:childTnLst>
                                    <p:set>
                                      <p:cBhvr>
                                        <p:cTn id="65" dur="1" fill="hold">
                                          <p:stCondLst>
                                            <p:cond delay="0"/>
                                          </p:stCondLst>
                                        </p:cTn>
                                        <p:tgtEl>
                                          <p:spTgt spid="71"/>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68" restart="whenNotActive" fill="hold" evtFilter="cancelBubble" nodeType="interactiveSeq">
                <p:stCondLst>
                  <p:cond evt="onClick" delay="0">
                    <p:tgtEl>
                      <p:spTgt spid="75"/>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par>
                                <p:cTn id="73" presetID="32" presetClass="emph" presetSubtype="0" repeatCount="indefinite" fill="hold" nodeType="withEffect">
                                  <p:stCondLst>
                                    <p:cond delay="0"/>
                                  </p:stCondLst>
                                  <p:childTnLst>
                                    <p:animRot by="120000">
                                      <p:cBhvr>
                                        <p:cTn id="74" dur="200" fill="hold">
                                          <p:stCondLst>
                                            <p:cond delay="0"/>
                                          </p:stCondLst>
                                        </p:cTn>
                                        <p:tgtEl>
                                          <p:spTgt spid="74"/>
                                        </p:tgtEl>
                                        <p:attrNameLst>
                                          <p:attrName>r</p:attrName>
                                        </p:attrNameLst>
                                      </p:cBhvr>
                                    </p:animRot>
                                    <p:animRot by="-240000">
                                      <p:cBhvr>
                                        <p:cTn id="75" dur="400" fill="hold">
                                          <p:stCondLst>
                                            <p:cond delay="400"/>
                                          </p:stCondLst>
                                        </p:cTn>
                                        <p:tgtEl>
                                          <p:spTgt spid="74"/>
                                        </p:tgtEl>
                                        <p:attrNameLst>
                                          <p:attrName>r</p:attrName>
                                        </p:attrNameLst>
                                      </p:cBhvr>
                                    </p:animRot>
                                    <p:animRot by="240000">
                                      <p:cBhvr>
                                        <p:cTn id="76" dur="400" fill="hold">
                                          <p:stCondLst>
                                            <p:cond delay="800"/>
                                          </p:stCondLst>
                                        </p:cTn>
                                        <p:tgtEl>
                                          <p:spTgt spid="74"/>
                                        </p:tgtEl>
                                        <p:attrNameLst>
                                          <p:attrName>r</p:attrName>
                                        </p:attrNameLst>
                                      </p:cBhvr>
                                    </p:animRot>
                                    <p:animRot by="-240000">
                                      <p:cBhvr>
                                        <p:cTn id="77" dur="400" fill="hold">
                                          <p:stCondLst>
                                            <p:cond delay="1200"/>
                                          </p:stCondLst>
                                        </p:cTn>
                                        <p:tgtEl>
                                          <p:spTgt spid="74"/>
                                        </p:tgtEl>
                                        <p:attrNameLst>
                                          <p:attrName>r</p:attrName>
                                        </p:attrNameLst>
                                      </p:cBhvr>
                                    </p:animRot>
                                    <p:animRot by="120000">
                                      <p:cBhvr>
                                        <p:cTn id="78" dur="400" fill="hold">
                                          <p:stCondLst>
                                            <p:cond delay="1600"/>
                                          </p:stCondLst>
                                        </p:cTn>
                                        <p:tgtEl>
                                          <p:spTgt spid="74"/>
                                        </p:tgtEl>
                                        <p:attrNameLst>
                                          <p:attrName>r</p:attrName>
                                        </p:attrNameLst>
                                      </p:cBhvr>
                                    </p:animRot>
                                  </p:childTnLst>
                                </p:cTn>
                              </p:par>
                              <p:par>
                                <p:cTn id="79"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0" dur="35000" fill="hold"/>
                                        <p:tgtEl>
                                          <p:spTgt spid="74"/>
                                        </p:tgtEl>
                                        <p:attrNameLst>
                                          <p:attrName>ppt_x</p:attrName>
                                          <p:attrName>ppt_y</p:attrName>
                                        </p:attrNameLst>
                                      </p:cBhvr>
                                      <p:rCtr x="-60556" y="2407"/>
                                    </p:animMotion>
                                  </p:childTnLst>
                                </p:cTn>
                              </p:par>
                              <p:par>
                                <p:cTn id="81" presetID="1" presetClass="entr" presetSubtype="0" fill="hold" nodeType="with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par>
                                <p:cTn id="83" presetID="32" presetClass="emph" presetSubtype="0" repeatCount="indefinite" fill="hold" nodeType="withEffect">
                                  <p:stCondLst>
                                    <p:cond delay="0"/>
                                  </p:stCondLst>
                                  <p:childTnLst>
                                    <p:animRot by="120000">
                                      <p:cBhvr>
                                        <p:cTn id="84" dur="200" fill="hold">
                                          <p:stCondLst>
                                            <p:cond delay="0"/>
                                          </p:stCondLst>
                                        </p:cTn>
                                        <p:tgtEl>
                                          <p:spTgt spid="76"/>
                                        </p:tgtEl>
                                        <p:attrNameLst>
                                          <p:attrName>r</p:attrName>
                                        </p:attrNameLst>
                                      </p:cBhvr>
                                    </p:animRot>
                                    <p:animRot by="-240000">
                                      <p:cBhvr>
                                        <p:cTn id="85" dur="400" fill="hold">
                                          <p:stCondLst>
                                            <p:cond delay="400"/>
                                          </p:stCondLst>
                                        </p:cTn>
                                        <p:tgtEl>
                                          <p:spTgt spid="76"/>
                                        </p:tgtEl>
                                        <p:attrNameLst>
                                          <p:attrName>r</p:attrName>
                                        </p:attrNameLst>
                                      </p:cBhvr>
                                    </p:animRot>
                                    <p:animRot by="240000">
                                      <p:cBhvr>
                                        <p:cTn id="86" dur="400" fill="hold">
                                          <p:stCondLst>
                                            <p:cond delay="800"/>
                                          </p:stCondLst>
                                        </p:cTn>
                                        <p:tgtEl>
                                          <p:spTgt spid="76"/>
                                        </p:tgtEl>
                                        <p:attrNameLst>
                                          <p:attrName>r</p:attrName>
                                        </p:attrNameLst>
                                      </p:cBhvr>
                                    </p:animRot>
                                    <p:animRot by="-240000">
                                      <p:cBhvr>
                                        <p:cTn id="87" dur="400" fill="hold">
                                          <p:stCondLst>
                                            <p:cond delay="1200"/>
                                          </p:stCondLst>
                                        </p:cTn>
                                        <p:tgtEl>
                                          <p:spTgt spid="76"/>
                                        </p:tgtEl>
                                        <p:attrNameLst>
                                          <p:attrName>r</p:attrName>
                                        </p:attrNameLst>
                                      </p:cBhvr>
                                    </p:animRot>
                                    <p:animRot by="120000">
                                      <p:cBhvr>
                                        <p:cTn id="88" dur="400" fill="hold">
                                          <p:stCondLst>
                                            <p:cond delay="1600"/>
                                          </p:stCondLst>
                                        </p:cTn>
                                        <p:tgtEl>
                                          <p:spTgt spid="76"/>
                                        </p:tgtEl>
                                        <p:attrNameLst>
                                          <p:attrName>r</p:attrName>
                                        </p:attrNameLst>
                                      </p:cBhvr>
                                    </p:animRot>
                                  </p:childTnLst>
                                </p:cTn>
                              </p:par>
                              <p:par>
                                <p:cTn id="89"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0" dur="32000" fill="hold"/>
                                        <p:tgtEl>
                                          <p:spTgt spid="76"/>
                                        </p:tgtEl>
                                        <p:attrNameLst>
                                          <p:attrName>ppt_x</p:attrName>
                                          <p:attrName>ppt_y</p:attrName>
                                        </p:attrNameLst>
                                      </p:cBhvr>
                                      <p:rCtr x="59531" y="-741"/>
                                    </p:animMotion>
                                  </p:childTnLst>
                                </p:cTn>
                              </p:par>
                              <p:par>
                                <p:cTn id="91" presetID="1" presetClass="exit" presetSubtype="0" fill="hold" nodeType="withEffect">
                                  <p:stCondLst>
                                    <p:cond delay="0"/>
                                  </p:stCondLst>
                                  <p:childTnLst>
                                    <p:set>
                                      <p:cBhvr>
                                        <p:cTn id="92" dur="1" fill="hold">
                                          <p:stCondLst>
                                            <p:cond delay="0"/>
                                          </p:stCondLst>
                                        </p:cTn>
                                        <p:tgtEl>
                                          <p:spTgt spid="75"/>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5" restart="whenNotActive" fill="hold" evtFilter="cancelBubble" nodeType="interactiveSeq">
                <p:stCondLst>
                  <p:cond evt="onClick" delay="0">
                    <p:tgtEl>
                      <p:spTgt spid="77"/>
                    </p:tgtEl>
                  </p:cond>
                </p:stCondLst>
                <p:endSync evt="end" delay="0">
                  <p:rtn val="all"/>
                </p:endSync>
                <p:childTnLst>
                  <p:par>
                    <p:cTn id="96" fill="hold">
                      <p:stCondLst>
                        <p:cond delay="0"/>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78"/>
                                        </p:tgtEl>
                                        <p:attrNameLst>
                                          <p:attrName>style.visibility</p:attrName>
                                        </p:attrNameLst>
                                      </p:cBhvr>
                                      <p:to>
                                        <p:strVal val="visible"/>
                                      </p:to>
                                    </p:set>
                                  </p:childTnLst>
                                </p:cTn>
                              </p:par>
                              <p:par>
                                <p:cTn id="100" presetID="32" presetClass="emph" presetSubtype="0" repeatCount="indefinite" fill="hold" nodeType="withEffect">
                                  <p:stCondLst>
                                    <p:cond delay="0"/>
                                  </p:stCondLst>
                                  <p:childTnLst>
                                    <p:animRot by="120000">
                                      <p:cBhvr>
                                        <p:cTn id="101" dur="200" fill="hold">
                                          <p:stCondLst>
                                            <p:cond delay="0"/>
                                          </p:stCondLst>
                                        </p:cTn>
                                        <p:tgtEl>
                                          <p:spTgt spid="78"/>
                                        </p:tgtEl>
                                        <p:attrNameLst>
                                          <p:attrName>r</p:attrName>
                                        </p:attrNameLst>
                                      </p:cBhvr>
                                    </p:animRot>
                                    <p:animRot by="-240000">
                                      <p:cBhvr>
                                        <p:cTn id="102" dur="400" fill="hold">
                                          <p:stCondLst>
                                            <p:cond delay="400"/>
                                          </p:stCondLst>
                                        </p:cTn>
                                        <p:tgtEl>
                                          <p:spTgt spid="78"/>
                                        </p:tgtEl>
                                        <p:attrNameLst>
                                          <p:attrName>r</p:attrName>
                                        </p:attrNameLst>
                                      </p:cBhvr>
                                    </p:animRot>
                                    <p:animRot by="240000">
                                      <p:cBhvr>
                                        <p:cTn id="103" dur="400" fill="hold">
                                          <p:stCondLst>
                                            <p:cond delay="800"/>
                                          </p:stCondLst>
                                        </p:cTn>
                                        <p:tgtEl>
                                          <p:spTgt spid="78"/>
                                        </p:tgtEl>
                                        <p:attrNameLst>
                                          <p:attrName>r</p:attrName>
                                        </p:attrNameLst>
                                      </p:cBhvr>
                                    </p:animRot>
                                    <p:animRot by="-240000">
                                      <p:cBhvr>
                                        <p:cTn id="104" dur="400" fill="hold">
                                          <p:stCondLst>
                                            <p:cond delay="1200"/>
                                          </p:stCondLst>
                                        </p:cTn>
                                        <p:tgtEl>
                                          <p:spTgt spid="78"/>
                                        </p:tgtEl>
                                        <p:attrNameLst>
                                          <p:attrName>r</p:attrName>
                                        </p:attrNameLst>
                                      </p:cBhvr>
                                    </p:animRot>
                                    <p:animRot by="120000">
                                      <p:cBhvr>
                                        <p:cTn id="105" dur="400" fill="hold">
                                          <p:stCondLst>
                                            <p:cond delay="1600"/>
                                          </p:stCondLst>
                                        </p:cTn>
                                        <p:tgtEl>
                                          <p:spTgt spid="78"/>
                                        </p:tgtEl>
                                        <p:attrNameLst>
                                          <p:attrName>r</p:attrName>
                                        </p:attrNameLst>
                                      </p:cBhvr>
                                    </p:animRot>
                                  </p:childTnLst>
                                </p:cTn>
                              </p:par>
                              <p:par>
                                <p:cTn id="106"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07" dur="25000" fill="hold"/>
                                        <p:tgtEl>
                                          <p:spTgt spid="78"/>
                                        </p:tgtEl>
                                        <p:attrNameLst>
                                          <p:attrName>ppt_x</p:attrName>
                                          <p:attrName>ppt_y</p:attrName>
                                        </p:attrNameLst>
                                      </p:cBhvr>
                                      <p:rCtr x="-59601" y="1236"/>
                                    </p:animMotion>
                                  </p:childTnLst>
                                </p:cTn>
                              </p:par>
                              <p:par>
                                <p:cTn id="108" presetID="1" presetClass="exit" presetSubtype="0" fill="hold" nodeType="withEffect">
                                  <p:stCondLst>
                                    <p:cond delay="0"/>
                                  </p:stCondLst>
                                  <p:childTnLst>
                                    <p:set>
                                      <p:cBhvr>
                                        <p:cTn id="109"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AutoShape 9"/>
          <p:cNvSpPr>
            <a:spLocks noChangeArrowheads="1"/>
          </p:cNvSpPr>
          <p:nvPr/>
        </p:nvSpPr>
        <p:spPr bwMode="auto">
          <a:xfrm>
            <a:off x="152400" y="228601"/>
            <a:ext cx="901700" cy="594122"/>
          </a:xfrm>
          <a:prstGeom prst="flowChartPreparation">
            <a:avLst/>
          </a:prstGeom>
          <a:gradFill rotWithShape="1">
            <a:gsLst>
              <a:gs pos="0">
                <a:srgbClr val="CC3399"/>
              </a:gs>
              <a:gs pos="50000">
                <a:schemeClr val="bg1"/>
              </a:gs>
              <a:gs pos="100000">
                <a:srgbClr val="CC3399"/>
              </a:gs>
            </a:gsLst>
            <a:lin ang="18900000" scaled="1"/>
          </a:gradFill>
          <a:ln w="9525" algn="ctr">
            <a:solidFill>
              <a:schemeClr val="tx1"/>
            </a:solidFill>
            <a:miter lim="800000"/>
            <a:headEnd/>
            <a:tailEnd/>
          </a:ln>
          <a:effectLst/>
        </p:spPr>
        <p:txBody>
          <a:bodyPr wrap="none" anchor="ctr"/>
          <a:lstStyle/>
          <a:p>
            <a:pPr algn="ctr">
              <a:defRPr/>
            </a:pPr>
            <a:r>
              <a:rPr lang="en-US" sz="2000" b="1">
                <a:solidFill>
                  <a:srgbClr val="F30903"/>
                </a:solidFill>
                <a:latin typeface="Arial" charset="0"/>
              </a:rPr>
              <a:t>Câu 2</a:t>
            </a:r>
          </a:p>
        </p:txBody>
      </p:sp>
      <p:sp>
        <p:nvSpPr>
          <p:cNvPr id="6148" name="Text Box 17"/>
          <p:cNvSpPr txBox="1">
            <a:spLocks noChangeArrowheads="1"/>
          </p:cNvSpPr>
          <p:nvPr/>
        </p:nvSpPr>
        <p:spPr bwMode="auto">
          <a:xfrm>
            <a:off x="826922" y="944480"/>
            <a:ext cx="83170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err="1">
                <a:solidFill>
                  <a:srgbClr val="777C84">
                    <a:lumMod val="50000"/>
                  </a:srgbClr>
                </a:solidFill>
              </a:rPr>
              <a:t>Làm</a:t>
            </a:r>
            <a:r>
              <a:rPr lang="en-US" sz="3200" b="1" dirty="0">
                <a:solidFill>
                  <a:srgbClr val="777C84">
                    <a:lumMod val="50000"/>
                  </a:srgbClr>
                </a:solidFill>
              </a:rPr>
              <a:t> </a:t>
            </a:r>
            <a:r>
              <a:rPr lang="en-US" sz="3200" b="1" dirty="0" err="1">
                <a:solidFill>
                  <a:srgbClr val="777C84">
                    <a:lumMod val="50000"/>
                  </a:srgbClr>
                </a:solidFill>
              </a:rPr>
              <a:t>tròn</a:t>
            </a:r>
            <a:r>
              <a:rPr lang="en-US" sz="3200" b="1" dirty="0">
                <a:solidFill>
                  <a:srgbClr val="777C84">
                    <a:lumMod val="50000"/>
                  </a:srgbClr>
                </a:solidFill>
              </a:rPr>
              <a:t> </a:t>
            </a:r>
            <a:r>
              <a:rPr lang="en-US" sz="3200" b="1" dirty="0" err="1">
                <a:solidFill>
                  <a:srgbClr val="777C84">
                    <a:lumMod val="50000"/>
                  </a:srgbClr>
                </a:solidFill>
              </a:rPr>
              <a:t>số</a:t>
            </a:r>
            <a:r>
              <a:rPr lang="en-US" sz="3200" b="1" dirty="0">
                <a:solidFill>
                  <a:srgbClr val="777C84">
                    <a:lumMod val="50000"/>
                  </a:srgbClr>
                </a:solidFill>
              </a:rPr>
              <a:t> </a:t>
            </a:r>
            <a:r>
              <a:rPr lang="en-US" sz="3200" b="1" dirty="0" err="1">
                <a:solidFill>
                  <a:srgbClr val="777C84">
                    <a:lumMod val="50000"/>
                  </a:srgbClr>
                </a:solidFill>
              </a:rPr>
              <a:t>sau</a:t>
            </a:r>
            <a:r>
              <a:rPr lang="en-US" sz="3200" b="1" dirty="0">
                <a:solidFill>
                  <a:srgbClr val="777C84">
                    <a:lumMod val="50000"/>
                  </a:srgbClr>
                </a:solidFill>
              </a:rPr>
              <a:t> </a:t>
            </a:r>
            <a:r>
              <a:rPr lang="en-US" sz="3200" b="1" dirty="0" err="1">
                <a:solidFill>
                  <a:srgbClr val="777C84">
                    <a:lumMod val="50000"/>
                  </a:srgbClr>
                </a:solidFill>
              </a:rPr>
              <a:t>đến</a:t>
            </a:r>
            <a:r>
              <a:rPr lang="en-US" sz="3200" b="1" dirty="0">
                <a:solidFill>
                  <a:srgbClr val="777C84">
                    <a:lumMod val="50000"/>
                  </a:srgbClr>
                </a:solidFill>
              </a:rPr>
              <a:t> </a:t>
            </a:r>
            <a:r>
              <a:rPr lang="en-US" sz="3200" b="1" dirty="0" err="1">
                <a:solidFill>
                  <a:srgbClr val="777C84">
                    <a:lumMod val="50000"/>
                  </a:srgbClr>
                </a:solidFill>
              </a:rPr>
              <a:t>hàng</a:t>
            </a:r>
            <a:r>
              <a:rPr lang="en-US" sz="3200" b="1" dirty="0">
                <a:solidFill>
                  <a:srgbClr val="777C84">
                    <a:lumMod val="50000"/>
                  </a:srgbClr>
                </a:solidFill>
              </a:rPr>
              <a:t> </a:t>
            </a:r>
            <a:r>
              <a:rPr lang="en-US" sz="3200" b="1" dirty="0" err="1">
                <a:solidFill>
                  <a:srgbClr val="777C84">
                    <a:lumMod val="50000"/>
                  </a:srgbClr>
                </a:solidFill>
              </a:rPr>
              <a:t>trăm</a:t>
            </a:r>
            <a:r>
              <a:rPr lang="en-US" sz="3200" b="1" dirty="0">
                <a:solidFill>
                  <a:srgbClr val="777C84">
                    <a:lumMod val="50000"/>
                  </a:srgbClr>
                </a:solidFill>
              </a:rPr>
              <a:t>: 3 000π</a:t>
            </a:r>
            <a:endParaRPr lang="en-US" altLang="en-US" sz="3200" b="1" dirty="0">
              <a:solidFill>
                <a:srgbClr val="777C84">
                  <a:lumMod val="50000"/>
                </a:srgbClr>
              </a:solidFill>
            </a:endParaRPr>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22" y="1747587"/>
            <a:ext cx="589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5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ppt_w</p:attrName>
                                        </p:attrNameLst>
                                      </p:cBhvr>
                                      <p:tavLst>
                                        <p:tav tm="0">
                                          <p:val>
                                            <p:fltVal val="0"/>
                                          </p:val>
                                        </p:tav>
                                        <p:tav tm="100000">
                                          <p:val>
                                            <p:strVal val="#ppt_w"/>
                                          </p:val>
                                        </p:tav>
                                      </p:tavLst>
                                    </p:anim>
                                    <p:anim calcmode="lin" valueType="num">
                                      <p:cBhvr>
                                        <p:cTn id="8" dur="1000" fill="hold"/>
                                        <p:tgtEl>
                                          <p:spTgt spid="79874"/>
                                        </p:tgtEl>
                                        <p:attrNameLst>
                                          <p:attrName>ppt_h</p:attrName>
                                        </p:attrNameLst>
                                      </p:cBhvr>
                                      <p:tavLst>
                                        <p:tav tm="0">
                                          <p:val>
                                            <p:fltVal val="0"/>
                                          </p:val>
                                        </p:tav>
                                        <p:tav tm="100000">
                                          <p:val>
                                            <p:strVal val="#ppt_h"/>
                                          </p:val>
                                        </p:tav>
                                      </p:tavLst>
                                    </p:anim>
                                    <p:anim calcmode="lin" valueType="num">
                                      <p:cBhvr>
                                        <p:cTn id="9" dur="1000" fill="hold"/>
                                        <p:tgtEl>
                                          <p:spTgt spid="79874"/>
                                        </p:tgtEl>
                                        <p:attrNameLst>
                                          <p:attrName>style.rotation</p:attrName>
                                        </p:attrNameLst>
                                      </p:cBhvr>
                                      <p:tavLst>
                                        <p:tav tm="0">
                                          <p:val>
                                            <p:fltVal val="90"/>
                                          </p:val>
                                        </p:tav>
                                        <p:tav tm="100000">
                                          <p:val>
                                            <p:fltVal val="0"/>
                                          </p:val>
                                        </p:tav>
                                      </p:tavLst>
                                    </p:anim>
                                    <p:animEffect transition="in" filter="fade">
                                      <p:cBhvr>
                                        <p:cTn id="10" dur="1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AutoShape 9"/>
          <p:cNvSpPr>
            <a:spLocks noChangeArrowheads="1"/>
          </p:cNvSpPr>
          <p:nvPr/>
        </p:nvSpPr>
        <p:spPr bwMode="auto">
          <a:xfrm>
            <a:off x="152400" y="228601"/>
            <a:ext cx="901700" cy="594122"/>
          </a:xfrm>
          <a:prstGeom prst="flowChartPreparation">
            <a:avLst/>
          </a:prstGeom>
          <a:gradFill rotWithShape="1">
            <a:gsLst>
              <a:gs pos="0">
                <a:srgbClr val="CC3399"/>
              </a:gs>
              <a:gs pos="50000">
                <a:schemeClr val="bg1"/>
              </a:gs>
              <a:gs pos="100000">
                <a:srgbClr val="CC3399"/>
              </a:gs>
            </a:gsLst>
            <a:lin ang="18900000" scaled="1"/>
          </a:gradFill>
          <a:ln w="9525" algn="ctr">
            <a:solidFill>
              <a:schemeClr val="tx1"/>
            </a:solidFill>
            <a:miter lim="800000"/>
            <a:headEnd/>
            <a:tailEnd/>
          </a:ln>
          <a:effectLst/>
        </p:spPr>
        <p:txBody>
          <a:bodyPr wrap="none" anchor="ctr"/>
          <a:lstStyle/>
          <a:p>
            <a:pPr algn="ctr">
              <a:defRPr/>
            </a:pPr>
            <a:r>
              <a:rPr lang="en-US" sz="2000" b="1" dirty="0" err="1">
                <a:solidFill>
                  <a:srgbClr val="F30903"/>
                </a:solidFill>
                <a:latin typeface="Arial" charset="0"/>
              </a:rPr>
              <a:t>Câu</a:t>
            </a:r>
            <a:r>
              <a:rPr lang="en-US" sz="2000" b="1" dirty="0">
                <a:solidFill>
                  <a:srgbClr val="F30903"/>
                </a:solidFill>
                <a:latin typeface="Arial" charset="0"/>
              </a:rPr>
              <a:t> </a:t>
            </a:r>
            <a:r>
              <a:rPr lang="en-US" sz="2000" b="1" dirty="0" smtClean="0">
                <a:solidFill>
                  <a:srgbClr val="F30903"/>
                </a:solidFill>
                <a:latin typeface="Arial" charset="0"/>
              </a:rPr>
              <a:t>3</a:t>
            </a:r>
            <a:endParaRPr lang="en-US" sz="2000" b="1" dirty="0">
              <a:solidFill>
                <a:srgbClr val="F30903"/>
              </a:solidFill>
              <a:latin typeface="Arial" charset="0"/>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solidFill>
                <a:prstClr val="black"/>
              </a:solidFill>
            </a:endParaRP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278" y="2023875"/>
            <a:ext cx="5327341" cy="25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12277" y="309930"/>
            <a:ext cx="6541477" cy="2031325"/>
          </a:xfrm>
          <a:prstGeom prst="rect">
            <a:avLst/>
          </a:prstGeom>
          <a:noFill/>
        </p:spPr>
        <p:txBody>
          <a:bodyPr wrap="square" rtlCol="0">
            <a:spAutoFit/>
          </a:bodyPr>
          <a:lstStyle/>
          <a:p>
            <a:r>
              <a:rPr lang="vi-VN" dirty="0">
                <a:solidFill>
                  <a:prstClr val="black"/>
                </a:solidFill>
              </a:rPr>
              <a:t>Đơn vị inch của tivi không phải chiều dài hay chiều rộng, mà inch được quy ước là đường chéo màn hình phần hiển thị thực (đường chéo kẻ từ góc trên xuống góc dưới của màn hình - phần hiển thị nội dung video hay phim ảnh mà </a:t>
            </a:r>
            <a:r>
              <a:rPr lang="en-US" dirty="0" err="1" smtClean="0">
                <a:solidFill>
                  <a:prstClr val="black"/>
                </a:solidFill>
              </a:rPr>
              <a:t>chúng</a:t>
            </a:r>
            <a:r>
              <a:rPr lang="en-US" dirty="0" smtClean="0">
                <a:solidFill>
                  <a:prstClr val="black"/>
                </a:solidFill>
              </a:rPr>
              <a:t> ta</a:t>
            </a:r>
            <a:r>
              <a:rPr lang="vi-VN" dirty="0" smtClean="0">
                <a:solidFill>
                  <a:prstClr val="black"/>
                </a:solidFill>
              </a:rPr>
              <a:t> </a:t>
            </a:r>
            <a:r>
              <a:rPr lang="vi-VN" dirty="0">
                <a:solidFill>
                  <a:prstClr val="black"/>
                </a:solidFill>
              </a:rPr>
              <a:t>xem). Đối với tivi màn hình cong thì kích thước màn hình tivi được tính là đường chéo liên tục theo độ cong màn hình</a:t>
            </a:r>
            <a:r>
              <a:rPr lang="vi-VN" dirty="0" smtClean="0">
                <a:solidFill>
                  <a:prstClr val="black"/>
                </a:solidFill>
              </a:rPr>
              <a:t>.</a:t>
            </a:r>
            <a:r>
              <a:rPr lang="en-US" dirty="0" smtClean="0">
                <a:solidFill>
                  <a:prstClr val="black"/>
                </a:solidFill>
              </a:rPr>
              <a:t> </a:t>
            </a:r>
            <a:r>
              <a:rPr lang="vi-VN" dirty="0">
                <a:solidFill>
                  <a:prstClr val="black"/>
                </a:solidFill>
              </a:rPr>
              <a:t>Tất cả các hãng đều lấy đơn vị tính kích thước màn hình là INCH (trong đó 1 inch = 2.54 cm).</a:t>
            </a:r>
            <a:endParaRPr lang="en-SG" dirty="0">
              <a:solidFill>
                <a:prstClr val="black"/>
              </a:solidFill>
            </a:endParaRPr>
          </a:p>
        </p:txBody>
      </p:sp>
    </p:spTree>
    <p:extLst>
      <p:ext uri="{BB962C8B-B14F-4D97-AF65-F5344CB8AC3E}">
        <p14:creationId xmlns:p14="http://schemas.microsoft.com/office/powerpoint/2010/main" val="1261163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AutoShape 9"/>
          <p:cNvSpPr>
            <a:spLocks noChangeArrowheads="1"/>
          </p:cNvSpPr>
          <p:nvPr/>
        </p:nvSpPr>
        <p:spPr bwMode="auto">
          <a:xfrm>
            <a:off x="152400" y="228601"/>
            <a:ext cx="901700" cy="594122"/>
          </a:xfrm>
          <a:prstGeom prst="flowChartPreparation">
            <a:avLst/>
          </a:prstGeom>
          <a:gradFill rotWithShape="1">
            <a:gsLst>
              <a:gs pos="0">
                <a:srgbClr val="CC3399"/>
              </a:gs>
              <a:gs pos="50000">
                <a:schemeClr val="bg1"/>
              </a:gs>
              <a:gs pos="100000">
                <a:srgbClr val="CC3399"/>
              </a:gs>
            </a:gsLst>
            <a:lin ang="18900000" scaled="1"/>
          </a:gradFill>
          <a:ln w="9525" algn="ctr">
            <a:solidFill>
              <a:schemeClr val="tx1"/>
            </a:solidFill>
            <a:miter lim="800000"/>
            <a:headEnd/>
            <a:tailEnd/>
          </a:ln>
          <a:effectLst/>
        </p:spPr>
        <p:txBody>
          <a:bodyPr wrap="none" anchor="ctr"/>
          <a:lstStyle/>
          <a:p>
            <a:pPr algn="ctr">
              <a:defRPr/>
            </a:pPr>
            <a:r>
              <a:rPr lang="en-US" sz="2000" b="1" dirty="0" err="1">
                <a:solidFill>
                  <a:srgbClr val="F30903"/>
                </a:solidFill>
                <a:latin typeface="Arial" charset="0"/>
              </a:rPr>
              <a:t>Câu</a:t>
            </a:r>
            <a:r>
              <a:rPr lang="en-US" sz="2000" b="1" dirty="0">
                <a:solidFill>
                  <a:srgbClr val="F30903"/>
                </a:solidFill>
                <a:latin typeface="Arial" charset="0"/>
              </a:rPr>
              <a:t> </a:t>
            </a:r>
            <a:r>
              <a:rPr lang="en-US" sz="2000" b="1" dirty="0" smtClean="0">
                <a:solidFill>
                  <a:srgbClr val="F30903"/>
                </a:solidFill>
                <a:latin typeface="Arial" charset="0"/>
              </a:rPr>
              <a:t>3</a:t>
            </a:r>
            <a:endParaRPr lang="en-US" sz="2000" b="1" dirty="0">
              <a:solidFill>
                <a:srgbClr val="F30903"/>
              </a:solidFill>
              <a:latin typeface="Arial" charset="0"/>
            </a:endParaRPr>
          </a:p>
        </p:txBody>
      </p:sp>
      <p:sp>
        <p:nvSpPr>
          <p:cNvPr id="6148" name="Text Box 17"/>
          <p:cNvSpPr txBox="1">
            <a:spLocks noChangeArrowheads="1"/>
          </p:cNvSpPr>
          <p:nvPr/>
        </p:nvSpPr>
        <p:spPr bwMode="auto">
          <a:xfrm>
            <a:off x="1239252" y="228602"/>
            <a:ext cx="773630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err="1">
                <a:solidFill>
                  <a:srgbClr val="777C84">
                    <a:lumMod val="50000"/>
                  </a:srgbClr>
                </a:solidFill>
                <a:latin typeface="Times New Roman" pitchFamily="18" charset="0"/>
                <a:cs typeface="Times New Roman" pitchFamily="18" charset="0"/>
              </a:rPr>
              <a:t>Màn</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hình</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một</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chiếc</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ti</a:t>
            </a:r>
            <a:r>
              <a:rPr lang="en-US" sz="3200" b="1" dirty="0">
                <a:solidFill>
                  <a:srgbClr val="777C84">
                    <a:lumMod val="50000"/>
                  </a:srgbClr>
                </a:solidFill>
                <a:latin typeface="Times New Roman" pitchFamily="18" charset="0"/>
                <a:cs typeface="Times New Roman" pitchFamily="18" charset="0"/>
              </a:rPr>
              <a:t> vi </a:t>
            </a:r>
            <a:r>
              <a:rPr lang="en-US" sz="3200" b="1" dirty="0" err="1">
                <a:solidFill>
                  <a:srgbClr val="777C84">
                    <a:lumMod val="50000"/>
                  </a:srgbClr>
                </a:solidFill>
                <a:latin typeface="Times New Roman" pitchFamily="18" charset="0"/>
                <a:cs typeface="Times New Roman" pitchFamily="18" charset="0"/>
              </a:rPr>
              <a:t>có</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độ</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dài</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đường</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chéo</a:t>
            </a:r>
            <a:r>
              <a:rPr lang="en-US" sz="3200" b="1" dirty="0">
                <a:solidFill>
                  <a:srgbClr val="777C84">
                    <a:lumMod val="50000"/>
                  </a:srgbClr>
                </a:solidFill>
                <a:latin typeface="Times New Roman" pitchFamily="18" charset="0"/>
                <a:cs typeface="Times New Roman" pitchFamily="18" charset="0"/>
              </a:rPr>
              <a:t> 55 inch, </a:t>
            </a:r>
            <a:r>
              <a:rPr lang="en-US" sz="3200" b="1" dirty="0" err="1">
                <a:solidFill>
                  <a:srgbClr val="777C84">
                    <a:lumMod val="50000"/>
                  </a:srgbClr>
                </a:solidFill>
                <a:latin typeface="Times New Roman" pitchFamily="18" charset="0"/>
                <a:cs typeface="Times New Roman" pitchFamily="18" charset="0"/>
              </a:rPr>
              <a:t>hãy</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tính</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độ</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dài</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đường</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chéo</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của</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ti</a:t>
            </a:r>
            <a:r>
              <a:rPr lang="en-US" sz="3200" b="1" dirty="0">
                <a:solidFill>
                  <a:srgbClr val="777C84">
                    <a:lumMod val="50000"/>
                  </a:srgbClr>
                </a:solidFill>
                <a:latin typeface="Times New Roman" pitchFamily="18" charset="0"/>
                <a:cs typeface="Times New Roman" pitchFamily="18" charset="0"/>
              </a:rPr>
              <a:t> vi </a:t>
            </a:r>
            <a:r>
              <a:rPr lang="en-US" sz="3200" b="1" dirty="0" err="1">
                <a:solidFill>
                  <a:srgbClr val="777C84">
                    <a:lumMod val="50000"/>
                  </a:srgbClr>
                </a:solidFill>
                <a:latin typeface="Times New Roman" pitchFamily="18" charset="0"/>
                <a:cs typeface="Times New Roman" pitchFamily="18" charset="0"/>
              </a:rPr>
              <a:t>này</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theo</a:t>
            </a:r>
            <a:r>
              <a:rPr lang="en-US" sz="3200" b="1" dirty="0">
                <a:solidFill>
                  <a:srgbClr val="777C84">
                    <a:lumMod val="50000"/>
                  </a:srgbClr>
                </a:solidFill>
                <a:latin typeface="Times New Roman" pitchFamily="18" charset="0"/>
                <a:cs typeface="Times New Roman" pitchFamily="18" charset="0"/>
              </a:rPr>
              <a:t> cm ( </a:t>
            </a:r>
            <a:r>
              <a:rPr lang="en-US" sz="3200" b="1" dirty="0" err="1">
                <a:solidFill>
                  <a:srgbClr val="777C84">
                    <a:lumMod val="50000"/>
                  </a:srgbClr>
                </a:solidFill>
                <a:latin typeface="Times New Roman" pitchFamily="18" charset="0"/>
                <a:cs typeface="Times New Roman" pitchFamily="18" charset="0"/>
              </a:rPr>
              <a:t>làm</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tròn</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đến</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hàng</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đơn</a:t>
            </a:r>
            <a:r>
              <a:rPr lang="en-US" sz="3200" b="1" dirty="0">
                <a:solidFill>
                  <a:srgbClr val="777C84">
                    <a:lumMod val="50000"/>
                  </a:srgbClr>
                </a:solidFill>
                <a:latin typeface="Times New Roman" pitchFamily="18" charset="0"/>
                <a:cs typeface="Times New Roman" pitchFamily="18" charset="0"/>
              </a:rPr>
              <a:t> </a:t>
            </a:r>
            <a:r>
              <a:rPr lang="en-US" sz="3200" b="1" dirty="0" err="1">
                <a:solidFill>
                  <a:srgbClr val="777C84">
                    <a:lumMod val="50000"/>
                  </a:srgbClr>
                </a:solidFill>
                <a:latin typeface="Times New Roman" pitchFamily="18" charset="0"/>
                <a:cs typeface="Times New Roman" pitchFamily="18" charset="0"/>
              </a:rPr>
              <a:t>vị</a:t>
            </a:r>
            <a:r>
              <a:rPr lang="en-US" sz="3200" b="1" dirty="0">
                <a:solidFill>
                  <a:srgbClr val="777C84">
                    <a:lumMod val="50000"/>
                  </a:srgbClr>
                </a:solidFill>
                <a:latin typeface="Times New Roman" pitchFamily="18" charset="0"/>
                <a:cs typeface="Times New Roman" pitchFamily="18" charset="0"/>
              </a:rPr>
              <a:t>)</a:t>
            </a:r>
            <a:endParaRPr lang="en-US" altLang="en-US" sz="3200" b="1" dirty="0">
              <a:solidFill>
                <a:srgbClr val="777C84">
                  <a:lumMod val="50000"/>
                </a:srgbClr>
              </a:solidFill>
              <a:latin typeface="Times New Roman" pitchFamily="18" charset="0"/>
              <a:cs typeface="Times New Roman" pitchFamily="18" charset="0"/>
            </a:endParaRPr>
          </a:p>
        </p:txBody>
      </p:sp>
      <p:sp>
        <p:nvSpPr>
          <p:cNvPr id="2" name="TextBox 1"/>
          <p:cNvSpPr txBox="1"/>
          <p:nvPr/>
        </p:nvSpPr>
        <p:spPr>
          <a:xfrm>
            <a:off x="1054101" y="1786681"/>
            <a:ext cx="2067168" cy="584775"/>
          </a:xfrm>
          <a:prstGeom prst="rect">
            <a:avLst/>
          </a:prstGeom>
          <a:noFill/>
        </p:spPr>
        <p:txBody>
          <a:bodyPr wrap="square" rtlCol="0">
            <a:spAutoFit/>
          </a:bodyPr>
          <a:lstStyle/>
          <a:p>
            <a:r>
              <a:rPr lang="en-US" sz="3200" b="1" dirty="0" err="1" smtClean="0">
                <a:solidFill>
                  <a:prstClr val="black"/>
                </a:solidFill>
              </a:rPr>
              <a:t>Trả</a:t>
            </a:r>
            <a:r>
              <a:rPr lang="en-US" sz="3200" b="1" dirty="0" smtClean="0">
                <a:solidFill>
                  <a:prstClr val="black"/>
                </a:solidFill>
              </a:rPr>
              <a:t>  </a:t>
            </a:r>
            <a:r>
              <a:rPr lang="en-US" sz="3200" b="1" dirty="0" err="1" smtClean="0">
                <a:solidFill>
                  <a:prstClr val="black"/>
                </a:solidFill>
              </a:rPr>
              <a:t>lời</a:t>
            </a:r>
            <a:r>
              <a:rPr lang="en-US" sz="3200" b="1" dirty="0" smtClean="0">
                <a:solidFill>
                  <a:prstClr val="black"/>
                </a:solidFill>
              </a:rPr>
              <a:t>:</a:t>
            </a:r>
            <a:endParaRPr lang="en-SG" sz="3200" b="1" dirty="0">
              <a:solidFill>
                <a:prstClr val="black"/>
              </a:solidFill>
            </a:endParaRPr>
          </a:p>
        </p:txBody>
      </p:sp>
      <p:sp>
        <p:nvSpPr>
          <p:cNvPr id="3"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solidFill>
                <a:prstClr val="black"/>
              </a:solidFill>
            </a:endParaRPr>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89" y="2225262"/>
            <a:ext cx="8058150" cy="112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81923"/>
                                        </p:tgtEl>
                                        <p:attrNameLst>
                                          <p:attrName>style.visibility</p:attrName>
                                        </p:attrNameLst>
                                      </p:cBhvr>
                                      <p:to>
                                        <p:strVal val="visible"/>
                                      </p:to>
                                    </p:set>
                                    <p:animEffect transition="in" filter="circle(in)">
                                      <p:cBhvr>
                                        <p:cTn id="10" dur="20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AutoShape 9"/>
          <p:cNvSpPr>
            <a:spLocks noChangeArrowheads="1"/>
          </p:cNvSpPr>
          <p:nvPr/>
        </p:nvSpPr>
        <p:spPr bwMode="auto">
          <a:xfrm>
            <a:off x="152400" y="228601"/>
            <a:ext cx="901700" cy="594122"/>
          </a:xfrm>
          <a:prstGeom prst="flowChartPreparation">
            <a:avLst/>
          </a:prstGeom>
          <a:gradFill rotWithShape="1">
            <a:gsLst>
              <a:gs pos="0">
                <a:srgbClr val="CC3399"/>
              </a:gs>
              <a:gs pos="50000">
                <a:schemeClr val="bg1"/>
              </a:gs>
              <a:gs pos="100000">
                <a:srgbClr val="CC3399"/>
              </a:gs>
            </a:gsLst>
            <a:lin ang="18900000" scaled="1"/>
          </a:gradFill>
          <a:ln w="9525" algn="ctr">
            <a:solidFill>
              <a:schemeClr val="tx1"/>
            </a:solidFill>
            <a:miter lim="800000"/>
            <a:headEnd/>
            <a:tailEnd/>
          </a:ln>
          <a:effectLst/>
        </p:spPr>
        <p:txBody>
          <a:bodyPr wrap="none" anchor="ctr"/>
          <a:lstStyle/>
          <a:p>
            <a:pPr algn="ctr">
              <a:defRPr/>
            </a:pPr>
            <a:r>
              <a:rPr lang="en-US" sz="2000" b="1" dirty="0" err="1">
                <a:solidFill>
                  <a:srgbClr val="F30903"/>
                </a:solidFill>
                <a:latin typeface="Arial" charset="0"/>
              </a:rPr>
              <a:t>Câu</a:t>
            </a:r>
            <a:r>
              <a:rPr lang="en-US" sz="2000" b="1" dirty="0">
                <a:solidFill>
                  <a:srgbClr val="F30903"/>
                </a:solidFill>
                <a:latin typeface="Arial" charset="0"/>
              </a:rPr>
              <a:t> </a:t>
            </a:r>
            <a:r>
              <a:rPr lang="en-US" sz="2000" b="1" dirty="0" smtClean="0">
                <a:solidFill>
                  <a:srgbClr val="F30903"/>
                </a:solidFill>
                <a:latin typeface="Arial" charset="0"/>
              </a:rPr>
              <a:t>4</a:t>
            </a:r>
            <a:endParaRPr lang="en-US" sz="2000" b="1" dirty="0">
              <a:solidFill>
                <a:srgbClr val="F30903"/>
              </a:solidFill>
              <a:latin typeface="Arial" charset="0"/>
            </a:endParaRPr>
          </a:p>
        </p:txBody>
      </p:sp>
      <p:sp>
        <p:nvSpPr>
          <p:cNvPr id="6148" name="Text Box 17"/>
          <p:cNvSpPr txBox="1">
            <a:spLocks noChangeArrowheads="1"/>
          </p:cNvSpPr>
          <p:nvPr/>
        </p:nvSpPr>
        <p:spPr bwMode="auto">
          <a:xfrm>
            <a:off x="3745524" y="204047"/>
            <a:ext cx="506994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000" dirty="0" err="1">
                <a:solidFill>
                  <a:srgbClr val="777C84">
                    <a:lumMod val="50000"/>
                  </a:srgbClr>
                </a:solidFill>
              </a:rPr>
              <a:t>Một</a:t>
            </a:r>
            <a:r>
              <a:rPr lang="en-US" sz="3000" dirty="0">
                <a:solidFill>
                  <a:srgbClr val="777C84">
                    <a:lumMod val="50000"/>
                  </a:srgbClr>
                </a:solidFill>
              </a:rPr>
              <a:t> </a:t>
            </a:r>
            <a:r>
              <a:rPr lang="en-US" sz="3000" dirty="0" err="1">
                <a:solidFill>
                  <a:srgbClr val="777C84">
                    <a:lumMod val="50000"/>
                  </a:srgbClr>
                </a:solidFill>
              </a:rPr>
              <a:t>bánh</a:t>
            </a:r>
            <a:r>
              <a:rPr lang="en-US" sz="3000" dirty="0">
                <a:solidFill>
                  <a:srgbClr val="777C84">
                    <a:lumMod val="50000"/>
                  </a:srgbClr>
                </a:solidFill>
              </a:rPr>
              <a:t> </a:t>
            </a:r>
            <a:r>
              <a:rPr lang="en-US" sz="3000" dirty="0" err="1">
                <a:solidFill>
                  <a:srgbClr val="777C84">
                    <a:lumMod val="50000"/>
                  </a:srgbClr>
                </a:solidFill>
              </a:rPr>
              <a:t>xe</a:t>
            </a:r>
            <a:r>
              <a:rPr lang="en-US" sz="3000" dirty="0">
                <a:solidFill>
                  <a:srgbClr val="777C84">
                    <a:lumMod val="50000"/>
                  </a:srgbClr>
                </a:solidFill>
              </a:rPr>
              <a:t> </a:t>
            </a:r>
            <a:r>
              <a:rPr lang="en-US" sz="3000" dirty="0" err="1">
                <a:solidFill>
                  <a:srgbClr val="777C84">
                    <a:lumMod val="50000"/>
                  </a:srgbClr>
                </a:solidFill>
              </a:rPr>
              <a:t>đạp</a:t>
            </a:r>
            <a:r>
              <a:rPr lang="en-US" sz="3000" dirty="0">
                <a:solidFill>
                  <a:srgbClr val="777C84">
                    <a:lumMod val="50000"/>
                  </a:srgbClr>
                </a:solidFill>
              </a:rPr>
              <a:t> </a:t>
            </a:r>
            <a:r>
              <a:rPr lang="en-US" sz="3000" dirty="0" err="1">
                <a:solidFill>
                  <a:srgbClr val="777C84">
                    <a:lumMod val="50000"/>
                  </a:srgbClr>
                </a:solidFill>
              </a:rPr>
              <a:t>có</a:t>
            </a:r>
            <a:r>
              <a:rPr lang="en-US" sz="3000" dirty="0">
                <a:solidFill>
                  <a:srgbClr val="777C84">
                    <a:lumMod val="50000"/>
                  </a:srgbClr>
                </a:solidFill>
              </a:rPr>
              <a:t> </a:t>
            </a:r>
            <a:r>
              <a:rPr lang="en-US" sz="3000" dirty="0" err="1">
                <a:solidFill>
                  <a:srgbClr val="777C84">
                    <a:lumMod val="50000"/>
                  </a:srgbClr>
                </a:solidFill>
              </a:rPr>
              <a:t>đường</a:t>
            </a:r>
            <a:r>
              <a:rPr lang="en-US" sz="3000" dirty="0">
                <a:solidFill>
                  <a:srgbClr val="777C84">
                    <a:lumMod val="50000"/>
                  </a:srgbClr>
                </a:solidFill>
              </a:rPr>
              <a:t> </a:t>
            </a:r>
            <a:r>
              <a:rPr lang="en-US" sz="3000" dirty="0" err="1">
                <a:solidFill>
                  <a:srgbClr val="777C84">
                    <a:lumMod val="50000"/>
                  </a:srgbClr>
                </a:solidFill>
              </a:rPr>
              <a:t>kính</a:t>
            </a:r>
            <a:r>
              <a:rPr lang="en-US" sz="3000" dirty="0">
                <a:solidFill>
                  <a:srgbClr val="777C84">
                    <a:lumMod val="50000"/>
                  </a:srgbClr>
                </a:solidFill>
              </a:rPr>
              <a:t> d =680mm. </a:t>
            </a:r>
            <a:r>
              <a:rPr lang="en-US" sz="3000" dirty="0" err="1">
                <a:solidFill>
                  <a:srgbClr val="777C84">
                    <a:lumMod val="50000"/>
                  </a:srgbClr>
                </a:solidFill>
              </a:rPr>
              <a:t>Hỏi</a:t>
            </a:r>
            <a:r>
              <a:rPr lang="en-US" sz="3000" dirty="0">
                <a:solidFill>
                  <a:srgbClr val="777C84">
                    <a:lumMod val="50000"/>
                  </a:srgbClr>
                </a:solidFill>
              </a:rPr>
              <a:t> </a:t>
            </a:r>
            <a:r>
              <a:rPr lang="en-US" sz="3000" dirty="0" err="1">
                <a:solidFill>
                  <a:srgbClr val="777C84">
                    <a:lumMod val="50000"/>
                  </a:srgbClr>
                </a:solidFill>
              </a:rPr>
              <a:t>nếu</a:t>
            </a:r>
            <a:r>
              <a:rPr lang="en-US" sz="3000" dirty="0">
                <a:solidFill>
                  <a:srgbClr val="777C84">
                    <a:lumMod val="50000"/>
                  </a:srgbClr>
                </a:solidFill>
              </a:rPr>
              <a:t> </a:t>
            </a:r>
            <a:r>
              <a:rPr lang="en-US" sz="3000" dirty="0" err="1">
                <a:solidFill>
                  <a:srgbClr val="777C84">
                    <a:lumMod val="50000"/>
                  </a:srgbClr>
                </a:solidFill>
              </a:rPr>
              <a:t>bánh</a:t>
            </a:r>
            <a:r>
              <a:rPr lang="en-US" sz="3000" dirty="0">
                <a:solidFill>
                  <a:srgbClr val="777C84">
                    <a:lumMod val="50000"/>
                  </a:srgbClr>
                </a:solidFill>
              </a:rPr>
              <a:t> </a:t>
            </a:r>
            <a:r>
              <a:rPr lang="en-US" sz="3000" dirty="0" err="1">
                <a:solidFill>
                  <a:srgbClr val="777C84">
                    <a:lumMod val="50000"/>
                  </a:srgbClr>
                </a:solidFill>
              </a:rPr>
              <a:t>xe</a:t>
            </a:r>
            <a:r>
              <a:rPr lang="en-US" sz="3000" dirty="0">
                <a:solidFill>
                  <a:srgbClr val="777C84">
                    <a:lumMod val="50000"/>
                  </a:srgbClr>
                </a:solidFill>
              </a:rPr>
              <a:t> </a:t>
            </a:r>
            <a:r>
              <a:rPr lang="en-US" sz="3000" dirty="0" err="1">
                <a:solidFill>
                  <a:srgbClr val="777C84">
                    <a:lumMod val="50000"/>
                  </a:srgbClr>
                </a:solidFill>
              </a:rPr>
              <a:t>lăn</a:t>
            </a:r>
            <a:r>
              <a:rPr lang="en-US" sz="3000" dirty="0">
                <a:solidFill>
                  <a:srgbClr val="777C84">
                    <a:lumMod val="50000"/>
                  </a:srgbClr>
                </a:solidFill>
              </a:rPr>
              <a:t> 19 </a:t>
            </a:r>
            <a:r>
              <a:rPr lang="en-US" sz="3000" dirty="0" err="1">
                <a:solidFill>
                  <a:srgbClr val="777C84">
                    <a:lumMod val="50000"/>
                  </a:srgbClr>
                </a:solidFill>
              </a:rPr>
              <a:t>vòng</a:t>
            </a:r>
            <a:r>
              <a:rPr lang="en-US" sz="3000" dirty="0">
                <a:solidFill>
                  <a:srgbClr val="777C84">
                    <a:lumMod val="50000"/>
                  </a:srgbClr>
                </a:solidFill>
              </a:rPr>
              <a:t> </a:t>
            </a:r>
            <a:r>
              <a:rPr lang="en-US" sz="3000" dirty="0" err="1">
                <a:solidFill>
                  <a:srgbClr val="777C84">
                    <a:lumMod val="50000"/>
                  </a:srgbClr>
                </a:solidFill>
              </a:rPr>
              <a:t>thì</a:t>
            </a:r>
            <a:r>
              <a:rPr lang="en-US" sz="3000" dirty="0">
                <a:solidFill>
                  <a:srgbClr val="777C84">
                    <a:lumMod val="50000"/>
                  </a:srgbClr>
                </a:solidFill>
              </a:rPr>
              <a:t> </a:t>
            </a:r>
            <a:r>
              <a:rPr lang="en-US" sz="3000" dirty="0" err="1">
                <a:solidFill>
                  <a:srgbClr val="777C84">
                    <a:lumMod val="50000"/>
                  </a:srgbClr>
                </a:solidFill>
              </a:rPr>
              <a:t>xe</a:t>
            </a:r>
            <a:r>
              <a:rPr lang="en-US" sz="3000" dirty="0">
                <a:solidFill>
                  <a:srgbClr val="777C84">
                    <a:lumMod val="50000"/>
                  </a:srgbClr>
                </a:solidFill>
              </a:rPr>
              <a:t> </a:t>
            </a:r>
            <a:r>
              <a:rPr lang="en-US" sz="3000" dirty="0" err="1">
                <a:solidFill>
                  <a:srgbClr val="777C84">
                    <a:lumMod val="50000"/>
                  </a:srgbClr>
                </a:solidFill>
              </a:rPr>
              <a:t>chạy</a:t>
            </a:r>
            <a:r>
              <a:rPr lang="en-US" sz="3000" dirty="0">
                <a:solidFill>
                  <a:srgbClr val="777C84">
                    <a:lumMod val="50000"/>
                  </a:srgbClr>
                </a:solidFill>
              </a:rPr>
              <a:t> </a:t>
            </a:r>
            <a:r>
              <a:rPr lang="en-US" sz="3000" dirty="0" err="1">
                <a:solidFill>
                  <a:srgbClr val="777C84">
                    <a:lumMod val="50000"/>
                  </a:srgbClr>
                </a:solidFill>
              </a:rPr>
              <a:t>đ</a:t>
            </a:r>
            <a:r>
              <a:rPr lang="en-US" sz="3000" dirty="0" err="1" smtClean="0">
                <a:solidFill>
                  <a:srgbClr val="777C84">
                    <a:lumMod val="50000"/>
                  </a:srgbClr>
                </a:solidFill>
              </a:rPr>
              <a:t>ược</a:t>
            </a:r>
            <a:r>
              <a:rPr lang="en-US" sz="3000" dirty="0" smtClean="0">
                <a:solidFill>
                  <a:srgbClr val="777C84">
                    <a:lumMod val="50000"/>
                  </a:srgbClr>
                </a:solidFill>
              </a:rPr>
              <a:t> </a:t>
            </a:r>
            <a:r>
              <a:rPr lang="en-US" sz="3000" dirty="0" err="1">
                <a:solidFill>
                  <a:srgbClr val="777C84">
                    <a:lumMod val="50000"/>
                  </a:srgbClr>
                </a:solidFill>
              </a:rPr>
              <a:t>quãng</a:t>
            </a:r>
            <a:r>
              <a:rPr lang="en-US" sz="3000" dirty="0">
                <a:solidFill>
                  <a:srgbClr val="777C84">
                    <a:lumMod val="50000"/>
                  </a:srgbClr>
                </a:solidFill>
              </a:rPr>
              <a:t> </a:t>
            </a:r>
            <a:r>
              <a:rPr lang="en-US" sz="3000" dirty="0" err="1">
                <a:solidFill>
                  <a:srgbClr val="777C84">
                    <a:lumMod val="50000"/>
                  </a:srgbClr>
                </a:solidFill>
              </a:rPr>
              <a:t>đường</a:t>
            </a:r>
            <a:r>
              <a:rPr lang="en-US" sz="3000" dirty="0">
                <a:solidFill>
                  <a:srgbClr val="777C84">
                    <a:lumMod val="50000"/>
                  </a:srgbClr>
                </a:solidFill>
              </a:rPr>
              <a:t> </a:t>
            </a:r>
            <a:r>
              <a:rPr lang="en-US" sz="3000" dirty="0" err="1">
                <a:solidFill>
                  <a:srgbClr val="777C84">
                    <a:lumMod val="50000"/>
                  </a:srgbClr>
                </a:solidFill>
              </a:rPr>
              <a:t>bao</a:t>
            </a:r>
            <a:r>
              <a:rPr lang="en-US" sz="3000" dirty="0">
                <a:solidFill>
                  <a:srgbClr val="777C84">
                    <a:lumMod val="50000"/>
                  </a:srgbClr>
                </a:solidFill>
              </a:rPr>
              <a:t> </a:t>
            </a:r>
            <a:r>
              <a:rPr lang="en-US" sz="3000" dirty="0" err="1">
                <a:solidFill>
                  <a:srgbClr val="777C84">
                    <a:lumMod val="50000"/>
                  </a:srgbClr>
                </a:solidFill>
              </a:rPr>
              <a:t>nhiêu</a:t>
            </a:r>
            <a:r>
              <a:rPr lang="en-US" sz="3000" dirty="0">
                <a:solidFill>
                  <a:srgbClr val="777C84">
                    <a:lumMod val="50000"/>
                  </a:srgbClr>
                </a:solidFill>
              </a:rPr>
              <a:t> (</a:t>
            </a:r>
            <a:r>
              <a:rPr lang="en-US" sz="3000" dirty="0" err="1">
                <a:solidFill>
                  <a:srgbClr val="777C84">
                    <a:lumMod val="50000"/>
                  </a:srgbClr>
                </a:solidFill>
              </a:rPr>
              <a:t>làm</a:t>
            </a:r>
            <a:r>
              <a:rPr lang="en-US" sz="3000" dirty="0">
                <a:solidFill>
                  <a:srgbClr val="777C84">
                    <a:lumMod val="50000"/>
                  </a:srgbClr>
                </a:solidFill>
              </a:rPr>
              <a:t> </a:t>
            </a:r>
            <a:r>
              <a:rPr lang="en-US" sz="3000" dirty="0" err="1">
                <a:solidFill>
                  <a:srgbClr val="777C84">
                    <a:lumMod val="50000"/>
                  </a:srgbClr>
                </a:solidFill>
              </a:rPr>
              <a:t>tròn</a:t>
            </a:r>
            <a:r>
              <a:rPr lang="en-US" sz="3000" dirty="0">
                <a:solidFill>
                  <a:srgbClr val="777C84">
                    <a:lumMod val="50000"/>
                  </a:srgbClr>
                </a:solidFill>
              </a:rPr>
              <a:t> </a:t>
            </a:r>
            <a:r>
              <a:rPr lang="en-US" sz="3000" dirty="0" err="1">
                <a:solidFill>
                  <a:srgbClr val="777C84">
                    <a:lumMod val="50000"/>
                  </a:srgbClr>
                </a:solidFill>
              </a:rPr>
              <a:t>đến</a:t>
            </a:r>
            <a:r>
              <a:rPr lang="en-US" sz="3000" dirty="0">
                <a:solidFill>
                  <a:srgbClr val="777C84">
                    <a:lumMod val="50000"/>
                  </a:srgbClr>
                </a:solidFill>
              </a:rPr>
              <a:t> </a:t>
            </a:r>
            <a:r>
              <a:rPr lang="en-US" sz="3000" dirty="0" err="1">
                <a:solidFill>
                  <a:srgbClr val="777C84">
                    <a:lumMod val="50000"/>
                  </a:srgbClr>
                </a:solidFill>
              </a:rPr>
              <a:t>mét</a:t>
            </a:r>
            <a:r>
              <a:rPr lang="en-US" sz="3000" dirty="0">
                <a:solidFill>
                  <a:srgbClr val="777C84">
                    <a:lumMod val="50000"/>
                  </a:srgbClr>
                </a:solidFill>
              </a:rPr>
              <a:t>)? </a:t>
            </a:r>
            <a:r>
              <a:rPr lang="en-US" sz="3000" dirty="0" err="1">
                <a:solidFill>
                  <a:srgbClr val="777C84">
                    <a:lumMod val="50000"/>
                  </a:srgbClr>
                </a:solidFill>
              </a:rPr>
              <a:t>Biết</a:t>
            </a:r>
            <a:r>
              <a:rPr lang="en-US" sz="3000" dirty="0">
                <a:solidFill>
                  <a:srgbClr val="777C84">
                    <a:lumMod val="50000"/>
                  </a:srgbClr>
                </a:solidFill>
              </a:rPr>
              <a:t> </a:t>
            </a:r>
            <a:r>
              <a:rPr lang="en-US" sz="3000" dirty="0" err="1">
                <a:solidFill>
                  <a:srgbClr val="777C84">
                    <a:lumMod val="50000"/>
                  </a:srgbClr>
                </a:solidFill>
              </a:rPr>
              <a:t>chu</a:t>
            </a:r>
            <a:r>
              <a:rPr lang="en-US" sz="3000" dirty="0">
                <a:solidFill>
                  <a:srgbClr val="777C84">
                    <a:lumMod val="50000"/>
                  </a:srgbClr>
                </a:solidFill>
              </a:rPr>
              <a:t> vi </a:t>
            </a:r>
            <a:r>
              <a:rPr lang="en-US" sz="3000" dirty="0" err="1">
                <a:solidFill>
                  <a:srgbClr val="777C84">
                    <a:lumMod val="50000"/>
                  </a:srgbClr>
                </a:solidFill>
              </a:rPr>
              <a:t>đường</a:t>
            </a:r>
            <a:r>
              <a:rPr lang="en-US" sz="3000" dirty="0">
                <a:solidFill>
                  <a:srgbClr val="777C84">
                    <a:lumMod val="50000"/>
                  </a:srgbClr>
                </a:solidFill>
              </a:rPr>
              <a:t> </a:t>
            </a:r>
            <a:r>
              <a:rPr lang="en-US" sz="3000" dirty="0" err="1">
                <a:solidFill>
                  <a:srgbClr val="777C84">
                    <a:lumMod val="50000"/>
                  </a:srgbClr>
                </a:solidFill>
              </a:rPr>
              <a:t>tròn</a:t>
            </a:r>
            <a:r>
              <a:rPr lang="en-US" sz="3000" dirty="0">
                <a:solidFill>
                  <a:srgbClr val="777C84">
                    <a:lumMod val="50000"/>
                  </a:srgbClr>
                </a:solidFill>
              </a:rPr>
              <a:t> </a:t>
            </a:r>
            <a:r>
              <a:rPr lang="en-US" sz="3000" dirty="0" err="1">
                <a:solidFill>
                  <a:srgbClr val="777C84">
                    <a:lumMod val="50000"/>
                  </a:srgbClr>
                </a:solidFill>
              </a:rPr>
              <a:t>được</a:t>
            </a:r>
            <a:r>
              <a:rPr lang="en-US" sz="3000" dirty="0">
                <a:solidFill>
                  <a:srgbClr val="777C84">
                    <a:lumMod val="50000"/>
                  </a:srgbClr>
                </a:solidFill>
              </a:rPr>
              <a:t> </a:t>
            </a:r>
            <a:r>
              <a:rPr lang="en-US" sz="3000" dirty="0" err="1">
                <a:solidFill>
                  <a:srgbClr val="777C84">
                    <a:lumMod val="50000"/>
                  </a:srgbClr>
                </a:solidFill>
              </a:rPr>
              <a:t>tính</a:t>
            </a:r>
            <a:r>
              <a:rPr lang="en-US" sz="3000" dirty="0">
                <a:solidFill>
                  <a:srgbClr val="777C84">
                    <a:lumMod val="50000"/>
                  </a:srgbClr>
                </a:solidFill>
              </a:rPr>
              <a:t> </a:t>
            </a:r>
            <a:r>
              <a:rPr lang="en-US" sz="3000" dirty="0" err="1">
                <a:solidFill>
                  <a:srgbClr val="777C84">
                    <a:lumMod val="50000"/>
                  </a:srgbClr>
                </a:solidFill>
              </a:rPr>
              <a:t>theo</a:t>
            </a:r>
            <a:r>
              <a:rPr lang="en-US" sz="3000" dirty="0">
                <a:solidFill>
                  <a:srgbClr val="777C84">
                    <a:lumMod val="50000"/>
                  </a:srgbClr>
                </a:solidFill>
              </a:rPr>
              <a:t> </a:t>
            </a:r>
            <a:r>
              <a:rPr lang="en-US" sz="3000" dirty="0" err="1">
                <a:solidFill>
                  <a:srgbClr val="777C84">
                    <a:lumMod val="50000"/>
                  </a:srgbClr>
                </a:solidFill>
              </a:rPr>
              <a:t>công</a:t>
            </a:r>
            <a:r>
              <a:rPr lang="en-US" sz="3000" dirty="0">
                <a:solidFill>
                  <a:srgbClr val="777C84">
                    <a:lumMod val="50000"/>
                  </a:srgbClr>
                </a:solidFill>
              </a:rPr>
              <a:t> </a:t>
            </a:r>
            <a:r>
              <a:rPr lang="en-US" sz="3000" dirty="0" err="1">
                <a:solidFill>
                  <a:srgbClr val="777C84">
                    <a:lumMod val="50000"/>
                  </a:srgbClr>
                </a:solidFill>
              </a:rPr>
              <a:t>thức</a:t>
            </a:r>
            <a:r>
              <a:rPr lang="en-US" sz="3000" dirty="0">
                <a:solidFill>
                  <a:srgbClr val="777C84">
                    <a:lumMod val="50000"/>
                  </a:srgbClr>
                </a:solidFill>
              </a:rPr>
              <a:t>: </a:t>
            </a:r>
            <a:endParaRPr lang="en-US" sz="3000" dirty="0" smtClean="0">
              <a:solidFill>
                <a:srgbClr val="777C84">
                  <a:lumMod val="50000"/>
                </a:srgbClr>
              </a:solidFill>
            </a:endParaRPr>
          </a:p>
          <a:p>
            <a:pPr algn="just"/>
            <a:r>
              <a:rPr lang="en-US" sz="3000" dirty="0" smtClean="0">
                <a:solidFill>
                  <a:srgbClr val="777C84">
                    <a:lumMod val="50000"/>
                  </a:srgbClr>
                </a:solidFill>
              </a:rPr>
              <a:t>C </a:t>
            </a:r>
            <a:r>
              <a:rPr lang="en-US" sz="3000" dirty="0">
                <a:solidFill>
                  <a:srgbClr val="777C84">
                    <a:lumMod val="50000"/>
                  </a:srgbClr>
                </a:solidFill>
              </a:rPr>
              <a:t>= πd (d </a:t>
            </a:r>
            <a:r>
              <a:rPr lang="en-US" sz="3000" dirty="0" err="1">
                <a:solidFill>
                  <a:srgbClr val="777C84">
                    <a:lumMod val="50000"/>
                  </a:srgbClr>
                </a:solidFill>
              </a:rPr>
              <a:t>là</a:t>
            </a:r>
            <a:r>
              <a:rPr lang="en-US" sz="3000" dirty="0">
                <a:solidFill>
                  <a:srgbClr val="777C84">
                    <a:lumMod val="50000"/>
                  </a:srgbClr>
                </a:solidFill>
              </a:rPr>
              <a:t> </a:t>
            </a:r>
            <a:r>
              <a:rPr lang="en-US" sz="3000" dirty="0" err="1">
                <a:solidFill>
                  <a:srgbClr val="777C84">
                    <a:lumMod val="50000"/>
                  </a:srgbClr>
                </a:solidFill>
              </a:rPr>
              <a:t>đường</a:t>
            </a:r>
            <a:r>
              <a:rPr lang="en-US" sz="3000" dirty="0">
                <a:solidFill>
                  <a:srgbClr val="777C84">
                    <a:lumMod val="50000"/>
                  </a:srgbClr>
                </a:solidFill>
              </a:rPr>
              <a:t> </a:t>
            </a:r>
            <a:r>
              <a:rPr lang="en-US" sz="3000" dirty="0" err="1">
                <a:solidFill>
                  <a:srgbClr val="777C84">
                    <a:lumMod val="50000"/>
                  </a:srgbClr>
                </a:solidFill>
              </a:rPr>
              <a:t>kính</a:t>
            </a:r>
            <a:r>
              <a:rPr lang="en-US" sz="3000" dirty="0">
                <a:solidFill>
                  <a:srgbClr val="777C84">
                    <a:lumMod val="50000"/>
                  </a:srgbClr>
                </a:solidFill>
              </a:rPr>
              <a:t>)</a:t>
            </a:r>
            <a:endParaRPr lang="en-SG" sz="3000" dirty="0">
              <a:solidFill>
                <a:srgbClr val="777C84">
                  <a:lumMod val="50000"/>
                </a:srgbClr>
              </a:solidFill>
            </a:endParaRPr>
          </a:p>
        </p:txBody>
      </p:sp>
      <p:pic>
        <p:nvPicPr>
          <p:cNvPr id="808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07" y="3844006"/>
            <a:ext cx="6877050" cy="123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21754" y="3340874"/>
            <a:ext cx="2322608" cy="584775"/>
          </a:xfrm>
          <a:prstGeom prst="rect">
            <a:avLst/>
          </a:prstGeom>
          <a:noFill/>
        </p:spPr>
        <p:txBody>
          <a:bodyPr wrap="square" rtlCol="0">
            <a:spAutoFit/>
          </a:bodyPr>
          <a:lstStyle/>
          <a:p>
            <a:r>
              <a:rPr lang="en-US" sz="3200" b="1" dirty="0" err="1" smtClean="0">
                <a:solidFill>
                  <a:prstClr val="black"/>
                </a:solidFill>
              </a:rPr>
              <a:t>Trả</a:t>
            </a:r>
            <a:r>
              <a:rPr lang="en-US" sz="3200" b="1" dirty="0" smtClean="0">
                <a:solidFill>
                  <a:prstClr val="black"/>
                </a:solidFill>
              </a:rPr>
              <a:t> </a:t>
            </a:r>
            <a:r>
              <a:rPr lang="en-US" sz="3200" b="1" dirty="0" err="1" smtClean="0">
                <a:solidFill>
                  <a:prstClr val="black"/>
                </a:solidFill>
              </a:rPr>
              <a:t>lời</a:t>
            </a:r>
            <a:r>
              <a:rPr lang="en-US" sz="3200" b="1" dirty="0" smtClean="0">
                <a:solidFill>
                  <a:prstClr val="black"/>
                </a:solidFill>
              </a:rPr>
              <a:t>:</a:t>
            </a:r>
            <a:endParaRPr lang="en-SG" sz="3200" b="1" dirty="0">
              <a:solidFill>
                <a:prstClr val="black"/>
              </a:solidFill>
            </a:endParaRP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02342"/>
            <a:ext cx="3593123" cy="227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7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80897"/>
                                        </p:tgtEl>
                                        <p:attrNameLst>
                                          <p:attrName>style.visibility</p:attrName>
                                        </p:attrNameLst>
                                      </p:cBhvr>
                                      <p:to>
                                        <p:strVal val="visible"/>
                                      </p:to>
                                    </p:set>
                                    <p:anim calcmode="lin" valueType="num">
                                      <p:cBhvr>
                                        <p:cTn id="10" dur="500" fill="hold"/>
                                        <p:tgtEl>
                                          <p:spTgt spid="80897"/>
                                        </p:tgtEl>
                                        <p:attrNameLst>
                                          <p:attrName>ppt_w</p:attrName>
                                        </p:attrNameLst>
                                      </p:cBhvr>
                                      <p:tavLst>
                                        <p:tav tm="0">
                                          <p:val>
                                            <p:fltVal val="0"/>
                                          </p:val>
                                        </p:tav>
                                        <p:tav tm="100000">
                                          <p:val>
                                            <p:strVal val="#ppt_w"/>
                                          </p:val>
                                        </p:tav>
                                      </p:tavLst>
                                    </p:anim>
                                    <p:anim calcmode="lin" valueType="num">
                                      <p:cBhvr>
                                        <p:cTn id="11" dur="500" fill="hold"/>
                                        <p:tgtEl>
                                          <p:spTgt spid="80897"/>
                                        </p:tgtEl>
                                        <p:attrNameLst>
                                          <p:attrName>ppt_h</p:attrName>
                                        </p:attrNameLst>
                                      </p:cBhvr>
                                      <p:tavLst>
                                        <p:tav tm="0">
                                          <p:val>
                                            <p:fltVal val="0"/>
                                          </p:val>
                                        </p:tav>
                                        <p:tav tm="100000">
                                          <p:val>
                                            <p:strVal val="#ppt_h"/>
                                          </p:val>
                                        </p:tav>
                                      </p:tavLst>
                                    </p:anim>
                                    <p:animEffect transition="in" filter="fade">
                                      <p:cBhvr>
                                        <p:cTn id="12" dur="500"/>
                                        <p:tgtEl>
                                          <p:spTgt spid="80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2"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2297" name="Rectangle 19"/>
          <p:cNvSpPr>
            <a:spLocks noChangeArrowheads="1"/>
          </p:cNvSpPr>
          <p:nvPr/>
        </p:nvSpPr>
        <p:spPr bwMode="auto">
          <a:xfrm>
            <a:off x="2" y="2701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4" name="Rectangle 13"/>
          <p:cNvSpPr/>
          <p:nvPr/>
        </p:nvSpPr>
        <p:spPr>
          <a:xfrm>
            <a:off x="1644557" y="27022"/>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529392" y="1317460"/>
            <a:ext cx="8614611" cy="1015663"/>
          </a:xfrm>
          <a:prstGeom prst="rect">
            <a:avLst/>
          </a:prstGeom>
          <a:noFill/>
        </p:spPr>
        <p:txBody>
          <a:bodyPr wrap="square" rtlCol="0">
            <a:spAutoFit/>
          </a:bodyPr>
          <a:lstStyle/>
          <a:p>
            <a:r>
              <a:rPr lang="en-US" sz="2800" b="1" dirty="0" err="1">
                <a:solidFill>
                  <a:prstClr val="black"/>
                </a:solidFill>
                <a:latin typeface="Times New Roman" pitchFamily="18" charset="0"/>
                <a:cs typeface="Times New Roman" pitchFamily="18" charset="0"/>
              </a:rPr>
              <a:t>Bài</a:t>
            </a:r>
            <a:r>
              <a:rPr lang="en-US" sz="2800" b="1" dirty="0">
                <a:solidFill>
                  <a:prstClr val="black"/>
                </a:solidFill>
                <a:latin typeface="Times New Roman" pitchFamily="18" charset="0"/>
                <a:cs typeface="Times New Roman" pitchFamily="18" charset="0"/>
              </a:rPr>
              <a:t> 8. (7/tr45 SGK)</a:t>
            </a:r>
            <a:endParaRPr lang="en-SG" sz="2800" b="1" dirty="0">
              <a:solidFill>
                <a:prstClr val="black"/>
              </a:solidFill>
              <a:latin typeface="Times New Roman" pitchFamily="18" charset="0"/>
              <a:cs typeface="Times New Roman" pitchFamily="18" charset="0"/>
            </a:endParaRPr>
          </a:p>
          <a:p>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tròn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hàng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biểu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endParaRPr lang="en-SG" sz="3200" dirty="0">
              <a:solidFill>
                <a:prstClr val="black"/>
              </a:solidFill>
              <a:latin typeface="Times New Roman" pitchFamily="18" charset="0"/>
              <a:cs typeface="Times New Roman" pitchFamily="18" charset="0"/>
            </a:endParaRPr>
          </a:p>
        </p:txBody>
      </p:sp>
      <p:sp>
        <p:nvSpPr>
          <p:cNvPr id="15" name="Rounded Rectangle 14">
            <a:hlinkClick r:id="" action="ppaction://hlinkshowjump?jump=nextslide"/>
          </p:cNvPr>
          <p:cNvSpPr/>
          <p:nvPr/>
        </p:nvSpPr>
        <p:spPr>
          <a:xfrm>
            <a:off x="723900" y="494457"/>
            <a:ext cx="7696200" cy="74295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0000FF"/>
                </a:solidFill>
                <a:latin typeface="Times New Roman" pitchFamily="18" charset="0"/>
                <a:cs typeface="Times New Roman" pitchFamily="18" charset="0"/>
              </a:rPr>
              <a:t>B.HOẠT ĐỘNG LUYỆN TẬP</a:t>
            </a:r>
            <a:endParaRPr lang="en-US" sz="4000" dirty="0">
              <a:solidFill>
                <a:srgbClr val="0000FF"/>
              </a:solidFill>
              <a:latin typeface="Times New Roman" pitchFamily="18" charset="0"/>
              <a:cs typeface="Times New Roman" pitchFamily="18" charset="0"/>
            </a:endParaRPr>
          </a:p>
        </p:txBody>
      </p:sp>
      <p:pic>
        <p:nvPicPr>
          <p:cNvPr id="7272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114" y="2033039"/>
            <a:ext cx="2843455" cy="8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2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95" y="2886076"/>
            <a:ext cx="6810375" cy="135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a:hlinkClick r:id="" action="ppaction://hlinkshowjump?jump=nextslide"/>
          </p:cNvPr>
          <p:cNvSpPr/>
          <p:nvPr/>
        </p:nvSpPr>
        <p:spPr>
          <a:xfrm>
            <a:off x="723899" y="494457"/>
            <a:ext cx="7696200" cy="74295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0000FF"/>
                </a:solidFill>
                <a:latin typeface="Times New Roman" pitchFamily="18" charset="0"/>
                <a:cs typeface="Times New Roman" pitchFamily="18" charset="0"/>
              </a:rPr>
              <a:t>HOẠT ĐỘNG NHÓM</a:t>
            </a:r>
            <a:endParaRPr lang="en-US" sz="4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046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15"/>
                                        </p:tgtEl>
                                      </p:cBhvr>
                                    </p:animEffect>
                                    <p:anim calcmode="lin" valueType="num">
                                      <p:cBhvr>
                                        <p:cTn id="13" dur="1000"/>
                                        <p:tgtEl>
                                          <p:spTgt spid="15"/>
                                        </p:tgtEl>
                                        <p:attrNameLst>
                                          <p:attrName>ppt_x</p:attrName>
                                        </p:attrNameLst>
                                      </p:cBhvr>
                                      <p:tavLst>
                                        <p:tav tm="0">
                                          <p:val>
                                            <p:strVal val="ppt_x"/>
                                          </p:val>
                                        </p:tav>
                                        <p:tav tm="100000">
                                          <p:val>
                                            <p:strVal val="ppt_x"/>
                                          </p:val>
                                        </p:tav>
                                      </p:tavLst>
                                    </p:anim>
                                    <p:anim calcmode="lin" valueType="num">
                                      <p:cBhvr>
                                        <p:cTn id="14" dur="1000"/>
                                        <p:tgtEl>
                                          <p:spTgt spid="15"/>
                                        </p:tgtEl>
                                        <p:attrNameLst>
                                          <p:attrName>ppt_y</p:attrName>
                                        </p:attrNameLst>
                                      </p:cBhvr>
                                      <p:tavLst>
                                        <p:tav tm="0">
                                          <p:val>
                                            <p:strVal val="ppt_y"/>
                                          </p:val>
                                        </p:tav>
                                        <p:tav tm="100000">
                                          <p:val>
                                            <p:strVal val="ppt_y+.1"/>
                                          </p:val>
                                        </p:tav>
                                      </p:tavLst>
                                    </p:anim>
                                    <p:set>
                                      <p:cBhvr>
                                        <p:cTn id="15" dur="1" fill="hold">
                                          <p:stCondLst>
                                            <p:cond delay="999"/>
                                          </p:stCondLst>
                                        </p:cTn>
                                        <p:tgtEl>
                                          <p:spTgt spid="15"/>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72725"/>
                                        </p:tgtEl>
                                        <p:attrNameLst>
                                          <p:attrName>style.visibility</p:attrName>
                                        </p:attrNameLst>
                                      </p:cBhvr>
                                      <p:to>
                                        <p:strVal val="visible"/>
                                      </p:to>
                                    </p:set>
                                    <p:animEffect transition="in" filter="randombar(horizontal)">
                                      <p:cBhvr>
                                        <p:cTn id="28" dur="500"/>
                                        <p:tgtEl>
                                          <p:spTgt spid="72725"/>
                                        </p:tgtEl>
                                      </p:cBhvr>
                                    </p:animEffect>
                                  </p:childTnLst>
                                </p:cTn>
                              </p:par>
                              <p:par>
                                <p:cTn id="29" presetID="14" presetClass="entr" presetSubtype="10" fill="hold" nodeType="withEffect">
                                  <p:stCondLst>
                                    <p:cond delay="0"/>
                                  </p:stCondLst>
                                  <p:childTnLst>
                                    <p:set>
                                      <p:cBhvr>
                                        <p:cTn id="30" dur="1" fill="hold">
                                          <p:stCondLst>
                                            <p:cond delay="0"/>
                                          </p:stCondLst>
                                        </p:cTn>
                                        <p:tgtEl>
                                          <p:spTgt spid="72726"/>
                                        </p:tgtEl>
                                        <p:attrNameLst>
                                          <p:attrName>style.visibility</p:attrName>
                                        </p:attrNameLst>
                                      </p:cBhvr>
                                      <p:to>
                                        <p:strVal val="visible"/>
                                      </p:to>
                                    </p:set>
                                    <p:animEffect transition="in" filter="randombar(horizontal)">
                                      <p:cBhvr>
                                        <p:cTn id="31" dur="500"/>
                                        <p:tgtEl>
                                          <p:spTgt spid="7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5" grpId="1"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2"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2297" name="Rectangle 19"/>
          <p:cNvSpPr>
            <a:spLocks noChangeArrowheads="1"/>
          </p:cNvSpPr>
          <p:nvPr/>
        </p:nvSpPr>
        <p:spPr bwMode="auto">
          <a:xfrm>
            <a:off x="2" y="2701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4" name="Rectangle 13"/>
          <p:cNvSpPr/>
          <p:nvPr/>
        </p:nvSpPr>
        <p:spPr>
          <a:xfrm>
            <a:off x="1644557" y="27022"/>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843" y="767680"/>
            <a:ext cx="6439605" cy="297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610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2"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2297" name="Rectangle 19"/>
          <p:cNvSpPr>
            <a:spLocks noChangeArrowheads="1"/>
          </p:cNvSpPr>
          <p:nvPr/>
        </p:nvSpPr>
        <p:spPr bwMode="auto">
          <a:xfrm>
            <a:off x="2" y="2701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4" name="Rectangle 13"/>
          <p:cNvSpPr/>
          <p:nvPr/>
        </p:nvSpPr>
        <p:spPr>
          <a:xfrm>
            <a:off x="1644557" y="27022"/>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6" y="751742"/>
            <a:ext cx="7754815" cy="369332"/>
          </a:xfrm>
          <a:prstGeom prst="rect">
            <a:avLst/>
          </a:prstGeom>
          <a:noFill/>
        </p:spPr>
        <p:txBody>
          <a:bodyPr wrap="square" rtlCol="0">
            <a:spAutoFit/>
          </a:bodyPr>
          <a:lstStyle/>
          <a:p>
            <a:endParaRPr lang="en-SG" dirty="0">
              <a:solidFill>
                <a:prstClr val="black"/>
              </a:solidFill>
            </a:endParaRPr>
          </a:p>
        </p:txBody>
      </p:sp>
      <p:sp>
        <p:nvSpPr>
          <p:cNvPr id="3" name="TextBox 2"/>
          <p:cNvSpPr txBox="1"/>
          <p:nvPr/>
        </p:nvSpPr>
        <p:spPr>
          <a:xfrm>
            <a:off x="641838" y="705584"/>
            <a:ext cx="8176848" cy="1846659"/>
          </a:xfrm>
          <a:prstGeom prst="rect">
            <a:avLst/>
          </a:prstGeom>
          <a:noFill/>
        </p:spPr>
        <p:txBody>
          <a:bodyPr wrap="square" rtlCol="0">
            <a:spAutoFit/>
          </a:bodyPr>
          <a:lstStyle/>
          <a:p>
            <a:r>
              <a:rPr lang="en-US" sz="2400" b="1" dirty="0" err="1">
                <a:solidFill>
                  <a:prstClr val="black"/>
                </a:solidFill>
                <a:latin typeface="Times New Roman" pitchFamily="18" charset="0"/>
                <a:cs typeface="Times New Roman" pitchFamily="18" charset="0"/>
              </a:rPr>
              <a:t>Bài</a:t>
            </a:r>
            <a:r>
              <a:rPr lang="en-US" sz="2400" b="1" dirty="0">
                <a:solidFill>
                  <a:prstClr val="black"/>
                </a:solidFill>
                <a:latin typeface="Times New Roman" pitchFamily="18" charset="0"/>
                <a:cs typeface="Times New Roman" pitchFamily="18" charset="0"/>
              </a:rPr>
              <a:t> 9.</a:t>
            </a:r>
            <a:r>
              <a:rPr lang="en-US" sz="2400" dirty="0">
                <a:solidFill>
                  <a:prstClr val="black"/>
                </a:solidFill>
                <a:latin typeface="Times New Roman" pitchFamily="18" charset="0"/>
                <a:cs typeface="Times New Roman" pitchFamily="18" charset="0"/>
              </a:rPr>
              <a:t> (6/tr45 SGK)</a:t>
            </a:r>
            <a:endParaRPr lang="en-SG" sz="2400" dirty="0">
              <a:solidFill>
                <a:prstClr val="black"/>
              </a:solidFill>
              <a:latin typeface="Times New Roman" pitchFamily="18" charset="0"/>
              <a:cs typeface="Times New Roman" pitchFamily="18" charset="0"/>
            </a:endParaRPr>
          </a:p>
          <a:p>
            <a:r>
              <a:rPr lang="fr-FR" sz="2400" dirty="0" err="1">
                <a:solidFill>
                  <a:prstClr val="black"/>
                </a:solidFill>
                <a:latin typeface="Times New Roman" pitchFamily="18" charset="0"/>
                <a:cs typeface="Times New Roman" pitchFamily="18" charset="0"/>
              </a:rPr>
              <a:t>Dân</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số</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của</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Thành</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phố</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Hồ</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Chí</a:t>
            </a:r>
            <a:r>
              <a:rPr lang="fr-FR" sz="2400" dirty="0">
                <a:solidFill>
                  <a:prstClr val="black"/>
                </a:solidFill>
                <a:latin typeface="Times New Roman" pitchFamily="18" charset="0"/>
                <a:cs typeface="Times New Roman" pitchFamily="18" charset="0"/>
              </a:rPr>
              <a:t> Minh </a:t>
            </a:r>
            <a:r>
              <a:rPr lang="fr-FR" sz="2400" dirty="0" err="1">
                <a:solidFill>
                  <a:prstClr val="black"/>
                </a:solidFill>
                <a:latin typeface="Times New Roman" pitchFamily="18" charset="0"/>
                <a:cs typeface="Times New Roman" pitchFamily="18" charset="0"/>
              </a:rPr>
              <a:t>tính</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đến</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tháng</a:t>
            </a:r>
            <a:r>
              <a:rPr lang="fr-FR" sz="2400" dirty="0">
                <a:solidFill>
                  <a:prstClr val="black"/>
                </a:solidFill>
                <a:latin typeface="Times New Roman" pitchFamily="18" charset="0"/>
                <a:cs typeface="Times New Roman" pitchFamily="18" charset="0"/>
              </a:rPr>
              <a:t> 1 </a:t>
            </a:r>
            <a:r>
              <a:rPr lang="fr-FR" sz="2400" dirty="0" err="1">
                <a:solidFill>
                  <a:prstClr val="black"/>
                </a:solidFill>
                <a:latin typeface="Times New Roman" pitchFamily="18" charset="0"/>
                <a:cs typeface="Times New Roman" pitchFamily="18" charset="0"/>
              </a:rPr>
              <a:t>năm</a:t>
            </a:r>
            <a:r>
              <a:rPr lang="fr-FR" sz="2400" dirty="0">
                <a:solidFill>
                  <a:prstClr val="black"/>
                </a:solidFill>
                <a:latin typeface="Times New Roman" pitchFamily="18" charset="0"/>
                <a:cs typeface="Times New Roman" pitchFamily="18" charset="0"/>
              </a:rPr>
              <a:t> 2021 là 8 993 083 </a:t>
            </a:r>
            <a:r>
              <a:rPr lang="fr-FR" sz="2400" dirty="0" err="1">
                <a:solidFill>
                  <a:prstClr val="black"/>
                </a:solidFill>
                <a:latin typeface="Times New Roman" pitchFamily="18" charset="0"/>
                <a:cs typeface="Times New Roman" pitchFamily="18" charset="0"/>
              </a:rPr>
              <a:t>người</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nguồn</a:t>
            </a:r>
            <a:r>
              <a:rPr lang="fr-FR" sz="2400" dirty="0">
                <a:solidFill>
                  <a:prstClr val="black"/>
                </a:solidFill>
                <a:latin typeface="Times New Roman" pitchFamily="18" charset="0"/>
                <a:cs typeface="Times New Roman" pitchFamily="18" charset="0"/>
              </a:rPr>
              <a:t> </a:t>
            </a:r>
            <a:r>
              <a:rPr lang="fr-FR" sz="2400" u="sng" dirty="0">
                <a:solidFill>
                  <a:prstClr val="black"/>
                </a:solidFill>
                <a:latin typeface="Times New Roman" pitchFamily="18" charset="0"/>
                <a:cs typeface="Times New Roman" pitchFamily="18" charset="0"/>
                <a:hlinkClick r:id="rId2"/>
              </a:rPr>
              <a:t>https://top10tphcm.com/</a:t>
            </a:r>
            <a:r>
              <a:rPr lang="fr-FR" sz="2400" dirty="0">
                <a:solidFill>
                  <a:prstClr val="black"/>
                </a:solidFill>
                <a:latin typeface="Times New Roman" pitchFamily="18" charset="0"/>
                <a:cs typeface="Times New Roman" pitchFamily="18" charset="0"/>
              </a:rPr>
              <a:t>).</a:t>
            </a:r>
            <a:endParaRPr lang="en-SG" sz="2400" dirty="0">
              <a:solidFill>
                <a:prstClr val="black"/>
              </a:solidFill>
              <a:latin typeface="Times New Roman" pitchFamily="18" charset="0"/>
              <a:cs typeface="Times New Roman" pitchFamily="18" charset="0"/>
            </a:endParaRPr>
          </a:p>
          <a:p>
            <a:r>
              <a:rPr lang="fr-FR" sz="2400" dirty="0" err="1">
                <a:solidFill>
                  <a:prstClr val="black"/>
                </a:solidFill>
                <a:latin typeface="Times New Roman" pitchFamily="18" charset="0"/>
                <a:cs typeface="Times New Roman" pitchFamily="18" charset="0"/>
              </a:rPr>
              <a:t>Hãy</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làm</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tròn</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số</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trên</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đến</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hàng</a:t>
            </a:r>
            <a:r>
              <a:rPr lang="fr-FR" sz="2400" dirty="0">
                <a:solidFill>
                  <a:prstClr val="black"/>
                </a:solidFill>
                <a:latin typeface="Times New Roman" pitchFamily="18" charset="0"/>
                <a:cs typeface="Times New Roman" pitchFamily="18" charset="0"/>
              </a:rPr>
              <a:t> </a:t>
            </a:r>
            <a:r>
              <a:rPr lang="fr-FR" sz="2400" dirty="0" err="1" smtClean="0">
                <a:solidFill>
                  <a:prstClr val="black"/>
                </a:solidFill>
                <a:latin typeface="Times New Roman" pitchFamily="18" charset="0"/>
                <a:cs typeface="Times New Roman" pitchFamily="18" charset="0"/>
              </a:rPr>
              <a:t>nghìn</a:t>
            </a:r>
            <a:r>
              <a:rPr lang="fr-FR" sz="2400" dirty="0" smtClean="0">
                <a:solidFill>
                  <a:prstClr val="black"/>
                </a:solidFill>
                <a:latin typeface="Times New Roman" pitchFamily="18" charset="0"/>
                <a:cs typeface="Times New Roman" pitchFamily="18" charset="0"/>
              </a:rPr>
              <a:t>.</a:t>
            </a:r>
            <a:endParaRPr lang="en-SG" sz="2400" dirty="0">
              <a:solidFill>
                <a:prstClr val="black"/>
              </a:solidFill>
              <a:latin typeface="Times New Roman" pitchFamily="18" charset="0"/>
              <a:cs typeface="Times New Roman" pitchFamily="18" charset="0"/>
            </a:endParaRPr>
          </a:p>
          <a:p>
            <a:endParaRPr lang="en-SG" dirty="0">
              <a:solidFill>
                <a:prstClr val="black"/>
              </a:solidFill>
            </a:endParaRPr>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971" y="1967829"/>
            <a:ext cx="5314950"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470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2"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2297" name="Rectangle 19"/>
          <p:cNvSpPr>
            <a:spLocks noChangeArrowheads="1"/>
          </p:cNvSpPr>
          <p:nvPr/>
        </p:nvSpPr>
        <p:spPr bwMode="auto">
          <a:xfrm>
            <a:off x="2" y="2701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4" name="Rectangle 13"/>
          <p:cNvSpPr/>
          <p:nvPr/>
        </p:nvSpPr>
        <p:spPr>
          <a:xfrm>
            <a:off x="1644557" y="27022"/>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6" y="751742"/>
            <a:ext cx="7754815" cy="369332"/>
          </a:xfrm>
          <a:prstGeom prst="rect">
            <a:avLst/>
          </a:prstGeom>
          <a:noFill/>
        </p:spPr>
        <p:txBody>
          <a:bodyPr wrap="square" rtlCol="0">
            <a:spAutoFit/>
          </a:bodyPr>
          <a:lstStyle/>
          <a:p>
            <a:endParaRPr lang="en-SG" dirty="0">
              <a:solidFill>
                <a:prstClr val="black"/>
              </a:solidFill>
            </a:endParaRP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02" y="494458"/>
            <a:ext cx="7705725" cy="435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051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2"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2297" name="Rectangle 19"/>
          <p:cNvSpPr>
            <a:spLocks noChangeArrowheads="1"/>
          </p:cNvSpPr>
          <p:nvPr/>
        </p:nvSpPr>
        <p:spPr bwMode="auto">
          <a:xfrm>
            <a:off x="2" y="2701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4" name="Rectangle 13"/>
          <p:cNvSpPr/>
          <p:nvPr/>
        </p:nvSpPr>
        <p:spPr>
          <a:xfrm>
            <a:off x="1644557" y="27022"/>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6" y="751742"/>
            <a:ext cx="7754815" cy="369332"/>
          </a:xfrm>
          <a:prstGeom prst="rect">
            <a:avLst/>
          </a:prstGeom>
          <a:noFill/>
        </p:spPr>
        <p:txBody>
          <a:bodyPr wrap="square" rtlCol="0">
            <a:spAutoFit/>
          </a:bodyPr>
          <a:lstStyle/>
          <a:p>
            <a:endParaRPr lang="en-SG" dirty="0">
              <a:solidFill>
                <a:prstClr val="black"/>
              </a:solidFill>
            </a:endParaRPr>
          </a:p>
        </p:txBody>
      </p:sp>
      <p:sp>
        <p:nvSpPr>
          <p:cNvPr id="3" name="TextBox 2"/>
          <p:cNvSpPr txBox="1"/>
          <p:nvPr/>
        </p:nvSpPr>
        <p:spPr>
          <a:xfrm>
            <a:off x="641838" y="705584"/>
            <a:ext cx="8176848" cy="1846659"/>
          </a:xfrm>
          <a:prstGeom prst="rect">
            <a:avLst/>
          </a:prstGeom>
          <a:noFill/>
        </p:spPr>
        <p:txBody>
          <a:bodyPr wrap="square" rtlCol="0">
            <a:spAutoFit/>
          </a:bodyPr>
          <a:lstStyle/>
          <a:p>
            <a:r>
              <a:rPr lang="en-US" sz="2400" b="1" dirty="0" err="1">
                <a:solidFill>
                  <a:prstClr val="black"/>
                </a:solidFill>
                <a:latin typeface="Times New Roman" pitchFamily="18" charset="0"/>
                <a:cs typeface="Times New Roman" pitchFamily="18" charset="0"/>
              </a:rPr>
              <a:t>Bài</a:t>
            </a:r>
            <a:r>
              <a:rPr lang="en-US" sz="2400" b="1" dirty="0">
                <a:solidFill>
                  <a:prstClr val="black"/>
                </a:solidFill>
                <a:latin typeface="Times New Roman" pitchFamily="18" charset="0"/>
                <a:cs typeface="Times New Roman" pitchFamily="18" charset="0"/>
              </a:rPr>
              <a:t> 9.</a:t>
            </a:r>
            <a:r>
              <a:rPr lang="en-US" sz="2400" dirty="0">
                <a:solidFill>
                  <a:prstClr val="black"/>
                </a:solidFill>
                <a:latin typeface="Times New Roman" pitchFamily="18" charset="0"/>
                <a:cs typeface="Times New Roman" pitchFamily="18" charset="0"/>
              </a:rPr>
              <a:t> (6/tr45 SGK)</a:t>
            </a:r>
            <a:endParaRPr lang="en-SG" sz="2400" dirty="0">
              <a:solidFill>
                <a:prstClr val="black"/>
              </a:solidFill>
              <a:latin typeface="Times New Roman" pitchFamily="18" charset="0"/>
              <a:cs typeface="Times New Roman" pitchFamily="18" charset="0"/>
            </a:endParaRPr>
          </a:p>
          <a:p>
            <a:r>
              <a:rPr lang="fr-FR" sz="2400" dirty="0" err="1">
                <a:solidFill>
                  <a:prstClr val="black"/>
                </a:solidFill>
                <a:latin typeface="Times New Roman" pitchFamily="18" charset="0"/>
                <a:cs typeface="Times New Roman" pitchFamily="18" charset="0"/>
              </a:rPr>
              <a:t>Dân</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số</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của</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Thành</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phố</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Hồ</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Chí</a:t>
            </a:r>
            <a:r>
              <a:rPr lang="fr-FR" sz="2400" dirty="0">
                <a:solidFill>
                  <a:prstClr val="black"/>
                </a:solidFill>
                <a:latin typeface="Times New Roman" pitchFamily="18" charset="0"/>
                <a:cs typeface="Times New Roman" pitchFamily="18" charset="0"/>
              </a:rPr>
              <a:t> Minh </a:t>
            </a:r>
            <a:r>
              <a:rPr lang="fr-FR" sz="2400" dirty="0" err="1">
                <a:solidFill>
                  <a:prstClr val="black"/>
                </a:solidFill>
                <a:latin typeface="Times New Roman" pitchFamily="18" charset="0"/>
                <a:cs typeface="Times New Roman" pitchFamily="18" charset="0"/>
              </a:rPr>
              <a:t>tính</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đến</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tháng</a:t>
            </a:r>
            <a:r>
              <a:rPr lang="fr-FR" sz="2400" dirty="0">
                <a:solidFill>
                  <a:prstClr val="black"/>
                </a:solidFill>
                <a:latin typeface="Times New Roman" pitchFamily="18" charset="0"/>
                <a:cs typeface="Times New Roman" pitchFamily="18" charset="0"/>
              </a:rPr>
              <a:t> 1 </a:t>
            </a:r>
            <a:r>
              <a:rPr lang="fr-FR" sz="2400" dirty="0" err="1">
                <a:solidFill>
                  <a:prstClr val="black"/>
                </a:solidFill>
                <a:latin typeface="Times New Roman" pitchFamily="18" charset="0"/>
                <a:cs typeface="Times New Roman" pitchFamily="18" charset="0"/>
              </a:rPr>
              <a:t>năm</a:t>
            </a:r>
            <a:r>
              <a:rPr lang="fr-FR" sz="2400" dirty="0">
                <a:solidFill>
                  <a:prstClr val="black"/>
                </a:solidFill>
                <a:latin typeface="Times New Roman" pitchFamily="18" charset="0"/>
                <a:cs typeface="Times New Roman" pitchFamily="18" charset="0"/>
              </a:rPr>
              <a:t> 2021 là 8 993 083 </a:t>
            </a:r>
            <a:r>
              <a:rPr lang="fr-FR" sz="2400" dirty="0" err="1">
                <a:solidFill>
                  <a:prstClr val="black"/>
                </a:solidFill>
                <a:latin typeface="Times New Roman" pitchFamily="18" charset="0"/>
                <a:cs typeface="Times New Roman" pitchFamily="18" charset="0"/>
              </a:rPr>
              <a:t>người</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nguồn</a:t>
            </a:r>
            <a:r>
              <a:rPr lang="fr-FR" sz="2400" dirty="0">
                <a:solidFill>
                  <a:prstClr val="black"/>
                </a:solidFill>
                <a:latin typeface="Times New Roman" pitchFamily="18" charset="0"/>
                <a:cs typeface="Times New Roman" pitchFamily="18" charset="0"/>
              </a:rPr>
              <a:t> </a:t>
            </a:r>
            <a:r>
              <a:rPr lang="fr-FR" sz="2400" u="sng" dirty="0">
                <a:solidFill>
                  <a:prstClr val="black"/>
                </a:solidFill>
                <a:latin typeface="Times New Roman" pitchFamily="18" charset="0"/>
                <a:cs typeface="Times New Roman" pitchFamily="18" charset="0"/>
                <a:hlinkClick r:id="rId2"/>
              </a:rPr>
              <a:t>https://top10tphcm.com/</a:t>
            </a:r>
            <a:r>
              <a:rPr lang="fr-FR" sz="2400" dirty="0">
                <a:solidFill>
                  <a:prstClr val="black"/>
                </a:solidFill>
                <a:latin typeface="Times New Roman" pitchFamily="18" charset="0"/>
                <a:cs typeface="Times New Roman" pitchFamily="18" charset="0"/>
              </a:rPr>
              <a:t>).</a:t>
            </a:r>
            <a:endParaRPr lang="en-SG" sz="2400" dirty="0">
              <a:solidFill>
                <a:prstClr val="black"/>
              </a:solidFill>
              <a:latin typeface="Times New Roman" pitchFamily="18" charset="0"/>
              <a:cs typeface="Times New Roman" pitchFamily="18" charset="0"/>
            </a:endParaRPr>
          </a:p>
          <a:p>
            <a:r>
              <a:rPr lang="fr-FR" sz="2400" dirty="0" err="1">
                <a:solidFill>
                  <a:prstClr val="black"/>
                </a:solidFill>
                <a:latin typeface="Times New Roman" pitchFamily="18" charset="0"/>
                <a:cs typeface="Times New Roman" pitchFamily="18" charset="0"/>
              </a:rPr>
              <a:t>Hãy</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làm</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tròn</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số</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trên</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đến</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hàng</a:t>
            </a:r>
            <a:r>
              <a:rPr lang="fr-FR" sz="2400" dirty="0">
                <a:solidFill>
                  <a:prstClr val="black"/>
                </a:solidFill>
                <a:latin typeface="Times New Roman" pitchFamily="18" charset="0"/>
                <a:cs typeface="Times New Roman" pitchFamily="18" charset="0"/>
              </a:rPr>
              <a:t> </a:t>
            </a:r>
            <a:r>
              <a:rPr lang="fr-FR" sz="2400" dirty="0" err="1" smtClean="0">
                <a:solidFill>
                  <a:prstClr val="black"/>
                </a:solidFill>
                <a:latin typeface="Times New Roman" pitchFamily="18" charset="0"/>
                <a:cs typeface="Times New Roman" pitchFamily="18" charset="0"/>
              </a:rPr>
              <a:t>nghìn</a:t>
            </a:r>
            <a:r>
              <a:rPr lang="fr-FR" sz="2400" dirty="0" smtClean="0">
                <a:solidFill>
                  <a:prstClr val="black"/>
                </a:solidFill>
                <a:latin typeface="Times New Roman" pitchFamily="18" charset="0"/>
                <a:cs typeface="Times New Roman" pitchFamily="18" charset="0"/>
              </a:rPr>
              <a:t>.</a:t>
            </a:r>
            <a:endParaRPr lang="en-SG" sz="2400" dirty="0">
              <a:solidFill>
                <a:prstClr val="black"/>
              </a:solidFill>
              <a:latin typeface="Times New Roman" pitchFamily="18" charset="0"/>
              <a:cs typeface="Times New Roman" pitchFamily="18" charset="0"/>
            </a:endParaRPr>
          </a:p>
          <a:p>
            <a:endParaRPr lang="en-SG" dirty="0">
              <a:solidFill>
                <a:prstClr val="black"/>
              </a:solidFill>
            </a:endParaRPr>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971" y="1967829"/>
            <a:ext cx="5314950"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33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heel(1)">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2"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2297" name="Rectangle 19"/>
          <p:cNvSpPr>
            <a:spLocks noChangeArrowheads="1"/>
          </p:cNvSpPr>
          <p:nvPr/>
        </p:nvSpPr>
        <p:spPr bwMode="auto">
          <a:xfrm>
            <a:off x="2" y="2701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4" name="Rectangle 13"/>
          <p:cNvSpPr/>
          <p:nvPr/>
        </p:nvSpPr>
        <p:spPr>
          <a:xfrm>
            <a:off x="1644557" y="27022"/>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4" name="Explosion 1 3"/>
          <p:cNvSpPr/>
          <p:nvPr/>
        </p:nvSpPr>
        <p:spPr>
          <a:xfrm>
            <a:off x="1380393" y="1318848"/>
            <a:ext cx="5125522" cy="238051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0000FF"/>
                </a:solidFill>
                <a:latin typeface="Times New Roman" panose="02020603050405020304" pitchFamily="18" charset="0"/>
                <a:ea typeface="Times New Roman" panose="02020603050405020304" pitchFamily="18" charset="0"/>
              </a:rPr>
              <a:t>HOẠT ĐỘNG THỰC HÀNH </a:t>
            </a:r>
            <a:endParaRPr lang="en-SG" sz="3200" dirty="0">
              <a:solidFill>
                <a:prstClr val="white"/>
              </a:solidFill>
            </a:endParaRPr>
          </a:p>
        </p:txBody>
      </p:sp>
    </p:spTree>
    <p:extLst>
      <p:ext uri="{BB962C8B-B14F-4D97-AF65-F5344CB8AC3E}">
        <p14:creationId xmlns:p14="http://schemas.microsoft.com/office/powerpoint/2010/main" val="2516064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9"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extBox 3"/>
          <p:cNvSpPr txBox="1"/>
          <p:nvPr/>
        </p:nvSpPr>
        <p:spPr>
          <a:xfrm>
            <a:off x="1600200" y="1024180"/>
            <a:ext cx="5791200"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1.Tìm </a:t>
            </a:r>
            <a:r>
              <a:rPr lang="en-US" sz="3600" dirty="0">
                <a:latin typeface="Times New Roman" pitchFamily="18" charset="0"/>
                <a:cs typeface="Times New Roman" pitchFamily="18" charset="0"/>
              </a:rPr>
              <a:t>x,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|x| = 20,22</a:t>
            </a:r>
            <a:endParaRPr lang="en-US" sz="2000" dirty="0">
              <a:latin typeface="Times New Roman" pitchFamily="18" charset="0"/>
              <a:cs typeface="Times New Roman" pitchFamily="18" charset="0"/>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2743200" y="2794004"/>
            <a:ext cx="5597070" cy="584775"/>
          </a:xfrm>
          <a:prstGeom prst="rect">
            <a:avLst/>
          </a:prstGeom>
          <a:noFill/>
        </p:spPr>
        <p:txBody>
          <a:bodyPr wrap="square" rtlCol="0">
            <a:spAutoFit/>
          </a:bodyPr>
          <a:lstStyle/>
          <a:p>
            <a:r>
              <a:rPr lang="en-US" sz="3200" dirty="0">
                <a:latin typeface="Times New Roman" pitchFamily="18" charset="0"/>
                <a:cs typeface="Times New Roman" pitchFamily="18" charset="0"/>
              </a:rPr>
              <a:t>x</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20,22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x </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  20,22</a:t>
            </a:r>
            <a:endParaRPr lang="en-US" sz="3200" dirty="0">
              <a:latin typeface="Times New Roman" pitchFamily="18" charset="0"/>
              <a:cs typeface="Times New Roman"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43503"/>
            <a:ext cx="3048000" cy="2100001"/>
          </a:xfrm>
          <a:prstGeom prst="rect">
            <a:avLst/>
          </a:prstGeom>
        </p:spPr>
      </p:pic>
    </p:spTree>
    <p:extLst>
      <p:ext uri="{BB962C8B-B14F-4D97-AF65-F5344CB8AC3E}">
        <p14:creationId xmlns:p14="http://schemas.microsoft.com/office/powerpoint/2010/main" val="12141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2"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2297" name="Rectangle 19"/>
          <p:cNvSpPr>
            <a:spLocks noChangeArrowheads="1"/>
          </p:cNvSpPr>
          <p:nvPr/>
        </p:nvSpPr>
        <p:spPr bwMode="auto">
          <a:xfrm>
            <a:off x="2" y="2701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4" name="Rectangle 13"/>
          <p:cNvSpPr/>
          <p:nvPr/>
        </p:nvSpPr>
        <p:spPr>
          <a:xfrm>
            <a:off x="1644557" y="27022"/>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6" y="751742"/>
            <a:ext cx="7754815" cy="369332"/>
          </a:xfrm>
          <a:prstGeom prst="rect">
            <a:avLst/>
          </a:prstGeom>
          <a:noFill/>
        </p:spPr>
        <p:txBody>
          <a:bodyPr wrap="square" rtlCol="0">
            <a:spAutoFit/>
          </a:bodyPr>
          <a:lstStyle/>
          <a:p>
            <a:endParaRPr lang="en-SG" dirty="0">
              <a:solidFill>
                <a:prstClr val="black"/>
              </a:solidFill>
            </a:endParaRPr>
          </a:p>
        </p:txBody>
      </p:sp>
      <p:sp>
        <p:nvSpPr>
          <p:cNvPr id="3" name="TextBox 2"/>
          <p:cNvSpPr txBox="1"/>
          <p:nvPr/>
        </p:nvSpPr>
        <p:spPr>
          <a:xfrm>
            <a:off x="641838" y="705583"/>
            <a:ext cx="8502162" cy="2677656"/>
          </a:xfrm>
          <a:prstGeom prst="rect">
            <a:avLst/>
          </a:prstGeom>
          <a:noFill/>
        </p:spPr>
        <p:txBody>
          <a:bodyPr wrap="square" rtlCol="0">
            <a:spAutoFit/>
          </a:bodyPr>
          <a:lstStyle/>
          <a:p>
            <a:r>
              <a:rPr lang="en-US" sz="2400" b="1" dirty="0" err="1">
                <a:solidFill>
                  <a:prstClr val="black"/>
                </a:solidFill>
                <a:latin typeface="Times New Roman" pitchFamily="18" charset="0"/>
                <a:cs typeface="Times New Roman" pitchFamily="18" charset="0"/>
              </a:rPr>
              <a:t>Bài</a:t>
            </a:r>
            <a:r>
              <a:rPr lang="en-US" sz="2400" b="1" dirty="0">
                <a:solidFill>
                  <a:prstClr val="black"/>
                </a:solidFill>
                <a:latin typeface="Times New Roman" pitchFamily="18" charset="0"/>
                <a:cs typeface="Times New Roman" pitchFamily="18" charset="0"/>
              </a:rPr>
              <a:t> 10 </a:t>
            </a:r>
            <a:r>
              <a:rPr lang="en-US" sz="2400" dirty="0">
                <a:solidFill>
                  <a:prstClr val="black"/>
                </a:solidFill>
                <a:latin typeface="Times New Roman" pitchFamily="18" charset="0"/>
                <a:cs typeface="Times New Roman" pitchFamily="18" charset="0"/>
              </a:rPr>
              <a:t>(8/45 SGK)</a:t>
            </a:r>
            <a:endParaRPr lang="en-SG"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Kết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quả</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điểm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môn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Toán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của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Bích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học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kì</a:t>
            </a:r>
            <a:r>
              <a:rPr lang="en-US" sz="2400" dirty="0">
                <a:solidFill>
                  <a:prstClr val="black"/>
                </a:solidFill>
                <a:latin typeface="Times New Roman" pitchFamily="18" charset="0"/>
                <a:cs typeface="Times New Roman" pitchFamily="18" charset="0"/>
              </a:rPr>
              <a:t> I </a:t>
            </a:r>
            <a:r>
              <a:rPr lang="en-US" sz="2400" dirty="0" err="1">
                <a:solidFill>
                  <a:prstClr val="black"/>
                </a:solidFill>
                <a:latin typeface="Times New Roman" pitchFamily="18" charset="0"/>
                <a:cs typeface="Times New Roman" pitchFamily="18" charset="0"/>
              </a:rPr>
              <a:t>như</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sau</a:t>
            </a:r>
            <a:r>
              <a:rPr lang="en-US" sz="2400" dirty="0">
                <a:solidFill>
                  <a:prstClr val="black"/>
                </a:solidFill>
                <a:latin typeface="Times New Roman" pitchFamily="18" charset="0"/>
                <a:cs typeface="Times New Roman" pitchFamily="18" charset="0"/>
              </a:rPr>
              <a:t>:</a:t>
            </a:r>
            <a:endParaRPr lang="en-SG"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Điểm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đánh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xuyên</a:t>
            </a:r>
            <a:r>
              <a:rPr lang="en-US" sz="2400" dirty="0">
                <a:solidFill>
                  <a:prstClr val="black"/>
                </a:solidFill>
                <a:latin typeface="Times New Roman" pitchFamily="18" charset="0"/>
                <a:cs typeface="Times New Roman" pitchFamily="18" charset="0"/>
              </a:rPr>
              <a:t>: 6; 8; 8; 9;</a:t>
            </a:r>
            <a:endParaRPr lang="en-SG"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Điểm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đánh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giữa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kì</a:t>
            </a:r>
            <a:r>
              <a:rPr lang="en-US" sz="2400" dirty="0">
                <a:solidFill>
                  <a:prstClr val="black"/>
                </a:solidFill>
                <a:latin typeface="Times New Roman" pitchFamily="18" charset="0"/>
                <a:cs typeface="Times New Roman" pitchFamily="18" charset="0"/>
              </a:rPr>
              <a:t>: 7;</a:t>
            </a:r>
            <a:endParaRPr lang="en-SG"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Điểm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đánh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kì</a:t>
            </a:r>
            <a:r>
              <a:rPr lang="en-US" sz="2400" dirty="0">
                <a:solidFill>
                  <a:prstClr val="black"/>
                </a:solidFill>
                <a:latin typeface="Times New Roman" pitchFamily="18" charset="0"/>
                <a:cs typeface="Times New Roman" pitchFamily="18" charset="0"/>
              </a:rPr>
              <a:t>: 10.</a:t>
            </a:r>
            <a:endParaRPr lang="en-SG"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Hãy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tính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điểm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trung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bình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môn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Toán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của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Bích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tròn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đến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hàng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phần</a:t>
            </a: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mười</a:t>
            </a:r>
            <a:r>
              <a:rPr lang="en-SG" dirty="0" smtClean="0">
                <a:solidFill>
                  <a:prstClr val="black"/>
                </a:solidFill>
              </a:rPr>
              <a:t>.</a:t>
            </a:r>
            <a:endParaRPr lang="en-SG" sz="2400" dirty="0">
              <a:solidFill>
                <a:prstClr val="black"/>
              </a:solidFill>
              <a:latin typeface="Times New Roman" pitchFamily="18" charset="0"/>
              <a:cs typeface="Times New Roman" pitchFamily="18" charset="0"/>
            </a:endParaRPr>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865" y="2713826"/>
            <a:ext cx="560070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7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heel(1)">
                                      <p:cBhvr>
                                        <p:cTn id="7" dur="20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2"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2297" name="Rectangle 19"/>
          <p:cNvSpPr>
            <a:spLocks noChangeArrowheads="1"/>
          </p:cNvSpPr>
          <p:nvPr/>
        </p:nvSpPr>
        <p:spPr bwMode="auto">
          <a:xfrm>
            <a:off x="2" y="2701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4" name="Rectangle 13"/>
          <p:cNvSpPr/>
          <p:nvPr/>
        </p:nvSpPr>
        <p:spPr>
          <a:xfrm>
            <a:off x="1644557" y="27022"/>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4" name="Explosion 1 3"/>
          <p:cNvSpPr/>
          <p:nvPr/>
        </p:nvSpPr>
        <p:spPr>
          <a:xfrm>
            <a:off x="1380393" y="1318848"/>
            <a:ext cx="5125522" cy="238051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0000FF"/>
                </a:solidFill>
                <a:latin typeface="Times New Roman" panose="02020603050405020304" pitchFamily="18" charset="0"/>
                <a:ea typeface="Times New Roman" panose="02020603050405020304" pitchFamily="18" charset="0"/>
              </a:rPr>
              <a:t>HOẠT ĐỘNG </a:t>
            </a:r>
            <a:r>
              <a:rPr lang="nl-NL" sz="3200" b="1" dirty="0" smtClean="0">
                <a:solidFill>
                  <a:srgbClr val="0000FF"/>
                </a:solidFill>
                <a:latin typeface="Times New Roman" panose="02020603050405020304" pitchFamily="18" charset="0"/>
                <a:ea typeface="Times New Roman" panose="02020603050405020304" pitchFamily="18" charset="0"/>
              </a:rPr>
              <a:t>VẬN DỤNG </a:t>
            </a:r>
            <a:endParaRPr lang="en-SG" sz="3200" dirty="0">
              <a:solidFill>
                <a:prstClr val="white"/>
              </a:solidFill>
            </a:endParaRPr>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553" y="1266460"/>
            <a:ext cx="68326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2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1138"/>
                                        </p:tgtEl>
                                        <p:attrNameLst>
                                          <p:attrName>style.visibility</p:attrName>
                                        </p:attrNameLst>
                                      </p:cBhvr>
                                      <p:to>
                                        <p:strVal val="visible"/>
                                      </p:to>
                                    </p:set>
                                    <p:anim calcmode="lin" valueType="num">
                                      <p:cBhvr>
                                        <p:cTn id="20" dur="500" fill="hold"/>
                                        <p:tgtEl>
                                          <p:spTgt spid="91138"/>
                                        </p:tgtEl>
                                        <p:attrNameLst>
                                          <p:attrName>ppt_w</p:attrName>
                                        </p:attrNameLst>
                                      </p:cBhvr>
                                      <p:tavLst>
                                        <p:tav tm="0">
                                          <p:val>
                                            <p:fltVal val="0"/>
                                          </p:val>
                                        </p:tav>
                                        <p:tav tm="100000">
                                          <p:val>
                                            <p:strVal val="#ppt_w"/>
                                          </p:val>
                                        </p:tav>
                                      </p:tavLst>
                                    </p:anim>
                                    <p:anim calcmode="lin" valueType="num">
                                      <p:cBhvr>
                                        <p:cTn id="21" dur="500" fill="hold"/>
                                        <p:tgtEl>
                                          <p:spTgt spid="91138"/>
                                        </p:tgtEl>
                                        <p:attrNameLst>
                                          <p:attrName>ppt_h</p:attrName>
                                        </p:attrNameLst>
                                      </p:cBhvr>
                                      <p:tavLst>
                                        <p:tav tm="0">
                                          <p:val>
                                            <p:fltVal val="0"/>
                                          </p:val>
                                        </p:tav>
                                        <p:tav tm="100000">
                                          <p:val>
                                            <p:strVal val="#ppt_h"/>
                                          </p:val>
                                        </p:tav>
                                      </p:tavLst>
                                    </p:anim>
                                    <p:animEffect transition="in" filter="fade">
                                      <p:cBhvr>
                                        <p:cTn id="22" dur="5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2"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2297" name="Rectangle 19"/>
          <p:cNvSpPr>
            <a:spLocks noChangeArrowheads="1"/>
          </p:cNvSpPr>
          <p:nvPr/>
        </p:nvSpPr>
        <p:spPr bwMode="auto">
          <a:xfrm>
            <a:off x="2" y="2701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4" name="Rectangle 13"/>
          <p:cNvSpPr/>
          <p:nvPr/>
        </p:nvSpPr>
        <p:spPr>
          <a:xfrm>
            <a:off x="1644557" y="27022"/>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6" y="751742"/>
            <a:ext cx="7754815" cy="369332"/>
          </a:xfrm>
          <a:prstGeom prst="rect">
            <a:avLst/>
          </a:prstGeom>
          <a:noFill/>
        </p:spPr>
        <p:txBody>
          <a:bodyPr wrap="square" rtlCol="0">
            <a:spAutoFit/>
          </a:bodyPr>
          <a:lstStyle/>
          <a:p>
            <a:endParaRPr lang="en-SG" dirty="0">
              <a:solidFill>
                <a:prstClr val="black"/>
              </a:solidFill>
            </a:endParaRPr>
          </a:p>
        </p:txBody>
      </p:sp>
      <p:sp>
        <p:nvSpPr>
          <p:cNvPr id="3" name="TextBox 2"/>
          <p:cNvSpPr txBox="1"/>
          <p:nvPr/>
        </p:nvSpPr>
        <p:spPr>
          <a:xfrm>
            <a:off x="580292" y="507647"/>
            <a:ext cx="8502162" cy="5632311"/>
          </a:xfrm>
          <a:prstGeom prst="rect">
            <a:avLst/>
          </a:prstGeom>
          <a:noFill/>
        </p:spPr>
        <p:txBody>
          <a:bodyPr wrap="square" rtlCol="0">
            <a:spAutoFit/>
          </a:bodyPr>
          <a:lstStyle/>
          <a:p>
            <a:r>
              <a:rPr lang="en-US" sz="2000" b="1" dirty="0" err="1">
                <a:solidFill>
                  <a:prstClr val="black"/>
                </a:solidFill>
                <a:latin typeface="Times New Roman" pitchFamily="18" charset="0"/>
                <a:cs typeface="Times New Roman" pitchFamily="18" charset="0"/>
              </a:rPr>
              <a:t>Bài</a:t>
            </a:r>
            <a:r>
              <a:rPr lang="en-US" sz="2000" b="1" dirty="0">
                <a:solidFill>
                  <a:prstClr val="black"/>
                </a:solidFill>
                <a:latin typeface="Times New Roman" pitchFamily="18" charset="0"/>
                <a:cs typeface="Times New Roman" pitchFamily="18" charset="0"/>
              </a:rPr>
              <a:t> </a:t>
            </a:r>
            <a:r>
              <a:rPr lang="vi-VN" sz="2000" b="1" dirty="0">
                <a:solidFill>
                  <a:prstClr val="black"/>
                </a:solidFill>
                <a:cs typeface="Times New Roman" pitchFamily="18" charset="0"/>
              </a:rPr>
              <a:t>11</a:t>
            </a:r>
            <a:r>
              <a:rPr lang="en-US" sz="2000" b="1" dirty="0">
                <a:solidFill>
                  <a:prstClr val="black"/>
                </a:solidFill>
                <a:latin typeface="Times New Roman" pitchFamily="18" charset="0"/>
                <a:cs typeface="Times New Roman" pitchFamily="18" charset="0"/>
              </a:rPr>
              <a:t>.</a:t>
            </a:r>
            <a:r>
              <a:rPr lang="en-US" sz="2000" dirty="0">
                <a:solidFill>
                  <a:prstClr val="black"/>
                </a:solidFill>
                <a:latin typeface="Times New Roman" pitchFamily="18" charset="0"/>
                <a:cs typeface="Times New Roman" pitchFamily="18" charset="0"/>
              </a:rPr>
              <a:t> </a:t>
            </a:r>
            <a:r>
              <a:rPr lang="vi-VN" sz="2000" dirty="0" smtClean="0">
                <a:solidFill>
                  <a:prstClr val="black"/>
                </a:solidFill>
                <a:cs typeface="Times New Roman" pitchFamily="18" charset="0"/>
              </a:rPr>
              <a:t>Để </a:t>
            </a:r>
            <a:r>
              <a:rPr lang="vi-VN" sz="2000" dirty="0">
                <a:solidFill>
                  <a:prstClr val="black"/>
                </a:solidFill>
                <a:cs typeface="Times New Roman" pitchFamily="18" charset="0"/>
              </a:rPr>
              <a:t>đánh giá thể trạng (gầy, bình thường, thừa cân) của một người, người ta dùng chỉ số BMI (Body Mass Index). Chỉ số BMI được tính dựa trên chiều cao và cân nặng theo công thức sau</a:t>
            </a:r>
            <a:r>
              <a:rPr lang="vi-VN" sz="2000" dirty="0" smtClean="0">
                <a:solidFill>
                  <a:prstClr val="black"/>
                </a:solidFill>
                <a:cs typeface="Times New Roman" pitchFamily="18" charset="0"/>
              </a:rPr>
              <a:t>:</a:t>
            </a:r>
            <a:endParaRPr lang="en-US" sz="2000" dirty="0" smtClean="0">
              <a:solidFill>
                <a:prstClr val="black"/>
              </a:solidFill>
              <a:latin typeface="Times New Roman" pitchFamily="18" charset="0"/>
              <a:cs typeface="Times New Roman" pitchFamily="18" charset="0"/>
            </a:endParaRPr>
          </a:p>
          <a:p>
            <a:endParaRPr lang="en-US" sz="2000" dirty="0">
              <a:solidFill>
                <a:prstClr val="black"/>
              </a:solidFill>
              <a:latin typeface="Times New Roman" pitchFamily="18" charset="0"/>
              <a:cs typeface="Times New Roman" pitchFamily="18" charset="0"/>
            </a:endParaRPr>
          </a:p>
          <a:p>
            <a:endParaRPr lang="en-US" sz="2000" dirty="0" smtClean="0">
              <a:solidFill>
                <a:prstClr val="black"/>
              </a:solidFill>
              <a:latin typeface="Times New Roman" pitchFamily="18" charset="0"/>
              <a:cs typeface="Times New Roman" pitchFamily="18" charset="0"/>
            </a:endParaRPr>
          </a:p>
          <a:p>
            <a:endParaRPr lang="en-US" sz="2000" dirty="0">
              <a:solidFill>
                <a:prstClr val="black"/>
              </a:solidFill>
              <a:latin typeface="Times New Roman" pitchFamily="18" charset="0"/>
              <a:cs typeface="Times New Roman" pitchFamily="18" charset="0"/>
            </a:endParaRPr>
          </a:p>
          <a:p>
            <a:endParaRPr lang="en-US" sz="2000" dirty="0" smtClean="0">
              <a:solidFill>
                <a:prstClr val="black"/>
              </a:solidFill>
              <a:latin typeface="Times New Roman" pitchFamily="18" charset="0"/>
              <a:cs typeface="Times New Roman" pitchFamily="18" charset="0"/>
            </a:endParaRPr>
          </a:p>
          <a:p>
            <a:endParaRPr lang="en-US" sz="2000" dirty="0">
              <a:solidFill>
                <a:prstClr val="black"/>
              </a:solidFill>
              <a:latin typeface="Times New Roman" pitchFamily="18" charset="0"/>
              <a:cs typeface="Times New Roman" pitchFamily="18" charset="0"/>
            </a:endParaRPr>
          </a:p>
          <a:p>
            <a:endParaRPr lang="en-SG" sz="2000" dirty="0">
              <a:solidFill>
                <a:prstClr val="black"/>
              </a:solidFill>
              <a:latin typeface="Times New Roman" pitchFamily="18" charset="0"/>
              <a:cs typeface="Times New Roman" pitchFamily="18" charset="0"/>
            </a:endParaRPr>
          </a:p>
          <a:p>
            <a:endParaRPr lang="en-US" sz="2000" dirty="0" smtClean="0">
              <a:solidFill>
                <a:prstClr val="black"/>
              </a:solidFill>
              <a:latin typeface="Times New Roman" pitchFamily="18" charset="0"/>
              <a:cs typeface="Times New Roman" pitchFamily="18" charset="0"/>
            </a:endParaRPr>
          </a:p>
          <a:p>
            <a:endParaRPr lang="en-US" sz="2000" dirty="0">
              <a:solidFill>
                <a:prstClr val="black"/>
              </a:solidFill>
              <a:latin typeface="Times New Roman" pitchFamily="18" charset="0"/>
              <a:cs typeface="Times New Roman" pitchFamily="18" charset="0"/>
            </a:endParaRPr>
          </a:p>
          <a:p>
            <a:endParaRPr lang="en-US" sz="2000" dirty="0" smtClean="0">
              <a:solidFill>
                <a:prstClr val="black"/>
              </a:solidFill>
              <a:latin typeface="Times New Roman" pitchFamily="18" charset="0"/>
              <a:cs typeface="Times New Roman" pitchFamily="18" charset="0"/>
            </a:endParaRPr>
          </a:p>
          <a:p>
            <a:endParaRPr lang="en-US" sz="2000" dirty="0">
              <a:solidFill>
                <a:prstClr val="black"/>
              </a:solidFill>
              <a:latin typeface="Times New Roman" pitchFamily="18" charset="0"/>
              <a:cs typeface="Times New Roman" pitchFamily="18" charset="0"/>
            </a:endParaRPr>
          </a:p>
          <a:p>
            <a:r>
              <a:rPr lang="vi-VN" sz="2000" dirty="0" smtClean="0">
                <a:solidFill>
                  <a:prstClr val="black"/>
                </a:solidFill>
                <a:cs typeface="Times New Roman" pitchFamily="18" charset="0"/>
              </a:rPr>
              <a:t>Hạnh </a:t>
            </a:r>
            <a:r>
              <a:rPr lang="vi-VN" sz="2000" dirty="0">
                <a:solidFill>
                  <a:prstClr val="black"/>
                </a:solidFill>
                <a:cs typeface="Times New Roman" pitchFamily="18" charset="0"/>
              </a:rPr>
              <a:t>và Phúc là hai người trưởng thành đang cần xác định thể trạng của mình.</a:t>
            </a:r>
            <a:endParaRPr lang="en-SG" sz="2000" dirty="0">
              <a:solidFill>
                <a:prstClr val="black"/>
              </a:solidFill>
              <a:latin typeface="Times New Roman" pitchFamily="18" charset="0"/>
              <a:cs typeface="Times New Roman" pitchFamily="18" charset="0"/>
            </a:endParaRPr>
          </a:p>
          <a:p>
            <a:r>
              <a:rPr lang="vi-VN" sz="2000" dirty="0">
                <a:solidFill>
                  <a:prstClr val="black"/>
                </a:solidFill>
                <a:cs typeface="Times New Roman" pitchFamily="18" charset="0"/>
              </a:rPr>
              <a:t>a) Hạnh cân nặng 50kg và cao 1,63m. Hãy cho </a:t>
            </a:r>
            <a:r>
              <a:rPr lang="en-SG" sz="2000" dirty="0" err="1">
                <a:solidFill>
                  <a:prstClr val="black"/>
                </a:solidFill>
                <a:latin typeface="Times New Roman" pitchFamily="18" charset="0"/>
                <a:cs typeface="Times New Roman" pitchFamily="18" charset="0"/>
              </a:rPr>
              <a:t>biết</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phân</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loại</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theo</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chỉ</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số</a:t>
            </a:r>
            <a:r>
              <a:rPr lang="en-SG" sz="2000" dirty="0">
                <a:solidFill>
                  <a:prstClr val="black"/>
                </a:solidFill>
                <a:latin typeface="Times New Roman" pitchFamily="18" charset="0"/>
                <a:cs typeface="Times New Roman" pitchFamily="18" charset="0"/>
              </a:rPr>
              <a:t> BMI </a:t>
            </a:r>
            <a:r>
              <a:rPr lang="en-SG" sz="2000" dirty="0" err="1">
                <a:solidFill>
                  <a:prstClr val="black"/>
                </a:solidFill>
                <a:latin typeface="Times New Roman" pitchFamily="18" charset="0"/>
                <a:cs typeface="Times New Roman" pitchFamily="18" charset="0"/>
              </a:rPr>
              <a:t>của</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Hạnh</a:t>
            </a:r>
            <a:r>
              <a:rPr lang="en-SG" sz="2000" dirty="0">
                <a:solidFill>
                  <a:prstClr val="black"/>
                </a:solidFill>
                <a:latin typeface="Times New Roman" pitchFamily="18" charset="0"/>
                <a:cs typeface="Times New Roman" pitchFamily="18" charset="0"/>
              </a:rPr>
              <a:t>?</a:t>
            </a:r>
          </a:p>
          <a:p>
            <a:r>
              <a:rPr lang="en-SG" sz="2000" dirty="0">
                <a:solidFill>
                  <a:prstClr val="black"/>
                </a:solidFill>
                <a:latin typeface="Times New Roman" pitchFamily="18" charset="0"/>
                <a:cs typeface="Times New Roman" pitchFamily="18" charset="0"/>
              </a:rPr>
              <a:t>b) </a:t>
            </a:r>
            <a:r>
              <a:rPr lang="en-SG" sz="2000" dirty="0" err="1">
                <a:solidFill>
                  <a:prstClr val="black"/>
                </a:solidFill>
                <a:latin typeface="Times New Roman" pitchFamily="18" charset="0"/>
                <a:cs typeface="Times New Roman" pitchFamily="18" charset="0"/>
              </a:rPr>
              <a:t>Phúc</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cao</a:t>
            </a:r>
            <a:r>
              <a:rPr lang="en-SG" sz="2000" dirty="0">
                <a:solidFill>
                  <a:prstClr val="black"/>
                </a:solidFill>
                <a:latin typeface="Times New Roman" pitchFamily="18" charset="0"/>
                <a:cs typeface="Times New Roman" pitchFamily="18" charset="0"/>
              </a:rPr>
              <a:t> 1,73m </a:t>
            </a:r>
            <a:r>
              <a:rPr lang="en-SG" sz="2000" dirty="0" err="1">
                <a:solidFill>
                  <a:prstClr val="black"/>
                </a:solidFill>
                <a:latin typeface="Times New Roman" pitchFamily="18" charset="0"/>
                <a:cs typeface="Times New Roman" pitchFamily="18" charset="0"/>
              </a:rPr>
              <a:t>thì</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cân</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nặng</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trong</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khoảng</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nào</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để</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chỉ</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số</a:t>
            </a:r>
            <a:r>
              <a:rPr lang="en-SG" sz="2000" dirty="0">
                <a:solidFill>
                  <a:prstClr val="black"/>
                </a:solidFill>
                <a:latin typeface="Times New Roman" pitchFamily="18" charset="0"/>
                <a:cs typeface="Times New Roman" pitchFamily="18" charset="0"/>
              </a:rPr>
              <a:t> BMI </a:t>
            </a:r>
            <a:r>
              <a:rPr lang="en-SG" sz="2000" dirty="0" err="1">
                <a:solidFill>
                  <a:prstClr val="black"/>
                </a:solidFill>
                <a:latin typeface="Times New Roman" pitchFamily="18" charset="0"/>
                <a:cs typeface="Times New Roman" pitchFamily="18" charset="0"/>
              </a:rPr>
              <a:t>của</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Phúc</a:t>
            </a:r>
            <a:r>
              <a:rPr lang="en-SG" sz="2000" dirty="0">
                <a:solidFill>
                  <a:prstClr val="black"/>
                </a:solidFill>
                <a:latin typeface="Times New Roman" pitchFamily="18" charset="0"/>
                <a:cs typeface="Times New Roman" pitchFamily="18" charset="0"/>
              </a:rPr>
              <a:t> ở </a:t>
            </a:r>
            <a:r>
              <a:rPr lang="en-SG" sz="2000" dirty="0" err="1">
                <a:solidFill>
                  <a:prstClr val="black"/>
                </a:solidFill>
                <a:latin typeface="Times New Roman" pitchFamily="18" charset="0"/>
                <a:cs typeface="Times New Roman" pitchFamily="18" charset="0"/>
              </a:rPr>
              <a:t>mức</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bình</a:t>
            </a:r>
            <a:r>
              <a:rPr lang="en-SG" sz="2000" dirty="0">
                <a:solidFill>
                  <a:prstClr val="black"/>
                </a:solidFill>
                <a:latin typeface="Times New Roman" pitchFamily="18" charset="0"/>
                <a:cs typeface="Times New Roman" pitchFamily="18" charset="0"/>
              </a:rPr>
              <a:t> </a:t>
            </a:r>
            <a:r>
              <a:rPr lang="en-SG" sz="2000" dirty="0" err="1">
                <a:solidFill>
                  <a:prstClr val="black"/>
                </a:solidFill>
                <a:latin typeface="Times New Roman" pitchFamily="18" charset="0"/>
                <a:cs typeface="Times New Roman" pitchFamily="18" charset="0"/>
              </a:rPr>
              <a:t>thường</a:t>
            </a:r>
            <a:r>
              <a:rPr lang="en-SG" sz="2000" dirty="0">
                <a:solidFill>
                  <a:prstClr val="black"/>
                </a:solidFill>
                <a:latin typeface="Times New Roman" pitchFamily="18" charset="0"/>
                <a:cs typeface="Times New Roman" pitchFamily="18" charset="0"/>
              </a:rPr>
              <a:t>? (l</a:t>
            </a:r>
            <a:r>
              <a:rPr lang="en-US" sz="2000" dirty="0" err="1">
                <a:solidFill>
                  <a:prstClr val="black"/>
                </a:solidFill>
                <a:latin typeface="Times New Roman" pitchFamily="18" charset="0"/>
                <a:cs typeface="Times New Roman" pitchFamily="18" charset="0"/>
              </a:rPr>
              <a:t>àm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tròn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kết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quả</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đến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chữ</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số</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thập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phân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thứ</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nhất</a:t>
            </a:r>
            <a:r>
              <a:rPr lang="en-US" sz="2000" dirty="0">
                <a:solidFill>
                  <a:prstClr val="black"/>
                </a:solidFill>
                <a:latin typeface="Times New Roman" pitchFamily="18" charset="0"/>
                <a:cs typeface="Times New Roman" pitchFamily="18" charset="0"/>
              </a:rPr>
              <a:t>)</a:t>
            </a:r>
            <a:endParaRPr lang="en-SG" sz="2000" dirty="0">
              <a:solidFill>
                <a:prstClr val="black"/>
              </a:solidFill>
              <a:latin typeface="Times New Roman" pitchFamily="18" charset="0"/>
              <a:cs typeface="Times New Roman" pitchFamily="18" charset="0"/>
            </a:endParaRPr>
          </a:p>
        </p:txBody>
      </p:sp>
      <p:sp>
        <p:nvSpPr>
          <p:cNvPr id="4"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37935184"/>
              </p:ext>
            </p:extLst>
          </p:nvPr>
        </p:nvGraphicFramePr>
        <p:xfrm>
          <a:off x="1767646" y="1269086"/>
          <a:ext cx="4809000" cy="2293539"/>
        </p:xfrm>
        <a:graphic>
          <a:graphicData uri="http://schemas.openxmlformats.org/presentationml/2006/ole">
            <mc:AlternateContent xmlns:mc="http://schemas.openxmlformats.org/markup-compatibility/2006">
              <mc:Choice xmlns:v="urn:schemas-microsoft-com:vml" Requires="v">
                <p:oleObj spid="_x0000_s1027" name="Bitmap Image" r:id="rId3" imgW="4046571" imgH="2575238" progId="Paint.Picture">
                  <p:embed/>
                </p:oleObj>
              </mc:Choice>
              <mc:Fallback>
                <p:oleObj name="Bitmap Image" r:id="rId3" imgW="4046571" imgH="257523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646" y="1269086"/>
                        <a:ext cx="4809000" cy="2293539"/>
                      </a:xfrm>
                      <a:prstGeom prst="rect">
                        <a:avLst/>
                      </a:prstGeom>
                      <a:noFill/>
                    </p:spPr>
                  </p:pic>
                </p:oleObj>
              </mc:Fallback>
            </mc:AlternateContent>
          </a:graphicData>
        </a:graphic>
      </p:graphicFrame>
    </p:spTree>
    <p:extLst>
      <p:ext uri="{BB962C8B-B14F-4D97-AF65-F5344CB8AC3E}">
        <p14:creationId xmlns:p14="http://schemas.microsoft.com/office/powerpoint/2010/main" val="4064026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6"/>
          <p:cNvSpPr>
            <a:spLocks noChangeArrowheads="1"/>
          </p:cNvSpPr>
          <p:nvPr/>
        </p:nvSpPr>
        <p:spPr bwMode="auto">
          <a:xfrm>
            <a:off x="2"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2297" name="Rectangle 19"/>
          <p:cNvSpPr>
            <a:spLocks noChangeArrowheads="1"/>
          </p:cNvSpPr>
          <p:nvPr/>
        </p:nvSpPr>
        <p:spPr bwMode="auto">
          <a:xfrm>
            <a:off x="2" y="2701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14" name="Rectangle 13"/>
          <p:cNvSpPr/>
          <p:nvPr/>
        </p:nvSpPr>
        <p:spPr>
          <a:xfrm>
            <a:off x="1644557" y="27022"/>
            <a:ext cx="5854891" cy="623246"/>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Ôn</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chương</a:t>
            </a:r>
            <a:r>
              <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450" b="1" cap="all" dirty="0" smtClean="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Ii</a:t>
            </a:r>
            <a:endParaRPr lang="en-US" sz="345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88026" y="751742"/>
            <a:ext cx="7754815" cy="369332"/>
          </a:xfrm>
          <a:prstGeom prst="rect">
            <a:avLst/>
          </a:prstGeom>
          <a:noFill/>
        </p:spPr>
        <p:txBody>
          <a:bodyPr wrap="square" rtlCol="0">
            <a:spAutoFit/>
          </a:bodyPr>
          <a:lstStyle/>
          <a:p>
            <a:endParaRPr lang="en-SG" dirty="0">
              <a:solidFill>
                <a:prstClr val="black"/>
              </a:solidFill>
            </a:endParaRPr>
          </a:p>
        </p:txBody>
      </p:sp>
      <p:pic>
        <p:nvPicPr>
          <p:cNvPr id="90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52" y="679756"/>
            <a:ext cx="7562850" cy="193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74" y="2527240"/>
            <a:ext cx="7548928" cy="250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07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wheel(1)">
                                      <p:cBhvr>
                                        <p:cTn id="7" dur="2000"/>
                                        <p:tgtEl>
                                          <p:spTgt spid="901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0116"/>
                                        </p:tgtEl>
                                        <p:attrNameLst>
                                          <p:attrName>style.visibility</p:attrName>
                                        </p:attrNameLst>
                                      </p:cBhvr>
                                      <p:to>
                                        <p:strVal val="visible"/>
                                      </p:to>
                                    </p:set>
                                    <p:anim calcmode="lin" valueType="num">
                                      <p:cBhvr>
                                        <p:cTn id="12" dur="500" fill="hold"/>
                                        <p:tgtEl>
                                          <p:spTgt spid="90116"/>
                                        </p:tgtEl>
                                        <p:attrNameLst>
                                          <p:attrName>ppt_w</p:attrName>
                                        </p:attrNameLst>
                                      </p:cBhvr>
                                      <p:tavLst>
                                        <p:tav tm="0">
                                          <p:val>
                                            <p:fltVal val="0"/>
                                          </p:val>
                                        </p:tav>
                                        <p:tav tm="100000">
                                          <p:val>
                                            <p:strVal val="#ppt_w"/>
                                          </p:val>
                                        </p:tav>
                                      </p:tavLst>
                                    </p:anim>
                                    <p:anim calcmode="lin" valueType="num">
                                      <p:cBhvr>
                                        <p:cTn id="13" dur="500" fill="hold"/>
                                        <p:tgtEl>
                                          <p:spTgt spid="90116"/>
                                        </p:tgtEl>
                                        <p:attrNameLst>
                                          <p:attrName>ppt_h</p:attrName>
                                        </p:attrNameLst>
                                      </p:cBhvr>
                                      <p:tavLst>
                                        <p:tav tm="0">
                                          <p:val>
                                            <p:fltVal val="0"/>
                                          </p:val>
                                        </p:tav>
                                        <p:tav tm="100000">
                                          <p:val>
                                            <p:strVal val="#ppt_h"/>
                                          </p:val>
                                        </p:tav>
                                      </p:tavLst>
                                    </p:anim>
                                    <p:animEffect transition="in" filter="fade">
                                      <p:cBhvr>
                                        <p:cTn id="14"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3300" y="95704"/>
            <a:ext cx="2057400" cy="4154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defRPr/>
            </a:pPr>
            <a:r>
              <a:rPr lang="en-US" sz="2100" b="1" dirty="0">
                <a:solidFill>
                  <a:srgbClr val="FF0000"/>
                </a:solidFill>
              </a:rPr>
              <a:t>DẶN DÒ</a:t>
            </a:r>
          </a:p>
        </p:txBody>
      </p:sp>
      <p:pic>
        <p:nvPicPr>
          <p:cNvPr id="37892" name="Content Placeholder 5" descr="Thank-You-Free-PNG-Image.png"/>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436930" y="2089414"/>
            <a:ext cx="3508140" cy="1876689"/>
          </a:xfrm>
        </p:spPr>
      </p:pic>
      <p:sp>
        <p:nvSpPr>
          <p:cNvPr id="37893" name="Text Box 2"/>
          <p:cNvSpPr txBox="1">
            <a:spLocks noChangeArrowheads="1"/>
          </p:cNvSpPr>
          <p:nvPr/>
        </p:nvSpPr>
        <p:spPr bwMode="auto">
          <a:xfrm>
            <a:off x="1698557" y="793675"/>
            <a:ext cx="639365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342900" indent="-342900">
              <a:spcBef>
                <a:spcPct val="50000"/>
              </a:spcBef>
              <a:buFontTx/>
              <a:buChar char="-"/>
            </a:pPr>
            <a:r>
              <a:rPr lang="en-US" altLang="en-US" sz="2100" b="1" dirty="0" err="1">
                <a:solidFill>
                  <a:prstClr val="black"/>
                </a:solidFill>
                <a:latin typeface="Times New Roman" panose="02020603050405020304" pitchFamily="18" charset="0"/>
              </a:rPr>
              <a:t>Nắm</a:t>
            </a:r>
            <a:r>
              <a:rPr lang="en-US" altLang="en-US" sz="2100" b="1" dirty="0">
                <a:solidFill>
                  <a:prstClr val="black"/>
                </a:solidFill>
                <a:latin typeface="Times New Roman" panose="02020603050405020304" pitchFamily="18" charset="0"/>
              </a:rPr>
              <a:t> </a:t>
            </a:r>
            <a:r>
              <a:rPr lang="en-US" altLang="en-US" sz="2100" b="1" dirty="0" err="1">
                <a:solidFill>
                  <a:prstClr val="black"/>
                </a:solidFill>
                <a:latin typeface="Times New Roman" panose="02020603050405020304" pitchFamily="18" charset="0"/>
              </a:rPr>
              <a:t>vững</a:t>
            </a:r>
            <a:r>
              <a:rPr lang="en-US" altLang="en-US" sz="2100" b="1" dirty="0">
                <a:solidFill>
                  <a:prstClr val="black"/>
                </a:solidFill>
                <a:latin typeface="Times New Roman" panose="02020603050405020304" pitchFamily="18" charset="0"/>
              </a:rPr>
              <a:t> </a:t>
            </a:r>
            <a:r>
              <a:rPr lang="en-US" altLang="en-US" sz="2100" b="1" dirty="0" err="1">
                <a:solidFill>
                  <a:prstClr val="black"/>
                </a:solidFill>
                <a:latin typeface="Times New Roman" panose="02020603050405020304" pitchFamily="18" charset="0"/>
              </a:rPr>
              <a:t>nội</a:t>
            </a:r>
            <a:r>
              <a:rPr lang="en-US" altLang="en-US" sz="2100" b="1" dirty="0">
                <a:solidFill>
                  <a:prstClr val="black"/>
                </a:solidFill>
                <a:latin typeface="Times New Roman" panose="02020603050405020304" pitchFamily="18" charset="0"/>
              </a:rPr>
              <a:t> dung </a:t>
            </a:r>
            <a:r>
              <a:rPr lang="en-US" altLang="en-US" sz="2100" b="1" dirty="0" err="1">
                <a:solidFill>
                  <a:prstClr val="black"/>
                </a:solidFill>
                <a:latin typeface="Times New Roman" panose="02020603050405020304" pitchFamily="18" charset="0"/>
              </a:rPr>
              <a:t>kiến</a:t>
            </a:r>
            <a:r>
              <a:rPr lang="en-US" altLang="en-US" sz="2100" b="1" dirty="0">
                <a:solidFill>
                  <a:prstClr val="black"/>
                </a:solidFill>
                <a:latin typeface="Times New Roman" panose="02020603050405020304" pitchFamily="18" charset="0"/>
              </a:rPr>
              <a:t> </a:t>
            </a:r>
            <a:r>
              <a:rPr lang="en-US" altLang="en-US" sz="2100" b="1" dirty="0" err="1">
                <a:solidFill>
                  <a:prstClr val="black"/>
                </a:solidFill>
                <a:latin typeface="Times New Roman" panose="02020603050405020304" pitchFamily="18" charset="0"/>
              </a:rPr>
              <a:t>thức</a:t>
            </a:r>
            <a:r>
              <a:rPr lang="en-US" altLang="en-US" sz="2100" b="1" dirty="0">
                <a:solidFill>
                  <a:prstClr val="black"/>
                </a:solidFill>
                <a:latin typeface="Times New Roman" panose="02020603050405020304" pitchFamily="18" charset="0"/>
              </a:rPr>
              <a:t> </a:t>
            </a:r>
            <a:r>
              <a:rPr lang="en-US" altLang="en-US" sz="2100" b="1" dirty="0" err="1">
                <a:solidFill>
                  <a:prstClr val="black"/>
                </a:solidFill>
                <a:latin typeface="Times New Roman" panose="02020603050405020304" pitchFamily="18" charset="0"/>
              </a:rPr>
              <a:t>chương</a:t>
            </a:r>
            <a:r>
              <a:rPr lang="en-US" altLang="en-US" sz="2100" b="1" dirty="0">
                <a:solidFill>
                  <a:prstClr val="black"/>
                </a:solidFill>
                <a:latin typeface="Times New Roman" panose="02020603050405020304" pitchFamily="18" charset="0"/>
              </a:rPr>
              <a:t> </a:t>
            </a:r>
            <a:r>
              <a:rPr lang="en-US" altLang="en-US" sz="2100" b="1" dirty="0" smtClean="0">
                <a:solidFill>
                  <a:prstClr val="black"/>
                </a:solidFill>
                <a:latin typeface="Times New Roman" panose="02020603050405020304" pitchFamily="18" charset="0"/>
              </a:rPr>
              <a:t>II</a:t>
            </a:r>
            <a:r>
              <a:rPr lang="en-US" altLang="en-US" sz="2100" b="1" dirty="0">
                <a:solidFill>
                  <a:prstClr val="black"/>
                </a:solidFill>
                <a:latin typeface="Times New Roman" panose="02020603050405020304" pitchFamily="18" charset="0"/>
              </a:rPr>
              <a:t>: </a:t>
            </a:r>
            <a:r>
              <a:rPr lang="en-US" altLang="en-US" sz="2100" b="1" dirty="0" err="1" smtClean="0">
                <a:solidFill>
                  <a:prstClr val="black"/>
                </a:solidFill>
                <a:latin typeface="Times New Roman" panose="02020603050405020304" pitchFamily="18" charset="0"/>
              </a:rPr>
              <a:t>Số</a:t>
            </a:r>
            <a:r>
              <a:rPr lang="en-US" altLang="en-US" sz="2100" b="1" dirty="0" smtClean="0">
                <a:solidFill>
                  <a:prstClr val="black"/>
                </a:solidFill>
                <a:latin typeface="Times New Roman" panose="02020603050405020304" pitchFamily="18" charset="0"/>
              </a:rPr>
              <a:t> </a:t>
            </a:r>
            <a:r>
              <a:rPr lang="en-US" altLang="en-US" sz="2100" b="1" dirty="0" err="1" smtClean="0">
                <a:solidFill>
                  <a:prstClr val="black"/>
                </a:solidFill>
                <a:latin typeface="Times New Roman" panose="02020603050405020304" pitchFamily="18" charset="0"/>
              </a:rPr>
              <a:t>thực</a:t>
            </a:r>
            <a:r>
              <a:rPr lang="en-US" altLang="en-US" sz="2100" b="1" dirty="0" smtClean="0">
                <a:solidFill>
                  <a:prstClr val="black"/>
                </a:solidFill>
                <a:latin typeface="Times New Roman" panose="02020603050405020304" pitchFamily="18" charset="0"/>
              </a:rPr>
              <a:t>.</a:t>
            </a:r>
            <a:endParaRPr lang="en-US" altLang="en-US" sz="2100" b="1" dirty="0">
              <a:solidFill>
                <a:prstClr val="black"/>
              </a:solidFill>
              <a:latin typeface="Times New Roman" panose="02020603050405020304" pitchFamily="18" charset="0"/>
            </a:endParaRPr>
          </a:p>
          <a:p>
            <a:pPr marL="342900" indent="-342900">
              <a:spcBef>
                <a:spcPct val="50000"/>
              </a:spcBef>
              <a:buFontTx/>
              <a:buChar char="-"/>
            </a:pPr>
            <a:r>
              <a:rPr lang="en-US" altLang="en-US" sz="2100" b="1" dirty="0" err="1">
                <a:solidFill>
                  <a:prstClr val="black"/>
                </a:solidFill>
                <a:latin typeface="Times New Roman" panose="02020603050405020304" pitchFamily="18" charset="0"/>
              </a:rPr>
              <a:t>Bài</a:t>
            </a:r>
            <a:r>
              <a:rPr lang="en-US" altLang="en-US" sz="2100" b="1" dirty="0">
                <a:solidFill>
                  <a:prstClr val="black"/>
                </a:solidFill>
                <a:latin typeface="Times New Roman" panose="02020603050405020304" pitchFamily="18" charset="0"/>
              </a:rPr>
              <a:t> </a:t>
            </a:r>
            <a:r>
              <a:rPr lang="en-US" altLang="en-US" sz="2100" b="1" dirty="0" err="1">
                <a:solidFill>
                  <a:prstClr val="black"/>
                </a:solidFill>
                <a:latin typeface="Times New Roman" panose="02020603050405020304" pitchFamily="18" charset="0"/>
              </a:rPr>
              <a:t>tập</a:t>
            </a:r>
            <a:r>
              <a:rPr lang="en-US" altLang="en-US" sz="2100" b="1" dirty="0">
                <a:solidFill>
                  <a:prstClr val="black"/>
                </a:solidFill>
                <a:latin typeface="Times New Roman" panose="02020603050405020304" pitchFamily="18" charset="0"/>
              </a:rPr>
              <a:t> </a:t>
            </a:r>
            <a:r>
              <a:rPr lang="en-US" altLang="en-US" sz="2100" b="1" dirty="0" err="1">
                <a:solidFill>
                  <a:prstClr val="black"/>
                </a:solidFill>
                <a:latin typeface="Times New Roman" panose="02020603050405020304" pitchFamily="18" charset="0"/>
              </a:rPr>
              <a:t>về</a:t>
            </a:r>
            <a:r>
              <a:rPr lang="en-US" altLang="en-US" sz="2100" b="1" dirty="0">
                <a:solidFill>
                  <a:prstClr val="black"/>
                </a:solidFill>
                <a:latin typeface="Times New Roman" panose="02020603050405020304" pitchFamily="18" charset="0"/>
              </a:rPr>
              <a:t> </a:t>
            </a:r>
            <a:r>
              <a:rPr lang="en-US" altLang="en-US" sz="2100" b="1" dirty="0" err="1">
                <a:solidFill>
                  <a:prstClr val="black"/>
                </a:solidFill>
                <a:latin typeface="Times New Roman" panose="02020603050405020304" pitchFamily="18" charset="0"/>
              </a:rPr>
              <a:t>nhà</a:t>
            </a:r>
            <a:r>
              <a:rPr lang="en-US" altLang="en-US" sz="2100" b="1" dirty="0">
                <a:solidFill>
                  <a:prstClr val="black"/>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Bài</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tập</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trong</a:t>
            </a:r>
            <a:r>
              <a:rPr lang="en-US" altLang="en-US" sz="2100" b="1" dirty="0">
                <a:solidFill>
                  <a:srgbClr val="FF0000"/>
                </a:solidFill>
                <a:latin typeface="Times New Roman" panose="02020603050405020304" pitchFamily="18" charset="0"/>
              </a:rPr>
              <a:t> </a:t>
            </a:r>
            <a:r>
              <a:rPr lang="en-US" altLang="en-US" sz="2100" b="1" dirty="0" err="1" smtClean="0">
                <a:solidFill>
                  <a:srgbClr val="FF0000"/>
                </a:solidFill>
                <a:latin typeface="Times New Roman" panose="02020603050405020304" pitchFamily="18" charset="0"/>
              </a:rPr>
              <a:t>phiếu</a:t>
            </a:r>
            <a:r>
              <a:rPr lang="en-US" altLang="en-US" sz="2100" b="1" dirty="0" smtClean="0">
                <a:solidFill>
                  <a:srgbClr val="FF0000"/>
                </a:solidFill>
                <a:latin typeface="Times New Roman" panose="02020603050405020304" pitchFamily="18" charset="0"/>
              </a:rPr>
              <a:t> </a:t>
            </a:r>
            <a:r>
              <a:rPr lang="en-US" altLang="en-US" sz="2100" b="1" dirty="0" err="1" smtClean="0">
                <a:solidFill>
                  <a:srgbClr val="FF0000"/>
                </a:solidFill>
                <a:latin typeface="Times New Roman" panose="02020603050405020304" pitchFamily="18" charset="0"/>
              </a:rPr>
              <a:t>bài</a:t>
            </a:r>
            <a:r>
              <a:rPr lang="en-US" altLang="en-US" sz="2100" b="1" dirty="0" smtClean="0">
                <a:solidFill>
                  <a:srgbClr val="FF0000"/>
                </a:solidFill>
                <a:latin typeface="Times New Roman" panose="02020603050405020304" pitchFamily="18" charset="0"/>
              </a:rPr>
              <a:t> </a:t>
            </a:r>
            <a:r>
              <a:rPr lang="en-US" altLang="en-US" sz="2100" b="1" dirty="0" err="1" smtClean="0">
                <a:solidFill>
                  <a:srgbClr val="FF0000"/>
                </a:solidFill>
                <a:latin typeface="Times New Roman" panose="02020603050405020304" pitchFamily="18" charset="0"/>
              </a:rPr>
              <a:t>tập</a:t>
            </a:r>
            <a:r>
              <a:rPr lang="en-US" altLang="en-US" sz="2100" b="1" dirty="0" smtClean="0">
                <a:solidFill>
                  <a:srgbClr val="FF0000"/>
                </a:solidFill>
                <a:latin typeface="Times New Roman" panose="02020603050405020304" pitchFamily="18" charset="0"/>
              </a:rPr>
              <a:t>.</a:t>
            </a:r>
            <a:endParaRPr lang="en-US" altLang="en-US" sz="21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815347126"/>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9"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xmlns:a14="http://schemas.microsoft.com/office/drawing/2010/main">
        <mc:Choice Requires="a14">
          <p:sp>
            <p:nvSpPr>
              <p:cNvPr id="4" name="TextBox 3"/>
              <p:cNvSpPr txBox="1"/>
              <p:nvPr/>
            </p:nvSpPr>
            <p:spPr>
              <a:xfrm>
                <a:off x="1600208" y="1024179"/>
                <a:ext cx="5549901" cy="908197"/>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Câu 2. </a:t>
                </a:r>
                <a:r>
                  <a:rPr lang="en-US" sz="3200" dirty="0" err="1" smtClean="0">
                    <a:solidFill>
                      <a:prstClr val="black"/>
                    </a:solidFill>
                    <a:latin typeface="Times New Roman" pitchFamily="18" charset="0"/>
                    <a:cs typeface="Times New Roman" pitchFamily="18" charset="0"/>
                  </a:rPr>
                  <a:t>Tính</a:t>
                </a:r>
                <a:r>
                  <a:rPr lang="en-US" sz="3200" dirty="0" smtClean="0">
                    <a:solidFill>
                      <a:prstClr val="black"/>
                    </a:solidFill>
                    <a:latin typeface="Times New Roman" pitchFamily="18" charset="0"/>
                    <a:cs typeface="Times New Roman" pitchFamily="18" charset="0"/>
                  </a:rPr>
                  <a:t> </a:t>
                </a:r>
                <a14:m>
                  <m:oMath xmlns:m="http://schemas.openxmlformats.org/officeDocument/2006/math">
                    <m:rad>
                      <m:radPr>
                        <m:degHide m:val="on"/>
                        <m:ctrlPr>
                          <a:rPr lang="en-US" sz="3200" i="1" smtClean="0">
                            <a:solidFill>
                              <a:prstClr val="black"/>
                            </a:solidFill>
                            <a:latin typeface="Cambria Math"/>
                            <a:cs typeface="Times New Roman" pitchFamily="18" charset="0"/>
                          </a:rPr>
                        </m:ctrlPr>
                      </m:radPr>
                      <m:deg/>
                      <m:e>
                        <m:r>
                          <a:rPr lang="en-US" sz="3200" b="0" i="1" smtClean="0">
                            <a:solidFill>
                              <a:prstClr val="black"/>
                            </a:solidFill>
                            <a:latin typeface="Cambria Math"/>
                            <a:cs typeface="Times New Roman" pitchFamily="18" charset="0"/>
                          </a:rPr>
                          <m:t>16</m:t>
                        </m:r>
                      </m:e>
                    </m:rad>
                    <m:r>
                      <a:rPr lang="en-US" sz="3200" b="0" i="1" smtClean="0">
                        <a:solidFill>
                          <a:prstClr val="black"/>
                        </a:solidFill>
                        <a:latin typeface="Cambria Math"/>
                        <a:cs typeface="Times New Roman" pitchFamily="18" charset="0"/>
                      </a:rPr>
                      <m:t>=?</m:t>
                    </m:r>
                  </m:oMath>
                </a14:m>
                <a:endParaRPr lang="en-US" sz="3200" dirty="0">
                  <a:solidFill>
                    <a:prstClr val="black"/>
                  </a:solidFill>
                  <a:latin typeface="Times New Roman" pitchFamily="18" charset="0"/>
                  <a:cs typeface="Times New Roman" pitchFamily="18" charset="0"/>
                </a:endParaRPr>
              </a:p>
              <a:p>
                <a:endParaRPr lang="en-US"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00208" y="1024179"/>
                <a:ext cx="5549901" cy="908197"/>
              </a:xfrm>
              <a:prstGeom prst="rect">
                <a:avLst/>
              </a:prstGeom>
              <a:blipFill rotWithShape="1">
                <a:blip r:embed="rId6"/>
                <a:stretch>
                  <a:fillRect l="-2857" t="-4027"/>
                </a:stretch>
              </a:blipFill>
            </p:spPr>
            <p:txBody>
              <a:bodyPr/>
              <a:lstStyle/>
              <a:p>
                <a:r>
                  <a:rPr lang="en-SG">
                    <a:noFill/>
                  </a:rPr>
                  <a:t> </a:t>
                </a:r>
              </a:p>
            </p:txBody>
          </p:sp>
        </mc:Fallback>
      </mc:AlternateContent>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xmlns:a14="http://schemas.microsoft.com/office/drawing/2010/main">
        <mc:Choice Requires="a14">
          <p:sp>
            <p:nvSpPr>
              <p:cNvPr id="6" name="TextBox 5"/>
              <p:cNvSpPr txBox="1"/>
              <p:nvPr/>
            </p:nvSpPr>
            <p:spPr>
              <a:xfrm>
                <a:off x="2743200" y="2794006"/>
                <a:ext cx="5597070" cy="919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3200" i="1" smtClean="0">
                              <a:solidFill>
                                <a:prstClr val="black"/>
                              </a:solidFill>
                              <a:latin typeface="Cambria Math"/>
                              <a:cs typeface="Times New Roman" pitchFamily="18" charset="0"/>
                            </a:rPr>
                          </m:ctrlPr>
                        </m:radPr>
                        <m:deg/>
                        <m:e>
                          <m:r>
                            <a:rPr lang="en-US" sz="3200" b="0" i="1" smtClean="0">
                              <a:solidFill>
                                <a:prstClr val="black"/>
                              </a:solidFill>
                              <a:latin typeface="Cambria Math"/>
                              <a:cs typeface="Times New Roman" pitchFamily="18" charset="0"/>
                            </a:rPr>
                            <m:t>16</m:t>
                          </m:r>
                        </m:e>
                      </m:rad>
                      <m:r>
                        <a:rPr lang="en-US" sz="3200" b="0" i="1" smtClean="0">
                          <a:solidFill>
                            <a:prstClr val="black"/>
                          </a:solidFill>
                          <a:latin typeface="Cambria Math"/>
                          <a:cs typeface="Times New Roman" pitchFamily="18" charset="0"/>
                        </a:rPr>
                        <m:t>=4</m:t>
                      </m:r>
                    </m:oMath>
                  </m:oMathPara>
                </a14:m>
                <a:endParaRPr lang="en-US" sz="3200" dirty="0">
                  <a:solidFill>
                    <a:prstClr val="black"/>
                  </a:solidFill>
                  <a:latin typeface="Times New Roman" pitchFamily="18" charset="0"/>
                  <a:cs typeface="Times New Roman" pitchFamily="18" charset="0"/>
                </a:endParaRPr>
              </a:p>
              <a:p>
                <a:endParaRPr lang="en-US"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43200" y="2794006"/>
                <a:ext cx="5597070" cy="919867"/>
              </a:xfrm>
              <a:prstGeom prst="rect">
                <a:avLst/>
              </a:prstGeom>
              <a:blipFill rotWithShape="1">
                <a:blip r:embed="rId7"/>
                <a:stretch>
                  <a:fillRect/>
                </a:stretch>
              </a:blipFill>
            </p:spPr>
            <p:txBody>
              <a:bodyPr/>
              <a:lstStyle/>
              <a:p>
                <a:r>
                  <a:rPr lang="en-SG">
                    <a:noFill/>
                  </a:rPr>
                  <a:t> </a:t>
                </a:r>
              </a:p>
            </p:txBody>
          </p:sp>
        </mc:Fallback>
      </mc:AlternateContent>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00" y="3224891"/>
            <a:ext cx="2812379" cy="1937663"/>
          </a:xfrm>
          <a:prstGeom prst="rect">
            <a:avLst/>
          </a:prstGeom>
        </p:spPr>
      </p:pic>
    </p:spTree>
    <p:extLst>
      <p:ext uri="{BB962C8B-B14F-4D97-AF65-F5344CB8AC3E}">
        <p14:creationId xmlns:p14="http://schemas.microsoft.com/office/powerpoint/2010/main" val="11168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9"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7162800" cy="1981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4" name="TextBox 3"/>
          <p:cNvSpPr txBox="1"/>
          <p:nvPr/>
        </p:nvSpPr>
        <p:spPr>
          <a:xfrm>
            <a:off x="1600200" y="819150"/>
            <a:ext cx="7162800" cy="2154436"/>
          </a:xfrm>
          <a:prstGeom prst="rect">
            <a:avLst/>
          </a:prstGeom>
          <a:noFill/>
        </p:spPr>
        <p:txBody>
          <a:bodyPr wrap="square" rtlCol="0">
            <a:spAutoFit/>
          </a:bodyPr>
          <a:lstStyle/>
          <a:p>
            <a:r>
              <a:rPr lang="en-US" sz="3200" dirty="0" err="1" smtClean="0">
                <a:solidFill>
                  <a:prstClr val="black"/>
                </a:solidFill>
                <a:latin typeface="Times New Roman" pitchFamily="18" charset="0"/>
                <a:cs typeface="Times New Roman" pitchFamily="18" charset="0"/>
              </a:rPr>
              <a:t>Câu</a:t>
            </a:r>
            <a:r>
              <a:rPr lang="en-US" sz="3200" dirty="0" smtClean="0">
                <a:solidFill>
                  <a:prstClr val="black"/>
                </a:solidFill>
                <a:latin typeface="Times New Roman" pitchFamily="18" charset="0"/>
                <a:cs typeface="Times New Roman" pitchFamily="18" charset="0"/>
              </a:rPr>
              <a:t> 3.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7A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37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19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trăm</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2)</a:t>
            </a:r>
            <a:r>
              <a:rPr lang="en-US" sz="2800" dirty="0" smtClean="0">
                <a:solidFill>
                  <a:prstClr val="black"/>
                </a:solidFill>
                <a:latin typeface="Times New Roman" pitchFamily="18" charset="0"/>
                <a:cs typeface="Times New Roman" pitchFamily="18" charset="0"/>
              </a:rPr>
              <a:t> ?</a:t>
            </a:r>
            <a:endParaRPr lang="en-US" sz="2800" dirty="0">
              <a:solidFill>
                <a:prstClr val="black"/>
              </a:solidFill>
              <a:latin typeface="Times New Roman" pitchFamily="18" charset="0"/>
              <a:cs typeface="Times New Roman" pitchFamily="18" charset="0"/>
            </a:endParaRPr>
          </a:p>
          <a:p>
            <a:endParaRPr lang="en-US" dirty="0">
              <a:solidFill>
                <a:prstClr val="black"/>
              </a:solidFill>
            </a:endParaRPr>
          </a:p>
        </p:txBody>
      </p:sp>
      <p:sp>
        <p:nvSpPr>
          <p:cNvPr id="5" name="Rounded Rectangle 4"/>
          <p:cNvSpPr/>
          <p:nvPr/>
        </p:nvSpPr>
        <p:spPr>
          <a:xfrm>
            <a:off x="2836635" y="3008074"/>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2743200" y="3178616"/>
            <a:ext cx="5597070"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nam</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ctr"/>
            <a:r>
              <a:rPr lang="en-US" sz="2400" dirty="0" smtClean="0">
                <a:solidFill>
                  <a:prstClr val="black"/>
                </a:solidFill>
                <a:latin typeface="Times New Roman" pitchFamily="18" charset="0"/>
                <a:cs typeface="Times New Roman" pitchFamily="18" charset="0"/>
              </a:rPr>
              <a:t>(37 – 19 ): 37. 100% = 48,65%</a:t>
            </a:r>
            <a:endParaRPr lang="en-US" sz="2400" dirty="0">
              <a:solidFill>
                <a:prstClr val="black"/>
              </a:solidFill>
              <a:latin typeface="Times New Roman" pitchFamily="18" charset="0"/>
              <a:cs typeface="Times New Roman"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0" y="3237553"/>
            <a:ext cx="2794000" cy="1925000"/>
          </a:xfrm>
          <a:prstGeom prst="rect">
            <a:avLst/>
          </a:prstGeom>
        </p:spPr>
      </p:pic>
    </p:spTree>
    <p:extLst>
      <p:ext uri="{BB962C8B-B14F-4D97-AF65-F5344CB8AC3E}">
        <p14:creationId xmlns:p14="http://schemas.microsoft.com/office/powerpoint/2010/main" val="11168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9"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xmlns:a14="http://schemas.microsoft.com/office/drawing/2010/main">
        <mc:Choice Requires="a14">
          <p:sp>
            <p:nvSpPr>
              <p:cNvPr id="4" name="TextBox 3"/>
              <p:cNvSpPr txBox="1"/>
              <p:nvPr/>
            </p:nvSpPr>
            <p:spPr>
              <a:xfrm>
                <a:off x="1600208" y="1024180"/>
                <a:ext cx="5549901" cy="584775"/>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Câu 4. </a:t>
                </a:r>
                <a:r>
                  <a:rPr lang="en-US" sz="3200" dirty="0" err="1" smtClean="0">
                    <a:solidFill>
                      <a:prstClr val="black"/>
                    </a:solidFill>
                    <a:latin typeface="Times New Roman" pitchFamily="18" charset="0"/>
                    <a:cs typeface="Times New Roman" pitchFamily="18" charset="0"/>
                  </a:rPr>
                  <a:t>Tìm</a:t>
                </a:r>
                <a:r>
                  <a:rPr lang="en-US" sz="3200" dirty="0" smtClean="0">
                    <a:solidFill>
                      <a:prstClr val="black"/>
                    </a:solidFill>
                    <a:latin typeface="Times New Roman" pitchFamily="18" charset="0"/>
                    <a:cs typeface="Times New Roman" pitchFamily="18" charset="0"/>
                  </a:rPr>
                  <a:t> x, </a:t>
                </a:r>
                <a:r>
                  <a:rPr lang="en-US" sz="3200" dirty="0" err="1" smtClean="0">
                    <a:solidFill>
                      <a:prstClr val="black"/>
                    </a:solidFill>
                    <a:latin typeface="Times New Roman" pitchFamily="18" charset="0"/>
                    <a:cs typeface="Times New Roman" pitchFamily="18" charset="0"/>
                  </a:rPr>
                  <a:t>biết</a:t>
                </a:r>
                <a:r>
                  <a:rPr lang="en-US" sz="3200" dirty="0" smtClean="0">
                    <a:solidFill>
                      <a:prstClr val="black"/>
                    </a:solidFill>
                    <a:latin typeface="Times New Roman" pitchFamily="18" charset="0"/>
                    <a:cs typeface="Times New Roman" pitchFamily="18" charset="0"/>
                  </a:rPr>
                  <a:t>: </a:t>
                </a:r>
                <a14:m>
                  <m:oMath xmlns:m="http://schemas.openxmlformats.org/officeDocument/2006/math">
                    <m:sSup>
                      <m:sSupPr>
                        <m:ctrlPr>
                          <a:rPr lang="en-US" sz="3200" i="1" smtClean="0">
                            <a:solidFill>
                              <a:prstClr val="black"/>
                            </a:solidFill>
                            <a:latin typeface="Cambria Math"/>
                          </a:rPr>
                        </m:ctrlPr>
                      </m:sSupPr>
                      <m:e>
                        <m:r>
                          <a:rPr lang="en-US" sz="3200" b="0" i="1" smtClean="0">
                            <a:solidFill>
                              <a:prstClr val="black"/>
                            </a:solidFill>
                            <a:latin typeface="Cambria Math"/>
                          </a:rPr>
                          <m:t>𝑥</m:t>
                        </m:r>
                      </m:e>
                      <m:sup>
                        <m:r>
                          <a:rPr lang="en-US" sz="3200" b="0" i="1" smtClean="0">
                            <a:solidFill>
                              <a:prstClr val="black"/>
                            </a:solidFill>
                            <a:latin typeface="Cambria Math"/>
                          </a:rPr>
                          <m:t>2</m:t>
                        </m:r>
                      </m:sup>
                    </m:sSup>
                    <m:r>
                      <a:rPr lang="en-US" sz="3200" b="0" i="1" smtClean="0">
                        <a:solidFill>
                          <a:prstClr val="black"/>
                        </a:solidFill>
                        <a:latin typeface="Cambria Math"/>
                      </a:rPr>
                      <m:t>=100</m:t>
                    </m:r>
                  </m:oMath>
                </a14:m>
                <a:endParaRPr lang="en-US" sz="3200" dirty="0">
                  <a:solidFill>
                    <a:prstClr val="black"/>
                  </a:solidFill>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00208" y="1024180"/>
                <a:ext cx="5549901" cy="584775"/>
              </a:xfrm>
              <a:prstGeom prst="rect">
                <a:avLst/>
              </a:prstGeom>
              <a:blipFill rotWithShape="1">
                <a:blip r:embed="rId6"/>
                <a:stretch>
                  <a:fillRect l="-2857" t="-14583" b="-32292"/>
                </a:stretch>
              </a:blipFill>
            </p:spPr>
            <p:txBody>
              <a:bodyPr/>
              <a:lstStyle/>
              <a:p>
                <a:r>
                  <a:rPr lang="en-SG">
                    <a:noFill/>
                  </a:rPr>
                  <a:t> </a:t>
                </a:r>
              </a:p>
            </p:txBody>
          </p:sp>
        </mc:Fallback>
      </mc:AlternateContent>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2861130" y="2794004"/>
            <a:ext cx="5597070" cy="584775"/>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x = 10 </a:t>
            </a:r>
            <a:r>
              <a:rPr lang="en-US" sz="3200" dirty="0" err="1" smtClean="0">
                <a:solidFill>
                  <a:prstClr val="black"/>
                </a:solidFill>
                <a:latin typeface="Times New Roman" pitchFamily="18" charset="0"/>
                <a:cs typeface="Times New Roman" pitchFamily="18" charset="0"/>
              </a:rPr>
              <a:t>hoặc</a:t>
            </a:r>
            <a:r>
              <a:rPr lang="en-US" sz="3200" dirty="0" smtClean="0">
                <a:solidFill>
                  <a:prstClr val="black"/>
                </a:solidFill>
                <a:latin typeface="Times New Roman" pitchFamily="18" charset="0"/>
                <a:cs typeface="Times New Roman" pitchFamily="18" charset="0"/>
              </a:rPr>
              <a:t> x = – 10</a:t>
            </a:r>
            <a:endParaRPr lang="en-US" sz="3200" dirty="0">
              <a:solidFill>
                <a:prstClr val="black"/>
              </a:solidFill>
              <a:latin typeface="Times New Roman" pitchFamily="18" charset="0"/>
              <a:cs typeface="Times New Roman" pitchFamily="18"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00" y="3290053"/>
            <a:ext cx="2717800" cy="1872500"/>
          </a:xfrm>
          <a:prstGeom prst="rect">
            <a:avLst/>
          </a:prstGeom>
        </p:spPr>
      </p:pic>
    </p:spTree>
    <p:extLst>
      <p:ext uri="{BB962C8B-B14F-4D97-AF65-F5344CB8AC3E}">
        <p14:creationId xmlns:p14="http://schemas.microsoft.com/office/powerpoint/2010/main" val="11168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797560" y="2133600"/>
            <a:ext cx="7696200" cy="9906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0000FF"/>
                </a:solidFill>
                <a:latin typeface="Times New Roman" pitchFamily="18" charset="0"/>
                <a:cs typeface="Times New Roman" pitchFamily="18" charset="0"/>
              </a:rPr>
              <a:t>B.HOẠT ĐỘNG LUYỆN TẬP</a:t>
            </a:r>
            <a:endParaRPr lang="en-US" sz="4000" dirty="0">
              <a:solidFill>
                <a:srgbClr val="0000FF"/>
              </a:solidFill>
              <a:latin typeface="Times New Roman" pitchFamily="18" charset="0"/>
              <a:cs typeface="Times New Roman" pitchFamily="18" charset="0"/>
            </a:endParaRPr>
          </a:p>
        </p:txBody>
      </p:sp>
      <p:sp>
        <p:nvSpPr>
          <p:cNvPr id="2" name="TextBox 1"/>
          <p:cNvSpPr txBox="1"/>
          <p:nvPr/>
        </p:nvSpPr>
        <p:spPr>
          <a:xfrm>
            <a:off x="431800" y="890539"/>
            <a:ext cx="3657600"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1. (1/</a:t>
            </a:r>
            <a:r>
              <a:rPr lang="en-US" sz="2400" b="1" dirty="0" err="1" smtClean="0">
                <a:latin typeface="Times New Roman" pitchFamily="18" charset="0"/>
                <a:cs typeface="Times New Roman" pitchFamily="18" charset="0"/>
              </a:rPr>
              <a:t>trang</a:t>
            </a:r>
            <a:r>
              <a:rPr lang="en-US" sz="2400" b="1" dirty="0" smtClean="0">
                <a:latin typeface="Times New Roman" pitchFamily="18" charset="0"/>
                <a:cs typeface="Times New Roman" pitchFamily="18" charset="0"/>
              </a:rPr>
              <a:t> 45 SGK)</a:t>
            </a:r>
            <a:endParaRPr lang="en-SG"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855" y="1581149"/>
            <a:ext cx="61436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a:hlinkClick r:id="" action="ppaction://hlinkshowjump?jump=nextslide"/>
          </p:cNvPr>
          <p:cNvSpPr/>
          <p:nvPr/>
        </p:nvSpPr>
        <p:spPr>
          <a:xfrm>
            <a:off x="762000" y="-44451"/>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FF0000"/>
                </a:solidFill>
                <a:latin typeface="Times New Roman" pitchFamily="18" charset="0"/>
                <a:cs typeface="Times New Roman" pitchFamily="18" charset="0"/>
              </a:rPr>
              <a:t>ÔN TẬP CUỐI CHƯƠNG 2 </a:t>
            </a:r>
            <a:endParaRPr lang="en-US" sz="4000" dirty="0">
              <a:solidFill>
                <a:srgbClr val="FF000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84" y="1809750"/>
            <a:ext cx="337294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8" y="2133600"/>
            <a:ext cx="381525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4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anim calcmode="lin" valueType="num">
                                      <p:cBhvr>
                                        <p:cTn id="26" dur="1000" fill="hold"/>
                                        <p:tgtEl>
                                          <p:spTgt spid="2050"/>
                                        </p:tgtEl>
                                        <p:attrNameLst>
                                          <p:attrName>ppt_x</p:attrName>
                                        </p:attrNameLst>
                                      </p:cBhvr>
                                      <p:tavLst>
                                        <p:tav tm="0">
                                          <p:val>
                                            <p:strVal val="#ppt_x"/>
                                          </p:val>
                                        </p:tav>
                                        <p:tav tm="100000">
                                          <p:val>
                                            <p:strVal val="#ppt_x"/>
                                          </p:val>
                                        </p:tav>
                                      </p:tavLst>
                                    </p:anim>
                                    <p:anim calcmode="lin" valueType="num">
                                      <p:cBhvr>
                                        <p:cTn id="2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xit" presetSubtype="0" fill="hold" nodeType="clickEffect">
                                  <p:stCondLst>
                                    <p:cond delay="0"/>
                                  </p:stCondLst>
                                  <p:childTnLst>
                                    <p:animEffect transition="out" filter="fade">
                                      <p:cBhvr>
                                        <p:cTn id="31" dur="2000"/>
                                        <p:tgtEl>
                                          <p:spTgt spid="2050"/>
                                        </p:tgtEl>
                                      </p:cBhvr>
                                    </p:animEffect>
                                    <p:anim calcmode="lin" valueType="num">
                                      <p:cBhvr>
                                        <p:cTn id="32" dur="2000"/>
                                        <p:tgtEl>
                                          <p:spTgt spid="20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2050"/>
                                        </p:tgtEl>
                                        <p:attrNameLst>
                                          <p:attrName>ppt_h</p:attrName>
                                        </p:attrNameLst>
                                      </p:cBhvr>
                                      <p:tavLst>
                                        <p:tav tm="0">
                                          <p:val>
                                            <p:strVal val="ppt_h"/>
                                          </p:val>
                                        </p:tav>
                                        <p:tav tm="100000">
                                          <p:val>
                                            <p:strVal val="ppt_h"/>
                                          </p:val>
                                        </p:tav>
                                      </p:tavLst>
                                    </p:anim>
                                    <p:set>
                                      <p:cBhvr>
                                        <p:cTn id="34" dur="1" fill="hold">
                                          <p:stCondLst>
                                            <p:cond delay="1999"/>
                                          </p:stCondLst>
                                        </p:cTn>
                                        <p:tgtEl>
                                          <p:spTgt spid="205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 calcmode="lin" valueType="num">
                                      <p:cBhvr additive="base">
                                        <p:cTn id="39" dur="500" fill="hold"/>
                                        <p:tgtEl>
                                          <p:spTgt spid="2051"/>
                                        </p:tgtEl>
                                        <p:attrNameLst>
                                          <p:attrName>ppt_x</p:attrName>
                                        </p:attrNameLst>
                                      </p:cBhvr>
                                      <p:tavLst>
                                        <p:tav tm="0">
                                          <p:val>
                                            <p:strVal val="#ppt_x"/>
                                          </p:val>
                                        </p:tav>
                                        <p:tav tm="100000">
                                          <p:val>
                                            <p:strVal val="#ppt_x"/>
                                          </p:val>
                                        </p:tav>
                                      </p:tavLst>
                                    </p:anim>
                                    <p:anim calcmode="lin" valueType="num">
                                      <p:cBhvr additive="base">
                                        <p:cTn id="4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fade">
                                      <p:cBhvr>
                                        <p:cTn id="45" dur="1000"/>
                                        <p:tgtEl>
                                          <p:spTgt spid="2052"/>
                                        </p:tgtEl>
                                      </p:cBhvr>
                                    </p:animEffect>
                                    <p:anim calcmode="lin" valueType="num">
                                      <p:cBhvr>
                                        <p:cTn id="46" dur="1000" fill="hold"/>
                                        <p:tgtEl>
                                          <p:spTgt spid="2052"/>
                                        </p:tgtEl>
                                        <p:attrNameLst>
                                          <p:attrName>ppt_x</p:attrName>
                                        </p:attrNameLst>
                                      </p:cBhvr>
                                      <p:tavLst>
                                        <p:tav tm="0">
                                          <p:val>
                                            <p:strVal val="#ppt_x"/>
                                          </p:val>
                                        </p:tav>
                                        <p:tav tm="100000">
                                          <p:val>
                                            <p:strVal val="#ppt_x"/>
                                          </p:val>
                                        </p:tav>
                                      </p:tavLst>
                                    </p:anim>
                                    <p:anim calcmode="lin" valueType="num">
                                      <p:cBhvr>
                                        <p:cTn id="4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662289"/>
            <a:ext cx="8483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2.</a:t>
            </a:r>
            <a:r>
              <a:rPr lang="en-US" sz="2400" dirty="0">
                <a:latin typeface="Times New Roman" pitchFamily="18" charset="0"/>
                <a:cs typeface="Times New Roman" pitchFamily="18" charset="0"/>
              </a:rPr>
              <a:t> ( 2/tr45 </a:t>
            </a:r>
            <a:r>
              <a:rPr lang="en-US" sz="2400" dirty="0" smtClean="0">
                <a:latin typeface="Times New Roman" pitchFamily="18" charset="0"/>
                <a:cs typeface="Times New Roman" pitchFamily="18" charset="0"/>
              </a:rPr>
              <a:t>SGK)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3,4(24)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3,(42)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a:t>
            </a:r>
            <a:endParaRPr lang="en-SG" sz="2400" dirty="0">
              <a:latin typeface="Times New Roman" pitchFamily="18" charset="0"/>
              <a:cs typeface="Times New Roman" pitchFamily="18" charset="0"/>
            </a:endParaRPr>
          </a:p>
        </p:txBody>
      </p:sp>
      <p:sp>
        <p:nvSpPr>
          <p:cNvPr id="5" name="Rounded Rectangle 4">
            <a:hlinkClick r:id="" action="ppaction://hlinkshowjump?jump=nextslide"/>
          </p:cNvPr>
          <p:cNvSpPr/>
          <p:nvPr/>
        </p:nvSpPr>
        <p:spPr>
          <a:xfrm>
            <a:off x="762000" y="-19050"/>
            <a:ext cx="8153400" cy="70993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FF0000"/>
                </a:solidFill>
                <a:latin typeface="Times New Roman" pitchFamily="18" charset="0"/>
                <a:cs typeface="Times New Roman" pitchFamily="18" charset="0"/>
              </a:rPr>
              <a:t>ÔN TẬP CUỐI CHƯƠNG 2 </a:t>
            </a:r>
            <a:endParaRPr lang="en-US" sz="4000"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7" y="1276352"/>
            <a:ext cx="5324475" cy="231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8" y="2433050"/>
            <a:ext cx="5029203" cy="16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56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3075"/>
                                        </p:tgtEl>
                                      </p:cBhvr>
                                    </p:animEffect>
                                    <p:set>
                                      <p:cBhvr>
                                        <p:cTn id="21" dur="1" fill="hold">
                                          <p:stCondLst>
                                            <p:cond delay="499"/>
                                          </p:stCondLst>
                                        </p:cTn>
                                        <p:tgtEl>
                                          <p:spTgt spid="307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additive="base">
                                        <p:cTn id="26" dur="500" fill="hold"/>
                                        <p:tgtEl>
                                          <p:spTgt spid="3076"/>
                                        </p:tgtEl>
                                        <p:attrNameLst>
                                          <p:attrName>ppt_x</p:attrName>
                                        </p:attrNameLst>
                                      </p:cBhvr>
                                      <p:tavLst>
                                        <p:tav tm="0">
                                          <p:val>
                                            <p:strVal val="#ppt_x"/>
                                          </p:val>
                                        </p:tav>
                                        <p:tav tm="100000">
                                          <p:val>
                                            <p:strVal val="#ppt_x"/>
                                          </p:val>
                                        </p:tav>
                                      </p:tavLst>
                                    </p:anim>
                                    <p:anim calcmode="lin" valueType="num">
                                      <p:cBhvr additive="base">
                                        <p:cTn id="27"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285754"/>
            <a:ext cx="8483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2.</a:t>
            </a:r>
            <a:r>
              <a:rPr lang="en-US" sz="2400" dirty="0">
                <a:latin typeface="Times New Roman" pitchFamily="18" charset="0"/>
                <a:cs typeface="Times New Roman" pitchFamily="18" charset="0"/>
              </a:rPr>
              <a:t> ( 2/tr45 </a:t>
            </a:r>
            <a:r>
              <a:rPr lang="en-US" sz="2400" dirty="0" smtClean="0">
                <a:latin typeface="Times New Roman" pitchFamily="18" charset="0"/>
                <a:cs typeface="Times New Roman" pitchFamily="18" charset="0"/>
              </a:rPr>
              <a:t>SGK)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3,4(24)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3,(42)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a:t>
            </a:r>
            <a:endParaRPr lang="en-SG"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71550"/>
            <a:ext cx="5029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51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3&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68&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66&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264&quot;/&gt;&lt;/object&gt;&lt;object type=&quot;3&quot; unique_id=&quot;10041&quot;&gt;&lt;property id=&quot;20148&quot; value=&quot;5&quot;/&gt;&lt;property id=&quot;20300&quot; value=&quot;Slide 9&quot;/&gt;&lt;property id=&quot;20307&quot; value=&quot;269&quot;/&gt;&lt;/object&gt;&lt;/object&gt;&lt;object type=&quot;8&quot; unique_id=&quot;1002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D:\FFOutput\Heart And Soul30.mp3"/>
  <p:tag name="PPSNARRATION" val="84,1527416160,D:\DINH LI PY-TA-GO-ELEARNING\TEP NGUON\PYTAGO HUE_pptx\Media.ppcx"/>
  <p:tag name="HTML_SHAPEINFO" val="&lt;SlideThumbPath val=&quot;Slide67.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9719A2-C857-468F-8D80-0345D6FD75B3}&quot;/&gt;&lt;isInvalidForFieldText val=&quot;0&quot;/&gt;&lt;Image&gt;&lt;filename val=&quot;C:\Users\ADMINI~1\AppData\Local\Temp\PR\data\asimages\{DC9719A2-C857-468F-8D80-0345D6FD75B3}_67.png&quot;/&gt;&lt;left val=&quot;23&quot;/&gt;&lt;top val=&quot;426&quot;/&gt;&lt;width val=&quot;686&quot;/&gt;&lt;height val=&quot;61&quot;/&gt;&lt;hasText val=&quot;1&quot;/&gt;&lt;/Image&gt;&lt;/ThreeDShapeInfo&gt;"/>
  <p:tag name="PRESENTER_SHAPETEXTINFO" val="&lt;ShapeTextInfo&gt;&lt;TableIndex row=&quot;-1&quot; col=&quot;-1&quot;&gt;&lt;linesCount val=&quot;1&quot;/&gt;&lt;lineCharCount val=&quot;61&quot;/&gt;&lt;/TableIndex&gt;&lt;/ShapeTextInfo&gt;"/>
</p:tagLst>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881</Words>
  <Application>Microsoft Office PowerPoint</Application>
  <PresentationFormat>On-screen Show (16:9)</PresentationFormat>
  <Paragraphs>92</Paragraphs>
  <Slides>34</Slides>
  <Notes>1</Notes>
  <HiddenSlides>0</HiddenSlides>
  <MMClips>1</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34</vt:i4>
      </vt:variant>
    </vt:vector>
  </HeadingPairs>
  <TitlesOfParts>
    <vt:vector size="40" baseType="lpstr">
      <vt:lpstr>Office Theme</vt:lpstr>
      <vt:lpstr>3_Office Theme</vt:lpstr>
      <vt:lpstr>5_Office Theme</vt:lpstr>
      <vt:lpstr>Angles</vt:lpstr>
      <vt:lpstr>Oriel</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2022-08-28T04:15:31Z</dcterms:created>
  <dcterms:modified xsi:type="dcterms:W3CDTF">2022-08-28T04:15:34Z</dcterms:modified>
</cp:coreProperties>
</file>