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9" r:id="rId1"/>
  </p:sldMasterIdLst>
  <p:notesMasterIdLst>
    <p:notesMasterId r:id="rId14"/>
  </p:notesMasterIdLst>
  <p:sldIdLst>
    <p:sldId id="256" r:id="rId2"/>
    <p:sldId id="257" r:id="rId3"/>
    <p:sldId id="342" r:id="rId4"/>
    <p:sldId id="267" r:id="rId5"/>
    <p:sldId id="292" r:id="rId6"/>
    <p:sldId id="276" r:id="rId7"/>
    <p:sldId id="333" r:id="rId8"/>
    <p:sldId id="277" r:id="rId9"/>
    <p:sldId id="352" r:id="rId10"/>
    <p:sldId id="337" r:id="rId11"/>
    <p:sldId id="273" r:id="rId12"/>
    <p:sldId id="338" r:id="rId13"/>
  </p:sldIdLst>
  <p:sldSz cx="18288000" cy="10287000"/>
  <p:notesSz cx="6858000" cy="9144000"/>
  <p:embeddedFontLst>
    <p:embeddedFont>
      <p:font typeface="Merriweather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Merriweather Black" charset="0"/>
      <p:bold r:id="rId20"/>
    </p:embeddedFont>
    <p:embeddedFont>
      <p:font typeface="Cambria Math" pitchFamily="18" charset="0"/>
      <p:regular r:id="rId21"/>
    </p:embeddedFont>
    <p:embeddedFont>
      <p:font typeface="Anton" charset="0"/>
      <p:regular r:id="rId22"/>
    </p:embeddedFont>
    <p:embeddedFont>
      <p:font typeface="Gill Sans MT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4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3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8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3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7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4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9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10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67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07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93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7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2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90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5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52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7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0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6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  <p:sldLayoutId id="2147483703" r:id="rId13"/>
    <p:sldLayoutId id="2147483704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1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2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724400" y="303343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297876" y="34251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375961" y="94779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6.14 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724" y="1704820"/>
            <a:ext cx="17441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395981" y="4012910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x, y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7A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7B (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x, 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&lt; y)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  <a:blipFill>
                <a:blip r:embed="rId3"/>
                <a:stretch>
                  <a:fillRect l="-123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7426" y="7289907"/>
            <a:ext cx="1523557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Theo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24000" y="8724900"/>
            <a:ext cx="1424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Như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  <a:blipFill>
                <a:blip r:embed="rId6"/>
                <a:stretch>
                  <a:fillRect l="-695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8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8" grpId="0" animBg="1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89423" y="1257300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5400" y="5446604"/>
            <a:ext cx="15167565" cy="134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2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10</a:t>
            </a:r>
            <a:endParaRPr lang="en-US" sz="62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714433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334998"/>
            <a:ext cx="12447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các tỉ lệ thức có thể được từ bốn số: 15; 18; 20; 2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153400" y="3566041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096" y="4762500"/>
            <a:ext cx="1722750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15.24 =  18.20 (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360)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3554" y="5829300"/>
            <a:ext cx="14249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7" grpId="0"/>
      <p:bldP spid="19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609907" y="300237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65815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05635" y="9105900"/>
            <a:ext cx="1219200" cy="122547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815373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02065"/>
            <a:ext cx="6324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2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142335" y="248148"/>
            <a:ext cx="9601200" cy="2087495"/>
            <a:chOff x="4876800" y="1759752"/>
            <a:chExt cx="9601200" cy="2087495"/>
          </a:xfrm>
        </p:grpSpPr>
        <p:sp>
          <p:nvSpPr>
            <p:cNvPr id="8" name="Rectangle 7"/>
            <p:cNvSpPr/>
            <p:nvPr/>
          </p:nvSpPr>
          <p:spPr>
            <a:xfrm>
              <a:off x="4876800" y="2324100"/>
              <a:ext cx="9601200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40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x + y =  15</a:t>
              </a:r>
              <a:endParaRPr lang="en-US" sz="400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2912291" y="5675071"/>
            <a:ext cx="112776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3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8839200" y="258978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12291" y="4254738"/>
            <a:ext cx="5445470" cy="1290866"/>
            <a:chOff x="2460931" y="4673232"/>
            <a:chExt cx="5445470" cy="1290866"/>
          </a:xfrm>
        </p:grpSpPr>
        <p:sp>
          <p:nvSpPr>
            <p:cNvPr id="30" name="Rectangle 29"/>
            <p:cNvSpPr/>
            <p:nvPr/>
          </p:nvSpPr>
          <p:spPr>
            <a:xfrm>
              <a:off x="2460931" y="4927574"/>
              <a:ext cx="41553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12291" y="8288804"/>
            <a:ext cx="711124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= 3.3 = 9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= 3.2 = 6</a:t>
            </a:r>
            <a:endParaRPr lang="en-US" sz="38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1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1894" y="1333500"/>
            <a:ext cx="9466200" cy="3253688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dirty="0">
                <a:latin typeface="+mj-lt"/>
              </a:rPr>
              <a:t>LUYỆN TẬP</a:t>
            </a:r>
            <a:endParaRPr sz="100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0" y="4268077"/>
            <a:ext cx="10768738" cy="1485571"/>
            <a:chOff x="3633062" y="4841384"/>
            <a:chExt cx="10768738" cy="1485571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3633062" y="4841384"/>
              <a:ext cx="10744199" cy="1485571"/>
            </a:xfrm>
            <a:prstGeom prst="wedgeRoundRectCallo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08145" y="5196239"/>
              <a:ext cx="102936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/>
                <a:t>Hoạt</a:t>
              </a:r>
              <a:r>
                <a:rPr lang="en-US" sz="4000" dirty="0"/>
                <a:t> </a:t>
              </a:r>
              <a:r>
                <a:rPr lang="en-US" sz="4000" dirty="0" err="1"/>
                <a:t>động</a:t>
              </a:r>
              <a:r>
                <a:rPr lang="en-US" sz="4000" dirty="0"/>
                <a:t> </a:t>
              </a:r>
              <a:r>
                <a:rPr lang="en-US" sz="4000" dirty="0" err="1"/>
                <a:t>nhóm</a:t>
              </a:r>
              <a:r>
                <a:rPr lang="en-US" sz="4000" dirty="0"/>
                <a:t> </a:t>
              </a:r>
              <a:r>
                <a:rPr lang="en-US" sz="4000" dirty="0" err="1"/>
                <a:t>đôi</a:t>
              </a:r>
              <a:r>
                <a:rPr lang="en-US" sz="4000" dirty="0"/>
                <a:t> </a:t>
              </a:r>
              <a:r>
                <a:rPr lang="en-US" sz="4000" dirty="0" err="1"/>
                <a:t>để</a:t>
              </a:r>
              <a:r>
                <a:rPr lang="en-US" sz="4000" dirty="0"/>
                <a:t> </a:t>
              </a:r>
              <a:r>
                <a:rPr lang="en-US" sz="4000" dirty="0" err="1"/>
                <a:t>hoàn</a:t>
              </a:r>
              <a:r>
                <a:rPr lang="en-US" sz="4000" dirty="0"/>
                <a:t> </a:t>
              </a:r>
              <a:r>
                <a:rPr lang="en-US" sz="4000" dirty="0" err="1"/>
                <a:t>thành</a:t>
              </a:r>
              <a:r>
                <a:rPr lang="en-US" sz="4000" dirty="0"/>
                <a:t> </a:t>
              </a:r>
              <a:r>
                <a:rPr lang="en-US" sz="4000" dirty="0" err="1"/>
                <a:t>bài</a:t>
              </a:r>
              <a:r>
                <a:rPr lang="en-US" sz="4000" dirty="0"/>
                <a:t> </a:t>
              </a:r>
              <a:r>
                <a:rPr lang="en-US" sz="4000" dirty="0" err="1"/>
                <a:t>tập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8229600" y="3086100"/>
            <a:ext cx="1674002" cy="7058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11797" y="843152"/>
            <a:ext cx="3904337" cy="1077369"/>
            <a:chOff x="-1168009" y="190500"/>
            <a:chExt cx="8523575" cy="1077369"/>
          </a:xfrm>
        </p:grpSpPr>
        <p:sp>
          <p:nvSpPr>
            <p:cNvPr id="30" name="Rectangle 29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6.11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48400" y="671827"/>
            <a:ext cx="10149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Lập các tỉ lệ thức có thể được từ đẳng thức 3x = 4y (x.y ≠ 0).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  <a:blipFill>
                <a:blip r:embed="rId3"/>
                <a:stretch>
                  <a:fillRect l="-155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254;p39"/>
          <p:cNvSpPr/>
          <p:nvPr/>
        </p:nvSpPr>
        <p:spPr>
          <a:xfrm>
            <a:off x="17196349" y="9486900"/>
            <a:ext cx="763107" cy="646296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0609" y="1638300"/>
            <a:ext cx="1584928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Hãy lập tất cả các tỉ lệ thức có thể được từ bốn số: 5; 10; 25; 50.</a:t>
            </a:r>
            <a:endParaRPr lang="en-US" sz="4000" dirty="0"/>
          </a:p>
        </p:txBody>
      </p:sp>
      <p:sp>
        <p:nvSpPr>
          <p:cNvPr id="17" name="Oval Callout 16"/>
          <p:cNvSpPr/>
          <p:nvPr/>
        </p:nvSpPr>
        <p:spPr>
          <a:xfrm>
            <a:off x="8316365" y="288029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FFFF"/>
                </a:solidFill>
              </a:rPr>
              <a:t>Giải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98517"/>
              </p:ext>
            </p:extLst>
          </p:nvPr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363043" y="1905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6.12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4152900"/>
            <a:ext cx="159641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5 . 50 = 10 . 25 (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250) 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6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>
                <a:solidFill>
                  <a:srgbClr val="FFFFFF"/>
                </a:solidFill>
              </a:rPr>
              <a:t>Giải</a:t>
            </a:r>
            <a:endParaRPr lang="en-US" sz="3800" b="1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6.13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x 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y,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: </a:t>
            </a:r>
            <a:endParaRPr lang="en-US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5+3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290909" y="4457700"/>
            <a:ext cx="2985721" cy="1366528"/>
            <a:chOff x="953744" y="4643802"/>
            <a:chExt cx="2985721" cy="1366528"/>
          </a:xfrm>
        </p:grpSpPr>
        <p:sp>
          <p:nvSpPr>
            <p:cNvPr id="16" name="Rectangle 15"/>
            <p:cNvSpPr/>
            <p:nvPr/>
          </p:nvSpPr>
          <p:spPr>
            <a:xfrm>
              <a:off x="953744" y="4949430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a) 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554763" y="4543973"/>
            <a:ext cx="4265637" cy="1146596"/>
            <a:chOff x="4298168" y="4731448"/>
            <a:chExt cx="4265637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4298168" y="4950803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lang="en-US" dirty="0">
                <a:solidFill>
                  <a:srgbClr val="434343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52800" y="6086072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= 2 . 5 = 10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y = 2 . 3 = 6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  <a:blipFill>
                <a:blip r:embed="rId10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10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448200"/>
            <a:ext cx="17953876" cy="8495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86056" y="96717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8316365" y="3216133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09800" y="1143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6.16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6167" y="1710364"/>
            <a:ext cx="14347389" cy="1146596"/>
            <a:chOff x="1219200" y="1691371"/>
            <a:chExt cx="14347389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Tìm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ba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 x, y, z,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biết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rằng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:                    </a:t>
                  </a:r>
                  <a:r>
                    <a:rPr lang="en-US" sz="4000" dirty="0" err="1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n-US" sz="4000" dirty="0">
                      <a:effectLst/>
                      <a:latin typeface="+mj-lt"/>
                      <a:ea typeface="Calibri" panose="020F050202020403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=−12</m:t>
                      </m:r>
                    </m:oMath>
                  </a14:m>
                  <a:endParaRPr lang="en-US" sz="4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487"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2242246" y="4381500"/>
            <a:ext cx="1478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  <a:blipFill>
                <a:blip r:embed="rId8"/>
                <a:stretch>
                  <a:fillRect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2+2.3−3.4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3 = 9;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4 = 12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2 = 6;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5" grpId="0"/>
      <p:bldP spid="16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756</Words>
  <Application>Microsoft Office PowerPoint</Application>
  <PresentationFormat>Custom</PresentationFormat>
  <Paragraphs>73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Times New Roman</vt:lpstr>
      <vt:lpstr>Merriweather</vt:lpstr>
      <vt:lpstr>Calibri</vt:lpstr>
      <vt:lpstr>Merriweather Black</vt:lpstr>
      <vt:lpstr>Cambria Math</vt:lpstr>
      <vt:lpstr>Anton</vt:lpstr>
      <vt:lpstr>Gill Sans MT</vt:lpstr>
      <vt:lpstr>Gallery</vt:lpstr>
      <vt:lpstr>Equation</vt:lpstr>
      <vt:lpstr>PowerPoint Presentation</vt:lpstr>
      <vt:lpstr>PowerPoint Presentation</vt:lpstr>
      <vt:lpstr>Ví dụ 1 (SGK – tr10)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2023-02-07T03:38:46Z</dcterms:created>
  <dcterms:modified xsi:type="dcterms:W3CDTF">2023-02-07T04:28:25Z</dcterms:modified>
  <dc:identifier/>
</cp:coreProperties>
</file>