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5"/>
  </p:notesMasterIdLst>
  <p:sldIdLst>
    <p:sldId id="257" r:id="rId2"/>
    <p:sldId id="327" r:id="rId3"/>
    <p:sldId id="328" r:id="rId4"/>
    <p:sldId id="329" r:id="rId5"/>
    <p:sldId id="330" r:id="rId6"/>
    <p:sldId id="331" r:id="rId7"/>
    <p:sldId id="332" r:id="rId8"/>
    <p:sldId id="333" r:id="rId9"/>
    <p:sldId id="334" r:id="rId10"/>
    <p:sldId id="269" r:id="rId11"/>
    <p:sldId id="264" r:id="rId12"/>
    <p:sldId id="270" r:id="rId13"/>
    <p:sldId id="275" r:id="rId14"/>
    <p:sldId id="261" r:id="rId15"/>
    <p:sldId id="286" r:id="rId16"/>
    <p:sldId id="276" r:id="rId17"/>
    <p:sldId id="280" r:id="rId18"/>
    <p:sldId id="335" r:id="rId19"/>
    <p:sldId id="278" r:id="rId20"/>
    <p:sldId id="304" r:id="rId21"/>
    <p:sldId id="277" r:id="rId22"/>
    <p:sldId id="302" r:id="rId23"/>
    <p:sldId id="303" r:id="rId24"/>
    <p:sldId id="299" r:id="rId25"/>
    <p:sldId id="307" r:id="rId26"/>
    <p:sldId id="309" r:id="rId27"/>
    <p:sldId id="311" r:id="rId28"/>
    <p:sldId id="305" r:id="rId29"/>
    <p:sldId id="308" r:id="rId30"/>
    <p:sldId id="296" r:id="rId31"/>
    <p:sldId id="263" r:id="rId32"/>
    <p:sldId id="256" r:id="rId33"/>
    <p:sldId id="267" r:id="rId34"/>
  </p:sldIdLst>
  <p:sldSz cx="18288000" cy="10287000"/>
  <p:notesSz cx="6858000" cy="9144000"/>
  <p:embeddedFontLst>
    <p:embeddedFont>
      <p:font typeface="Calibri" pitchFamily="34" charset="0"/>
      <p:regular r:id="rId36"/>
      <p:bold r:id="rId37"/>
      <p:italic r:id="rId38"/>
      <p:boldItalic r:id="rId39"/>
    </p:embeddedFont>
    <p:embeddedFont>
      <p:font typeface="Cambria Math"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4622" autoAdjust="0"/>
  </p:normalViewPr>
  <p:slideViewPr>
    <p:cSldViewPr>
      <p:cViewPr>
        <p:scale>
          <a:sx n="30" d="100"/>
          <a:sy n="30" d="100"/>
        </p:scale>
        <p:origin x="-198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46.svg"/><Relationship Id="rId4"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6.svg"/><Relationship Id="rId7" Type="http://schemas.openxmlformats.org/officeDocument/2006/relationships/image" Target="../media/image82.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19.png"/><Relationship Id="rId9" Type="http://schemas.openxmlformats.org/officeDocument/2006/relationships/image" Target="../media/image84.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12" Type="http://schemas.openxmlformats.org/officeDocument/2006/relationships/image" Target="../media/image24.png"/><Relationship Id="rId2"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19" Type="http://schemas.openxmlformats.org/officeDocument/2006/relationships/image" Target="../media/image17.svg"/><Relationship Id="rId9" Type="http://schemas.openxmlformats.org/officeDocument/2006/relationships/image" Target="../media/image64.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28.png"/><Relationship Id="rId12" Type="http://schemas.microsoft.com/office/2007/relationships/hdphoto" Target="../media/hdphoto2.wdp"/><Relationship Id="rId2"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56.svg"/><Relationship Id="rId19" Type="http://schemas.openxmlformats.org/officeDocument/2006/relationships/image" Target="../media/image54.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0.svg"/><Relationship Id="rId15" Type="http://schemas.openxmlformats.org/officeDocument/2006/relationships/image" Target="../media/image46.svg"/></Relationships>
</file>

<file path=ppt/slides/_rels/slide16.xml.rels><?xml version="1.0" encoding="UTF-8" standalone="yes"?>
<Relationships xmlns="http://schemas.openxmlformats.org/package/2006/relationships"><Relationship Id="rId18" Type="http://schemas.openxmlformats.org/officeDocument/2006/relationships/image" Target="../media/image33.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20" Type="http://schemas.openxmlformats.org/officeDocument/2006/relationships/image" Target="../media/image46.svg"/><Relationship Id="rId1" Type="http://schemas.openxmlformats.org/officeDocument/2006/relationships/slideLayout" Target="../slideLayouts/slideLayout7.xml"/><Relationship Id="rId11" Type="http://schemas.openxmlformats.org/officeDocument/2006/relationships/image" Target="../media/image66.svg"/><Relationship Id="rId15" Type="http://schemas.openxmlformats.org/officeDocument/2006/relationships/image" Target="NULL"/><Relationship Id="rId19" Type="http://schemas.openxmlformats.org/officeDocument/2006/relationships/image" Target="../media/image6.png"/></Relationships>
</file>

<file path=ppt/slides/_rels/slide17.xml.rels><?xml version="1.0" encoding="UTF-8" standalone="yes"?>
<Relationships xmlns="http://schemas.openxmlformats.org/package/2006/relationships"><Relationship Id="rId13" Type="http://schemas.openxmlformats.org/officeDocument/2006/relationships/image" Target="../media/image35.png"/><Relationship Id="rId12" Type="http://schemas.openxmlformats.org/officeDocument/2006/relationships/image" Target="../media/image34.png"/><Relationship Id="rId1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8.xml.rels><?xml version="1.0" encoding="UTF-8" standalone="yes"?>
<Relationships xmlns="http://schemas.openxmlformats.org/package/2006/relationships"><Relationship Id="rId12"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8.gi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5.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60.sv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12"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4.xml.rels><?xml version="1.0" encoding="UTF-8" standalone="yes"?>
<Relationships xmlns="http://schemas.openxmlformats.org/package/2006/relationships"><Relationship Id="rId18" Type="http://schemas.openxmlformats.org/officeDocument/2006/relationships/image" Target="../media/image41.png"/><Relationship Id="rId12" Type="http://schemas.openxmlformats.org/officeDocument/2006/relationships/image" Target="../media/image32.png"/><Relationship Id="rId17" Type="http://schemas.openxmlformats.org/officeDocument/2006/relationships/image" Target="NULL"/><Relationship Id="rId3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42.png"/></Relationships>
</file>

<file path=ppt/slides/_rels/slide25.xml.rels><?xml version="1.0" encoding="UTF-8" standalone="yes"?>
<Relationships xmlns="http://schemas.openxmlformats.org/package/2006/relationships"><Relationship Id="rId18" Type="http://schemas.openxmlformats.org/officeDocument/2006/relationships/image" Target="../media/image43.png"/><Relationship Id="rId17"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7" Type="http://schemas.openxmlformats.org/officeDocument/2006/relationships/image" Target="../media/image62.svg"/><Relationship Id="rId12"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7.xml.rels><?xml version="1.0" encoding="UTF-8" standalone="yes"?>
<Relationships xmlns="http://schemas.openxmlformats.org/package/2006/relationships"><Relationship Id="rId18" Type="http://schemas.openxmlformats.org/officeDocument/2006/relationships/image" Target="../media/image45.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8.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9.xml.rels><?xml version="1.0" encoding="UTF-8" standalone="yes"?>
<Relationships xmlns="http://schemas.openxmlformats.org/package/2006/relationships"><Relationship Id="rId18" Type="http://schemas.openxmlformats.org/officeDocument/2006/relationships/image" Target="../media/image47.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2.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2.svg"/><Relationship Id="rId7" Type="http://schemas.openxmlformats.org/officeDocument/2006/relationships/image" Target="../media/image72.svg"/><Relationship Id="rId12"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51.png"/><Relationship Id="rId9" Type="http://schemas.openxmlformats.org/officeDocument/2006/relationships/image" Target="../media/image74.svg"/><Relationship Id="rId1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7" Type="http://schemas.openxmlformats.org/officeDocument/2006/relationships/image" Target="../media/image6.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6.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4.svg"/><Relationship Id="rId7" Type="http://schemas.openxmlformats.org/officeDocument/2006/relationships/image" Target="../media/image108.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110.sv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3.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4.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5.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6.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7.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gif"/><Relationship Id="rId11" Type="http://schemas.openxmlformats.org/officeDocument/2006/relationships/slide" Target="slide31.xml"/><Relationship Id="rId5" Type="http://schemas.openxmlformats.org/officeDocument/2006/relationships/audio" Target="../media/audio2.wav"/><Relationship Id="rId10" Type="http://schemas.openxmlformats.org/officeDocument/2006/relationships/image" Target="../media/image11.gif"/><Relationship Id="rId4" Type="http://schemas.openxmlformats.org/officeDocument/2006/relationships/audio" Target="../media/audio1.wav"/><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91800" y="6083678"/>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706599" y="3585486"/>
            <a:ext cx="3581400" cy="681581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10200" y="6826974"/>
            <a:ext cx="2861364" cy="21352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993153"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64045" y="7969620"/>
            <a:ext cx="2519474" cy="1378839"/>
          </a:xfrm>
          <a:prstGeom prst="rect">
            <a:avLst/>
          </a:prstGeom>
        </p:spPr>
      </p:pic>
      <p:sp>
        <p:nvSpPr>
          <p:cNvPr id="11" name="TextBox 10"/>
          <p:cNvSpPr txBox="1"/>
          <p:nvPr/>
        </p:nvSpPr>
        <p:spPr>
          <a:xfrm>
            <a:off x="1434390" y="2247900"/>
            <a:ext cx="1367434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GIẢNG HÔM NAY.</a:t>
            </a:r>
            <a:endParaRPr lang="en-US" sz="8000" b="1" dirty="0">
              <a:latin typeface="Arial" panose="020B0604020202020204" pitchFamily="34" charset="0"/>
              <a:cs typeface="Arial" panose="020B0604020202020204" pitchFamily="34" charset="0"/>
            </a:endParaRPr>
          </a:p>
        </p:txBody>
      </p:sp>
      <p:pic>
        <p:nvPicPr>
          <p:cNvPr id="12"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6647" y="-106197"/>
            <a:ext cx="2997648" cy="2795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03308" y="7997886"/>
            <a:ext cx="2965642" cy="22700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76121" y="-1092874"/>
            <a:ext cx="6067399" cy="41148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8178" y="6909316"/>
            <a:ext cx="6067399" cy="4114800"/>
          </a:xfrm>
          <a:prstGeom prst="rect">
            <a:avLst/>
          </a:prstGeom>
        </p:spPr>
      </p:pic>
      <p:sp>
        <p:nvSpPr>
          <p:cNvPr id="13" name="Rectangle 12"/>
          <p:cNvSpPr/>
          <p:nvPr/>
        </p:nvSpPr>
        <p:spPr>
          <a:xfrm>
            <a:off x="3042377" y="2763304"/>
            <a:ext cx="11892823" cy="4250587"/>
          </a:xfrm>
          <a:prstGeom prst="rect">
            <a:avLst/>
          </a:prstGeom>
        </p:spPr>
        <p:txBody>
          <a:bodyPr wrap="square">
            <a:spAutoFit/>
          </a:bodyPr>
          <a:lstStyle/>
          <a:p>
            <a:pPr algn="ctr">
              <a:lnSpc>
                <a:spcPct val="150000"/>
              </a:lnSpc>
            </a:pPr>
            <a:r>
              <a:rPr lang="en-US" sz="9600" b="1" dirty="0" smtClean="0">
                <a:solidFill>
                  <a:schemeClr val="tx2"/>
                </a:solidFill>
                <a:latin typeface="Arial" panose="020B0604020202020204" pitchFamily="34" charset="0"/>
                <a:cs typeface="Arial" panose="020B0604020202020204" pitchFamily="34" charset="0"/>
              </a:rPr>
              <a:t>ĐẠI LƯỢNG TỈ LỆ TRONG ĐỜI SỐNG</a:t>
            </a:r>
            <a:endParaRPr lang="en-US" sz="9600" b="1" dirty="0">
              <a:solidFill>
                <a:schemeClr val="tx2"/>
              </a:solidFill>
              <a:latin typeface="Arial" panose="020B0604020202020204" pitchFamily="34" charset="0"/>
              <a:cs typeface="Arial" panose="020B0604020202020204" pitchFamily="34" charset="0"/>
            </a:endParaRPr>
          </a:p>
        </p:txBody>
      </p:sp>
      <p:pic>
        <p:nvPicPr>
          <p:cNvPr id="6"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6647" y="-106197"/>
            <a:ext cx="2997648" cy="2795307"/>
          </a:xfrm>
          <a:prstGeom prst="rect">
            <a:avLst/>
          </a:prstGeom>
        </p:spPr>
      </p:pic>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257800" y="3373849"/>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92000" y="3453897"/>
            <a:ext cx="577879"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339493" y="2355845"/>
            <a:ext cx="2725649" cy="326966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4243389" y="4421508"/>
            <a:ext cx="2356837" cy="483679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21807" y="-788314"/>
            <a:ext cx="3426782" cy="3546476"/>
          </a:xfrm>
          <a:prstGeom prst="rect">
            <a:avLst/>
          </a:prstGeom>
        </p:spPr>
      </p:pic>
      <p:sp>
        <p:nvSpPr>
          <p:cNvPr id="14" name="TextBox 13"/>
          <p:cNvSpPr txBox="1"/>
          <p:nvPr/>
        </p:nvSpPr>
        <p:spPr>
          <a:xfrm>
            <a:off x="4419600" y="1475482"/>
            <a:ext cx="9288908"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2"/>
            <a:ext cx="5026804" cy="2123658"/>
          </a:xfrm>
          <a:prstGeom prst="rect">
            <a:avLst/>
          </a:prstGeom>
        </p:spPr>
        <p:txBody>
          <a:bodyPr wrap="square">
            <a:spAutoFit/>
          </a:bodyPr>
          <a:lstStyle/>
          <a:p>
            <a:pPr algn="ctr">
              <a:lnSpc>
                <a:spcPct val="150000"/>
              </a:lnSpc>
              <a:spcBef>
                <a:spcPts val="300"/>
              </a:spcBef>
              <a:spcAft>
                <a:spcPts val="30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Chuyển đổi đơn vị đo lường</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799"/>
            <a:ext cx="5007768" cy="2123658"/>
          </a:xfrm>
          <a:prstGeom prst="rect">
            <a:avLst/>
          </a:prstGeom>
        </p:spPr>
        <p:txBody>
          <a:bodyPr wrap="square">
            <a:spAutoFit/>
          </a:bodyPr>
          <a:lstStyle/>
          <a:p>
            <a:pPr algn="ctr">
              <a:lnSpc>
                <a:spcPct val="150000"/>
              </a:lnSpc>
            </a:pPr>
            <a:r>
              <a:rPr lang="en-US" sz="4400" dirty="0" smtClean="0">
                <a:solidFill>
                  <a:srgbClr val="000000"/>
                </a:solidFill>
                <a:latin typeface="Arial" panose="020B0604020202020204" pitchFamily="34" charset="0"/>
                <a:cs typeface="Arial" panose="020B0604020202020204" pitchFamily="34" charset="0"/>
              </a:rPr>
              <a:t>Đại lượng tỉ lệ trong tài chính</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594082"/>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06288" y="7734063"/>
            <a:ext cx="1989893" cy="28026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514" y="-9523"/>
            <a:ext cx="2961932" cy="46196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3932094" y="-1463317"/>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200" y="8108901"/>
            <a:ext cx="2067774" cy="2139999"/>
          </a:xfrm>
          <a:prstGeom prst="rect">
            <a:avLst/>
          </a:prstGeom>
        </p:spPr>
      </p:pic>
      <p:sp>
        <p:nvSpPr>
          <p:cNvPr id="7" name="Rectangle 6"/>
          <p:cNvSpPr/>
          <p:nvPr/>
        </p:nvSpPr>
        <p:spPr>
          <a:xfrm>
            <a:off x="4782685" y="1028700"/>
            <a:ext cx="9180719" cy="1200329"/>
          </a:xfrm>
          <a:prstGeom prst="rect">
            <a:avLst/>
          </a:prstGeom>
        </p:spPr>
        <p:txBody>
          <a:bodyPr wrap="none">
            <a:spAutoFit/>
          </a:bodyPr>
          <a:lstStyle/>
          <a:p>
            <a:pPr algn="ctr">
              <a:lnSpc>
                <a:spcPct val="150000"/>
              </a:lnSpc>
              <a:spcBef>
                <a:spcPts val="600"/>
              </a:spcBef>
              <a:spcAft>
                <a:spcPts val="0"/>
              </a:spcAft>
            </a:pPr>
            <a:r>
              <a:rPr lang="en-US" sz="48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1</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Chuyển đổi đơn vị đo lường</a:t>
            </a:r>
            <a:endParaRPr lang="en-US" sz="4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33600" y="2545259"/>
            <a:ext cx="8698215" cy="769441"/>
          </a:xfrm>
          <a:prstGeom prst="rect">
            <a:avLst/>
          </a:prstGeom>
        </p:spPr>
        <p:txBody>
          <a:bodyPr wrap="none">
            <a:spAutoFit/>
          </a:bodyPr>
          <a:lstStyle/>
          <a:p>
            <a:pPr marL="571500" indent="-571500">
              <a:buFont typeface="Wingdings" pitchFamily="2" charset="2"/>
              <a:buChar char="v"/>
            </a:pPr>
            <a:r>
              <a:rPr lang="nl-NL" sz="4400" dirty="0" smtClean="0">
                <a:solidFill>
                  <a:srgbClr val="0070C0"/>
                </a:solidFill>
              </a:rPr>
              <a:t>Chuyển đổi đơn vị đo chiều dài:</a:t>
            </a:r>
            <a:endParaRPr lang="en-US" sz="4400" dirty="0">
              <a:solidFill>
                <a:srgbClr val="0070C0"/>
              </a:solidFill>
            </a:endParaRPr>
          </a:p>
        </p:txBody>
      </p:sp>
      <p:sp>
        <p:nvSpPr>
          <p:cNvPr id="8" name="Rectangle 7"/>
          <p:cNvSpPr/>
          <p:nvPr/>
        </p:nvSpPr>
        <p:spPr>
          <a:xfrm>
            <a:off x="1752600" y="3549789"/>
            <a:ext cx="9067800" cy="5632311"/>
          </a:xfrm>
          <a:prstGeom prst="rect">
            <a:avLst/>
          </a:prstGeom>
        </p:spPr>
        <p:txBody>
          <a:bodyPr wrap="square">
            <a:spAutoFit/>
          </a:bodyPr>
          <a:lstStyle/>
          <a:p>
            <a:pPr marL="571500" indent="-571500" algn="just">
              <a:lnSpc>
                <a:spcPct val="150000"/>
              </a:lnSpc>
              <a:buFont typeface="Arial" pitchFamily="34" charset="0"/>
              <a:buChar char="•"/>
            </a:pPr>
            <a:r>
              <a:rPr lang="en-US" sz="4000" b="1" dirty="0" smtClean="0"/>
              <a:t>Inch</a:t>
            </a:r>
            <a:r>
              <a:rPr lang="en-US" sz="4000" dirty="0" smtClean="0"/>
              <a:t> </a:t>
            </a:r>
            <a:r>
              <a:rPr lang="en-US" sz="4000" dirty="0"/>
              <a:t>viết tắt là in, là đơn vị đo chiều dài phổ biến ở Mỹ, Anh và một số nước khác:</a:t>
            </a:r>
          </a:p>
          <a:p>
            <a:pPr algn="ctr">
              <a:lnSpc>
                <a:spcPct val="150000"/>
              </a:lnSpc>
            </a:pPr>
            <a:r>
              <a:rPr lang="en-US" sz="4000" dirty="0"/>
              <a:t>1inch = 2,54 cm</a:t>
            </a:r>
          </a:p>
          <a:p>
            <a:pPr marL="571500" indent="-571500" algn="just">
              <a:lnSpc>
                <a:spcPct val="150000"/>
              </a:lnSpc>
              <a:buFont typeface="Arial" pitchFamily="34" charset="0"/>
              <a:buChar char="•"/>
            </a:pPr>
            <a:r>
              <a:rPr lang="en-US" sz="4000" dirty="0" smtClean="0"/>
              <a:t>Người </a:t>
            </a:r>
            <a:r>
              <a:rPr lang="en-US" sz="4000" dirty="0"/>
              <a:t>ta còn dùng các đơn vị đo độ dài khác như </a:t>
            </a:r>
            <a:r>
              <a:rPr lang="en-US" sz="4000" b="1" dirty="0"/>
              <a:t>foot</a:t>
            </a:r>
            <a:r>
              <a:rPr lang="en-US" sz="4000" dirty="0"/>
              <a:t>, </a:t>
            </a:r>
            <a:r>
              <a:rPr lang="en-US" sz="4000" b="1" dirty="0"/>
              <a:t>yard</a:t>
            </a:r>
            <a:r>
              <a:rPr lang="en-US" sz="4000" dirty="0"/>
              <a:t>, </a:t>
            </a:r>
            <a:r>
              <a:rPr lang="en-US" sz="4000" b="1" dirty="0"/>
              <a:t>mile</a:t>
            </a:r>
            <a:r>
              <a:rPr lang="en-US" sz="4000" dirty="0"/>
              <a:t>, </a:t>
            </a:r>
            <a:r>
              <a:rPr lang="en-US" sz="4000" b="1" dirty="0"/>
              <a:t>hải lí</a:t>
            </a:r>
            <a:r>
              <a:rPr lang="en-US" sz="4000" dirty="0"/>
              <a:t>: </a:t>
            </a:r>
          </a:p>
        </p:txBody>
      </p:sp>
      <p:sp>
        <p:nvSpPr>
          <p:cNvPr id="11" name="Rectangle 10"/>
          <p:cNvSpPr/>
          <p:nvPr/>
        </p:nvSpPr>
        <p:spPr>
          <a:xfrm>
            <a:off x="11201400" y="3941951"/>
            <a:ext cx="5928908" cy="4478149"/>
          </a:xfrm>
          <a:prstGeom prst="rect">
            <a:avLst/>
          </a:prstGeom>
          <a:solidFill>
            <a:schemeClr val="accent6">
              <a:lumMod val="40000"/>
              <a:lumOff val="60000"/>
            </a:schemeClr>
          </a:solidFill>
        </p:spPr>
        <p:txBody>
          <a:bodyPr wrap="square">
            <a:spAutoFit/>
          </a:bodyPr>
          <a:lstStyle/>
          <a:p>
            <a:pPr algn="ctr">
              <a:lnSpc>
                <a:spcPct val="150000"/>
              </a:lnSpc>
            </a:pPr>
            <a:r>
              <a:rPr lang="en-US" sz="3800" dirty="0"/>
              <a:t>1 in = 2,54 cm;</a:t>
            </a:r>
          </a:p>
          <a:p>
            <a:pPr algn="ctr">
              <a:lnSpc>
                <a:spcPct val="150000"/>
              </a:lnSpc>
            </a:pPr>
            <a:r>
              <a:rPr lang="en-US" sz="3800" dirty="0"/>
              <a:t>1 foot (ft) = 12 in</a:t>
            </a:r>
          </a:p>
          <a:p>
            <a:pPr algn="ctr">
              <a:lnSpc>
                <a:spcPct val="150000"/>
              </a:lnSpc>
            </a:pPr>
            <a:r>
              <a:rPr lang="en-US" sz="3800" dirty="0"/>
              <a:t>1 yard (yd) = 3ft</a:t>
            </a:r>
          </a:p>
          <a:p>
            <a:pPr algn="ctr">
              <a:lnSpc>
                <a:spcPct val="150000"/>
              </a:lnSpc>
            </a:pPr>
            <a:r>
              <a:rPr lang="en-US" sz="3800" dirty="0"/>
              <a:t>1 mile (mi) = 1760 yd</a:t>
            </a:r>
          </a:p>
          <a:p>
            <a:pPr algn="ctr">
              <a:lnSpc>
                <a:spcPct val="150000"/>
              </a:lnSpc>
            </a:pPr>
            <a:r>
              <a:rPr lang="en-US" sz="3800" dirty="0"/>
              <a:t>1 hải lí (nmi/NM) = 1852 m</a:t>
            </a:r>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Effect transition="in" filter="barn(inVertical)">
                                      <p:cBhvr>
                                        <p:cTn id="33" dur="500"/>
                                        <p:tgtEl>
                                          <p:spTgt spid="11">
                                            <p:bg/>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barn(inVertical)">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barn(inVertical)">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barn(inVertical)">
                                      <p:cBhvr>
                                        <p:cTn id="48" dur="500"/>
                                        <p:tgtEl>
                                          <p:spTgt spid="1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barn(inVertical)">
                                      <p:cBhvr>
                                        <p:cTn id="53" dur="500"/>
                                        <p:tgtEl>
                                          <p:spTgt spid="1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barn(inVertical)">
                                      <p:cBhvr>
                                        <p:cTn id="5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build="p"/>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7485" y="495300"/>
            <a:ext cx="157734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42513" y="7357277"/>
            <a:ext cx="2590991" cy="364928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5329775" y="-1590563"/>
            <a:ext cx="5396278" cy="365965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76200"/>
            <a:ext cx="1583007" cy="1638300"/>
          </a:xfrm>
          <a:prstGeom prst="rect">
            <a:avLst/>
          </a:prstGeom>
        </p:spPr>
      </p:pic>
      <p:sp>
        <p:nvSpPr>
          <p:cNvPr id="2" name="Rectangle 1"/>
          <p:cNvSpPr/>
          <p:nvPr/>
        </p:nvSpPr>
        <p:spPr>
          <a:xfrm>
            <a:off x="1823285" y="758062"/>
            <a:ext cx="14401800" cy="3013838"/>
          </a:xfrm>
          <a:prstGeom prst="rect">
            <a:avLst/>
          </a:prstGeom>
        </p:spPr>
        <p:txBody>
          <a:bodyPr wrap="square">
            <a:spAutoFit/>
          </a:bodyPr>
          <a:lstStyle/>
          <a:p>
            <a:pPr algn="just">
              <a:lnSpc>
                <a:spcPct val="150000"/>
              </a:lnSpc>
            </a:pPr>
            <a:r>
              <a:rPr lang="en-US" sz="4400" b="1" dirty="0">
                <a:solidFill>
                  <a:srgbClr val="FF0000"/>
                </a:solidFill>
              </a:rPr>
              <a:t>HĐ1. </a:t>
            </a:r>
            <a:r>
              <a:rPr lang="en-US" sz="4400" dirty="0"/>
              <a:t>Tượng Nữ thần Tự do ở Mĩ cao 151 ft 1 in (không kể bệ tượng). </a:t>
            </a:r>
            <a:r>
              <a:rPr lang="en-US" sz="4400" dirty="0" smtClean="0"/>
              <a:t>Hãy </a:t>
            </a:r>
            <a:r>
              <a:rPr lang="en-US" sz="4400" dirty="0"/>
              <a:t>tính chiều cao của tượng Nữ thần Tự do theo đơn vị mét (làm tròn đến hàng đơn vị).</a:t>
            </a:r>
          </a:p>
        </p:txBody>
      </p:sp>
      <p:pic>
        <p:nvPicPr>
          <p:cNvPr id="10"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86000" y="4252972"/>
            <a:ext cx="3329167" cy="5391363"/>
          </a:xfrm>
          <a:prstGeom prst="rect">
            <a:avLst/>
          </a:prstGeom>
        </p:spPr>
      </p:pic>
      <p:pic>
        <p:nvPicPr>
          <p:cNvPr id="1026" name="Picture 2" descr="C:\Users\ADMINI~1\AppData\Local\Temp\Rar$DIa0.790\HĐ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92614" y="3950617"/>
            <a:ext cx="8839200" cy="569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25126" y="-1357723"/>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2438400" y="7061130"/>
            <a:ext cx="8066719" cy="5470702"/>
          </a:xfrm>
          <a:prstGeom prst="rect">
            <a:avLst/>
          </a:prstGeom>
        </p:spPr>
      </p:pic>
      <p:pic>
        <p:nvPicPr>
          <p:cNvPr id="4"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14320" y="763395"/>
            <a:ext cx="16840200" cy="9033086"/>
          </a:xfrm>
          <a:prstGeom prst="rect">
            <a:avLst/>
          </a:prstGeom>
          <a:ln>
            <a:solidFill>
              <a:schemeClr val="accent6">
                <a:lumMod val="40000"/>
                <a:lumOff val="60000"/>
              </a:schemeClr>
            </a:solidFill>
          </a:ln>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14320" y="-29095"/>
            <a:ext cx="1509599" cy="2786172"/>
          </a:xfrm>
          <a:prstGeom prst="rect">
            <a:avLst/>
          </a:prstGeom>
        </p:spPr>
      </p:pic>
      <p:pic>
        <p:nvPicPr>
          <p:cNvPr id="6" name="Picture 6"/>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7161" y="6221791"/>
            <a:ext cx="5042135" cy="4290398"/>
          </a:xfrm>
          <a:prstGeom prst="rect">
            <a:avLst/>
          </a:prstGeom>
        </p:spPr>
      </p:pic>
      <p:sp>
        <p:nvSpPr>
          <p:cNvPr id="5" name="Rectangle 4"/>
          <p:cNvSpPr/>
          <p:nvPr/>
        </p:nvSpPr>
        <p:spPr>
          <a:xfrm>
            <a:off x="2223919" y="1363991"/>
            <a:ext cx="13994309" cy="2862322"/>
          </a:xfrm>
          <a:prstGeom prst="rect">
            <a:avLst/>
          </a:prstGeom>
        </p:spPr>
        <p:txBody>
          <a:bodyPr wrap="square">
            <a:spAutoFit/>
          </a:bodyPr>
          <a:lstStyle/>
          <a:p>
            <a:pPr algn="just">
              <a:lnSpc>
                <a:spcPct val="150000"/>
              </a:lnSpc>
            </a:pPr>
            <a:r>
              <a:rPr lang="en-US" sz="4000" dirty="0">
                <a:solidFill>
                  <a:schemeClr val="bg1"/>
                </a:solidFill>
              </a:rPr>
              <a:t>Công trình nghệ thuật được làm bằng đồng đặt ở đảo Liberty thuộc thành phố NewYork, là quà tặng của Pháp dành cho Hoa Kỳ để thắt chặt mối quan hệ ngoại giao giữa hai nước…</a:t>
            </a:r>
          </a:p>
        </p:txBody>
      </p:sp>
      <mc:AlternateContent xmlns:mc="http://schemas.openxmlformats.org/markup-compatibility/2006" xmlns:a14="http://schemas.microsoft.com/office/drawing/2010/main">
        <mc:Choice Requires="a14">
          <p:sp>
            <p:nvSpPr>
              <p:cNvPr id="9" name="Rectangle 8"/>
              <p:cNvSpPr/>
              <p:nvPr/>
            </p:nvSpPr>
            <p:spPr>
              <a:xfrm>
                <a:off x="3038420" y="4244519"/>
                <a:ext cx="12192000" cy="4708981"/>
              </a:xfrm>
              <a:prstGeom prst="rect">
                <a:avLst/>
              </a:prstGeom>
            </p:spPr>
            <p:txBody>
              <a:bodyPr wrap="square">
                <a:spAutoFit/>
              </a:bodyPr>
              <a:lstStyle/>
              <a:p>
                <a:pPr algn="ctr">
                  <a:lnSpc>
                    <a:spcPct val="150000"/>
                  </a:lnSpc>
                </a:pPr>
                <a:r>
                  <a:rPr lang="nl-NL" sz="4000" b="1" dirty="0" smtClean="0">
                    <a:solidFill>
                      <a:srgbClr val="FF0000"/>
                    </a:solidFill>
                  </a:rPr>
                  <a:t>Giải:</a:t>
                </a:r>
                <a:endParaRPr lang="en-US" sz="4000" b="1" dirty="0">
                  <a:solidFill>
                    <a:srgbClr val="FF0000"/>
                  </a:solidFill>
                </a:endParaRPr>
              </a:p>
              <a:p>
                <a:pPr algn="ctr">
                  <a:lnSpc>
                    <a:spcPct val="150000"/>
                  </a:lnSpc>
                </a:pPr>
                <a:r>
                  <a:rPr lang="nl-NL" sz="4000" dirty="0">
                    <a:solidFill>
                      <a:srgbClr val="FFFF00"/>
                    </a:solidFill>
                  </a:rPr>
                  <a:t>Chiều cao của tượng Nữ thần Tự do theo đơn vị mét (làm tròn đến hàng đơn vị) là:</a:t>
                </a:r>
                <a:endParaRPr lang="en-US" sz="4000" dirty="0">
                  <a:solidFill>
                    <a:srgbClr val="FFFF00"/>
                  </a:solidFill>
                </a:endParaRPr>
              </a:p>
              <a:p>
                <a:pPr algn="ctr">
                  <a:lnSpc>
                    <a:spcPct val="150000"/>
                  </a:lnSpc>
                </a:pPr>
                <a:r>
                  <a:rPr lang="nl-NL" sz="4000" dirty="0">
                    <a:solidFill>
                      <a:srgbClr val="FFFF00"/>
                    </a:solidFill>
                  </a:rPr>
                  <a:t>151 ft 1 in = 151.12 + 1 = 1813 in </a:t>
                </a:r>
                <a:r>
                  <a:rPr lang="nl-NL" sz="4000" dirty="0" smtClean="0">
                    <a:solidFill>
                      <a:srgbClr val="FFFF00"/>
                    </a:solidFill>
                  </a:rPr>
                  <a:t>= </a:t>
                </a:r>
                <a:r>
                  <a:rPr lang="nl-NL" sz="4000" dirty="0">
                    <a:solidFill>
                      <a:srgbClr val="FFFF00"/>
                    </a:solidFill>
                  </a:rPr>
                  <a:t>4605,02 (cm) </a:t>
                </a:r>
                <a:endParaRPr lang="nl-NL" sz="4000" dirty="0" smtClean="0">
                  <a:solidFill>
                    <a:srgbClr val="FFFF00"/>
                  </a:solidFill>
                </a:endParaRPr>
              </a:p>
              <a:p>
                <a:pPr algn="ctr">
                  <a:lnSpc>
                    <a:spcPct val="150000"/>
                  </a:lnSpc>
                </a:pPr>
                <a:r>
                  <a:rPr lang="nl-NL" sz="4000" dirty="0" smtClean="0">
                    <a:solidFill>
                      <a:srgbClr val="FFFF00"/>
                    </a:solidFill>
                  </a:rPr>
                  <a:t>= </a:t>
                </a:r>
                <a:r>
                  <a:rPr lang="nl-NL" sz="4000" dirty="0">
                    <a:solidFill>
                      <a:srgbClr val="FFFF00"/>
                    </a:solidFill>
                  </a:rPr>
                  <a:t>46,0502 (m) </a:t>
                </a:r>
                <a14:m>
                  <m:oMath xmlns:m="http://schemas.openxmlformats.org/officeDocument/2006/math">
                    <m:r>
                      <a:rPr lang="nl-NL" sz="4000">
                        <a:solidFill>
                          <a:srgbClr val="FFFF00"/>
                        </a:solidFill>
                        <a:latin typeface="Cambria Math"/>
                      </a:rPr>
                      <m:t>≈</m:t>
                    </m:r>
                  </m:oMath>
                </a14:m>
                <a:r>
                  <a:rPr lang="nl-NL" sz="4000" dirty="0">
                    <a:solidFill>
                      <a:srgbClr val="FFFF00"/>
                    </a:solidFill>
                  </a:rPr>
                  <a:t>  46 (m)</a:t>
                </a:r>
                <a:endParaRPr lang="en-US" sz="4000" dirty="0">
                  <a:solidFill>
                    <a:srgbClr val="FFFF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038420" y="4244519"/>
                <a:ext cx="12192000" cy="4708981"/>
              </a:xfrm>
              <a:prstGeom prst="rect">
                <a:avLst/>
              </a:prstGeom>
              <a:blipFill rotWithShape="1">
                <a:blip r:embed="rId20"/>
                <a:stretch>
                  <a:fillRect l="-1350" r="-2500" b="-2199"/>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00" y="2257209"/>
            <a:ext cx="11963400" cy="562949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rgbClr val="FF0000"/>
                </a:solidFill>
              </a:rPr>
              <a:t>Lưu ý:</a:t>
            </a:r>
          </a:p>
          <a:p>
            <a:pPr algn="just">
              <a:lnSpc>
                <a:spcPct val="150000"/>
              </a:lnSpc>
            </a:pPr>
            <a:r>
              <a:rPr lang="nl-NL" sz="4400" b="1" dirty="0" smtClean="0">
                <a:solidFill>
                  <a:schemeClr val="tx1"/>
                </a:solidFill>
              </a:rPr>
              <a:t>Pound</a:t>
            </a:r>
            <a:r>
              <a:rPr lang="nl-NL" sz="4400" dirty="0" smtClean="0">
                <a:solidFill>
                  <a:schemeClr val="tx1"/>
                </a:solidFill>
              </a:rPr>
              <a:t> </a:t>
            </a:r>
            <a:r>
              <a:rPr lang="nl-NL" sz="4400" dirty="0">
                <a:solidFill>
                  <a:schemeClr val="tx1"/>
                </a:solidFill>
              </a:rPr>
              <a:t>hay </a:t>
            </a:r>
            <a:r>
              <a:rPr lang="nl-NL" sz="4400" b="1" dirty="0">
                <a:solidFill>
                  <a:schemeClr val="tx1"/>
                </a:solidFill>
              </a:rPr>
              <a:t>cân Anh</a:t>
            </a:r>
            <a:r>
              <a:rPr lang="nl-NL" sz="4400" dirty="0">
                <a:solidFill>
                  <a:schemeClr val="tx1"/>
                </a:solidFill>
              </a:rPr>
              <a:t>, viết tắt là Ib, là một đơn vị đo khối lượng truyền thống của Anh, Mỹ và một số quốc gia khác.</a:t>
            </a:r>
            <a:endParaRPr lang="en-US" sz="4400" dirty="0">
              <a:solidFill>
                <a:schemeClr val="tx1"/>
              </a:solidFill>
            </a:endParaRPr>
          </a:p>
          <a:p>
            <a:pPr algn="ctr">
              <a:lnSpc>
                <a:spcPct val="150000"/>
              </a:lnSpc>
            </a:pPr>
            <a:r>
              <a:rPr lang="nl-NL" sz="4400" b="1" dirty="0">
                <a:solidFill>
                  <a:schemeClr val="tx1"/>
                </a:solidFill>
              </a:rPr>
              <a:t>1 pound (Ib)= 0,45359237 kg = 16 ounce</a:t>
            </a:r>
            <a:endParaRPr lang="en-US" sz="4400" dirty="0">
              <a:solidFill>
                <a:schemeClr val="tx1"/>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411529" y="6015009"/>
            <a:ext cx="2983813" cy="4202553"/>
          </a:xfrm>
          <a:prstGeom prst="rect">
            <a:avLst/>
          </a:prstGeom>
        </p:spPr>
      </p:pic>
      <p:pic>
        <p:nvPicPr>
          <p:cNvPr id="9"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9823" y="6255011"/>
            <a:ext cx="3927423" cy="4527289"/>
          </a:xfrm>
          <a:prstGeom prst="rect">
            <a:avLst/>
          </a:prstGeom>
        </p:spPr>
      </p:pic>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67032" y="266700"/>
            <a:ext cx="3190335" cy="2974988"/>
          </a:xfrm>
          <a:prstGeom prst="rect">
            <a:avLst/>
          </a:prstGeom>
        </p:spPr>
      </p:pic>
    </p:spTree>
    <p:extLst>
      <p:ext uri="{BB962C8B-B14F-4D97-AF65-F5344CB8AC3E}">
        <p14:creationId xmlns:p14="http://schemas.microsoft.com/office/powerpoint/2010/main" val="1203423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774" y="8267700"/>
            <a:ext cx="2067774" cy="21399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748019" y="-48346"/>
            <a:ext cx="1690473" cy="1866988"/>
          </a:xfrm>
          <a:prstGeom prst="rect">
            <a:avLst/>
          </a:prstGeom>
        </p:spPr>
      </p:pic>
      <p:pic>
        <p:nvPicPr>
          <p:cNvPr id="7"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174124" y="6972300"/>
            <a:ext cx="2096623" cy="3391596"/>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56647" y="-106197"/>
            <a:ext cx="2524501" cy="2354097"/>
          </a:xfrm>
          <a:prstGeom prst="rect">
            <a:avLst/>
          </a:prstGeom>
        </p:spPr>
      </p:pic>
      <p:sp>
        <p:nvSpPr>
          <p:cNvPr id="4" name="Rectangle 3"/>
          <p:cNvSpPr/>
          <p:nvPr/>
        </p:nvSpPr>
        <p:spPr>
          <a:xfrm>
            <a:off x="2304243" y="859324"/>
            <a:ext cx="14078757" cy="1998176"/>
          </a:xfrm>
          <a:prstGeom prst="rect">
            <a:avLst/>
          </a:prstGeom>
        </p:spPr>
        <p:txBody>
          <a:bodyPr wrap="square">
            <a:spAutoFit/>
          </a:bodyPr>
          <a:lstStyle/>
          <a:p>
            <a:pPr algn="ctr">
              <a:lnSpc>
                <a:spcPct val="150000"/>
              </a:lnSpc>
            </a:pPr>
            <a:r>
              <a:rPr lang="en-US" sz="4400" b="1" dirty="0">
                <a:solidFill>
                  <a:srgbClr val="FF0000"/>
                </a:solidFill>
              </a:rPr>
              <a:t>HĐ2. </a:t>
            </a:r>
            <a:r>
              <a:rPr lang="en-US" sz="4400" dirty="0"/>
              <a:t>Dưới đây là một số thông tin về khối lượng của tượng Nữ thần tự do.</a:t>
            </a:r>
          </a:p>
        </p:txBody>
      </p:sp>
      <p:graphicFrame>
        <p:nvGraphicFramePr>
          <p:cNvPr id="2" name="Table 1"/>
          <p:cNvGraphicFramePr>
            <a:graphicFrameLocks noGrp="1"/>
          </p:cNvGraphicFramePr>
          <p:nvPr>
            <p:extLst>
              <p:ext uri="{D42A27DB-BD31-4B8C-83A1-F6EECF244321}">
                <p14:modId xmlns:p14="http://schemas.microsoft.com/office/powerpoint/2010/main" val="4070763454"/>
              </p:ext>
            </p:extLst>
          </p:nvPr>
        </p:nvGraphicFramePr>
        <p:xfrm>
          <a:off x="1600200" y="3152389"/>
          <a:ext cx="15177397" cy="3893979"/>
        </p:xfrm>
        <a:graphic>
          <a:graphicData uri="http://schemas.openxmlformats.org/drawingml/2006/table">
            <a:tbl>
              <a:tblPr firstRow="1" firstCol="1" bandRow="1">
                <a:tableStyleId>{F5AB1C69-6EDB-4FF4-983F-18BD219EF322}</a:tableStyleId>
              </a:tblPr>
              <a:tblGrid>
                <a:gridCol w="10910197"/>
                <a:gridCol w="4267200"/>
              </a:tblGrid>
              <a:tr h="1297993">
                <a:tc>
                  <a:txBody>
                    <a:bodyPr/>
                    <a:lstStyle/>
                    <a:p>
                      <a:pPr marL="0" marR="0" algn="just">
                        <a:lnSpc>
                          <a:spcPct val="150000"/>
                        </a:lnSpc>
                        <a:spcBef>
                          <a:spcPts val="600"/>
                        </a:spcBef>
                        <a:spcAft>
                          <a:spcPts val="600"/>
                        </a:spcAft>
                      </a:pPr>
                      <a:r>
                        <a:rPr lang="en-US" sz="4400" b="0" dirty="0">
                          <a:solidFill>
                            <a:schemeClr val="tx1"/>
                          </a:solidFill>
                          <a:effectLst/>
                        </a:rPr>
                        <a:t>Khối lượng đồng dùng trong bức tượng</a:t>
                      </a:r>
                      <a:endParaRPr lang="en-US" sz="4400" b="0" dirty="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60 000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Khối lượng thép dùng trong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250 000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Tổng khối lượng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450 000 Ib</a:t>
                      </a:r>
                      <a:endParaRPr lang="en-US" sz="4400" b="0" dirty="0">
                        <a:solidFill>
                          <a:schemeClr val="tx1"/>
                        </a:solidFill>
                        <a:effectLst/>
                        <a:latin typeface="Arial"/>
                        <a:ea typeface="Calibri"/>
                        <a:cs typeface="Times New Roman"/>
                      </a:endParaRPr>
                    </a:p>
                  </a:txBody>
                  <a:tcPr marL="68580" marR="68580" marT="0" marB="0" anchor="ctr"/>
                </a:tc>
              </a:tr>
            </a:tbl>
          </a:graphicData>
        </a:graphic>
      </p:graphicFrame>
      <p:sp>
        <p:nvSpPr>
          <p:cNvPr id="5" name="Rectangle 4"/>
          <p:cNvSpPr/>
          <p:nvPr/>
        </p:nvSpPr>
        <p:spPr>
          <a:xfrm>
            <a:off x="2165302" y="7429500"/>
            <a:ext cx="14033596" cy="1998176"/>
          </a:xfrm>
          <a:prstGeom prst="rect">
            <a:avLst/>
          </a:prstGeom>
        </p:spPr>
        <p:txBody>
          <a:bodyPr wrap="square">
            <a:spAutoFit/>
          </a:bodyPr>
          <a:lstStyle/>
          <a:p>
            <a:pPr algn="ctr">
              <a:lnSpc>
                <a:spcPct val="150000"/>
              </a:lnSpc>
            </a:pPr>
            <a:r>
              <a:rPr lang="en-US" sz="4400" dirty="0"/>
              <a:t>Hãy đổi các thông tin khối lượng trên sang đơn vị tấn (làm tròn đến chữ số thập phân thứ hai).</a:t>
            </a:r>
          </a:p>
        </p:txBody>
      </p:sp>
    </p:spTree>
    <p:extLst>
      <p:ext uri="{BB962C8B-B14F-4D97-AF65-F5344CB8AC3E}">
        <p14:creationId xmlns:p14="http://schemas.microsoft.com/office/powerpoint/2010/main" val="1347032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1333500"/>
            <a:ext cx="12301113" cy="67818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346626" y="6671839"/>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62539" y="0"/>
            <a:ext cx="2067774" cy="21399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071513" y="1409700"/>
                <a:ext cx="12072518" cy="6555641"/>
              </a:xfrm>
              <a:prstGeom prst="rect">
                <a:avLst/>
              </a:prstGeom>
            </p:spPr>
            <p:txBody>
              <a:bodyPr wrap="square">
                <a:spAutoFit/>
              </a:bodyPr>
              <a:lstStyle/>
              <a:p>
                <a:pPr algn="ctr">
                  <a:lnSpc>
                    <a:spcPct val="150000"/>
                  </a:lnSpc>
                </a:pPr>
                <a:r>
                  <a:rPr lang="en-US" sz="4000" b="1" dirty="0">
                    <a:solidFill>
                      <a:srgbClr val="FF0000"/>
                    </a:solidFill>
                  </a:rPr>
                  <a:t>Giải:</a:t>
                </a:r>
              </a:p>
              <a:p>
                <a:pPr marL="571500" indent="-571500" algn="ctr">
                  <a:lnSpc>
                    <a:spcPct val="150000"/>
                  </a:lnSpc>
                  <a:buFont typeface="Arial" pitchFamily="34" charset="0"/>
                  <a:buChar char="•"/>
                </a:pPr>
                <a:r>
                  <a:rPr lang="nl-NL" sz="4000" dirty="0" smtClean="0"/>
                  <a:t>Khối </a:t>
                </a:r>
                <a:r>
                  <a:rPr lang="nl-NL" sz="4000" dirty="0"/>
                  <a:t>lượng đồng dùng trong bức tượng theo đơn vị tấn (làm tròn đến chữ số thập phân thứ hai) là:</a:t>
                </a:r>
                <a:endParaRPr lang="en-US" sz="4000" dirty="0"/>
              </a:p>
              <a:p>
                <a:pPr algn="ctr">
                  <a:lnSpc>
                    <a:spcPct val="150000"/>
                  </a:lnSpc>
                </a:pPr>
                <a:r>
                  <a:rPr lang="nl-NL" sz="4000" dirty="0"/>
                  <a:t>60 000 Ib = 60 000. 0,45359237 </a:t>
                </a:r>
                <a:endParaRPr lang="nl-NL" sz="4000" dirty="0" smtClean="0"/>
              </a:p>
              <a:p>
                <a:pPr algn="ctr">
                  <a:lnSpc>
                    <a:spcPct val="150000"/>
                  </a:lnSpc>
                </a:pPr>
                <a:r>
                  <a:rPr lang="nl-NL" sz="4000" dirty="0"/>
                  <a:t> </a:t>
                </a:r>
                <a:r>
                  <a:rPr lang="nl-NL" sz="4000" dirty="0" smtClean="0"/>
                  <a:t>           = </a:t>
                </a:r>
                <a:r>
                  <a:rPr lang="nl-NL" sz="4000" dirty="0"/>
                  <a:t>27 215, 5422 (kg)</a:t>
                </a:r>
                <a:endParaRPr lang="en-US" sz="4000" dirty="0"/>
              </a:p>
              <a:p>
                <a:pPr algn="ctr">
                  <a:lnSpc>
                    <a:spcPct val="150000"/>
                  </a:lnSpc>
                </a:pPr>
                <a:r>
                  <a:rPr lang="nl-NL" sz="4000" dirty="0"/>
                  <a:t> </a:t>
                </a:r>
                <a:r>
                  <a:rPr lang="nl-NL" sz="4000" dirty="0" smtClean="0"/>
                  <a:t>          = </a:t>
                </a:r>
                <a:r>
                  <a:rPr lang="nl-NL" sz="4000" dirty="0"/>
                  <a:t>27,2155422 (tấn) </a:t>
                </a:r>
                <a:endParaRPr lang="en-US" sz="4000" dirty="0"/>
              </a:p>
              <a:p>
                <a:pPr algn="ctr">
                  <a:lnSpc>
                    <a:spcPct val="150000"/>
                  </a:lnSpc>
                </a:pPr>
                <a14:m>
                  <m:oMath xmlns:m="http://schemas.openxmlformats.org/officeDocument/2006/math">
                    <m:r>
                      <a:rPr lang="nl-NL" sz="4000">
                        <a:latin typeface="Cambria Math"/>
                      </a:rPr>
                      <m:t>≈</m:t>
                    </m:r>
                  </m:oMath>
                </a14:m>
                <a:r>
                  <a:rPr lang="nl-NL" sz="4000" dirty="0" smtClean="0"/>
                  <a:t> </a:t>
                </a:r>
                <a:r>
                  <a:rPr lang="nl-NL" sz="4000" dirty="0"/>
                  <a:t>27,22 (tấn</a:t>
                </a:r>
                <a:r>
                  <a:rPr lang="nl-NL" sz="4000" dirty="0" smtClean="0"/>
                  <a:t>)</a:t>
                </a:r>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071513" y="1409700"/>
                <a:ext cx="12072518" cy="6555641"/>
              </a:xfrm>
              <a:prstGeom prst="rect">
                <a:avLst/>
              </a:prstGeom>
              <a:blipFill rotWithShape="1">
                <a:blip r:embed="rId12"/>
                <a:stretch>
                  <a:fillRect l="-556" r="-1919" b="-1301"/>
                </a:stretch>
              </a:blipFill>
            </p:spPr>
            <p:txBody>
              <a:bodyPr/>
              <a:lstStyle/>
              <a:p>
                <a:r>
                  <a:rPr lang="en-US">
                    <a:noFill/>
                  </a:rPr>
                  <a:t> </a:t>
                </a:r>
              </a:p>
            </p:txBody>
          </p:sp>
        </mc:Fallback>
      </mc:AlternateContent>
      <p:pic>
        <p:nvPicPr>
          <p:cNvPr id="8"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57200" y="3442706"/>
            <a:ext cx="7772400" cy="6811449"/>
          </a:xfrm>
          <a:prstGeom prst="rect">
            <a:avLst/>
          </a:prstGeom>
        </p:spPr>
      </p:pic>
    </p:spTree>
    <p:extLst>
      <p:ext uri="{BB962C8B-B14F-4D97-AF65-F5344CB8AC3E}">
        <p14:creationId xmlns:p14="http://schemas.microsoft.com/office/powerpoint/2010/main" val="25880366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804599"/>
            <a:ext cx="16220222" cy="875850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609112" y="7138098"/>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8222666"/>
            <a:ext cx="2067774" cy="21399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828796" y="1075032"/>
                <a:ext cx="14630400" cy="8217634"/>
              </a:xfrm>
              <a:prstGeom prst="rect">
                <a:avLst/>
              </a:prstGeom>
            </p:spPr>
            <p:txBody>
              <a:bodyPr wrap="square">
                <a:spAutoFit/>
              </a:bodyPr>
              <a:lstStyle/>
              <a:p>
                <a:pPr marL="571500" indent="-571500">
                  <a:lnSpc>
                    <a:spcPct val="150000"/>
                  </a:lnSpc>
                  <a:buFont typeface="Arial" pitchFamily="34" charset="0"/>
                  <a:buChar char="•"/>
                </a:pPr>
                <a:r>
                  <a:rPr lang="nl-NL" sz="4400" dirty="0" smtClean="0"/>
                  <a:t>Khối </a:t>
                </a:r>
                <a:r>
                  <a:rPr lang="nl-NL" sz="4400" dirty="0"/>
                  <a:t>lượng thép dùng trong bức tượng theo đơn vị tấn (làm tròn đến chữ số thập phân thứ hai) là:</a:t>
                </a:r>
                <a:endParaRPr lang="en-US" sz="4400" dirty="0"/>
              </a:p>
              <a:p>
                <a:pPr algn="ctr">
                  <a:lnSpc>
                    <a:spcPct val="150000"/>
                  </a:lnSpc>
                </a:pPr>
                <a:r>
                  <a:rPr lang="nl-NL" sz="4400" dirty="0"/>
                  <a:t>250 000 Ib = 250 000. 0,45359237 </a:t>
                </a:r>
                <a:r>
                  <a:rPr lang="nl-NL" sz="4400" dirty="0" smtClean="0"/>
                  <a:t>= </a:t>
                </a:r>
                <a:r>
                  <a:rPr lang="nl-NL" sz="4400" dirty="0"/>
                  <a:t>113 398, 0925 (kg</a:t>
                </a:r>
                <a:r>
                  <a:rPr lang="nl-NL" sz="4400" dirty="0" smtClean="0"/>
                  <a:t>)</a:t>
                </a:r>
                <a:endParaRPr lang="en-US" sz="4400" dirty="0" smtClean="0"/>
              </a:p>
              <a:p>
                <a:pPr algn="ctr">
                  <a:lnSpc>
                    <a:spcPct val="150000"/>
                  </a:lnSpc>
                </a:pPr>
                <a:r>
                  <a:rPr lang="nl-NL" sz="4400" dirty="0" smtClean="0"/>
                  <a:t>  = </a:t>
                </a:r>
                <a:r>
                  <a:rPr lang="nl-NL" sz="4400" dirty="0"/>
                  <a:t>113,3980925 (tấn) </a:t>
                </a:r>
                <a14:m>
                  <m:oMath xmlns:m="http://schemas.openxmlformats.org/officeDocument/2006/math">
                    <m:r>
                      <a:rPr lang="nl-NL" sz="4400">
                        <a:latin typeface="Cambria Math"/>
                      </a:rPr>
                      <m:t>≈</m:t>
                    </m:r>
                  </m:oMath>
                </a14:m>
                <a:r>
                  <a:rPr lang="nl-NL" sz="4400" dirty="0"/>
                  <a:t> 113,40 (tấn)</a:t>
                </a:r>
                <a:endParaRPr lang="en-US" sz="4400" dirty="0"/>
              </a:p>
              <a:p>
                <a:pPr marL="571500" indent="-571500">
                  <a:lnSpc>
                    <a:spcPct val="150000"/>
                  </a:lnSpc>
                  <a:buFont typeface="Arial" pitchFamily="34" charset="0"/>
                  <a:buChar char="•"/>
                </a:pPr>
                <a:r>
                  <a:rPr lang="nl-NL" sz="4400" dirty="0" smtClean="0"/>
                  <a:t>Tổng </a:t>
                </a:r>
                <a:r>
                  <a:rPr lang="nl-NL" sz="4400" dirty="0"/>
                  <a:t>khối lượng bức tượng theo đơn vị tấn (làm tròn đến chữ số thập phân thứ hai) là:</a:t>
                </a:r>
                <a:endParaRPr lang="en-US" sz="4400" dirty="0"/>
              </a:p>
              <a:p>
                <a:pPr algn="ctr">
                  <a:lnSpc>
                    <a:spcPct val="150000"/>
                  </a:lnSpc>
                </a:pPr>
                <a:r>
                  <a:rPr lang="nl-NL" sz="4400" dirty="0"/>
                  <a:t>450 000 Ib = 450 000. 0,45359237 = 204 116,5665 (kg)</a:t>
                </a:r>
                <a:endParaRPr lang="en-US" sz="4400" dirty="0"/>
              </a:p>
              <a:p>
                <a:pPr algn="ctr">
                  <a:lnSpc>
                    <a:spcPct val="150000"/>
                  </a:lnSpc>
                </a:pPr>
                <a:r>
                  <a:rPr lang="nl-NL" sz="4400" dirty="0"/>
                  <a:t> </a:t>
                </a:r>
                <a:r>
                  <a:rPr lang="nl-NL" sz="4400" dirty="0" smtClean="0"/>
                  <a:t>   = </a:t>
                </a:r>
                <a:r>
                  <a:rPr lang="nl-NL" sz="4400" dirty="0"/>
                  <a:t>204,1165665 (tấn) </a:t>
                </a:r>
                <a14:m>
                  <m:oMath xmlns:m="http://schemas.openxmlformats.org/officeDocument/2006/math">
                    <m:r>
                      <a:rPr lang="nl-NL" sz="4400">
                        <a:latin typeface="Cambria Math"/>
                      </a:rPr>
                      <m:t>≈</m:t>
                    </m:r>
                  </m:oMath>
                </a14:m>
                <a:r>
                  <a:rPr lang="nl-NL" sz="4400" dirty="0"/>
                  <a:t> 204,12 (tấn)</a:t>
                </a:r>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1828796" y="1075032"/>
                <a:ext cx="14630400" cy="8217634"/>
              </a:xfrm>
              <a:prstGeom prst="rect">
                <a:avLst/>
              </a:prstGeom>
              <a:blipFill rotWithShape="1">
                <a:blip r:embed="rId12"/>
                <a:stretch>
                  <a:fillRect l="-1500" r="-250" b="-1039"/>
                </a:stretch>
              </a:blipFill>
            </p:spPr>
            <p:txBody>
              <a:bodyPr/>
              <a:lstStyle/>
              <a:p>
                <a:r>
                  <a:rPr lang="en-US">
                    <a:noFill/>
                  </a:rPr>
                  <a:t> </a:t>
                </a:r>
              </a:p>
            </p:txBody>
          </p:sp>
        </mc:Fallback>
      </mc:AlternateContent>
    </p:spTree>
    <p:extLst>
      <p:ext uri="{BB962C8B-B14F-4D97-AF65-F5344CB8AC3E}">
        <p14:creationId xmlns:p14="http://schemas.microsoft.com/office/powerpoint/2010/main" val="3854291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248143"/>
            <a:ext cx="17602200" cy="977215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1887" y="-1143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617894" y="-1667228"/>
            <a:ext cx="6067399" cy="4114800"/>
          </a:xfrm>
          <a:prstGeom prst="rect">
            <a:avLst/>
          </a:prstGeom>
        </p:spPr>
      </p:pic>
      <p:sp>
        <p:nvSpPr>
          <p:cNvPr id="2" name="Rectangle 1"/>
          <p:cNvSpPr/>
          <p:nvPr/>
        </p:nvSpPr>
        <p:spPr>
          <a:xfrm>
            <a:off x="4474712" y="654903"/>
            <a:ext cx="9496510" cy="830997"/>
          </a:xfrm>
          <a:prstGeom prst="rect">
            <a:avLst/>
          </a:prstGeom>
        </p:spPr>
        <p:txBody>
          <a:bodyPr wrap="none">
            <a:spAutoFit/>
          </a:bodyPr>
          <a:lstStyle/>
          <a:p>
            <a:pPr algn="ctr"/>
            <a:r>
              <a:rPr lang="en-US" sz="4800" b="1" dirty="0">
                <a:solidFill>
                  <a:schemeClr val="accent6">
                    <a:lumMod val="75000"/>
                  </a:schemeClr>
                </a:solidFill>
              </a:rPr>
              <a:t>2. </a:t>
            </a:r>
            <a:r>
              <a:rPr lang="en-US" sz="4800" b="1" dirty="0" smtClean="0">
                <a:solidFill>
                  <a:schemeClr val="accent6">
                    <a:lumMod val="75000"/>
                  </a:schemeClr>
                </a:solidFill>
              </a:rPr>
              <a:t>Đại lượng tỉ lệ trong tài chính</a:t>
            </a:r>
            <a:endParaRPr lang="en-US" sz="4800" dirty="0">
              <a:solidFill>
                <a:schemeClr val="accent6">
                  <a:lumMod val="75000"/>
                </a:schemeClr>
              </a:solidFill>
            </a:endParaRPr>
          </a:p>
        </p:txBody>
      </p:sp>
      <p:sp>
        <p:nvSpPr>
          <p:cNvPr id="9" name="Rectangle 8"/>
          <p:cNvSpPr/>
          <p:nvPr/>
        </p:nvSpPr>
        <p:spPr>
          <a:xfrm>
            <a:off x="1966300" y="1546979"/>
            <a:ext cx="14513333" cy="3139321"/>
          </a:xfrm>
          <a:prstGeom prst="rect">
            <a:avLst/>
          </a:prstGeom>
        </p:spPr>
        <p:txBody>
          <a:bodyPr wrap="square">
            <a:spAutoFit/>
          </a:bodyPr>
          <a:lstStyle/>
          <a:p>
            <a:pPr algn="just">
              <a:lnSpc>
                <a:spcPct val="150000"/>
              </a:lnSpc>
            </a:pPr>
            <a:r>
              <a:rPr lang="nl-NL" sz="4400" b="1" dirty="0">
                <a:solidFill>
                  <a:srgbClr val="FF0000"/>
                </a:solidFill>
              </a:rPr>
              <a:t>HĐ3. </a:t>
            </a:r>
            <a:r>
              <a:rPr lang="en-US" sz="4400" dirty="0"/>
              <a:t>Thực hành tính toán việc tăng, giảm theo giá trị phần trăm của một mặt hàng</a:t>
            </a:r>
            <a:r>
              <a:rPr lang="en-US" sz="4400" dirty="0" smtClean="0"/>
              <a:t>. </a:t>
            </a:r>
            <a:r>
              <a:rPr lang="nl-NL" sz="4400" dirty="0"/>
              <a:t>Trong đợt khuyến mại, một cửa hàng quần áo giảm giá 15% tất cả các sản phẩm</a:t>
            </a:r>
            <a:r>
              <a:rPr lang="nl-NL" sz="4400" dirty="0" smtClean="0"/>
              <a:t>.</a:t>
            </a:r>
            <a:endParaRPr lang="en-US" sz="4400" dirty="0"/>
          </a:p>
        </p:txBody>
      </p:sp>
      <p:pic>
        <p:nvPicPr>
          <p:cNvPr id="3074" name="Picture 2" descr="C:\Users\ADMINI~1\AppData\Local\Temp\Rar$DIa0.091\HĐ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4200" y="4777621"/>
            <a:ext cx="6428117" cy="51664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95400" y="4819263"/>
            <a:ext cx="9144000" cy="4820037"/>
          </a:xfrm>
          <a:prstGeom prst="rect">
            <a:avLst/>
          </a:prstGeom>
        </p:spPr>
        <p:txBody>
          <a:bodyPr>
            <a:spAutoFit/>
          </a:bodyPr>
          <a:lstStyle/>
          <a:p>
            <a:pPr algn="just">
              <a:lnSpc>
                <a:spcPct val="150000"/>
              </a:lnSpc>
            </a:pPr>
            <a:r>
              <a:rPr lang="nl-NL" sz="4200" dirty="0"/>
              <a:t>a) Viết công thức tính giá mới của một mặt hàng theo giá cũ.</a:t>
            </a:r>
            <a:endParaRPr lang="en-US" sz="4200" dirty="0"/>
          </a:p>
          <a:p>
            <a:pPr algn="just">
              <a:lnSpc>
                <a:spcPct val="150000"/>
              </a:lnSpc>
            </a:pPr>
            <a:r>
              <a:rPr lang="nl-NL" sz="4200" dirty="0"/>
              <a:t>b) Nếu một chiếc áo phông có giá niêm yết là 300 nghìn đồng thì giá của nó sau khi giảm là bao nhiêu?</a:t>
            </a:r>
            <a:endParaRPr lang="en-US" sz="4200" dirty="0"/>
          </a:p>
        </p:txBody>
      </p:sp>
    </p:spTree>
    <p:extLst>
      <p:ext uri="{BB962C8B-B14F-4D97-AF65-F5344CB8AC3E}">
        <p14:creationId xmlns:p14="http://schemas.microsoft.com/office/powerpoint/2010/main" val="4139921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FF7A8465-62C7-4E58-BD7F-54D7574DC760}"/>
              </a:ext>
            </a:extLst>
          </p:cNvPr>
          <p:cNvSpPr/>
          <p:nvPr/>
        </p:nvSpPr>
        <p:spPr>
          <a:xfrm>
            <a:off x="-17297399" y="855947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 xmlns:a16="http://schemas.microsoft.com/office/drawing/2014/main"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35690" y="3175901"/>
            <a:ext cx="2461652" cy="3290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1087" y="127804"/>
            <a:ext cx="2312870" cy="1484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9922" y="166868"/>
            <a:ext cx="3608408" cy="23153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7331" y="166868"/>
            <a:ext cx="3104910" cy="1992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469" y="486197"/>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76184" y="-194250"/>
            <a:ext cx="2366984" cy="151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 xmlns:a16="http://schemas.microsoft.com/office/drawing/2014/main"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1760340" y="102800"/>
            <a:ext cx="3751744" cy="5015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A1DD0CF0-A84F-482B-97DE-EFF6E79DFD96}"/>
              </a:ext>
            </a:extLst>
          </p:cNvPr>
          <p:cNvSpPr txBox="1"/>
          <p:nvPr/>
        </p:nvSpPr>
        <p:spPr>
          <a:xfrm>
            <a:off x="5714383" y="3539720"/>
            <a:ext cx="12229314" cy="1938992"/>
          </a:xfrm>
          <a:prstGeom prst="rect">
            <a:avLst/>
          </a:prstGeom>
          <a:noFill/>
        </p:spPr>
        <p:txBody>
          <a:bodyPr wrap="square" lIns="91440" tIns="45720" rIns="91440" bIns="45720" rtlCol="0">
            <a:spAutoFit/>
          </a:bodyPr>
          <a:lstStyle/>
          <a:p>
            <a:pPr algn="ctr" defTabSz="1371600"/>
            <a:r>
              <a:rPr lang="en-US" sz="12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 xmlns:a16="http://schemas.microsoft.com/office/drawing/2014/main" id="{B961B581-9A8B-4646-9241-5D714C639EB3}"/>
              </a:ext>
            </a:extLst>
          </p:cNvPr>
          <p:cNvSpPr/>
          <p:nvPr/>
        </p:nvSpPr>
        <p:spPr>
          <a:xfrm>
            <a:off x="311599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 xmlns:a16="http://schemas.microsoft.com/office/drawing/2014/main" id="{C2920F32-4D29-4F82-8647-4B5805AD16D2}"/>
              </a:ext>
            </a:extLst>
          </p:cNvPr>
          <p:cNvSpPr/>
          <p:nvPr/>
        </p:nvSpPr>
        <p:spPr>
          <a:xfrm>
            <a:off x="540333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357F6E98-2D72-4FFE-9986-8ADF3D71029D}"/>
              </a:ext>
            </a:extLst>
          </p:cNvPr>
          <p:cNvSpPr/>
          <p:nvPr/>
        </p:nvSpPr>
        <p:spPr>
          <a:xfrm>
            <a:off x="7343852" y="8714834"/>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 xmlns:a16="http://schemas.microsoft.com/office/drawing/2014/main" id="{C92615F7-A192-407F-8FAB-496E0BD7367B}"/>
              </a:ext>
            </a:extLst>
          </p:cNvPr>
          <p:cNvSpPr/>
          <p:nvPr/>
        </p:nvSpPr>
        <p:spPr>
          <a:xfrm>
            <a:off x="958644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 xmlns:a16="http://schemas.microsoft.com/office/drawing/2014/main" id="{28ED415A-A47F-406A-9F84-811ED4D2A809}"/>
              </a:ext>
            </a:extLst>
          </p:cNvPr>
          <p:cNvSpPr/>
          <p:nvPr/>
        </p:nvSpPr>
        <p:spPr>
          <a:xfrm>
            <a:off x="1182904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 xmlns:a16="http://schemas.microsoft.com/office/drawing/2014/main" id="{15C6ED19-7680-7BE5-F6DE-26E4198A3AA5}"/>
              </a:ext>
            </a:extLst>
          </p:cNvPr>
          <p:cNvPicPr>
            <a:picLocks noChangeAspect="1"/>
          </p:cNvPicPr>
          <p:nvPr/>
        </p:nvPicPr>
        <p:blipFill>
          <a:blip r:embed="rId7"/>
          <a:stretch>
            <a:fillRect/>
          </a:stretch>
        </p:blipFill>
        <p:spPr>
          <a:xfrm>
            <a:off x="608109" y="8152836"/>
            <a:ext cx="1627774" cy="1527180"/>
          </a:xfrm>
          <a:prstGeom prst="rect">
            <a:avLst/>
          </a:prstGeom>
        </p:spPr>
      </p:pic>
      <p:sp>
        <p:nvSpPr>
          <p:cNvPr id="17" name="Oval 16">
            <a:extLst>
              <a:ext uri="{FF2B5EF4-FFF2-40B4-BE49-F238E27FC236}">
                <a16:creationId xmlns="" xmlns:a16="http://schemas.microsoft.com/office/drawing/2014/main" id="{28ED415A-A47F-406A-9F84-811ED4D2A809}"/>
              </a:ext>
            </a:extLst>
          </p:cNvPr>
          <p:cNvSpPr/>
          <p:nvPr/>
        </p:nvSpPr>
        <p:spPr>
          <a:xfrm>
            <a:off x="1394460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 xmlns:a16="http://schemas.microsoft.com/office/drawing/2014/main" id="{28ED415A-A47F-406A-9F84-811ED4D2A809}"/>
              </a:ext>
            </a:extLst>
          </p:cNvPr>
          <p:cNvSpPr/>
          <p:nvPr/>
        </p:nvSpPr>
        <p:spPr>
          <a:xfrm>
            <a:off x="16132492" y="8706039"/>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142599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64414" y="2341076"/>
            <a:ext cx="3569588" cy="4114800"/>
          </a:xfrm>
          <a:prstGeom prst="rect">
            <a:avLst/>
          </a:prstGeom>
        </p:spPr>
      </p:pic>
      <p:sp>
        <p:nvSpPr>
          <p:cNvPr id="2" name="Rectangle 1"/>
          <p:cNvSpPr/>
          <p:nvPr/>
        </p:nvSpPr>
        <p:spPr>
          <a:xfrm>
            <a:off x="1571740" y="647700"/>
            <a:ext cx="15373119" cy="1998176"/>
          </a:xfrm>
          <a:prstGeom prst="rect">
            <a:avLst/>
          </a:prstGeom>
        </p:spPr>
        <p:txBody>
          <a:bodyPr wrap="none">
            <a:spAutoFit/>
          </a:bodyPr>
          <a:lstStyle/>
          <a:p>
            <a:pPr algn="ctr">
              <a:lnSpc>
                <a:spcPct val="150000"/>
              </a:lnSpc>
            </a:pPr>
            <a:r>
              <a:rPr lang="nl-NL" sz="4400" b="1" dirty="0" smtClean="0">
                <a:solidFill>
                  <a:srgbClr val="FF0000"/>
                </a:solidFill>
              </a:rPr>
              <a:t>Gợi ý:</a:t>
            </a:r>
          </a:p>
          <a:p>
            <a:pPr algn="ctr">
              <a:lnSpc>
                <a:spcPct val="150000"/>
              </a:lnSpc>
            </a:pPr>
            <a:r>
              <a:rPr lang="nl-NL" sz="4400" dirty="0" smtClean="0"/>
              <a:t>Giảm </a:t>
            </a:r>
            <a:r>
              <a:rPr lang="nl-NL" sz="4400" dirty="0"/>
              <a:t>giá 15% nghĩa là giá mới sẽ bằng bao nhiêu % giá cũ?</a:t>
            </a:r>
            <a:endParaRPr lang="en-US" sz="4400" dirty="0"/>
          </a:p>
        </p:txBody>
      </p:sp>
      <mc:AlternateContent xmlns:mc="http://schemas.openxmlformats.org/markup-compatibility/2006" xmlns:a14="http://schemas.microsoft.com/office/drawing/2010/main">
        <mc:Choice Requires="a14">
          <p:sp>
            <p:nvSpPr>
              <p:cNvPr id="4" name="Rectangle 3"/>
              <p:cNvSpPr/>
              <p:nvPr/>
            </p:nvSpPr>
            <p:spPr>
              <a:xfrm>
                <a:off x="3276600" y="3947765"/>
                <a:ext cx="13563600" cy="5632311"/>
              </a:xfrm>
              <a:prstGeom prst="rect">
                <a:avLst/>
              </a:prstGeom>
              <a:solidFill>
                <a:schemeClr val="bg1"/>
              </a:solidFill>
            </p:spPr>
            <p:txBody>
              <a:bodyPr wrap="square">
                <a:spAutoFit/>
              </a:bodyPr>
              <a:lstStyle/>
              <a:p>
                <a:pPr algn="ctr">
                  <a:lnSpc>
                    <a:spcPct val="150000"/>
                  </a:lnSpc>
                </a:pPr>
                <a:r>
                  <a:rPr lang="nl-NL" sz="4000" b="1" dirty="0">
                    <a:solidFill>
                      <a:srgbClr val="FF0000"/>
                    </a:solidFill>
                  </a:rPr>
                  <a:t>Giải:</a:t>
                </a:r>
                <a:endParaRPr lang="en-US" sz="4000" b="1" dirty="0">
                  <a:solidFill>
                    <a:srgbClr val="FF0000"/>
                  </a:solidFill>
                </a:endParaRPr>
              </a:p>
              <a:p>
                <a:pPr algn="just">
                  <a:lnSpc>
                    <a:spcPct val="150000"/>
                  </a:lnSpc>
                </a:pPr>
                <a:r>
                  <a:rPr lang="nl-NL" sz="4000" dirty="0"/>
                  <a:t>a) Giảm giá 15% nghĩa là giá mới sẽ bằng 85% giá cũ. </a:t>
                </a:r>
                <a:endParaRPr lang="en-US" sz="4000" dirty="0"/>
              </a:p>
              <a:p>
                <a:pPr algn="just">
                  <a:lnSpc>
                    <a:spcPct val="150000"/>
                  </a:lnSpc>
                </a:pPr>
                <a14:m>
                  <m:oMath xmlns:m="http://schemas.openxmlformats.org/officeDocument/2006/math">
                    <m:r>
                      <a:rPr lang="nl-NL" sz="4000" i="1">
                        <a:latin typeface="Cambria Math"/>
                      </a:rPr>
                      <m:t>⇒</m:t>
                    </m:r>
                  </m:oMath>
                </a14:m>
                <a:r>
                  <a:rPr lang="nl-NL" sz="4000" dirty="0"/>
                  <a:t> Công thức tính giá mới của một mặt hàng theo giá cũ là: </a:t>
                </a:r>
                <a:endParaRPr lang="en-US" sz="4000" dirty="0"/>
              </a:p>
              <a:p>
                <a:pPr algn="just">
                  <a:lnSpc>
                    <a:spcPct val="150000"/>
                  </a:lnSpc>
                </a:pPr>
                <a:r>
                  <a:rPr lang="nl-NL" sz="4000" dirty="0"/>
                  <a:t>Giá mới = 0,85. Giá cũ</a:t>
                </a:r>
                <a:endParaRPr lang="en-US" sz="4000" dirty="0"/>
              </a:p>
              <a:p>
                <a:pPr algn="just">
                  <a:lnSpc>
                    <a:spcPct val="150000"/>
                  </a:lnSpc>
                </a:pPr>
                <a:r>
                  <a:rPr lang="nl-NL" sz="4000" dirty="0"/>
                  <a:t>b) Giá của chiếc áo phông sau khi giảm là:</a:t>
                </a:r>
                <a:endParaRPr lang="en-US" sz="4000" dirty="0"/>
              </a:p>
              <a:p>
                <a:pPr algn="ctr">
                  <a:lnSpc>
                    <a:spcPct val="150000"/>
                  </a:lnSpc>
                </a:pPr>
                <a:r>
                  <a:rPr lang="nl-NL" sz="4000" dirty="0"/>
                  <a:t>0,85 . 300 000 = 255 000 (đồng)</a:t>
                </a:r>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3276600" y="3947765"/>
                <a:ext cx="13563600" cy="5632311"/>
              </a:xfrm>
              <a:prstGeom prst="rect">
                <a:avLst/>
              </a:prstGeom>
              <a:blipFill rotWithShape="1">
                <a:blip r:embed="rId8"/>
                <a:stretch>
                  <a:fillRect l="-1618" r="-854" b="-1732"/>
                </a:stretch>
              </a:blipFill>
            </p:spPr>
            <p:txBody>
              <a:bodyPr/>
              <a:lstStyle/>
              <a:p>
                <a:r>
                  <a:rPr lang="en-US">
                    <a:noFill/>
                  </a:rPr>
                  <a:t> </a:t>
                </a:r>
              </a:p>
            </p:txBody>
          </p:sp>
        </mc:Fallback>
      </mc:AlternateContent>
      <p:pic>
        <p:nvPicPr>
          <p:cNvPr id="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194748" y="7417558"/>
            <a:ext cx="1970999" cy="2776055"/>
          </a:xfrm>
          <a:prstGeom prst="rect">
            <a:avLst/>
          </a:prstGeom>
        </p:spPr>
      </p:pic>
    </p:spTree>
    <p:extLst>
      <p:ext uri="{BB962C8B-B14F-4D97-AF65-F5344CB8AC3E}">
        <p14:creationId xmlns:p14="http://schemas.microsoft.com/office/powerpoint/2010/main" val="3918664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up)">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up)">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up)">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up)">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up)">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up)">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wipe(up)">
                                      <p:cBhvr>
                                        <p:cTn id="5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4600" y="800100"/>
            <a:ext cx="13487400" cy="873601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617037" y="6808131"/>
            <a:ext cx="2769926" cy="39013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389295" y="-1077918"/>
            <a:ext cx="6067399" cy="4114800"/>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33400" y="5414363"/>
            <a:ext cx="4722788" cy="544413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810000" y="2109971"/>
                <a:ext cx="11143480" cy="7072129"/>
              </a:xfrm>
              <a:prstGeom prst="rect">
                <a:avLst/>
              </a:prstGeom>
            </p:spPr>
            <p:txBody>
              <a:bodyPr wrap="square">
                <a:spAutoFit/>
              </a:bodyPr>
              <a:lstStyle/>
              <a:p>
                <a:pPr marL="571500" lvl="0" indent="-571500" algn="just">
                  <a:lnSpc>
                    <a:spcPct val="150000"/>
                  </a:lnSpc>
                  <a:buFont typeface="Arial" pitchFamily="34" charset="0"/>
                  <a:buChar char="•"/>
                </a:pPr>
                <a:r>
                  <a:rPr lang="nl-NL" sz="4400" dirty="0"/>
                  <a:t>Là quy tắc tính nhẩm dùng để ước lượng tính khoảng thời gian cần thiết để số vốn đầu tư ban đầu có thể tăng lên gấp đôi dựa vào mức lãi suất hằng năm cố định. </a:t>
                </a:r>
                <a:endParaRPr lang="en-US" sz="4400" dirty="0"/>
              </a:p>
              <a:p>
                <a:pPr marL="571500" lvl="0" indent="-571500" algn="just">
                  <a:lnSpc>
                    <a:spcPct val="150000"/>
                  </a:lnSpc>
                  <a:buFont typeface="Arial" pitchFamily="34" charset="0"/>
                  <a:buChar char="•"/>
                </a:pPr>
                <a:r>
                  <a:rPr lang="nl-NL" sz="4400" dirty="0"/>
                  <a:t>Công thức: </a:t>
                </a:r>
                <a:endParaRPr lang="en-US" sz="4400" dirty="0"/>
              </a:p>
              <a:p>
                <a:pPr algn="just">
                  <a:lnSpc>
                    <a:spcPct val="150000"/>
                  </a:lnSpc>
                </a:pPr>
                <a14:m>
                  <m:oMathPara xmlns:m="http://schemas.openxmlformats.org/officeDocument/2006/math">
                    <m:oMathParaPr>
                      <m:jc m:val="centerGroup"/>
                    </m:oMathParaPr>
                    <m:oMath xmlns:m="http://schemas.openxmlformats.org/officeDocument/2006/math">
                      <m:r>
                        <a:rPr lang="nl-NL" sz="4400" b="1" i="0">
                          <a:latin typeface="Cambria Math"/>
                        </a:rPr>
                        <m:t>𝐭</m:t>
                      </m:r>
                      <m:r>
                        <a:rPr lang="nl-NL" sz="4400" b="1" i="0">
                          <a:latin typeface="Cambria Math"/>
                        </a:rPr>
                        <m:t>=</m:t>
                      </m:r>
                      <m:f>
                        <m:fPr>
                          <m:ctrlPr>
                            <a:rPr lang="en-US" sz="4400" b="1" i="1">
                              <a:latin typeface="Cambria Math"/>
                            </a:rPr>
                          </m:ctrlPr>
                        </m:fPr>
                        <m:num>
                          <m:r>
                            <a:rPr lang="nl-NL" sz="4400" b="1" i="0">
                              <a:latin typeface="Cambria Math"/>
                            </a:rPr>
                            <m:t>𝟕𝟐</m:t>
                          </m:r>
                        </m:num>
                        <m:den>
                          <m:r>
                            <a:rPr lang="nl-NL" sz="4400" b="1" i="0">
                              <a:latin typeface="Cambria Math"/>
                            </a:rPr>
                            <m:t>𝐫</m:t>
                          </m:r>
                        </m:den>
                      </m:f>
                    </m:oMath>
                  </m:oMathPara>
                </a14:m>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3810000" y="2109971"/>
                <a:ext cx="11143480" cy="7072129"/>
              </a:xfrm>
              <a:prstGeom prst="rect">
                <a:avLst/>
              </a:prstGeom>
              <a:blipFill rotWithShape="1">
                <a:blip r:embed="rId11"/>
                <a:stretch>
                  <a:fillRect l="-1969" r="-2188"/>
                </a:stretch>
              </a:blipFill>
            </p:spPr>
            <p:txBody>
              <a:bodyPr/>
              <a:lstStyle/>
              <a:p>
                <a:r>
                  <a:rPr lang="en-US">
                    <a:noFill/>
                  </a:rPr>
                  <a:t> </a:t>
                </a:r>
              </a:p>
            </p:txBody>
          </p:sp>
        </mc:Fallback>
      </mc:AlternateContent>
      <p:sp>
        <p:nvSpPr>
          <p:cNvPr id="4" name="Rectangle 3"/>
          <p:cNvSpPr/>
          <p:nvPr/>
        </p:nvSpPr>
        <p:spPr>
          <a:xfrm>
            <a:off x="7503106" y="1188303"/>
            <a:ext cx="3509294" cy="830997"/>
          </a:xfrm>
          <a:prstGeom prst="rect">
            <a:avLst/>
          </a:prstGeom>
        </p:spPr>
        <p:txBody>
          <a:bodyPr wrap="none">
            <a:spAutoFit/>
          </a:bodyPr>
          <a:lstStyle/>
          <a:p>
            <a:r>
              <a:rPr lang="en-US" sz="4800" b="1" dirty="0" smtClean="0">
                <a:solidFill>
                  <a:srgbClr val="FF0000"/>
                </a:solidFill>
              </a:rPr>
              <a:t>Quy tắc 72:</a:t>
            </a:r>
            <a:endParaRPr lang="en-US" sz="4800" dirty="0">
              <a:solidFill>
                <a:srgbClr val="FF0000"/>
              </a:solidFill>
            </a:endParaRPr>
          </a:p>
        </p:txBody>
      </p:sp>
    </p:spTree>
    <p:extLst>
      <p:ext uri="{BB962C8B-B14F-4D97-AF65-F5344CB8AC3E}">
        <p14:creationId xmlns:p14="http://schemas.microsoft.com/office/powerpoint/2010/main" val="4121488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90801" y="1028699"/>
            <a:ext cx="14097000" cy="814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769533" y="6829898"/>
            <a:ext cx="2587356" cy="36441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6200" y="120256"/>
            <a:ext cx="3193087" cy="49801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837914" y="-427919"/>
            <a:ext cx="4715533" cy="319798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58946" y="8102114"/>
            <a:ext cx="2067774" cy="2139999"/>
          </a:xfrm>
          <a:prstGeom prst="rect">
            <a:avLst/>
          </a:prstGeom>
        </p:spPr>
      </p:pic>
      <p:sp>
        <p:nvSpPr>
          <p:cNvPr id="12" name="Rectangle 11"/>
          <p:cNvSpPr/>
          <p:nvPr/>
        </p:nvSpPr>
        <p:spPr>
          <a:xfrm>
            <a:off x="3089897" y="1360920"/>
            <a:ext cx="13216904" cy="7478970"/>
          </a:xfrm>
          <a:prstGeom prst="rect">
            <a:avLst/>
          </a:prstGeom>
        </p:spPr>
        <p:txBody>
          <a:bodyPr wrap="square">
            <a:spAutoFit/>
          </a:bodyPr>
          <a:lstStyle/>
          <a:p>
            <a:pPr algn="just">
              <a:lnSpc>
                <a:spcPct val="150000"/>
              </a:lnSpc>
            </a:pPr>
            <a:r>
              <a:rPr lang="nl-NL" sz="4000" dirty="0"/>
              <a:t>Trong đó: </a:t>
            </a:r>
            <a:endParaRPr lang="en-US" sz="4000" dirty="0"/>
          </a:p>
          <a:p>
            <a:pPr algn="just">
              <a:lnSpc>
                <a:spcPct val="150000"/>
              </a:lnSpc>
            </a:pPr>
            <a:r>
              <a:rPr lang="nl-NL" sz="4000" dirty="0" smtClean="0"/>
              <a:t>+ t </a:t>
            </a:r>
            <a:r>
              <a:rPr lang="nl-NL" sz="4000" dirty="0"/>
              <a:t>là </a:t>
            </a:r>
            <a:r>
              <a:rPr lang="nl-NL" sz="4000" i="1" dirty="0"/>
              <a:t>thời gian tính bằng năm</a:t>
            </a:r>
            <a:r>
              <a:rPr lang="nl-NL" sz="4000" dirty="0"/>
              <a:t>.</a:t>
            </a:r>
            <a:endParaRPr lang="en-US" sz="4000" dirty="0"/>
          </a:p>
          <a:p>
            <a:pPr algn="just">
              <a:lnSpc>
                <a:spcPct val="150000"/>
              </a:lnSpc>
            </a:pPr>
            <a:r>
              <a:rPr lang="nl-NL" sz="4000" dirty="0"/>
              <a:t>+ r% </a:t>
            </a:r>
            <a:r>
              <a:rPr lang="nl-NL" sz="4000" i="1" dirty="0"/>
              <a:t>mỗi năm là lãi suất kép</a:t>
            </a:r>
            <a:r>
              <a:rPr lang="nl-NL" sz="4000" dirty="0"/>
              <a:t> (cứ sau mỗi năm số tiền lãi của năm đó lại được cộng vào số tiền gốc cũ để được số tiền gốc mới, dùng để tính lãi cho năm tiếp theo).</a:t>
            </a:r>
            <a:endParaRPr lang="en-US" sz="4000" dirty="0"/>
          </a:p>
          <a:p>
            <a:pPr marL="571500" lvl="0" indent="-571500" algn="just">
              <a:lnSpc>
                <a:spcPct val="150000"/>
              </a:lnSpc>
              <a:buFont typeface="Arial" pitchFamily="34" charset="0"/>
              <a:buChar char="•"/>
            </a:pPr>
            <a:r>
              <a:rPr lang="nl-NL" sz="4000" b="1" dirty="0" smtClean="0">
                <a:solidFill>
                  <a:srgbClr val="FF0000"/>
                </a:solidFill>
              </a:rPr>
              <a:t>Lưu ý: </a:t>
            </a:r>
            <a:r>
              <a:rPr lang="nl-NL" sz="4000" dirty="0" smtClean="0"/>
              <a:t>bản </a:t>
            </a:r>
            <a:r>
              <a:rPr lang="nl-NL" sz="4000" dirty="0"/>
              <a:t>chất ở đây lãi suất kép r và thời gian t để khoản đầu tư tăng gấp đôi là hai đại lượng tỉ lệ nghịch với hệ số tỉ lệ 72. </a:t>
            </a:r>
            <a:endParaRPr lang="en-US" sz="4000" dirty="0"/>
          </a:p>
        </p:txBody>
      </p:sp>
    </p:spTree>
    <p:extLst>
      <p:ext uri="{BB962C8B-B14F-4D97-AF65-F5344CB8AC3E}">
        <p14:creationId xmlns:p14="http://schemas.microsoft.com/office/powerpoint/2010/main" val="417517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997" y="304800"/>
            <a:ext cx="17525999" cy="97155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83" y="86568"/>
            <a:ext cx="2067774" cy="2139999"/>
          </a:xfrm>
          <a:prstGeom prst="rect">
            <a:avLst/>
          </a:prstGeom>
        </p:spPr>
      </p:pic>
      <p:sp>
        <p:nvSpPr>
          <p:cNvPr id="11" name="Rectangle 10"/>
          <p:cNvSpPr/>
          <p:nvPr/>
        </p:nvSpPr>
        <p:spPr>
          <a:xfrm>
            <a:off x="3745800" y="716459"/>
            <a:ext cx="10796392" cy="769441"/>
          </a:xfrm>
          <a:prstGeom prst="rect">
            <a:avLst/>
          </a:prstGeom>
        </p:spPr>
        <p:txBody>
          <a:bodyPr wrap="square">
            <a:spAutoFit/>
          </a:bodyPr>
          <a:lstStyle/>
          <a:p>
            <a:pPr algn="ctr"/>
            <a:r>
              <a:rPr lang="nl-NL" sz="4400" b="1" dirty="0">
                <a:solidFill>
                  <a:srgbClr val="FF0000"/>
                </a:solidFill>
              </a:rPr>
              <a:t>HĐ4. </a:t>
            </a:r>
            <a:r>
              <a:rPr lang="nl-NL" sz="4400" dirty="0"/>
              <a:t>Quy tắc 72 trong tài chính</a:t>
            </a:r>
            <a:endParaRPr lang="en-US" sz="4400" dirty="0"/>
          </a:p>
        </p:txBody>
      </p:sp>
      <p:sp>
        <p:nvSpPr>
          <p:cNvPr id="2" name="Rectangle 1"/>
          <p:cNvSpPr/>
          <p:nvPr/>
        </p:nvSpPr>
        <p:spPr>
          <a:xfrm>
            <a:off x="1445791" y="1485900"/>
            <a:ext cx="15396409" cy="4708981"/>
          </a:xfrm>
          <a:prstGeom prst="rect">
            <a:avLst/>
          </a:prstGeom>
        </p:spPr>
        <p:txBody>
          <a:bodyPr wrap="square">
            <a:spAutoFit/>
          </a:bodyPr>
          <a:lstStyle/>
          <a:p>
            <a:pPr algn="just">
              <a:lnSpc>
                <a:spcPct val="150000"/>
              </a:lnSpc>
            </a:pPr>
            <a:r>
              <a:rPr lang="nl-NL" sz="4000" dirty="0"/>
              <a:t>a) Một khoản đầu tư sẽ tăng gấp đôi trong bao lâu nếu lãi suất kép là 6% mỗi năm?</a:t>
            </a:r>
            <a:endParaRPr lang="en-US" sz="4000" dirty="0"/>
          </a:p>
          <a:p>
            <a:pPr algn="just">
              <a:lnSpc>
                <a:spcPct val="150000"/>
              </a:lnSpc>
            </a:pPr>
            <a:r>
              <a:rPr lang="nl-NL" sz="4000" dirty="0"/>
              <a:t> b) Bác Nam có 100 triệu đồng và bác muốn đầu tư để tăng gấp đôi số tiền của mình sau 5 năm. Hỏi lãi suất kép cho khoản đầu tư đó phải là bao nhiêu?</a:t>
            </a:r>
            <a:endParaRPr lang="en-US" sz="4000" dirty="0"/>
          </a:p>
        </p:txBody>
      </p:sp>
      <p:pic>
        <p:nvPicPr>
          <p:cNvPr id="4098" name="Picture 2" descr="C:\Users\ADMINI~1\AppData\Local\Temp\Rar$DIa0.817\HĐ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234" y="5391150"/>
            <a:ext cx="9035855"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08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8676" y="952500"/>
            <a:ext cx="10467362"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65904" y="824362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30930" y="342900"/>
            <a:ext cx="2055492" cy="227012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96238" y="1126305"/>
                <a:ext cx="9372600" cy="8055795"/>
              </a:xfrm>
              <a:prstGeom prst="rect">
                <a:avLst/>
              </a:prstGeom>
            </p:spPr>
            <p:txBody>
              <a:bodyPr wrap="square">
                <a:spAutoFit/>
              </a:bodyPr>
              <a:lstStyle/>
              <a:p>
                <a:pPr algn="ctr">
                  <a:lnSpc>
                    <a:spcPct val="150000"/>
                  </a:lnSpc>
                </a:pPr>
                <a:r>
                  <a:rPr lang="nl-NL" sz="4400" b="1" dirty="0">
                    <a:solidFill>
                      <a:srgbClr val="FF0000"/>
                    </a:solidFill>
                  </a:rPr>
                  <a:t>Giải:</a:t>
                </a:r>
                <a:endParaRPr lang="en-US" sz="4400" b="1" dirty="0">
                  <a:solidFill>
                    <a:srgbClr val="FF0000"/>
                  </a:solidFill>
                </a:endParaRPr>
              </a:p>
              <a:p>
                <a:pPr algn="ctr">
                  <a:lnSpc>
                    <a:spcPct val="150000"/>
                  </a:lnSpc>
                </a:pPr>
                <a:r>
                  <a:rPr lang="nl-NL" sz="4400" dirty="0"/>
                  <a:t>a) Theo Quy tắc 72, thời gian để một khoản đầu tư tăng gấp đôi là:</a:t>
                </a:r>
                <a:endParaRPr lang="en-US" sz="4400" dirty="0"/>
              </a:p>
              <a:p>
                <a:pPr algn="ctr">
                  <a:lnSpc>
                    <a:spcPct val="150000"/>
                  </a:lnSpc>
                </a:pPr>
                <a14:m>
                  <m:oMath xmlns:m="http://schemas.openxmlformats.org/officeDocument/2006/math">
                    <m:r>
                      <a:rPr lang="nl-NL" sz="4400" i="1">
                        <a:latin typeface="Cambria Math"/>
                      </a:rPr>
                      <m:t>𝑡</m:t>
                    </m:r>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6</m:t>
                        </m:r>
                      </m:den>
                    </m:f>
                    <m:r>
                      <a:rPr lang="nl-NL" sz="4400" i="1">
                        <a:latin typeface="Cambria Math"/>
                      </a:rPr>
                      <m:t>=</m:t>
                    </m:r>
                    <m:r>
                      <a:rPr lang="nl-NL" sz="4400" i="1">
                        <a:latin typeface="Cambria Math"/>
                      </a:rPr>
                      <m:t>12</m:t>
                    </m:r>
                  </m:oMath>
                </a14:m>
                <a:r>
                  <a:rPr lang="nl-NL" sz="4400" dirty="0"/>
                  <a:t> (năm)</a:t>
                </a:r>
                <a:endParaRPr lang="en-US" sz="4400" dirty="0"/>
              </a:p>
              <a:p>
                <a:pPr algn="ctr">
                  <a:lnSpc>
                    <a:spcPct val="150000"/>
                  </a:lnSpc>
                </a:pPr>
                <a:r>
                  <a:rPr lang="nl-NL" sz="4400" dirty="0"/>
                  <a:t>b) Lãi suất kép cho khoản đầu tư của bác Nam phải là:</a:t>
                </a:r>
                <a:endParaRPr lang="en-US" sz="4400" dirty="0"/>
              </a:p>
              <a:p>
                <a:pPr algn="ctr">
                  <a:lnSpc>
                    <a:spcPct val="150000"/>
                  </a:lnSpc>
                </a:pPr>
                <a14:m>
                  <m:oMath xmlns:m="http://schemas.openxmlformats.org/officeDocument/2006/math">
                    <m:r>
                      <a:rPr lang="nl-NL" sz="4400" i="1">
                        <a:latin typeface="Cambria Math"/>
                      </a:rPr>
                      <m:t>𝑟</m:t>
                    </m:r>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𝑡</m:t>
                        </m:r>
                      </m:den>
                    </m:f>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5</m:t>
                        </m:r>
                      </m:den>
                    </m:f>
                    <m:r>
                      <a:rPr lang="nl-NL" sz="4400" i="1">
                        <a:latin typeface="Cambria Math"/>
                      </a:rPr>
                      <m:t>=</m:t>
                    </m:r>
                    <m:r>
                      <a:rPr lang="nl-NL" sz="4400" i="1">
                        <a:latin typeface="Cambria Math"/>
                      </a:rPr>
                      <m:t>14</m:t>
                    </m:r>
                    <m:r>
                      <a:rPr lang="nl-NL" sz="4400" i="1">
                        <a:latin typeface="Cambria Math"/>
                      </a:rPr>
                      <m:t>,</m:t>
                    </m:r>
                    <m:r>
                      <a:rPr lang="nl-NL" sz="4400" i="1">
                        <a:latin typeface="Cambria Math"/>
                      </a:rPr>
                      <m:t>4</m:t>
                    </m:r>
                    <m:r>
                      <a:rPr lang="nl-NL" sz="4400" i="1">
                        <a:latin typeface="Cambria Math"/>
                      </a:rPr>
                      <m:t>%</m:t>
                    </m:r>
                  </m:oMath>
                </a14:m>
                <a:r>
                  <a:rPr lang="nl-NL" sz="4400" dirty="0"/>
                  <a:t>  mỗi năm.</a:t>
                </a:r>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3096238" y="1126305"/>
                <a:ext cx="9372600" cy="8055795"/>
              </a:xfrm>
              <a:prstGeom prst="rect">
                <a:avLst/>
              </a:prstGeom>
              <a:blipFill rotWithShape="1">
                <a:blip r:embed="rId18"/>
                <a:stretch>
                  <a:fillRect l="-2342" r="-3904"/>
                </a:stretch>
              </a:blipFill>
            </p:spPr>
            <p:txBody>
              <a:bodyPr/>
              <a:lstStyle/>
              <a:p>
                <a:r>
                  <a:rPr lang="en-US">
                    <a:noFill/>
                  </a:rPr>
                  <a:t> </a:t>
                </a:r>
              </a:p>
            </p:txBody>
          </p:sp>
        </mc:Fallback>
      </mc:AlternateContent>
      <p:pic>
        <p:nvPicPr>
          <p:cNvPr id="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2926038" y="667182"/>
            <a:ext cx="4142762" cy="9027079"/>
          </a:xfrm>
          <a:prstGeom prst="rect">
            <a:avLst/>
          </a:prstGeom>
        </p:spPr>
      </p:pic>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95300"/>
            <a:ext cx="178308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08101" y="495300"/>
            <a:ext cx="4564071" cy="1387175"/>
          </a:xfrm>
          <a:prstGeom prst="rect">
            <a:avLst/>
          </a:prstGeom>
        </p:spPr>
        <p:txBody>
          <a:bodyPr wrap="none">
            <a:spAutoFit/>
          </a:bodyPr>
          <a:lstStyle/>
          <a:p>
            <a:pPr algn="ctr">
              <a:lnSpc>
                <a:spcPct val="150000"/>
              </a:lnSpc>
              <a:spcAft>
                <a:spcPts val="0"/>
              </a:spcAft>
            </a:pPr>
            <a:r>
              <a:rPr lang="en-US" sz="6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VẬN DỤNG</a:t>
            </a:r>
            <a:endParaRPr lang="en-US" sz="6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542496" y="0"/>
            <a:ext cx="2055492" cy="2270121"/>
          </a:xfrm>
          <a:prstGeom prst="rect">
            <a:avLst/>
          </a:prstGeom>
        </p:spPr>
      </p:pic>
      <p:sp>
        <p:nvSpPr>
          <p:cNvPr id="2" name="Rectangle 1"/>
          <p:cNvSpPr/>
          <p:nvPr/>
        </p:nvSpPr>
        <p:spPr>
          <a:xfrm>
            <a:off x="533401" y="1955907"/>
            <a:ext cx="17297399" cy="901593"/>
          </a:xfrm>
          <a:prstGeom prst="rect">
            <a:avLst/>
          </a:prstGeom>
        </p:spPr>
        <p:txBody>
          <a:bodyPr wrap="square">
            <a:spAutoFit/>
          </a:bodyPr>
          <a:lstStyle/>
          <a:p>
            <a:pPr algn="ctr">
              <a:lnSpc>
                <a:spcPct val="150000"/>
              </a:lnSpc>
            </a:pPr>
            <a:r>
              <a:rPr lang="fr-FR" sz="4000" b="1" dirty="0">
                <a:solidFill>
                  <a:srgbClr val="FF0000"/>
                </a:solidFill>
              </a:rPr>
              <a:t>Vận dụng 1. </a:t>
            </a:r>
            <a:r>
              <a:rPr lang="en-US" sz="4000" dirty="0"/>
              <a:t>Dưới đây là một số thông số kĩ thuật của một dòng máy bay.</a:t>
            </a:r>
          </a:p>
        </p:txBody>
      </p:sp>
      <p:graphicFrame>
        <p:nvGraphicFramePr>
          <p:cNvPr id="3" name="Table 2"/>
          <p:cNvGraphicFramePr>
            <a:graphicFrameLocks noGrp="1"/>
          </p:cNvGraphicFramePr>
          <p:nvPr>
            <p:extLst>
              <p:ext uri="{D42A27DB-BD31-4B8C-83A1-F6EECF244321}">
                <p14:modId xmlns:p14="http://schemas.microsoft.com/office/powerpoint/2010/main" val="3486871122"/>
              </p:ext>
            </p:extLst>
          </p:nvPr>
        </p:nvGraphicFramePr>
        <p:xfrm>
          <a:off x="304800" y="3238500"/>
          <a:ext cx="11856498" cy="6400800"/>
        </p:xfrm>
        <a:graphic>
          <a:graphicData uri="http://schemas.openxmlformats.org/drawingml/2006/table">
            <a:tbl>
              <a:tblPr firstRow="1" firstCol="1" bandRow="1">
                <a:tableStyleId>{93296810-A885-4BE3-A3E7-6D5BEEA58F35}</a:tableStyleId>
              </a:tblPr>
              <a:tblGrid>
                <a:gridCol w="8077200"/>
                <a:gridCol w="3779298"/>
              </a:tblGrid>
              <a:tr h="0">
                <a:tc>
                  <a:txBody>
                    <a:bodyPr/>
                    <a:lstStyle/>
                    <a:p>
                      <a:pPr marL="0" marR="0" algn="just">
                        <a:lnSpc>
                          <a:spcPct val="150000"/>
                        </a:lnSpc>
                        <a:spcBef>
                          <a:spcPts val="600"/>
                        </a:spcBef>
                        <a:spcAft>
                          <a:spcPts val="600"/>
                        </a:spcAft>
                      </a:pPr>
                      <a:r>
                        <a:rPr lang="en-US" sz="4000" b="0" dirty="0">
                          <a:solidFill>
                            <a:schemeClr val="tx1"/>
                          </a:solidFill>
                          <a:effectLst/>
                        </a:rPr>
                        <a:t>Chiều dài</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206 ft 1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dirty="0">
                          <a:solidFill>
                            <a:schemeClr val="tx1"/>
                          </a:solidFill>
                          <a:effectLst/>
                        </a:rPr>
                        <a:t>Sải cánh</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197 ft 3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Chiều cao</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55 ft 10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rỗng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284 000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cất cánh tối đa</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560 000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Tầm bay với cấu hình bình thường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7 635 nmi</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Độ cao bay vận hành</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dirty="0">
                          <a:solidFill>
                            <a:schemeClr val="tx1"/>
                          </a:solidFill>
                          <a:effectLst/>
                        </a:rPr>
                        <a:t>43 000 ft</a:t>
                      </a:r>
                      <a:endParaRPr lang="en-US" sz="4000" b="0" dirty="0">
                        <a:solidFill>
                          <a:schemeClr val="tx1"/>
                        </a:solidFill>
                        <a:effectLst/>
                        <a:latin typeface="Arial"/>
                        <a:ea typeface="Calibri"/>
                        <a:cs typeface="Times New Roman"/>
                      </a:endParaRPr>
                    </a:p>
                  </a:txBody>
                  <a:tcPr marL="68580" marR="68580" marT="0" marB="0"/>
                </a:tc>
              </a:tr>
            </a:tbl>
          </a:graphicData>
        </a:graphic>
      </p:graphicFrame>
      <p:pic>
        <p:nvPicPr>
          <p:cNvPr id="5121" name="Picture 1" descr="C:\Users\ADMINI~1\AppData\Local\Temp\Rar$DIa0.111\Vận dụng 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04987" y="3771900"/>
            <a:ext cx="55625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52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21"/>
                                        </p:tgtEl>
                                        <p:attrNameLst>
                                          <p:attrName>style.visibility</p:attrName>
                                        </p:attrNameLst>
                                      </p:cBhvr>
                                      <p:to>
                                        <p:strVal val="visible"/>
                                      </p:to>
                                    </p:set>
                                    <p:anim calcmode="lin" valueType="num">
                                      <p:cBhvr>
                                        <p:cTn id="23" dur="500" fill="hold"/>
                                        <p:tgtEl>
                                          <p:spTgt spid="5121"/>
                                        </p:tgtEl>
                                        <p:attrNameLst>
                                          <p:attrName>ppt_w</p:attrName>
                                        </p:attrNameLst>
                                      </p:cBhvr>
                                      <p:tavLst>
                                        <p:tav tm="0">
                                          <p:val>
                                            <p:fltVal val="0"/>
                                          </p:val>
                                        </p:tav>
                                        <p:tav tm="100000">
                                          <p:val>
                                            <p:strVal val="#ppt_w"/>
                                          </p:val>
                                        </p:tav>
                                      </p:tavLst>
                                    </p:anim>
                                    <p:anim calcmode="lin" valueType="num">
                                      <p:cBhvr>
                                        <p:cTn id="24" dur="500" fill="hold"/>
                                        <p:tgtEl>
                                          <p:spTgt spid="5121"/>
                                        </p:tgtEl>
                                        <p:attrNameLst>
                                          <p:attrName>ppt_h</p:attrName>
                                        </p:attrNameLst>
                                      </p:cBhvr>
                                      <p:tavLst>
                                        <p:tav tm="0">
                                          <p:val>
                                            <p:fltVal val="0"/>
                                          </p:val>
                                        </p:tav>
                                        <p:tav tm="100000">
                                          <p:val>
                                            <p:strVal val="#ppt_h"/>
                                          </p:val>
                                        </p:tav>
                                      </p:tavLst>
                                    </p:anim>
                                    <p:animEffect transition="in" filter="fade">
                                      <p:cBhvr>
                                        <p:cTn id="25"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8558" y="551957"/>
            <a:ext cx="16464716" cy="92202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6142513" y="735727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81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617894" y="-166722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1887" y="8267700"/>
            <a:ext cx="2067774" cy="2139999"/>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905000" y="916067"/>
                <a:ext cx="9377026" cy="8494633"/>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en-US" sz="4000" dirty="0"/>
                  <a:t> </a:t>
                </a:r>
                <a:r>
                  <a:rPr lang="nl-NL" sz="4000" dirty="0" smtClean="0"/>
                  <a:t>Chiều </a:t>
                </a:r>
                <a:r>
                  <a:rPr lang="nl-NL" sz="4000" dirty="0"/>
                  <a:t>dài máy bay theo đơn vị mét </a:t>
                </a:r>
                <a:endParaRPr lang="nl-NL" sz="4000" dirty="0" smtClean="0"/>
              </a:p>
              <a:p>
                <a:pPr algn="ctr">
                  <a:lnSpc>
                    <a:spcPct val="150000"/>
                  </a:lnSpc>
                </a:pPr>
                <a:r>
                  <a:rPr lang="nl-NL" sz="4000" dirty="0" smtClean="0"/>
                  <a:t>(</a:t>
                </a:r>
                <a:r>
                  <a:rPr lang="nl-NL" sz="4000" dirty="0"/>
                  <a:t>làm tròn đến hàng đơn vị) là:</a:t>
                </a:r>
                <a:endParaRPr lang="en-US" sz="4000" dirty="0"/>
              </a:p>
              <a:p>
                <a:pPr algn="ctr">
                  <a:lnSpc>
                    <a:spcPct val="150000"/>
                  </a:lnSpc>
                </a:pPr>
                <a:r>
                  <a:rPr lang="nl-NL" sz="4000" dirty="0"/>
                  <a:t>206 ft 1 in  = 206.12 + 1 = 2 473 in</a:t>
                </a:r>
                <a:endParaRPr lang="en-US" sz="4000" dirty="0"/>
              </a:p>
              <a:p>
                <a:pPr algn="ctr">
                  <a:lnSpc>
                    <a:spcPct val="150000"/>
                  </a:lnSpc>
                </a:pPr>
                <a:r>
                  <a:rPr lang="nl-NL" sz="4000" dirty="0"/>
                  <a:t>= 2 473 . 2,54 = 6 281,42 cm </a:t>
                </a:r>
                <a14:m>
                  <m:oMath xmlns:m="http://schemas.openxmlformats.org/officeDocument/2006/math">
                    <m:r>
                      <a:rPr lang="nl-NL" sz="4000" i="0">
                        <a:latin typeface="Cambria Math"/>
                      </a:rPr>
                      <m:t>≈</m:t>
                    </m:r>
                  </m:oMath>
                </a14:m>
                <a:r>
                  <a:rPr lang="nl-NL" sz="4000" dirty="0"/>
                  <a:t> 63 m.</a:t>
                </a:r>
                <a:endParaRPr lang="en-US" sz="4000" dirty="0"/>
              </a:p>
              <a:p>
                <a:pPr algn="ctr">
                  <a:lnSpc>
                    <a:spcPct val="150000"/>
                  </a:lnSpc>
                </a:pPr>
                <a:r>
                  <a:rPr lang="nl-NL" sz="4000" dirty="0"/>
                  <a:t>Sải cánh của máy bay theo đơn vị mét (làm tròn đến hàng đơn vị) là:</a:t>
                </a:r>
                <a:endParaRPr lang="en-US" sz="4000" dirty="0"/>
              </a:p>
              <a:p>
                <a:pPr algn="ctr">
                  <a:lnSpc>
                    <a:spcPct val="150000"/>
                  </a:lnSpc>
                </a:pPr>
                <a:r>
                  <a:rPr lang="nl-NL" sz="4000" dirty="0"/>
                  <a:t>197 ft 3 in = 197.12 + 3 = 2 367 in</a:t>
                </a:r>
                <a:endParaRPr lang="en-US" sz="4000" dirty="0"/>
              </a:p>
              <a:p>
                <a:pPr algn="ctr">
                  <a:lnSpc>
                    <a:spcPct val="150000"/>
                  </a:lnSpc>
                </a:pPr>
                <a:r>
                  <a:rPr lang="nl-NL" sz="4000" dirty="0"/>
                  <a:t>= 2 367 . 2,54 = 6 012,18 cm </a:t>
                </a:r>
                <a14:m>
                  <m:oMath xmlns:m="http://schemas.openxmlformats.org/officeDocument/2006/math">
                    <m:r>
                      <a:rPr lang="nl-NL" sz="4000" i="0">
                        <a:latin typeface="Cambria Math"/>
                      </a:rPr>
                      <m:t>≈</m:t>
                    </m:r>
                  </m:oMath>
                </a14:m>
                <a:r>
                  <a:rPr lang="nl-NL" sz="4000" dirty="0"/>
                  <a:t> 60 m</a:t>
                </a:r>
                <a:r>
                  <a:rPr lang="nl-NL" sz="4000" dirty="0" smtClean="0"/>
                  <a:t>.</a:t>
                </a:r>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905000" y="916067"/>
                <a:ext cx="9377026" cy="8494633"/>
              </a:xfrm>
              <a:prstGeom prst="rect">
                <a:avLst/>
              </a:prstGeom>
              <a:blipFill rotWithShape="1">
                <a:blip r:embed="rId12"/>
                <a:stretch>
                  <a:fillRect r="-910" b="-789"/>
                </a:stretch>
              </a:blipFill>
            </p:spPr>
            <p:txBody>
              <a:bodyPr/>
              <a:lstStyle/>
              <a:p>
                <a:r>
                  <a:rPr lang="en-US">
                    <a:noFill/>
                  </a:rPr>
                  <a:t> </a:t>
                </a:r>
              </a:p>
            </p:txBody>
          </p:sp>
        </mc:Fallback>
      </mc:AlternateContent>
      <p:pic>
        <p:nvPicPr>
          <p:cNvPr id="9" name="Picture 1" descr="C:\Users\ADMINI~1\AppData\Local\Temp\Rar$DIa0.111\Vận dụng 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53800" y="2647457"/>
            <a:ext cx="590707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10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887372"/>
            <a:ext cx="12573000" cy="852332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48631" y="79629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487004" y="342900"/>
            <a:ext cx="2055492" cy="227012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562350" y="1135060"/>
                <a:ext cx="11163300" cy="8217634"/>
              </a:xfrm>
              <a:prstGeom prst="rect">
                <a:avLst/>
              </a:prstGeom>
            </p:spPr>
            <p:txBody>
              <a:bodyPr wrap="square">
                <a:spAutoFit/>
              </a:bodyPr>
              <a:lstStyle/>
              <a:p>
                <a:pPr algn="ctr">
                  <a:lnSpc>
                    <a:spcPct val="150000"/>
                  </a:lnSpc>
                </a:pPr>
                <a:r>
                  <a:rPr lang="nl-NL" sz="4400" dirty="0"/>
                  <a:t>Chiều cao của máy bay theo đơn vị mét (làm tròn đến hàng đơn vị) là:</a:t>
                </a:r>
                <a:endParaRPr lang="en-US" sz="4400" dirty="0"/>
              </a:p>
              <a:p>
                <a:pPr algn="ctr">
                  <a:lnSpc>
                    <a:spcPct val="150000"/>
                  </a:lnSpc>
                </a:pPr>
                <a:r>
                  <a:rPr lang="nl-NL" sz="4400" dirty="0"/>
                  <a:t>55 ft 10 in = 55.12 + 10 = 670 in</a:t>
                </a:r>
                <a:endParaRPr lang="en-US" sz="4400" dirty="0"/>
              </a:p>
              <a:p>
                <a:pPr algn="ctr">
                  <a:lnSpc>
                    <a:spcPct val="150000"/>
                  </a:lnSpc>
                </a:pPr>
                <a:r>
                  <a:rPr lang="nl-NL" sz="4400" dirty="0"/>
                  <a:t>= 670 . 2,54 = 1 701,8 cm </a:t>
                </a:r>
                <a14:m>
                  <m:oMath xmlns:m="http://schemas.openxmlformats.org/officeDocument/2006/math">
                    <m:r>
                      <a:rPr lang="nl-NL" sz="4400" i="0">
                        <a:latin typeface="Cambria Math"/>
                      </a:rPr>
                      <m:t>≈</m:t>
                    </m:r>
                  </m:oMath>
                </a14:m>
                <a:r>
                  <a:rPr lang="nl-NL" sz="4400" dirty="0"/>
                  <a:t> 17 m.</a:t>
                </a:r>
                <a:endParaRPr lang="en-US" sz="4400" dirty="0"/>
              </a:p>
              <a:p>
                <a:pPr algn="ctr">
                  <a:lnSpc>
                    <a:spcPct val="150000"/>
                  </a:lnSpc>
                </a:pPr>
                <a:r>
                  <a:rPr lang="nl-NL" sz="4400" dirty="0"/>
                  <a:t>Khối lượng rỗng của máy bay theo đơn vị kilogam (làm tròn đến hàng đơn vị) là: </a:t>
                </a:r>
                <a:endParaRPr lang="en-US" sz="4400" dirty="0"/>
              </a:p>
              <a:p>
                <a:pPr algn="ctr">
                  <a:lnSpc>
                    <a:spcPct val="150000"/>
                  </a:lnSpc>
                </a:pPr>
                <a:r>
                  <a:rPr lang="nl-NL" sz="4400" dirty="0"/>
                  <a:t>284 000 Ib = 284 000. 0,45359237</a:t>
                </a:r>
                <a:endParaRPr lang="en-US" sz="4400" dirty="0"/>
              </a:p>
              <a:p>
                <a:pPr algn="ctr">
                  <a:lnSpc>
                    <a:spcPct val="150000"/>
                  </a:lnSpc>
                </a:pPr>
                <a:r>
                  <a:rPr lang="nl-NL" sz="4400" dirty="0"/>
                  <a:t>= 254 011,7272 kg </a:t>
                </a:r>
                <a14:m>
                  <m:oMath xmlns:m="http://schemas.openxmlformats.org/officeDocument/2006/math">
                    <m:r>
                      <a:rPr lang="nl-NL" sz="4400" i="0">
                        <a:latin typeface="Cambria Math"/>
                      </a:rPr>
                      <m:t>≈</m:t>
                    </m:r>
                  </m:oMath>
                </a14:m>
                <a:r>
                  <a:rPr lang="nl-NL" sz="4400" dirty="0"/>
                  <a:t> 254 012 kg</a:t>
                </a:r>
                <a:endParaRPr lang="en-US" sz="4400" dirty="0"/>
              </a:p>
            </p:txBody>
          </p:sp>
        </mc:Choice>
        <mc:Fallback xmlns="">
          <p:sp>
            <p:nvSpPr>
              <p:cNvPr id="3" name="Rectangle 2"/>
              <p:cNvSpPr>
                <a:spLocks noRot="1" noChangeAspect="1" noMove="1" noResize="1" noEditPoints="1" noAdjustHandles="1" noChangeArrowheads="1" noChangeShapeType="1" noTextEdit="1"/>
              </p:cNvSpPr>
              <p:nvPr/>
            </p:nvSpPr>
            <p:spPr>
              <a:xfrm>
                <a:off x="3562350" y="1135060"/>
                <a:ext cx="11163300" cy="8217634"/>
              </a:xfrm>
              <a:prstGeom prst="rect">
                <a:avLst/>
              </a:prstGeom>
              <a:blipFill rotWithShape="1">
                <a:blip r:embed="rId18"/>
                <a:stretch>
                  <a:fillRect r="-600" b="-1039"/>
                </a:stretch>
              </a:blipFill>
            </p:spPr>
            <p:txBody>
              <a:bodyPr/>
              <a:lstStyle/>
              <a:p>
                <a:r>
                  <a:rPr lang="en-US">
                    <a:noFill/>
                  </a:rPr>
                  <a:t> </a:t>
                </a:r>
              </a:p>
            </p:txBody>
          </p:sp>
        </mc:Fallback>
      </mc:AlternateContent>
    </p:spTree>
    <p:extLst>
      <p:ext uri="{BB962C8B-B14F-4D97-AF65-F5344CB8AC3E}">
        <p14:creationId xmlns:p14="http://schemas.microsoft.com/office/powerpoint/2010/main" val="2489964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876300"/>
            <a:ext cx="15697200" cy="870421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830617" y="7700628"/>
            <a:ext cx="2323968" cy="327319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5519479" y="-956205"/>
            <a:ext cx="5001925" cy="3392215"/>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33400" y="5414363"/>
            <a:ext cx="4722788" cy="544413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810000" y="1104900"/>
                <a:ext cx="12039600" cy="8217634"/>
              </a:xfrm>
              <a:prstGeom prst="rect">
                <a:avLst/>
              </a:prstGeom>
            </p:spPr>
            <p:txBody>
              <a:bodyPr wrap="square">
                <a:spAutoFit/>
              </a:bodyPr>
              <a:lstStyle/>
              <a:p>
                <a:pPr algn="ctr">
                  <a:lnSpc>
                    <a:spcPct val="150000"/>
                  </a:lnSpc>
                </a:pPr>
                <a:r>
                  <a:rPr lang="nl-NL" sz="4400" dirty="0"/>
                  <a:t>Tầm bay với cấu hình bình thường theo đv kilomet (làm tròn đến hàng đơn vị)  là: </a:t>
                </a:r>
                <a:endParaRPr lang="en-US" sz="4400" dirty="0"/>
              </a:p>
              <a:p>
                <a:pPr algn="ctr">
                  <a:lnSpc>
                    <a:spcPct val="150000"/>
                  </a:lnSpc>
                </a:pPr>
                <a:r>
                  <a:rPr lang="nl-NL" sz="4400" dirty="0"/>
                  <a:t>7 635 nmi = 7 635 .1 852 </a:t>
                </a:r>
                <a:r>
                  <a:rPr lang="nl-NL" sz="4400" dirty="0" smtClean="0"/>
                  <a:t>= </a:t>
                </a:r>
                <a:r>
                  <a:rPr lang="nl-NL" sz="4400" dirty="0"/>
                  <a:t>14  140 020 m </a:t>
                </a:r>
                <a:endParaRPr lang="nl-NL" sz="4400" dirty="0" smtClean="0"/>
              </a:p>
              <a:p>
                <a:pPr algn="ctr">
                  <a:lnSpc>
                    <a:spcPct val="150000"/>
                  </a:lnSpc>
                </a:pPr>
                <a14:m>
                  <m:oMath xmlns:m="http://schemas.openxmlformats.org/officeDocument/2006/math">
                    <m:r>
                      <a:rPr lang="nl-NL" sz="4400" i="0">
                        <a:latin typeface="Cambria Math"/>
                      </a:rPr>
                      <m:t>≈</m:t>
                    </m:r>
                  </m:oMath>
                </a14:m>
                <a:r>
                  <a:rPr lang="nl-NL" sz="4400" dirty="0"/>
                  <a:t> 14 140 km</a:t>
                </a:r>
                <a:endParaRPr lang="en-US" sz="4400" dirty="0"/>
              </a:p>
              <a:p>
                <a:pPr algn="ctr">
                  <a:lnSpc>
                    <a:spcPct val="150000"/>
                  </a:lnSpc>
                </a:pPr>
                <a:r>
                  <a:rPr lang="nl-NL" sz="4400" dirty="0"/>
                  <a:t>Độ cao bay vận hành theo đơn vị mét (làm tròn đến hàng đơn vị) là:</a:t>
                </a:r>
                <a:endParaRPr lang="en-US" sz="4400" dirty="0"/>
              </a:p>
              <a:p>
                <a:pPr algn="ctr">
                  <a:lnSpc>
                    <a:spcPct val="150000"/>
                  </a:lnSpc>
                </a:pPr>
                <a:r>
                  <a:rPr lang="nl-NL" sz="4400" dirty="0"/>
                  <a:t>43 000 ft = 43 000 .12 = 516 000 in </a:t>
                </a:r>
                <a:endParaRPr lang="en-US" sz="4400" dirty="0"/>
              </a:p>
              <a:p>
                <a:pPr algn="ctr">
                  <a:lnSpc>
                    <a:spcPct val="150000"/>
                  </a:lnSpc>
                </a:pPr>
                <a:r>
                  <a:rPr lang="nl-NL" sz="4400" dirty="0"/>
                  <a:t>= 516 000 . 2,54 = 1 310 640 cm </a:t>
                </a:r>
                <a14:m>
                  <m:oMath xmlns:m="http://schemas.openxmlformats.org/officeDocument/2006/math">
                    <m:r>
                      <a:rPr lang="nl-NL" sz="4400" i="0">
                        <a:latin typeface="Cambria Math"/>
                      </a:rPr>
                      <m:t>≈</m:t>
                    </m:r>
                  </m:oMath>
                </a14:m>
                <a:r>
                  <a:rPr lang="nl-NL" sz="4400" dirty="0"/>
                  <a:t> 13 106 m.</a:t>
                </a:r>
                <a:endParaRPr lang="en-US" sz="4400" dirty="0"/>
              </a:p>
            </p:txBody>
          </p:sp>
        </mc:Choice>
        <mc:Fallback xmlns="">
          <p:sp>
            <p:nvSpPr>
              <p:cNvPr id="6" name="Rectangle 5"/>
              <p:cNvSpPr>
                <a:spLocks noRot="1" noChangeAspect="1" noMove="1" noResize="1" noEditPoints="1" noAdjustHandles="1" noChangeArrowheads="1" noChangeShapeType="1" noTextEdit="1"/>
              </p:cNvSpPr>
              <p:nvPr/>
            </p:nvSpPr>
            <p:spPr>
              <a:xfrm>
                <a:off x="3810000" y="1104900"/>
                <a:ext cx="12039600" cy="8217634"/>
              </a:xfrm>
              <a:prstGeom prst="rect">
                <a:avLst/>
              </a:prstGeom>
              <a:blipFill rotWithShape="1">
                <a:blip r:embed="rId11"/>
                <a:stretch>
                  <a:fillRect l="-1316" r="-2633" b="-1039"/>
                </a:stretch>
              </a:blipFill>
            </p:spPr>
            <p:txBody>
              <a:bodyPr/>
              <a:lstStyle/>
              <a:p>
                <a:r>
                  <a:rPr lang="en-US">
                    <a:noFill/>
                  </a:rPr>
                  <a:t> </a:t>
                </a:r>
              </a:p>
            </p:txBody>
          </p:sp>
        </mc:Fallback>
      </mc:AlternateContent>
    </p:spTree>
    <p:extLst>
      <p:ext uri="{BB962C8B-B14F-4D97-AF65-F5344CB8AC3E}">
        <p14:creationId xmlns:p14="http://schemas.microsoft.com/office/powerpoint/2010/main" val="2402913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907594" y="1"/>
            <a:ext cx="1690394" cy="1866900"/>
          </a:xfrm>
          <a:prstGeom prst="rect">
            <a:avLst/>
          </a:prstGeom>
        </p:spPr>
      </p:pic>
      <p:sp>
        <p:nvSpPr>
          <p:cNvPr id="2" name="Rectangle 1"/>
          <p:cNvSpPr/>
          <p:nvPr/>
        </p:nvSpPr>
        <p:spPr>
          <a:xfrm>
            <a:off x="843456" y="952500"/>
            <a:ext cx="16530144" cy="5632311"/>
          </a:xfrm>
          <a:prstGeom prst="rect">
            <a:avLst/>
          </a:prstGeom>
        </p:spPr>
        <p:txBody>
          <a:bodyPr wrap="square">
            <a:spAutoFit/>
          </a:bodyPr>
          <a:lstStyle/>
          <a:p>
            <a:pPr algn="just">
              <a:lnSpc>
                <a:spcPct val="150000"/>
              </a:lnSpc>
            </a:pPr>
            <a:r>
              <a:rPr lang="fr-FR" sz="4000" b="1" dirty="0">
                <a:solidFill>
                  <a:srgbClr val="FF0000"/>
                </a:solidFill>
              </a:rPr>
              <a:t>Vận dụng 2. </a:t>
            </a:r>
            <a:r>
              <a:rPr lang="fr-FR" sz="4000" dirty="0"/>
              <a:t>Lãi suất kì hạn 12 tháng của một ngân hàng là 5,6% năm.</a:t>
            </a:r>
            <a:endParaRPr lang="en-US" sz="4000" dirty="0"/>
          </a:p>
          <a:p>
            <a:pPr algn="just">
              <a:lnSpc>
                <a:spcPct val="150000"/>
              </a:lnSpc>
            </a:pPr>
            <a:r>
              <a:rPr lang="fr-FR" sz="4000" dirty="0"/>
              <a:t>a) Viết công thức tính số tiền lãi thu được sau một năm theo số tiền gửi. </a:t>
            </a:r>
            <a:endParaRPr lang="en-US" sz="4000" dirty="0"/>
          </a:p>
          <a:p>
            <a:pPr algn="just">
              <a:lnSpc>
                <a:spcPct val="150000"/>
              </a:lnSpc>
            </a:pPr>
            <a:r>
              <a:rPr lang="fr-FR" sz="4000" dirty="0"/>
              <a:t>b) Bác Hà gửi 120 triệu đồng với kì hạn 12 tháng ở ngân hàng đó. Hỏi sau một năm bác Hà nhận được bao nhiêu tiền cả gốc lẫn lãi?</a:t>
            </a:r>
            <a:endParaRPr lang="en-US" sz="4000" dirty="0"/>
          </a:p>
          <a:p>
            <a:pPr algn="just">
              <a:lnSpc>
                <a:spcPct val="150000"/>
              </a:lnSpc>
            </a:pPr>
            <a:r>
              <a:rPr lang="fr-FR" sz="4000" dirty="0"/>
              <a:t>c) Giả sử lãi suất không thay đổi, hãy dùng Quy tắc 72 ước lượng số năm cần gửi tiết kiệm để số tiền gửi của bác Hà tăng gấp đôi.</a:t>
            </a:r>
            <a:endParaRPr lang="en-US" sz="4000" dirty="0"/>
          </a:p>
        </p:txBody>
      </p:sp>
      <p:pic>
        <p:nvPicPr>
          <p:cNvPr id="7" name="Picture 16">
            <a:extLst>
              <a:ext uri="{FF2B5EF4-FFF2-40B4-BE49-F238E27FC236}">
                <a16:creationId xmlns="" xmlns:a16="http://schemas.microsoft.com/office/drawing/2014/main" id="{1462FF9F-EAF8-4B39-9FBB-966BAE687A24}"/>
              </a:ext>
            </a:extLst>
          </p:cNvPr>
          <p:cNvPicPr>
            <a:picLocks noChangeAspect="1"/>
          </p:cNvPicPr>
          <p:nvPr/>
        </p:nvPicPr>
        <p:blipFill>
          <a:blip r:embed="rId18"/>
          <a:srcRect/>
          <a:stretch>
            <a:fillRect/>
          </a:stretch>
        </p:blipFill>
        <p:spPr>
          <a:xfrm>
            <a:off x="7546428" y="6773495"/>
            <a:ext cx="3124200" cy="2960179"/>
          </a:xfrm>
          <a:prstGeom prst="rect">
            <a:avLst/>
          </a:prstGeom>
        </p:spPr>
      </p:pic>
    </p:spTree>
    <p:extLst>
      <p:ext uri="{BB962C8B-B14F-4D97-AF65-F5344CB8AC3E}">
        <p14:creationId xmlns:p14="http://schemas.microsoft.com/office/powerpoint/2010/main" val="309366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7" y="-247878"/>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170139"/>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1553980" y="622637"/>
            <a:ext cx="15074121" cy="1015663"/>
          </a:xfrm>
          <a:prstGeom prst="rect">
            <a:avLst/>
          </a:prstGeom>
          <a:solidFill>
            <a:srgbClr val="8BD9E1"/>
          </a:solidFill>
        </p:spPr>
        <p:txBody>
          <a:bodyPr wrap="square" lIns="91440" tIns="45720" rIns="91440" bIns="45720" rtlCol="0">
            <a:spAutoFit/>
          </a:bodyPr>
          <a:lstStyle/>
          <a:p>
            <a:pPr algn="ctr">
              <a:lnSpc>
                <a:spcPct val="150000"/>
              </a:lnSpc>
            </a:pPr>
            <a:r>
              <a:rPr lang="en-US" sz="4000" b="1" dirty="0"/>
              <a:t>Câu 1.</a:t>
            </a:r>
            <a:r>
              <a:rPr lang="en-US" sz="4000" dirty="0"/>
              <a:t> Làm tròn số 60,996 đến hàng đơn vị ta được:</a:t>
            </a:r>
          </a:p>
        </p:txBody>
      </p:sp>
      <p:sp>
        <p:nvSpPr>
          <p:cNvPr id="4" name="A. Đáp án đúng">
            <a:extLst>
              <a:ext uri="{FF2B5EF4-FFF2-40B4-BE49-F238E27FC236}">
                <a16:creationId xmlns="" xmlns:a16="http://schemas.microsoft.com/office/drawing/2014/main" id="{C7D0E9B2-90BA-4B02-B8F1-BA2C37DF853D}"/>
              </a:ext>
            </a:extLst>
          </p:cNvPr>
          <p:cNvSpPr/>
          <p:nvPr/>
        </p:nvSpPr>
        <p:spPr>
          <a:xfrm>
            <a:off x="2844633" y="3663491"/>
            <a:ext cx="1268247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61</a:t>
            </a:r>
          </a:p>
        </p:txBody>
      </p:sp>
      <p:sp>
        <p:nvSpPr>
          <p:cNvPr id="37" name="B. Đáp án sai">
            <a:extLst>
              <a:ext uri="{FF2B5EF4-FFF2-40B4-BE49-F238E27FC236}">
                <a16:creationId xmlns="" xmlns:a16="http://schemas.microsoft.com/office/drawing/2014/main" id="{16A526F5-1C4F-469D-9F73-F9C2082BA7DE}"/>
              </a:ext>
            </a:extLst>
          </p:cNvPr>
          <p:cNvSpPr/>
          <p:nvPr/>
        </p:nvSpPr>
        <p:spPr>
          <a:xfrm>
            <a:off x="2801712" y="20193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60</a:t>
            </a:r>
          </a:p>
        </p:txBody>
      </p:sp>
      <p:sp>
        <p:nvSpPr>
          <p:cNvPr id="38" name="C. Đáp án sai">
            <a:extLst>
              <a:ext uri="{FF2B5EF4-FFF2-40B4-BE49-F238E27FC236}">
                <a16:creationId xmlns="" xmlns:a16="http://schemas.microsoft.com/office/drawing/2014/main" id="{D48A2C34-20CA-48ED-88FF-01E54E465E18}"/>
              </a:ext>
            </a:extLst>
          </p:cNvPr>
          <p:cNvSpPr/>
          <p:nvPr/>
        </p:nvSpPr>
        <p:spPr>
          <a:xfrm>
            <a:off x="2877912" y="52959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60,9</a:t>
            </a: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673" y="3771900"/>
            <a:ext cx="1650527" cy="13996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92828" y="5480878"/>
            <a:ext cx="1245592" cy="10536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73400" y="2171700"/>
            <a:ext cx="1245592" cy="1053628"/>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7AEE7C92-65C0-CF22-C221-136BD7AE117B}"/>
              </a:ext>
            </a:extLst>
          </p:cNvPr>
          <p:cNvSpPr/>
          <p:nvPr/>
        </p:nvSpPr>
        <p:spPr>
          <a:xfrm>
            <a:off x="-15082177"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 xmlns:a16="http://schemas.microsoft.com/office/drawing/2014/main" id="{E980915C-5B93-687F-563E-DCF2A295A7FD}"/>
              </a:ext>
            </a:extLst>
          </p:cNvPr>
          <p:cNvGrpSpPr/>
          <p:nvPr/>
        </p:nvGrpSpPr>
        <p:grpSpPr>
          <a:xfrm>
            <a:off x="598850" y="8496300"/>
            <a:ext cx="12597052" cy="1700145"/>
            <a:chOff x="639227" y="8131987"/>
            <a:chExt cx="12597052" cy="2108086"/>
          </a:xfrm>
        </p:grpSpPr>
        <p:sp>
          <p:nvSpPr>
            <p:cNvPr id="30" name="Oval 29">
              <a:extLst>
                <a:ext uri="{FF2B5EF4-FFF2-40B4-BE49-F238E27FC236}">
                  <a16:creationId xmlns="" xmlns:a16="http://schemas.microsoft.com/office/drawing/2014/main"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 xmlns:a16="http://schemas.microsoft.com/office/drawing/2014/main"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 xmlns:a16="http://schemas.microsoft.com/office/drawing/2014/main"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 xmlns:a16="http://schemas.microsoft.com/office/drawing/2014/main" id="{D48A2C34-20CA-48ED-88FF-01E54E465E18}"/>
              </a:ext>
            </a:extLst>
          </p:cNvPr>
          <p:cNvSpPr/>
          <p:nvPr/>
        </p:nvSpPr>
        <p:spPr>
          <a:xfrm>
            <a:off x="2963662" y="6875804"/>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a:t>
            </a:r>
            <a:r>
              <a:rPr lang="en-US" sz="4000" dirty="0" smtClean="0">
                <a:solidFill>
                  <a:schemeClr val="tx1"/>
                </a:solidFill>
              </a:rPr>
              <a:t>61,9</a:t>
            </a:r>
            <a:endParaRPr lang="en-US" sz="4000" dirty="0">
              <a:solidFill>
                <a:schemeClr val="tx1"/>
              </a:solidFill>
            </a:endParaRPr>
          </a:p>
        </p:txBody>
      </p:sp>
      <p:pic>
        <p:nvPicPr>
          <p:cNvPr id="23"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76896" y="6908026"/>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2577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7485" y="495300"/>
            <a:ext cx="16023502"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5456712" y="7128679"/>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4808" y="222370"/>
            <a:ext cx="2903192" cy="48770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4636" y="8173059"/>
            <a:ext cx="2067774" cy="2139999"/>
          </a:xfrm>
          <a:prstGeom prst="rect">
            <a:avLst/>
          </a:prstGeom>
        </p:spPr>
      </p:pic>
      <p:sp>
        <p:nvSpPr>
          <p:cNvPr id="2" name="Rectangle 1"/>
          <p:cNvSpPr/>
          <p:nvPr/>
        </p:nvSpPr>
        <p:spPr>
          <a:xfrm>
            <a:off x="2025870" y="1498393"/>
            <a:ext cx="14477999" cy="7201972"/>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nl-NL" sz="4400" dirty="0"/>
              <a:t>a) </a:t>
            </a:r>
            <a:r>
              <a:rPr lang="nl-NL" sz="4400" dirty="0" smtClean="0"/>
              <a:t>Công </a:t>
            </a:r>
            <a:r>
              <a:rPr lang="nl-NL" sz="4400" dirty="0"/>
              <a:t>thức tính số tiền lãi sau một năm:</a:t>
            </a:r>
            <a:endParaRPr lang="en-US" sz="4400" dirty="0"/>
          </a:p>
          <a:p>
            <a:pPr algn="ctr">
              <a:lnSpc>
                <a:spcPct val="150000"/>
              </a:lnSpc>
            </a:pPr>
            <a:r>
              <a:rPr lang="nl-NL" sz="4400" dirty="0"/>
              <a:t>Số tiền lãi = 0,056 . Số tiền gốc</a:t>
            </a:r>
            <a:endParaRPr lang="en-US" sz="4400" dirty="0"/>
          </a:p>
          <a:p>
            <a:pPr algn="ctr">
              <a:lnSpc>
                <a:spcPct val="150000"/>
              </a:lnSpc>
            </a:pPr>
            <a:r>
              <a:rPr lang="nl-NL" sz="4400" dirty="0" smtClean="0"/>
              <a:t>b) Số </a:t>
            </a:r>
            <a:r>
              <a:rPr lang="nl-NL" sz="4400" dirty="0"/>
              <a:t>tiền lãi bác Hà nhận được sau một năm là:</a:t>
            </a:r>
            <a:endParaRPr lang="en-US" sz="4400" dirty="0"/>
          </a:p>
          <a:p>
            <a:pPr algn="ctr">
              <a:lnSpc>
                <a:spcPct val="150000"/>
              </a:lnSpc>
            </a:pPr>
            <a:r>
              <a:rPr lang="nl-NL" sz="4400" dirty="0"/>
              <a:t>0,056 . 120 = 6,72 (triệu đồng)</a:t>
            </a:r>
            <a:endParaRPr lang="en-US" sz="4400" dirty="0"/>
          </a:p>
          <a:p>
            <a:pPr algn="ctr">
              <a:lnSpc>
                <a:spcPct val="150000"/>
              </a:lnSpc>
            </a:pPr>
            <a:r>
              <a:rPr lang="nl-NL" sz="4400" dirty="0"/>
              <a:t>Số tiền cả gốc lẫn lãi bác Hà nhận được sau một năm là:</a:t>
            </a:r>
            <a:endParaRPr lang="en-US" sz="4400" dirty="0"/>
          </a:p>
          <a:p>
            <a:pPr algn="ctr">
              <a:lnSpc>
                <a:spcPct val="150000"/>
              </a:lnSpc>
            </a:pPr>
            <a:r>
              <a:rPr lang="nl-NL" sz="4400" dirty="0"/>
              <a:t>120 + 6,72 = 126,72 (triệu đồng)</a:t>
            </a:r>
            <a:endParaRPr lang="en-US" sz="4400" dirty="0"/>
          </a:p>
        </p:txBody>
      </p:sp>
    </p:spTree>
    <p:extLst>
      <p:ext uri="{BB962C8B-B14F-4D97-AF65-F5344CB8AC3E}">
        <p14:creationId xmlns:p14="http://schemas.microsoft.com/office/powerpoint/2010/main" val="1072397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57400" y="1028699"/>
            <a:ext cx="14754671" cy="82296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199" y="5157925"/>
            <a:ext cx="4952999" cy="50540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632639" y="510626"/>
            <a:ext cx="4059135" cy="27528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6419">
            <a:off x="14323894" y="718562"/>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4710684" y="11927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232811" y="8136198"/>
            <a:ext cx="2579260" cy="148659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06037" y="2306279"/>
                <a:ext cx="11057395" cy="5674439"/>
              </a:xfrm>
              <a:prstGeom prst="rect">
                <a:avLst/>
              </a:prstGeom>
            </p:spPr>
            <p:txBody>
              <a:bodyPr wrap="square">
                <a:spAutoFit/>
              </a:bodyPr>
              <a:lstStyle/>
              <a:p>
                <a:pPr algn="ctr">
                  <a:lnSpc>
                    <a:spcPct val="150000"/>
                  </a:lnSpc>
                </a:pPr>
                <a:r>
                  <a:rPr lang="nl-NL" sz="4400" dirty="0" smtClean="0"/>
                  <a:t>c)</a:t>
                </a:r>
                <a:r>
                  <a:rPr lang="en-US" sz="4400" dirty="0"/>
                  <a:t> </a:t>
                </a:r>
                <a:r>
                  <a:rPr lang="nl-NL" sz="4400" dirty="0" smtClean="0"/>
                  <a:t>Theo </a:t>
                </a:r>
                <a:r>
                  <a:rPr lang="nl-NL" sz="4400" dirty="0"/>
                  <a:t>Quy tắc 72, số năm cần gửi tiết kiệm để số tiền của bác Hà tăng gấp đôi là:</a:t>
                </a:r>
                <a:endParaRPr lang="en-US" sz="4400" dirty="0"/>
              </a:p>
              <a:p>
                <a:pPr algn="ctr">
                  <a:lnSpc>
                    <a:spcPct val="150000"/>
                  </a:lnSpc>
                </a:pPr>
                <a14:m>
                  <m:oMath xmlns:m="http://schemas.openxmlformats.org/officeDocument/2006/math">
                    <m:r>
                      <a:rPr lang="nl-NL" sz="4400" i="1">
                        <a:latin typeface="Cambria Math"/>
                      </a:rPr>
                      <m:t>𝑡</m:t>
                    </m:r>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𝑟</m:t>
                        </m:r>
                      </m:den>
                    </m:f>
                    <m:r>
                      <a:rPr lang="nl-NL" sz="4400" i="1">
                        <a:latin typeface="Cambria Math"/>
                      </a:rPr>
                      <m:t>=</m:t>
                    </m:r>
                    <m:f>
                      <m:fPr>
                        <m:ctrlPr>
                          <a:rPr lang="en-US" sz="4400" i="1">
                            <a:latin typeface="Cambria Math"/>
                          </a:rPr>
                        </m:ctrlPr>
                      </m:fPr>
                      <m:num>
                        <m:r>
                          <a:rPr lang="nl-NL" sz="4400" i="1">
                            <a:latin typeface="Cambria Math"/>
                          </a:rPr>
                          <m:t>72</m:t>
                        </m:r>
                      </m:num>
                      <m:den>
                        <m:r>
                          <a:rPr lang="nl-NL" sz="4400" i="1">
                            <a:latin typeface="Cambria Math"/>
                          </a:rPr>
                          <m:t>5</m:t>
                        </m:r>
                        <m:r>
                          <a:rPr lang="nl-NL" sz="4400" i="1">
                            <a:latin typeface="Cambria Math"/>
                          </a:rPr>
                          <m:t>,</m:t>
                        </m:r>
                        <m:r>
                          <a:rPr lang="nl-NL" sz="4400" i="1">
                            <a:latin typeface="Cambria Math"/>
                          </a:rPr>
                          <m:t>6</m:t>
                        </m:r>
                      </m:den>
                    </m:f>
                    <m:r>
                      <a:rPr lang="nl-NL" sz="4400" i="1">
                        <a:latin typeface="Cambria Math"/>
                      </a:rPr>
                      <m:t>≈</m:t>
                    </m:r>
                    <m:r>
                      <a:rPr lang="nl-NL" sz="4400" i="1">
                        <a:latin typeface="Cambria Math"/>
                      </a:rPr>
                      <m:t>12</m:t>
                    </m:r>
                    <m:r>
                      <a:rPr lang="nl-NL" sz="4400" i="1">
                        <a:latin typeface="Cambria Math"/>
                      </a:rPr>
                      <m:t>,</m:t>
                    </m:r>
                    <m:r>
                      <a:rPr lang="nl-NL" sz="4400" i="1">
                        <a:latin typeface="Cambria Math"/>
                      </a:rPr>
                      <m:t>9</m:t>
                    </m:r>
                  </m:oMath>
                </a14:m>
                <a:r>
                  <a:rPr lang="nl-NL" sz="4400" dirty="0"/>
                  <a:t> (năm)</a:t>
                </a:r>
                <a:endParaRPr lang="en-US" sz="4400" dirty="0"/>
              </a:p>
              <a:p>
                <a:pPr algn="ctr">
                  <a:lnSpc>
                    <a:spcPct val="150000"/>
                  </a:lnSpc>
                </a:pPr>
                <a:r>
                  <a:rPr lang="nl-NL" sz="4400" i="1" dirty="0">
                    <a:solidFill>
                      <a:srgbClr val="FF0000"/>
                    </a:solidFill>
                  </a:rPr>
                  <a:t>Vậy sau khi gửi tiết kiệm 13 năm thì số tiền của bác Hà tăng gấp đôi.</a:t>
                </a:r>
                <a:endParaRPr lang="en-US" sz="4400" i="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906037" y="2306279"/>
                <a:ext cx="11057395" cy="5674439"/>
              </a:xfrm>
              <a:prstGeom prst="rect">
                <a:avLst/>
              </a:prstGeom>
              <a:blipFill rotWithShape="1">
                <a:blip r:embed="rId14"/>
                <a:stretch>
                  <a:fillRect l="-1599" r="-2701" b="-193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6397" y="4686300"/>
            <a:ext cx="2518068" cy="56528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33970">
            <a:off x="16274934" y="7634079"/>
            <a:ext cx="2579629" cy="303161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80252">
            <a:off x="16420327" y="-166143"/>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2050864" cy="1530457"/>
          </a:xfrm>
          <a:prstGeom prst="rect">
            <a:avLst/>
          </a:prstGeom>
        </p:spPr>
      </p:pic>
      <p:sp>
        <p:nvSpPr>
          <p:cNvPr id="92" name="Google Shape;3579;p53"/>
          <p:cNvSpPr txBox="1">
            <a:spLocks/>
          </p:cNvSpPr>
          <p:nvPr/>
        </p:nvSpPr>
        <p:spPr>
          <a:xfrm>
            <a:off x="4420169" y="1213053"/>
            <a:ext cx="9183387" cy="94783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1" y="4809687"/>
            <a:ext cx="1813418" cy="1716278"/>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4" name="Google Shape;3587;p53"/>
          <p:cNvSpPr/>
          <p:nvPr/>
        </p:nvSpPr>
        <p:spPr>
          <a:xfrm>
            <a:off x="7834441" y="4809687"/>
            <a:ext cx="1905000"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5" name="Google Shape;3588;p53"/>
          <p:cNvSpPr/>
          <p:nvPr/>
        </p:nvSpPr>
        <p:spPr>
          <a:xfrm>
            <a:off x="12802823" y="4809687"/>
            <a:ext cx="1965818"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4" y="2597621"/>
            <a:ext cx="1002817"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3" y="3371848"/>
            <a:ext cx="17217"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67"/>
            <a:ext cx="978111"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1" y="3369394"/>
            <a:ext cx="7161"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2" y="2647049"/>
            <a:ext cx="825169" cy="724799"/>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7" y="3371848"/>
            <a:ext cx="20735"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59" y="5659684"/>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1" y="5659684"/>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2"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5"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27" y="5137633"/>
            <a:ext cx="1534813"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sp>
        <p:nvSpPr>
          <p:cNvPr id="169" name="Rectangle 168"/>
          <p:cNvSpPr/>
          <p:nvPr/>
        </p:nvSpPr>
        <p:spPr>
          <a:xfrm>
            <a:off x="1611848" y="6855655"/>
            <a:ext cx="471827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endParaRPr lang="en-US" sz="3600" dirty="0">
              <a:latin typeface="Arial" panose="020B0604020202020204" pitchFamily="34" charset="0"/>
              <a:cs typeface="Arial" panose="020B0604020202020204" pitchFamily="34" charset="0"/>
            </a:endParaRPr>
          </a:p>
        </p:txBody>
      </p:sp>
      <p:sp>
        <p:nvSpPr>
          <p:cNvPr id="170" name="Rectangle 169"/>
          <p:cNvSpPr/>
          <p:nvPr/>
        </p:nvSpPr>
        <p:spPr>
          <a:xfrm>
            <a:off x="7069212" y="6816800"/>
            <a:ext cx="321039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SGK</a:t>
            </a:r>
          </a:p>
        </p:txBody>
      </p:sp>
      <p:sp>
        <p:nvSpPr>
          <p:cNvPr id="171" name="Rectangle 170"/>
          <p:cNvSpPr/>
          <p:nvPr/>
        </p:nvSpPr>
        <p:spPr>
          <a:xfrm>
            <a:off x="11031810" y="6844258"/>
            <a:ext cx="5968887" cy="1754326"/>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p>
          <a:p>
            <a:pPr algn="ctr">
              <a:lnSpc>
                <a:spcPct val="150000"/>
              </a:lnSpc>
            </a:pPr>
            <a:r>
              <a:rPr lang="en-US" sz="3600" dirty="0" smtClean="0">
                <a:latin typeface="Arial" panose="020B0604020202020204" pitchFamily="34" charset="0"/>
                <a:cs typeface="Arial" panose="020B0604020202020204" pitchFamily="34" charset="0"/>
              </a:rPr>
              <a:t>bài mới</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anim calcmode="lin" valueType="num">
                                      <p:cBhvr>
                                        <p:cTn id="51" dur="500" fill="hold"/>
                                        <p:tgtEl>
                                          <p:spTgt spid="169"/>
                                        </p:tgtEl>
                                        <p:attrNameLst>
                                          <p:attrName>ppt_x</p:attrName>
                                        </p:attrNameLst>
                                      </p:cBhvr>
                                      <p:tavLst>
                                        <p:tav tm="0">
                                          <p:val>
                                            <p:strVal val="#ppt_x+#ppt_w/2"/>
                                          </p:val>
                                        </p:tav>
                                        <p:tav tm="100000">
                                          <p:val>
                                            <p:strVal val="#ppt_x"/>
                                          </p:val>
                                        </p:tav>
                                      </p:tavLst>
                                    </p:anim>
                                    <p:anim calcmode="lin" valueType="num">
                                      <p:cBhvr>
                                        <p:cTn id="52" dur="500" fill="hold"/>
                                        <p:tgtEl>
                                          <p:spTgt spid="169"/>
                                        </p:tgtEl>
                                        <p:attrNameLst>
                                          <p:attrName>ppt_y</p:attrName>
                                        </p:attrNameLst>
                                      </p:cBhvr>
                                      <p:tavLst>
                                        <p:tav tm="0">
                                          <p:val>
                                            <p:strVal val="#ppt_y"/>
                                          </p:val>
                                        </p:tav>
                                        <p:tav tm="100000">
                                          <p:val>
                                            <p:strVal val="#ppt_y"/>
                                          </p:val>
                                        </p:tav>
                                      </p:tavLst>
                                    </p:anim>
                                    <p:anim calcmode="lin" valueType="num">
                                      <p:cBhvr>
                                        <p:cTn id="53" dur="500" fill="hold"/>
                                        <p:tgtEl>
                                          <p:spTgt spid="169"/>
                                        </p:tgtEl>
                                        <p:attrNameLst>
                                          <p:attrName>ppt_w</p:attrName>
                                        </p:attrNameLst>
                                      </p:cBhvr>
                                      <p:tavLst>
                                        <p:tav tm="0">
                                          <p:val>
                                            <p:fltVal val="0"/>
                                          </p:val>
                                        </p:tav>
                                        <p:tav tm="100000">
                                          <p:val>
                                            <p:strVal val="#ppt_w"/>
                                          </p:val>
                                        </p:tav>
                                      </p:tavLst>
                                    </p:anim>
                                    <p:anim calcmode="lin" valueType="num">
                                      <p:cBhvr>
                                        <p:cTn id="54"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p:cTn id="59" dur="500" fill="hold"/>
                                        <p:tgtEl>
                                          <p:spTgt spid="170"/>
                                        </p:tgtEl>
                                        <p:attrNameLst>
                                          <p:attrName>ppt_w</p:attrName>
                                        </p:attrNameLst>
                                      </p:cBhvr>
                                      <p:tavLst>
                                        <p:tav tm="0">
                                          <p:val>
                                            <p:fltVal val="0"/>
                                          </p:val>
                                        </p:tav>
                                        <p:tav tm="100000">
                                          <p:val>
                                            <p:strVal val="#ppt_w"/>
                                          </p:val>
                                        </p:tav>
                                      </p:tavLst>
                                    </p:anim>
                                    <p:anim calcmode="lin" valueType="num">
                                      <p:cBhvr>
                                        <p:cTn id="60"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171"/>
                                        </p:tgtEl>
                                        <p:attrNameLst>
                                          <p:attrName>style.visibility</p:attrName>
                                        </p:attrNameLst>
                                      </p:cBhvr>
                                      <p:to>
                                        <p:strVal val="visible"/>
                                      </p:to>
                                    </p:set>
                                    <p:anim calcmode="lin" valueType="num">
                                      <p:cBhvr>
                                        <p:cTn id="65" dur="500" fill="hold"/>
                                        <p:tgtEl>
                                          <p:spTgt spid="171"/>
                                        </p:tgtEl>
                                        <p:attrNameLst>
                                          <p:attrName>ppt_x</p:attrName>
                                        </p:attrNameLst>
                                      </p:cBhvr>
                                      <p:tavLst>
                                        <p:tav tm="0">
                                          <p:val>
                                            <p:strVal val="#ppt_x-#ppt_w/2"/>
                                          </p:val>
                                        </p:tav>
                                        <p:tav tm="100000">
                                          <p:val>
                                            <p:strVal val="#ppt_x"/>
                                          </p:val>
                                        </p:tav>
                                      </p:tavLst>
                                    </p:anim>
                                    <p:anim calcmode="lin" valueType="num">
                                      <p:cBhvr>
                                        <p:cTn id="66" dur="500" fill="hold"/>
                                        <p:tgtEl>
                                          <p:spTgt spid="171"/>
                                        </p:tgtEl>
                                        <p:attrNameLst>
                                          <p:attrName>ppt_y</p:attrName>
                                        </p:attrNameLst>
                                      </p:cBhvr>
                                      <p:tavLst>
                                        <p:tav tm="0">
                                          <p:val>
                                            <p:strVal val="#ppt_y"/>
                                          </p:val>
                                        </p:tav>
                                        <p:tav tm="100000">
                                          <p:val>
                                            <p:strVal val="#ppt_y"/>
                                          </p:val>
                                        </p:tav>
                                      </p:tavLst>
                                    </p:anim>
                                    <p:anim calcmode="lin" valueType="num">
                                      <p:cBhvr>
                                        <p:cTn id="67" dur="500" fill="hold"/>
                                        <p:tgtEl>
                                          <p:spTgt spid="171"/>
                                        </p:tgtEl>
                                        <p:attrNameLst>
                                          <p:attrName>ppt_w</p:attrName>
                                        </p:attrNameLst>
                                      </p:cBhvr>
                                      <p:tavLst>
                                        <p:tav tm="0">
                                          <p:val>
                                            <p:fltVal val="0"/>
                                          </p:val>
                                        </p:tav>
                                        <p:tav tm="100000">
                                          <p:val>
                                            <p:strVal val="#ppt_w"/>
                                          </p:val>
                                        </p:tav>
                                      </p:tavLst>
                                    </p:anim>
                                    <p:anim calcmode="lin" valueType="num">
                                      <p:cBhvr>
                                        <p:cTn id="68"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69" grpId="0"/>
      <p:bldP spid="170" grpId="0"/>
      <p:bldP spid="1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11944" y="1709493"/>
            <a:ext cx="12864111" cy="686801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41149" y="690972"/>
            <a:ext cx="1264194" cy="2817146"/>
          </a:xfrm>
          <a:prstGeom prst="rect">
            <a:avLst/>
          </a:prstGeom>
        </p:spPr>
      </p:pic>
      <p:sp>
        <p:nvSpPr>
          <p:cNvPr id="10" name="TextBox 9"/>
          <p:cNvSpPr txBox="1"/>
          <p:nvPr/>
        </p:nvSpPr>
        <p:spPr>
          <a:xfrm>
            <a:off x="3994450" y="3097379"/>
            <a:ext cx="103774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990600" y="1267242"/>
            <a:ext cx="16222984" cy="2123658"/>
          </a:xfrm>
          <a:prstGeom prst="rect">
            <a:avLst/>
          </a:prstGeom>
          <a:solidFill>
            <a:srgbClr val="8BD9E1"/>
          </a:solidFill>
        </p:spPr>
        <p:txBody>
          <a:bodyPr wrap="square" lIns="91440" tIns="45720" rIns="91440" bIns="45720" rtlCol="0">
            <a:spAutoFit/>
          </a:bodyPr>
          <a:lstStyle/>
          <a:p>
            <a:pPr>
              <a:lnSpc>
                <a:spcPct val="150000"/>
              </a:lnSpc>
            </a:pPr>
            <a:r>
              <a:rPr lang="en-US" sz="4400" b="1" dirty="0"/>
              <a:t>Câu 2</a:t>
            </a:r>
            <a:r>
              <a:rPr lang="en-US" sz="4400" dirty="0"/>
              <a:t>. Thực hiện phép tính (4,375 + 5,2) - (6,452 - 3,55) rồi làm tròn kết quả đến chữ số thập phân thứ 2, ta được kết quả là:</a:t>
            </a:r>
          </a:p>
        </p:txBody>
      </p:sp>
      <p:sp>
        <p:nvSpPr>
          <p:cNvPr id="4"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2410422" y="4466500"/>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6,674</a:t>
            </a:r>
          </a:p>
        </p:txBody>
      </p:sp>
      <p:sp>
        <p:nvSpPr>
          <p:cNvPr id="37" name="B. Đáp án đúng">
            <a:extLst>
              <a:ext uri="{FF2B5EF4-FFF2-40B4-BE49-F238E27FC236}">
                <a16:creationId xmlns="" xmlns:a16="http://schemas.microsoft.com/office/drawing/2014/main" id="{16A526F5-1C4F-469D-9F73-F9C2082BA7DE}"/>
              </a:ext>
            </a:extLst>
          </p:cNvPr>
          <p:cNvSpPr/>
          <p:nvPr/>
        </p:nvSpPr>
        <p:spPr>
          <a:xfrm>
            <a:off x="9898312" y="6172905"/>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 6,67</a:t>
            </a:r>
          </a:p>
        </p:txBody>
      </p:sp>
      <p:sp>
        <p:nvSpPr>
          <p:cNvPr id="38" name="C. Đáp án sai">
            <a:extLst>
              <a:ext uri="{FF2B5EF4-FFF2-40B4-BE49-F238E27FC236}">
                <a16:creationId xmlns:mc="http://schemas.openxmlformats.org/markup-compatibility/2006" xmlns:a14="http://schemas.microsoft.com/office/drawing/2010/main" xmlns="" xmlns:a16="http://schemas.microsoft.com/office/drawing/2014/main" id="{D48A2C34-20CA-48ED-88FF-01E54E465E18}"/>
              </a:ext>
            </a:extLst>
          </p:cNvPr>
          <p:cNvSpPr/>
          <p:nvPr/>
        </p:nvSpPr>
        <p:spPr>
          <a:xfrm>
            <a:off x="2410424" y="6263178"/>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6,63</a:t>
            </a: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16024"/>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263178"/>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08858"/>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 xmlns:a16="http://schemas.microsoft.com/office/drawing/2014/main" id="{EB65426D-F10E-3A1F-76AB-E6D0F8B23E0C}"/>
              </a:ext>
            </a:extLst>
          </p:cNvPr>
          <p:cNvSpPr/>
          <p:nvPr/>
        </p:nvSpPr>
        <p:spPr>
          <a:xfrm>
            <a:off x="-118577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 xmlns:a16="http://schemas.microsoft.com/office/drawing/2014/main" id="{36F5B87F-617B-077C-EB19-C0FBA44A9D42}"/>
              </a:ext>
            </a:extLst>
          </p:cNvPr>
          <p:cNvGrpSpPr/>
          <p:nvPr/>
        </p:nvGrpSpPr>
        <p:grpSpPr>
          <a:xfrm>
            <a:off x="1600200" y="8191500"/>
            <a:ext cx="12597052" cy="2030434"/>
            <a:chOff x="651580" y="8215742"/>
            <a:chExt cx="12597052" cy="2030434"/>
          </a:xfrm>
        </p:grpSpPr>
        <p:sp>
          <p:nvSpPr>
            <p:cNvPr id="19" name="Oval 18">
              <a:extLst>
                <a:ext uri="{FF2B5EF4-FFF2-40B4-BE49-F238E27FC236}">
                  <a16:creationId xmlns=""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 xmlns:a16="http://schemas.microsoft.com/office/drawing/2014/main" id="{0B25D3B8-EFFD-8B81-2C8E-C66861BDC859}"/>
                </a:ext>
              </a:extLst>
            </p:cNvPr>
            <p:cNvSpPr/>
            <p:nvPr/>
          </p:nvSpPr>
          <p:spPr>
            <a:xfrm>
              <a:off x="5113609" y="82157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 xmlns:a16="http://schemas.microsoft.com/office/drawing/2014/main" id="{C5F883A1-76FA-99A3-6E57-267398842F1B}"/>
                </a:ext>
              </a:extLst>
            </p:cNvPr>
            <p:cNvSpPr/>
            <p:nvPr/>
          </p:nvSpPr>
          <p:spPr>
            <a:xfrm>
              <a:off x="11841393" y="87491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 xmlns:a16="http://schemas.microsoft.com/office/drawing/2014/main" id="{D48A2C34-20CA-48ED-88FF-01E54E465E18}"/>
              </a:ext>
            </a:extLst>
          </p:cNvPr>
          <p:cNvSpPr/>
          <p:nvPr/>
        </p:nvSpPr>
        <p:spPr>
          <a:xfrm>
            <a:off x="9925774" y="4341953"/>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6,68</a:t>
            </a:r>
          </a:p>
        </p:txBody>
      </p:sp>
      <p:pic>
        <p:nvPicPr>
          <p:cNvPr id="24"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41953"/>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1950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146012"/>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041" y="-342474"/>
            <a:ext cx="2651638"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75543"/>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923644" y="-89911"/>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A1DD0CF0-A84F-482B-97DE-EFF6E79DFD96}"/>
              </a:ext>
            </a:extLst>
          </p:cNvPr>
          <p:cNvSpPr txBox="1"/>
          <p:nvPr/>
        </p:nvSpPr>
        <p:spPr>
          <a:xfrm>
            <a:off x="1186259" y="962442"/>
            <a:ext cx="15716246" cy="2123658"/>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3.</a:t>
            </a:r>
            <a:r>
              <a:rPr lang="en-US" sz="4400" dirty="0"/>
              <a:t> Có 76520 người ở một quận. Hỏi quận đó có khoảng bao nhiêu nghìn người?</a:t>
            </a:r>
          </a:p>
        </p:txBody>
      </p:sp>
      <p:sp>
        <p:nvSpPr>
          <p:cNvPr id="4" name="A. Đáp án đúng">
            <a:extLst>
              <a:ext uri="{FF2B5EF4-FFF2-40B4-BE49-F238E27FC236}">
                <a16:creationId xmlns="" xmlns:a16="http://schemas.microsoft.com/office/drawing/2014/main" id="{C7D0E9B2-90BA-4B02-B8F1-BA2C37DF853D}"/>
              </a:ext>
            </a:extLst>
          </p:cNvPr>
          <p:cNvSpPr/>
          <p:nvPr/>
        </p:nvSpPr>
        <p:spPr>
          <a:xfrm>
            <a:off x="10808711" y="3989997"/>
            <a:ext cx="5129859"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77000 người</a:t>
            </a:r>
            <a:endParaRPr lang="en-US" sz="3800" dirty="0">
              <a:solidFill>
                <a:schemeClr val="tx1"/>
              </a:solidFill>
            </a:endParaRPr>
          </a:p>
        </p:txBody>
      </p:sp>
      <p:sp>
        <p:nvSpPr>
          <p:cNvPr id="37" name="B. Đáp án sai">
            <a:extLst>
              <a:ext uri="{FF2B5EF4-FFF2-40B4-BE49-F238E27FC236}">
                <a16:creationId xmlns="" xmlns:a16="http://schemas.microsoft.com/office/drawing/2014/main" id="{16A526F5-1C4F-469D-9F73-F9C2082BA7DE}"/>
              </a:ext>
            </a:extLst>
          </p:cNvPr>
          <p:cNvSpPr/>
          <p:nvPr/>
        </p:nvSpPr>
        <p:spPr>
          <a:xfrm>
            <a:off x="1772854" y="38975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76000 người</a:t>
            </a:r>
            <a:endParaRPr lang="en-US" sz="3800" dirty="0">
              <a:solidFill>
                <a:schemeClr val="tx1"/>
              </a:solidFill>
            </a:endParaRPr>
          </a:p>
        </p:txBody>
      </p:sp>
      <p:sp>
        <p:nvSpPr>
          <p:cNvPr id="38" name="C. Đáp án sai">
            <a:extLst>
              <a:ext uri="{FF2B5EF4-FFF2-40B4-BE49-F238E27FC236}">
                <a16:creationId xmlns="" xmlns:a16="http://schemas.microsoft.com/office/drawing/2014/main" id="{D48A2C34-20CA-48ED-88FF-01E54E465E18}"/>
              </a:ext>
            </a:extLst>
          </p:cNvPr>
          <p:cNvSpPr/>
          <p:nvPr/>
        </p:nvSpPr>
        <p:spPr>
          <a:xfrm>
            <a:off x="1772854" y="59549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76500 người	</a:t>
            </a:r>
            <a:endParaRPr lang="en-US" sz="3800" dirty="0">
              <a:solidFill>
                <a:schemeClr val="tx1"/>
              </a:solidFill>
            </a:endParaRP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6771" y="3914952"/>
            <a:ext cx="1650527" cy="16505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598751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389753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7AEE7C92-65C0-CF22-C221-136BD7AE117B}"/>
              </a:ext>
            </a:extLst>
          </p:cNvPr>
          <p:cNvSpPr/>
          <p:nvPr/>
        </p:nvSpPr>
        <p:spPr>
          <a:xfrm>
            <a:off x="-10638562"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 xmlns:a16="http://schemas.microsoft.com/office/drawing/2014/main" id="{E980915C-5B93-687F-563E-DCF2A295A7FD}"/>
              </a:ext>
            </a:extLst>
          </p:cNvPr>
          <p:cNvGrpSpPr/>
          <p:nvPr/>
        </p:nvGrpSpPr>
        <p:grpSpPr>
          <a:xfrm>
            <a:off x="598850" y="8232061"/>
            <a:ext cx="12597052" cy="2048501"/>
            <a:chOff x="639227" y="8191572"/>
            <a:chExt cx="12597052" cy="2048501"/>
          </a:xfrm>
        </p:grpSpPr>
        <p:sp>
          <p:nvSpPr>
            <p:cNvPr id="30" name="Oval 29">
              <a:extLst>
                <a:ext uri="{FF2B5EF4-FFF2-40B4-BE49-F238E27FC236}">
                  <a16:creationId xmlns="" xmlns:a16="http://schemas.microsoft.com/office/drawing/2014/main" id="{654ECAB5-D121-E086-E12E-618FA5F3B71C}"/>
                </a:ext>
              </a:extLst>
            </p:cNvPr>
            <p:cNvSpPr/>
            <p:nvPr/>
          </p:nvSpPr>
          <p:spPr>
            <a:xfrm>
              <a:off x="2869055" y="8699563"/>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 xmlns:a16="http://schemas.microsoft.com/office/drawing/2014/main" id="{DAB32957-B758-FF79-35C0-F180CC80C711}"/>
                </a:ext>
              </a:extLst>
            </p:cNvPr>
            <p:cNvSpPr/>
            <p:nvPr/>
          </p:nvSpPr>
          <p:spPr>
            <a:xfrm>
              <a:off x="7355577" y="819157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 xmlns:a16="http://schemas.microsoft.com/office/drawing/2014/main" id="{5CA6F182-4ED1-640E-1860-A6BC64985FCA}"/>
                </a:ext>
              </a:extLst>
            </p:cNvPr>
            <p:cNvSpPr/>
            <p:nvPr/>
          </p:nvSpPr>
          <p:spPr>
            <a:xfrm>
              <a:off x="9554913" y="8648771"/>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 xmlns:a16="http://schemas.microsoft.com/office/drawing/2014/main"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 xmlns:a16="http://schemas.microsoft.com/office/drawing/2014/main" id="{D48A2C34-20CA-48ED-88FF-01E54E465E18}"/>
              </a:ext>
            </a:extLst>
          </p:cNvPr>
          <p:cNvSpPr/>
          <p:nvPr/>
        </p:nvSpPr>
        <p:spPr>
          <a:xfrm>
            <a:off x="10808711" y="5954936"/>
            <a:ext cx="5119690"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80000 người</a:t>
            </a:r>
          </a:p>
        </p:txBody>
      </p:sp>
      <p:pic>
        <p:nvPicPr>
          <p:cNvPr id="23"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51808" y="6023652"/>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425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1429997" y="72390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4.</a:t>
            </a:r>
            <a:r>
              <a:rPr lang="en-US" sz="4800" dirty="0"/>
              <a:t> Một tổ sản xuất được 900 sản phẩm. Bác Minh làm được 16% tổng số sản phẩm của tổ đó. Hỏi bác Minh làm được bao nhiêu sản phẩm?</a:t>
            </a:r>
          </a:p>
        </p:txBody>
      </p:sp>
      <p:sp>
        <p:nvSpPr>
          <p:cNvPr id="4"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10284046" y="6888559"/>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148 sản phẩm</a:t>
            </a:r>
          </a:p>
        </p:txBody>
      </p:sp>
      <p:sp>
        <p:nvSpPr>
          <p:cNvPr id="37" name="B. Đáp án đúng">
            <a:extLst>
              <a:ext uri="{FF2B5EF4-FFF2-40B4-BE49-F238E27FC236}">
                <a16:creationId xmlns:mc="http://schemas.openxmlformats.org/markup-compatibility/2006" xmlns:a14="http://schemas.microsoft.com/office/drawing/2010/main" xmlns="" xmlns:a16="http://schemas.microsoft.com/office/drawing/2014/main" id="{16A526F5-1C4F-469D-9F73-F9C2082BA7DE}"/>
              </a:ext>
            </a:extLst>
          </p:cNvPr>
          <p:cNvSpPr/>
          <p:nvPr/>
        </p:nvSpPr>
        <p:spPr>
          <a:xfrm>
            <a:off x="2694788" y="6888559"/>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144 sản phẩm</a:t>
            </a:r>
          </a:p>
        </p:txBody>
      </p:sp>
      <p:sp>
        <p:nvSpPr>
          <p:cNvPr id="38" name="C. Đáp án sai">
            <a:extLst>
              <a:ext uri="{FF2B5EF4-FFF2-40B4-BE49-F238E27FC236}">
                <a16:creationId xmlns:mc="http://schemas.openxmlformats.org/markup-compatibility/2006" xmlns:a14="http://schemas.microsoft.com/office/drawing/2010/main" xmlns="" xmlns:a16="http://schemas.microsoft.com/office/drawing/2014/main" id="{D48A2C34-20CA-48ED-88FF-01E54E465E18}"/>
              </a:ext>
            </a:extLst>
          </p:cNvPr>
          <p:cNvSpPr/>
          <p:nvPr/>
        </p:nvSpPr>
        <p:spPr>
          <a:xfrm>
            <a:off x="10303212" y="4929941"/>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146 sản phẩm</a:t>
            </a: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3726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872463"/>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896579"/>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 xmlns:a16="http://schemas.microsoft.com/office/drawing/2014/main" id="{8B5C4735-893A-090A-0D3C-39D3E5D179B5}"/>
              </a:ext>
            </a:extLst>
          </p:cNvPr>
          <p:cNvSpPr/>
          <p:nvPr/>
        </p:nvSpPr>
        <p:spPr>
          <a:xfrm>
            <a:off x="-78953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026" name="Group 1025">
            <a:extLst>
              <a:ext uri="{FF2B5EF4-FFF2-40B4-BE49-F238E27FC236}">
                <a16:creationId xmlns="" xmlns:a16="http://schemas.microsoft.com/office/drawing/2014/main" id="{32099F09-BE0B-5BBB-5F0C-0E110D41EBAD}"/>
              </a:ext>
            </a:extLst>
          </p:cNvPr>
          <p:cNvGrpSpPr/>
          <p:nvPr/>
        </p:nvGrpSpPr>
        <p:grpSpPr>
          <a:xfrm>
            <a:off x="1197162" y="8460661"/>
            <a:ext cx="12597052" cy="2090889"/>
            <a:chOff x="726291" y="8149184"/>
            <a:chExt cx="12597052" cy="2090889"/>
          </a:xfrm>
        </p:grpSpPr>
        <p:sp>
          <p:nvSpPr>
            <p:cNvPr id="1027" name="Oval 1026">
              <a:extLst>
                <a:ext uri="{FF2B5EF4-FFF2-40B4-BE49-F238E27FC236}">
                  <a16:creationId xmlns=""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 xmlns:a16="http://schemas.microsoft.com/office/drawing/2014/main"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 xmlns:a16="http://schemas.microsoft.com/office/drawing/2014/main" id="{E60DF509-F5DA-2DD0-C90C-776653368EA4}"/>
                </a:ext>
              </a:extLst>
            </p:cNvPr>
            <p:cNvSpPr/>
            <p:nvPr/>
          </p:nvSpPr>
          <p:spPr>
            <a:xfrm>
              <a:off x="9673509" y="81491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2648169" y="4947145"/>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142 sản phẩm</a:t>
            </a:r>
          </a:p>
        </p:txBody>
      </p:sp>
      <p:pic>
        <p:nvPicPr>
          <p:cNvPr id="23"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955165"/>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7635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990600" y="632579"/>
            <a:ext cx="16222984" cy="3139321"/>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5. </a:t>
            </a:r>
            <a:r>
              <a:rPr lang="en-US" sz="4400" dirty="0"/>
              <a:t>Mức lương của công nhân tăng 20%, giá mua hàng giảm 20%. Hỏi với mức lương này thì lượng hàng mới sẽ mua được nhiều hơn lương hàng cũ bao nhiêu phần trăm?</a:t>
            </a:r>
          </a:p>
        </p:txBody>
      </p:sp>
      <p:sp>
        <p:nvSpPr>
          <p:cNvPr id="4"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2410422" y="4513476"/>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120</a:t>
            </a:r>
            <a:r>
              <a:rPr lang="en-US" sz="4400" dirty="0" smtClean="0">
                <a:solidFill>
                  <a:schemeClr val="tx1"/>
                </a:solidFill>
              </a:rPr>
              <a:t>%</a:t>
            </a:r>
            <a:endParaRPr lang="en-US" sz="4400" dirty="0">
              <a:solidFill>
                <a:schemeClr val="tx1"/>
              </a:solidFill>
            </a:endParaRPr>
          </a:p>
        </p:txBody>
      </p:sp>
      <p:sp>
        <p:nvSpPr>
          <p:cNvPr id="37" name="B. Đáp án đúng">
            <a:extLst>
              <a:ext uri="{FF2B5EF4-FFF2-40B4-BE49-F238E27FC236}">
                <a16:creationId xmlns="" xmlns:a16="http://schemas.microsoft.com/office/drawing/2014/main" id="{16A526F5-1C4F-469D-9F73-F9C2082BA7DE}"/>
              </a:ext>
            </a:extLst>
          </p:cNvPr>
          <p:cNvSpPr/>
          <p:nvPr/>
        </p:nvSpPr>
        <p:spPr>
          <a:xfrm>
            <a:off x="9898312" y="6219881"/>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D.50%</a:t>
            </a:r>
          </a:p>
        </p:txBody>
      </p:sp>
      <p:sp>
        <p:nvSpPr>
          <p:cNvPr id="38" name="C. Đáp án sai">
            <a:extLst>
              <a:ext uri="{FF2B5EF4-FFF2-40B4-BE49-F238E27FC236}">
                <a16:creationId xmlns:mc="http://schemas.openxmlformats.org/markup-compatibility/2006" xmlns:a14="http://schemas.microsoft.com/office/drawing/2010/main" xmlns="" xmlns:a16="http://schemas.microsoft.com/office/drawing/2014/main" id="{D48A2C34-20CA-48ED-88FF-01E54E465E18}"/>
              </a:ext>
            </a:extLst>
          </p:cNvPr>
          <p:cNvSpPr/>
          <p:nvPr/>
        </p:nvSpPr>
        <p:spPr>
          <a:xfrm>
            <a:off x="2410424" y="6310154"/>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150</a:t>
            </a:r>
            <a:r>
              <a:rPr lang="en-US" sz="4400" dirty="0" smtClean="0">
                <a:solidFill>
                  <a:schemeClr val="tx1"/>
                </a:solidFill>
              </a:rPr>
              <a:t>%</a:t>
            </a:r>
            <a:endParaRPr lang="en-US" sz="4400" dirty="0">
              <a:solidFill>
                <a:schemeClr val="tx1"/>
              </a:solidFill>
            </a:endParaRP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630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31015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55834"/>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 xmlns:a16="http://schemas.microsoft.com/office/drawing/2014/main" id="{EB65426D-F10E-3A1F-76AB-E6D0F8B23E0C}"/>
              </a:ext>
            </a:extLst>
          </p:cNvPr>
          <p:cNvSpPr/>
          <p:nvPr/>
        </p:nvSpPr>
        <p:spPr>
          <a:xfrm>
            <a:off x="-51521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 xmlns:a16="http://schemas.microsoft.com/office/drawing/2014/main" id="{36F5B87F-617B-077C-EB19-C0FBA44A9D42}"/>
              </a:ext>
            </a:extLst>
          </p:cNvPr>
          <p:cNvGrpSpPr/>
          <p:nvPr/>
        </p:nvGrpSpPr>
        <p:grpSpPr>
          <a:xfrm>
            <a:off x="1600200" y="8267700"/>
            <a:ext cx="12597052" cy="1954234"/>
            <a:chOff x="651580" y="8291942"/>
            <a:chExt cx="12597052" cy="1954234"/>
          </a:xfrm>
        </p:grpSpPr>
        <p:sp>
          <p:nvSpPr>
            <p:cNvPr id="19" name="Oval 18">
              <a:extLst>
                <a:ext uri="{FF2B5EF4-FFF2-40B4-BE49-F238E27FC236}">
                  <a16:creationId xmlns=""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 xmlns:a16="http://schemas.microsoft.com/office/drawing/2014/main" id="{0B25D3B8-EFFD-8B81-2C8E-C66861BDC859}"/>
                </a:ext>
              </a:extLst>
            </p:cNvPr>
            <p:cNvSpPr/>
            <p:nvPr/>
          </p:nvSpPr>
          <p:spPr>
            <a:xfrm>
              <a:off x="5113609" y="8672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 xmlns:a16="http://schemas.microsoft.com/office/drawing/2014/main"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 xmlns:a16="http://schemas.microsoft.com/office/drawing/2014/main" id="{C5F883A1-76FA-99A3-6E57-267398842F1B}"/>
                </a:ext>
              </a:extLst>
            </p:cNvPr>
            <p:cNvSpPr/>
            <p:nvPr/>
          </p:nvSpPr>
          <p:spPr>
            <a:xfrm>
              <a:off x="11841393" y="8291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 xmlns:a16="http://schemas.microsoft.com/office/drawing/2014/main" id="{D48A2C34-20CA-48ED-88FF-01E54E465E18}"/>
              </a:ext>
            </a:extLst>
          </p:cNvPr>
          <p:cNvSpPr/>
          <p:nvPr/>
        </p:nvSpPr>
        <p:spPr>
          <a:xfrm>
            <a:off x="9925774" y="4388929"/>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80</a:t>
            </a:r>
            <a:r>
              <a:rPr lang="en-US" sz="4400" dirty="0" smtClean="0">
                <a:solidFill>
                  <a:schemeClr val="tx1"/>
                </a:solidFill>
              </a:rPr>
              <a:t>%</a:t>
            </a:r>
            <a:endParaRPr lang="en-US" sz="4400" dirty="0">
              <a:solidFill>
                <a:schemeClr val="tx1"/>
              </a:solidFill>
            </a:endParaRPr>
          </a:p>
        </p:txBody>
      </p:sp>
      <p:pic>
        <p:nvPicPr>
          <p:cNvPr id="24"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88929"/>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2317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1429997" y="81278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6.</a:t>
            </a:r>
            <a:r>
              <a:rPr lang="en-US" sz="4800" dirty="0"/>
              <a:t> Khối lượng công việc tăng 32%. Hỏi phải tăng số người lao động thêm bao nhiêu phần trăm để năng suất lao động tăng 10%.</a:t>
            </a:r>
          </a:p>
        </p:txBody>
      </p:sp>
      <p:sp>
        <p:nvSpPr>
          <p:cNvPr id="4"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10284046" y="6778596"/>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110%</a:t>
            </a:r>
          </a:p>
        </p:txBody>
      </p:sp>
      <p:sp>
        <p:nvSpPr>
          <p:cNvPr id="37" name="B. Đáp án đúng">
            <a:extLst>
              <a:ext uri="{FF2B5EF4-FFF2-40B4-BE49-F238E27FC236}">
                <a16:creationId xmlns:mc="http://schemas.openxmlformats.org/markup-compatibility/2006" xmlns:a14="http://schemas.microsoft.com/office/drawing/2010/main" xmlns="" xmlns:a16="http://schemas.microsoft.com/office/drawing/2014/main" id="{16A526F5-1C4F-469D-9F73-F9C2082BA7DE}"/>
              </a:ext>
            </a:extLst>
          </p:cNvPr>
          <p:cNvSpPr/>
          <p:nvPr/>
        </p:nvSpPr>
        <p:spPr>
          <a:xfrm>
            <a:off x="2694788" y="6778596"/>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20</a:t>
            </a:r>
            <a:r>
              <a:rPr lang="en-US" sz="4800" dirty="0" smtClean="0">
                <a:solidFill>
                  <a:schemeClr val="tx1"/>
                </a:solidFill>
              </a:rPr>
              <a:t>%</a:t>
            </a:r>
            <a:endParaRPr lang="en-US" sz="4800" dirty="0">
              <a:solidFill>
                <a:schemeClr val="tx1"/>
              </a:solidFill>
            </a:endParaRPr>
          </a:p>
        </p:txBody>
      </p:sp>
      <p:sp>
        <p:nvSpPr>
          <p:cNvPr id="38" name="C. Đáp án sai">
            <a:extLst>
              <a:ext uri="{FF2B5EF4-FFF2-40B4-BE49-F238E27FC236}">
                <a16:creationId xmlns:mc="http://schemas.openxmlformats.org/markup-compatibility/2006" xmlns:a14="http://schemas.microsoft.com/office/drawing/2010/main" xmlns="" xmlns:a16="http://schemas.microsoft.com/office/drawing/2014/main" id="{D48A2C34-20CA-48ED-88FF-01E54E465E18}"/>
              </a:ext>
            </a:extLst>
          </p:cNvPr>
          <p:cNvSpPr/>
          <p:nvPr/>
        </p:nvSpPr>
        <p:spPr>
          <a:xfrm>
            <a:off x="10303212" y="4819978"/>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120</a:t>
            </a:r>
            <a:r>
              <a:rPr lang="en-US" sz="4800" dirty="0" smtClean="0">
                <a:solidFill>
                  <a:schemeClr val="tx1"/>
                </a:solidFill>
              </a:rPr>
              <a:t>%</a:t>
            </a:r>
            <a:endParaRPr lang="en-US" sz="4800" dirty="0">
              <a:solidFill>
                <a:schemeClr val="tx1"/>
              </a:solidFill>
            </a:endParaRP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262637"/>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762500"/>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78661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 xmlns:a16="http://schemas.microsoft.com/office/drawing/2014/main" id="{8B5C4735-893A-090A-0D3C-39D3E5D179B5}"/>
              </a:ext>
            </a:extLst>
          </p:cNvPr>
          <p:cNvSpPr/>
          <p:nvPr/>
        </p:nvSpPr>
        <p:spPr>
          <a:xfrm>
            <a:off x="-33995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mc="http://schemas.openxmlformats.org/markup-compatibility/2006" xmlns:a14="http://schemas.microsoft.com/office/drawing/2010/main" xmlns="" xmlns:a16="http://schemas.microsoft.com/office/drawing/2014/main" id="{C7D0E9B2-90BA-4B02-B8F1-BA2C37DF853D}"/>
              </a:ext>
            </a:extLst>
          </p:cNvPr>
          <p:cNvSpPr/>
          <p:nvPr/>
        </p:nvSpPr>
        <p:spPr>
          <a:xfrm>
            <a:off x="2648169" y="4837182"/>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132</a:t>
            </a:r>
            <a:r>
              <a:rPr lang="en-US" sz="4800" dirty="0" smtClean="0">
                <a:solidFill>
                  <a:schemeClr val="tx1"/>
                </a:solidFill>
              </a:rPr>
              <a:t>%</a:t>
            </a:r>
            <a:endParaRPr lang="en-US" sz="4800" dirty="0">
              <a:solidFill>
                <a:schemeClr val="tx1"/>
              </a:solidFill>
            </a:endParaRPr>
          </a:p>
        </p:txBody>
      </p:sp>
      <p:pic>
        <p:nvPicPr>
          <p:cNvPr id="23"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845202"/>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97162" y="8460661"/>
            <a:ext cx="14861740" cy="2090889"/>
            <a:chOff x="1197162" y="8460661"/>
            <a:chExt cx="14861740" cy="2090889"/>
          </a:xfrm>
        </p:grpSpPr>
        <p:grpSp>
          <p:nvGrpSpPr>
            <p:cNvPr id="1026" name="Group 1025">
              <a:extLst>
                <a:ext uri="{FF2B5EF4-FFF2-40B4-BE49-F238E27FC236}">
                  <a16:creationId xmlns="" xmlns:a16="http://schemas.microsoft.com/office/drawing/2014/main" id="{32099F09-BE0B-5BBB-5F0C-0E110D41EBAD}"/>
                </a:ext>
              </a:extLst>
            </p:cNvPr>
            <p:cNvGrpSpPr/>
            <p:nvPr/>
          </p:nvGrpSpPr>
          <p:grpSpPr>
            <a:xfrm>
              <a:off x="1197162" y="8994061"/>
              <a:ext cx="12597052" cy="1557489"/>
              <a:chOff x="726291" y="8682584"/>
              <a:chExt cx="12597052" cy="1557489"/>
            </a:xfrm>
          </p:grpSpPr>
          <p:sp>
            <p:nvSpPr>
              <p:cNvPr id="1027" name="Oval 1026">
                <a:extLst>
                  <a:ext uri="{FF2B5EF4-FFF2-40B4-BE49-F238E27FC236}">
                    <a16:creationId xmlns=""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 xmlns:a16="http://schemas.microsoft.com/office/drawing/2014/main"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 xmlns:a16="http://schemas.microsoft.com/office/drawing/2014/main" id="{E60DF509-F5DA-2DD0-C90C-776653368EA4}"/>
                  </a:ext>
                </a:extLst>
              </p:cNvPr>
              <p:cNvSpPr/>
              <p:nvPr/>
            </p:nvSpPr>
            <p:spPr>
              <a:xfrm>
                <a:off x="9673509"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4" name="Oval 23">
              <a:extLst>
                <a:ext uri="{FF2B5EF4-FFF2-40B4-BE49-F238E27FC236}">
                  <a16:creationId xmlns="" xmlns:a16="http://schemas.microsoft.com/office/drawing/2014/main" id="{816D2D73-5158-7F3A-63C4-5A3EBF21B58E}"/>
                </a:ext>
              </a:extLst>
            </p:cNvPr>
            <p:cNvSpPr/>
            <p:nvPr/>
          </p:nvSpPr>
          <p:spPr>
            <a:xfrm>
              <a:off x="14651663" y="8460661"/>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097377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mc="http://schemas.openxmlformats.org/markup-compatibility/2006" xmlns:a14="http://schemas.microsoft.com/office/drawing/2010/main" xmlns="" xmlns:a16="http://schemas.microsoft.com/office/drawing/2014/main" id="{A1DD0CF0-A84F-482B-97DE-EFF6E79DFD96}"/>
              </a:ext>
            </a:extLst>
          </p:cNvPr>
          <p:cNvSpPr txBox="1"/>
          <p:nvPr/>
        </p:nvSpPr>
        <p:spPr>
          <a:xfrm>
            <a:off x="1676400" y="876300"/>
            <a:ext cx="14782218" cy="1998176"/>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7.</a:t>
            </a:r>
            <a:r>
              <a:rPr lang="en-US" sz="4400" dirty="0"/>
              <a:t> Cho x và y là hai đại lượng tỉ lệ thuận với nhau theo hệ số tỉ lệ k . Khi x = 10 thì y = 30</a:t>
            </a:r>
          </a:p>
        </p:txBody>
      </p:sp>
      <mc:AlternateContent xmlns:mc="http://schemas.openxmlformats.org/markup-compatibility/2006" xmlns:a14="http://schemas.microsoft.com/office/drawing/2010/main">
        <mc:Choice Requires="a14">
          <p:sp>
            <p:nvSpPr>
              <p:cNvPr id="4" name="A. Đáp án sai">
                <a:extLst>
                  <a:ext uri="{FF2B5EF4-FFF2-40B4-BE49-F238E27FC236}">
                    <a16:creationId xmlns="" xmlns:a16="http://schemas.microsoft.com/office/drawing/2014/main" id="{C7D0E9B2-90BA-4B02-B8F1-BA2C37DF853D}"/>
                  </a:ext>
                </a:extLst>
              </p:cNvPr>
              <p:cNvSpPr/>
              <p:nvPr/>
            </p:nvSpPr>
            <p:spPr>
              <a:xfrm>
                <a:off x="10477013" y="6067727"/>
                <a:ext cx="5525452"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D. </a:t>
                </a:r>
                <a14:m>
                  <m:oMath xmlns:m="http://schemas.openxmlformats.org/officeDocument/2006/math">
                    <m:r>
                      <m:rPr>
                        <m:sty m:val="p"/>
                      </m:rPr>
                      <a:rPr lang="en-US" sz="4400" i="0">
                        <a:solidFill>
                          <a:schemeClr val="tx1"/>
                        </a:solidFill>
                        <a:latin typeface="Cambria Math"/>
                      </a:rPr>
                      <m:t>k</m:t>
                    </m:r>
                    <m:r>
                      <a:rPr lang="en-US" sz="4400" i="0">
                        <a:solidFill>
                          <a:schemeClr val="tx1"/>
                        </a:solidFill>
                        <a:latin typeface="Cambria Math"/>
                      </a:rPr>
                      <m:t>=</m:t>
                    </m:r>
                    <m:f>
                      <m:fPr>
                        <m:ctrlPr>
                          <a:rPr lang="en-US" sz="4400" i="1">
                            <a:solidFill>
                              <a:schemeClr val="tx1"/>
                            </a:solidFill>
                            <a:latin typeface="Cambria Math"/>
                          </a:rPr>
                        </m:ctrlPr>
                      </m:fPr>
                      <m:num>
                        <m:r>
                          <a:rPr lang="en-US" sz="4400" i="0">
                            <a:solidFill>
                              <a:schemeClr val="tx1"/>
                            </a:solidFill>
                            <a:latin typeface="Cambria Math"/>
                          </a:rPr>
                          <m:t>1</m:t>
                        </m:r>
                      </m:num>
                      <m:den>
                        <m:r>
                          <a:rPr lang="en-US" sz="4400" i="0">
                            <a:solidFill>
                              <a:schemeClr val="tx1"/>
                            </a:solidFill>
                            <a:latin typeface="Cambria Math"/>
                          </a:rPr>
                          <m:t>3</m:t>
                        </m:r>
                      </m:den>
                    </m:f>
                  </m:oMath>
                </a14:m>
                <a:endParaRPr lang="en-US" sz="4400" dirty="0">
                  <a:solidFill>
                    <a:schemeClr val="tx1"/>
                  </a:solidFill>
                </a:endParaRPr>
              </a:p>
            </p:txBody>
          </p:sp>
        </mc:Choice>
        <mc:Fallback xmlns="">
          <p:sp>
            <p:nvSpPr>
              <p:cNvPr id="4" name="A. Đáp án sai">
                <a:extLst>
                  <a:ext uri="{FF2B5EF4-FFF2-40B4-BE49-F238E27FC236}">
                    <a16:creationId xmlns:a16="http://schemas.microsoft.com/office/drawing/2014/main" xmlns="" id="{C7D0E9B2-90BA-4B02-B8F1-BA2C37DF853D}"/>
                  </a:ext>
                </a:extLst>
              </p:cNvPr>
              <p:cNvSpPr>
                <a:spLocks noRot="1" noChangeAspect="1" noMove="1" noResize="1" noEditPoints="1" noAdjustHandles="1" noChangeArrowheads="1" noChangeShapeType="1" noTextEdit="1"/>
              </p:cNvSpPr>
              <p:nvPr/>
            </p:nvSpPr>
            <p:spPr>
              <a:xfrm>
                <a:off x="10477013" y="6067727"/>
                <a:ext cx="5525452" cy="1727479"/>
              </a:xfrm>
              <a:prstGeom prst="round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B. Đáp án đúng">
                <a:extLst>
                  <a:ext uri="{FF2B5EF4-FFF2-40B4-BE49-F238E27FC236}">
                    <a16:creationId xmlns="" xmlns:a16="http://schemas.microsoft.com/office/drawing/2014/main" id="{16A526F5-1C4F-469D-9F73-F9C2082BA7DE}"/>
                  </a:ext>
                </a:extLst>
              </p:cNvPr>
              <p:cNvSpPr/>
              <p:nvPr/>
            </p:nvSpPr>
            <p:spPr>
              <a:xfrm>
                <a:off x="2196519" y="3619500"/>
                <a:ext cx="5543870"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A. </a:t>
                </a:r>
                <a14:m>
                  <m:oMath xmlns:m="http://schemas.openxmlformats.org/officeDocument/2006/math">
                    <m:r>
                      <m:rPr>
                        <m:sty m:val="p"/>
                      </m:rPr>
                      <a:rPr lang="en-US" sz="4400" i="0">
                        <a:solidFill>
                          <a:schemeClr val="tx1"/>
                        </a:solidFill>
                        <a:latin typeface="Cambria Math"/>
                      </a:rPr>
                      <m:t>k</m:t>
                    </m:r>
                    <m:r>
                      <a:rPr lang="en-US" sz="4400" i="0">
                        <a:solidFill>
                          <a:schemeClr val="tx1"/>
                        </a:solidFill>
                        <a:latin typeface="Cambria Math"/>
                      </a:rPr>
                      <m:t>=−</m:t>
                    </m:r>
                    <m:f>
                      <m:fPr>
                        <m:ctrlPr>
                          <a:rPr lang="en-US" sz="4400" i="1">
                            <a:solidFill>
                              <a:schemeClr val="tx1"/>
                            </a:solidFill>
                            <a:latin typeface="Cambria Math"/>
                          </a:rPr>
                        </m:ctrlPr>
                      </m:fPr>
                      <m:num>
                        <m:r>
                          <a:rPr lang="en-US" sz="4400" i="0">
                            <a:solidFill>
                              <a:schemeClr val="tx1"/>
                            </a:solidFill>
                            <a:latin typeface="Cambria Math"/>
                          </a:rPr>
                          <m:t>1</m:t>
                        </m:r>
                      </m:num>
                      <m:den>
                        <m:r>
                          <a:rPr lang="en-US" sz="4400" i="0">
                            <a:solidFill>
                              <a:schemeClr val="tx1"/>
                            </a:solidFill>
                            <a:latin typeface="Cambria Math"/>
                          </a:rPr>
                          <m:t>3</m:t>
                        </m:r>
                      </m:den>
                    </m:f>
                  </m:oMath>
                </a14:m>
                <a:endParaRPr lang="en-US" sz="4400" dirty="0">
                  <a:solidFill>
                    <a:schemeClr val="tx1"/>
                  </a:solidFill>
                </a:endParaRPr>
              </a:p>
            </p:txBody>
          </p:sp>
        </mc:Choice>
        <mc:Fallback xmlns="">
          <p:sp>
            <p:nvSpPr>
              <p:cNvPr id="37" name="B. Đáp án đúng">
                <a:extLst>
                  <a:ext uri="{FF2B5EF4-FFF2-40B4-BE49-F238E27FC236}">
                    <a16:creationId xmlns:a16="http://schemas.microsoft.com/office/drawing/2014/main" xmlns="" id="{16A526F5-1C4F-469D-9F73-F9C2082BA7DE}"/>
                  </a:ext>
                </a:extLst>
              </p:cNvPr>
              <p:cNvSpPr>
                <a:spLocks noRot="1" noChangeAspect="1" noMove="1" noResize="1" noEditPoints="1" noAdjustHandles="1" noChangeArrowheads="1" noChangeShapeType="1" noTextEdit="1"/>
              </p:cNvSpPr>
              <p:nvPr/>
            </p:nvSpPr>
            <p:spPr>
              <a:xfrm>
                <a:off x="2196519" y="3619500"/>
                <a:ext cx="5543870" cy="1803679"/>
              </a:xfrm>
              <a:prstGeom prst="roundRect">
                <a:avLst/>
              </a:prstGeom>
              <a:blipFill rotWithShape="1">
                <a:blip r:embed="rId8"/>
                <a:stretch>
                  <a:fillRect/>
                </a:stretch>
              </a:blipFill>
              <a:ln>
                <a:noFill/>
              </a:ln>
            </p:spPr>
            <p:txBody>
              <a:bodyPr/>
              <a:lstStyle/>
              <a:p>
                <a:r>
                  <a:rPr lang="en-US">
                    <a:noFill/>
                  </a:rPr>
                  <a:t> </a:t>
                </a:r>
              </a:p>
            </p:txBody>
          </p:sp>
        </mc:Fallback>
      </mc:AlternateContent>
      <p:sp>
        <p:nvSpPr>
          <p:cNvPr id="38" name="C. Đáp án sai">
            <a:extLst>
              <a:ext uri="{FF2B5EF4-FFF2-40B4-BE49-F238E27FC236}">
                <a16:creationId xmlns="" xmlns:a16="http://schemas.microsoft.com/office/drawing/2014/main" id="{D48A2C34-20CA-48ED-88FF-01E54E465E18}"/>
              </a:ext>
            </a:extLst>
          </p:cNvPr>
          <p:cNvSpPr/>
          <p:nvPr/>
        </p:nvSpPr>
        <p:spPr>
          <a:xfrm>
            <a:off x="10445785" y="3619500"/>
            <a:ext cx="5514503"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B. k = -3</a:t>
            </a:r>
          </a:p>
        </p:txBody>
      </p:sp>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4000500"/>
            <a:ext cx="1666573" cy="16665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5711" y="3950481"/>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44573" y="646420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 xmlns:a16="http://schemas.microsoft.com/office/drawing/2014/main" id="{8B5C4735-893A-090A-0D3C-39D3E5D179B5}"/>
              </a:ext>
            </a:extLst>
          </p:cNvPr>
          <p:cNvSpPr/>
          <p:nvPr/>
        </p:nvSpPr>
        <p:spPr>
          <a:xfrm>
            <a:off x="-1676400" y="8801100"/>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 xmlns:a16="http://schemas.microsoft.com/office/drawing/2014/main" id="{C7D0E9B2-90BA-4B02-B8F1-BA2C37DF853D}"/>
              </a:ext>
            </a:extLst>
          </p:cNvPr>
          <p:cNvSpPr/>
          <p:nvPr/>
        </p:nvSpPr>
        <p:spPr>
          <a:xfrm>
            <a:off x="2247413" y="6083021"/>
            <a:ext cx="5525452"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C. k = 3</a:t>
            </a:r>
          </a:p>
        </p:txBody>
      </p:sp>
      <p:pic>
        <p:nvPicPr>
          <p:cNvPr id="23"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14973" y="6555700"/>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90600" y="8505050"/>
            <a:ext cx="16706788" cy="1947374"/>
            <a:chOff x="1271348" y="8505050"/>
            <a:chExt cx="16706788" cy="1947374"/>
          </a:xfrm>
        </p:grpSpPr>
        <p:grpSp>
          <p:nvGrpSpPr>
            <p:cNvPr id="1026" name="Group 1025">
              <a:extLst>
                <a:ext uri="{FF2B5EF4-FFF2-40B4-BE49-F238E27FC236}">
                  <a16:creationId xmlns="" xmlns:a16="http://schemas.microsoft.com/office/drawing/2014/main" id="{32099F09-BE0B-5BBB-5F0C-0E110D41EBAD}"/>
                </a:ext>
              </a:extLst>
            </p:cNvPr>
            <p:cNvGrpSpPr/>
            <p:nvPr/>
          </p:nvGrpSpPr>
          <p:grpSpPr>
            <a:xfrm>
              <a:off x="1271348" y="8962251"/>
              <a:ext cx="12597052" cy="1490173"/>
              <a:chOff x="726291" y="8701364"/>
              <a:chExt cx="12597052" cy="1538709"/>
            </a:xfrm>
          </p:grpSpPr>
          <p:sp>
            <p:nvSpPr>
              <p:cNvPr id="1027" name="Oval 1026">
                <a:extLst>
                  <a:ext uri="{FF2B5EF4-FFF2-40B4-BE49-F238E27FC236}">
                    <a16:creationId xmlns=""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 xmlns:a16="http://schemas.microsoft.com/office/drawing/2014/main" id="{886F52C1-2937-3ECE-5FFC-9B68504C24B8}"/>
                  </a:ext>
                </a:extLst>
              </p:cNvPr>
              <p:cNvSpPr/>
              <p:nvPr/>
            </p:nvSpPr>
            <p:spPr>
              <a:xfrm>
                <a:off x="5188320" y="870136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11" action="ppaction://hlinksldjump"/>
                <a:extLst>
                  <a:ext uri="{FF2B5EF4-FFF2-40B4-BE49-F238E27FC236}">
                    <a16:creationId xmlns=""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 xmlns:a16="http://schemas.microsoft.com/office/drawing/2014/main"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 xmlns:a16="http://schemas.microsoft.com/office/drawing/2014/main" id="{93D23425-B971-072A-AB4C-B9B61E432260}"/>
                  </a:ext>
                </a:extLst>
              </p:cNvPr>
              <p:cNvPicPr>
                <a:picLocks noChangeAspect="1"/>
              </p:cNvPicPr>
              <p:nvPr/>
            </p:nvPicPr>
            <p:blipFill>
              <a:blip r:embed="rId12"/>
              <a:stretch>
                <a:fillRect/>
              </a:stretch>
            </p:blipFill>
            <p:spPr>
              <a:xfrm>
                <a:off x="726291" y="8712893"/>
                <a:ext cx="1627773" cy="1527180"/>
              </a:xfrm>
              <a:prstGeom prst="rect">
                <a:avLst/>
              </a:prstGeom>
            </p:spPr>
          </p:pic>
        </p:grpSp>
        <p:sp>
          <p:nvSpPr>
            <p:cNvPr id="24" name="Oval 23">
              <a:extLst>
                <a:ext uri="{FF2B5EF4-FFF2-40B4-BE49-F238E27FC236}">
                  <a16:creationId xmlns="" xmlns:a16="http://schemas.microsoft.com/office/drawing/2014/main" id="{816D2D73-5158-7F3A-63C4-5A3EBF21B58E}"/>
                </a:ext>
              </a:extLst>
            </p:cNvPr>
            <p:cNvSpPr/>
            <p:nvPr/>
          </p:nvSpPr>
          <p:spPr>
            <a:xfrm>
              <a:off x="14595226" y="9006365"/>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 xmlns:a16="http://schemas.microsoft.com/office/drawing/2014/main" id="{816D2D73-5158-7F3A-63C4-5A3EBF21B58E}"/>
                </a:ext>
              </a:extLst>
            </p:cNvPr>
            <p:cNvSpPr/>
            <p:nvPr/>
          </p:nvSpPr>
          <p:spPr>
            <a:xfrm>
              <a:off x="16570897" y="8505050"/>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7525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6.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7.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8.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2194</Words>
  <Application>Microsoft Office PowerPoint</Application>
  <PresentationFormat>Custom</PresentationFormat>
  <Paragraphs>241</Paragraphs>
  <Slides>33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Times New Roman</vt:lpstr>
      <vt:lpstr>Calibri</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2023-02-07T03:49:54Z</dcterms:created>
  <dcterms:modified xsi:type="dcterms:W3CDTF">2023-02-07T03:49:59Z</dcterms:modified>
  <dc:identifier/>
</cp:coreProperties>
</file>