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9" r:id="rId2"/>
    <p:sldId id="274" r:id="rId3"/>
    <p:sldId id="259" r:id="rId4"/>
    <p:sldId id="281" r:id="rId5"/>
    <p:sldId id="286" r:id="rId6"/>
    <p:sldId id="273" r:id="rId7"/>
    <p:sldId id="291" r:id="rId8"/>
    <p:sldId id="292" r:id="rId9"/>
    <p:sldId id="263" r:id="rId10"/>
    <p:sldId id="261" r:id="rId11"/>
    <p:sldId id="275" r:id="rId12"/>
    <p:sldId id="288" r:id="rId13"/>
    <p:sldId id="289" r:id="rId14"/>
    <p:sldId id="287" r:id="rId15"/>
    <p:sldId id="290" r:id="rId16"/>
    <p:sldId id="282" r:id="rId17"/>
    <p:sldId id="276" r:id="rId18"/>
    <p:sldId id="283" r:id="rId19"/>
    <p:sldId id="284" r:id="rId20"/>
    <p:sldId id="285"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CC"/>
    <a:srgbClr val="FFCCFF"/>
    <a:srgbClr val="CC0000"/>
    <a:srgbClr val="41719C"/>
    <a:srgbClr val="CC00CC"/>
    <a:srgbClr val="FF0066"/>
    <a:srgbClr val="FF99FF"/>
    <a:srgbClr val="FF00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ectangle 1"/>
          <p:cNvSpPr/>
          <p:nvPr/>
        </p:nvSpPr>
        <p:spPr>
          <a:xfrm>
            <a:off x="3098042" y="451646"/>
            <a:ext cx="5745708" cy="3966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BÀI 2 </a:t>
            </a:r>
            <a:endParaRPr lang="en-US" sz="7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CÁC THIẾT BỊ VÀO - RA</a:t>
            </a:r>
            <a:endParaRPr lang="en-US" sz="7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2372380" y="2192550"/>
            <a:ext cx="7476267" cy="2787114"/>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anose="02020603050405020304" pitchFamily="18" charset="0"/>
                <a:cs typeface="Times New Roman" panose="02020603050405020304" pitchFamily="18" charset="0"/>
              </a:rPr>
              <a:t>Ngoài các thiết bị vào – ra ở trên, em </a:t>
            </a:r>
            <a:r>
              <a:rPr lang="en-US" sz="2800">
                <a:latin typeface="Times New Roman" panose="02020603050405020304" pitchFamily="18" charset="0"/>
                <a:cs typeface="Times New Roman" panose="02020603050405020304" pitchFamily="18" charset="0"/>
              </a:rPr>
              <a:t>hãy kể tên các thiết bị vào – ra hiện nay mà em biết?</a:t>
            </a:r>
          </a:p>
        </p:txBody>
      </p:sp>
      <p:grpSp>
        <p:nvGrpSpPr>
          <p:cNvPr id="20" name="Group 19"/>
          <p:cNvGrpSpPr/>
          <p:nvPr/>
        </p:nvGrpSpPr>
        <p:grpSpPr>
          <a:xfrm>
            <a:off x="3865174" y="232761"/>
            <a:ext cx="6094372" cy="595086"/>
            <a:chOff x="3865174" y="232761"/>
            <a:chExt cx="6094372" cy="595086"/>
          </a:xfrm>
        </p:grpSpPr>
        <p:sp>
          <p:nvSpPr>
            <p:cNvPr id="21" name="Rounded Rectangle 20"/>
            <p:cNvSpPr/>
            <p:nvPr/>
          </p:nvSpPr>
          <p:spPr>
            <a:xfrm>
              <a:off x="3865174" y="232761"/>
              <a:ext cx="6094372"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777595" y="2315007"/>
            <a:ext cx="5350250" cy="1578894"/>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ghi âm số, máy ảnh số, máy quay video số có thể là thiết bị vào khi kết nối trực tiếp với máy tính.</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9769" t="31525" r="5035" b="22650"/>
          <a:stretch/>
        </p:blipFill>
        <p:spPr>
          <a:xfrm>
            <a:off x="1144552" y="4316650"/>
            <a:ext cx="3603009" cy="1937982"/>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41242" y="4314185"/>
            <a:ext cx="2377151" cy="1980960"/>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59823" y="1435515"/>
            <a:ext cx="2000461" cy="2878670"/>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54809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quét là thiết bị chuyển văn bản, hình ảnh thành tệp ảnh số hóa.</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8172" y="3431321"/>
            <a:ext cx="2541758" cy="1694505"/>
          </a:xfrm>
          <a:prstGeom prst="rect">
            <a:avLst/>
          </a:prstGeom>
        </p:spPr>
      </p:pic>
    </p:spTree>
    <p:extLst>
      <p:ext uri="{BB962C8B-B14F-4D97-AF65-F5344CB8AC3E}">
        <p14:creationId xmlns:p14="http://schemas.microsoft.com/office/powerpoint/2010/main" val="38546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04361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đọc chữ chuyên dụng (OCR) chuyển văn bản chữ in thành dữ liệu văn bản cho máy tính.</a:t>
            </a:r>
          </a:p>
        </p:txBody>
      </p:sp>
      <p:pic>
        <p:nvPicPr>
          <p:cNvPr id="1026" name="Picture 2" descr="Top 5 phần mềm OCR chỉnh sửa dữ liệu scan tốt nhấ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98794" y="3608287"/>
            <a:ext cx="3850442" cy="241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04361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quét 3 chiều quét các vật thể có hình khối, chuyển thành phác thảo 3D, có thể xoay để xem từ nhiều góc nhìn</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1836" y="3404282"/>
            <a:ext cx="2289128" cy="1754998"/>
          </a:xfrm>
          <a:prstGeom prst="rect">
            <a:avLst/>
          </a:prstGeom>
        </p:spPr>
      </p:pic>
      <p:sp>
        <p:nvSpPr>
          <p:cNvPr id="5" name="TextBox 4"/>
          <p:cNvSpPr txBox="1"/>
          <p:nvPr/>
        </p:nvSpPr>
        <p:spPr>
          <a:xfrm>
            <a:off x="1302095" y="5759355"/>
            <a:ext cx="2688609" cy="369332"/>
          </a:xfrm>
          <a:prstGeom prst="rect">
            <a:avLst/>
          </a:prstGeom>
          <a:noFill/>
        </p:spPr>
        <p:txBody>
          <a:bodyPr wrap="square" rtlCol="0">
            <a:spAutoFit/>
          </a:bodyPr>
          <a:lstStyle/>
          <a:p>
            <a:pPr algn="ctr"/>
            <a:r>
              <a:rPr lang="en-US" smtClean="0"/>
              <a:t>Máy quét 3 chiều cầm tay</a:t>
            </a:r>
            <a:endParaRPr lang="en-US"/>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4221" y="3468872"/>
            <a:ext cx="2290483" cy="2290483"/>
          </a:xfrm>
          <a:prstGeom prst="rect">
            <a:avLst/>
          </a:prstGeom>
        </p:spPr>
      </p:pic>
    </p:spTree>
    <p:extLst>
      <p:ext uri="{BB962C8B-B14F-4D97-AF65-F5344CB8AC3E}">
        <p14:creationId xmlns:p14="http://schemas.microsoft.com/office/powerpoint/2010/main" val="4026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57766" y="3115568"/>
            <a:ext cx="6014816" cy="548099"/>
          </a:xfrm>
          <a:prstGeom prst="rect">
            <a:avLst/>
          </a:prstGeom>
        </p:spPr>
        <p:txBody>
          <a:bodyPr wrap="square">
            <a:spAutoFit/>
          </a:bodyPr>
          <a:lstStyle/>
          <a:p>
            <a:pPr algn="just">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Đầu đọc mã vạch là thiết bị vào</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1507" y="2228463"/>
            <a:ext cx="4119349" cy="3346971"/>
          </a:xfrm>
          <a:prstGeom prst="rect">
            <a:avLst/>
          </a:prstGeom>
        </p:spPr>
      </p:pic>
    </p:spTree>
    <p:extLst>
      <p:ext uri="{BB962C8B-B14F-4D97-AF65-F5344CB8AC3E}">
        <p14:creationId xmlns:p14="http://schemas.microsoft.com/office/powerpoint/2010/main" val="10003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1762105" y="411076"/>
            <a:ext cx="7518372" cy="299209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860221" y="4852438"/>
            <a:ext cx="3273653" cy="587853"/>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in là thiết bị ra</a:t>
            </a: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6767303" y="4078772"/>
            <a:ext cx="4792350" cy="26435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5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810532" y="1447245"/>
            <a:ext cx="8684597" cy="36979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855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800" b="1" dirty="0" smtClean="0">
                  <a:latin typeface="Times New Roman" panose="02020603050405020304" pitchFamily="18" charset="0"/>
                  <a:cs typeface="Times New Roman" panose="02020603050405020304" pitchFamily="18" charset="0"/>
                </a:rPr>
                <a:t>Em hãy chỉ ra các cặp tương ứng của thành phần máy tính với hình ảnh của nó ở bảng bên.</a:t>
              </a:r>
              <a:endParaRPr lang="en-US" sz="2800" b="1"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630006" y="56150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945056" y="5615046"/>
            <a:ext cx="423514"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30006" y="423509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945056" y="42334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9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2495" y="845675"/>
              <a:ext cx="576956" cy="614616"/>
            </a:xfrm>
            <a:prstGeom prst="rect">
              <a:avLst/>
            </a:prstGeom>
          </p:spPr>
        </p:pic>
      </p:grpSp>
      <p:sp>
        <p:nvSpPr>
          <p:cNvPr id="8" name="TextBox 7"/>
          <p:cNvSpPr txBox="1"/>
          <p:nvPr/>
        </p:nvSpPr>
        <p:spPr>
          <a:xfrm>
            <a:off x="656173" y="5298845"/>
            <a:ext cx="2018287"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thoại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minh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002012" y="5339789"/>
            <a:ext cx="300082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tay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043776" y="5324960"/>
            <a:ext cx="2441694"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110779" y="5309543"/>
            <a:ext cx="2710999"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5.4a, 5.4b, 5.4c, 5.4d.</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38600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Kiểm</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tra</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cũ</a:t>
            </a:r>
            <a:endParaRPr lang="en-US" sz="3200" b="1" dirty="0">
              <a:solidFill>
                <a:srgbClr val="41719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Cloud Callout 1">
            <a:extLst>
              <a:ext uri="{FF2B5EF4-FFF2-40B4-BE49-F238E27FC236}">
                <a16:creationId xmlns:a16="http://schemas.microsoft.com/office/drawing/2014/main" xmlns="" id="{CEF4D80B-0136-DA40-A050-C7F1E816987F}"/>
              </a:ext>
            </a:extLst>
          </p:cNvPr>
          <p:cNvSpPr/>
          <p:nvPr/>
        </p:nvSpPr>
        <p:spPr>
          <a:xfrm>
            <a:off x="2736595" y="2483831"/>
            <a:ext cx="6610377" cy="2347477"/>
          </a:xfrm>
          <a:prstGeom prst="cloudCallout">
            <a:avLst>
              <a:gd name="adj1" fmla="val -38989"/>
              <a:gd name="adj2" fmla="val -2505"/>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Em hãy kể tên các thiết bị vừa là thiết bị vào, vừa là thiết bị ra?</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latin typeface="+mj-lt"/>
              </a:rPr>
              <a:t>Em hãy trao đổi với bạn, chỉ ra các bộ ba tương ứng với nhau giữa chức năng - hình ảnh - tên gọi ở bảng dưới đây. </a:t>
            </a:r>
            <a:endParaRPr lang="en-US" sz="2600" b="1" dirty="0" smtClean="0">
              <a:latin typeface="+mj-lt"/>
            </a:endParaRPr>
          </a:p>
          <a:p>
            <a:pPr algn="just">
              <a:lnSpc>
                <a:spcPct val="114000"/>
              </a:lnSpc>
            </a:pPr>
            <a:r>
              <a:rPr lang="vi-VN" sz="2600" b="1" dirty="0" smtClean="0">
                <a:latin typeface="+mj-lt"/>
              </a:rPr>
              <a:t>Ví </a:t>
            </a:r>
            <a:r>
              <a:rPr lang="vi-VN" sz="2600" b="1" dirty="0">
                <a:latin typeface="+mj-lt"/>
              </a:rPr>
              <a:t>dụ: A – 1 – a là sai, </a:t>
            </a:r>
            <a:r>
              <a:rPr lang="en-US" sz="2600" b="1" dirty="0" smtClean="0">
                <a:latin typeface="+mj-lt"/>
              </a:rPr>
              <a:t>     </a:t>
            </a:r>
            <a:r>
              <a:rPr lang="vi-VN" sz="2600" b="1" dirty="0" smtClean="0">
                <a:latin typeface="+mj-lt"/>
              </a:rPr>
              <a:t>A </a:t>
            </a:r>
            <a:r>
              <a:rPr lang="vi-VN" sz="2600" b="1" dirty="0">
                <a:latin typeface="+mj-lt"/>
              </a:rPr>
              <a:t>– 3 – d là đúng.</a:t>
            </a:r>
            <a:endParaRPr lang="en-US" sz="2600" b="1" dirty="0">
              <a:latin typeface="+mj-lt"/>
              <a:cs typeface="Arial" panose="020B0604020202020204" pitchFamily="34" charset="0"/>
            </a:endParaRPr>
          </a:p>
        </p:txBody>
      </p:sp>
    </p:spTree>
    <p:extLst>
      <p:ext uri="{BB962C8B-B14F-4D97-AF65-F5344CB8AC3E}">
        <p14:creationId xmlns:p14="http://schemas.microsoft.com/office/powerpoint/2010/main" val="31633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930438" y="143527"/>
            <a:ext cx="4353220" cy="645358"/>
            <a:chOff x="3930438" y="818781"/>
            <a:chExt cx="4353220" cy="645358"/>
          </a:xfrm>
        </p:grpSpPr>
        <p:sp>
          <p:nvSpPr>
            <p:cNvPr id="24" name="Rounded Rectangle 23"/>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2495" y="845675"/>
              <a:ext cx="576956" cy="614616"/>
            </a:xfrm>
            <a:prstGeom prst="rect">
              <a:avLst/>
            </a:prstGeom>
          </p:spPr>
        </p:pic>
      </p:grpSp>
      <p:sp>
        <p:nvSpPr>
          <p:cNvPr id="2" name="Rounded Rectangle 1"/>
          <p:cNvSpPr/>
          <p:nvPr/>
        </p:nvSpPr>
        <p:spPr>
          <a:xfrm>
            <a:off x="1043728" y="2086881"/>
            <a:ext cx="10126639"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kể những thiết bị vào nhận thông tin dạng âm </a:t>
            </a:r>
            <a:r>
              <a:rPr lang="en-US" sz="2800" smtClean="0">
                <a:latin typeface="Times New Roman" panose="02020603050405020304" pitchFamily="18" charset="0"/>
                <a:ea typeface="Times New Roman" panose="02020603050405020304" pitchFamily="18" charset="0"/>
              </a:rPr>
              <a:t>thanh </a:t>
            </a:r>
            <a:r>
              <a:rPr lang="en-US" sz="2800">
                <a:latin typeface="Times New Roman" panose="02020603050405020304" pitchFamily="18" charset="0"/>
                <a:ea typeface="Times New Roman" panose="02020603050405020304" pitchFamily="18" charset="0"/>
              </a:rPr>
              <a:t>và dạng hình ảnh mà em biết?</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kể những thiết bị ra xuất thông tin dạng âm thanh và dạng hình ảnh mà em biết?</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62073" y="1116107"/>
            <a:ext cx="11253278" cy="54460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9466" y="1189433"/>
            <a:ext cx="1637730" cy="1466955"/>
          </a:xfrm>
          <a:prstGeom prst="rect">
            <a:avLst/>
          </a:prstGeom>
        </p:spPr>
      </p:pic>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2348" y="773790"/>
              <a:ext cx="589389" cy="565168"/>
            </a:xfrm>
            <a:prstGeom prst="rect">
              <a:avLst/>
            </a:prstGeom>
          </p:spPr>
        </p:pic>
      </p:grpSp>
      <p:sp>
        <p:nvSpPr>
          <p:cNvPr id="3" name="Rectangle 2"/>
          <p:cNvSpPr/>
          <p:nvPr/>
        </p:nvSpPr>
        <p:spPr>
          <a:xfrm>
            <a:off x="850330" y="2656388"/>
            <a:ext cx="10276764" cy="3170099"/>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Nếu muốn chat video với bạn bằng máy tính để bàn thì em cần có thêm những thiết bị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Thiết bị vào – ra là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Hãy kể tên một số thiết bị vào?</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Hãy kể tên một số thiết bị ra?</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2" name="Cloud 1"/>
          <p:cNvSpPr/>
          <p:nvPr/>
        </p:nvSpPr>
        <p:spPr>
          <a:xfrm>
            <a:off x="2324357" y="1435702"/>
            <a:ext cx="7434853" cy="164915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ổ đĩa cứng có phải là thiết bị vào – ra hay không?</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6596" y="3591118"/>
            <a:ext cx="7179097" cy="2986617"/>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9619" y="1855161"/>
            <a:ext cx="9116704" cy="385836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Hãy kể tên những thiết bị có thể:</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Thu nhận thông tin đưa vào máy tính </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Xuất thông tin ra khỏi máy tính dưới dạng quen thuộc với con người</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Đọc hay lưu dữ liệu số từ máy tính vào vật lưu trữ hoặc gửi lên mạng</a:t>
            </a:r>
          </a:p>
        </p:txBody>
      </p:sp>
      <p:sp>
        <p:nvSpPr>
          <p:cNvPr id="5" name="Rectangle 4"/>
          <p:cNvSpPr/>
          <p:nvPr/>
        </p:nvSpPr>
        <p:spPr>
          <a:xfrm>
            <a:off x="4345862" y="550561"/>
            <a:ext cx="3027367"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HOẠT ĐỘNG 1</a:t>
            </a:r>
            <a:endParaRPr lang="en-US" sz="3200" b="1"/>
          </a:p>
        </p:txBody>
      </p:sp>
    </p:spTree>
    <p:extLst>
      <p:ext uri="{BB962C8B-B14F-4D97-AF65-F5344CB8AC3E}">
        <p14:creationId xmlns:p14="http://schemas.microsoft.com/office/powerpoint/2010/main" val="11012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30854" y="265040"/>
            <a:ext cx="1596788" cy="15091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9527" y="2188677"/>
            <a:ext cx="2399442" cy="2273348"/>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6728" y="518615"/>
            <a:ext cx="3248168" cy="1187356"/>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53454" y="5280333"/>
            <a:ext cx="1978926" cy="140572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3957" y="265040"/>
            <a:ext cx="2541758" cy="1694505"/>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9367" y="2188677"/>
            <a:ext cx="2566348" cy="2566348"/>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4652" y="2221292"/>
            <a:ext cx="2645391" cy="1855080"/>
          </a:xfrm>
          <a:prstGeom prst="rect">
            <a:avLst/>
          </a:prstGeom>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415715" y="5280333"/>
            <a:ext cx="1760561" cy="1293799"/>
          </a:xfrm>
          <a:prstGeom prst="rect">
            <a:avLst/>
          </a:prstGeom>
        </p:spPr>
      </p:pic>
    </p:spTree>
    <p:extLst>
      <p:ext uri="{BB962C8B-B14F-4D97-AF65-F5344CB8AC3E}">
        <p14:creationId xmlns:p14="http://schemas.microsoft.com/office/powerpoint/2010/main" val="3809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686234" y="2691868"/>
            <a:ext cx="10711100"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thiết bị giúp máy tính nhận thông tin vào, xuất thông tin ra sẽ được gọi chung là thiết bị vào – ra hay thiết bị ngoại </a:t>
            </a:r>
            <a:r>
              <a:rPr lang="en-US" sz="2800" smtClean="0">
                <a:latin typeface="Times New Roman" panose="02020603050405020304" pitchFamily="18" charset="0"/>
                <a:ea typeface="Times New Roman" panose="02020603050405020304" pitchFamily="18" charset="0"/>
              </a:rPr>
              <a:t>vi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vào, máy tính nhận tín hiệu gõ phím, nháy chuột, nhận hình ảnh, âm thanh, dữ liệu số từ mạng hay từ các thiết bị lưu trữ như: ổ đĩa cứng, thẻ nhớ, USB, đĩa CD, DVD</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0621" y="3868056"/>
            <a:ext cx="1086733" cy="1027102"/>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0581" y="3998138"/>
            <a:ext cx="2210620" cy="808084"/>
          </a:xfrm>
          <a:prstGeom prst="rect">
            <a:avLst/>
          </a:prstGeom>
        </p:spPr>
      </p:pic>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65174" y="5280333"/>
            <a:ext cx="1189297" cy="844811"/>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36774" y="3868056"/>
            <a:ext cx="1729856" cy="1153237"/>
          </a:xfrm>
          <a:prstGeom prst="rect">
            <a:avLst/>
          </a:prstGeom>
        </p:spPr>
      </p:pic>
      <p:pic>
        <p:nvPicPr>
          <p:cNvPr id="20" name="Picture 1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75101" y="5325428"/>
            <a:ext cx="1205983" cy="886251"/>
          </a:xfrm>
          <a:prstGeom prst="rect">
            <a:avLst/>
          </a:prstGeom>
        </p:spPr>
      </p:pic>
    </p:spTree>
    <p:extLst>
      <p:ext uri="{BB962C8B-B14F-4D97-AF65-F5344CB8AC3E}">
        <p14:creationId xmlns:p14="http://schemas.microsoft.com/office/powerpoint/2010/main" val="29762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ra, máy tính hiển thị thông tin ra màn hình, in ra giấy, phát ra loa,… tức là chuyển dữ liệu số thành dạng thông tin quen thuộc với con người.</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7641" y="3793188"/>
            <a:ext cx="2399442" cy="227334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7481" y="3793188"/>
            <a:ext cx="2566348" cy="2566348"/>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766" y="3825803"/>
            <a:ext cx="2645391" cy="1855080"/>
          </a:xfrm>
          <a:prstGeom prst="rect">
            <a:avLst/>
          </a:prstGeom>
        </p:spPr>
      </p:pic>
    </p:spTree>
    <p:extLst>
      <p:ext uri="{BB962C8B-B14F-4D97-AF65-F5344CB8AC3E}">
        <p14:creationId xmlns:p14="http://schemas.microsoft.com/office/powerpoint/2010/main" val="31024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65174" y="232761"/>
            <a:ext cx="4353220" cy="595086"/>
            <a:chOff x="3865174" y="232761"/>
            <a:chExt cx="4353220" cy="595086"/>
          </a:xfrm>
        </p:grpSpPr>
        <p:sp>
          <p:nvSpPr>
            <p:cNvPr id="11" name="Rounded Rectangle 1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C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4663621" y="254079"/>
              <a:ext cx="571500" cy="552450"/>
            </a:xfrm>
            <a:prstGeom prst="rect">
              <a:avLst/>
            </a:prstGeom>
          </p:spPr>
        </p:pic>
      </p:grpSp>
      <p:sp>
        <p:nvSpPr>
          <p:cNvPr id="3" name="Rectangle 2"/>
          <p:cNvSpPr/>
          <p:nvPr/>
        </p:nvSpPr>
        <p:spPr>
          <a:xfrm>
            <a:off x="2433850" y="2413692"/>
            <a:ext cx="7597253" cy="2357568"/>
          </a:xfrm>
          <a:prstGeom prst="rect">
            <a:avLst/>
          </a:prstGeom>
        </p:spPr>
        <p:txBody>
          <a:bodyPr wrap="square">
            <a:spAutoFit/>
          </a:bodyPr>
          <a:lstStyle/>
          <a:p>
            <a:pPr algn="just">
              <a:lnSpc>
                <a:spcPct val="115000"/>
              </a:lnSpc>
              <a:spcBef>
                <a:spcPts val="600"/>
              </a:spcBef>
              <a:spcAft>
                <a:spcPts val="600"/>
              </a:spcAft>
            </a:pPr>
            <a:r>
              <a:rPr lang="en-US" sz="3200">
                <a:solidFill>
                  <a:srgbClr val="002060"/>
                </a:solidFill>
                <a:latin typeface="Times New Roman" panose="02020603050405020304" pitchFamily="18" charset="0"/>
                <a:ea typeface="Times New Roman" panose="02020603050405020304" pitchFamily="18" charset="0"/>
              </a:rPr>
              <a:t>- Thiết bị vào – ra: tên gọi chung của các thiết bị để khi hoạt động, máy tính nhận thông tin từ thế giới bên ngoài và xuất thông tin ra thế giới bên ngoài</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Custom</PresentationFormat>
  <Paragraphs>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2022-08-04T14:16:41Z</dcterms:created>
  <dcterms:modified xsi:type="dcterms:W3CDTF">2022-08-04T14:16:50Z</dcterms:modified>
</cp:coreProperties>
</file>