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6" r:id="rId2"/>
    <p:sldId id="267" r:id="rId3"/>
    <p:sldId id="271" r:id="rId4"/>
    <p:sldId id="274" r:id="rId5"/>
    <p:sldId id="273" r:id="rId6"/>
    <p:sldId id="272" r:id="rId7"/>
    <p:sldId id="265" r:id="rId8"/>
    <p:sldId id="264" r:id="rId9"/>
    <p:sldId id="263" r:id="rId10"/>
    <p:sldId id="262" r:id="rId11"/>
    <p:sldId id="270" r:id="rId12"/>
    <p:sldId id="269" r:id="rId13"/>
    <p:sldId id="277" r:id="rId14"/>
    <p:sldId id="276" r:id="rId15"/>
    <p:sldId id="275" r:id="rId16"/>
    <p:sldId id="268" r:id="rId17"/>
    <p:sldId id="261" r:id="rId18"/>
    <p:sldId id="260"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7F269-F822-48AC-9793-0CFB94F08A0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8282BB6B-E423-4FEE-9C74-2608268A4F13}">
      <dgm:prSet phldrT="[Text]"/>
      <dgm:spPr>
        <a:solidFill>
          <a:schemeClr val="accent2">
            <a:lumMod val="75000"/>
          </a:schemeClr>
        </a:solidFill>
      </dgm:spPr>
      <dgm:t>
        <a:bodyPr/>
        <a:lstStyle/>
        <a:p>
          <a:r>
            <a:rPr lang="en-US" b="1" dirty="0" smtClean="0">
              <a:solidFill>
                <a:schemeClr val="accent6">
                  <a:lumMod val="50000"/>
                </a:schemeClr>
              </a:solidFill>
            </a:rPr>
            <a:t>1. </a:t>
          </a:r>
          <a:r>
            <a:rPr lang="en-US" b="1" dirty="0" err="1" smtClean="0">
              <a:solidFill>
                <a:schemeClr val="accent6">
                  <a:lumMod val="50000"/>
                </a:schemeClr>
              </a:solidFill>
            </a:rPr>
            <a:t>Yêu</a:t>
          </a:r>
          <a:r>
            <a:rPr lang="en-US" b="1" dirty="0" smtClean="0">
              <a:solidFill>
                <a:schemeClr val="accent6">
                  <a:lumMod val="50000"/>
                </a:schemeClr>
              </a:solidFill>
            </a:rPr>
            <a:t> </a:t>
          </a:r>
          <a:r>
            <a:rPr lang="en-US" b="1" dirty="0" err="1" smtClean="0">
              <a:solidFill>
                <a:schemeClr val="accent6">
                  <a:lumMod val="50000"/>
                </a:schemeClr>
              </a:solidFill>
            </a:rPr>
            <a:t>cầu</a:t>
          </a:r>
          <a:r>
            <a:rPr lang="en-US" b="1" dirty="0" smtClean="0">
              <a:solidFill>
                <a:schemeClr val="accent6">
                  <a:lumMod val="50000"/>
                </a:schemeClr>
              </a:solidFill>
            </a:rPr>
            <a:t> </a:t>
          </a:r>
          <a:r>
            <a:rPr lang="en-US" b="1" dirty="0" err="1" smtClean="0">
              <a:solidFill>
                <a:schemeClr val="accent6">
                  <a:lumMod val="50000"/>
                </a:schemeClr>
              </a:solidFill>
            </a:rPr>
            <a:t>để</a:t>
          </a:r>
          <a:r>
            <a:rPr lang="en-US" b="1" dirty="0" smtClean="0">
              <a:solidFill>
                <a:schemeClr val="accent6">
                  <a:lumMod val="50000"/>
                </a:schemeClr>
              </a:solidFill>
            </a:rPr>
            <a:t> </a:t>
          </a:r>
          <a:r>
            <a:rPr lang="en-US" b="1" dirty="0" err="1" smtClean="0">
              <a:solidFill>
                <a:schemeClr val="accent6">
                  <a:lumMod val="50000"/>
                </a:schemeClr>
              </a:solidFill>
            </a:rPr>
            <a:t>đảm</a:t>
          </a:r>
          <a:r>
            <a:rPr lang="en-US" b="1" dirty="0" smtClean="0">
              <a:solidFill>
                <a:schemeClr val="accent6">
                  <a:lumMod val="50000"/>
                </a:schemeClr>
              </a:solidFill>
            </a:rPr>
            <a:t> </a:t>
          </a:r>
          <a:r>
            <a:rPr lang="en-US" b="1" dirty="0" err="1" smtClean="0">
              <a:solidFill>
                <a:schemeClr val="accent6">
                  <a:lumMod val="50000"/>
                </a:schemeClr>
              </a:solidFill>
            </a:rPr>
            <a:t>bảo</a:t>
          </a:r>
          <a:r>
            <a:rPr lang="en-US" b="1" dirty="0" smtClean="0">
              <a:solidFill>
                <a:schemeClr val="accent6">
                  <a:lumMod val="50000"/>
                </a:schemeClr>
              </a:solidFill>
            </a:rPr>
            <a:t> </a:t>
          </a:r>
          <a:r>
            <a:rPr lang="en-US" b="1" dirty="0" err="1" smtClean="0">
              <a:solidFill>
                <a:schemeClr val="accent6">
                  <a:lumMod val="50000"/>
                </a:schemeClr>
              </a:solidFill>
            </a:rPr>
            <a:t>tính</a:t>
          </a:r>
          <a:r>
            <a:rPr lang="en-US" b="1" dirty="0" smtClean="0">
              <a:solidFill>
                <a:schemeClr val="accent6">
                  <a:lumMod val="50000"/>
                </a:schemeClr>
              </a:solidFill>
            </a:rPr>
            <a:t> </a:t>
          </a:r>
          <a:r>
            <a:rPr lang="en-US" b="1" dirty="0" err="1" smtClean="0">
              <a:solidFill>
                <a:schemeClr val="accent6">
                  <a:lumMod val="50000"/>
                </a:schemeClr>
              </a:solidFill>
            </a:rPr>
            <a:t>mạch</a:t>
          </a:r>
          <a:r>
            <a:rPr lang="en-US" b="1" dirty="0" smtClean="0">
              <a:solidFill>
                <a:schemeClr val="accent6">
                  <a:lumMod val="50000"/>
                </a:schemeClr>
              </a:solidFill>
            </a:rPr>
            <a:t> </a:t>
          </a:r>
          <a:r>
            <a:rPr lang="en-US" b="1" dirty="0" err="1" smtClean="0">
              <a:solidFill>
                <a:schemeClr val="accent6">
                  <a:lumMod val="50000"/>
                </a:schemeClr>
              </a:solidFill>
            </a:rPr>
            <a:t>lạc</a:t>
          </a:r>
          <a:r>
            <a:rPr lang="en-US" b="1" dirty="0" smtClean="0">
              <a:solidFill>
                <a:schemeClr val="accent6">
                  <a:lumMod val="50000"/>
                </a:schemeClr>
              </a:solidFill>
            </a:rPr>
            <a:t>, </a:t>
          </a:r>
          <a:r>
            <a:rPr lang="en-US" b="1" dirty="0" err="1" smtClean="0">
              <a:solidFill>
                <a:schemeClr val="accent6">
                  <a:lumMod val="50000"/>
                </a:schemeClr>
              </a:solidFill>
            </a:rPr>
            <a:t>liên</a:t>
          </a:r>
          <a:r>
            <a:rPr lang="en-US" b="1" dirty="0" smtClean="0">
              <a:solidFill>
                <a:schemeClr val="accent6">
                  <a:lumMod val="50000"/>
                </a:schemeClr>
              </a:solidFill>
            </a:rPr>
            <a:t> </a:t>
          </a:r>
          <a:r>
            <a:rPr lang="en-US" b="1" dirty="0" err="1" smtClean="0">
              <a:solidFill>
                <a:schemeClr val="accent6">
                  <a:lumMod val="50000"/>
                </a:schemeClr>
              </a:solidFill>
            </a:rPr>
            <a:t>kết</a:t>
          </a:r>
          <a:r>
            <a:rPr lang="en-US" b="1" dirty="0" smtClean="0">
              <a:solidFill>
                <a:schemeClr val="accent6">
                  <a:lumMod val="50000"/>
                </a:schemeClr>
              </a:solidFill>
            </a:rPr>
            <a:t> </a:t>
          </a:r>
          <a:endParaRPr lang="en-US" b="1" dirty="0">
            <a:solidFill>
              <a:schemeClr val="accent6">
                <a:lumMod val="50000"/>
              </a:schemeClr>
            </a:solidFill>
          </a:endParaRPr>
        </a:p>
      </dgm:t>
    </dgm:pt>
    <dgm:pt modelId="{E1E87D1F-4730-4B9F-9579-A5979CA6145E}" type="parTrans" cxnId="{5CC3458F-B9FC-47F2-83AA-A97FD010C026}">
      <dgm:prSet/>
      <dgm:spPr/>
      <dgm:t>
        <a:bodyPr/>
        <a:lstStyle/>
        <a:p>
          <a:endParaRPr lang="en-US"/>
        </a:p>
      </dgm:t>
    </dgm:pt>
    <dgm:pt modelId="{35A911D4-20BE-46E9-BB1D-046C8F158DE4}" type="sibTrans" cxnId="{5CC3458F-B9FC-47F2-83AA-A97FD010C026}">
      <dgm:prSet/>
      <dgm:spPr/>
      <dgm:t>
        <a:bodyPr/>
        <a:lstStyle/>
        <a:p>
          <a:endParaRPr lang="en-US"/>
        </a:p>
      </dgm:t>
    </dgm:pt>
    <dgm:pt modelId="{C0DEF8BE-E02D-4229-A03C-F58B9D506EF2}">
      <dgm:prSet custT="1"/>
      <dgm:spPr>
        <a:solidFill>
          <a:schemeClr val="accent2">
            <a:lumMod val="60000"/>
            <a:lumOff val="40000"/>
          </a:schemeClr>
        </a:solidFill>
      </dgm:spPr>
      <dgm:t>
        <a:bodyPr/>
        <a:lstStyle/>
        <a:p>
          <a:pPr algn="just"/>
          <a:endParaRPr lang="en-US" sz="2400" b="1" dirty="0">
            <a:solidFill>
              <a:schemeClr val="tx1"/>
            </a:solidFill>
          </a:endParaRPr>
        </a:p>
      </dgm:t>
    </dgm:pt>
    <dgm:pt modelId="{720B0AD3-D080-48E3-826D-D85C167F02DD}" type="parTrans" cxnId="{A8C216F2-D9BD-4E93-AEBF-09336D26643B}">
      <dgm:prSet/>
      <dgm:spPr/>
      <dgm:t>
        <a:bodyPr/>
        <a:lstStyle/>
        <a:p>
          <a:endParaRPr lang="en-US"/>
        </a:p>
      </dgm:t>
    </dgm:pt>
    <dgm:pt modelId="{E8BD269C-637C-4B7B-9A10-972AB0A364F3}" type="sibTrans" cxnId="{A8C216F2-D9BD-4E93-AEBF-09336D26643B}">
      <dgm:prSet/>
      <dgm:spPr/>
      <dgm:t>
        <a:bodyPr/>
        <a:lstStyle/>
        <a:p>
          <a:endParaRPr lang="en-US"/>
        </a:p>
      </dgm:t>
    </dgm:pt>
    <dgm:pt modelId="{2B81DD88-8203-40A2-B9E2-CCFB57493401}">
      <dgm:prSet custT="1"/>
      <dgm:spPr>
        <a:solidFill>
          <a:schemeClr val="accent2">
            <a:lumMod val="60000"/>
            <a:lumOff val="40000"/>
          </a:schemeClr>
        </a:solidFill>
      </dgm:spPr>
      <dgm:t>
        <a:bodyPr/>
        <a:lstStyle/>
        <a:p>
          <a:pPr algn="just"/>
          <a:endParaRPr lang="en-US" sz="2400" b="1" dirty="0">
            <a:solidFill>
              <a:schemeClr val="tx1"/>
            </a:solidFill>
          </a:endParaRPr>
        </a:p>
      </dgm:t>
    </dgm:pt>
    <dgm:pt modelId="{3CB625C1-FC1D-48BE-B2E6-1BF107D03AF9}" type="parTrans" cxnId="{7A9480CD-0B3C-4EA9-9F57-8B084DE6CC72}">
      <dgm:prSet/>
      <dgm:spPr/>
      <dgm:t>
        <a:bodyPr/>
        <a:lstStyle/>
        <a:p>
          <a:endParaRPr lang="en-US"/>
        </a:p>
      </dgm:t>
    </dgm:pt>
    <dgm:pt modelId="{7BBF2D82-69D7-4A01-B1B3-123CDD1ACC13}" type="sibTrans" cxnId="{7A9480CD-0B3C-4EA9-9F57-8B084DE6CC72}">
      <dgm:prSet/>
      <dgm:spPr/>
      <dgm:t>
        <a:bodyPr/>
        <a:lstStyle/>
        <a:p>
          <a:endParaRPr lang="en-US"/>
        </a:p>
      </dgm:t>
    </dgm:pt>
    <dgm:pt modelId="{75DE11CE-8A62-4AFF-A928-376CE6560839}" type="pres">
      <dgm:prSet presAssocID="{97F7F269-F822-48AC-9793-0CFB94F08A07}" presName="layout" presStyleCnt="0">
        <dgm:presLayoutVars>
          <dgm:chMax/>
          <dgm:chPref/>
          <dgm:dir/>
          <dgm:animOne val="branch"/>
          <dgm:animLvl val="lvl"/>
          <dgm:resizeHandles/>
        </dgm:presLayoutVars>
      </dgm:prSet>
      <dgm:spPr/>
      <dgm:t>
        <a:bodyPr/>
        <a:lstStyle/>
        <a:p>
          <a:endParaRPr lang="en-US"/>
        </a:p>
      </dgm:t>
    </dgm:pt>
    <dgm:pt modelId="{3E22E6F4-B481-4B9B-B101-E98827A17C05}" type="pres">
      <dgm:prSet presAssocID="{8282BB6B-E423-4FEE-9C74-2608268A4F13}" presName="root" presStyleCnt="0">
        <dgm:presLayoutVars>
          <dgm:chMax/>
          <dgm:chPref val="4"/>
        </dgm:presLayoutVars>
      </dgm:prSet>
      <dgm:spPr/>
    </dgm:pt>
    <dgm:pt modelId="{EF729C70-CE78-4A22-83E8-8973F83C20BD}" type="pres">
      <dgm:prSet presAssocID="{8282BB6B-E423-4FEE-9C74-2608268A4F13}" presName="rootComposite" presStyleCnt="0">
        <dgm:presLayoutVars/>
      </dgm:prSet>
      <dgm:spPr/>
    </dgm:pt>
    <dgm:pt modelId="{51C851FF-8F3A-44F1-9DAE-33170DDCDC4E}" type="pres">
      <dgm:prSet presAssocID="{8282BB6B-E423-4FEE-9C74-2608268A4F13}" presName="rootText" presStyleLbl="node0" presStyleIdx="0" presStyleCnt="1" custLinFactNeighborX="470" custLinFactNeighborY="-39930">
        <dgm:presLayoutVars>
          <dgm:chMax/>
          <dgm:chPref val="4"/>
        </dgm:presLayoutVars>
      </dgm:prSet>
      <dgm:spPr/>
      <dgm:t>
        <a:bodyPr/>
        <a:lstStyle/>
        <a:p>
          <a:endParaRPr lang="en-US"/>
        </a:p>
      </dgm:t>
    </dgm:pt>
    <dgm:pt modelId="{463B1760-8D7F-4E2C-AE33-F166483538D2}" type="pres">
      <dgm:prSet presAssocID="{8282BB6B-E423-4FEE-9C74-2608268A4F13}" presName="childShape" presStyleCnt="0">
        <dgm:presLayoutVars>
          <dgm:chMax val="0"/>
          <dgm:chPref val="0"/>
        </dgm:presLayoutVars>
      </dgm:prSet>
      <dgm:spPr/>
    </dgm:pt>
    <dgm:pt modelId="{E1CB3203-97BA-4D51-B534-5BD241C47737}" type="pres">
      <dgm:prSet presAssocID="{C0DEF8BE-E02D-4229-A03C-F58B9D506EF2}" presName="childComposite" presStyleCnt="0">
        <dgm:presLayoutVars>
          <dgm:chMax val="0"/>
          <dgm:chPref val="0"/>
        </dgm:presLayoutVars>
      </dgm:prSet>
      <dgm:spPr/>
    </dgm:pt>
    <dgm:pt modelId="{2932CD47-CF07-4752-9B4B-92225402FB03}" type="pres">
      <dgm:prSet presAssocID="{C0DEF8BE-E02D-4229-A03C-F58B9D506EF2}" presName="Image" presStyleLbl="node1" presStyleIdx="0" presStyleCnt="2" custLinFactNeighborX="229" custLinFactNeighborY="-38572"/>
      <dgm:spPr>
        <a:solidFill>
          <a:schemeClr val="accent2">
            <a:lumMod val="60000"/>
            <a:lumOff val="40000"/>
          </a:schemeClr>
        </a:solidFill>
      </dgm:spPr>
    </dgm:pt>
    <dgm:pt modelId="{389E7631-19D0-4072-8FF2-47665CE02B24}" type="pres">
      <dgm:prSet presAssocID="{C0DEF8BE-E02D-4229-A03C-F58B9D506EF2}" presName="childText" presStyleLbl="lnNode1" presStyleIdx="0" presStyleCnt="2" custLinFactNeighborX="676" custLinFactNeighborY="-38028">
        <dgm:presLayoutVars>
          <dgm:chMax val="0"/>
          <dgm:chPref val="0"/>
          <dgm:bulletEnabled val="1"/>
        </dgm:presLayoutVars>
      </dgm:prSet>
      <dgm:spPr/>
      <dgm:t>
        <a:bodyPr/>
        <a:lstStyle/>
        <a:p>
          <a:endParaRPr lang="en-US"/>
        </a:p>
      </dgm:t>
    </dgm:pt>
    <dgm:pt modelId="{BF24277E-8C49-4672-889D-A73BF4EDB920}" type="pres">
      <dgm:prSet presAssocID="{2B81DD88-8203-40A2-B9E2-CCFB57493401}" presName="childComposite" presStyleCnt="0">
        <dgm:presLayoutVars>
          <dgm:chMax val="0"/>
          <dgm:chPref val="0"/>
        </dgm:presLayoutVars>
      </dgm:prSet>
      <dgm:spPr/>
    </dgm:pt>
    <dgm:pt modelId="{93622C8C-7803-4DBA-9DE2-0EE07B568EBE}" type="pres">
      <dgm:prSet presAssocID="{2B81DD88-8203-40A2-B9E2-CCFB57493401}" presName="Image" presStyleLbl="node1" presStyleIdx="1" presStyleCnt="2" custLinFactNeighborY="-43732"/>
      <dgm:spPr>
        <a:solidFill>
          <a:schemeClr val="accent2">
            <a:lumMod val="60000"/>
            <a:lumOff val="40000"/>
          </a:schemeClr>
        </a:solidFill>
      </dgm:spPr>
    </dgm:pt>
    <dgm:pt modelId="{7DD2035E-DCC0-4138-9914-94C5049616DE}" type="pres">
      <dgm:prSet presAssocID="{2B81DD88-8203-40A2-B9E2-CCFB57493401}" presName="childText" presStyleLbl="lnNode1" presStyleIdx="1" presStyleCnt="2" custLinFactNeighborX="270" custLinFactNeighborY="-43732">
        <dgm:presLayoutVars>
          <dgm:chMax val="0"/>
          <dgm:chPref val="0"/>
          <dgm:bulletEnabled val="1"/>
        </dgm:presLayoutVars>
      </dgm:prSet>
      <dgm:spPr/>
      <dgm:t>
        <a:bodyPr/>
        <a:lstStyle/>
        <a:p>
          <a:endParaRPr lang="en-US"/>
        </a:p>
      </dgm:t>
    </dgm:pt>
  </dgm:ptLst>
  <dgm:cxnLst>
    <dgm:cxn modelId="{FF838F76-6DBC-4A6F-8274-046899C1A7C0}" type="presOf" srcId="{C0DEF8BE-E02D-4229-A03C-F58B9D506EF2}" destId="{389E7631-19D0-4072-8FF2-47665CE02B24}" srcOrd="0" destOrd="0" presId="urn:microsoft.com/office/officeart/2008/layout/PictureAccentList"/>
    <dgm:cxn modelId="{AA8CE703-A69A-425F-B2B8-D487015DBBF4}" type="presOf" srcId="{2B81DD88-8203-40A2-B9E2-CCFB57493401}" destId="{7DD2035E-DCC0-4138-9914-94C5049616DE}" srcOrd="0" destOrd="0" presId="urn:microsoft.com/office/officeart/2008/layout/PictureAccentList"/>
    <dgm:cxn modelId="{6D74A9A0-0C65-4D49-BBC2-539A3B0DD2DA}" type="presOf" srcId="{97F7F269-F822-48AC-9793-0CFB94F08A07}" destId="{75DE11CE-8A62-4AFF-A928-376CE6560839}" srcOrd="0" destOrd="0" presId="urn:microsoft.com/office/officeart/2008/layout/PictureAccentList"/>
    <dgm:cxn modelId="{5CC3458F-B9FC-47F2-83AA-A97FD010C026}" srcId="{97F7F269-F822-48AC-9793-0CFB94F08A07}" destId="{8282BB6B-E423-4FEE-9C74-2608268A4F13}" srcOrd="0" destOrd="0" parTransId="{E1E87D1F-4730-4B9F-9579-A5979CA6145E}" sibTransId="{35A911D4-20BE-46E9-BB1D-046C8F158DE4}"/>
    <dgm:cxn modelId="{E21D0944-96FA-4673-AE8F-D7D954F04F6E}" type="presOf" srcId="{8282BB6B-E423-4FEE-9C74-2608268A4F13}" destId="{51C851FF-8F3A-44F1-9DAE-33170DDCDC4E}" srcOrd="0" destOrd="0" presId="urn:microsoft.com/office/officeart/2008/layout/PictureAccentList"/>
    <dgm:cxn modelId="{A8C216F2-D9BD-4E93-AEBF-09336D26643B}" srcId="{8282BB6B-E423-4FEE-9C74-2608268A4F13}" destId="{C0DEF8BE-E02D-4229-A03C-F58B9D506EF2}" srcOrd="0" destOrd="0" parTransId="{720B0AD3-D080-48E3-826D-D85C167F02DD}" sibTransId="{E8BD269C-637C-4B7B-9A10-972AB0A364F3}"/>
    <dgm:cxn modelId="{7A9480CD-0B3C-4EA9-9F57-8B084DE6CC72}" srcId="{8282BB6B-E423-4FEE-9C74-2608268A4F13}" destId="{2B81DD88-8203-40A2-B9E2-CCFB57493401}" srcOrd="1" destOrd="0" parTransId="{3CB625C1-FC1D-48BE-B2E6-1BF107D03AF9}" sibTransId="{7BBF2D82-69D7-4A01-B1B3-123CDD1ACC13}"/>
    <dgm:cxn modelId="{997E8BFC-1AA2-42D5-9373-9F26B100D05A}" type="presParOf" srcId="{75DE11CE-8A62-4AFF-A928-376CE6560839}" destId="{3E22E6F4-B481-4B9B-B101-E98827A17C05}" srcOrd="0" destOrd="0" presId="urn:microsoft.com/office/officeart/2008/layout/PictureAccentList"/>
    <dgm:cxn modelId="{D51A9FA7-4C32-41E6-ACB4-2FA5C9C5870A}" type="presParOf" srcId="{3E22E6F4-B481-4B9B-B101-E98827A17C05}" destId="{EF729C70-CE78-4A22-83E8-8973F83C20BD}" srcOrd="0" destOrd="0" presId="urn:microsoft.com/office/officeart/2008/layout/PictureAccentList"/>
    <dgm:cxn modelId="{3C3DEF9D-6C3C-44D4-8C4C-0C1082734E3A}" type="presParOf" srcId="{EF729C70-CE78-4A22-83E8-8973F83C20BD}" destId="{51C851FF-8F3A-44F1-9DAE-33170DDCDC4E}" srcOrd="0" destOrd="0" presId="urn:microsoft.com/office/officeart/2008/layout/PictureAccentList"/>
    <dgm:cxn modelId="{7BC9CD4A-9BEA-44D6-9913-55A8F7B39ABF}" type="presParOf" srcId="{3E22E6F4-B481-4B9B-B101-E98827A17C05}" destId="{463B1760-8D7F-4E2C-AE33-F166483538D2}" srcOrd="1" destOrd="0" presId="urn:microsoft.com/office/officeart/2008/layout/PictureAccentList"/>
    <dgm:cxn modelId="{D80D1A1F-7F11-45F0-AEC0-271F67A319ED}" type="presParOf" srcId="{463B1760-8D7F-4E2C-AE33-F166483538D2}" destId="{E1CB3203-97BA-4D51-B534-5BD241C47737}" srcOrd="0" destOrd="0" presId="urn:microsoft.com/office/officeart/2008/layout/PictureAccentList"/>
    <dgm:cxn modelId="{94FBE77F-C497-4D83-A2E0-0E620A7CADE4}" type="presParOf" srcId="{E1CB3203-97BA-4D51-B534-5BD241C47737}" destId="{2932CD47-CF07-4752-9B4B-92225402FB03}" srcOrd="0" destOrd="0" presId="urn:microsoft.com/office/officeart/2008/layout/PictureAccentList"/>
    <dgm:cxn modelId="{55403C6D-D594-44E4-A0CE-93BAA2C94891}" type="presParOf" srcId="{E1CB3203-97BA-4D51-B534-5BD241C47737}" destId="{389E7631-19D0-4072-8FF2-47665CE02B24}" srcOrd="1" destOrd="0" presId="urn:microsoft.com/office/officeart/2008/layout/PictureAccentList"/>
    <dgm:cxn modelId="{25472F51-D995-4E44-A8AA-C759EA2CF40B}" type="presParOf" srcId="{463B1760-8D7F-4E2C-AE33-F166483538D2}" destId="{BF24277E-8C49-4672-889D-A73BF4EDB920}" srcOrd="1" destOrd="0" presId="urn:microsoft.com/office/officeart/2008/layout/PictureAccentList"/>
    <dgm:cxn modelId="{B6F94101-7490-4FDE-9042-1891BB204DE9}" type="presParOf" srcId="{BF24277E-8C49-4672-889D-A73BF4EDB920}" destId="{93622C8C-7803-4DBA-9DE2-0EE07B568EBE}" srcOrd="0" destOrd="0" presId="urn:microsoft.com/office/officeart/2008/layout/PictureAccentList"/>
    <dgm:cxn modelId="{418855EA-2099-4F8E-B16B-672F587AB56F}" type="presParOf" srcId="{BF24277E-8C49-4672-889D-A73BF4EDB920}" destId="{7DD2035E-DCC0-4138-9914-94C5049616D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851FF-8F3A-44F1-9DAE-33170DDCDC4E}">
      <dsp:nvSpPr>
        <dsp:cNvPr id="0" name=""/>
        <dsp:cNvSpPr/>
      </dsp:nvSpPr>
      <dsp:spPr>
        <a:xfrm>
          <a:off x="0" y="0"/>
          <a:ext cx="10959919" cy="1354666"/>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lvl="0" algn="ctr" defTabSz="2000250">
            <a:lnSpc>
              <a:spcPct val="90000"/>
            </a:lnSpc>
            <a:spcBef>
              <a:spcPct val="0"/>
            </a:spcBef>
            <a:spcAft>
              <a:spcPct val="35000"/>
            </a:spcAft>
          </a:pPr>
          <a:r>
            <a:rPr lang="en-US" sz="4500" b="1" kern="1200" dirty="0" smtClean="0">
              <a:solidFill>
                <a:schemeClr val="accent6">
                  <a:lumMod val="50000"/>
                </a:schemeClr>
              </a:solidFill>
            </a:rPr>
            <a:t>1. </a:t>
          </a:r>
          <a:r>
            <a:rPr lang="en-US" sz="4500" b="1" kern="1200" dirty="0" err="1" smtClean="0">
              <a:solidFill>
                <a:schemeClr val="accent6">
                  <a:lumMod val="50000"/>
                </a:schemeClr>
              </a:solidFill>
            </a:rPr>
            <a:t>Yêu</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cầu</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để</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đảm</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bảo</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tính</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mạch</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lạc</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liên</a:t>
          </a:r>
          <a:r>
            <a:rPr lang="en-US" sz="4500" b="1" kern="1200" dirty="0" smtClean="0">
              <a:solidFill>
                <a:schemeClr val="accent6">
                  <a:lumMod val="50000"/>
                </a:schemeClr>
              </a:solidFill>
            </a:rPr>
            <a:t> </a:t>
          </a:r>
          <a:r>
            <a:rPr lang="en-US" sz="4500" b="1" kern="1200" dirty="0" err="1" smtClean="0">
              <a:solidFill>
                <a:schemeClr val="accent6">
                  <a:lumMod val="50000"/>
                </a:schemeClr>
              </a:solidFill>
            </a:rPr>
            <a:t>kết</a:t>
          </a:r>
          <a:r>
            <a:rPr lang="en-US" sz="4500" b="1" kern="1200" dirty="0" smtClean="0">
              <a:solidFill>
                <a:schemeClr val="accent6">
                  <a:lumMod val="50000"/>
                </a:schemeClr>
              </a:solidFill>
            </a:rPr>
            <a:t> </a:t>
          </a:r>
          <a:endParaRPr lang="en-US" sz="4500" b="1" kern="1200" dirty="0">
            <a:solidFill>
              <a:schemeClr val="accent6">
                <a:lumMod val="50000"/>
              </a:schemeClr>
            </a:solidFill>
          </a:endParaRPr>
        </a:p>
      </dsp:txBody>
      <dsp:txXfrm>
        <a:off x="39677" y="39677"/>
        <a:ext cx="10880565" cy="1275312"/>
      </dsp:txXfrm>
    </dsp:sp>
    <dsp:sp modelId="{2932CD47-CF07-4752-9B4B-92225402FB03}">
      <dsp:nvSpPr>
        <dsp:cNvPr id="0" name=""/>
        <dsp:cNvSpPr/>
      </dsp:nvSpPr>
      <dsp:spPr>
        <a:xfrm>
          <a:off x="3102" y="1550118"/>
          <a:ext cx="1354666" cy="1354666"/>
        </a:xfrm>
        <a:prstGeom prst="roundRect">
          <a:avLst>
            <a:gd name="adj" fmla="val 166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E7631-19D0-4072-8FF2-47665CE02B24}">
      <dsp:nvSpPr>
        <dsp:cNvPr id="0" name=""/>
        <dsp:cNvSpPr/>
      </dsp:nvSpPr>
      <dsp:spPr>
        <a:xfrm>
          <a:off x="1435946" y="1557487"/>
          <a:ext cx="9523973" cy="1354666"/>
        </a:xfrm>
        <a:prstGeom prst="roundRect">
          <a:avLst>
            <a:gd name="adj" fmla="val 166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endParaRPr lang="en-US" sz="2400" b="1" kern="1200" dirty="0">
            <a:solidFill>
              <a:schemeClr val="tx1"/>
            </a:solidFill>
          </a:endParaRPr>
        </a:p>
      </dsp:txBody>
      <dsp:txXfrm>
        <a:off x="1502087" y="1623628"/>
        <a:ext cx="9391691" cy="1222384"/>
      </dsp:txXfrm>
    </dsp:sp>
    <dsp:sp modelId="{93622C8C-7803-4DBA-9DE2-0EE07B568EBE}">
      <dsp:nvSpPr>
        <dsp:cNvPr id="0" name=""/>
        <dsp:cNvSpPr/>
      </dsp:nvSpPr>
      <dsp:spPr>
        <a:xfrm>
          <a:off x="0" y="2997444"/>
          <a:ext cx="1354666" cy="1354666"/>
        </a:xfrm>
        <a:prstGeom prst="roundRect">
          <a:avLst>
            <a:gd name="adj" fmla="val 166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D2035E-DCC0-4138-9914-94C5049616DE}">
      <dsp:nvSpPr>
        <dsp:cNvPr id="0" name=""/>
        <dsp:cNvSpPr/>
      </dsp:nvSpPr>
      <dsp:spPr>
        <a:xfrm>
          <a:off x="1435946" y="2997444"/>
          <a:ext cx="9523973" cy="1354666"/>
        </a:xfrm>
        <a:prstGeom prst="roundRect">
          <a:avLst>
            <a:gd name="adj" fmla="val 166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endParaRPr lang="en-US" sz="2400" b="1" kern="1200" dirty="0">
            <a:solidFill>
              <a:schemeClr val="tx1"/>
            </a:solidFill>
          </a:endParaRPr>
        </a:p>
      </dsp:txBody>
      <dsp:txXfrm>
        <a:off x="1502087" y="3063585"/>
        <a:ext cx="9391691" cy="122238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D96532-20A5-48D2-962B-EDD8D0B76919}" type="datetimeFigureOut">
              <a:rPr lang="en-US"/>
              <a:pPr>
                <a:defRPr/>
              </a:pPr>
              <a:t>9/5/2022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29A8A1-D519-4B00-B6D3-7DEFB13E6447}" type="slidenum">
              <a:rPr lang="en-US"/>
              <a:pPr/>
              <a:t>‹#›</a:t>
            </a:fld>
            <a:endParaRPr lang="en-US"/>
          </a:p>
        </p:txBody>
      </p:sp>
    </p:spTree>
    <p:extLst>
      <p:ext uri="{BB962C8B-B14F-4D97-AF65-F5344CB8AC3E}">
        <p14:creationId xmlns:p14="http://schemas.microsoft.com/office/powerpoint/2010/main" val="184937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EFD7A7-25C1-4C86-9835-8363ABDB6805}" type="datetimeFigureOut">
              <a:rPr lang="en-US"/>
              <a:pPr>
                <a:defRPr/>
              </a:pPr>
              <a:t>9/5/2022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DE57F4-EEE4-4539-8A25-436C8D09470D}" type="slidenum">
              <a:rPr lang="en-US"/>
              <a:pPr/>
              <a:t>‹#›</a:t>
            </a:fld>
            <a:endParaRPr lang="en-US"/>
          </a:p>
        </p:txBody>
      </p:sp>
    </p:spTree>
    <p:extLst>
      <p:ext uri="{BB962C8B-B14F-4D97-AF65-F5344CB8AC3E}">
        <p14:creationId xmlns:p14="http://schemas.microsoft.com/office/powerpoint/2010/main" val="19304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0C819D-EE2E-4B60-9B03-4FA0E51FE776}" type="datetimeFigureOut">
              <a:rPr lang="en-US"/>
              <a:pPr>
                <a:defRPr/>
              </a:pPr>
              <a:t>9/5/2022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FFB908-79F5-49B0-AFFE-C5352CC93D7B}" type="slidenum">
              <a:rPr lang="en-US"/>
              <a:pPr/>
              <a:t>‹#›</a:t>
            </a:fld>
            <a:endParaRPr lang="en-US"/>
          </a:p>
        </p:txBody>
      </p:sp>
    </p:spTree>
    <p:extLst>
      <p:ext uri="{BB962C8B-B14F-4D97-AF65-F5344CB8AC3E}">
        <p14:creationId xmlns:p14="http://schemas.microsoft.com/office/powerpoint/2010/main" val="212244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70C011-A8D1-4243-B3C5-8C2779C83E03}" type="datetimeFigureOut">
              <a:rPr lang="en-US"/>
              <a:pPr>
                <a:defRPr/>
              </a:pPr>
              <a:t>9/5/2022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0565B8-5C64-4B6F-9A29-F381202CDDFD}" type="slidenum">
              <a:rPr lang="en-US"/>
              <a:pPr/>
              <a:t>‹#›</a:t>
            </a:fld>
            <a:endParaRPr lang="en-US"/>
          </a:p>
        </p:txBody>
      </p:sp>
    </p:spTree>
    <p:extLst>
      <p:ext uri="{BB962C8B-B14F-4D97-AF65-F5344CB8AC3E}">
        <p14:creationId xmlns:p14="http://schemas.microsoft.com/office/powerpoint/2010/main" val="419040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79EE7C-8139-41A6-8C47-2E741F637108}" type="datetimeFigureOut">
              <a:rPr lang="en-US"/>
              <a:pPr>
                <a:defRPr/>
              </a:pPr>
              <a:t>9/5/2022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BC4FBE-DEBF-4CF0-9203-1545759D39D1}" type="slidenum">
              <a:rPr lang="en-US"/>
              <a:pPr/>
              <a:t>‹#›</a:t>
            </a:fld>
            <a:endParaRPr lang="en-US"/>
          </a:p>
        </p:txBody>
      </p:sp>
    </p:spTree>
    <p:extLst>
      <p:ext uri="{BB962C8B-B14F-4D97-AF65-F5344CB8AC3E}">
        <p14:creationId xmlns:p14="http://schemas.microsoft.com/office/powerpoint/2010/main" val="283208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466CE2-368F-4DB3-AD81-9CAE167BFC53}" type="datetimeFigureOut">
              <a:rPr lang="en-US"/>
              <a:pPr>
                <a:defRPr/>
              </a:pPr>
              <a:t>9/5/2022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9411F4-4964-4AC6-8D48-9C9417A35024}" type="slidenum">
              <a:rPr lang="en-US"/>
              <a:pPr/>
              <a:t>‹#›</a:t>
            </a:fld>
            <a:endParaRPr lang="en-US"/>
          </a:p>
        </p:txBody>
      </p:sp>
    </p:spTree>
    <p:extLst>
      <p:ext uri="{BB962C8B-B14F-4D97-AF65-F5344CB8AC3E}">
        <p14:creationId xmlns:p14="http://schemas.microsoft.com/office/powerpoint/2010/main" val="371154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C37892-6878-4642-8FFE-260B4487E12E}" type="datetimeFigureOut">
              <a:rPr lang="en-US"/>
              <a:pPr>
                <a:defRPr/>
              </a:pPr>
              <a:t>9/5/2022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0700230-FF30-4262-B200-BCBE5A6F1C06}" type="slidenum">
              <a:rPr lang="en-US"/>
              <a:pPr/>
              <a:t>‹#›</a:t>
            </a:fld>
            <a:endParaRPr lang="en-US"/>
          </a:p>
        </p:txBody>
      </p:sp>
    </p:spTree>
    <p:extLst>
      <p:ext uri="{BB962C8B-B14F-4D97-AF65-F5344CB8AC3E}">
        <p14:creationId xmlns:p14="http://schemas.microsoft.com/office/powerpoint/2010/main" val="406265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067F68-EAB5-41CE-921C-828CCE36C4D7}" type="datetimeFigureOut">
              <a:rPr lang="en-US"/>
              <a:pPr>
                <a:defRPr/>
              </a:pPr>
              <a:t>9/5/2022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D9131B0-35DB-4647-8548-E9CFCA34B597}" type="slidenum">
              <a:rPr lang="en-US"/>
              <a:pPr/>
              <a:t>‹#›</a:t>
            </a:fld>
            <a:endParaRPr lang="en-US"/>
          </a:p>
        </p:txBody>
      </p:sp>
    </p:spTree>
    <p:extLst>
      <p:ext uri="{BB962C8B-B14F-4D97-AF65-F5344CB8AC3E}">
        <p14:creationId xmlns:p14="http://schemas.microsoft.com/office/powerpoint/2010/main" val="202088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1F86AD-F3A8-44EC-9245-8391C130DE39}" type="datetimeFigureOut">
              <a:rPr lang="en-US"/>
              <a:pPr>
                <a:defRPr/>
              </a:pPr>
              <a:t>9/5/2022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484D1-E0A0-4CE7-898A-578E90E47031}" type="slidenum">
              <a:rPr lang="en-US"/>
              <a:pPr/>
              <a:t>‹#›</a:t>
            </a:fld>
            <a:endParaRPr lang="en-US"/>
          </a:p>
        </p:txBody>
      </p:sp>
    </p:spTree>
    <p:extLst>
      <p:ext uri="{BB962C8B-B14F-4D97-AF65-F5344CB8AC3E}">
        <p14:creationId xmlns:p14="http://schemas.microsoft.com/office/powerpoint/2010/main" val="171588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2EB87A-1CF9-4FC4-81DF-B1E21A4DE154}" type="datetimeFigureOut">
              <a:rPr lang="en-US"/>
              <a:pPr>
                <a:defRPr/>
              </a:pPr>
              <a:t>9/5/2022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185F34-69C8-4C98-9AFF-04F1BBE9618B}" type="slidenum">
              <a:rPr lang="en-US"/>
              <a:pPr/>
              <a:t>‹#›</a:t>
            </a:fld>
            <a:endParaRPr lang="en-US"/>
          </a:p>
        </p:txBody>
      </p:sp>
    </p:spTree>
    <p:extLst>
      <p:ext uri="{BB962C8B-B14F-4D97-AF65-F5344CB8AC3E}">
        <p14:creationId xmlns:p14="http://schemas.microsoft.com/office/powerpoint/2010/main" val="365814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0C0E6C-B7AA-4A65-B0A8-0F382314D312}" type="datetimeFigureOut">
              <a:rPr lang="en-US"/>
              <a:pPr>
                <a:defRPr/>
              </a:pPr>
              <a:t>9/5/2022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9FCBD86-99AE-4FF7-B95E-5E9BE97CF781}" type="slidenum">
              <a:rPr lang="en-US"/>
              <a:pPr/>
              <a:t>‹#›</a:t>
            </a:fld>
            <a:endParaRPr lang="en-US"/>
          </a:p>
        </p:txBody>
      </p:sp>
    </p:spTree>
    <p:extLst>
      <p:ext uri="{BB962C8B-B14F-4D97-AF65-F5344CB8AC3E}">
        <p14:creationId xmlns:p14="http://schemas.microsoft.com/office/powerpoint/2010/main" val="28510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ACB7B16-4FE8-49C6-8F5B-67A16567E204}" type="datetimeFigureOut">
              <a:rPr lang="en-US"/>
              <a:pPr>
                <a:defRPr/>
              </a:pPr>
              <a:t>9/5/2022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7E0ABD3-38DB-4CFC-A369-F02EFDD6B50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5" y="65088"/>
            <a:ext cx="11718925" cy="65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31800" y="180975"/>
            <a:ext cx="11326813" cy="13843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2800" b="1"/>
              <a:t>TIẾT 5.  THỰC HÀNH TIẾNG VIỆT</a:t>
            </a:r>
            <a:endParaRPr lang="en-US" sz="2800"/>
          </a:p>
          <a:p>
            <a:pPr algn="ctr"/>
            <a:r>
              <a:rPr lang="en-US" sz="2800" b="1"/>
              <a:t>LỖI VỀ LIÊN KẾT VÀ  MẠCH LẠC TRONG ĐOẠN VĂN, VĂN BẢN: DẤU HIỆU NHẬN BIẾT VÀ CÁCH CHỈNH SỬA</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004888" y="166688"/>
            <a:ext cx="108569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3200" b="1"/>
              <a:t>2. Các lỗi về liên kết, mạch lạc trong đoạn văn</a:t>
            </a:r>
            <a:endParaRPr lang="en-US" sz="3200"/>
          </a:p>
        </p:txBody>
      </p:sp>
      <p:sp>
        <p:nvSpPr>
          <p:cNvPr id="9" name="Flowchart: Alternate Process 8"/>
          <p:cNvSpPr/>
          <p:nvPr/>
        </p:nvSpPr>
        <p:spPr>
          <a:xfrm>
            <a:off x="560388" y="1608138"/>
            <a:ext cx="5621337" cy="165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Alternate Process 9"/>
          <p:cNvSpPr/>
          <p:nvPr/>
        </p:nvSpPr>
        <p:spPr>
          <a:xfrm>
            <a:off x="6538913" y="742950"/>
            <a:ext cx="5446712" cy="7493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Alternate Process 10"/>
          <p:cNvSpPr/>
          <p:nvPr/>
        </p:nvSpPr>
        <p:spPr>
          <a:xfrm>
            <a:off x="560388" y="3375025"/>
            <a:ext cx="5616575" cy="345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Alternate Process 11"/>
          <p:cNvSpPr/>
          <p:nvPr/>
        </p:nvSpPr>
        <p:spPr>
          <a:xfrm>
            <a:off x="6902450" y="1608138"/>
            <a:ext cx="5083175" cy="21526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Alternate Process 12"/>
          <p:cNvSpPr/>
          <p:nvPr/>
        </p:nvSpPr>
        <p:spPr>
          <a:xfrm>
            <a:off x="255588" y="811213"/>
            <a:ext cx="5921375" cy="708025"/>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Alternate Process 13"/>
          <p:cNvSpPr/>
          <p:nvPr/>
        </p:nvSpPr>
        <p:spPr>
          <a:xfrm>
            <a:off x="6992938" y="3902075"/>
            <a:ext cx="4992687" cy="30749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773113" y="838200"/>
            <a:ext cx="5248275" cy="523875"/>
          </a:xfrm>
          <a:prstGeom prst="rect">
            <a:avLst/>
          </a:prstGeom>
          <a:solidFill>
            <a:schemeClr val="accent2">
              <a:lumMod val="40000"/>
              <a:lumOff val="60000"/>
            </a:schemeClr>
          </a:solidFill>
        </p:spPr>
        <p:txBody>
          <a:bodyPr>
            <a:spAutoFit/>
          </a:bodyPr>
          <a:lstStyle/>
          <a:p>
            <a:pPr>
              <a:defRPr/>
            </a:pPr>
            <a:r>
              <a:rPr lang="en-US" sz="2800" b="1" dirty="0">
                <a:solidFill>
                  <a:srgbClr val="FF0000"/>
                </a:solidFill>
              </a:rPr>
              <a:t>a. </a:t>
            </a:r>
            <a:r>
              <a:rPr lang="en-US" sz="2800" b="1" dirty="0" err="1">
                <a:solidFill>
                  <a:srgbClr val="FF0000"/>
                </a:solidFill>
              </a:rPr>
              <a:t>Lỗi</a:t>
            </a:r>
            <a:r>
              <a:rPr lang="en-US" sz="2800" b="1" dirty="0">
                <a:solidFill>
                  <a:srgbClr val="FF0000"/>
                </a:solidFill>
              </a:rPr>
              <a:t> </a:t>
            </a:r>
            <a:r>
              <a:rPr lang="en-US" sz="2800" b="1" dirty="0" err="1">
                <a:solidFill>
                  <a:srgbClr val="FF0000"/>
                </a:solidFill>
              </a:rPr>
              <a:t>liên</a:t>
            </a:r>
            <a:r>
              <a:rPr lang="en-US" sz="2800" b="1" dirty="0">
                <a:solidFill>
                  <a:srgbClr val="FF0000"/>
                </a:solidFill>
              </a:rPr>
              <a:t>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đoạn</a:t>
            </a:r>
            <a:r>
              <a:rPr lang="en-US" sz="2800" b="1" dirty="0">
                <a:solidFill>
                  <a:srgbClr val="FF0000"/>
                </a:solidFill>
              </a:rPr>
              <a:t> </a:t>
            </a:r>
            <a:r>
              <a:rPr lang="en-US" sz="2800" b="1" dirty="0" err="1">
                <a:solidFill>
                  <a:srgbClr val="FF0000"/>
                </a:solidFill>
              </a:rPr>
              <a:t>văn</a:t>
            </a:r>
            <a:endParaRPr lang="en-US" sz="2800" dirty="0">
              <a:solidFill>
                <a:srgbClr val="FF0000"/>
              </a:solidFill>
            </a:endParaRPr>
          </a:p>
        </p:txBody>
      </p:sp>
      <p:sp>
        <p:nvSpPr>
          <p:cNvPr id="16" name="TextBox 15"/>
          <p:cNvSpPr txBox="1">
            <a:spLocks noChangeArrowheads="1"/>
          </p:cNvSpPr>
          <p:nvPr/>
        </p:nvSpPr>
        <p:spPr bwMode="auto">
          <a:xfrm>
            <a:off x="633413" y="1608138"/>
            <a:ext cx="5543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n-US" sz="2400" b="1"/>
              <a:t>Nhận biết lỗi về liên kết trong đoạn văn</a:t>
            </a:r>
            <a:endParaRPr lang="en-US" sz="2400"/>
          </a:p>
          <a:p>
            <a:pPr algn="just"/>
            <a:r>
              <a:rPr lang="en-US" sz="2400"/>
              <a:t>Giữa các câu liền kề không có phương tiện kết nối hoặc có nhưng không phù hợp khiến đoạn văn trở nên rời rạc</a:t>
            </a:r>
          </a:p>
        </p:txBody>
      </p:sp>
      <p:sp>
        <p:nvSpPr>
          <p:cNvPr id="17" name="TextBox 16"/>
          <p:cNvSpPr txBox="1">
            <a:spLocks noChangeArrowheads="1"/>
          </p:cNvSpPr>
          <p:nvPr/>
        </p:nvSpPr>
        <p:spPr bwMode="auto">
          <a:xfrm>
            <a:off x="560388" y="3433763"/>
            <a:ext cx="56165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400" b="1"/>
              <a:t>Khắc phục lỗi liên kết trong đoạn văn</a:t>
            </a:r>
            <a:endParaRPr lang="en-US" sz="2400"/>
          </a:p>
          <a:p>
            <a:r>
              <a:rPr lang="en-US" sz="2400"/>
              <a:t>+Xác định phương tiện kết nối cần có giữa các câu liền kề.</a:t>
            </a:r>
          </a:p>
          <a:p>
            <a:r>
              <a:rPr lang="en-US" sz="2400"/>
              <a:t>+Thay thế hoặc bỏ cụm từ đảm nhiệm chức năng kết nối đã bị dùng sai.</a:t>
            </a:r>
          </a:p>
          <a:p>
            <a:r>
              <a:rPr lang="en-US" sz="2400"/>
              <a:t>+Nếu chưa có phương tiện kết nối hợp lí, phải bổ sung. Có thể viết thêm câu phù hợp nhằm khắc phục sự đứt đoạn của mạch lập luận</a:t>
            </a:r>
          </a:p>
        </p:txBody>
      </p:sp>
      <p:sp>
        <p:nvSpPr>
          <p:cNvPr id="18" name="TextBox 17"/>
          <p:cNvSpPr txBox="1">
            <a:spLocks noChangeArrowheads="1"/>
          </p:cNvSpPr>
          <p:nvPr/>
        </p:nvSpPr>
        <p:spPr bwMode="auto">
          <a:xfrm>
            <a:off x="7161213" y="866775"/>
            <a:ext cx="5138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400" b="1">
                <a:solidFill>
                  <a:srgbClr val="FF0000"/>
                </a:solidFill>
              </a:rPr>
              <a:t>b. Lỗi về mạch lạc trong đoạn văn</a:t>
            </a:r>
            <a:endParaRPr lang="en-US" sz="2400">
              <a:solidFill>
                <a:srgbClr val="FF0000"/>
              </a:solidFill>
            </a:endParaRPr>
          </a:p>
        </p:txBody>
      </p:sp>
      <p:sp>
        <p:nvSpPr>
          <p:cNvPr id="19" name="TextBox 18"/>
          <p:cNvSpPr txBox="1">
            <a:spLocks noChangeArrowheads="1"/>
          </p:cNvSpPr>
          <p:nvPr/>
        </p:nvSpPr>
        <p:spPr bwMode="auto">
          <a:xfrm>
            <a:off x="7161213" y="1593850"/>
            <a:ext cx="48244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400" b="1"/>
              <a:t>Nhận biết về lỗi mạch lạc trong đoạn văn</a:t>
            </a:r>
            <a:endParaRPr lang="en-US" sz="2400"/>
          </a:p>
          <a:p>
            <a:r>
              <a:rPr lang="en-US" sz="2400"/>
              <a:t>Các câu trong đoạn văn không cùng nói về một vấn đề hoặc có một số câu được triển khai lạc khỏi chủ đề chung đã xác định.</a:t>
            </a:r>
          </a:p>
        </p:txBody>
      </p:sp>
      <p:sp>
        <p:nvSpPr>
          <p:cNvPr id="20" name="TextBox 19"/>
          <p:cNvSpPr txBox="1">
            <a:spLocks noChangeArrowheads="1"/>
          </p:cNvSpPr>
          <p:nvPr/>
        </p:nvSpPr>
        <p:spPr bwMode="auto">
          <a:xfrm>
            <a:off x="7297738" y="4179888"/>
            <a:ext cx="48942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400" b="1"/>
              <a:t>Khắc phục lỗi mạch lạc trong đoạn văn</a:t>
            </a:r>
            <a:endParaRPr lang="en-US" sz="2400"/>
          </a:p>
          <a:p>
            <a:r>
              <a:rPr lang="en-US" sz="2400"/>
              <a:t>+ Lựa chọn hoặc xác định đúng chủ đề của đoạn văn</a:t>
            </a:r>
          </a:p>
          <a:p>
            <a:r>
              <a:rPr lang="en-US" sz="2400"/>
              <a:t>+ Gạch bỏ hoặc sửa lại các câu không hướng vào chủ đề.</a:t>
            </a:r>
          </a:p>
          <a:p>
            <a:r>
              <a:rPr lang="en-US" sz="2400"/>
              <a:t>+ Viết thêm câu phát triển chủ đề.</a:t>
            </a:r>
          </a:p>
        </p:txBody>
      </p:sp>
      <p:sp>
        <p:nvSpPr>
          <p:cNvPr id="21" name="Half Frame 20"/>
          <p:cNvSpPr/>
          <p:nvPr/>
        </p:nvSpPr>
        <p:spPr>
          <a:xfrm rot="10800000" flipH="1">
            <a:off x="279400" y="1492250"/>
            <a:ext cx="304800" cy="1454150"/>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Half Frame 21"/>
          <p:cNvSpPr/>
          <p:nvPr/>
        </p:nvSpPr>
        <p:spPr>
          <a:xfrm rot="10800000" flipH="1">
            <a:off x="303213" y="2946400"/>
            <a:ext cx="265112" cy="2211388"/>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Half Frame 22"/>
          <p:cNvSpPr/>
          <p:nvPr/>
        </p:nvSpPr>
        <p:spPr>
          <a:xfrm rot="10800000" flipH="1">
            <a:off x="6599238" y="1566863"/>
            <a:ext cx="304800" cy="1454150"/>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Half Frame 23"/>
          <p:cNvSpPr/>
          <p:nvPr/>
        </p:nvSpPr>
        <p:spPr>
          <a:xfrm rot="10800000" flipH="1">
            <a:off x="6645275" y="3105150"/>
            <a:ext cx="347663" cy="2432050"/>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3" grpId="0" animBg="1"/>
      <p:bldP spid="15" grpId="0" animBg="1"/>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1836400"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63550" y="182563"/>
            <a:ext cx="10909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eaLnBrk="1" hangingPunct="1"/>
            <a:r>
              <a:rPr lang="en-US" b="1">
                <a:solidFill>
                  <a:srgbClr val="FF0000"/>
                </a:solidFill>
              </a:rPr>
              <a:t>HOẠT ĐỘNG 3: LUYỆN TẬP </a:t>
            </a:r>
            <a:endParaRPr lang="en-US">
              <a:solidFill>
                <a:srgbClr val="FF0000"/>
              </a:solidFill>
            </a:endParaRPr>
          </a:p>
        </p:txBody>
      </p:sp>
      <p:sp>
        <p:nvSpPr>
          <p:cNvPr id="6" name="TextBox 5"/>
          <p:cNvSpPr txBox="1"/>
          <p:nvPr/>
        </p:nvSpPr>
        <p:spPr>
          <a:xfrm>
            <a:off x="7907338" y="996950"/>
            <a:ext cx="4130675" cy="2308225"/>
          </a:xfrm>
          <a:prstGeom prst="rect">
            <a:avLst/>
          </a:prstGeom>
          <a:solidFill>
            <a:schemeClr val="accent6">
              <a:lumMod val="60000"/>
              <a:lumOff val="40000"/>
            </a:schemeClr>
          </a:solidFill>
        </p:spPr>
        <p:txBody>
          <a:bodyPr>
            <a:spAutoFit/>
          </a:bodyPr>
          <a:lstStyle/>
          <a:p>
            <a:pPr>
              <a:defRPr/>
            </a:pPr>
            <a:r>
              <a:rPr lang="en-US" sz="2400" b="1" dirty="0"/>
              <a:t>- </a:t>
            </a:r>
            <a:r>
              <a:rPr lang="en-US" sz="2400" b="1" dirty="0" err="1"/>
              <a:t>Lớp</a:t>
            </a:r>
            <a:r>
              <a:rPr lang="en-US" sz="2400" b="1" dirty="0"/>
              <a:t> chia </a:t>
            </a:r>
            <a:r>
              <a:rPr lang="en-US" sz="2400" b="1" dirty="0" err="1"/>
              <a:t>thành</a:t>
            </a:r>
            <a:r>
              <a:rPr lang="en-US" sz="2400" b="1" dirty="0"/>
              <a:t> 4 </a:t>
            </a:r>
            <a:r>
              <a:rPr lang="en-US" sz="2400" b="1" dirty="0" err="1"/>
              <a:t>nhóm</a:t>
            </a:r>
            <a:endParaRPr lang="en-US" sz="2400" b="1" dirty="0"/>
          </a:p>
          <a:p>
            <a:pPr>
              <a:defRPr/>
            </a:pPr>
            <a:r>
              <a:rPr lang="en-US" sz="2400" b="1" dirty="0"/>
              <a:t>+ </a:t>
            </a:r>
            <a:r>
              <a:rPr lang="en-US" sz="2400" b="1" dirty="0" err="1"/>
              <a:t>Nhóm</a:t>
            </a:r>
            <a:r>
              <a:rPr lang="en-US" sz="2400" b="1" dirty="0"/>
              <a:t> 1: </a:t>
            </a:r>
            <a:r>
              <a:rPr lang="en-US" sz="2400" b="1" dirty="0" err="1"/>
              <a:t>Câu</a:t>
            </a:r>
            <a:r>
              <a:rPr lang="en-US" sz="2400" b="1" dirty="0"/>
              <a:t> 1 (SGK)</a:t>
            </a:r>
          </a:p>
          <a:p>
            <a:pPr>
              <a:defRPr/>
            </a:pPr>
            <a:r>
              <a:rPr lang="en-US" sz="2400" b="1" dirty="0"/>
              <a:t>+ </a:t>
            </a:r>
            <a:r>
              <a:rPr lang="en-US" sz="2400" b="1" dirty="0" err="1"/>
              <a:t>Nhóm</a:t>
            </a:r>
            <a:r>
              <a:rPr lang="en-US" sz="2400" b="1" dirty="0"/>
              <a:t> 2: </a:t>
            </a:r>
            <a:r>
              <a:rPr lang="en-US" sz="2400" b="1" dirty="0" err="1"/>
              <a:t>Câu</a:t>
            </a:r>
            <a:r>
              <a:rPr lang="en-US" sz="2400" b="1" dirty="0"/>
              <a:t> 2. </a:t>
            </a:r>
            <a:r>
              <a:rPr lang="en-US" sz="2400" b="1" dirty="0" err="1"/>
              <a:t>Đoạn</a:t>
            </a:r>
            <a:r>
              <a:rPr lang="en-US" sz="2400" b="1" dirty="0"/>
              <a:t> 1 (SGK)</a:t>
            </a:r>
          </a:p>
          <a:p>
            <a:pPr>
              <a:defRPr/>
            </a:pPr>
            <a:r>
              <a:rPr lang="en-US" sz="2400" b="1" dirty="0"/>
              <a:t>+ </a:t>
            </a:r>
            <a:r>
              <a:rPr lang="en-US" sz="2400" b="1" dirty="0" err="1"/>
              <a:t>Nhóm</a:t>
            </a:r>
            <a:r>
              <a:rPr lang="en-US" sz="2400" b="1" dirty="0"/>
              <a:t> 3: </a:t>
            </a:r>
            <a:r>
              <a:rPr lang="en-US" sz="2400" b="1" dirty="0" err="1"/>
              <a:t>Câu</a:t>
            </a:r>
            <a:r>
              <a:rPr lang="en-US" sz="2400" b="1" dirty="0"/>
              <a:t> 2. </a:t>
            </a:r>
            <a:r>
              <a:rPr lang="en-US" sz="2400" b="1" dirty="0" err="1"/>
              <a:t>Đoạn</a:t>
            </a:r>
            <a:r>
              <a:rPr lang="en-US" sz="2400" b="1" dirty="0"/>
              <a:t> 2 (SGK)</a:t>
            </a:r>
          </a:p>
          <a:p>
            <a:pPr>
              <a:defRPr/>
            </a:pPr>
            <a:r>
              <a:rPr lang="en-US" sz="2400" b="1" dirty="0"/>
              <a:t>+ </a:t>
            </a:r>
            <a:r>
              <a:rPr lang="en-US" sz="2400" b="1" dirty="0" err="1"/>
              <a:t>Nhóm</a:t>
            </a:r>
            <a:r>
              <a:rPr lang="en-US" sz="2400" b="1" dirty="0"/>
              <a:t> 4: </a:t>
            </a:r>
            <a:r>
              <a:rPr lang="en-US" sz="2400" b="1" dirty="0" err="1"/>
              <a:t>Câu</a:t>
            </a:r>
            <a:r>
              <a:rPr lang="en-US" sz="2400" b="1" dirty="0"/>
              <a:t> 2. </a:t>
            </a:r>
            <a:r>
              <a:rPr lang="en-US" sz="2400" b="1" dirty="0" err="1"/>
              <a:t>Đoạn</a:t>
            </a:r>
            <a:r>
              <a:rPr lang="en-US" sz="2400" b="1" dirty="0"/>
              <a:t> 3 (SGK)</a:t>
            </a:r>
          </a:p>
          <a:p>
            <a:pPr>
              <a:defRPr/>
            </a:pPr>
            <a:r>
              <a:rPr lang="en-US" sz="2400" b="1" dirty="0"/>
              <a:t>- </a:t>
            </a:r>
            <a:r>
              <a:rPr lang="en-US" sz="2400" b="1" dirty="0" err="1"/>
              <a:t>Thời</a:t>
            </a:r>
            <a:r>
              <a:rPr lang="en-US" sz="2400" b="1" dirty="0"/>
              <a:t> </a:t>
            </a:r>
            <a:r>
              <a:rPr lang="en-US" sz="2400" b="1" dirty="0" err="1"/>
              <a:t>gian</a:t>
            </a:r>
            <a:r>
              <a:rPr lang="en-US" sz="2400" b="1" dirty="0"/>
              <a:t>: 10 </a:t>
            </a:r>
            <a:r>
              <a:rPr lang="en-US" sz="2400" b="1" dirty="0" err="1"/>
              <a:t>phút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49313" y="695325"/>
            <a:ext cx="109093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eaLnBrk="1" hangingPunct="1"/>
            <a:r>
              <a:rPr lang="en-US" sz="2400"/>
              <a:t>HƯỚNG DẪN GIẢI</a:t>
            </a:r>
          </a:p>
          <a:p>
            <a:pPr>
              <a:lnSpc>
                <a:spcPct val="90000"/>
              </a:lnSpc>
              <a:spcBef>
                <a:spcPts val="1000"/>
              </a:spcBef>
              <a:buFont typeface="Arial" charset="0"/>
              <a:buNone/>
            </a:pPr>
            <a:r>
              <a:rPr lang="en-US" sz="2400" b="1"/>
              <a:t>Câu 1</a:t>
            </a:r>
            <a:endParaRPr lang="en-US" sz="2400"/>
          </a:p>
          <a:p>
            <a:pPr>
              <a:lnSpc>
                <a:spcPct val="90000"/>
              </a:lnSpc>
              <a:spcBef>
                <a:spcPts val="1000"/>
              </a:spcBef>
              <a:buFont typeface="Arial" charset="0"/>
              <a:buNone/>
            </a:pPr>
            <a:r>
              <a:rPr lang="en-US" sz="2400"/>
              <a:t>Nhận xét khái quát về liên kết và mạch lạc trong văn bản: </a:t>
            </a:r>
          </a:p>
          <a:p>
            <a:pPr>
              <a:lnSpc>
                <a:spcPct val="90000"/>
              </a:lnSpc>
              <a:spcBef>
                <a:spcPts val="1000"/>
              </a:spcBef>
              <a:buFont typeface="Arial" charset="0"/>
              <a:buNone/>
            </a:pPr>
            <a:r>
              <a:rPr lang="en-US" sz="2400"/>
              <a:t>- Về mạch lạc: các đoạn văn trong văn bản đều làm nổi bật luận đề chung của văn bản, và được sắp xếp theo một trình tự hợp lí, logic.</a:t>
            </a:r>
          </a:p>
          <a:p>
            <a:pPr>
              <a:lnSpc>
                <a:spcPct val="90000"/>
              </a:lnSpc>
              <a:spcBef>
                <a:spcPts val="1000"/>
              </a:spcBef>
              <a:buFont typeface="Arial" charset="0"/>
              <a:buNone/>
            </a:pPr>
            <a:r>
              <a:rPr lang="en-US" sz="2400"/>
              <a:t>- Về liên kết: các câu trong đoạn văn đều hướng về chủ đề chính của từng đoạn và được liên kết với nhau bằng các phép lặp, phép thế, phép nối, … </a:t>
            </a:r>
          </a:p>
          <a:p>
            <a:pPr eaLnBrk="1" hangingPunct="1"/>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28588" y="0"/>
            <a:ext cx="118872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eaLnBrk="1" hangingPunct="1"/>
            <a:r>
              <a:rPr lang="en-US" sz="2400" b="1">
                <a:solidFill>
                  <a:srgbClr val="FF0000"/>
                </a:solidFill>
              </a:rPr>
              <a:t>HƯỚNG DẪN GIẢI</a:t>
            </a:r>
          </a:p>
          <a:p>
            <a:pPr>
              <a:lnSpc>
                <a:spcPct val="90000"/>
              </a:lnSpc>
              <a:spcBef>
                <a:spcPts val="1000"/>
              </a:spcBef>
              <a:buFont typeface="Arial" charset="0"/>
              <a:buNone/>
            </a:pPr>
            <a:r>
              <a:rPr lang="vi-VN" sz="2400" b="1">
                <a:solidFill>
                  <a:srgbClr val="FF0000"/>
                </a:solidFill>
              </a:rPr>
              <a:t>Câu 2</a:t>
            </a:r>
          </a:p>
          <a:p>
            <a:pPr>
              <a:lnSpc>
                <a:spcPct val="90000"/>
              </a:lnSpc>
              <a:spcBef>
                <a:spcPts val="1000"/>
              </a:spcBef>
              <a:buFont typeface="Arial" charset="0"/>
              <a:buNone/>
            </a:pPr>
            <a:r>
              <a:rPr lang="vi-VN" sz="2200" b="1">
                <a:solidFill>
                  <a:srgbClr val="FF0000"/>
                </a:solidFill>
              </a:rPr>
              <a:t>Đoạn 1:</a:t>
            </a:r>
          </a:p>
          <a:p>
            <a:pPr>
              <a:lnSpc>
                <a:spcPct val="90000"/>
              </a:lnSpc>
              <a:buFont typeface="Arial" charset="0"/>
              <a:buNone/>
            </a:pPr>
            <a:r>
              <a:rPr lang="vi-VN" sz="2200" b="1"/>
              <a:t>a) Lý do đoạn (1) được coi là đoạn văn:</a:t>
            </a:r>
          </a:p>
          <a:p>
            <a:pPr>
              <a:lnSpc>
                <a:spcPct val="90000"/>
              </a:lnSpc>
              <a:buFont typeface="Arial" charset="0"/>
              <a:buNone/>
            </a:pPr>
            <a:r>
              <a:rPr lang="vi-VN" sz="2200" b="1"/>
              <a:t>- Về hình thức:</a:t>
            </a:r>
          </a:p>
          <a:p>
            <a:pPr algn="just">
              <a:lnSpc>
                <a:spcPct val="90000"/>
              </a:lnSpc>
              <a:buFont typeface="Arial" charset="0"/>
              <a:buNone/>
            </a:pPr>
            <a:r>
              <a:rPr lang="vi-VN" sz="2200" b="1"/>
              <a:t>+ Đoạn văn trên được viết giữa hai dấu chấm xuống dòng, chữ cái đầu đoạn được viết lùi vào một chữ và viết hoa.</a:t>
            </a:r>
          </a:p>
          <a:p>
            <a:pPr algn="just">
              <a:lnSpc>
                <a:spcPct val="90000"/>
              </a:lnSpc>
              <a:buFont typeface="Arial" charset="0"/>
              <a:buNone/>
            </a:pPr>
            <a:r>
              <a:rPr lang="vi-VN" sz="2200" b="1"/>
              <a:t>+ Đoạn văn trên được tạo thành bằng 4 câu văn được liên kết với nhau bằng phép liên kết hình thức: phép lặp.</a:t>
            </a:r>
          </a:p>
          <a:p>
            <a:pPr algn="just">
              <a:lnSpc>
                <a:spcPct val="90000"/>
              </a:lnSpc>
              <a:buFont typeface="Arial" charset="0"/>
              <a:buNone/>
            </a:pPr>
            <a:r>
              <a:rPr lang="vi-VN" sz="2200" b="1"/>
              <a:t> - Về nội dung: đoạn văn có nội dung viết về lòng đồng cảm của con người, thuộc văn bản Yêu và đồng cảm.</a:t>
            </a:r>
          </a:p>
          <a:p>
            <a:pPr algn="just">
              <a:lnSpc>
                <a:spcPct val="90000"/>
              </a:lnSpc>
              <a:buFont typeface="Arial" charset="0"/>
              <a:buNone/>
            </a:pPr>
            <a:r>
              <a:rPr lang="vi-VN" sz="2200" b="1"/>
              <a:t>b) Các câu trong đoạn văn có sự mạch lạc với nhau, cùng nói về tấm lòng đồng cảm của con người, trong câu đều nhắc đến các từ “tấm lòng” hay “lòng đồng cảm”.</a:t>
            </a:r>
          </a:p>
          <a:p>
            <a:pPr algn="just">
              <a:lnSpc>
                <a:spcPct val="90000"/>
              </a:lnSpc>
              <a:buFont typeface="Arial" charset="0"/>
              <a:buNone/>
            </a:pPr>
            <a:r>
              <a:rPr lang="vi-VN" sz="2200" b="1"/>
              <a:t>c) Dấu hiệu nhận thấy sự mạch lạc giữa các đoạn:</a:t>
            </a:r>
          </a:p>
          <a:p>
            <a:pPr algn="just">
              <a:lnSpc>
                <a:spcPct val="90000"/>
              </a:lnSpc>
              <a:buFont typeface="Arial" charset="0"/>
              <a:buNone/>
            </a:pPr>
            <a:r>
              <a:rPr lang="vi-VN" sz="2200" b="1"/>
              <a:t>- Đoạn văn trên và các đoạn văn khác đều hướng đến làm nổi bật chủ đề của văn bản Yêu và đồng cảm.</a:t>
            </a:r>
          </a:p>
          <a:p>
            <a:pPr algn="just">
              <a:lnSpc>
                <a:spcPct val="90000"/>
              </a:lnSpc>
              <a:buFont typeface="Arial" charset="0"/>
              <a:buNone/>
            </a:pPr>
            <a:r>
              <a:rPr lang="vi-VN" sz="2200" b="1"/>
              <a:t>- Đoạn văn trên là một lí lẽ nằm trong đoạn (5) của văn bản, kết lại vấn đề về tấm lòng đồng cảm của trẻ em và con người.</a:t>
            </a:r>
          </a:p>
          <a:p>
            <a:pPr algn="just">
              <a:lnSpc>
                <a:spcPct val="90000"/>
              </a:lnSpc>
              <a:buFont typeface="Arial" charset="0"/>
              <a:buNone/>
            </a:pPr>
            <a:r>
              <a:rPr lang="vi-VN" sz="2200" b="1"/>
              <a:t>d) Những từ ngữ được lặp lại nhiều lần: con người/người, tấm lòng, lòng đồng cảm, chỉ có/chỉ vì.</a:t>
            </a:r>
          </a:p>
          <a:p>
            <a:pPr algn="just">
              <a:lnSpc>
                <a:spcPct val="90000"/>
              </a:lnSpc>
              <a:buFont typeface="Arial" charset="0"/>
              <a:buNone/>
            </a:pPr>
            <a:r>
              <a:rPr lang="vi-VN" sz="2200" b="1"/>
              <a:t>Tác dụng của việc lặp lại các từ ngữ trên là để tạo sự liên kết chặt chẽ giữa các câu văn, đoạn văn có sự mạch lạc, logic về mặt hình thức.</a:t>
            </a:r>
          </a:p>
          <a:p>
            <a:pPr eaLnBrk="1" hangingPunct="1"/>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 calcmode="lin" valueType="num">
                                      <p:cBhvr additive="base">
                                        <p:cTn id="5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500"/>
                                        <p:tgtEl>
                                          <p:spTgt spid="4">
                                            <p:txEl>
                                              <p:pRg st="9" end="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Effect transition="in" filter="fade">
                                      <p:cBhvr>
                                        <p:cTn id="59" dur="500"/>
                                        <p:tgtEl>
                                          <p:spTgt spid="4">
                                            <p:txEl>
                                              <p:pRg st="10" end="1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3" end="13"/>
                                            </p:txEl>
                                          </p:spTgt>
                                        </p:tgtEl>
                                        <p:attrNameLst>
                                          <p:attrName>style.visibility</p:attrName>
                                        </p:attrNameLst>
                                      </p:cBhvr>
                                      <p:to>
                                        <p:strVal val="visible"/>
                                      </p:to>
                                    </p:set>
                                    <p:anim calcmode="lin" valueType="num">
                                      <p:cBhvr additive="base">
                                        <p:cTn id="7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49313" y="695325"/>
            <a:ext cx="10909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eaLnBrk="1" hangingPunct="1"/>
            <a:r>
              <a:rPr lang="en-US" sz="2400"/>
              <a:t>HƯỚNG DẪN GIẢI</a:t>
            </a:r>
          </a:p>
          <a:p>
            <a:pPr>
              <a:lnSpc>
                <a:spcPct val="90000"/>
              </a:lnSpc>
              <a:spcBef>
                <a:spcPts val="1000"/>
              </a:spcBef>
              <a:buFont typeface="Arial" charset="0"/>
              <a:buNone/>
            </a:pPr>
            <a:r>
              <a:rPr lang="vi-VN" sz="2400" b="1"/>
              <a:t>Đoạn 2:</a:t>
            </a:r>
          </a:p>
          <a:p>
            <a:pPr>
              <a:lnSpc>
                <a:spcPct val="90000"/>
              </a:lnSpc>
              <a:spcBef>
                <a:spcPts val="1000"/>
              </a:spcBef>
              <a:buFont typeface="Arial" charset="0"/>
              <a:buNone/>
            </a:pPr>
            <a:r>
              <a:rPr lang="vi-VN" sz="2400" b="1"/>
              <a:t>a) Lý do đoạn văn vẫn rời rạc: Mặc dù từ “hiền tài” được dùng lặp lại trong tất cả các câu nhưng nội dung đoạn văn vẫn rời rạc vì các câu không cùng quy về một chủ đề, nói cách khác, mỗi câu tự dựng lên một chủ đề riêng.</a:t>
            </a:r>
          </a:p>
          <a:p>
            <a:pPr>
              <a:lnSpc>
                <a:spcPct val="90000"/>
              </a:lnSpc>
              <a:spcBef>
                <a:spcPts val="1000"/>
              </a:spcBef>
              <a:buFont typeface="Arial" charset="0"/>
              <a:buNone/>
            </a:pPr>
            <a:r>
              <a:rPr lang="vi-VN" sz="2400" b="1"/>
              <a:t>b) Người viết đã nhầm lặp từ với liên kết (trên thực tế việc cố ý lặp từ không phải bao giờ cũng đồng nghĩa với việc dùng phép lặp). Chính vì điều này đoạn văn thiếu  mạch lạc, các câu không hướng về cùng một chủ đề.</a:t>
            </a:r>
          </a:p>
          <a:p>
            <a:pPr eaLnBrk="1" hangingPunct="1"/>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66738" y="115888"/>
            <a:ext cx="10909300" cy="697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eaLnBrk="1" hangingPunct="1"/>
            <a:r>
              <a:rPr lang="en-US" sz="2400"/>
              <a:t>HƯỚNG DẪN GIẢI</a:t>
            </a:r>
          </a:p>
          <a:p>
            <a:pPr>
              <a:lnSpc>
                <a:spcPct val="90000"/>
              </a:lnSpc>
              <a:spcBef>
                <a:spcPts val="1000"/>
              </a:spcBef>
              <a:buFont typeface="Arial" charset="0"/>
              <a:buNone/>
            </a:pPr>
            <a:r>
              <a:rPr lang="vi-VN" sz="2400" b="1"/>
              <a:t>Đoạn 3:</a:t>
            </a:r>
          </a:p>
          <a:p>
            <a:pPr>
              <a:lnSpc>
                <a:spcPct val="90000"/>
              </a:lnSpc>
              <a:spcBef>
                <a:spcPts val="1000"/>
              </a:spcBef>
              <a:buFont typeface="Arial" charset="0"/>
              <a:buNone/>
            </a:pPr>
            <a:r>
              <a:rPr lang="vi-VN" sz="2400" b="1"/>
              <a:t>a) Dấu hiệu nổi bật: câu văn thứ hai trong đoạn được triển khai không đúng với chủ đề chung của đoạn văn.</a:t>
            </a:r>
          </a:p>
          <a:p>
            <a:pPr>
              <a:lnSpc>
                <a:spcPct val="90000"/>
              </a:lnSpc>
              <a:spcBef>
                <a:spcPts val="1000"/>
              </a:spcBef>
              <a:buFont typeface="Arial" charset="0"/>
              <a:buNone/>
            </a:pPr>
            <a:r>
              <a:rPr lang="vi-VN" sz="2400" b="1"/>
              <a:t>b) Dấu hiệu của lỗi liên kết:</a:t>
            </a:r>
          </a:p>
          <a:p>
            <a:pPr>
              <a:lnSpc>
                <a:spcPct val="90000"/>
              </a:lnSpc>
              <a:spcBef>
                <a:spcPts val="1000"/>
              </a:spcBef>
              <a:buFont typeface="Arial" charset="0"/>
              <a:buNone/>
            </a:pPr>
            <a:r>
              <a:rPr lang="vi-VN" sz="2400" b="1"/>
              <a:t>- Phép nối được sử dụng để liên kết giữa câu một và câu hai chưa phù hợp.</a:t>
            </a:r>
          </a:p>
          <a:p>
            <a:pPr>
              <a:lnSpc>
                <a:spcPct val="90000"/>
              </a:lnSpc>
              <a:spcBef>
                <a:spcPts val="1000"/>
              </a:spcBef>
              <a:buFont typeface="Arial" charset="0"/>
              <a:buNone/>
            </a:pPr>
            <a:r>
              <a:rPr lang="vi-VN" sz="2400" b="1"/>
              <a:t>- Giữa câu hai và câu ba chưa có phép liên kết hình thức.</a:t>
            </a:r>
          </a:p>
          <a:p>
            <a:pPr>
              <a:lnSpc>
                <a:spcPct val="90000"/>
              </a:lnSpc>
              <a:spcBef>
                <a:spcPts val="1000"/>
              </a:spcBef>
              <a:buFont typeface="Arial" charset="0"/>
              <a:buNone/>
            </a:pPr>
            <a:r>
              <a:rPr lang="vi-VN" sz="2400" b="1"/>
              <a:t>c) Cách sửa:</a:t>
            </a:r>
          </a:p>
          <a:p>
            <a:pPr>
              <a:lnSpc>
                <a:spcPct val="90000"/>
              </a:lnSpc>
              <a:spcBef>
                <a:spcPts val="1000"/>
              </a:spcBef>
              <a:buFont typeface="Arial" charset="0"/>
              <a:buNone/>
            </a:pPr>
            <a:r>
              <a:rPr lang="vi-VN" sz="2400" b="1"/>
              <a:t>- Thay thế phép nối “</a:t>
            </a:r>
            <a:r>
              <a:rPr lang="vi-VN" sz="2400" b="1" i="1"/>
              <a:t>Mặc dù … nên</a:t>
            </a:r>
            <a:r>
              <a:rPr lang="vi-VN" sz="2400" b="1"/>
              <a:t>…” giữa câu một với câu hai thành “</a:t>
            </a:r>
            <a:r>
              <a:rPr lang="vi-VN" sz="2400" b="1" i="1"/>
              <a:t>Vì … nên…”, </a:t>
            </a:r>
            <a:r>
              <a:rPr lang="vi-VN" sz="2400" b="1"/>
              <a:t>trở thành câu: </a:t>
            </a:r>
          </a:p>
          <a:p>
            <a:pPr algn="just">
              <a:lnSpc>
                <a:spcPct val="90000"/>
              </a:lnSpc>
              <a:spcBef>
                <a:spcPts val="1000"/>
              </a:spcBef>
              <a:buFont typeface="Arial" charset="0"/>
              <a:buNone/>
            </a:pPr>
            <a:r>
              <a:rPr lang="vi-VN" sz="2400" b="1"/>
              <a:t>“</a:t>
            </a:r>
            <a:r>
              <a:rPr lang="vi-VN" sz="2400" b="1" i="1"/>
              <a:t>Vì không tìm thấy được ích lợi của đọc sách trong việc bồi dưỡng tâm hồn, phát huy trí tưởng tượng và rèn luyện cách suy nghĩ nên hầu như mọi người đã vứt bỏ thói quen đọc sách</a:t>
            </a:r>
            <a:r>
              <a:rPr lang="vi-VN" sz="2400" b="1"/>
              <a:t>.”</a:t>
            </a:r>
          </a:p>
          <a:p>
            <a:pPr algn="just">
              <a:lnSpc>
                <a:spcPct val="90000"/>
              </a:lnSpc>
              <a:spcBef>
                <a:spcPts val="1000"/>
              </a:spcBef>
              <a:buFont typeface="Arial" charset="0"/>
              <a:buNone/>
            </a:pPr>
            <a:r>
              <a:rPr lang="vi-VN" sz="2400" b="1"/>
              <a:t>- Có thể sửa câu thứ ba thành “</a:t>
            </a:r>
            <a:r>
              <a:rPr lang="vi-VN" sz="2400" b="1" i="1"/>
              <a:t>Tuy chiếc điện thoại thông minh rất tiện lợi trong việc đáp ứng nhiều nhu cầu của con người trong cuộc sống hiện đại, nhưng nó lại khó giúp ta tìm được sự yên tĩnh, lắng sâu trong tâm hồn</a:t>
            </a:r>
            <a:r>
              <a:rPr lang="vi-VN" sz="2400" b="1"/>
              <a:t>.”</a:t>
            </a:r>
          </a:p>
          <a:p>
            <a:pPr eaLnBrk="1" hangingPunct="1"/>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8" y="79375"/>
            <a:ext cx="1143793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13025" y="514350"/>
            <a:ext cx="6323013" cy="522288"/>
          </a:xfrm>
          <a:prstGeom prst="rect">
            <a:avLst/>
          </a:prstGeom>
          <a:solidFill>
            <a:schemeClr val="accent6">
              <a:lumMod val="60000"/>
              <a:lumOff val="40000"/>
            </a:schemeClr>
          </a:solidFill>
        </p:spPr>
        <p:txBody>
          <a:bodyPr wrap="none">
            <a:spAutoFit/>
          </a:bodyPr>
          <a:lstStyle/>
          <a:p>
            <a:pPr>
              <a:defRPr/>
            </a:pPr>
            <a:r>
              <a:rPr lang="en-US" sz="2800" dirty="0">
                <a:solidFill>
                  <a:srgbClr val="FF0000"/>
                </a:solidFill>
                <a:latin typeface="Times New Roman" panose="02020603050405020304" pitchFamily="18" charset="0"/>
                <a:cs typeface="Times New Roman" panose="02020603050405020304" pitchFamily="18" charset="0"/>
              </a:rPr>
              <a:t>HOẠT ĐỘNG 4: VẬN DỤNG, LIÊN HỆ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2625" y="206375"/>
            <a:ext cx="109093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nSpc>
                <a:spcPct val="90000"/>
              </a:lnSpc>
              <a:spcBef>
                <a:spcPts val="1000"/>
              </a:spcBef>
              <a:buFont typeface="Arial" charset="0"/>
              <a:buNone/>
            </a:pPr>
            <a:r>
              <a:rPr lang="en-US" sz="2400" b="1"/>
              <a:t>Bài tập: Hãy viết một đoạn văn ngắn (khoảng 150 chữ) đảm bảo sự liên kết, mạch lạc </a:t>
            </a:r>
            <a:r>
              <a:rPr lang="vi-VN" sz="2400" b="1"/>
              <a:t>trình bày suy nghĩ của bản thân về vai trò của suy nghĩ tích cực trong cuộc sống con người.</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3188" y="179388"/>
            <a:ext cx="11655425" cy="65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vi-VN" sz="2400" b="1" i="1"/>
              <a:t>Đoạn văn tham khảo</a:t>
            </a:r>
          </a:p>
          <a:p>
            <a:pPr algn="just" eaLnBrk="1" hangingPunct="1"/>
            <a:r>
              <a:rPr lang="vi-VN" sz="2400"/>
              <a:t>          </a:t>
            </a:r>
            <a:r>
              <a:rPr lang="vi-VN" sz="2200"/>
              <a:t>William James từng nói “Tại sao chúng ta lại nên nghĩ về những điều tươi đẹp? Bởi vì suy nghĩ quyết định cuộc đời…” Thực sự, suy nghĩ tích cực có ảnh hưởng trực tiếp đến mỗi con người. Vậy, thế nào là suy nghĩ tích cực? Suy nghĩ tích cực là tư duy theo chiều hướng lạc quan, tin tưởng và nhìn nhận mọi thứ, mọi vấn đề theo chiều hướng tốt đẹp. Suy nghĩ tích cực sẽ giúp mỗi người dễ dàng vượt qua những căng thẳng, sống vui, sống khỏe hơn. Hơn nữa, với suy nghĩ tích cực, ta sẽ  luôn nhận ra mặt tốt đẹp của mọi vấn đề, nhận ra những cơ hội mà người tiêu cực không thể nhìn thấy, từ đó gặt hái được những thành công trong cuộc sống. Khi nhắc tới những cá nhân tiêu biểu biết vươn mình từ khó khăn, ta không thể không nghĩ tới Henrry Ford, một tỉ phú Mỹ. Cuộc đời ông trải qua không ít lần thất bại nhưng nhờ lối suy nghĩ tích cực như ông đã từng phát biểu:"Thất bại chỉ là nơi để ta dừng chân nghỉ ngơi. Đây là cơ hội để bắt đầu lại mọi thứ một cách khôn ngoan hơn“ mà ông có thể vực dậy, tiếp tục thành công để trở  thành một “ông vua  xe hơi’, cha đẻ  ngành ô tô  hiện đại. Đối với gia đình, nếu các thành viên có suy nghĩ tích cực, gia đình sẽ vui vẻ, hạnh phúc, yên ấm hơn. Những cá nhân, những “tế bào” đó sẽ thúc đẩy sự tiến bộ, phát triển của xã hội. Tuy nhiên, điều đáng buồn là hiện nay vẫn còn một số người luôn nhìn đời bằng đôi mắt bi quan, suy nghĩ tiêu cực. Họ dễ chán nản, tuyệt vọng, không nhận thấy ý nghĩa của cuộc sống. Vậy nên, việc xây dựng cho bản thân quan điểm, suy nghĩ tích cực là điều cần thiết. Chúng ta cần cố gắng giữ vững tinh thần lạc quan bằng cách tập thói quen mỉm cười, tránh xa tất cả những ảnh hưởng tiêu cực,  hăng hái tham gia các hoạt động trải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49313" y="695325"/>
            <a:ext cx="1090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eaLnBrk="1" hangingPunct="1"/>
            <a:r>
              <a:rPr lang="en-US" sz="3200" b="1"/>
              <a:t>HOẠT ĐỘNG 1: KHỞI ĐỘNG </a:t>
            </a: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00313"/>
            <a:ext cx="61912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1271588"/>
            <a:ext cx="5319712"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139950" y="2211388"/>
            <a:ext cx="9245600" cy="4640262"/>
          </a:xfrm>
          <a:prstGeom prst="horizontalScroll">
            <a:avLst>
              <a:gd name="adj" fmla="val 12500"/>
            </a:avLst>
          </a:prstGeom>
          <a:solidFill>
            <a:srgbClr val="FF66FF"/>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sz="1797"/>
          </a:p>
        </p:txBody>
      </p:sp>
      <p:sp>
        <p:nvSpPr>
          <p:cNvPr id="33795" name="AutoShape 3"/>
          <p:cNvSpPr>
            <a:spLocks noChangeArrowheads="1"/>
          </p:cNvSpPr>
          <p:nvPr/>
        </p:nvSpPr>
        <p:spPr bwMode="auto">
          <a:xfrm>
            <a:off x="2976563" y="309563"/>
            <a:ext cx="7686675" cy="1217612"/>
          </a:xfrm>
          <a:prstGeom prst="wedgeRoundRectCallout">
            <a:avLst>
              <a:gd name="adj1" fmla="val -47287"/>
              <a:gd name="adj2" fmla="val 148699"/>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a:latin typeface="Arial" charset="0"/>
              </a:rPr>
              <a:t>Phép liên kết nào được sử dụng để liên kết các câu trong  đoạn văn sau?</a:t>
            </a:r>
          </a:p>
        </p:txBody>
      </p:sp>
      <p:sp>
        <p:nvSpPr>
          <p:cNvPr id="33796" name="AutoShape 4"/>
          <p:cNvSpPr>
            <a:spLocks noChangeArrowheads="1"/>
          </p:cNvSpPr>
          <p:nvPr/>
        </p:nvSpPr>
        <p:spPr bwMode="auto">
          <a:xfrm>
            <a:off x="6022975" y="309563"/>
            <a:ext cx="4640263" cy="1217612"/>
          </a:xfrm>
          <a:prstGeom prst="wedgeRoundRectCallout">
            <a:avLst>
              <a:gd name="adj1" fmla="val -46310"/>
              <a:gd name="adj2" fmla="val 148699"/>
              <a:gd name="adj3" fmla="val 16667"/>
            </a:avLst>
          </a:prstGeom>
          <a:solidFill>
            <a:schemeClr val="accent6">
              <a:lumMod val="60000"/>
              <a:lumOff val="40000"/>
            </a:schemeClr>
          </a:solidFill>
          <a:ln w="9525">
            <a:solidFill>
              <a:schemeClr val="tx1"/>
            </a:solidFill>
            <a:miter lim="800000"/>
            <a:headEnd/>
            <a:tailEnd/>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sz="3600" dirty="0" smtClean="0"/>
              <a:t>     </a:t>
            </a:r>
            <a:r>
              <a:rPr lang="en-US" sz="3600" dirty="0" err="1" smtClean="0"/>
              <a:t>Phép</a:t>
            </a:r>
            <a:r>
              <a:rPr lang="en-US" sz="3600" dirty="0" smtClean="0"/>
              <a:t> </a:t>
            </a:r>
            <a:r>
              <a:rPr lang="en-US" sz="3600" dirty="0" err="1"/>
              <a:t>thế</a:t>
            </a:r>
            <a:endParaRPr lang="en-US" sz="3600" dirty="0"/>
          </a:p>
        </p:txBody>
      </p:sp>
      <p:sp>
        <p:nvSpPr>
          <p:cNvPr id="33797" name="Text Box 5"/>
          <p:cNvSpPr txBox="1">
            <a:spLocks noChangeArrowheads="1"/>
          </p:cNvSpPr>
          <p:nvPr/>
        </p:nvSpPr>
        <p:spPr bwMode="auto">
          <a:xfrm>
            <a:off x="2824163" y="3200400"/>
            <a:ext cx="7929562"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20000"/>
              </a:spcBef>
            </a:pPr>
            <a:r>
              <a:rPr lang="en-US" sz="2400">
                <a:latin typeface="Arial" charset="0"/>
              </a:rPr>
              <a:t>Đoạn 1: </a:t>
            </a:r>
          </a:p>
          <a:p>
            <a:pPr algn="just">
              <a:spcBef>
                <a:spcPct val="20000"/>
              </a:spcBef>
            </a:pPr>
            <a:r>
              <a:rPr lang="en-US" sz="2400" i="1">
                <a:latin typeface="Arial" charset="0"/>
              </a:rPr>
              <a:t>       Rõ ràng Trống Choai của chúng ta đã hết tuổi bé bỏng thơ ngây. Chú chẳng còn phải quấn quýt quanh chân mẹ nữa rồi.</a:t>
            </a:r>
            <a:r>
              <a:rPr lang="en-US" sz="2400">
                <a:latin typeface="Arial" charset="0"/>
              </a:rPr>
              <a:t> (Hải Hồ)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box(in)">
                                      <p:cBhvr>
                                        <p:cTn id="10" dur="500"/>
                                        <p:tgtEl>
                                          <p:spTgt spid="3379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box(in)">
                                      <p:cBhvr>
                                        <p:cTn id="13" dur="5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1" nodeType="clickEffect">
                                  <p:stCondLst>
                                    <p:cond delay="0"/>
                                  </p:stCondLst>
                                  <p:childTnLst>
                                    <p:animEffect transition="out" filter="blinds(horizontal)">
                                      <p:cBhvr>
                                        <p:cTn id="17" dur="500"/>
                                        <p:tgtEl>
                                          <p:spTgt spid="33795"/>
                                        </p:tgtEl>
                                      </p:cBhvr>
                                    </p:animEffect>
                                    <p:set>
                                      <p:cBhvr>
                                        <p:cTn id="18" dur="1" fill="hold">
                                          <p:stCondLst>
                                            <p:cond delay="499"/>
                                          </p:stCondLst>
                                        </p:cTn>
                                        <p:tgtEl>
                                          <p:spTgt spid="3379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5" grpId="1" animBg="1"/>
      <p:bldP spid="33796" grpId="0" animBg="1"/>
      <p:bldP spid="337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139950" y="2211388"/>
            <a:ext cx="9245600" cy="4640262"/>
          </a:xfrm>
          <a:prstGeom prst="horizontalScroll">
            <a:avLst>
              <a:gd name="adj" fmla="val 12500"/>
            </a:avLst>
          </a:prstGeom>
          <a:solidFill>
            <a:srgbClr val="FF66FF"/>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sz="1797"/>
          </a:p>
        </p:txBody>
      </p:sp>
      <p:sp>
        <p:nvSpPr>
          <p:cNvPr id="33795" name="AutoShape 3"/>
          <p:cNvSpPr>
            <a:spLocks noChangeArrowheads="1"/>
          </p:cNvSpPr>
          <p:nvPr/>
        </p:nvSpPr>
        <p:spPr bwMode="auto">
          <a:xfrm>
            <a:off x="2976563" y="309563"/>
            <a:ext cx="7686675" cy="1217612"/>
          </a:xfrm>
          <a:prstGeom prst="wedgeRoundRectCallout">
            <a:avLst>
              <a:gd name="adj1" fmla="val -47287"/>
              <a:gd name="adj2" fmla="val 148699"/>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a:latin typeface="Arial" charset="0"/>
              </a:rPr>
              <a:t>Phép liên kết nào được sử dụng để liên kết các câu trong  đoạn văn sau?</a:t>
            </a:r>
          </a:p>
        </p:txBody>
      </p:sp>
      <p:sp>
        <p:nvSpPr>
          <p:cNvPr id="33796" name="AutoShape 4"/>
          <p:cNvSpPr>
            <a:spLocks noChangeArrowheads="1"/>
          </p:cNvSpPr>
          <p:nvPr/>
        </p:nvSpPr>
        <p:spPr bwMode="auto">
          <a:xfrm>
            <a:off x="6022975" y="309563"/>
            <a:ext cx="4640263" cy="1217612"/>
          </a:xfrm>
          <a:prstGeom prst="wedgeRoundRectCallout">
            <a:avLst>
              <a:gd name="adj1" fmla="val -46310"/>
              <a:gd name="adj2" fmla="val 148699"/>
              <a:gd name="adj3" fmla="val 16667"/>
            </a:avLst>
          </a:prstGeom>
          <a:solidFill>
            <a:schemeClr val="accent6">
              <a:lumMod val="60000"/>
              <a:lumOff val="40000"/>
            </a:schemeClr>
          </a:solidFill>
          <a:ln w="9525">
            <a:solidFill>
              <a:schemeClr val="tx1"/>
            </a:solidFill>
            <a:miter lim="800000"/>
            <a:headEnd/>
            <a:tailEnd/>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sz="3600" dirty="0" smtClean="0"/>
              <a:t>    </a:t>
            </a:r>
            <a:r>
              <a:rPr lang="en-US" sz="3600" dirty="0" err="1"/>
              <a:t>Phép</a:t>
            </a:r>
            <a:r>
              <a:rPr lang="en-US" sz="3600" dirty="0"/>
              <a:t> </a:t>
            </a:r>
            <a:r>
              <a:rPr lang="en-US" sz="3600" dirty="0" err="1"/>
              <a:t>nối</a:t>
            </a:r>
            <a:endParaRPr lang="en-US" sz="3600" dirty="0"/>
          </a:p>
        </p:txBody>
      </p:sp>
      <p:sp>
        <p:nvSpPr>
          <p:cNvPr id="33797" name="Text Box 5"/>
          <p:cNvSpPr txBox="1">
            <a:spLocks noChangeArrowheads="1"/>
          </p:cNvSpPr>
          <p:nvPr/>
        </p:nvSpPr>
        <p:spPr bwMode="auto">
          <a:xfrm>
            <a:off x="2824163" y="3200400"/>
            <a:ext cx="80581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20000"/>
              </a:spcBef>
            </a:pPr>
            <a:r>
              <a:rPr lang="en-US" sz="2400">
                <a:latin typeface="Arial" charset="0"/>
              </a:rPr>
              <a:t>Đoạn 2: </a:t>
            </a:r>
          </a:p>
          <a:p>
            <a:pPr algn="just">
              <a:spcBef>
                <a:spcPct val="20000"/>
              </a:spcBef>
            </a:pPr>
            <a:r>
              <a:rPr lang="en-US" sz="2400" i="1">
                <a:latin typeface="Arial" charset="0"/>
              </a:rPr>
              <a:t>        Trong mấy triệu người cũng có người thế này thế khác, nhưng thế này hay thế khác, đều dòng dõi tổ tiên ta. Vậy nên, ta phải khoan hồng đại độ, ta phải nhận rằng đã là con Lạc, cháu Hồng thì ai cũng có ít hay nhiều lòng ái quốc.</a:t>
            </a:r>
            <a:r>
              <a:rPr lang="en-US" sz="2400">
                <a:latin typeface="Arial" charset="0"/>
              </a:rPr>
              <a:t>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box(in)">
                                      <p:cBhvr>
                                        <p:cTn id="10" dur="500"/>
                                        <p:tgtEl>
                                          <p:spTgt spid="3379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box(in)">
                                      <p:cBhvr>
                                        <p:cTn id="13" dur="5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1" nodeType="clickEffect">
                                  <p:stCondLst>
                                    <p:cond delay="0"/>
                                  </p:stCondLst>
                                  <p:childTnLst>
                                    <p:animEffect transition="out" filter="blinds(horizontal)">
                                      <p:cBhvr>
                                        <p:cTn id="17" dur="500"/>
                                        <p:tgtEl>
                                          <p:spTgt spid="33795"/>
                                        </p:tgtEl>
                                      </p:cBhvr>
                                    </p:animEffect>
                                    <p:set>
                                      <p:cBhvr>
                                        <p:cTn id="18" dur="1" fill="hold">
                                          <p:stCondLst>
                                            <p:cond delay="499"/>
                                          </p:stCondLst>
                                        </p:cTn>
                                        <p:tgtEl>
                                          <p:spTgt spid="3379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5" grpId="1" animBg="1"/>
      <p:bldP spid="33796" grpId="0" animBg="1"/>
      <p:bldP spid="337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139950" y="2211388"/>
            <a:ext cx="9245600" cy="4640262"/>
          </a:xfrm>
          <a:prstGeom prst="horizontalScroll">
            <a:avLst>
              <a:gd name="adj" fmla="val 12500"/>
            </a:avLst>
          </a:prstGeom>
          <a:solidFill>
            <a:srgbClr val="FF66FF"/>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sz="1797"/>
          </a:p>
        </p:txBody>
      </p:sp>
      <p:sp>
        <p:nvSpPr>
          <p:cNvPr id="33795" name="AutoShape 3"/>
          <p:cNvSpPr>
            <a:spLocks noChangeArrowheads="1"/>
          </p:cNvSpPr>
          <p:nvPr/>
        </p:nvSpPr>
        <p:spPr bwMode="auto">
          <a:xfrm>
            <a:off x="2976563" y="309563"/>
            <a:ext cx="7686675" cy="1217612"/>
          </a:xfrm>
          <a:prstGeom prst="wedgeRoundRectCallout">
            <a:avLst>
              <a:gd name="adj1" fmla="val -47287"/>
              <a:gd name="adj2" fmla="val 148699"/>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a:latin typeface="Arial" charset="0"/>
              </a:rPr>
              <a:t>Phép liên kết nào được sử dụng để liên kết các câu trong  đoạn văn sau?</a:t>
            </a:r>
          </a:p>
        </p:txBody>
      </p:sp>
      <p:sp>
        <p:nvSpPr>
          <p:cNvPr id="33796" name="AutoShape 4"/>
          <p:cNvSpPr>
            <a:spLocks noChangeArrowheads="1"/>
          </p:cNvSpPr>
          <p:nvPr/>
        </p:nvSpPr>
        <p:spPr bwMode="auto">
          <a:xfrm>
            <a:off x="6022975" y="309563"/>
            <a:ext cx="4640263" cy="1217612"/>
          </a:xfrm>
          <a:prstGeom prst="wedgeRoundRectCallout">
            <a:avLst>
              <a:gd name="adj1" fmla="val -46310"/>
              <a:gd name="adj2" fmla="val 148699"/>
              <a:gd name="adj3" fmla="val 16667"/>
            </a:avLst>
          </a:prstGeom>
          <a:solidFill>
            <a:schemeClr val="accent6">
              <a:lumMod val="60000"/>
              <a:lumOff val="40000"/>
            </a:schemeClr>
          </a:solidFill>
          <a:ln w="9525">
            <a:solidFill>
              <a:schemeClr val="tx1"/>
            </a:solidFill>
            <a:miter lim="800000"/>
            <a:headEnd/>
            <a:tailEnd/>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sz="3600" dirty="0" smtClean="0"/>
              <a:t>     </a:t>
            </a:r>
            <a:r>
              <a:rPr lang="en-US" sz="3600" dirty="0" err="1"/>
              <a:t>Phép</a:t>
            </a:r>
            <a:r>
              <a:rPr lang="en-US" sz="3600" dirty="0"/>
              <a:t> </a:t>
            </a:r>
            <a:r>
              <a:rPr lang="en-US" sz="3600" dirty="0" err="1"/>
              <a:t>lặp</a:t>
            </a:r>
            <a:endParaRPr lang="en-US" sz="3600" dirty="0"/>
          </a:p>
        </p:txBody>
      </p:sp>
      <p:sp>
        <p:nvSpPr>
          <p:cNvPr id="33797" name="Text Box 5"/>
          <p:cNvSpPr txBox="1">
            <a:spLocks noChangeArrowheads="1"/>
          </p:cNvSpPr>
          <p:nvPr/>
        </p:nvSpPr>
        <p:spPr bwMode="auto">
          <a:xfrm>
            <a:off x="2824163" y="3200400"/>
            <a:ext cx="7075487"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20000"/>
              </a:spcBef>
            </a:pPr>
            <a:r>
              <a:rPr lang="en-US" sz="2400">
                <a:latin typeface="Arial" charset="0"/>
              </a:rPr>
              <a:t>Đoạn 3: </a:t>
            </a:r>
          </a:p>
          <a:p>
            <a:pPr algn="just">
              <a:spcBef>
                <a:spcPct val="20000"/>
              </a:spcBef>
            </a:pPr>
            <a:r>
              <a:rPr lang="en-US" sz="2400" i="1">
                <a:latin typeface="Arial" charset="0"/>
              </a:rPr>
              <a:t>Tre, anh hùng lao động! Tre, anh hùng chiến đấu! </a:t>
            </a:r>
            <a:r>
              <a:rPr lang="en-US" sz="2400">
                <a:latin typeface="Arial" charset="0"/>
              </a:rPr>
              <a:t>(Thép Mới)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box(in)">
                                      <p:cBhvr>
                                        <p:cTn id="10" dur="500"/>
                                        <p:tgtEl>
                                          <p:spTgt spid="3379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box(in)">
                                      <p:cBhvr>
                                        <p:cTn id="13" dur="5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1" nodeType="clickEffect">
                                  <p:stCondLst>
                                    <p:cond delay="0"/>
                                  </p:stCondLst>
                                  <p:childTnLst>
                                    <p:animEffect transition="out" filter="blinds(horizontal)">
                                      <p:cBhvr>
                                        <p:cTn id="17" dur="500"/>
                                        <p:tgtEl>
                                          <p:spTgt spid="33795"/>
                                        </p:tgtEl>
                                      </p:cBhvr>
                                    </p:animEffect>
                                    <p:set>
                                      <p:cBhvr>
                                        <p:cTn id="18" dur="1" fill="hold">
                                          <p:stCondLst>
                                            <p:cond delay="499"/>
                                          </p:stCondLst>
                                        </p:cTn>
                                        <p:tgtEl>
                                          <p:spTgt spid="3379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5" grpId="1" animBg="1"/>
      <p:bldP spid="33796" grpId="0" animBg="1"/>
      <p:bldP spid="337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139950" y="2211388"/>
            <a:ext cx="9245600" cy="4640262"/>
          </a:xfrm>
          <a:prstGeom prst="horizontalScroll">
            <a:avLst>
              <a:gd name="adj" fmla="val 12500"/>
            </a:avLst>
          </a:prstGeom>
          <a:solidFill>
            <a:srgbClr val="FF66FF"/>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sz="1797"/>
          </a:p>
        </p:txBody>
      </p:sp>
      <p:sp>
        <p:nvSpPr>
          <p:cNvPr id="33795" name="AutoShape 3"/>
          <p:cNvSpPr>
            <a:spLocks noChangeArrowheads="1"/>
          </p:cNvSpPr>
          <p:nvPr/>
        </p:nvSpPr>
        <p:spPr bwMode="auto">
          <a:xfrm>
            <a:off x="2976563" y="309563"/>
            <a:ext cx="7686675" cy="1217612"/>
          </a:xfrm>
          <a:prstGeom prst="wedgeRoundRectCallout">
            <a:avLst>
              <a:gd name="adj1" fmla="val -47287"/>
              <a:gd name="adj2" fmla="val 148699"/>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a:latin typeface="Arial" charset="0"/>
              </a:rPr>
              <a:t>Phép liên kết nào được sử dụng để liên kết các câu trong  đoạn văn sau?</a:t>
            </a:r>
          </a:p>
        </p:txBody>
      </p:sp>
      <p:sp>
        <p:nvSpPr>
          <p:cNvPr id="33796" name="AutoShape 4"/>
          <p:cNvSpPr>
            <a:spLocks noChangeArrowheads="1"/>
          </p:cNvSpPr>
          <p:nvPr/>
        </p:nvSpPr>
        <p:spPr bwMode="auto">
          <a:xfrm>
            <a:off x="6022975" y="309563"/>
            <a:ext cx="4640263" cy="1217612"/>
          </a:xfrm>
          <a:prstGeom prst="wedgeRoundRectCallout">
            <a:avLst>
              <a:gd name="adj1" fmla="val -46310"/>
              <a:gd name="adj2" fmla="val 148699"/>
              <a:gd name="adj3" fmla="val 16667"/>
            </a:avLst>
          </a:prstGeom>
          <a:solidFill>
            <a:schemeClr val="accent6">
              <a:lumMod val="60000"/>
              <a:lumOff val="40000"/>
            </a:schemeClr>
          </a:solidFill>
          <a:ln w="9525">
            <a:solidFill>
              <a:schemeClr val="tx1"/>
            </a:solidFill>
            <a:miter lim="800000"/>
            <a:headEnd/>
            <a:tailEnd/>
          </a:ln>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sz="3600" dirty="0" smtClean="0"/>
              <a:t> </a:t>
            </a:r>
            <a:r>
              <a:rPr lang="en-US" sz="3600" dirty="0" err="1"/>
              <a:t>Phép</a:t>
            </a:r>
            <a:r>
              <a:rPr lang="en-US" sz="3600" dirty="0"/>
              <a:t> </a:t>
            </a:r>
            <a:r>
              <a:rPr lang="en-US" sz="3600" dirty="0" err="1"/>
              <a:t>đồng</a:t>
            </a:r>
            <a:r>
              <a:rPr lang="en-US" sz="3600" dirty="0"/>
              <a:t> </a:t>
            </a:r>
            <a:r>
              <a:rPr lang="en-US" sz="3600" dirty="0" err="1"/>
              <a:t>nghĩa</a:t>
            </a:r>
            <a:r>
              <a:rPr lang="en-US" sz="3600" dirty="0"/>
              <a:t>, </a:t>
            </a:r>
            <a:r>
              <a:rPr lang="en-US" sz="3600" dirty="0" err="1"/>
              <a:t>trái</a:t>
            </a:r>
            <a:r>
              <a:rPr lang="en-US" sz="3600" dirty="0"/>
              <a:t> </a:t>
            </a:r>
            <a:r>
              <a:rPr lang="en-US" sz="3600" dirty="0" err="1"/>
              <a:t>nghĩa</a:t>
            </a:r>
            <a:r>
              <a:rPr lang="en-US" sz="3600" dirty="0"/>
              <a:t>, </a:t>
            </a:r>
            <a:r>
              <a:rPr lang="en-US" sz="3600" dirty="0" err="1"/>
              <a:t>liên</a:t>
            </a:r>
            <a:r>
              <a:rPr lang="en-US" sz="3600" dirty="0"/>
              <a:t> </a:t>
            </a:r>
            <a:r>
              <a:rPr lang="en-US" sz="3600" dirty="0" err="1"/>
              <a:t>tưởng</a:t>
            </a:r>
            <a:endParaRPr lang="en-US" sz="3600" dirty="0"/>
          </a:p>
        </p:txBody>
      </p:sp>
      <p:sp>
        <p:nvSpPr>
          <p:cNvPr id="33797" name="Text Box 5"/>
          <p:cNvSpPr txBox="1">
            <a:spLocks noChangeArrowheads="1"/>
          </p:cNvSpPr>
          <p:nvPr/>
        </p:nvSpPr>
        <p:spPr bwMode="auto">
          <a:xfrm>
            <a:off x="2824163" y="3200400"/>
            <a:ext cx="7075487"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spcBef>
                <a:spcPct val="20000"/>
              </a:spcBef>
            </a:pPr>
            <a:r>
              <a:rPr lang="en-US" sz="2400">
                <a:latin typeface="Arial" charset="0"/>
              </a:rPr>
              <a:t>Đoạn 4: </a:t>
            </a:r>
          </a:p>
          <a:p>
            <a:pPr algn="just">
              <a:spcBef>
                <a:spcPct val="20000"/>
              </a:spcBef>
            </a:pPr>
            <a:r>
              <a:rPr lang="en-US" sz="2400" i="1">
                <a:latin typeface="Arial" charset="0"/>
              </a:rPr>
              <a:t>Người yếu đuối thường hay hiền lành. Muốn ác phải là kẻ mạnh</a:t>
            </a:r>
            <a:r>
              <a:rPr lang="en-US" sz="2400">
                <a:latin typeface="Arial" charset="0"/>
              </a:rPr>
              <a:t> (Nam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box(in)">
                                      <p:cBhvr>
                                        <p:cTn id="10" dur="500"/>
                                        <p:tgtEl>
                                          <p:spTgt spid="3379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box(in)">
                                      <p:cBhvr>
                                        <p:cTn id="13" dur="500"/>
                                        <p:tgtEl>
                                          <p:spTgt spid="33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1" nodeType="clickEffect">
                                  <p:stCondLst>
                                    <p:cond delay="0"/>
                                  </p:stCondLst>
                                  <p:childTnLst>
                                    <p:animEffect transition="out" filter="blinds(horizontal)">
                                      <p:cBhvr>
                                        <p:cTn id="17" dur="500"/>
                                        <p:tgtEl>
                                          <p:spTgt spid="33795"/>
                                        </p:tgtEl>
                                      </p:cBhvr>
                                    </p:animEffect>
                                    <p:set>
                                      <p:cBhvr>
                                        <p:cTn id="18" dur="1" fill="hold">
                                          <p:stCondLst>
                                            <p:cond delay="499"/>
                                          </p:stCondLst>
                                        </p:cTn>
                                        <p:tgtEl>
                                          <p:spTgt spid="3379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5" grpId="1" animBg="1"/>
      <p:bldP spid="33796" grpId="0" animBg="1"/>
      <p:bldP spid="337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80975"/>
            <a:ext cx="11383962"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49313" y="695325"/>
            <a:ext cx="10909300" cy="479425"/>
          </a:xfrm>
          <a:prstGeom prst="rect">
            <a:avLst/>
          </a:prstGeom>
          <a:solidFill>
            <a:schemeClr val="accent2">
              <a:lumMod val="60000"/>
              <a:lumOff val="4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defRPr/>
            </a:pPr>
            <a:r>
              <a:rPr lang="en-US" b="1" dirty="0" smtClean="0"/>
              <a:t>HOẠT ĐỘNG 2: HÌNH THÀNH KIẾN THỨC MỚI</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15938" y="798513"/>
          <a:ext cx="11306175" cy="4605338"/>
        </p:xfrm>
        <a:graphic>
          <a:graphicData uri="http://schemas.openxmlformats.org/drawingml/2006/table">
            <a:tbl>
              <a:tblPr/>
              <a:tblGrid>
                <a:gridCol w="2825750"/>
                <a:gridCol w="2827337"/>
                <a:gridCol w="2827338"/>
                <a:gridCol w="2825750"/>
              </a:tblGrid>
              <a:tr h="19827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 </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Điều em đã biết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CBA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W</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Điều em muốn biết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CBA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L </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Điều em học được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CBA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T </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Điều em sẽ dạy lại các bạn</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CBAD"/>
                    </a:solidFill>
                  </a:tcPr>
                </a:tc>
              </a:tr>
              <a:tr h="2622550">
                <a:tc>
                  <a:txBody>
                    <a:bodyPr/>
                    <a:lstStyle/>
                    <a:p>
                      <a:pPr marL="0" marR="0" lvl="0" indent="0" algn="just" defTabSz="914400" rtl="0" eaLnBrk="1" fontAlgn="base" latinLnBrk="0" hangingPunct="1">
                        <a:lnSpc>
                          <a:spcPct val="150000"/>
                        </a:lnSpc>
                        <a:spcBef>
                          <a:spcPct val="0"/>
                        </a:spcBef>
                        <a:spcAft>
                          <a:spcPts val="80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pPr>
                      <a:r>
                        <a:rPr kumimoji="0" lang="en-US" sz="13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p>
                      <a:pPr marL="0" marR="0" lvl="0" indent="0" algn="just" defTabSz="914400" rtl="0" eaLnBrk="1" fontAlgn="base" latinLnBrk="0" hangingPunct="1">
                        <a:lnSpc>
                          <a:spcPct val="150000"/>
                        </a:lnSpc>
                        <a:spcBef>
                          <a:spcPct val="0"/>
                        </a:spcBef>
                        <a:spcAft>
                          <a:spcPts val="800"/>
                        </a:spcAft>
                        <a:buClrTx/>
                        <a:buSzTx/>
                        <a:buFontTx/>
                        <a:buNone/>
                        <a:tabLst/>
                      </a:pPr>
                      <a:r>
                        <a:rPr kumimoji="0" lang="en-US" sz="13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62013" y="0"/>
            <a:ext cx="1090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eaLnBrk="1" hangingPunct="1"/>
            <a:r>
              <a:rPr lang="vi-VN" sz="3200" b="1">
                <a:solidFill>
                  <a:srgbClr val="FF0000"/>
                </a:solidFill>
              </a:rPr>
              <a:t>LÍ THUYẾT </a:t>
            </a:r>
          </a:p>
        </p:txBody>
      </p:sp>
      <p:graphicFrame>
        <p:nvGraphicFramePr>
          <p:cNvPr id="2" name="Diagram 1"/>
          <p:cNvGraphicFramePr/>
          <p:nvPr/>
        </p:nvGraphicFramePr>
        <p:xfrm>
          <a:off x="618187" y="1157548"/>
          <a:ext cx="109599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1146175" y="3232150"/>
            <a:ext cx="385763" cy="3095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146175" y="4659313"/>
            <a:ext cx="385763" cy="3095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254250" y="2781300"/>
            <a:ext cx="916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vi-VN" sz="2400" b="1"/>
              <a:t>Trong một văn bản, các đoạn văn đều phải hướng về chủ đề hoặc luận đề chung, được sắp xếp theo một trình tự hợp lí, nhằm giải quyết từng mục tiêu cụ thể như: triển khai, mở rộng, khái quát lại vấn đề,…</a:t>
            </a:r>
            <a:endParaRPr lang="en-US" sz="2400" b="1"/>
          </a:p>
        </p:txBody>
      </p:sp>
      <p:sp>
        <p:nvSpPr>
          <p:cNvPr id="9" name="TextBox 8"/>
          <p:cNvSpPr txBox="1">
            <a:spLocks noChangeArrowheads="1"/>
          </p:cNvSpPr>
          <p:nvPr/>
        </p:nvSpPr>
        <p:spPr bwMode="auto">
          <a:xfrm>
            <a:off x="2254250" y="4314825"/>
            <a:ext cx="916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n-US" sz="2400" b="1"/>
              <a:t>Trong một đoạn văn, các câu đều phải phục vụ chủ để của đoạn văn và liên kết với nhau bằng phép lặp, phép thế, phép nối,…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P spid="7" grpId="0" animBg="1"/>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1809</Words>
  <Application>Microsoft Office PowerPoint</Application>
  <PresentationFormat>Custom</PresentationFormat>
  <Paragraphs>95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2022-09-05T03:06:51Z</dcterms:created>
  <dcterms:modified xsi:type="dcterms:W3CDTF">2022-09-05T03:06:55Z</dcterms:modified>
</cp:coreProperties>
</file>