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sldIdLst>
    <p:sldId id="257" r:id="rId3"/>
    <p:sldId id="258" r:id="rId4"/>
    <p:sldId id="256" r:id="rId5"/>
    <p:sldId id="272" r:id="rId6"/>
    <p:sldId id="273" r:id="rId7"/>
    <p:sldId id="282" r:id="rId8"/>
    <p:sldId id="287" r:id="rId9"/>
    <p:sldId id="288" r:id="rId10"/>
    <p:sldId id="283" r:id="rId11"/>
    <p:sldId id="289" r:id="rId12"/>
    <p:sldId id="290" r:id="rId13"/>
    <p:sldId id="274" r:id="rId14"/>
    <p:sldId id="327" r:id="rId15"/>
    <p:sldId id="329" r:id="rId16"/>
    <p:sldId id="330" r:id="rId17"/>
    <p:sldId id="315" r:id="rId18"/>
    <p:sldId id="317" r:id="rId19"/>
    <p:sldId id="318" r:id="rId20"/>
    <p:sldId id="319" r:id="rId21"/>
    <p:sldId id="320" r:id="rId22"/>
    <p:sldId id="325"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FEC91-B3A2-46E5-AD4D-7CCC14A12979}" v="703" dt="2021-07-10T15:58:4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BA1F552-D362-4EED-ABD4-E5E6C274E6E3}"/>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a:extLst>
              <a:ext uri="{FF2B5EF4-FFF2-40B4-BE49-F238E27FC236}">
                <a16:creationId xmlns:a16="http://schemas.microsoft.com/office/drawing/2014/main" xmlns="" id="{9081436C-AAEA-499C-9DDC-E2C696DE4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2198ED-95C7-402E-B63D-C29003B8329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929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3D926E-8E83-4E3E-B889-52365699D35A}"/>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a:extLst>
              <a:ext uri="{FF2B5EF4-FFF2-40B4-BE49-F238E27FC236}">
                <a16:creationId xmlns:a16="http://schemas.microsoft.com/office/drawing/2014/main" xmlns="" id="{5F713BCF-E579-4603-94A5-B422B33D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B0FFEF-48E0-437F-B53F-8EDF460A847B}"/>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029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9E22B6-6EED-4B8D-9186-8CA63EDEBB58}"/>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a:extLst>
              <a:ext uri="{FF2B5EF4-FFF2-40B4-BE49-F238E27FC236}">
                <a16:creationId xmlns:a16="http://schemas.microsoft.com/office/drawing/2014/main" xmlns="" id="{06ED4018-FCA7-415A-9CF2-57474445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16AA57-E47F-4827-B192-1D8A6ABEB87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07899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64AD66-0911-4166-87A7-724A5C88CCD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82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70608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7F1B57-E16A-4CA6-9FE6-844233FFA08F}"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70481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7F1B57-E16A-4CA6-9FE6-844233FFA08F}"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4AD66-0911-4166-87A7-724A5C88CCD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2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F1B57-E16A-4CA6-9FE6-844233FFA08F}"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67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F1B57-E16A-4CA6-9FE6-844233FFA08F}"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6937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55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EEA276-F946-43B5-89F6-44EEE4C51CFB}"/>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a:extLst>
              <a:ext uri="{FF2B5EF4-FFF2-40B4-BE49-F238E27FC236}">
                <a16:creationId xmlns:a16="http://schemas.microsoft.com/office/drawing/2014/main" xmlns="" id="{60409617-4921-44B8-B379-8B85FFD6F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0DBAC7-521F-4B17-A21D-29D003103B40}"/>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45975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1301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99264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182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1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685235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155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514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4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19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B464A2-11B1-4E02-96DC-8BDD65FC0573}"/>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5" name="Footer Placeholder 4">
            <a:extLst>
              <a:ext uri="{FF2B5EF4-FFF2-40B4-BE49-F238E27FC236}">
                <a16:creationId xmlns:a16="http://schemas.microsoft.com/office/drawing/2014/main" xmlns="" id="{10ECE868-8821-4065-8541-7C1395E16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7C9449-C95D-427F-8C97-982E6FCE815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72199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DBEB9EC-7BD0-49BE-B146-38FFE41DBACE}"/>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6" name="Footer Placeholder 5">
            <a:extLst>
              <a:ext uri="{FF2B5EF4-FFF2-40B4-BE49-F238E27FC236}">
                <a16:creationId xmlns:a16="http://schemas.microsoft.com/office/drawing/2014/main" xmlns="" id="{18B0EE5A-941E-4455-B237-7693653B2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DF740B-AF3F-411D-96DF-3A4CF846671A}"/>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91534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9151D6F-ADA8-4DF0-9CD3-7C7F88F372AD}"/>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8" name="Footer Placeholder 7">
            <a:extLst>
              <a:ext uri="{FF2B5EF4-FFF2-40B4-BE49-F238E27FC236}">
                <a16:creationId xmlns:a16="http://schemas.microsoft.com/office/drawing/2014/main" xmlns="" id="{4B28137D-C6BF-46B1-B164-C79793A399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5170D69-1739-4A86-A533-08BC54DFBB4F}"/>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239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2FFAA97-6DAC-464E-92C7-6D28E1D0B4CC}"/>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4" name="Footer Placeholder 3">
            <a:extLst>
              <a:ext uri="{FF2B5EF4-FFF2-40B4-BE49-F238E27FC236}">
                <a16:creationId xmlns:a16="http://schemas.microsoft.com/office/drawing/2014/main" xmlns="" id="{6C6458FE-5B95-4DBE-A694-208A4EDD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FA0241-BD66-4263-A6E2-49F546C0CA64}"/>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4454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59E6A2-8363-4E80-B16D-25FE850E58D7}"/>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3" name="Footer Placeholder 2">
            <a:extLst>
              <a:ext uri="{FF2B5EF4-FFF2-40B4-BE49-F238E27FC236}">
                <a16:creationId xmlns:a16="http://schemas.microsoft.com/office/drawing/2014/main" xmlns="" id="{0BEFC577-8531-4FDC-B1C5-444259774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D29A9B-60A2-48AC-905E-0CA404CEEE0C}"/>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63134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3B0C14-79A5-4658-9F35-F3678C2F740A}"/>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6" name="Footer Placeholder 5">
            <a:extLst>
              <a:ext uri="{FF2B5EF4-FFF2-40B4-BE49-F238E27FC236}">
                <a16:creationId xmlns:a16="http://schemas.microsoft.com/office/drawing/2014/main" xmlns="" id="{A0701E50-825D-4C2B-979C-FF68BB4C0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E18C43-9A13-4C63-9D9E-0B9D868DD13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57511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ED14C7-4526-44DF-BEAA-EC6909069BA4}"/>
              </a:ext>
            </a:extLst>
          </p:cNvPr>
          <p:cNvSpPr>
            <a:spLocks noGrp="1"/>
          </p:cNvSpPr>
          <p:nvPr>
            <p:ph type="dt" sz="half" idx="10"/>
          </p:nvPr>
        </p:nvSpPr>
        <p:spPr/>
        <p:txBody>
          <a:bodyPr/>
          <a:lstStyle/>
          <a:p>
            <a:fld id="{307F1B57-E16A-4CA6-9FE6-844233FFA08F}" type="datetimeFigureOut">
              <a:rPr lang="en-US" smtClean="0"/>
              <a:t>9/2/2022</a:t>
            </a:fld>
            <a:endParaRPr lang="en-US"/>
          </a:p>
        </p:txBody>
      </p:sp>
      <p:sp>
        <p:nvSpPr>
          <p:cNvPr id="6" name="Footer Placeholder 5">
            <a:extLst>
              <a:ext uri="{FF2B5EF4-FFF2-40B4-BE49-F238E27FC236}">
                <a16:creationId xmlns:a16="http://schemas.microsoft.com/office/drawing/2014/main" xmlns="" id="{18EB9D58-D39D-4DD5-8F38-F626BF199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1AF7F2-0CA5-4E09-A118-C3AA02703553}"/>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545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t>9/2/2022</a:t>
            </a:fld>
            <a:endParaRPr lang="en-US"/>
          </a:p>
        </p:txBody>
      </p:sp>
      <p:sp>
        <p:nvSpPr>
          <p:cNvPr id="5" name="Footer Placeholder 4">
            <a:extLst>
              <a:ext uri="{FF2B5EF4-FFF2-40B4-BE49-F238E27FC236}">
                <a16:creationId xmlns:a16="http://schemas.microsoft.com/office/drawing/2014/main" xmlns=""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268026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7F1B57-E16A-4CA6-9FE6-844233FFA08F}" type="datetimeFigureOut">
              <a:rPr lang="en-US" smtClean="0"/>
              <a:t>9/2/2022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1706786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18.pn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2.png"/><Relationship Id="rId7"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slide" Target="slide17.xml"/><Relationship Id="rId11"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slide" Target="slide21.xml"/><Relationship Id="rId4" Type="http://schemas.openxmlformats.org/officeDocument/2006/relationships/image" Target="../media/image23.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6.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FBDF858-01CB-4C0A-890F-DBEB2EF4B407}"/>
              </a:ext>
            </a:extLst>
          </p:cNvPr>
          <p:cNvSpPr/>
          <p:nvPr/>
        </p:nvSpPr>
        <p:spPr>
          <a:xfrm>
            <a:off x="64816" y="172615"/>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KHỞI ĐỘNG</a:t>
            </a:r>
          </a:p>
        </p:txBody>
      </p:sp>
      <p:pic>
        <p:nvPicPr>
          <p:cNvPr id="8" name="Picture 7" descr="A picture containing text, clipart&#10;&#10;Description automatically generated">
            <a:extLst>
              <a:ext uri="{FF2B5EF4-FFF2-40B4-BE49-F238E27FC236}">
                <a16:creationId xmlns:a16="http://schemas.microsoft.com/office/drawing/2014/main" xmlns="" id="{C455620F-BA64-4937-839C-9926FA231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1" y="1867211"/>
            <a:ext cx="10959982" cy="4389550"/>
          </a:xfrm>
          <a:prstGeom prst="rect">
            <a:avLst/>
          </a:prstGeom>
        </p:spPr>
      </p:pic>
    </p:spTree>
    <p:extLst>
      <p:ext uri="{BB962C8B-B14F-4D97-AF65-F5344CB8AC3E}">
        <p14:creationId xmlns:p14="http://schemas.microsoft.com/office/powerpoint/2010/main" val="1102029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16" name="Rectangle 15">
            <a:extLst>
              <a:ext uri="{FF2B5EF4-FFF2-40B4-BE49-F238E27FC236}">
                <a16:creationId xmlns:a16="http://schemas.microsoft.com/office/drawing/2014/main" xmlns="" id="{6180AFEE-2032-B857-CD57-7D5123A457F2}"/>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Times New Roman" panose="02020603050405020304" pitchFamily="18" charset="0"/>
                <a:cs typeface="Times New Roman" panose="02020603050405020304" pitchFamily="18" charset="0"/>
              </a:rPr>
              <a:t>Ba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a:t>
            </a:r>
            <a:r>
              <a:rPr lang="en-US" sz="6000" b="1" dirty="0">
                <a:solidFill>
                  <a:schemeClr val="tx1"/>
                </a:solidFill>
                <a:latin typeface="Times New Roman" panose="02020603050405020304" pitchFamily="18" charset="0"/>
                <a:cs typeface="Times New Roman" panose="02020603050405020304" pitchFamily="18" charset="0"/>
              </a:rPr>
              <a:t> qua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điểm</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điểm</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này</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cách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đều</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ba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đo</a:t>
            </a:r>
            <a:r>
              <a:rPr lang="en-US" sz="6000" b="1"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61F151E-217F-8ABB-89C6-14BCCF05A832}"/>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91471237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4" name="TextBox 3">
            <a:extLst>
              <a:ext uri="{FF2B5EF4-FFF2-40B4-BE49-F238E27FC236}">
                <a16:creationId xmlns:a16="http://schemas.microsoft.com/office/drawing/2014/main" xmlns="" id="{D4AB5271-327D-4B26-50F0-9E78F773B85D}"/>
              </a:ext>
            </a:extLst>
          </p:cNvPr>
          <p:cNvSpPr txBox="1"/>
          <p:nvPr/>
        </p:nvSpPr>
        <p:spPr>
          <a:xfrm>
            <a:off x="1212979" y="1266869"/>
            <a:ext cx="10331502" cy="4324261"/>
          </a:xfrm>
          <a:prstGeom prst="rect">
            <a:avLst/>
          </a:prstGeom>
          <a:noFill/>
        </p:spPr>
        <p:txBody>
          <a:bodyPr wrap="square" rtlCol="0">
            <a:spAutoFit/>
          </a:bodyPr>
          <a:lstStyle/>
          <a:p>
            <a:r>
              <a:rPr lang="en-US" sz="5500" dirty="0" err="1">
                <a:latin typeface="Times New Roman" panose="02020603050405020304" pitchFamily="18" charset="0"/>
                <a:cs typeface="Times New Roman" panose="02020603050405020304" pitchFamily="18" charset="0"/>
              </a:rPr>
              <a:t>Gọi</a:t>
            </a:r>
            <a:r>
              <a:rPr lang="en-US" sz="5500" dirty="0">
                <a:latin typeface="Times New Roman" panose="02020603050405020304" pitchFamily="18" charset="0"/>
                <a:cs typeface="Times New Roman" panose="02020603050405020304" pitchFamily="18" charset="0"/>
              </a:rPr>
              <a:t> O là </a:t>
            </a:r>
            <a:r>
              <a:rPr lang="en-US" sz="5500" dirty="0" err="1">
                <a:latin typeface="Times New Roman" panose="02020603050405020304" pitchFamily="18" charset="0"/>
                <a:cs typeface="Times New Roman" panose="02020603050405020304" pitchFamily="18" charset="0"/>
              </a:rPr>
              <a:t>giao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của</a:t>
            </a:r>
            <a:r>
              <a:rPr lang="en-US" sz="5500" dirty="0">
                <a:latin typeface="Times New Roman" panose="02020603050405020304" pitchFamily="18" charset="0"/>
                <a:cs typeface="Times New Roman" panose="02020603050405020304" pitchFamily="18" charset="0"/>
              </a:rPr>
              <a:t> 3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trung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của</a:t>
            </a:r>
            <a:r>
              <a:rPr lang="en-US" sz="5500" dirty="0">
                <a:latin typeface="Times New Roman" panose="02020603050405020304" pitchFamily="18" charset="0"/>
                <a:cs typeface="Times New Roman" panose="02020603050405020304" pitchFamily="18" charset="0"/>
              </a:rPr>
              <a:t> tam </a:t>
            </a:r>
            <a:r>
              <a:rPr lang="en-US" sz="5500" dirty="0" err="1">
                <a:latin typeface="Times New Roman" panose="02020603050405020304" pitchFamily="18" charset="0"/>
                <a:cs typeface="Times New Roman" panose="02020603050405020304" pitchFamily="18" charset="0"/>
              </a:rPr>
              <a:t>giác</a:t>
            </a:r>
            <a:r>
              <a:rPr lang="en-US" sz="5500" dirty="0">
                <a:latin typeface="Times New Roman" panose="02020603050405020304" pitchFamily="18" charset="0"/>
                <a:cs typeface="Times New Roman" panose="02020603050405020304" pitchFamily="18" charset="0"/>
              </a:rPr>
              <a:t> ABC, </a:t>
            </a:r>
            <a:r>
              <a:rPr lang="en-US" sz="5500" dirty="0" err="1">
                <a:latin typeface="Times New Roman" panose="02020603050405020304" pitchFamily="18" charset="0"/>
                <a:cs typeface="Times New Roman" panose="02020603050405020304" pitchFamily="18" charset="0"/>
              </a:rPr>
              <a:t>hãy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dùng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compa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ve</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tâm</a:t>
            </a:r>
            <a:r>
              <a:rPr lang="en-US" sz="5500" dirty="0">
                <a:latin typeface="Times New Roman" panose="02020603050405020304" pitchFamily="18" charset="0"/>
                <a:cs typeface="Times New Roman" panose="02020603050405020304" pitchFamily="18" charset="0"/>
              </a:rPr>
              <a:t> O </a:t>
            </a:r>
            <a:r>
              <a:rPr lang="en-US" sz="5500" dirty="0" err="1">
                <a:latin typeface="Times New Roman" panose="02020603050405020304" pitchFamily="18" charset="0"/>
                <a:cs typeface="Times New Roman" panose="02020603050405020304" pitchFamily="18" charset="0"/>
              </a:rPr>
              <a:t>bán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kính</a:t>
            </a:r>
            <a:r>
              <a:rPr lang="en-US" sz="5500" dirty="0">
                <a:latin typeface="Times New Roman" panose="02020603050405020304" pitchFamily="18" charset="0"/>
                <a:cs typeface="Times New Roman" panose="02020603050405020304" pitchFamily="18" charset="0"/>
              </a:rPr>
              <a:t> OA, </a:t>
            </a:r>
            <a:r>
              <a:rPr lang="en-US" sz="5500" dirty="0" err="1">
                <a:latin typeface="Times New Roman" panose="02020603050405020304" pitchFamily="18" charset="0"/>
                <a:cs typeface="Times New Roman" panose="02020603050405020304" pitchFamily="18" charset="0"/>
              </a:rPr>
              <a:t>cho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biết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này</a:t>
            </a:r>
            <a:r>
              <a:rPr lang="en-US" sz="5500" dirty="0">
                <a:latin typeface="Times New Roman" panose="02020603050405020304" pitchFamily="18" charset="0"/>
                <a:cs typeface="Times New Roman" panose="02020603050405020304" pitchFamily="18" charset="0"/>
              </a:rPr>
              <a:t> có </a:t>
            </a:r>
            <a:r>
              <a:rPr lang="en-US" sz="5500" dirty="0" err="1">
                <a:latin typeface="Times New Roman" panose="02020603050405020304" pitchFamily="18" charset="0"/>
                <a:cs typeface="Times New Roman" panose="02020603050405020304" pitchFamily="18" charset="0"/>
              </a:rPr>
              <a:t>đi</a:t>
            </a:r>
            <a:r>
              <a:rPr lang="en-US" sz="5500" dirty="0">
                <a:latin typeface="Times New Roman" panose="02020603050405020304" pitchFamily="18" charset="0"/>
                <a:cs typeface="Times New Roman" panose="02020603050405020304" pitchFamily="18" charset="0"/>
              </a:rPr>
              <a:t> qua B </a:t>
            </a:r>
            <a:r>
              <a:rPr lang="en-US" sz="5500" dirty="0" err="1">
                <a:latin typeface="Times New Roman" panose="02020603050405020304" pitchFamily="18" charset="0"/>
                <a:cs typeface="Times New Roman" panose="02020603050405020304" pitchFamily="18" charset="0"/>
              </a:rPr>
              <a:t>va</a:t>
            </a:r>
            <a:r>
              <a:rPr lang="en-US" sz="5500" dirty="0">
                <a:latin typeface="Times New Roman" panose="02020603050405020304" pitchFamily="18" charset="0"/>
                <a:cs typeface="Times New Roman" panose="02020603050405020304" pitchFamily="18" charset="0"/>
              </a:rPr>
              <a:t>̀ C hay </a:t>
            </a:r>
            <a:r>
              <a:rPr lang="en-US" sz="5500" dirty="0" err="1">
                <a:latin typeface="Times New Roman" panose="02020603050405020304" pitchFamily="18" charset="0"/>
                <a:cs typeface="Times New Roman" panose="02020603050405020304" pitchFamily="18" charset="0"/>
              </a:rPr>
              <a:t>không</a:t>
            </a:r>
            <a:r>
              <a:rPr lang="en-US" sz="5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838077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F397D1B-4C65-F2DB-CD15-83C77110FC9C}"/>
              </a:ext>
            </a:extLst>
          </p:cNvPr>
          <p:cNvSpPr txBox="1"/>
          <p:nvPr/>
        </p:nvSpPr>
        <p:spPr>
          <a:xfrm>
            <a:off x="1212979" y="1266869"/>
            <a:ext cx="10331502" cy="4324261"/>
          </a:xfrm>
          <a:prstGeom prst="rect">
            <a:avLst/>
          </a:prstGeom>
          <a:noFill/>
        </p:spPr>
        <p:txBody>
          <a:bodyPr wrap="square" rtlCol="0">
            <a:spAutoFit/>
          </a:bodyPr>
          <a:lstStyle/>
          <a:p>
            <a:r>
              <a:rPr lang="en-US" sz="5500" dirty="0" err="1">
                <a:latin typeface="Times New Roman" panose="02020603050405020304" pitchFamily="18" charset="0"/>
                <a:cs typeface="Times New Roman" panose="02020603050405020304" pitchFamily="18" charset="0"/>
              </a:rPr>
              <a:t>Trên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bản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đô</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quy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hoạch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một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khu</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có 3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A, B, C. </a:t>
            </a:r>
            <a:r>
              <a:rPr lang="en-US" sz="5500" dirty="0" err="1">
                <a:latin typeface="Times New Roman" panose="02020603050405020304" pitchFamily="18" charset="0"/>
                <a:cs typeface="Times New Roman" panose="02020603050405020304" pitchFamily="18" charset="0"/>
              </a:rPr>
              <a:t>Tìm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M </a:t>
            </a:r>
            <a:r>
              <a:rPr lang="en-US" sz="5500" dirty="0" err="1">
                <a:latin typeface="Times New Roman" panose="02020603050405020304" pitchFamily="18" charset="0"/>
                <a:cs typeface="Times New Roman" panose="02020603050405020304" pitchFamily="18" charset="0"/>
              </a:rPr>
              <a:t>đê</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xây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một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sao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cho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này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cách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đều</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đo</a:t>
            </a:r>
            <a:r>
              <a:rPr lang="en-US" sz="55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44941619-5BFA-8512-3D23-5E35C9CDFEB4}"/>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VẬN DỤNG</a:t>
            </a:r>
          </a:p>
        </p:txBody>
      </p:sp>
    </p:spTree>
    <p:extLst>
      <p:ext uri="{BB962C8B-B14F-4D97-AF65-F5344CB8AC3E}">
        <p14:creationId xmlns:p14="http://schemas.microsoft.com/office/powerpoint/2010/main" val="102916042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êu đề 1">
            <a:extLst>
              <a:ext uri="{FF2B5EF4-FFF2-40B4-BE49-F238E27FC236}">
                <a16:creationId xmlns:a16="http://schemas.microsoft.com/office/drawing/2014/main" xmlns="" id="{AABCB53C-CDB4-1E6A-4557-E57173340EA9}"/>
              </a:ext>
            </a:extLst>
          </p:cNvPr>
          <p:cNvSpPr>
            <a:spLocks noGrp="1" noChangeArrowheads="1"/>
          </p:cNvSpPr>
          <p:nvPr>
            <p:ph type="title"/>
          </p:nvPr>
        </p:nvSpPr>
        <p:spPr/>
        <p:txBody>
          <a:bodyPr/>
          <a:lstStyle/>
          <a:p>
            <a:pPr eaLnBrk="1" hangingPunct="1"/>
            <a:r>
              <a:rPr lang="en-US" altLang="en-US"/>
              <a:t>-</a:t>
            </a:r>
            <a:endParaRPr lang="vi-VN" altLang="en-US"/>
          </a:p>
        </p:txBody>
      </p:sp>
      <p:sp>
        <p:nvSpPr>
          <p:cNvPr id="18435" name="Chỗ dành sẵn cho Nội dung 2">
            <a:extLst>
              <a:ext uri="{FF2B5EF4-FFF2-40B4-BE49-F238E27FC236}">
                <a16:creationId xmlns:a16="http://schemas.microsoft.com/office/drawing/2014/main" xmlns="" id="{021BF826-02D1-8F4B-08AC-D8B11E8A2D6D}"/>
              </a:ext>
            </a:extLst>
          </p:cNvPr>
          <p:cNvSpPr>
            <a:spLocks noGrp="1" noChangeArrowheads="1"/>
          </p:cNvSpPr>
          <p:nvPr>
            <p:ph sz="quarter" idx="1"/>
          </p:nvPr>
        </p:nvSpPr>
        <p:spPr/>
        <p:txBody>
          <a:bodyPr/>
          <a:lstStyle/>
          <a:p>
            <a:pPr eaLnBrk="1" hangingPunct="1"/>
            <a:endParaRPr lang="en-US" altLang="en-US">
              <a:latin typeface="Arial" panose="020B0604020202020204" pitchFamily="34" charset="0"/>
            </a:endParaRPr>
          </a:p>
        </p:txBody>
      </p:sp>
      <p:pic>
        <p:nvPicPr>
          <p:cNvPr id="18436" name="Ảnh 3">
            <a:extLst>
              <a:ext uri="{FF2B5EF4-FFF2-40B4-BE49-F238E27FC236}">
                <a16:creationId xmlns:a16="http://schemas.microsoft.com/office/drawing/2014/main" xmlns="" id="{C2CC8D8C-496C-4031-D58D-851307532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D:\GIAO AN\MAU POWER POINT DEP\ANH DONG PP\Phao hoa.gif">
            <a:extLst>
              <a:ext uri="{FF2B5EF4-FFF2-40B4-BE49-F238E27FC236}">
                <a16:creationId xmlns:a16="http://schemas.microsoft.com/office/drawing/2014/main" xmlns="" id="{F0BAD211-2C53-D15F-4DB5-568DE1A9D7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49813">
            <a:off x="5440363" y="39846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D:\GIAO AN\MAU POWER POINT DEP\ANH DONG PP\Phao hoa.gif">
            <a:extLst>
              <a:ext uri="{FF2B5EF4-FFF2-40B4-BE49-F238E27FC236}">
                <a16:creationId xmlns:a16="http://schemas.microsoft.com/office/drawing/2014/main" xmlns="" id="{3E89FF46-E43B-4596-A92B-1F2BF09BB8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43815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D:\GIAO AN\MAU POWER POINT DEP\ANH DONG PP\Phao hoa.gif">
            <a:extLst>
              <a:ext uri="{FF2B5EF4-FFF2-40B4-BE49-F238E27FC236}">
                <a16:creationId xmlns:a16="http://schemas.microsoft.com/office/drawing/2014/main" xmlns="" id="{B9FE17DC-052F-EF19-6F04-4D029EA2E9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49813">
            <a:off x="5838825" y="82550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D:\GIAO AN\MAU POWER POINT DEP\ANH DONG PP\Phao hoa.gif">
            <a:extLst>
              <a:ext uri="{FF2B5EF4-FFF2-40B4-BE49-F238E27FC236}">
                <a16:creationId xmlns:a16="http://schemas.microsoft.com/office/drawing/2014/main" xmlns="" id="{F809DE15-C1A1-9476-6522-54498BC00C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6511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D:\GIAO AN\MAU POWER POINT DEP\ANH DONG PP\Phao hoa.gif">
            <a:extLst>
              <a:ext uri="{FF2B5EF4-FFF2-40B4-BE49-F238E27FC236}">
                <a16:creationId xmlns:a16="http://schemas.microsoft.com/office/drawing/2014/main" xmlns="" id="{A13BD10D-E8CE-F41A-00B0-7AC504CBC9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30908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Ảnh 9">
            <a:hlinkClick r:id="rId4" action="ppaction://hlinksldjump"/>
            <a:extLst>
              <a:ext uri="{FF2B5EF4-FFF2-40B4-BE49-F238E27FC236}">
                <a16:creationId xmlns:a16="http://schemas.microsoft.com/office/drawing/2014/main" xmlns="" id="{01C30344-1DCF-10EF-1D1D-95ABC7CEDBB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2639" y="855663"/>
            <a:ext cx="22875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Ảnh 10">
            <a:hlinkClick r:id="rId6" action="ppaction://hlinksldjump"/>
            <a:extLst>
              <a:ext uri="{FF2B5EF4-FFF2-40B4-BE49-F238E27FC236}">
                <a16:creationId xmlns:a16="http://schemas.microsoft.com/office/drawing/2014/main" xmlns="" id="{7DF15137-598E-17A1-13F7-61D2AFA93B2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0851" y="1550988"/>
            <a:ext cx="233521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xmlns="" id="{840A97AE-8A8B-C540-7694-F10CF6AE9A92}"/>
              </a:ext>
            </a:extLst>
          </p:cNvPr>
          <p:cNvSpPr txBox="1">
            <a:spLocks noChangeArrowheads="1"/>
          </p:cNvSpPr>
          <p:nvPr/>
        </p:nvSpPr>
        <p:spPr bwMode="auto">
          <a:xfrm>
            <a:off x="1219200" y="76201"/>
            <a:ext cx="4470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a:solidFill>
                  <a:srgbClr val="C00000"/>
                </a:solidFill>
                <a:latin typeface="Calibri Light" panose="020F0302020204030204" pitchFamily="34" charset="0"/>
              </a:rPr>
              <a:t>TRẢ GƯƠM RÙA THẦN</a:t>
            </a:r>
          </a:p>
        </p:txBody>
      </p:sp>
      <p:sp>
        <p:nvSpPr>
          <p:cNvPr id="13" name="TextBox 12">
            <a:extLst>
              <a:ext uri="{FF2B5EF4-FFF2-40B4-BE49-F238E27FC236}">
                <a16:creationId xmlns:a16="http://schemas.microsoft.com/office/drawing/2014/main" xmlns="" id="{5BE5DFF6-9644-CA37-84A9-4002E35299AD}"/>
              </a:ext>
            </a:extLst>
          </p:cNvPr>
          <p:cNvSpPr txBox="1">
            <a:spLocks noChangeArrowheads="1"/>
          </p:cNvSpPr>
          <p:nvPr/>
        </p:nvSpPr>
        <p:spPr bwMode="auto">
          <a:xfrm>
            <a:off x="1728788" y="-58738"/>
            <a:ext cx="4646612"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Calibri" panose="020F0502020204030204" pitchFamily="34" charset="0"/>
              </a:rPr>
              <a:t>HOẠT ĐỘNG VẬN DỤNG</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2000" fill="hold"/>
                                        <p:tgtEl>
                                          <p:spTgt spid="1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xit" presetSubtype="10" fill="hold" grpId="0" nodeType="clickEffect">
                                  <p:stCondLst>
                                    <p:cond delay="0"/>
                                  </p:stCondLst>
                                  <p:childTnLst>
                                    <p:animEffect transition="out" filter="randombar(horizont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8400-8041-43CA-89BF-403C4676A16A}"/>
              </a:ext>
            </a:extLst>
          </p:cNvPr>
          <p:cNvSpPr>
            <a:spLocks noGrp="1" noChangeArrowheads="1"/>
          </p:cNvSpPr>
          <p:nvPr>
            <p:ph type="title"/>
          </p:nvPr>
        </p:nvSpPr>
        <p:spPr>
          <a:xfrm>
            <a:off x="2152651" y="365125"/>
            <a:ext cx="5483225" cy="876300"/>
          </a:xfrm>
        </p:spPr>
        <p:txBody>
          <a:body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LÊ LỢI – SỰ TÍCH HỒ GƯƠM</a:t>
            </a:r>
          </a:p>
        </p:txBody>
      </p:sp>
      <p:sp>
        <p:nvSpPr>
          <p:cNvPr id="4" name="TextBox 3">
            <a:extLst>
              <a:ext uri="{FF2B5EF4-FFF2-40B4-BE49-F238E27FC236}">
                <a16:creationId xmlns:a16="http://schemas.microsoft.com/office/drawing/2014/main" xmlns="" id="{7DC25CF2-BDA3-6DCD-A8E2-BE66B6887364}"/>
              </a:ext>
            </a:extLst>
          </p:cNvPr>
          <p:cNvSpPr txBox="1"/>
          <p:nvPr/>
        </p:nvSpPr>
        <p:spPr>
          <a:xfrm>
            <a:off x="1752600" y="1539876"/>
            <a:ext cx="8686800" cy="3108325"/>
          </a:xfrm>
          <a:prstGeom prst="rect">
            <a:avLst/>
          </a:prstGeom>
          <a:noFill/>
        </p:spPr>
        <p:txBody>
          <a:bodyPr>
            <a:spAutoFit/>
          </a:bodyPr>
          <a:lstStyle/>
          <a:p>
            <a:pPr algn="just">
              <a:defRPr/>
            </a:pPr>
            <a:r>
              <a:rPr lang="vi-VN" sz="2800" b="1">
                <a:latin typeface="+mj-lt"/>
              </a:rPr>
              <a:t>Lê Thái Tổ</a:t>
            </a:r>
            <a:r>
              <a:rPr lang="vi-VN" sz="2800">
                <a:latin typeface="+mj-lt"/>
              </a:rPr>
              <a:t> (chữ Hán: </a:t>
            </a:r>
            <a:r>
              <a:rPr lang="ja-JP" altLang="en-US" sz="2800">
                <a:latin typeface="+mj-lt"/>
              </a:rPr>
              <a:t>黎太祖 </a:t>
            </a:r>
            <a:r>
              <a:rPr lang="en-US" altLang="ja-JP" sz="2800">
                <a:latin typeface="+mj-lt"/>
              </a:rPr>
              <a:t>10 </a:t>
            </a:r>
            <a:r>
              <a:rPr lang="vi-VN" sz="2800">
                <a:latin typeface="+mj-lt"/>
              </a:rPr>
              <a:t>tháng 9, 1385 – 5 tháng 10, 1433) tên thật là </a:t>
            </a:r>
            <a:r>
              <a:rPr lang="vi-VN" sz="2800" b="1">
                <a:latin typeface="+mj-lt"/>
              </a:rPr>
              <a:t>Lê Lợi</a:t>
            </a:r>
            <a:r>
              <a:rPr lang="vi-VN" sz="2800">
                <a:latin typeface="+mj-lt"/>
              </a:rPr>
              <a:t> (</a:t>
            </a:r>
            <a:r>
              <a:rPr lang="ja-JP" altLang="en-US" sz="2800">
                <a:latin typeface="+mj-lt"/>
              </a:rPr>
              <a:t>黎利</a:t>
            </a:r>
            <a:r>
              <a:rPr lang="en-US" altLang="ja-JP" sz="2800">
                <a:latin typeface="+mj-lt"/>
              </a:rPr>
              <a:t>), </a:t>
            </a:r>
            <a:r>
              <a:rPr lang="vi-VN" sz="2800">
                <a:latin typeface="+mj-lt"/>
              </a:rPr>
              <a:t>là một nhà chính trị, nhà lãnh đạo quân sự, người đã thành lập một đội quân người Việt và lãnh đạo đội quân này chiến đấu chống lại sự chiếm đóng của quân đội nhà Minh (Trung Quốc) từ năm 1418 cho đến lúc đánh đuổi hoàn toàn quân Minh ra khỏi Đại Việt vào năm 1428.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F1AC3-87AB-D4CD-CA21-F59DEEFCD5F3}"/>
              </a:ext>
            </a:extLst>
          </p:cNvPr>
          <p:cNvSpPr>
            <a:spLocks noGrp="1" noChangeArrowheads="1"/>
          </p:cNvSpPr>
          <p:nvPr>
            <p:ph type="title"/>
          </p:nvPr>
        </p:nvSpPr>
        <p:spPr>
          <a:xfrm>
            <a:off x="4308475" y="762001"/>
            <a:ext cx="2889250" cy="665163"/>
          </a:xfrm>
        </p:spPr>
        <p:txBody>
          <a:body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CÁCH CHƠI</a:t>
            </a:r>
          </a:p>
        </p:txBody>
      </p:sp>
      <p:sp>
        <p:nvSpPr>
          <p:cNvPr id="3" name="Content Placeholder 2">
            <a:extLst>
              <a:ext uri="{FF2B5EF4-FFF2-40B4-BE49-F238E27FC236}">
                <a16:creationId xmlns:a16="http://schemas.microsoft.com/office/drawing/2014/main" xmlns="" id="{DA3657B9-71C1-0B5C-B842-EDA824504E13}"/>
              </a:ext>
            </a:extLst>
          </p:cNvPr>
          <p:cNvSpPr>
            <a:spLocks noGrp="1" noChangeArrowheads="1"/>
          </p:cNvSpPr>
          <p:nvPr>
            <p:ph idx="1"/>
          </p:nvPr>
        </p:nvSpPr>
        <p:spPr>
          <a:xfrm>
            <a:off x="2209801" y="1931988"/>
            <a:ext cx="7927975" cy="2462212"/>
          </a:xfrm>
        </p:spPr>
        <p:txBody>
          <a:bodyPr/>
          <a:lstStyle/>
          <a:p>
            <a:pPr marL="0" indent="0" algn="just">
              <a:buNone/>
            </a:pPr>
            <a:r>
              <a:rPr lang="en-US" altLang="en-US">
                <a:latin typeface="Times New Roman" panose="02020603050405020304" pitchFamily="18" charset="0"/>
                <a:cs typeface="Times New Roman" panose="02020603050405020304" pitchFamily="18" charset="0"/>
              </a:rPr>
              <a:t>Trước khi trả gươm cho Rùa Vàng. Rùa Vàng muốn thử tài Lê Thái Tổ nên đã đưa ra </a:t>
            </a:r>
            <a:r>
              <a:rPr lang="en-US" altLang="en-US" b="1" i="1">
                <a:solidFill>
                  <a:srgbClr val="FF0000"/>
                </a:solidFill>
                <a:latin typeface="Times New Roman" panose="02020603050405020304" pitchFamily="18" charset="0"/>
                <a:cs typeface="Times New Roman" panose="02020603050405020304" pitchFamily="18" charset="0"/>
              </a:rPr>
              <a:t>4 </a:t>
            </a:r>
            <a:r>
              <a:rPr lang="en-US" altLang="en-US">
                <a:latin typeface="Times New Roman" panose="02020603050405020304" pitchFamily="18" charset="0"/>
                <a:cs typeface="Times New Roman" panose="02020603050405020304" pitchFamily="18" charset="0"/>
              </a:rPr>
              <a:t>câu hỏi.</a:t>
            </a:r>
          </a:p>
          <a:p>
            <a:pPr marL="0" indent="0" algn="just">
              <a:buNone/>
            </a:pPr>
            <a:r>
              <a:rPr lang="en-US" altLang="en-US">
                <a:latin typeface="Times New Roman" panose="02020603050405020304" pitchFamily="18" charset="0"/>
                <a:cs typeface="Times New Roman" panose="02020603050405020304" pitchFamily="18" charset="0"/>
              </a:rPr>
              <a:t>Em hãy giúp vua Lê Thái Tổ trả lời các câu hỏi của Rùa Vàng nhé!</a:t>
            </a:r>
          </a:p>
        </p:txBody>
      </p:sp>
      <p:pic>
        <p:nvPicPr>
          <p:cNvPr id="4" name="Ảnh 3">
            <a:hlinkClick r:id="rId2" action="ppaction://hlinksldjump"/>
            <a:extLst>
              <a:ext uri="{FF2B5EF4-FFF2-40B4-BE49-F238E27FC236}">
                <a16:creationId xmlns:a16="http://schemas.microsoft.com/office/drawing/2014/main" xmlns="" id="{67257A1C-6EF6-3E3C-B864-C9FB2B061075}"/>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2">
                <a:lumMod val="40000"/>
                <a:lumOff val="60000"/>
                <a:tint val="45000"/>
                <a:satMod val="400000"/>
              </a:schemeClr>
            </a:duotone>
          </a:blip>
          <a:stretch>
            <a:fillRect/>
          </a:stretch>
        </p:blipFill>
        <p:spPr>
          <a:xfrm>
            <a:off x="2133600" y="609601"/>
            <a:ext cx="1849160" cy="1316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áº¿t quáº£ hÃ¬nh áº£nh cho máº·t nÆ°á»c hoáº¡t hÃ¬nh">
            <a:extLst>
              <a:ext uri="{FF2B5EF4-FFF2-40B4-BE49-F238E27FC236}">
                <a16:creationId xmlns:a16="http://schemas.microsoft.com/office/drawing/2014/main" xmlns="" id="{15772B1C-9DBC-33C5-7976-29402B4ED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65"/>
            <a:ext cx="12192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nh 5">
            <a:extLst>
              <a:ext uri="{FF2B5EF4-FFF2-40B4-BE49-F238E27FC236}">
                <a16:creationId xmlns:a16="http://schemas.microsoft.com/office/drawing/2014/main" xmlns="" id="{4343BF9F-03C4-8B99-762E-790CB3E16D1C}"/>
              </a:ext>
            </a:extLst>
          </p:cNvPr>
          <p:cNvPicPr>
            <a:picLocks noChangeAspect="1" noChangeArrowheads="1"/>
          </p:cNvPicPr>
          <p:nvPr/>
        </p:nvPicPr>
        <p:blipFill>
          <a:blip r:embed="rId3">
            <a:clrChange>
              <a:clrFrom>
                <a:srgbClr val="7FB9F9"/>
              </a:clrFrom>
              <a:clrTo>
                <a:srgbClr val="7FB9F9">
                  <a:alpha val="0"/>
                </a:srgbClr>
              </a:clrTo>
            </a:clrChange>
            <a:extLst>
              <a:ext uri="{28A0092B-C50C-407E-A947-70E740481C1C}">
                <a14:useLocalDpi xmlns:a14="http://schemas.microsoft.com/office/drawing/2010/main" val="0"/>
              </a:ext>
            </a:extLst>
          </a:blip>
          <a:srcRect/>
          <a:stretch>
            <a:fillRect/>
          </a:stretch>
        </p:blipFill>
        <p:spPr bwMode="auto">
          <a:xfrm>
            <a:off x="1533525" y="817563"/>
            <a:ext cx="7772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nh 6">
            <a:extLst>
              <a:ext uri="{FF2B5EF4-FFF2-40B4-BE49-F238E27FC236}">
                <a16:creationId xmlns:a16="http://schemas.microsoft.com/office/drawing/2014/main" xmlns="" id="{E72CE796-6AFE-4C02-78EF-AA01039C4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325" y="3657600"/>
            <a:ext cx="3619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áº¿t quáº£ hÃ¬nh áº£nh cho sÃ³ng nÆ°á»c hoáº¡t hÃ¬nh">
            <a:extLst>
              <a:ext uri="{FF2B5EF4-FFF2-40B4-BE49-F238E27FC236}">
                <a16:creationId xmlns:a16="http://schemas.microsoft.com/office/drawing/2014/main" xmlns="" id="{C78D04CA-050E-627E-88B0-269C4B249AE4}"/>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6263034" y="5035766"/>
            <a:ext cx="2717749" cy="2949292"/>
          </a:xfrm>
          <a:prstGeom prst="rect">
            <a:avLst/>
          </a:prstGeom>
          <a:noFill/>
        </p:spPr>
      </p:pic>
      <p:pic>
        <p:nvPicPr>
          <p:cNvPr id="9" name="Picture 2" descr="Káº¿t quáº£ hÃ¬nh áº£nh cho sÃ³ng nÆ°á»c hoáº¡t hÃ¬nh">
            <a:extLst>
              <a:ext uri="{FF2B5EF4-FFF2-40B4-BE49-F238E27FC236}">
                <a16:creationId xmlns:a16="http://schemas.microsoft.com/office/drawing/2014/main" xmlns="" id="{6413FBC7-635E-FD56-BC91-FDC3E536F111}"/>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8569307" y="4654766"/>
            <a:ext cx="2717749" cy="2949292"/>
          </a:xfrm>
          <a:prstGeom prst="rect">
            <a:avLst/>
          </a:prstGeom>
          <a:noFill/>
        </p:spPr>
      </p:pic>
      <p:pic>
        <p:nvPicPr>
          <p:cNvPr id="10" name="Picture 2" descr="Káº¿t quáº£ hÃ¬nh áº£nh cho sÃ³ng nÆ°á»c hoáº¡t hÃ¬nh">
            <a:extLst>
              <a:ext uri="{FF2B5EF4-FFF2-40B4-BE49-F238E27FC236}">
                <a16:creationId xmlns:a16="http://schemas.microsoft.com/office/drawing/2014/main" xmlns="" id="{EA5E3C29-F6B1-99DC-CA83-2F75D864EE1E}"/>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3108037" y="3928302"/>
            <a:ext cx="2717749" cy="2717750"/>
          </a:xfrm>
          <a:prstGeom prst="rect">
            <a:avLst/>
          </a:prstGeom>
          <a:noFill/>
        </p:spPr>
      </p:pic>
      <p:pic>
        <p:nvPicPr>
          <p:cNvPr id="11" name="Picture 2" descr="Káº¿t quáº£ hÃ¬nh áº£nh cho sÃ³ng nÆ°á»c hoáº¡t hÃ¬nh">
            <a:extLst>
              <a:ext uri="{FF2B5EF4-FFF2-40B4-BE49-F238E27FC236}">
                <a16:creationId xmlns:a16="http://schemas.microsoft.com/office/drawing/2014/main" xmlns="" id="{CEAD311D-C895-F94A-07D1-C838054BB40E}"/>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5574050" y="3329300"/>
            <a:ext cx="2717749" cy="2839513"/>
          </a:xfrm>
          <a:prstGeom prst="rect">
            <a:avLst/>
          </a:prstGeom>
          <a:noFill/>
        </p:spPr>
      </p:pic>
      <p:pic>
        <p:nvPicPr>
          <p:cNvPr id="12" name="Picture 2" descr="Káº¿t quáº£ hÃ¬nh áº£nh cho sÃ³ng nÆ°á»c hoáº¡t hÃ¬nh">
            <a:extLst>
              <a:ext uri="{FF2B5EF4-FFF2-40B4-BE49-F238E27FC236}">
                <a16:creationId xmlns:a16="http://schemas.microsoft.com/office/drawing/2014/main" xmlns="" id="{E445235E-2865-5566-8DC9-ACB15902E57A}"/>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4456413" y="3929860"/>
            <a:ext cx="2717749" cy="2791433"/>
          </a:xfrm>
          <a:prstGeom prst="rect">
            <a:avLst/>
          </a:prstGeom>
          <a:noFill/>
        </p:spPr>
      </p:pic>
      <p:pic>
        <p:nvPicPr>
          <p:cNvPr id="13" name="Picture 2" descr="Káº¿t quáº£ hÃ¬nh áº£nh cho sÃ³ng nÆ°á»c hoáº¡t hÃ¬nh">
            <a:extLst>
              <a:ext uri="{FF2B5EF4-FFF2-40B4-BE49-F238E27FC236}">
                <a16:creationId xmlns:a16="http://schemas.microsoft.com/office/drawing/2014/main" xmlns="" id="{8211F16A-EF0F-43A3-AE2E-748C5F53CF85}"/>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7610546" y="4964254"/>
            <a:ext cx="2717749" cy="2949292"/>
          </a:xfrm>
          <a:prstGeom prst="rect">
            <a:avLst/>
          </a:prstGeom>
          <a:noFill/>
        </p:spPr>
      </p:pic>
      <p:sp>
        <p:nvSpPr>
          <p:cNvPr id="4" name="1">
            <a:hlinkClick r:id="rId6" action="ppaction://hlinksldjump"/>
            <a:extLst>
              <a:ext uri="{FF2B5EF4-FFF2-40B4-BE49-F238E27FC236}">
                <a16:creationId xmlns:a16="http://schemas.microsoft.com/office/drawing/2014/main" xmlns="" id="{687655CB-5007-741B-109F-577154FCBC6E}"/>
              </a:ext>
            </a:extLst>
          </p:cNvPr>
          <p:cNvSpPr/>
          <p:nvPr/>
        </p:nvSpPr>
        <p:spPr>
          <a:xfrm>
            <a:off x="21224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1</a:t>
            </a:r>
            <a:endParaRPr lang="vi-VN" sz="4000" b="1"/>
          </a:p>
        </p:txBody>
      </p:sp>
      <p:sp>
        <p:nvSpPr>
          <p:cNvPr id="16" name="2">
            <a:hlinkClick r:id="rId7" action="ppaction://hlinksldjump"/>
            <a:extLst>
              <a:ext uri="{FF2B5EF4-FFF2-40B4-BE49-F238E27FC236}">
                <a16:creationId xmlns:a16="http://schemas.microsoft.com/office/drawing/2014/main" xmlns="" id="{F3F3F386-DE52-676D-6729-BB04D7CAAFE6}"/>
              </a:ext>
            </a:extLst>
          </p:cNvPr>
          <p:cNvSpPr/>
          <p:nvPr/>
        </p:nvSpPr>
        <p:spPr>
          <a:xfrm>
            <a:off x="3035301" y="441326"/>
            <a:ext cx="646113" cy="639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2</a:t>
            </a:r>
            <a:endParaRPr lang="vi-VN" sz="4000" b="1"/>
          </a:p>
        </p:txBody>
      </p:sp>
      <p:sp>
        <p:nvSpPr>
          <p:cNvPr id="17" name="3">
            <a:hlinkClick r:id="rId8" action="ppaction://hlinksldjump"/>
            <a:extLst>
              <a:ext uri="{FF2B5EF4-FFF2-40B4-BE49-F238E27FC236}">
                <a16:creationId xmlns:a16="http://schemas.microsoft.com/office/drawing/2014/main" xmlns="" id="{D59E4EEE-F940-2E5F-593F-74725C9FBC97}"/>
              </a:ext>
            </a:extLst>
          </p:cNvPr>
          <p:cNvSpPr/>
          <p:nvPr/>
        </p:nvSpPr>
        <p:spPr>
          <a:xfrm>
            <a:off x="39258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3</a:t>
            </a:r>
            <a:endParaRPr lang="vi-VN" sz="4000" b="1"/>
          </a:p>
        </p:txBody>
      </p:sp>
      <p:sp>
        <p:nvSpPr>
          <p:cNvPr id="18" name="4">
            <a:hlinkClick r:id="rId9" action="ppaction://hlinksldjump"/>
            <a:extLst>
              <a:ext uri="{FF2B5EF4-FFF2-40B4-BE49-F238E27FC236}">
                <a16:creationId xmlns:a16="http://schemas.microsoft.com/office/drawing/2014/main" xmlns="" id="{6B60A69A-83F6-23D1-8CF1-8C2FF1D2BA8A}"/>
              </a:ext>
            </a:extLst>
          </p:cNvPr>
          <p:cNvSpPr/>
          <p:nvPr/>
        </p:nvSpPr>
        <p:spPr>
          <a:xfrm>
            <a:off x="48402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4</a:t>
            </a:r>
            <a:endParaRPr lang="vi-VN" sz="4000" b="1"/>
          </a:p>
        </p:txBody>
      </p:sp>
      <p:pic>
        <p:nvPicPr>
          <p:cNvPr id="21519" name="Ảnh 23">
            <a:hlinkClick r:id="rId10" action="ppaction://hlinksldjump"/>
            <a:extLst>
              <a:ext uri="{FF2B5EF4-FFF2-40B4-BE49-F238E27FC236}">
                <a16:creationId xmlns:a16="http://schemas.microsoft.com/office/drawing/2014/main" xmlns="" id="{649CF264-7AB3-3FFE-CA68-2A6B19CC2A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2675" y="-74613"/>
            <a:ext cx="2019300" cy="6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40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2" presetClass="exit" presetSubtype="0" fill="hold" grpId="0" nodeType="clickEffect">
                                  <p:stCondLst>
                                    <p:cond delay="0"/>
                                  </p:stCondLst>
                                  <p:childTnLst>
                                    <p:animEffect transition="out" filter="fade">
                                      <p:cBhvr>
                                        <p:cTn id="21" dur="1000"/>
                                        <p:tgtEl>
                                          <p:spTgt spid="4"/>
                                        </p:tgtEl>
                                      </p:cBhvr>
                                    </p:animEffect>
                                    <p:anim calcmode="lin" valueType="num">
                                      <p:cBhvr>
                                        <p:cTn id="22" dur="1000"/>
                                        <p:tgtEl>
                                          <p:spTgt spid="4"/>
                                        </p:tgtEl>
                                        <p:attrNameLst>
                                          <p:attrName>ppt_x</p:attrName>
                                        </p:attrNameLst>
                                      </p:cBhvr>
                                      <p:tavLst>
                                        <p:tav tm="0">
                                          <p:val>
                                            <p:strVal val="ppt_x"/>
                                          </p:val>
                                        </p:tav>
                                        <p:tav tm="100000">
                                          <p:val>
                                            <p:strVal val="ppt_x"/>
                                          </p:val>
                                        </p:tav>
                                      </p:tavLst>
                                    </p:anim>
                                    <p:anim calcmode="lin" valueType="num">
                                      <p:cBhvr>
                                        <p:cTn id="23" dur="1000"/>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2" presetClass="exit" presetSubtype="0" fill="hold" grpId="0" nodeType="clickEffect">
                                  <p:stCondLst>
                                    <p:cond delay="0"/>
                                  </p:stCondLst>
                                  <p:childTnLst>
                                    <p:animEffect transition="out" filter="fade">
                                      <p:cBhvr>
                                        <p:cTn id="29" dur="1000"/>
                                        <p:tgtEl>
                                          <p:spTgt spid="16"/>
                                        </p:tgtEl>
                                      </p:cBhvr>
                                    </p:animEffect>
                                    <p:anim calcmode="lin" valueType="num">
                                      <p:cBhvr>
                                        <p:cTn id="30" dur="1000"/>
                                        <p:tgtEl>
                                          <p:spTgt spid="16"/>
                                        </p:tgtEl>
                                        <p:attrNameLst>
                                          <p:attrName>ppt_x</p:attrName>
                                        </p:attrNameLst>
                                      </p:cBhvr>
                                      <p:tavLst>
                                        <p:tav tm="0">
                                          <p:val>
                                            <p:strVal val="ppt_x"/>
                                          </p:val>
                                        </p:tav>
                                        <p:tav tm="100000">
                                          <p:val>
                                            <p:strVal val="ppt_x"/>
                                          </p:val>
                                        </p:tav>
                                      </p:tavLst>
                                    </p:anim>
                                    <p:anim calcmode="lin" valueType="num">
                                      <p:cBhvr>
                                        <p:cTn id="31" dur="1000"/>
                                        <p:tgtEl>
                                          <p:spTgt spid="16"/>
                                        </p:tgtEl>
                                        <p:attrNameLst>
                                          <p:attrName>ppt_y</p:attrName>
                                        </p:attrNameLst>
                                      </p:cBhvr>
                                      <p:tavLst>
                                        <p:tav tm="0">
                                          <p:val>
                                            <p:strVal val="ppt_y"/>
                                          </p:val>
                                        </p:tav>
                                        <p:tav tm="100000">
                                          <p:val>
                                            <p:strVal val="ppt_y+.1"/>
                                          </p:val>
                                        </p:tav>
                                      </p:tavLst>
                                    </p:anim>
                                    <p:set>
                                      <p:cBhvr>
                                        <p:cTn id="3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42" presetClass="exit" presetSubtype="0" fill="hold" grpId="0" nodeType="clickEffect">
                                  <p:stCondLst>
                                    <p:cond delay="0"/>
                                  </p:stCondLst>
                                  <p:childTnLst>
                                    <p:animEffect transition="out" filter="fade">
                                      <p:cBhvr>
                                        <p:cTn id="37" dur="1000"/>
                                        <p:tgtEl>
                                          <p:spTgt spid="17"/>
                                        </p:tgtEl>
                                      </p:cBhvr>
                                    </p:animEffect>
                                    <p:anim calcmode="lin" valueType="num">
                                      <p:cBhvr>
                                        <p:cTn id="38" dur="1000"/>
                                        <p:tgtEl>
                                          <p:spTgt spid="17"/>
                                        </p:tgtEl>
                                        <p:attrNameLst>
                                          <p:attrName>ppt_x</p:attrName>
                                        </p:attrNameLst>
                                      </p:cBhvr>
                                      <p:tavLst>
                                        <p:tav tm="0">
                                          <p:val>
                                            <p:strVal val="ppt_x"/>
                                          </p:val>
                                        </p:tav>
                                        <p:tav tm="100000">
                                          <p:val>
                                            <p:strVal val="ppt_x"/>
                                          </p:val>
                                        </p:tav>
                                      </p:tavLst>
                                    </p:anim>
                                    <p:anim calcmode="lin" valueType="num">
                                      <p:cBhvr>
                                        <p:cTn id="39" dur="1000"/>
                                        <p:tgtEl>
                                          <p:spTgt spid="17"/>
                                        </p:tgtEl>
                                        <p:attrNameLst>
                                          <p:attrName>ppt_y</p:attrName>
                                        </p:attrNameLst>
                                      </p:cBhvr>
                                      <p:tavLst>
                                        <p:tav tm="0">
                                          <p:val>
                                            <p:strVal val="ppt_y"/>
                                          </p:val>
                                        </p:tav>
                                        <p:tav tm="100000">
                                          <p:val>
                                            <p:strVal val="ppt_y+.1"/>
                                          </p:val>
                                        </p:tav>
                                      </p:tavLst>
                                    </p:anim>
                                    <p:set>
                                      <p:cBhvr>
                                        <p:cTn id="40"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42" presetClass="exit" presetSubtype="0" fill="hold" grpId="0" nodeType="click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xmlns="" id="{7FF42155-084A-B2D3-977B-0F4C1C24E72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xmlns="" id="{E99F2F0E-2EC5-2E99-FBD8-9104834C3C0A}"/>
              </a:ext>
            </a:extLst>
          </p:cNvPr>
          <p:cNvGrpSpPr>
            <a:grpSpLocks/>
          </p:cNvGrpSpPr>
          <p:nvPr/>
        </p:nvGrpSpPr>
        <p:grpSpPr bwMode="auto">
          <a:xfrm>
            <a:off x="1115079" y="0"/>
            <a:ext cx="9256059" cy="3111501"/>
            <a:chOff x="-484000" y="-63445"/>
            <a:chExt cx="8949765" cy="3111445"/>
          </a:xfrm>
        </p:grpSpPr>
        <p:sp>
          <p:nvSpPr>
            <p:cNvPr id="13" name="Hình chữ nhật 12">
              <a:extLst>
                <a:ext uri="{FF2B5EF4-FFF2-40B4-BE49-F238E27FC236}">
                  <a16:creationId xmlns:a16="http://schemas.microsoft.com/office/drawing/2014/main" xmlns="" id="{9534C361-7071-C5EB-534B-E2C9F8F11588}"/>
                </a:ext>
              </a:extLst>
            </p:cNvPr>
            <p:cNvSpPr/>
            <p:nvPr/>
          </p:nvSpPr>
          <p:spPr>
            <a:xfrm>
              <a:off x="609800" y="533445"/>
              <a:ext cx="7855965" cy="2514555"/>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9750" marR="0" indent="-539750">
                <a:lnSpc>
                  <a:spcPct val="120000"/>
                </a:lnSpc>
                <a:spcBef>
                  <a:spcPts val="0"/>
                </a:spcBef>
                <a:spcAft>
                  <a:spcPts val="0"/>
                </a:spcAft>
              </a:pP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1:</a:t>
              </a:r>
              <a:r>
                <a:rPr lang="en-US" sz="3500" dirty="0">
                  <a:solidFill>
                    <a:schemeClr val="tx1"/>
                  </a:solidFill>
                  <a:effectLst/>
                  <a:latin typeface="Times New Roman" panose="02020603050405020304" pitchFamily="18" charset="0"/>
                  <a:ea typeface="Times New Roman" panose="02020603050405020304" pitchFamily="18" charset="0"/>
                </a:rPr>
                <a:t>Cho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d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AB. </a:t>
              </a:r>
              <a:r>
                <a:rPr lang="en-US" sz="3500" dirty="0" err="1">
                  <a:solidFill>
                    <a:schemeClr val="tx1"/>
                  </a:solidFill>
                  <a:effectLst/>
                  <a:latin typeface="Times New Roman" panose="02020603050405020304" pitchFamily="18" charset="0"/>
                  <a:ea typeface="Times New Roman" panose="02020603050405020304" pitchFamily="18" charset="0"/>
                </a:rPr>
                <a:t>Vậy</a:t>
              </a:r>
              <a:r>
                <a:rPr lang="en-US" sz="3500" dirty="0">
                  <a:solidFill>
                    <a:schemeClr val="tx1"/>
                  </a:solidFill>
                  <a:effectLst/>
                  <a:latin typeface="Times New Roman" panose="02020603050405020304" pitchFamily="18" charset="0"/>
                  <a:ea typeface="Times New Roman" panose="02020603050405020304" pitchFamily="18" charset="0"/>
                </a:rPr>
                <a:t> d </a:t>
              </a:r>
              <a:r>
                <a:rPr lang="en-US" sz="3500" dirty="0" err="1">
                  <a:solidFill>
                    <a:schemeClr val="tx1"/>
                  </a:solidFill>
                  <a:effectLst/>
                  <a:latin typeface="Times New Roman" panose="02020603050405020304" pitchFamily="18" charset="0"/>
                  <a:ea typeface="Times New Roman" panose="02020603050405020304" pitchFamily="18" charset="0"/>
                </a:rPr>
                <a:t>có</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a:t>
              </a:r>
              <a:r>
                <a:rPr lang="en-US" sz="3500" dirty="0" err="1">
                  <a:solidFill>
                    <a:schemeClr val="tx1"/>
                  </a:solidFill>
                  <a:effectLst/>
                  <a:latin typeface="Times New Roman" panose="02020603050405020304" pitchFamily="18" charset="0"/>
                  <a:ea typeface="Times New Roman" panose="02020603050405020304" pitchFamily="18" charset="0"/>
                </a:rPr>
                <a:t>không</a:t>
              </a:r>
              <a:r>
                <a:rPr lang="en-US" sz="3500" dirty="0">
                  <a:solidFill>
                    <a:schemeClr val="tx1"/>
                  </a:solidFill>
                  <a:effectLst/>
                  <a:latin typeface="Times New Roman" panose="02020603050405020304" pitchFamily="18" charset="0"/>
                  <a:ea typeface="Times New Roman" panose="02020603050405020304" pitchFamily="18" charset="0"/>
                </a:rPr>
                <a:t>?</a:t>
              </a:r>
            </a:p>
            <a:p>
              <a:pPr marR="0" lvl="0">
                <a:lnSpc>
                  <a:spcPct val="120000"/>
                </a:lnSpc>
                <a:spcBef>
                  <a:spcPts val="0"/>
                </a:spcBef>
                <a:spcAft>
                  <a:spcPts val="0"/>
                </a:spcAft>
                <a:buClr>
                  <a:srgbClr val="0000FF"/>
                </a:buClr>
              </a:pPr>
              <a:r>
                <a:rPr lang="en-US" sz="3500" dirty="0">
                  <a:solidFill>
                    <a:schemeClr val="tx1"/>
                  </a:solidFill>
                  <a:effectLst/>
                  <a:latin typeface="Times New Roman" panose="02020603050405020304" pitchFamily="18" charset="0"/>
                  <a:ea typeface="Times New Roman" panose="02020603050405020304" pitchFamily="18" charset="0"/>
                </a:rPr>
                <a:t>A. Có				B. </a:t>
              </a:r>
              <a:r>
                <a:rPr lang="en-US" sz="3500" dirty="0" err="1">
                  <a:solidFill>
                    <a:schemeClr val="tx1"/>
                  </a:solidFill>
                  <a:effectLst/>
                  <a:latin typeface="Times New Roman" panose="02020603050405020304" pitchFamily="18" charset="0"/>
                  <a:ea typeface="Times New Roman" panose="02020603050405020304" pitchFamily="18" charset="0"/>
                </a:rPr>
                <a:t>Không</a:t>
              </a:r>
              <a:r>
                <a:rPr lang="en-US" sz="3500" dirty="0">
                  <a:solidFill>
                    <a:schemeClr val="tx1"/>
                  </a:solidFill>
                  <a:effectLst/>
                  <a:latin typeface="Times New Roman" panose="02020603050405020304" pitchFamily="18" charset="0"/>
                  <a:ea typeface="Times New Roman" panose="02020603050405020304" pitchFamily="18" charset="0"/>
                </a:rPr>
                <a:t>. </a:t>
              </a:r>
            </a:p>
          </p:txBody>
        </p:sp>
        <p:pic>
          <p:nvPicPr>
            <p:cNvPr id="14" name="Ảnh 13">
              <a:extLst>
                <a:ext uri="{FF2B5EF4-FFF2-40B4-BE49-F238E27FC236}">
                  <a16:creationId xmlns:a16="http://schemas.microsoft.com/office/drawing/2014/main" xmlns="" id="{1AD8452F-5E9A-C00A-EFCE-E54DD76809DF}"/>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484000" y="-63445"/>
              <a:ext cx="1704762" cy="866667"/>
            </a:xfrm>
            <a:prstGeom prst="rect">
              <a:avLst/>
            </a:prstGeom>
          </p:spPr>
        </p:pic>
      </p:grpSp>
      <p:grpSp>
        <p:nvGrpSpPr>
          <p:cNvPr id="3" name="Nhóm 14">
            <a:extLst>
              <a:ext uri="{FF2B5EF4-FFF2-40B4-BE49-F238E27FC236}">
                <a16:creationId xmlns:a16="http://schemas.microsoft.com/office/drawing/2014/main" xmlns="" id="{A0C6686C-54A9-956D-864F-5EB6DE343E31}"/>
              </a:ext>
            </a:extLst>
          </p:cNvPr>
          <p:cNvGrpSpPr>
            <a:grpSpLocks/>
          </p:cNvGrpSpPr>
          <p:nvPr/>
        </p:nvGrpSpPr>
        <p:grpSpPr bwMode="auto">
          <a:xfrm>
            <a:off x="1752600" y="3757614"/>
            <a:ext cx="8763000" cy="2947987"/>
            <a:chOff x="-7257" y="100066"/>
            <a:chExt cx="8473022" cy="2947934"/>
          </a:xfrm>
        </p:grpSpPr>
        <p:sp>
          <p:nvSpPr>
            <p:cNvPr id="16" name="Hình chữ nhật 15">
              <a:extLst>
                <a:ext uri="{FF2B5EF4-FFF2-40B4-BE49-F238E27FC236}">
                  <a16:creationId xmlns:a16="http://schemas.microsoft.com/office/drawing/2014/main" xmlns="" id="{EDB90C80-86CD-3135-2B14-630399741B1A}"/>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a:lnSpc>
                  <a:spcPct val="115000"/>
                </a:lnSpc>
                <a:buFont typeface="Times New Roman" panose="02020603050405020304" pitchFamily="18" charset="0"/>
                <a:buChar char="-"/>
                <a:defRPr/>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 vì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7" name="Ảnh 16">
              <a:extLst>
                <a:ext uri="{FF2B5EF4-FFF2-40B4-BE49-F238E27FC236}">
                  <a16:creationId xmlns:a16="http://schemas.microsoft.com/office/drawing/2014/main" xmlns="" id="{FD7E23A5-82DA-8C51-E129-13D087056770}"/>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sp>
        <p:nvSpPr>
          <p:cNvPr id="18" name="Rounded Rectangle 23">
            <a:extLst>
              <a:ext uri="{FF2B5EF4-FFF2-40B4-BE49-F238E27FC236}">
                <a16:creationId xmlns:a16="http://schemas.microsoft.com/office/drawing/2014/main" xmlns="" id="{CB84CE73-AE48-6025-EF94-8A2A0040FAB1}"/>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00:10</a:t>
            </a:r>
          </a:p>
        </p:txBody>
      </p:sp>
      <p:sp>
        <p:nvSpPr>
          <p:cNvPr id="19" name="Rounded Rectangle 24">
            <a:extLst>
              <a:ext uri="{FF2B5EF4-FFF2-40B4-BE49-F238E27FC236}">
                <a16:creationId xmlns:a16="http://schemas.microsoft.com/office/drawing/2014/main" xmlns="" id="{B22E5E85-7E52-AFD5-F905-AAACDCF619B9}"/>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00:09</a:t>
            </a:r>
          </a:p>
        </p:txBody>
      </p:sp>
      <p:sp>
        <p:nvSpPr>
          <p:cNvPr id="20" name="Rounded Rectangle 25">
            <a:extLst>
              <a:ext uri="{FF2B5EF4-FFF2-40B4-BE49-F238E27FC236}">
                <a16:creationId xmlns:a16="http://schemas.microsoft.com/office/drawing/2014/main" xmlns="" id="{6DAE5A17-8B25-4463-A77E-B26FFA039876}"/>
              </a:ext>
            </a:extLst>
          </p:cNvPr>
          <p:cNvSpPr/>
          <p:nvPr/>
        </p:nvSpPr>
        <p:spPr>
          <a:xfrm>
            <a:off x="7924800" y="32893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00:08</a:t>
            </a:r>
          </a:p>
        </p:txBody>
      </p:sp>
      <p:sp>
        <p:nvSpPr>
          <p:cNvPr id="21" name="Rounded Rectangle 26">
            <a:extLst>
              <a:ext uri="{FF2B5EF4-FFF2-40B4-BE49-F238E27FC236}">
                <a16:creationId xmlns:a16="http://schemas.microsoft.com/office/drawing/2014/main" xmlns="" id="{C5F2671A-77ED-0055-DE42-1E0F74AC1E53}"/>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00:07</a:t>
            </a:r>
          </a:p>
        </p:txBody>
      </p:sp>
      <p:sp>
        <p:nvSpPr>
          <p:cNvPr id="22" name="Rounded Rectangle 27">
            <a:extLst>
              <a:ext uri="{FF2B5EF4-FFF2-40B4-BE49-F238E27FC236}">
                <a16:creationId xmlns:a16="http://schemas.microsoft.com/office/drawing/2014/main" xmlns="" id="{C0795459-6089-B291-445A-78C8B7B9BD0D}"/>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00:06</a:t>
            </a:r>
          </a:p>
        </p:txBody>
      </p:sp>
      <p:sp>
        <p:nvSpPr>
          <p:cNvPr id="23" name="Rounded Rectangle 28">
            <a:extLst>
              <a:ext uri="{FF2B5EF4-FFF2-40B4-BE49-F238E27FC236}">
                <a16:creationId xmlns:a16="http://schemas.microsoft.com/office/drawing/2014/main" xmlns="" id="{C0695D38-036F-4299-2FBC-90E4B6868CA3}"/>
              </a:ext>
            </a:extLst>
          </p:cNvPr>
          <p:cNvSpPr/>
          <p:nvPr/>
        </p:nvSpPr>
        <p:spPr>
          <a:xfrm>
            <a:off x="7924800" y="32845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00:05</a:t>
            </a:r>
          </a:p>
        </p:txBody>
      </p:sp>
      <p:sp>
        <p:nvSpPr>
          <p:cNvPr id="24" name="Rounded Rectangle 29">
            <a:extLst>
              <a:ext uri="{FF2B5EF4-FFF2-40B4-BE49-F238E27FC236}">
                <a16:creationId xmlns:a16="http://schemas.microsoft.com/office/drawing/2014/main" xmlns="" id="{2CF73A71-10D3-2E3A-E229-D3C8A46DB1EB}"/>
              </a:ext>
            </a:extLst>
          </p:cNvPr>
          <p:cNvSpPr/>
          <p:nvPr/>
        </p:nvSpPr>
        <p:spPr>
          <a:xfrm>
            <a:off x="7924800" y="32734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00:04</a:t>
            </a:r>
          </a:p>
        </p:txBody>
      </p:sp>
      <p:sp>
        <p:nvSpPr>
          <p:cNvPr id="25" name="Rounded Rectangle 30">
            <a:extLst>
              <a:ext uri="{FF2B5EF4-FFF2-40B4-BE49-F238E27FC236}">
                <a16:creationId xmlns:a16="http://schemas.microsoft.com/office/drawing/2014/main" xmlns="" id="{0CF4FBF8-82A4-A25C-FF52-E774714E04E8}"/>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00:03</a:t>
            </a:r>
          </a:p>
        </p:txBody>
      </p:sp>
      <p:sp>
        <p:nvSpPr>
          <p:cNvPr id="26" name="Rounded Rectangle 31">
            <a:extLst>
              <a:ext uri="{FF2B5EF4-FFF2-40B4-BE49-F238E27FC236}">
                <a16:creationId xmlns:a16="http://schemas.microsoft.com/office/drawing/2014/main" xmlns="" id="{A8B4EC8C-4431-E41C-E2D1-92F110599301}"/>
              </a:ext>
            </a:extLst>
          </p:cNvPr>
          <p:cNvSpPr/>
          <p:nvPr/>
        </p:nvSpPr>
        <p:spPr>
          <a:xfrm>
            <a:off x="7924800" y="32432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00:02</a:t>
            </a:r>
          </a:p>
        </p:txBody>
      </p:sp>
      <p:sp>
        <p:nvSpPr>
          <p:cNvPr id="27" name="Rounded Rectangle 32">
            <a:extLst>
              <a:ext uri="{FF2B5EF4-FFF2-40B4-BE49-F238E27FC236}">
                <a16:creationId xmlns:a16="http://schemas.microsoft.com/office/drawing/2014/main" xmlns="" id="{9062816D-23AD-E676-A765-D763CA5376C7}"/>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00:01</a:t>
            </a:r>
          </a:p>
        </p:txBody>
      </p:sp>
      <p:sp>
        <p:nvSpPr>
          <p:cNvPr id="28" name="Rounded Rectangle 33">
            <a:extLst>
              <a:ext uri="{FF2B5EF4-FFF2-40B4-BE49-F238E27FC236}">
                <a16:creationId xmlns:a16="http://schemas.microsoft.com/office/drawing/2014/main" xmlns="" id="{22C03A02-81DC-3778-8425-9DD70769FADF}"/>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xmlns="" id="{97D60FB2-5DEE-31D6-7E0C-D9316D4C7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225801"/>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Ảnh 29">
            <a:hlinkClick r:id="rId5" action="ppaction://hlinksldjump"/>
            <a:extLst>
              <a:ext uri="{FF2B5EF4-FFF2-40B4-BE49-F238E27FC236}">
                <a16:creationId xmlns:a16="http://schemas.microsoft.com/office/drawing/2014/main" xmlns="" id="{F2EB09B3-0A7B-EAF7-390A-922CDD57241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8062" y="482601"/>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nodeType="afterGroup">
                            <p:stCondLst>
                              <p:cond delay="1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nodeType="afterGroup">
                            <p:stCondLst>
                              <p:cond delay="2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nodeType="afterGroup">
                            <p:stCondLst>
                              <p:cond delay="3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nodeType="afterGroup">
                            <p:stCondLst>
                              <p:cond delay="7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nodeType="afterGroup">
                            <p:stCondLst>
                              <p:cond delay="8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nodeType="afterGroup">
                            <p:stCondLst>
                              <p:cond delay="9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nodeType="afterGroup">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xmlns=""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xmlns="" id="{CAFC9699-2FEB-A580-90FA-0379C3E2067A}"/>
              </a:ext>
            </a:extLst>
          </p:cNvPr>
          <p:cNvGrpSpPr>
            <a:grpSpLocks/>
          </p:cNvGrpSpPr>
          <p:nvPr/>
        </p:nvGrpSpPr>
        <p:grpSpPr bwMode="auto">
          <a:xfrm>
            <a:off x="1676400" y="152400"/>
            <a:ext cx="8763000" cy="2947988"/>
            <a:chOff x="-7257" y="100066"/>
            <a:chExt cx="8473022" cy="2947934"/>
          </a:xfrm>
        </p:grpSpPr>
        <p:sp>
          <p:nvSpPr>
            <p:cNvPr id="13" name="Hình chữ nhật 12">
              <a:extLst>
                <a:ext uri="{FF2B5EF4-FFF2-40B4-BE49-F238E27FC236}">
                  <a16:creationId xmlns:a16="http://schemas.microsoft.com/office/drawing/2014/main" xmlns="" id="{5AD3A9A5-C54B-6A54-9C79-B3EE8A846C95}"/>
                </a:ext>
              </a:extLst>
            </p:cNvPr>
            <p:cNvSpPr/>
            <p:nvPr/>
          </p:nvSpPr>
          <p:spPr>
            <a:xfrm>
              <a:off x="609800" y="533446"/>
              <a:ext cx="7855965" cy="251455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2:</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a:solidFill>
                    <a:schemeClr val="tx1"/>
                  </a:solidFill>
                  <a:effectLst/>
                  <a:latin typeface="Times New Roman" panose="02020603050405020304" pitchFamily="18" charset="0"/>
                  <a:ea typeface="Times New Roman" panose="02020603050405020304" pitchFamily="18" charset="0"/>
                </a:rPr>
                <a:t>Cho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d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AC. </a:t>
              </a:r>
              <a:r>
                <a:rPr lang="en-US" sz="3500" dirty="0" err="1">
                  <a:solidFill>
                    <a:schemeClr val="tx1"/>
                  </a:solidFill>
                  <a:effectLst/>
                  <a:latin typeface="Times New Roman" panose="02020603050405020304" pitchFamily="18" charset="0"/>
                  <a:ea typeface="Times New Roman" panose="02020603050405020304" pitchFamily="18" charset="0"/>
                </a:rPr>
                <a:t>Lấy</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điểm</a:t>
              </a:r>
              <a:r>
                <a:rPr lang="en-US" sz="3500" dirty="0">
                  <a:solidFill>
                    <a:schemeClr val="tx1"/>
                  </a:solidFill>
                  <a:effectLst/>
                  <a:latin typeface="Times New Roman" panose="02020603050405020304" pitchFamily="18" charset="0"/>
                  <a:ea typeface="Times New Roman" panose="02020603050405020304" pitchFamily="18" charset="0"/>
                </a:rPr>
                <a:t> M </a:t>
              </a:r>
              <a:r>
                <a:rPr lang="en-US" sz="3500" dirty="0" err="1">
                  <a:solidFill>
                    <a:schemeClr val="tx1"/>
                  </a:solidFill>
                  <a:effectLst/>
                  <a:latin typeface="Times New Roman" panose="02020603050405020304" pitchFamily="18" charset="0"/>
                  <a:ea typeface="Times New Roman" panose="02020603050405020304" pitchFamily="18" charset="0"/>
                </a:rPr>
                <a:t>trên</a:t>
              </a:r>
              <a:r>
                <a:rPr lang="en-US" sz="3500" dirty="0">
                  <a:solidFill>
                    <a:schemeClr val="tx1"/>
                  </a:solidFill>
                  <a:effectLst/>
                  <a:latin typeface="Times New Roman" panose="02020603050405020304" pitchFamily="18" charset="0"/>
                  <a:ea typeface="Times New Roman" panose="02020603050405020304" pitchFamily="18" charset="0"/>
                </a:rPr>
                <a:t> d </a:t>
              </a:r>
              <a:r>
                <a:rPr lang="en-US" sz="3500" dirty="0" err="1">
                  <a:solidFill>
                    <a:schemeClr val="tx1"/>
                  </a:solidFill>
                  <a:effectLst/>
                  <a:latin typeface="Times New Roman" panose="02020603050405020304" pitchFamily="18" charset="0"/>
                  <a:ea typeface="Times New Roman" panose="02020603050405020304" pitchFamily="18" charset="0"/>
                </a:rPr>
                <a:t>thì</a:t>
              </a:r>
              <a:r>
                <a:rPr lang="en-US" sz="3500" dirty="0">
                  <a:solidFill>
                    <a:schemeClr val="tx1"/>
                  </a:solidFill>
                  <a:effectLst/>
                  <a:latin typeface="Times New Roman" panose="02020603050405020304" pitchFamily="18" charset="0"/>
                  <a:ea typeface="Times New Roman" panose="02020603050405020304" pitchFamily="18" charset="0"/>
                </a:rPr>
                <a:t>:</a:t>
              </a:r>
            </a:p>
            <a:p>
              <a:pPr marL="514350" indent="-514350">
                <a:buAutoNum type="alphaUcPeriod"/>
              </a:pP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MB	</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B.</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MB = MC</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a:t>
              </a:r>
            </a:p>
            <a:p>
              <a:r>
                <a:rPr lang="nl-NL" sz="3500" b="1" dirty="0">
                  <a:solidFill>
                    <a:schemeClr val="tx1"/>
                  </a:solidFill>
                  <a:effectLst/>
                  <a:latin typeface="Times New Roman" panose="02020603050405020304" pitchFamily="18" charset="0"/>
                  <a:ea typeface="Times New Roman" panose="02020603050405020304" pitchFamily="18" charset="0"/>
                </a:rPr>
                <a:t>C.</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MC</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D.</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MB = MC</a:t>
              </a:r>
              <a:r>
                <a:rPr lang="nl-NL" sz="3500" dirty="0">
                  <a:solidFill>
                    <a:schemeClr val="tx1"/>
                  </a:solidFill>
                  <a:effectLst/>
                  <a:latin typeface="Times New Roman" panose="02020603050405020304" pitchFamily="18" charset="0"/>
                  <a:ea typeface="Times New Roman" panose="02020603050405020304" pitchFamily="18" charset="0"/>
                </a:rPr>
                <a:t>.</a:t>
              </a:r>
              <a:endParaRPr lang="vi-VN" sz="3500" dirty="0">
                <a:solidFill>
                  <a:schemeClr val="tx1"/>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xmlns=""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xmlns="" id="{012B196D-88AA-EA74-7E19-A092B1A11E49}"/>
              </a:ext>
            </a:extLst>
          </p:cNvPr>
          <p:cNvGrpSpPr>
            <a:grpSpLocks/>
          </p:cNvGrpSpPr>
          <p:nvPr/>
        </p:nvGrpSpPr>
        <p:grpSpPr bwMode="auto">
          <a:xfrm>
            <a:off x="1752600" y="3757614"/>
            <a:ext cx="8763000" cy="2947987"/>
            <a:chOff x="-7257" y="100066"/>
            <a:chExt cx="8473022" cy="2947934"/>
          </a:xfrm>
        </p:grpSpPr>
        <p:sp>
          <p:nvSpPr>
            <p:cNvPr id="16" name="Hình chữ nhật 15">
              <a:extLst>
                <a:ext uri="{FF2B5EF4-FFF2-40B4-BE49-F238E27FC236}">
                  <a16:creationId xmlns:a16="http://schemas.microsoft.com/office/drawing/2014/main" xmlns="" id="{D7BE8D7C-0049-C85E-25BF-B058E1770CF7}"/>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p>
          </p:txBody>
        </p:sp>
        <p:pic>
          <p:nvPicPr>
            <p:cNvPr id="17" name="Ảnh 16">
              <a:extLst>
                <a:ext uri="{FF2B5EF4-FFF2-40B4-BE49-F238E27FC236}">
                  <a16:creationId xmlns:a16="http://schemas.microsoft.com/office/drawing/2014/main" xmlns=""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sp>
        <p:nvSpPr>
          <p:cNvPr id="18" name="Rounded Rectangle 23">
            <a:extLst>
              <a:ext uri="{FF2B5EF4-FFF2-40B4-BE49-F238E27FC236}">
                <a16:creationId xmlns:a16="http://schemas.microsoft.com/office/drawing/2014/main" xmlns="" id="{636EA6A0-5ACB-31F6-80B3-36D8FFEEAC31}"/>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00:10</a:t>
            </a:r>
          </a:p>
        </p:txBody>
      </p:sp>
      <p:sp>
        <p:nvSpPr>
          <p:cNvPr id="19" name="Rounded Rectangle 24">
            <a:extLst>
              <a:ext uri="{FF2B5EF4-FFF2-40B4-BE49-F238E27FC236}">
                <a16:creationId xmlns:a16="http://schemas.microsoft.com/office/drawing/2014/main" xmlns="" id="{2E869D4E-3B47-4B33-D3C6-7813D47BA517}"/>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00:09</a:t>
            </a:r>
          </a:p>
        </p:txBody>
      </p:sp>
      <p:sp>
        <p:nvSpPr>
          <p:cNvPr id="20" name="Rounded Rectangle 25">
            <a:extLst>
              <a:ext uri="{FF2B5EF4-FFF2-40B4-BE49-F238E27FC236}">
                <a16:creationId xmlns:a16="http://schemas.microsoft.com/office/drawing/2014/main" xmlns="" id="{50414A33-7388-2C7F-C720-B979979EF665}"/>
              </a:ext>
            </a:extLst>
          </p:cNvPr>
          <p:cNvSpPr/>
          <p:nvPr/>
        </p:nvSpPr>
        <p:spPr>
          <a:xfrm>
            <a:off x="7924800" y="32893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00:08</a:t>
            </a:r>
          </a:p>
        </p:txBody>
      </p:sp>
      <p:sp>
        <p:nvSpPr>
          <p:cNvPr id="21" name="Rounded Rectangle 26">
            <a:extLst>
              <a:ext uri="{FF2B5EF4-FFF2-40B4-BE49-F238E27FC236}">
                <a16:creationId xmlns:a16="http://schemas.microsoft.com/office/drawing/2014/main" xmlns="" id="{D392EBB8-F34E-20E9-62C8-7AAF9A9D933F}"/>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00:07</a:t>
            </a:r>
          </a:p>
        </p:txBody>
      </p:sp>
      <p:sp>
        <p:nvSpPr>
          <p:cNvPr id="22" name="Rounded Rectangle 27">
            <a:extLst>
              <a:ext uri="{FF2B5EF4-FFF2-40B4-BE49-F238E27FC236}">
                <a16:creationId xmlns:a16="http://schemas.microsoft.com/office/drawing/2014/main" xmlns="" id="{8B3E961B-4D43-6595-F7CC-7B65C92FB578}"/>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00:06</a:t>
            </a:r>
          </a:p>
        </p:txBody>
      </p:sp>
      <p:sp>
        <p:nvSpPr>
          <p:cNvPr id="23" name="Rounded Rectangle 28">
            <a:extLst>
              <a:ext uri="{FF2B5EF4-FFF2-40B4-BE49-F238E27FC236}">
                <a16:creationId xmlns:a16="http://schemas.microsoft.com/office/drawing/2014/main" xmlns="" id="{F7EAE1D5-AB0D-8FE5-7453-D85F36E897D6}"/>
              </a:ext>
            </a:extLst>
          </p:cNvPr>
          <p:cNvSpPr/>
          <p:nvPr/>
        </p:nvSpPr>
        <p:spPr>
          <a:xfrm>
            <a:off x="7924800" y="32845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00:05</a:t>
            </a:r>
          </a:p>
        </p:txBody>
      </p:sp>
      <p:sp>
        <p:nvSpPr>
          <p:cNvPr id="24" name="Rounded Rectangle 29">
            <a:extLst>
              <a:ext uri="{FF2B5EF4-FFF2-40B4-BE49-F238E27FC236}">
                <a16:creationId xmlns:a16="http://schemas.microsoft.com/office/drawing/2014/main" xmlns="" id="{199D51EC-1A38-28A3-A9E6-418088086766}"/>
              </a:ext>
            </a:extLst>
          </p:cNvPr>
          <p:cNvSpPr/>
          <p:nvPr/>
        </p:nvSpPr>
        <p:spPr>
          <a:xfrm>
            <a:off x="7924800" y="32734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00:04</a:t>
            </a:r>
          </a:p>
        </p:txBody>
      </p:sp>
      <p:sp>
        <p:nvSpPr>
          <p:cNvPr id="25" name="Rounded Rectangle 30">
            <a:extLst>
              <a:ext uri="{FF2B5EF4-FFF2-40B4-BE49-F238E27FC236}">
                <a16:creationId xmlns:a16="http://schemas.microsoft.com/office/drawing/2014/main" xmlns="" id="{8DA52EED-D262-DEAE-7BC7-045099335E36}"/>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00:03</a:t>
            </a:r>
          </a:p>
        </p:txBody>
      </p:sp>
      <p:sp>
        <p:nvSpPr>
          <p:cNvPr id="26" name="Rounded Rectangle 31">
            <a:extLst>
              <a:ext uri="{FF2B5EF4-FFF2-40B4-BE49-F238E27FC236}">
                <a16:creationId xmlns:a16="http://schemas.microsoft.com/office/drawing/2014/main" xmlns="" id="{1D85D239-7E91-1582-5395-A45D59388AEA}"/>
              </a:ext>
            </a:extLst>
          </p:cNvPr>
          <p:cNvSpPr/>
          <p:nvPr/>
        </p:nvSpPr>
        <p:spPr>
          <a:xfrm>
            <a:off x="7924800" y="32432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00:02</a:t>
            </a:r>
          </a:p>
        </p:txBody>
      </p:sp>
      <p:sp>
        <p:nvSpPr>
          <p:cNvPr id="27" name="Rounded Rectangle 32">
            <a:extLst>
              <a:ext uri="{FF2B5EF4-FFF2-40B4-BE49-F238E27FC236}">
                <a16:creationId xmlns:a16="http://schemas.microsoft.com/office/drawing/2014/main" xmlns="" id="{EC8474D1-737D-FFCD-3035-882BDBF8868A}"/>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00:01</a:t>
            </a:r>
          </a:p>
        </p:txBody>
      </p:sp>
      <p:sp>
        <p:nvSpPr>
          <p:cNvPr id="28" name="Rounded Rectangle 33">
            <a:extLst>
              <a:ext uri="{FF2B5EF4-FFF2-40B4-BE49-F238E27FC236}">
                <a16:creationId xmlns:a16="http://schemas.microsoft.com/office/drawing/2014/main" xmlns="" id="{97E8140A-DFC6-FCBD-87BC-0EC1B37EF060}"/>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xmlns="" id="{CB121AC4-BF09-0854-1143-0D349AE89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225801"/>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Ảnh 30">
            <a:hlinkClick r:id="rId5" action="ppaction://hlinksldjump"/>
            <a:extLst>
              <a:ext uri="{FF2B5EF4-FFF2-40B4-BE49-F238E27FC236}">
                <a16:creationId xmlns:a16="http://schemas.microsoft.com/office/drawing/2014/main" xmlns="" id="{B76A5A1E-4556-3777-D8D1-E34B932FD31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nodeType="afterGroup">
                            <p:stCondLst>
                              <p:cond delay="1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nodeType="afterGroup">
                            <p:stCondLst>
                              <p:cond delay="2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nodeType="afterGroup">
                            <p:stCondLst>
                              <p:cond delay="3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nodeType="afterGroup">
                            <p:stCondLst>
                              <p:cond delay="7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nodeType="afterGroup">
                            <p:stCondLst>
                              <p:cond delay="8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nodeType="afterGroup">
                            <p:stCondLst>
                              <p:cond delay="9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nodeType="afterGroup">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xmlns="" id="{EA793646-EE11-30A0-DE34-E582A5105878}"/>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4" name="Nhóm 11">
            <a:extLst>
              <a:ext uri="{FF2B5EF4-FFF2-40B4-BE49-F238E27FC236}">
                <a16:creationId xmlns:a16="http://schemas.microsoft.com/office/drawing/2014/main" xmlns="" id="{BE20F5DA-D030-6AE4-3A59-EDF568BB0583}"/>
              </a:ext>
            </a:extLst>
          </p:cNvPr>
          <p:cNvGrpSpPr>
            <a:grpSpLocks/>
          </p:cNvGrpSpPr>
          <p:nvPr/>
        </p:nvGrpSpPr>
        <p:grpSpPr bwMode="auto">
          <a:xfrm>
            <a:off x="358588" y="-292261"/>
            <a:ext cx="10109387" cy="5675475"/>
            <a:chOff x="-1335360" y="-55810"/>
            <a:chExt cx="9774342" cy="3026980"/>
          </a:xfrm>
        </p:grpSpPr>
        <p:sp>
          <p:nvSpPr>
            <p:cNvPr id="13" name="Hình chữ nhật 12">
              <a:extLst>
                <a:ext uri="{FF2B5EF4-FFF2-40B4-BE49-F238E27FC236}">
                  <a16:creationId xmlns:a16="http://schemas.microsoft.com/office/drawing/2014/main" xmlns="" id="{EE5C8230-7BC4-2FB9-8C4C-032B981892D8}"/>
                </a:ext>
              </a:extLst>
            </p:cNvPr>
            <p:cNvSpPr/>
            <p:nvPr/>
          </p:nvSpPr>
          <p:spPr>
            <a:xfrm>
              <a:off x="-271503" y="456520"/>
              <a:ext cx="8710485" cy="251465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spcBef>
                  <a:spcPts val="0"/>
                </a:spcBef>
                <a:spcAft>
                  <a:spcPts val="0"/>
                </a:spcAft>
              </a:pPr>
              <a:r>
                <a:rPr lang="nl-NL" sz="4000" b="1" dirty="0">
                  <a:solidFill>
                    <a:srgbClr val="0000FF"/>
                  </a:solidFill>
                  <a:effectLst/>
                  <a:latin typeface="Times New Roman" panose="02020603050405020304" pitchFamily="18" charset="0"/>
                  <a:ea typeface="Times New Roman" panose="02020603050405020304" pitchFamily="18" charset="0"/>
                </a:rPr>
                <a:t>Câu 3.	 </a:t>
              </a:r>
              <a:r>
                <a:rPr lang="nl-NL" sz="4000" b="1" dirty="0">
                  <a:solidFill>
                    <a:schemeClr val="tx1"/>
                  </a:solidFill>
                  <a:effectLst/>
                  <a:latin typeface="Times New Roman" panose="02020603050405020304" pitchFamily="18" charset="0"/>
                  <a:ea typeface="Times New Roman" panose="02020603050405020304" pitchFamily="18" charset="0"/>
                </a:rPr>
                <a:t>Chọn câu sai:</a:t>
              </a:r>
              <a:endParaRPr lang="en-US" sz="400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000" dirty="0">
                  <a:solidFill>
                    <a:schemeClr val="tx1"/>
                  </a:solidFill>
                  <a:effectLst/>
                  <a:latin typeface="Times New Roman" panose="02020603050405020304" pitchFamily="18" charset="0"/>
                  <a:ea typeface="Times New Roman" panose="02020603050405020304" pitchFamily="18" charset="0"/>
                </a:rPr>
                <a:t>Cho tam </a:t>
              </a:r>
              <a:r>
                <a:rPr lang="en-US" sz="4000" dirty="0" err="1">
                  <a:solidFill>
                    <a:schemeClr val="tx1"/>
                  </a:solidFill>
                  <a:effectLst/>
                  <a:latin typeface="Times New Roman" panose="02020603050405020304" pitchFamily="18" charset="0"/>
                  <a:ea typeface="Times New Roman" panose="02020603050405020304" pitchFamily="18" charset="0"/>
                </a:rPr>
                <a:t>giác</a:t>
              </a:r>
              <a:r>
                <a:rPr lang="en-US" sz="4000" dirty="0">
                  <a:solidFill>
                    <a:schemeClr val="tx1"/>
                  </a:solidFill>
                  <a:effectLst/>
                  <a:latin typeface="Times New Roman" panose="02020603050405020304" pitchFamily="18" charset="0"/>
                  <a:ea typeface="Times New Roman" panose="02020603050405020304" pitchFamily="18" charset="0"/>
                </a:rPr>
                <a:t> ABC </a:t>
              </a:r>
              <a:r>
                <a:rPr lang="en-US" sz="4000" dirty="0" err="1">
                  <a:solidFill>
                    <a:schemeClr val="tx1"/>
                  </a:solidFill>
                  <a:effectLst/>
                  <a:latin typeface="Times New Roman" panose="02020603050405020304" pitchFamily="18" charset="0"/>
                  <a:ea typeface="Times New Roman" panose="02020603050405020304" pitchFamily="18" charset="0"/>
                </a:rPr>
                <a:t>vuông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tại</a:t>
              </a:r>
              <a:r>
                <a:rPr lang="en-US" sz="4000" dirty="0">
                  <a:solidFill>
                    <a:schemeClr val="tx1"/>
                  </a:solidFill>
                  <a:effectLst/>
                  <a:latin typeface="Times New Roman" panose="02020603050405020304" pitchFamily="18" charset="0"/>
                  <a:ea typeface="Times New Roman" panose="02020603050405020304" pitchFamily="18" charset="0"/>
                </a:rPr>
                <a:t> A, O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giao</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điểm</a:t>
              </a:r>
              <a:r>
                <a:rPr lang="en-US" sz="4000" dirty="0">
                  <a:solidFill>
                    <a:schemeClr val="tx1"/>
                  </a:solidFill>
                  <a:effectLst/>
                  <a:latin typeface="Times New Roman" panose="02020603050405020304" pitchFamily="18" charset="0"/>
                  <a:ea typeface="Times New Roman" panose="02020603050405020304" pitchFamily="18" charset="0"/>
                </a:rPr>
                <a:t> 3 </a:t>
              </a:r>
              <a:r>
                <a:rPr lang="en-US" sz="4000" dirty="0" err="1">
                  <a:solidFill>
                    <a:schemeClr val="tx1"/>
                  </a:solidFill>
                  <a:effectLst/>
                  <a:latin typeface="Times New Roman" panose="02020603050405020304" pitchFamily="18" charset="0"/>
                  <a:ea typeface="Times New Roman" panose="02020603050405020304" pitchFamily="18" charset="0"/>
                </a:rPr>
                <a:t>đường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trung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trực</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của</a:t>
              </a:r>
              <a:r>
                <a:rPr lang="en-US" sz="4000" dirty="0">
                  <a:solidFill>
                    <a:schemeClr val="tx1"/>
                  </a:solidFill>
                  <a:effectLst/>
                  <a:latin typeface="Times New Roman" panose="02020603050405020304" pitchFamily="18" charset="0"/>
                  <a:ea typeface="Times New Roman" panose="02020603050405020304" pitchFamily="18" charset="0"/>
                </a:rPr>
                <a:t> tam </a:t>
              </a:r>
              <a:r>
                <a:rPr lang="en-US" sz="4000" dirty="0" err="1">
                  <a:solidFill>
                    <a:schemeClr val="tx1"/>
                  </a:solidFill>
                  <a:effectLst/>
                  <a:latin typeface="Times New Roman" panose="02020603050405020304" pitchFamily="18" charset="0"/>
                  <a:ea typeface="Times New Roman" panose="02020603050405020304" pitchFamily="18" charset="0"/>
                </a:rPr>
                <a:t>giác</a:t>
              </a:r>
              <a:r>
                <a:rPr lang="en-US" sz="4000" dirty="0">
                  <a:solidFill>
                    <a:schemeClr val="tx1"/>
                  </a:solidFill>
                  <a:effectLst/>
                  <a:latin typeface="Times New Roman" panose="02020603050405020304" pitchFamily="18" charset="0"/>
                  <a:ea typeface="Times New Roman" panose="02020603050405020304" pitchFamily="18" charset="0"/>
                </a:rPr>
                <a:t>, BC = 10cm </a:t>
              </a:r>
              <a:r>
                <a:rPr lang="en-US" sz="4000" dirty="0" err="1">
                  <a:solidFill>
                    <a:schemeClr val="tx1"/>
                  </a:solidFill>
                  <a:effectLst/>
                  <a:latin typeface="Times New Roman" panose="02020603050405020304" pitchFamily="18" charset="0"/>
                  <a:ea typeface="Times New Roman" panose="02020603050405020304" pitchFamily="18" charset="0"/>
                </a:rPr>
                <a:t>thì</a:t>
              </a:r>
              <a:r>
                <a:rPr lang="en-US" sz="4000" dirty="0">
                  <a:solidFill>
                    <a:schemeClr val="tx1"/>
                  </a:solidFill>
                  <a:effectLst/>
                  <a:latin typeface="Times New Roman" panose="02020603050405020304" pitchFamily="18" charset="0"/>
                  <a:ea typeface="Times New Roman" panose="02020603050405020304" pitchFamily="18" charset="0"/>
                </a:rPr>
                <a:t>:</a:t>
              </a:r>
            </a:p>
            <a:p>
              <a:pPr marL="742950" marR="0" indent="-742950" algn="just">
                <a:lnSpc>
                  <a:spcPct val="120000"/>
                </a:lnSpc>
                <a:spcBef>
                  <a:spcPts val="0"/>
                </a:spcBef>
                <a:spcAft>
                  <a:spcPts val="0"/>
                </a:spcAft>
                <a:buAutoNum type="alphaUcPeriod"/>
                <a:tabLst>
                  <a:tab pos="540385" algn="l"/>
                  <a:tab pos="1980565" algn="l"/>
                  <a:tab pos="3420745" algn="l"/>
                  <a:tab pos="4860925" algn="l"/>
                </a:tabLst>
              </a:pP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10cm</a:t>
              </a:r>
              <a:r>
                <a:rPr lang="nl-NL" sz="4000" b="1" dirty="0">
                  <a:solidFill>
                    <a:schemeClr val="tx1"/>
                  </a:solidFill>
                  <a:effectLst/>
                  <a:latin typeface="Times New Roman" panose="02020603050405020304" pitchFamily="18" charset="0"/>
                  <a:ea typeface="Times New Roman" panose="02020603050405020304" pitchFamily="18" charset="0"/>
                </a:rPr>
                <a:t>		B.</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5cm</a:t>
              </a:r>
              <a:r>
                <a:rPr lang="nl-NL" sz="4000" dirty="0">
                  <a:solidFill>
                    <a:schemeClr val="tx1"/>
                  </a:solidFill>
                  <a:effectLst/>
                  <a:latin typeface="Times New Roman" panose="02020603050405020304" pitchFamily="18" charset="0"/>
                  <a:ea typeface="Times New Roman" panose="02020603050405020304" pitchFamily="18" charset="0"/>
                </a:rPr>
                <a:t>.</a:t>
              </a:r>
              <a:r>
                <a:rPr lang="nl-NL" sz="4000" b="1" dirty="0">
                  <a:solidFill>
                    <a:schemeClr val="tx1"/>
                  </a:solidFill>
                  <a:effectLst/>
                  <a:latin typeface="Times New Roman" panose="02020603050405020304" pitchFamily="18" charset="0"/>
                  <a:ea typeface="Times New Roman" panose="02020603050405020304" pitchFamily="18" charset="0"/>
                </a:rPr>
                <a:t>	</a:t>
              </a:r>
            </a:p>
            <a:p>
              <a:pPr marR="0" algn="just">
                <a:lnSpc>
                  <a:spcPct val="120000"/>
                </a:lnSpc>
                <a:spcBef>
                  <a:spcPts val="0"/>
                </a:spcBef>
                <a:spcAft>
                  <a:spcPts val="0"/>
                </a:spcAft>
                <a:tabLst>
                  <a:tab pos="540385" algn="l"/>
                  <a:tab pos="1980565" algn="l"/>
                  <a:tab pos="3420745" algn="l"/>
                  <a:tab pos="4860925" algn="l"/>
                </a:tabLst>
              </a:pPr>
              <a:r>
                <a:rPr lang="nl-NL" sz="4000" b="1" dirty="0">
                  <a:solidFill>
                    <a:schemeClr val="tx1"/>
                  </a:solidFill>
                  <a:effectLst/>
                  <a:latin typeface="Times New Roman" panose="02020603050405020304" pitchFamily="18" charset="0"/>
                  <a:ea typeface="Times New Roman" panose="02020603050405020304" pitchFamily="18" charset="0"/>
                </a:rPr>
                <a:t>C.</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OB = OC</a:t>
              </a:r>
              <a:r>
                <a:rPr lang="nl-NL" sz="4000" dirty="0">
                  <a:solidFill>
                    <a:schemeClr val="tx1"/>
                  </a:solidFill>
                  <a:effectLst/>
                  <a:latin typeface="Times New Roman" panose="02020603050405020304" pitchFamily="18" charset="0"/>
                  <a:ea typeface="Times New Roman" panose="02020603050405020304" pitchFamily="18" charset="0"/>
                </a:rPr>
                <a:t>.</a:t>
              </a:r>
              <a:r>
                <a:rPr lang="nl-NL" sz="4000" b="1" dirty="0">
                  <a:solidFill>
                    <a:schemeClr val="tx1"/>
                  </a:solidFill>
                  <a:effectLst/>
                  <a:latin typeface="Times New Roman" panose="02020603050405020304" pitchFamily="18" charset="0"/>
                  <a:ea typeface="Times New Roman" panose="02020603050405020304" pitchFamily="18" charset="0"/>
                </a:rPr>
                <a:t>	D.</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½ BC</a:t>
              </a:r>
              <a:r>
                <a:rPr lang="nl-NL" sz="4000" dirty="0">
                  <a:solidFill>
                    <a:schemeClr val="tx1"/>
                  </a:solidFill>
                  <a:effectLst/>
                  <a:latin typeface="Times New Roman" panose="02020603050405020304" pitchFamily="18" charset="0"/>
                  <a:ea typeface="Times New Roman" panose="02020603050405020304" pitchFamily="18" charset="0"/>
                </a:rPr>
                <a:t>.</a:t>
              </a:r>
              <a:endParaRPr lang="en-US" sz="4000" dirty="0">
                <a:solidFill>
                  <a:schemeClr val="tx1"/>
                </a:solidFill>
                <a:effectLst/>
                <a:latin typeface="Times New Roman" panose="02020603050405020304" pitchFamily="18" charset="0"/>
                <a:ea typeface="Times New Roman" panose="02020603050405020304" pitchFamily="18" charset="0"/>
              </a:endParaRPr>
            </a:p>
            <a:p>
              <a:pPr algn="ctr">
                <a:defRPr/>
              </a:pPr>
              <a:r>
                <a:rPr lang="en-US" sz="2800" dirty="0">
                  <a:solidFill>
                    <a:srgbClr val="002060"/>
                  </a:solidFill>
                  <a:latin typeface="Times New Roman" panose="02020603050405020304" pitchFamily="18" charset="0"/>
                  <a:cs typeface="Times New Roman" panose="02020603050405020304" pitchFamily="18" charset="0"/>
                </a:rPr>
                <a:t> </a:t>
              </a:r>
            </a:p>
          </p:txBody>
        </p:sp>
        <p:pic>
          <p:nvPicPr>
            <p:cNvPr id="14" name="Ảnh 13">
              <a:extLst>
                <a:ext uri="{FF2B5EF4-FFF2-40B4-BE49-F238E27FC236}">
                  <a16:creationId xmlns:a16="http://schemas.microsoft.com/office/drawing/2014/main" xmlns="" id="{D74F67DC-37A3-CCFA-09FE-E30489CFA72F}"/>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1335360" y="-55810"/>
              <a:ext cx="2322916" cy="720065"/>
            </a:xfrm>
            <a:prstGeom prst="rect">
              <a:avLst/>
            </a:prstGeom>
          </p:spPr>
        </p:pic>
      </p:grpSp>
      <p:sp>
        <p:nvSpPr>
          <p:cNvPr id="18" name="Rounded Rectangle 23">
            <a:extLst>
              <a:ext uri="{FF2B5EF4-FFF2-40B4-BE49-F238E27FC236}">
                <a16:creationId xmlns:a16="http://schemas.microsoft.com/office/drawing/2014/main" xmlns="" id="{B529EF5A-D948-54A1-CB3C-A82E49E86850}"/>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00:10</a:t>
            </a:r>
          </a:p>
        </p:txBody>
      </p:sp>
      <p:sp>
        <p:nvSpPr>
          <p:cNvPr id="19" name="Rounded Rectangle 24">
            <a:extLst>
              <a:ext uri="{FF2B5EF4-FFF2-40B4-BE49-F238E27FC236}">
                <a16:creationId xmlns:a16="http://schemas.microsoft.com/office/drawing/2014/main" xmlns="" id="{9DC7322E-AA29-0824-B1E7-2C293A859E2B}"/>
              </a:ext>
            </a:extLst>
          </p:cNvPr>
          <p:cNvSpPr/>
          <p:nvPr/>
        </p:nvSpPr>
        <p:spPr>
          <a:xfrm>
            <a:off x="7924800" y="57705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00:09</a:t>
            </a:r>
          </a:p>
        </p:txBody>
      </p:sp>
      <p:sp>
        <p:nvSpPr>
          <p:cNvPr id="20" name="Rounded Rectangle 25">
            <a:extLst>
              <a:ext uri="{FF2B5EF4-FFF2-40B4-BE49-F238E27FC236}">
                <a16:creationId xmlns:a16="http://schemas.microsoft.com/office/drawing/2014/main" xmlns="" id="{6DB51B95-C548-AD0C-0F1E-CE2E94377A21}"/>
              </a:ext>
            </a:extLst>
          </p:cNvPr>
          <p:cNvSpPr/>
          <p:nvPr/>
        </p:nvSpPr>
        <p:spPr>
          <a:xfrm>
            <a:off x="7924800" y="57800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00:08</a:t>
            </a:r>
          </a:p>
        </p:txBody>
      </p:sp>
      <p:sp>
        <p:nvSpPr>
          <p:cNvPr id="21" name="Rounded Rectangle 26">
            <a:extLst>
              <a:ext uri="{FF2B5EF4-FFF2-40B4-BE49-F238E27FC236}">
                <a16:creationId xmlns:a16="http://schemas.microsoft.com/office/drawing/2014/main" xmlns="" id="{1B345C4F-8D7A-FB52-8A70-9604BC9D723B}"/>
              </a:ext>
            </a:extLst>
          </p:cNvPr>
          <p:cNvSpPr/>
          <p:nvPr/>
        </p:nvSpPr>
        <p:spPr>
          <a:xfrm>
            <a:off x="7924800" y="57705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00:07</a:t>
            </a:r>
          </a:p>
        </p:txBody>
      </p:sp>
      <p:sp>
        <p:nvSpPr>
          <p:cNvPr id="22" name="Rounded Rectangle 27">
            <a:extLst>
              <a:ext uri="{FF2B5EF4-FFF2-40B4-BE49-F238E27FC236}">
                <a16:creationId xmlns:a16="http://schemas.microsoft.com/office/drawing/2014/main" xmlns="" id="{D4771E6D-BA37-2CB7-6397-B74766B6564F}"/>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00:06</a:t>
            </a:r>
          </a:p>
        </p:txBody>
      </p:sp>
      <p:sp>
        <p:nvSpPr>
          <p:cNvPr id="23" name="Rounded Rectangle 28">
            <a:extLst>
              <a:ext uri="{FF2B5EF4-FFF2-40B4-BE49-F238E27FC236}">
                <a16:creationId xmlns:a16="http://schemas.microsoft.com/office/drawing/2014/main" xmlns="" id="{6FD3DD1C-5CB7-ACB2-B719-06549FEDAD21}"/>
              </a:ext>
            </a:extLst>
          </p:cNvPr>
          <p:cNvSpPr/>
          <p:nvPr/>
        </p:nvSpPr>
        <p:spPr>
          <a:xfrm>
            <a:off x="7924800" y="57753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00:05</a:t>
            </a:r>
          </a:p>
        </p:txBody>
      </p:sp>
      <p:sp>
        <p:nvSpPr>
          <p:cNvPr id="24" name="Rounded Rectangle 29">
            <a:extLst>
              <a:ext uri="{FF2B5EF4-FFF2-40B4-BE49-F238E27FC236}">
                <a16:creationId xmlns:a16="http://schemas.microsoft.com/office/drawing/2014/main" xmlns="" id="{E0E6C4A2-B866-06CF-376B-60026B4A850C}"/>
              </a:ext>
            </a:extLst>
          </p:cNvPr>
          <p:cNvSpPr/>
          <p:nvPr/>
        </p:nvSpPr>
        <p:spPr>
          <a:xfrm>
            <a:off x="7924800" y="57658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00:04</a:t>
            </a:r>
          </a:p>
        </p:txBody>
      </p:sp>
      <p:sp>
        <p:nvSpPr>
          <p:cNvPr id="25" name="Rounded Rectangle 30">
            <a:extLst>
              <a:ext uri="{FF2B5EF4-FFF2-40B4-BE49-F238E27FC236}">
                <a16:creationId xmlns:a16="http://schemas.microsoft.com/office/drawing/2014/main" xmlns="" id="{69AD4E24-B3E7-770E-32C7-B25F98B03D06}"/>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00:03</a:t>
            </a:r>
          </a:p>
        </p:txBody>
      </p:sp>
      <p:sp>
        <p:nvSpPr>
          <p:cNvPr id="26" name="Rounded Rectangle 31">
            <a:extLst>
              <a:ext uri="{FF2B5EF4-FFF2-40B4-BE49-F238E27FC236}">
                <a16:creationId xmlns:a16="http://schemas.microsoft.com/office/drawing/2014/main" xmlns="" id="{7B60D765-5992-BDCB-4F58-9837949DA17D}"/>
              </a:ext>
            </a:extLst>
          </p:cNvPr>
          <p:cNvSpPr/>
          <p:nvPr/>
        </p:nvSpPr>
        <p:spPr>
          <a:xfrm>
            <a:off x="7924800" y="57356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00:02</a:t>
            </a:r>
          </a:p>
        </p:txBody>
      </p:sp>
      <p:sp>
        <p:nvSpPr>
          <p:cNvPr id="27" name="Rounded Rectangle 32">
            <a:extLst>
              <a:ext uri="{FF2B5EF4-FFF2-40B4-BE49-F238E27FC236}">
                <a16:creationId xmlns:a16="http://schemas.microsoft.com/office/drawing/2014/main" xmlns="" id="{64212242-E568-DE4A-2DDF-DCA1F1C01BE2}"/>
              </a:ext>
            </a:extLst>
          </p:cNvPr>
          <p:cNvSpPr/>
          <p:nvPr/>
        </p:nvSpPr>
        <p:spPr>
          <a:xfrm>
            <a:off x="7924800" y="57451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00:01</a:t>
            </a:r>
          </a:p>
        </p:txBody>
      </p:sp>
      <p:sp>
        <p:nvSpPr>
          <p:cNvPr id="28" name="Rounded Rectangle 33">
            <a:extLst>
              <a:ext uri="{FF2B5EF4-FFF2-40B4-BE49-F238E27FC236}">
                <a16:creationId xmlns:a16="http://schemas.microsoft.com/office/drawing/2014/main" xmlns="" id="{29E8451E-4C5D-0E61-D232-FB5854E1D539}"/>
              </a:ext>
            </a:extLst>
          </p:cNvPr>
          <p:cNvSpPr/>
          <p:nvPr/>
        </p:nvSpPr>
        <p:spPr>
          <a:xfrm>
            <a:off x="7924800" y="57451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xmlns="" id="{6E5D64B4-8957-5EC4-29A7-C19CC719A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5718176"/>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Ảnh 30">
            <a:hlinkClick r:id="rId5" action="ppaction://hlinksldjump"/>
            <a:extLst>
              <a:ext uri="{FF2B5EF4-FFF2-40B4-BE49-F238E27FC236}">
                <a16:creationId xmlns:a16="http://schemas.microsoft.com/office/drawing/2014/main" xmlns="" id="{C67429D9-7048-4096-845C-CB50D86D1D1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156" y="845298"/>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nodeType="afterGroup">
                            <p:stCondLst>
                              <p:cond delay="1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nodeType="afterGroup">
                            <p:stCondLst>
                              <p:cond delay="2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nodeType="afterGroup">
                            <p:stCondLst>
                              <p:cond delay="3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nodeType="afterGroup">
                            <p:stCondLst>
                              <p:cond delay="4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nodeType="afterGroup">
                            <p:stCondLst>
                              <p:cond delay="5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nodeType="afterGroup">
                            <p:stCondLst>
                              <p:cond delay="6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nodeType="afterGroup">
                            <p:stCondLst>
                              <p:cond delay="7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nodeType="afterGroup">
                            <p:stCondLst>
                              <p:cond delay="8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nodeType="afterGroup">
                            <p:stCondLst>
                              <p:cond delay="9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nodeType="afterGroup">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5AC8E03-E4F8-419D-9C34-65F3CAACF523}"/>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KHỞI ĐỘNG</a:t>
            </a:r>
          </a:p>
        </p:txBody>
      </p:sp>
      <p:pic>
        <p:nvPicPr>
          <p:cNvPr id="12" name="Picture 11" descr="A picture containing toy, doll&#10;&#10;Description automatically generated">
            <a:extLst>
              <a:ext uri="{FF2B5EF4-FFF2-40B4-BE49-F238E27FC236}">
                <a16:creationId xmlns:a16="http://schemas.microsoft.com/office/drawing/2014/main" xmlns="" id="{8D05195C-074A-4338-9E08-4CFD4C5C1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74" y="1454660"/>
            <a:ext cx="7634962" cy="4722223"/>
          </a:xfrm>
          <a:prstGeom prst="rect">
            <a:avLst/>
          </a:prstGeom>
        </p:spPr>
      </p:pic>
      <p:sp>
        <p:nvSpPr>
          <p:cNvPr id="26" name="Rectangle 25">
            <a:extLst>
              <a:ext uri="{FF2B5EF4-FFF2-40B4-BE49-F238E27FC236}">
                <a16:creationId xmlns:a16="http://schemas.microsoft.com/office/drawing/2014/main" xmlns="" id="{4C0133A9-327A-424F-8229-F57F61578AA6}"/>
              </a:ext>
            </a:extLst>
          </p:cNvPr>
          <p:cNvSpPr/>
          <p:nvPr/>
        </p:nvSpPr>
        <p:spPr>
          <a:xfrm>
            <a:off x="2860935" y="199254"/>
            <a:ext cx="7518571" cy="2510813"/>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latin typeface="Times New Roman" panose="02020603050405020304" pitchFamily="18" charset="0"/>
                <a:cs typeface="Times New Roman" panose="02020603050405020304" pitchFamily="18" charset="0"/>
              </a:rPr>
              <a:t>Tìm điểm cách đều 3 đỉnh của tam giác ABC?</a:t>
            </a:r>
            <a:endParaRPr lang="en-US" sz="5400" b="1"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xmlns="" id="{E3619BAD-92AF-42CF-89C0-3E280B149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9306" y="385762"/>
            <a:ext cx="4394855" cy="4394855"/>
          </a:xfrm>
          <a:prstGeom prst="rect">
            <a:avLst/>
          </a:prstGeom>
        </p:spPr>
      </p:pic>
      <p:pic>
        <p:nvPicPr>
          <p:cNvPr id="2050" name="Picture 2">
            <a:extLst>
              <a:ext uri="{FF2B5EF4-FFF2-40B4-BE49-F238E27FC236}">
                <a16:creationId xmlns:a16="http://schemas.microsoft.com/office/drawing/2014/main" xmlns="" id="{4F102BCB-5880-F6A3-86D8-A367DD3E1B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1550" y="3090823"/>
            <a:ext cx="4057956" cy="27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3229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xmlns="" id="{8BC4AD51-8768-15B3-2946-73F31D9BAAD0}"/>
              </a:ext>
            </a:extLst>
          </p:cNvPr>
          <p:cNvPicPr>
            <a:picLocks noChangeAspect="1"/>
          </p:cNvPicPr>
          <p:nvPr/>
        </p:nvPicPr>
        <p:blipFill>
          <a:blip r:embed="rId3">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xmlns="" id="{2D0FD314-50F6-929C-A763-14F3E2CFDCFD}"/>
              </a:ext>
            </a:extLst>
          </p:cNvPr>
          <p:cNvGrpSpPr>
            <a:grpSpLocks/>
          </p:cNvGrpSpPr>
          <p:nvPr/>
        </p:nvGrpSpPr>
        <p:grpSpPr bwMode="auto">
          <a:xfrm>
            <a:off x="1367631" y="-1"/>
            <a:ext cx="8763000" cy="3334871"/>
            <a:chOff x="-7257" y="100066"/>
            <a:chExt cx="8473022" cy="2947934"/>
          </a:xfrm>
        </p:grpSpPr>
        <p:sp>
          <p:nvSpPr>
            <p:cNvPr id="13" name="Hình chữ nhật 12">
              <a:extLst>
                <a:ext uri="{FF2B5EF4-FFF2-40B4-BE49-F238E27FC236}">
                  <a16:creationId xmlns:a16="http://schemas.microsoft.com/office/drawing/2014/main" xmlns="" id="{E1338FE5-3031-14D9-4D31-F016AF73CC40}"/>
                </a:ext>
              </a:extLst>
            </p:cNvPr>
            <p:cNvSpPr/>
            <p:nvPr/>
          </p:nvSpPr>
          <p:spPr>
            <a:xfrm>
              <a:off x="609800" y="533446"/>
              <a:ext cx="7855965" cy="251455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5: </a:t>
              </a:r>
              <a:r>
                <a:rPr lang="en-US" sz="3000" b="1" dirty="0">
                  <a:solidFill>
                    <a:srgbClr val="002060"/>
                  </a:solidFill>
                  <a:latin typeface="Times New Roman" panose="02020603050405020304" pitchFamily="18" charset="0"/>
                  <a:cs typeface="Times New Roman" panose="02020603050405020304" pitchFamily="18" charset="0"/>
                </a:rPr>
                <a:t>Cho tam </a:t>
              </a:r>
              <a:r>
                <a:rPr lang="en-US" sz="3000" b="1" dirty="0" err="1">
                  <a:solidFill>
                    <a:srgbClr val="002060"/>
                  </a:solidFill>
                  <a:latin typeface="Times New Roman" panose="02020603050405020304" pitchFamily="18" charset="0"/>
                  <a:cs typeface="Times New Roman" panose="02020603050405020304" pitchFamily="18" charset="0"/>
                </a:rPr>
                <a:t>giác</a:t>
              </a:r>
              <a:r>
                <a:rPr lang="en-US" sz="3000" b="1" dirty="0">
                  <a:solidFill>
                    <a:srgbClr val="002060"/>
                  </a:solidFill>
                  <a:latin typeface="Times New Roman" panose="02020603050405020304" pitchFamily="18" charset="0"/>
                  <a:cs typeface="Times New Roman" panose="02020603050405020304" pitchFamily="18" charset="0"/>
                </a:rPr>
                <a:t> ABC có            ,</a:t>
              </a:r>
              <a:r>
                <a:rPr lang="en-US" sz="3000" b="1"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Các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đường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trung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trực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của</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AB, AC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cắt</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BC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tại</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M, N.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Số</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đo</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góc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MAN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bằng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30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a:t>
              </a:r>
            </a:p>
            <a:p>
              <a:pPr>
                <a:defRPr/>
              </a:pPr>
              <a:r>
                <a:rPr lang="en-US" sz="2800" b="1" dirty="0">
                  <a:solidFill>
                    <a:srgbClr val="002060"/>
                  </a:solidFill>
                  <a:latin typeface="Times New Roman" panose="02020603050405020304" pitchFamily="18" charset="0"/>
                  <a:cs typeface="Times New Roman" panose="02020603050405020304" pitchFamily="18" charset="0"/>
                </a:rPr>
                <a:t>A. 100	B. 40		C. 20			D. 60  </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xmlns="" id="{53EC54F7-FCD7-ABD6-A84C-17E08EC3841E}"/>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xmlns="" id="{FC3448C0-D08E-7CCE-05C5-5910BE7C4788}"/>
              </a:ext>
            </a:extLst>
          </p:cNvPr>
          <p:cNvGrpSpPr>
            <a:grpSpLocks/>
          </p:cNvGrpSpPr>
          <p:nvPr/>
        </p:nvGrpSpPr>
        <p:grpSpPr bwMode="auto">
          <a:xfrm>
            <a:off x="1676400" y="3757660"/>
            <a:ext cx="8839200" cy="2947941"/>
            <a:chOff x="-80936" y="100112"/>
            <a:chExt cx="8546701" cy="2947888"/>
          </a:xfrm>
        </p:grpSpPr>
        <p:sp>
          <p:nvSpPr>
            <p:cNvPr id="16" name="Hình chữ nhật 15">
              <a:extLst>
                <a:ext uri="{FF2B5EF4-FFF2-40B4-BE49-F238E27FC236}">
                  <a16:creationId xmlns:a16="http://schemas.microsoft.com/office/drawing/2014/main" xmlns="" id="{712E2D94-FAA2-1D0A-EFDC-06C9DBEF4A75}"/>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endParaRPr lang="en-US" sz="2800" dirty="0">
                <a:solidFill>
                  <a:srgbClr val="FF0000"/>
                </a:solidFill>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a16="http://schemas.microsoft.com/office/drawing/2014/main" xmlns="" id="{D041F5C2-FAD5-C42E-B430-80E9258FD535}"/>
                </a:ext>
              </a:extLst>
            </p:cNvPr>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80936" y="100112"/>
              <a:ext cx="1704762" cy="866667"/>
            </a:xfrm>
            <a:prstGeom prst="rect">
              <a:avLst/>
            </a:prstGeom>
          </p:spPr>
        </p:pic>
      </p:grpSp>
      <p:pic>
        <p:nvPicPr>
          <p:cNvPr id="25605" name="Ảnh 30">
            <a:hlinkClick r:id="rId5" action="ppaction://hlinksldjump"/>
            <a:extLst>
              <a:ext uri="{FF2B5EF4-FFF2-40B4-BE49-F238E27FC236}">
                <a16:creationId xmlns:a16="http://schemas.microsoft.com/office/drawing/2014/main" xmlns="" id="{C06B5535-124B-60E2-583D-18A0B0C2DAC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1862" y="498569"/>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24" name="Object 25623">
            <a:extLst>
              <a:ext uri="{FF2B5EF4-FFF2-40B4-BE49-F238E27FC236}">
                <a16:creationId xmlns:a16="http://schemas.microsoft.com/office/drawing/2014/main" xmlns="" id="{A1F18365-C6BF-D186-8A85-7FFCB9AAE5AB}"/>
              </a:ext>
            </a:extLst>
          </p:cNvPr>
          <p:cNvGraphicFramePr>
            <a:graphicFrameLocks noChangeAspect="1"/>
          </p:cNvGraphicFramePr>
          <p:nvPr>
            <p:extLst>
              <p:ext uri="{D42A27DB-BD31-4B8C-83A1-F6EECF244321}">
                <p14:modId xmlns:p14="http://schemas.microsoft.com/office/powerpoint/2010/main" val="1361047794"/>
              </p:ext>
            </p:extLst>
          </p:nvPr>
        </p:nvGraphicFramePr>
        <p:xfrm>
          <a:off x="6722409" y="1093881"/>
          <a:ext cx="922469" cy="384362"/>
        </p:xfrm>
        <a:graphic>
          <a:graphicData uri="http://schemas.openxmlformats.org/presentationml/2006/ole">
            <mc:AlternateContent xmlns:mc="http://schemas.openxmlformats.org/markup-compatibility/2006">
              <mc:Choice xmlns:v="urn:schemas-microsoft-com:vml" Requires="v">
                <p:oleObj spid="_x0000_s1027" name="Equation" r:id="rId7" imgW="571146" imgH="237836" progId="Equation.DSMT4">
                  <p:embed/>
                </p:oleObj>
              </mc:Choice>
              <mc:Fallback>
                <p:oleObj name="Equation" r:id="rId7" imgW="571146" imgH="237836" progId="Equation.DSMT4">
                  <p:embed/>
                  <p:pic>
                    <p:nvPicPr>
                      <p:cNvPr id="0" name=""/>
                      <p:cNvPicPr/>
                      <p:nvPr/>
                    </p:nvPicPr>
                    <p:blipFill>
                      <a:blip r:embed="rId8"/>
                      <a:stretch>
                        <a:fillRect/>
                      </a:stretch>
                    </p:blipFill>
                    <p:spPr>
                      <a:xfrm>
                        <a:off x="6722409" y="1093881"/>
                        <a:ext cx="922469" cy="3843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nh 3">
            <a:extLst>
              <a:ext uri="{FF2B5EF4-FFF2-40B4-BE49-F238E27FC236}">
                <a16:creationId xmlns:a16="http://schemas.microsoft.com/office/drawing/2014/main" xmlns="" id="{BCA9EA09-ED16-8058-7897-52B7F221F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ADMIN\Desktop\Tai nguyen thiet ke tro choi\Bảng gỗ\49f1b87228eb6bdb68e300357ebeb9ca (2).jpg">
            <a:extLst>
              <a:ext uri="{FF2B5EF4-FFF2-40B4-BE49-F238E27FC236}">
                <a16:creationId xmlns:a16="http://schemas.microsoft.com/office/drawing/2014/main" xmlns="" id="{503739E6-C400-AB76-A2F6-2DBBFE591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3430588"/>
            <a:ext cx="3886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16A93F8A-F2E0-7EE4-6173-F188A40DE227}"/>
              </a:ext>
            </a:extLst>
          </p:cNvPr>
          <p:cNvSpPr/>
          <p:nvPr/>
        </p:nvSpPr>
        <p:spPr>
          <a:xfrm rot="20861924">
            <a:off x="7441009" y="3675546"/>
            <a:ext cx="2828383"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THE END</a:t>
            </a:r>
          </a:p>
        </p:txBody>
      </p:sp>
      <p:pic>
        <p:nvPicPr>
          <p:cNvPr id="26631" name="Picture 5" descr="D:\GIAO AN\MAU POWER POINT DEP\ANH DONG PP\Phao hoa.gif">
            <a:extLst>
              <a:ext uri="{FF2B5EF4-FFF2-40B4-BE49-F238E27FC236}">
                <a16:creationId xmlns:a16="http://schemas.microsoft.com/office/drawing/2014/main" xmlns="" id="{4244459B-9B6A-59BD-9F0D-654C675DD84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1"/>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D:\GIAO AN\MAU POWER POINT DEP\ANH DONG PP\Phao hoa.gif">
            <a:extLst>
              <a:ext uri="{FF2B5EF4-FFF2-40B4-BE49-F238E27FC236}">
                <a16:creationId xmlns:a16="http://schemas.microsoft.com/office/drawing/2014/main" xmlns="" id="{B05DF5C3-AE36-4C34-81B8-39AD433992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56688" y="-1393825"/>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D:\GIAO AN\MAU POWER POINT DEP\ANH DONG PP\Phao hoa.gif">
            <a:extLst>
              <a:ext uri="{FF2B5EF4-FFF2-40B4-BE49-F238E27FC236}">
                <a16:creationId xmlns:a16="http://schemas.microsoft.com/office/drawing/2014/main" xmlns="" id="{A4155F0F-9120-7C22-055E-6AC5440C4A2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2408239"/>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D:\GIAO AN\MAU POWER POINT DEP\ANH DONG PP\Phao hoa.gif">
            <a:extLst>
              <a:ext uri="{FF2B5EF4-FFF2-40B4-BE49-F238E27FC236}">
                <a16:creationId xmlns:a16="http://schemas.microsoft.com/office/drawing/2014/main" xmlns="" id="{863BAD0A-770D-4234-D69D-2EDF78F755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2214563"/>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5" descr="D:\GIAO AN\MAU POWER POINT DEP\ANH DONG PP\Phao hoa.gif">
            <a:extLst>
              <a:ext uri="{FF2B5EF4-FFF2-40B4-BE49-F238E27FC236}">
                <a16:creationId xmlns:a16="http://schemas.microsoft.com/office/drawing/2014/main" xmlns="" id="{068842DB-F97B-D626-5926-77E28E7DEC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40690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5" descr="D:\GIAO AN\MAU POWER POINT DEP\ANH DONG PP\Phao hoa.gif">
            <a:extLst>
              <a:ext uri="{FF2B5EF4-FFF2-40B4-BE49-F238E27FC236}">
                <a16:creationId xmlns:a16="http://schemas.microsoft.com/office/drawing/2014/main" xmlns="" id="{2F7C7BB5-F70D-90A0-6B32-0B67D16A0B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7750" y="7794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5" descr="D:\GIAO AN\MAU POWER POINT DEP\ANH DONG PP\Phao hoa.gif">
            <a:extLst>
              <a:ext uri="{FF2B5EF4-FFF2-40B4-BE49-F238E27FC236}">
                <a16:creationId xmlns:a16="http://schemas.microsoft.com/office/drawing/2014/main" xmlns="" id="{62C64503-3E48-EA27-0F5C-D65342FD60D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2170113"/>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5" descr="D:\GIAO AN\MAU POWER POINT DEP\ANH DONG PP\Phao hoa.gif">
            <a:extLst>
              <a:ext uri="{FF2B5EF4-FFF2-40B4-BE49-F238E27FC236}">
                <a16:creationId xmlns:a16="http://schemas.microsoft.com/office/drawing/2014/main" xmlns="" id="{8165C83E-9ABD-0C82-C822-745FE25C71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38613" y="406241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5" descr="D:\GIAO AN\MAU POWER POINT DEP\ANH DONG PP\Phao hoa.gif">
            <a:extLst>
              <a:ext uri="{FF2B5EF4-FFF2-40B4-BE49-F238E27FC236}">
                <a16:creationId xmlns:a16="http://schemas.microsoft.com/office/drawing/2014/main" xmlns="" id="{A3042B13-FD9F-A0B2-7D19-EC4668D78CE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83313" y="382587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5" descr="D:\GIAO AN\MAU POWER POINT DEP\ANH DONG PP\Phao hoa.gif">
            <a:extLst>
              <a:ext uri="{FF2B5EF4-FFF2-40B4-BE49-F238E27FC236}">
                <a16:creationId xmlns:a16="http://schemas.microsoft.com/office/drawing/2014/main" xmlns="" id="{D25BAB8A-6D0B-C60D-F059-ADE48C2014B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3049588"/>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5" descr="D:\GIAO AN\MAU POWER POINT DEP\ANH DONG PP\Phao hoa.gif">
            <a:extLst>
              <a:ext uri="{FF2B5EF4-FFF2-40B4-BE49-F238E27FC236}">
                <a16:creationId xmlns:a16="http://schemas.microsoft.com/office/drawing/2014/main" xmlns="" id="{40201184-5EB6-4D42-FF54-41A68F67C06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101917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5" descr="D:\GIAO AN\MAU POWER POINT DEP\ANH DONG PP\Phao hoa.gif">
            <a:extLst>
              <a:ext uri="{FF2B5EF4-FFF2-40B4-BE49-F238E27FC236}">
                <a16:creationId xmlns:a16="http://schemas.microsoft.com/office/drawing/2014/main" xmlns="" id="{EBE97048-EB1A-8256-09B5-D5D25E686C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62126"/>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5" descr="D:\GIAO AN\MAU POWER POINT DEP\ANH DONG PP\Phao hoa.gif">
            <a:extLst>
              <a:ext uri="{FF2B5EF4-FFF2-40B4-BE49-F238E27FC236}">
                <a16:creationId xmlns:a16="http://schemas.microsoft.com/office/drawing/2014/main" xmlns="" id="{FE95A38D-3C22-405A-C914-726EFD0AE0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1730376"/>
            <a:ext cx="15430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5" descr="D:\GIAO AN\MAU POWER POINT DEP\ANH DONG PP\Phao hoa.gif">
            <a:extLst>
              <a:ext uri="{FF2B5EF4-FFF2-40B4-BE49-F238E27FC236}">
                <a16:creationId xmlns:a16="http://schemas.microsoft.com/office/drawing/2014/main" xmlns="" id="{1E02F6EC-5555-29F9-42F2-21374A0E9C0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31263" y="3057526"/>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5" descr="D:\GIAO AN\MAU POWER POINT DEP\ANH DONG PP\Phao hoa.gif">
            <a:extLst>
              <a:ext uri="{FF2B5EF4-FFF2-40B4-BE49-F238E27FC236}">
                <a16:creationId xmlns:a16="http://schemas.microsoft.com/office/drawing/2014/main" xmlns="" id="{976C839E-F0F8-9E32-8A41-E6E60090FB1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22828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5" descr="D:\GIAO AN\MAU POWER POINT DEP\ANH DONG PP\Phao hoa.gif">
            <a:extLst>
              <a:ext uri="{FF2B5EF4-FFF2-40B4-BE49-F238E27FC236}">
                <a16:creationId xmlns:a16="http://schemas.microsoft.com/office/drawing/2014/main" xmlns="" id="{688E7302-D104-8F23-CBBA-37D7BE7E21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9953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5" descr="D:\GIAO AN\MAU POWER POINT DEP\ANH DONG PP\Phao hoa.gif">
            <a:extLst>
              <a:ext uri="{FF2B5EF4-FFF2-40B4-BE49-F238E27FC236}">
                <a16:creationId xmlns:a16="http://schemas.microsoft.com/office/drawing/2014/main" xmlns="" id="{D4626778-6F24-0455-BDF7-D855FB34F1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63025" y="963613"/>
            <a:ext cx="154463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C98B94E-FDB3-430D-B792-86ACC1C33079}"/>
              </a:ext>
            </a:extLst>
          </p:cNvPr>
          <p:cNvSpPr/>
          <p:nvPr/>
        </p:nvSpPr>
        <p:spPr>
          <a:xfrm>
            <a:off x="3341271" y="0"/>
            <a:ext cx="5509458" cy="923330"/>
          </a:xfrm>
          <a:prstGeom prst="rect">
            <a:avLst/>
          </a:prstGeom>
          <a:noFill/>
        </p:spPr>
        <p:txBody>
          <a:bodyPr wrap="none" lIns="91440" tIns="45720" rIns="91440" bIns="45720">
            <a:spAutoFit/>
          </a:bodyPr>
          <a:lstStyle/>
          <a:p>
            <a:pPr algn="ctr"/>
            <a:r>
              <a:rPr lang="en-US" sz="5400" b="1" cap="none" spc="0">
                <a:ln w="12700" cmpd="sng">
                  <a:noFill/>
                  <a:prstDash val="solid"/>
                </a:ln>
                <a:solidFill>
                  <a:srgbClr val="FF0000"/>
                </a:solidFill>
                <a:effectLst/>
              </a:rPr>
              <a:t>GIAO VIỆC VỀ NHÀ</a:t>
            </a:r>
          </a:p>
        </p:txBody>
      </p:sp>
      <p:pic>
        <p:nvPicPr>
          <p:cNvPr id="4" name="Picture 3" descr="A picture containing text&#10;&#10;Description automatically generated">
            <a:extLst>
              <a:ext uri="{FF2B5EF4-FFF2-40B4-BE49-F238E27FC236}">
                <a16:creationId xmlns:a16="http://schemas.microsoft.com/office/drawing/2014/main" xmlns="" id="{877E50C2-4C9A-4CD9-8EF8-0B8157F53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343" y="3220556"/>
            <a:ext cx="6923314" cy="3637444"/>
          </a:xfrm>
          <a:prstGeom prst="rect">
            <a:avLst/>
          </a:prstGeom>
        </p:spPr>
      </p:pic>
      <p:sp>
        <p:nvSpPr>
          <p:cNvPr id="5" name="TextBox 4">
            <a:extLst>
              <a:ext uri="{FF2B5EF4-FFF2-40B4-BE49-F238E27FC236}">
                <a16:creationId xmlns:a16="http://schemas.microsoft.com/office/drawing/2014/main" xmlns="" id="{F5D09BC4-470D-49E4-BBD7-7FAE826151CA}"/>
              </a:ext>
            </a:extLst>
          </p:cNvPr>
          <p:cNvSpPr txBox="1"/>
          <p:nvPr/>
        </p:nvSpPr>
        <p:spPr>
          <a:xfrm>
            <a:off x="531846" y="914400"/>
            <a:ext cx="11551297" cy="1754326"/>
          </a:xfrm>
          <a:prstGeom prst="rect">
            <a:avLst/>
          </a:prstGeom>
          <a:noFill/>
        </p:spPr>
        <p:txBody>
          <a:bodyPr wrap="square" rtlCol="0">
            <a:spAutoFit/>
          </a:bodyPr>
          <a:lstStyle/>
          <a:p>
            <a:pPr marL="571500" indent="-571500">
              <a:buFontTx/>
              <a:buChar char="-"/>
            </a:pPr>
            <a:r>
              <a:rPr lang="en-US" sz="3600" b="1" dirty="0" err="1"/>
              <a:t>Ôn</a:t>
            </a:r>
            <a:r>
              <a:rPr lang="en-US" sz="3600" b="1" dirty="0"/>
              <a:t> </a:t>
            </a:r>
            <a:r>
              <a:rPr lang="en-US" sz="3600" b="1" dirty="0" err="1"/>
              <a:t>lại</a:t>
            </a:r>
            <a:r>
              <a:rPr lang="en-US" sz="3600" b="1" dirty="0"/>
              <a:t> </a:t>
            </a:r>
            <a:r>
              <a:rPr lang="en-US" sz="3600" b="1" dirty="0" err="1"/>
              <a:t>các</a:t>
            </a:r>
            <a:r>
              <a:rPr lang="en-US" sz="3600" b="1" dirty="0"/>
              <a:t> </a:t>
            </a:r>
            <a:r>
              <a:rPr lang="en-US" sz="3600" b="1" dirty="0" err="1"/>
              <a:t>kiến</a:t>
            </a:r>
            <a:r>
              <a:rPr lang="en-US" sz="3600" b="1" dirty="0"/>
              <a:t> </a:t>
            </a:r>
            <a:r>
              <a:rPr lang="en-US" sz="3600" b="1" dirty="0" err="1"/>
              <a:t>thức</a:t>
            </a:r>
            <a:r>
              <a:rPr lang="en-US" sz="3600" b="1" dirty="0"/>
              <a:t> </a:t>
            </a:r>
            <a:r>
              <a:rPr lang="en-US" sz="3600" b="1" dirty="0" err="1"/>
              <a:t>đa</a:t>
            </a:r>
            <a:r>
              <a:rPr lang="en-US" sz="3600" b="1" dirty="0"/>
              <a:t>̃ </a:t>
            </a:r>
            <a:r>
              <a:rPr lang="en-US" sz="3600" b="1" dirty="0" err="1"/>
              <a:t>học</a:t>
            </a:r>
            <a:r>
              <a:rPr lang="en-US" sz="3600" b="1" dirty="0"/>
              <a:t> </a:t>
            </a:r>
            <a:r>
              <a:rPr lang="en-US" sz="3600" b="1" dirty="0" err="1"/>
              <a:t>trong</a:t>
            </a:r>
            <a:r>
              <a:rPr lang="en-US" sz="3600" b="1" dirty="0"/>
              <a:t> </a:t>
            </a:r>
            <a:r>
              <a:rPr lang="en-US" sz="3600" b="1" dirty="0" err="1"/>
              <a:t>bài</a:t>
            </a:r>
            <a:r>
              <a:rPr lang="en-US" sz="3600" b="1" dirty="0"/>
              <a:t>, </a:t>
            </a:r>
            <a:r>
              <a:rPr lang="en-US" sz="3600" b="1" dirty="0" err="1"/>
              <a:t>nắm</a:t>
            </a:r>
            <a:r>
              <a:rPr lang="en-US" sz="3600" b="1" dirty="0"/>
              <a:t> </a:t>
            </a:r>
            <a:r>
              <a:rPr lang="en-US" sz="3600" b="1" dirty="0" err="1"/>
              <a:t>đuwọc</a:t>
            </a:r>
            <a:r>
              <a:rPr lang="en-US" sz="3600" b="1" dirty="0"/>
              <a:t> </a:t>
            </a:r>
            <a:r>
              <a:rPr lang="en-US" sz="3600" b="1" dirty="0" err="1"/>
              <a:t>định</a:t>
            </a:r>
            <a:r>
              <a:rPr lang="en-US" sz="3600" b="1" dirty="0"/>
              <a:t> </a:t>
            </a:r>
            <a:r>
              <a:rPr lang="en-US" sz="3600" b="1" dirty="0" err="1"/>
              <a:t>nghĩa</a:t>
            </a:r>
            <a:r>
              <a:rPr lang="en-US" sz="3600" b="1" dirty="0"/>
              <a:t>, </a:t>
            </a:r>
            <a:r>
              <a:rPr lang="en-US" sz="3600" b="1" dirty="0" err="1"/>
              <a:t>tính</a:t>
            </a:r>
            <a:r>
              <a:rPr lang="en-US" sz="3600" b="1" dirty="0"/>
              <a:t> </a:t>
            </a:r>
            <a:r>
              <a:rPr lang="en-US" sz="3600" b="1" dirty="0" err="1"/>
              <a:t>chất</a:t>
            </a:r>
            <a:r>
              <a:rPr lang="en-US" sz="3600" b="1" dirty="0"/>
              <a:t> </a:t>
            </a:r>
            <a:r>
              <a:rPr lang="en-US" sz="3600" b="1" dirty="0" err="1"/>
              <a:t>đường</a:t>
            </a:r>
            <a:r>
              <a:rPr lang="en-US" sz="3600" b="1" dirty="0"/>
              <a:t> </a:t>
            </a:r>
            <a:r>
              <a:rPr lang="en-US" sz="3600" b="1" dirty="0" err="1"/>
              <a:t>trung</a:t>
            </a:r>
            <a:r>
              <a:rPr lang="en-US" sz="3600" b="1" dirty="0"/>
              <a:t> </a:t>
            </a:r>
            <a:r>
              <a:rPr lang="en-US" sz="3600" b="1" dirty="0" err="1"/>
              <a:t>trực</a:t>
            </a:r>
            <a:r>
              <a:rPr lang="en-US" sz="3600" b="1" dirty="0"/>
              <a:t> </a:t>
            </a:r>
            <a:r>
              <a:rPr lang="en-US" sz="3600" b="1" dirty="0" err="1"/>
              <a:t>của</a:t>
            </a:r>
            <a:r>
              <a:rPr lang="en-US" sz="3600" b="1" dirty="0"/>
              <a:t> tam </a:t>
            </a:r>
            <a:r>
              <a:rPr lang="en-US" sz="3600" b="1" dirty="0" err="1"/>
              <a:t>giác</a:t>
            </a:r>
            <a:r>
              <a:rPr lang="en-US" sz="3600" b="1" dirty="0"/>
              <a:t>.</a:t>
            </a:r>
          </a:p>
          <a:p>
            <a:pPr marL="571500" indent="-571500">
              <a:buFontTx/>
              <a:buChar char="-"/>
            </a:pPr>
            <a:r>
              <a:rPr lang="en-US" sz="3600" b="1" dirty="0" err="1"/>
              <a:t>Làm</a:t>
            </a:r>
            <a:r>
              <a:rPr lang="en-US" sz="3600" b="1" dirty="0"/>
              <a:t> </a:t>
            </a:r>
            <a:r>
              <a:rPr lang="en-US" sz="3600" b="1" dirty="0" err="1"/>
              <a:t>bài</a:t>
            </a:r>
            <a:r>
              <a:rPr lang="en-US" sz="3600" b="1" dirty="0"/>
              <a:t> </a:t>
            </a:r>
            <a:r>
              <a:rPr lang="en-US" sz="3600" b="1" dirty="0" err="1"/>
              <a:t>tập</a:t>
            </a:r>
            <a:r>
              <a:rPr lang="en-US" sz="3600" b="1" dirty="0"/>
              <a:t> 1, 2, 3 (SGK T72) </a:t>
            </a:r>
            <a:r>
              <a:rPr lang="en-US" sz="3600" b="1" dirty="0" err="1"/>
              <a:t>và</a:t>
            </a:r>
            <a:r>
              <a:rPr lang="en-US" sz="3600" b="1" dirty="0"/>
              <a:t> </a:t>
            </a:r>
            <a:r>
              <a:rPr lang="en-US" sz="3600" b="1" dirty="0" err="1"/>
              <a:t>chuẩn</a:t>
            </a:r>
            <a:r>
              <a:rPr lang="en-US" sz="3600" b="1" dirty="0"/>
              <a:t> </a:t>
            </a:r>
            <a:r>
              <a:rPr lang="en-US" sz="3600" b="1" dirty="0" err="1"/>
              <a:t>bị</a:t>
            </a:r>
            <a:r>
              <a:rPr lang="en-US" sz="3600" b="1" dirty="0"/>
              <a:t> </a:t>
            </a:r>
            <a:r>
              <a:rPr lang="en-US" sz="3600" b="1" dirty="0" err="1"/>
              <a:t>bài</a:t>
            </a:r>
            <a:r>
              <a:rPr lang="en-US" sz="3600" b="1" dirty="0"/>
              <a:t> </a:t>
            </a:r>
            <a:r>
              <a:rPr lang="en-US" sz="3600" b="1" dirty="0" err="1"/>
              <a:t>tiết</a:t>
            </a:r>
            <a:r>
              <a:rPr lang="en-US" sz="3600" b="1" dirty="0"/>
              <a:t> </a:t>
            </a:r>
            <a:r>
              <a:rPr lang="en-US" sz="3600" b="1" dirty="0" err="1"/>
              <a:t>sau</a:t>
            </a:r>
            <a:r>
              <a:rPr lang="en-US" sz="3600" b="1" dirty="0"/>
              <a:t>.</a:t>
            </a:r>
          </a:p>
        </p:txBody>
      </p:sp>
    </p:spTree>
    <p:extLst>
      <p:ext uri="{BB962C8B-B14F-4D97-AF65-F5344CB8AC3E}">
        <p14:creationId xmlns:p14="http://schemas.microsoft.com/office/powerpoint/2010/main" val="252507392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046C2DA-46A9-4686-A3F8-4D7CFBB3E629}"/>
              </a:ext>
            </a:extLst>
          </p:cNvPr>
          <p:cNvSpPr/>
          <p:nvPr/>
        </p:nvSpPr>
        <p:spPr>
          <a:xfrm>
            <a:off x="269822" y="471948"/>
            <a:ext cx="11388777" cy="1631216"/>
          </a:xfrm>
          <a:prstGeom prst="rect">
            <a:avLst/>
          </a:prstGeom>
          <a:noFill/>
        </p:spPr>
        <p:txBody>
          <a:bodyPr wrap="square" lIns="91440" tIns="45720" rIns="91440" bIns="45720">
            <a:spAutoFit/>
          </a:bodyPr>
          <a:lstStyle/>
          <a:p>
            <a:pPr algn="ctr"/>
            <a:r>
              <a:rPr lang="en-US" sz="5000" b="1" cap="none" spc="0" dirty="0" err="1">
                <a:ln w="0"/>
                <a:solidFill>
                  <a:srgbClr val="FF0000"/>
                </a:solidFill>
                <a:effectLst>
                  <a:reflection blurRad="6350" stA="53000" endA="300" endPos="35500" dir="5400000" sy="-90000" algn="bl" rotWithShape="0"/>
                </a:effectLst>
              </a:rPr>
              <a:t>Bài</a:t>
            </a:r>
            <a:r>
              <a:rPr lang="en-US" sz="5000" b="1" cap="none" spc="0" dirty="0">
                <a:ln w="0"/>
                <a:solidFill>
                  <a:srgbClr val="FF0000"/>
                </a:solidFill>
                <a:effectLst>
                  <a:reflection blurRad="6350" stA="53000" endA="300" endPos="35500" dir="5400000" sy="-90000" algn="bl" rotWithShape="0"/>
                </a:effectLst>
              </a:rPr>
              <a:t> </a:t>
            </a:r>
            <a:r>
              <a:rPr lang="vi-VN" sz="5000" b="1" cap="none" spc="0" dirty="0">
                <a:ln w="0"/>
                <a:solidFill>
                  <a:srgbClr val="FF0000"/>
                </a:solidFill>
                <a:effectLst>
                  <a:reflection blurRad="6350" stA="53000" endA="300" endPos="35500" dir="5400000" sy="-90000" algn="bl" rotWithShape="0"/>
                </a:effectLst>
              </a:rPr>
              <a:t>6</a:t>
            </a:r>
            <a:r>
              <a:rPr lang="en-US" sz="5000" b="1" cap="none" spc="0" dirty="0">
                <a:ln w="0"/>
                <a:solidFill>
                  <a:srgbClr val="FF0000"/>
                </a:solidFill>
                <a:effectLst>
                  <a:reflection blurRad="6350" stA="53000" endA="300" endPos="35500" dir="5400000" sy="-90000" algn="bl" rotWithShape="0"/>
                </a:effectLst>
              </a:rPr>
              <a:t>. </a:t>
            </a:r>
            <a:r>
              <a:rPr lang="vi-VN" sz="5000" b="1" cap="none" spc="0" dirty="0">
                <a:ln w="0"/>
                <a:solidFill>
                  <a:schemeClr val="accent6">
                    <a:lumMod val="75000"/>
                  </a:schemeClr>
                </a:solidFill>
                <a:effectLst>
                  <a:reflection blurRad="6350" stA="53000" endA="300" endPos="35500" dir="5400000" sy="-90000" algn="bl" rotWithShape="0"/>
                </a:effectLst>
              </a:rPr>
              <a:t>TÍNH CHẤT BA ĐƯỜNG TRUNGTRỰC CỦA TAM GIÁC</a:t>
            </a:r>
            <a:endParaRPr lang="en-US" sz="5000" b="1" cap="none" spc="0" dirty="0">
              <a:ln w="0"/>
              <a:solidFill>
                <a:schemeClr val="accent6">
                  <a:lumMod val="75000"/>
                </a:schemeClr>
              </a:solidFill>
              <a:effectLst>
                <a:reflection blurRad="6350" stA="53000" endA="300" endPos="35500" dir="5400000" sy="-90000" algn="bl" rotWithShape="0"/>
              </a:effectLst>
            </a:endParaRPr>
          </a:p>
        </p:txBody>
      </p:sp>
      <p:pic>
        <p:nvPicPr>
          <p:cNvPr id="1026" name="Picture 2" descr="Chọn câu đúng bán kính của đường tròn ngoại tiếp tam giác vuông">
            <a:extLst>
              <a:ext uri="{FF2B5EF4-FFF2-40B4-BE49-F238E27FC236}">
                <a16:creationId xmlns:a16="http://schemas.microsoft.com/office/drawing/2014/main" xmlns="" id="{39996530-992C-3B23-3DFB-06092A15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43" y="2022838"/>
            <a:ext cx="7758114" cy="483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743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AD92A5-BFA4-4400-BC2C-95E03344873D}"/>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HÌNH THÀNH KIẾN THỨC</a:t>
            </a:r>
          </a:p>
        </p:txBody>
      </p:sp>
      <p:sp>
        <p:nvSpPr>
          <p:cNvPr id="5" name="Rectangle 4">
            <a:extLst>
              <a:ext uri="{FF2B5EF4-FFF2-40B4-BE49-F238E27FC236}">
                <a16:creationId xmlns:a16="http://schemas.microsoft.com/office/drawing/2014/main" xmlns="" id="{ADF53FDF-1BBA-4221-B424-668101FB3DDC}"/>
              </a:ext>
            </a:extLst>
          </p:cNvPr>
          <p:cNvSpPr/>
          <p:nvPr/>
        </p:nvSpPr>
        <p:spPr>
          <a:xfrm>
            <a:off x="157162" y="1120676"/>
            <a:ext cx="11172825" cy="1785104"/>
          </a:xfrm>
          <a:prstGeom prst="rect">
            <a:avLst/>
          </a:prstGeom>
          <a:noFill/>
        </p:spPr>
        <p:txBody>
          <a:bodyPr wrap="square" lIns="91440" tIns="45720" rIns="91440" bIns="45720">
            <a:spAutoFit/>
          </a:bodyPr>
          <a:lstStyle/>
          <a:p>
            <a:pPr algn="ctr"/>
            <a:r>
              <a:rPr lang="en-US" sz="5500" b="1"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 ĐƯỜNG TRUNG TRỰC CỦA TAM GIÁC:</a:t>
            </a:r>
            <a:endParaRPr lang="en-US" sz="5500" b="1" cap="none" spc="0"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4397D0C-3804-E19F-19A6-7EEA427D0C92}"/>
              </a:ext>
            </a:extLst>
          </p:cNvPr>
          <p:cNvSpPr txBox="1"/>
          <p:nvPr/>
        </p:nvSpPr>
        <p:spPr>
          <a:xfrm>
            <a:off x="1042987" y="3429000"/>
            <a:ext cx="10415587" cy="2400657"/>
          </a:xfrm>
          <a:prstGeom prst="rect">
            <a:avLst/>
          </a:prstGeom>
          <a:noFill/>
        </p:spPr>
        <p:txBody>
          <a:bodyPr wrap="square">
            <a:spAutoFit/>
          </a:bodyPr>
          <a:lstStyle/>
          <a:p>
            <a:r>
              <a:rPr lang="en-US" sz="5000" dirty="0">
                <a:effectLst/>
                <a:latin typeface="Times New Roman" panose="02020603050405020304" pitchFamily="18" charset="0"/>
                <a:ea typeface="Times New Roman" panose="02020603050405020304" pitchFamily="18" charset="0"/>
              </a:rPr>
              <a:t>?. Cho tam </a:t>
            </a:r>
            <a:r>
              <a:rPr lang="en-US" sz="5000" dirty="0" err="1">
                <a:effectLst/>
                <a:latin typeface="Times New Roman" panose="02020603050405020304" pitchFamily="18" charset="0"/>
                <a:ea typeface="Times New Roman" panose="02020603050405020304" pitchFamily="18" charset="0"/>
              </a:rPr>
              <a:t>giác</a:t>
            </a:r>
            <a:r>
              <a:rPr lang="en-US" sz="5000" dirty="0">
                <a:effectLst/>
                <a:latin typeface="Times New Roman" panose="02020603050405020304" pitchFamily="18" charset="0"/>
                <a:ea typeface="Times New Roman" panose="02020603050405020304" pitchFamily="18" charset="0"/>
              </a:rPr>
              <a:t> ABC, </a:t>
            </a:r>
            <a:r>
              <a:rPr lang="en-US" sz="5000" dirty="0" err="1">
                <a:effectLst/>
                <a:latin typeface="Times New Roman" panose="02020603050405020304" pitchFamily="18" charset="0"/>
                <a:ea typeface="Times New Roman" panose="02020603050405020304" pitchFamily="18" charset="0"/>
              </a:rPr>
              <a:t>em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hãy</a:t>
            </a:r>
            <a:r>
              <a:rPr lang="en-US" sz="5000" dirty="0">
                <a:effectLst/>
                <a:latin typeface="Times New Roman" panose="02020603050405020304" pitchFamily="18" charset="0"/>
                <a:ea typeface="Times New Roman" panose="02020603050405020304" pitchFamily="18" charset="0"/>
              </a:rPr>
              <a:t> d</a:t>
            </a:r>
            <a:r>
              <a:rPr lang="vi-VN" sz="5000" dirty="0">
                <a:effectLst/>
                <a:latin typeface="Times New Roman" panose="02020603050405020304" pitchFamily="18" charset="0"/>
                <a:ea typeface="Times New Roman" panose="02020603050405020304" pitchFamily="18" charset="0"/>
              </a:rPr>
              <a:t>ù</a:t>
            </a:r>
            <a:r>
              <a:rPr lang="en-US" sz="5000" dirty="0">
                <a:effectLst/>
                <a:latin typeface="Times New Roman" panose="02020603050405020304" pitchFamily="18" charset="0"/>
                <a:ea typeface="Times New Roman" panose="02020603050405020304" pitchFamily="18" charset="0"/>
              </a:rPr>
              <a:t>ng </a:t>
            </a:r>
            <a:r>
              <a:rPr lang="en-US" sz="5000" dirty="0" err="1">
                <a:effectLst/>
                <a:latin typeface="Times New Roman" panose="02020603050405020304" pitchFamily="18" charset="0"/>
                <a:ea typeface="Times New Roman" panose="02020603050405020304" pitchFamily="18" charset="0"/>
              </a:rPr>
              <a:t>thước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kẻ</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và</a:t>
            </a:r>
            <a:r>
              <a:rPr lang="en-US" sz="5000" dirty="0">
                <a:effectLst/>
                <a:latin typeface="Times New Roman" panose="02020603050405020304" pitchFamily="18" charset="0"/>
                <a:ea typeface="Times New Roman" panose="02020603050405020304" pitchFamily="18" charset="0"/>
              </a:rPr>
              <a:t> com pa </a:t>
            </a:r>
            <a:r>
              <a:rPr lang="en-US" sz="5000" dirty="0" err="1">
                <a:effectLst/>
                <a:latin typeface="Times New Roman" panose="02020603050405020304" pitchFamily="18" charset="0"/>
                <a:ea typeface="Times New Roman" panose="02020603050405020304" pitchFamily="18" charset="0"/>
              </a:rPr>
              <a:t>vẽ</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đường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trung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trực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xy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của</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cạnh</a:t>
            </a:r>
            <a:r>
              <a:rPr lang="en-US" sz="5000" dirty="0">
                <a:effectLst/>
                <a:latin typeface="Times New Roman" panose="02020603050405020304" pitchFamily="18" charset="0"/>
                <a:ea typeface="Times New Roman" panose="02020603050405020304" pitchFamily="18" charset="0"/>
              </a:rPr>
              <a:t> BC.</a:t>
            </a:r>
            <a:endParaRPr lang="en-US" sz="5000" dirty="0"/>
          </a:p>
        </p:txBody>
      </p:sp>
    </p:spTree>
    <p:extLst>
      <p:ext uri="{BB962C8B-B14F-4D97-AF65-F5344CB8AC3E}">
        <p14:creationId xmlns:p14="http://schemas.microsoft.com/office/powerpoint/2010/main" val="157553453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AD92A5-BFA4-4400-BC2C-95E03344873D}"/>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
        <p:nvSpPr>
          <p:cNvPr id="5" name="Rectangle 4">
            <a:extLst>
              <a:ext uri="{FF2B5EF4-FFF2-40B4-BE49-F238E27FC236}">
                <a16:creationId xmlns:a16="http://schemas.microsoft.com/office/drawing/2014/main" xmlns="" id="{5DFFE868-FAB1-4164-A184-45B19F54C80E}"/>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latin typeface="Times New Roman" panose="02020603050405020304" pitchFamily="18" charset="0"/>
                <a:cs typeface="Times New Roman" panose="02020603050405020304" pitchFamily="18" charset="0"/>
              </a:rPr>
              <a:t>Trong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mỗi</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cạnh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gọi</a:t>
            </a:r>
            <a:r>
              <a:rPr lang="en-US" sz="6000" b="1" dirty="0">
                <a:solidFill>
                  <a:schemeClr val="tx1"/>
                </a:solidFill>
                <a:latin typeface="Times New Roman" panose="02020603050405020304" pitchFamily="18" charset="0"/>
                <a:cs typeface="Times New Roman" panose="02020603050405020304" pitchFamily="18" charset="0"/>
              </a:rPr>
              <a:t> là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đo</a:t>
            </a:r>
            <a:r>
              <a:rPr lang="en-US" sz="6000" b="1"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5608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5C86F8A-A0AB-51C2-A2AF-B4E7D31F6FE5}"/>
              </a:ext>
            </a:extLst>
          </p:cNvPr>
          <p:cNvSpPr txBox="1"/>
          <p:nvPr/>
        </p:nvSpPr>
        <p:spPr>
          <a:xfrm>
            <a:off x="445294" y="1312753"/>
            <a:ext cx="11301411" cy="3785652"/>
          </a:xfrm>
          <a:prstGeom prst="rect">
            <a:avLst/>
          </a:prstGeom>
          <a:noFill/>
        </p:spPr>
        <p:txBody>
          <a:bodyPr wrap="square">
            <a:spAutoFit/>
          </a:bodyPr>
          <a:lstStyle/>
          <a:p>
            <a:r>
              <a:rPr lang="en-US" sz="6000" dirty="0">
                <a:effectLst/>
                <a:latin typeface="Times New Roman" panose="02020603050405020304" pitchFamily="18" charset="0"/>
                <a:ea typeface="Times New Roman" panose="02020603050405020304" pitchFamily="18" charset="0"/>
              </a:rPr>
              <a:t>Cho tam </a:t>
            </a:r>
            <a:r>
              <a:rPr lang="en-US" sz="6000" dirty="0" err="1">
                <a:effectLst/>
                <a:latin typeface="Times New Roman" panose="02020603050405020304" pitchFamily="18" charset="0"/>
                <a:ea typeface="Times New Roman" panose="02020603050405020304" pitchFamily="18" charset="0"/>
              </a:rPr>
              <a:t>giác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nhọn</a:t>
            </a:r>
            <a:r>
              <a:rPr lang="en-US" sz="6000" dirty="0">
                <a:effectLst/>
                <a:latin typeface="Times New Roman" panose="02020603050405020304" pitchFamily="18" charset="0"/>
                <a:ea typeface="Times New Roman" panose="02020603050405020304" pitchFamily="18" charset="0"/>
              </a:rPr>
              <a:t> ABC, M,N,P </a:t>
            </a:r>
            <a:r>
              <a:rPr lang="en-US" sz="6000" dirty="0" err="1">
                <a:effectLst/>
                <a:latin typeface="Times New Roman" panose="02020603050405020304" pitchFamily="18" charset="0"/>
                <a:ea typeface="Times New Roman" panose="02020603050405020304" pitchFamily="18" charset="0"/>
              </a:rPr>
              <a:t>lần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lượt</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là</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trung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điểm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các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cạnh</a:t>
            </a:r>
            <a:r>
              <a:rPr lang="en-US" sz="6000" dirty="0">
                <a:effectLst/>
                <a:latin typeface="Times New Roman" panose="02020603050405020304" pitchFamily="18" charset="0"/>
                <a:ea typeface="Times New Roman" panose="02020603050405020304" pitchFamily="18" charset="0"/>
              </a:rPr>
              <a:t> AB, BC,CA. </a:t>
            </a:r>
            <a:r>
              <a:rPr lang="en-US" sz="6000" dirty="0" err="1">
                <a:effectLst/>
                <a:latin typeface="Times New Roman" panose="02020603050405020304" pitchFamily="18" charset="0"/>
                <a:ea typeface="Times New Roman" panose="02020603050405020304" pitchFamily="18" charset="0"/>
              </a:rPr>
              <a:t>Vẽ</a:t>
            </a:r>
            <a:r>
              <a:rPr lang="en-US" sz="6000" dirty="0">
                <a:effectLst/>
                <a:latin typeface="Times New Roman" panose="02020603050405020304" pitchFamily="18" charset="0"/>
                <a:ea typeface="Times New Roman" panose="02020603050405020304" pitchFamily="18" charset="0"/>
              </a:rPr>
              <a:t> 3 </a:t>
            </a:r>
            <a:r>
              <a:rPr lang="en-US" sz="6000" dirty="0" err="1">
                <a:effectLst/>
                <a:latin typeface="Times New Roman" panose="02020603050405020304" pitchFamily="18" charset="0"/>
                <a:ea typeface="Times New Roman" panose="02020603050405020304" pitchFamily="18" charset="0"/>
              </a:rPr>
              <a:t>đường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trung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trực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của</a:t>
            </a:r>
            <a:r>
              <a:rPr lang="en-US" sz="6000" dirty="0">
                <a:effectLst/>
                <a:latin typeface="Times New Roman" panose="02020603050405020304" pitchFamily="18" charset="0"/>
                <a:ea typeface="Times New Roman" panose="02020603050405020304" pitchFamily="18" charset="0"/>
              </a:rPr>
              <a:t> tam </a:t>
            </a:r>
            <a:r>
              <a:rPr lang="en-US" sz="6000" dirty="0" err="1">
                <a:effectLst/>
                <a:latin typeface="Times New Roman" panose="02020603050405020304" pitchFamily="18" charset="0"/>
                <a:ea typeface="Times New Roman" panose="02020603050405020304" pitchFamily="18" charset="0"/>
              </a:rPr>
              <a:t>giác</a:t>
            </a:r>
            <a:r>
              <a:rPr lang="en-US" sz="6000" dirty="0">
                <a:effectLst/>
                <a:latin typeface="Times New Roman" panose="02020603050405020304" pitchFamily="18" charset="0"/>
                <a:ea typeface="Times New Roman" panose="02020603050405020304" pitchFamily="18" charset="0"/>
              </a:rPr>
              <a:t> ABC</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3" name="Rectangle: Rounded Corners 12">
            <a:extLst>
              <a:ext uri="{FF2B5EF4-FFF2-40B4-BE49-F238E27FC236}">
                <a16:creationId xmlns:a16="http://schemas.microsoft.com/office/drawing/2014/main" xmlns="" id="{06CC85F6-45C0-D688-A533-A5B672CB3A28}"/>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Tree>
    <p:extLst>
      <p:ext uri="{BB962C8B-B14F-4D97-AF65-F5344CB8AC3E}">
        <p14:creationId xmlns:p14="http://schemas.microsoft.com/office/powerpoint/2010/main" val="391161196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7378AFC6-7346-03B3-FF04-E19A951875D7}"/>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
        <p:nvSpPr>
          <p:cNvPr id="12" name="Rectangle 11">
            <a:extLst>
              <a:ext uri="{FF2B5EF4-FFF2-40B4-BE49-F238E27FC236}">
                <a16:creationId xmlns:a16="http://schemas.microsoft.com/office/drawing/2014/main" xmlns="" id="{DB15552E-A622-F190-8ED8-AD3593FF2BBE}"/>
              </a:ext>
            </a:extLst>
          </p:cNvPr>
          <p:cNvSpPr/>
          <p:nvPr/>
        </p:nvSpPr>
        <p:spPr>
          <a:xfrm>
            <a:off x="214312" y="1306414"/>
            <a:ext cx="11172825" cy="1785104"/>
          </a:xfrm>
          <a:prstGeom prst="rect">
            <a:avLst/>
          </a:prstGeom>
          <a:noFill/>
        </p:spPr>
        <p:txBody>
          <a:bodyPr wrap="square" lIns="91440" tIns="45720" rIns="91440" bIns="45720">
            <a:spAutoFit/>
          </a:bodyPr>
          <a:lstStyle/>
          <a:p>
            <a:pPr algn="ctr"/>
            <a:r>
              <a:rPr lang="en-US" sz="5500" b="1"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 TÍNH CHẤT BA ĐƯỜNG TRUNG TRỰC CỦA TAM GIÁC:</a:t>
            </a:r>
            <a:endParaRPr lang="en-US" sz="5500" b="1" cap="none" spc="0"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4740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17" name="TextBox 16">
            <a:extLst>
              <a:ext uri="{FF2B5EF4-FFF2-40B4-BE49-F238E27FC236}">
                <a16:creationId xmlns:a16="http://schemas.microsoft.com/office/drawing/2014/main" xmlns="" id="{ED786206-04F0-30A8-ECBA-2AE3A29D685F}"/>
              </a:ext>
            </a:extLst>
          </p:cNvPr>
          <p:cNvSpPr txBox="1"/>
          <p:nvPr/>
        </p:nvSpPr>
        <p:spPr>
          <a:xfrm>
            <a:off x="395287" y="779488"/>
            <a:ext cx="11401425" cy="6001643"/>
          </a:xfrm>
          <a:prstGeom prst="rect">
            <a:avLst/>
          </a:prstGeom>
          <a:noFill/>
        </p:spPr>
        <p:txBody>
          <a:bodyPr wrap="square">
            <a:spAutoFit/>
          </a:bodyPr>
          <a:lstStyle/>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Cho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ABC,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3 </a:t>
            </a:r>
            <a:r>
              <a:rPr lang="en-US" sz="4800" dirty="0" err="1">
                <a:effectLst/>
                <a:latin typeface="Times New Roman" panose="02020603050405020304" pitchFamily="18" charset="0"/>
                <a:ea typeface="Times New Roman" panose="02020603050405020304" pitchFamily="18" charset="0"/>
              </a:rPr>
              <a:t>đường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trung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trực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Nhận</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xét</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về</a:t>
            </a:r>
            <a:r>
              <a:rPr lang="en-US" sz="4800" dirty="0">
                <a:effectLst/>
                <a:latin typeface="Times New Roman" panose="02020603050405020304" pitchFamily="18" charset="0"/>
                <a:ea typeface="Times New Roman" panose="02020603050405020304" pitchFamily="18" charset="0"/>
              </a:rPr>
              <a:t> 3 </a:t>
            </a:r>
            <a:r>
              <a:rPr lang="en-US" sz="4800" dirty="0" err="1">
                <a:effectLst/>
                <a:latin typeface="Times New Roman" panose="02020603050405020304" pitchFamily="18" charset="0"/>
                <a:ea typeface="Times New Roman" panose="02020603050405020304" pitchFamily="18" charset="0"/>
              </a:rPr>
              <a:t>đường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trung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trực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Gọi</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giao</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điểm</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là</a:t>
            </a:r>
            <a:r>
              <a:rPr lang="en-US" sz="4800" dirty="0">
                <a:effectLst/>
                <a:latin typeface="Times New Roman" panose="02020603050405020304" pitchFamily="18" charset="0"/>
                <a:ea typeface="Times New Roman" panose="02020603050405020304" pitchFamily="18" charset="0"/>
              </a:rPr>
              <a:t> O, </a:t>
            </a:r>
            <a:r>
              <a:rPr lang="en-US" sz="4800" dirty="0" err="1">
                <a:effectLst/>
                <a:latin typeface="Times New Roman" panose="02020603050405020304" pitchFamily="18" charset="0"/>
                <a:ea typeface="Times New Roman" panose="02020603050405020304" pitchFamily="18" charset="0"/>
              </a:rPr>
              <a:t>nêu</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tính</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chất</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điểm</a:t>
            </a:r>
            <a:r>
              <a:rPr lang="en-US" sz="4800" dirty="0">
                <a:effectLst/>
                <a:latin typeface="Times New Roman" panose="02020603050405020304" pitchFamily="18" charset="0"/>
                <a:ea typeface="Times New Roman" panose="02020603050405020304" pitchFamily="18" charset="0"/>
              </a:rPr>
              <a:t> O </a:t>
            </a:r>
            <a:r>
              <a:rPr lang="en-US" sz="4800" dirty="0" err="1">
                <a:effectLst/>
                <a:latin typeface="Times New Roman" panose="02020603050405020304" pitchFamily="18" charset="0"/>
                <a:ea typeface="Times New Roman" panose="02020603050405020304" pitchFamily="18" charset="0"/>
              </a:rPr>
              <a:t>mà</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em</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biết</a:t>
            </a:r>
            <a:r>
              <a:rPr lang="en-US" sz="4800" dirty="0">
                <a:effectLst/>
                <a:latin typeface="Times New Roman" panose="02020603050405020304" pitchFamily="18" charset="0"/>
                <a:ea typeface="Times New Roman" panose="02020603050405020304" pitchFamily="18" charset="0"/>
              </a:rPr>
              <a:t>?</a:t>
            </a:r>
          </a:p>
          <a:p>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1, 4: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nhọn</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2, 5: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vuông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3, 6 :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tù</a:t>
            </a:r>
            <a:r>
              <a:rPr lang="en-US" sz="4800" dirty="0">
                <a:effectLst/>
                <a:latin typeface="Times New Roman" panose="02020603050405020304" pitchFamily="18" charset="0"/>
                <a:ea typeface="Times New Roman" panose="02020603050405020304" pitchFamily="18" charset="0"/>
              </a:rPr>
              <a:t>.</a:t>
            </a:r>
            <a:endParaRPr lang="en-US" sz="4800" dirty="0"/>
          </a:p>
        </p:txBody>
      </p:sp>
      <p:sp>
        <p:nvSpPr>
          <p:cNvPr id="4" name="Rectangle: Rounded Corners 3">
            <a:extLst>
              <a:ext uri="{FF2B5EF4-FFF2-40B4-BE49-F238E27FC236}">
                <a16:creationId xmlns:a16="http://schemas.microsoft.com/office/drawing/2014/main" xmlns="" id="{FA48563C-6A10-0C11-9540-73337DEC7F96}"/>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75600130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pic>
        <p:nvPicPr>
          <p:cNvPr id="2050" name="Picture 2">
            <a:extLst>
              <a:ext uri="{FF2B5EF4-FFF2-40B4-BE49-F238E27FC236}">
                <a16:creationId xmlns:a16="http://schemas.microsoft.com/office/drawing/2014/main" xmlns="" id="{32518BBD-F402-8AE2-6D42-10F2144E51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19133"/>
            <a:ext cx="4659547" cy="371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xmlns="" id="{501BDC1A-535A-05CE-90A4-085CCCEE55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3751" y="3429000"/>
            <a:ext cx="4572768" cy="35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xmlns="" id="{A211F09E-8E77-9001-F62F-F60D2B11F7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9738" y="24880"/>
            <a:ext cx="4153774" cy="35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xmlns="" id="{E4C211F0-9094-1784-24E1-5998E2AAEC04}"/>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2619630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604</Words>
  <Application>Microsoft Office PowerPoint</Application>
  <PresentationFormat>Custom</PresentationFormat>
  <Paragraphs>92</Paragraphs>
  <Slides>22</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Office Theme</vt:lpstr>
      <vt:lpstr>Organic</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LÊ LỢI – SỰ TÍCH HỒ GƯƠM</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2022-09-02T03:19:27Z</dcterms:created>
  <dcterms:modified xsi:type="dcterms:W3CDTF">2022-09-02T03:19:33Z</dcterms:modified>
</cp:coreProperties>
</file>