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58"/>
  </p:notesMasterIdLst>
  <p:sldIdLst>
    <p:sldId id="256" r:id="rId3"/>
    <p:sldId id="297" r:id="rId4"/>
    <p:sldId id="298" r:id="rId5"/>
    <p:sldId id="280" r:id="rId6"/>
    <p:sldId id="281" r:id="rId7"/>
    <p:sldId id="283" r:id="rId8"/>
    <p:sldId id="282" r:id="rId9"/>
    <p:sldId id="284" r:id="rId10"/>
    <p:sldId id="304" r:id="rId11"/>
    <p:sldId id="305" r:id="rId12"/>
    <p:sldId id="333" r:id="rId13"/>
    <p:sldId id="306" r:id="rId14"/>
    <p:sldId id="307" r:id="rId15"/>
    <p:sldId id="340" r:id="rId16"/>
    <p:sldId id="334" r:id="rId17"/>
    <p:sldId id="312" r:id="rId18"/>
    <p:sldId id="332" r:id="rId19"/>
    <p:sldId id="335" r:id="rId20"/>
    <p:sldId id="336" r:id="rId21"/>
    <p:sldId id="337" r:id="rId22"/>
    <p:sldId id="315" r:id="rId23"/>
    <p:sldId id="316" r:id="rId24"/>
    <p:sldId id="317" r:id="rId25"/>
    <p:sldId id="318" r:id="rId26"/>
    <p:sldId id="338" r:id="rId27"/>
    <p:sldId id="341" r:id="rId28"/>
    <p:sldId id="320" r:id="rId29"/>
    <p:sldId id="321" r:id="rId30"/>
    <p:sldId id="322" r:id="rId31"/>
    <p:sldId id="339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30" r:id="rId56"/>
    <p:sldId id="269" r:id="rId57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14F216-0247-4911-8577-90E5388A3B3E}">
          <p14:sldIdLst>
            <p14:sldId id="256"/>
            <p14:sldId id="297"/>
            <p14:sldId id="298"/>
            <p14:sldId id="280"/>
            <p14:sldId id="281"/>
            <p14:sldId id="283"/>
            <p14:sldId id="282"/>
            <p14:sldId id="284"/>
            <p14:sldId id="304"/>
            <p14:sldId id="305"/>
            <p14:sldId id="333"/>
            <p14:sldId id="306"/>
            <p14:sldId id="307"/>
            <p14:sldId id="340"/>
            <p14:sldId id="334"/>
            <p14:sldId id="312"/>
            <p14:sldId id="332"/>
            <p14:sldId id="335"/>
            <p14:sldId id="336"/>
            <p14:sldId id="337"/>
            <p14:sldId id="315"/>
            <p14:sldId id="316"/>
            <p14:sldId id="317"/>
            <p14:sldId id="318"/>
            <p14:sldId id="338"/>
            <p14:sldId id="341"/>
            <p14:sldId id="320"/>
            <p14:sldId id="321"/>
            <p14:sldId id="322"/>
            <p14:sldId id="339"/>
            <p14:sldId id="323"/>
            <p14:sldId id="324"/>
            <p14:sldId id="325"/>
            <p14:sldId id="326"/>
            <p14:sldId id="327"/>
            <p14:sldId id="328"/>
            <p14:sldId id="329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30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D00000"/>
    <a:srgbClr val="1EEE28"/>
    <a:srgbClr val="48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9D98-0F11-4955-B963-E20E6C0EC9B7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A775D-DB69-4E78-A1F3-046B6CB79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8340-D934-4A6C-A719-2816CF0886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8340-D934-4A6C-A719-2816CF0886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3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F1B37F-2E1D-4263-817D-A2892974B011}" type="datetimeFigureOut">
              <a:rPr lang="vi-VN" altLang="en-US"/>
              <a:pPr/>
              <a:t>02/09/2022</a:t>
            </a:fld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9DEF4-3AFB-46C3-B234-A348EAE423E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12988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EC29F2-F289-4A4F-8C3C-CE6EC12D5283}" type="datetimeFigureOut">
              <a:rPr lang="vi-VN" altLang="en-US"/>
              <a:pPr/>
              <a:t>02/09/2022</a:t>
            </a:fld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5DD20-3344-4FFA-9449-9AAAF1F1D65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21161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8A6CE-EDB8-4330-AF88-2B642E7E3A3C}" type="datetimeFigureOut">
              <a:rPr lang="vi-VN" altLang="en-US"/>
              <a:pPr/>
              <a:t>02/09/2022</a:t>
            </a:fld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0F18A-B937-4683-ACCB-17F60EEA1F4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1995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9C780-F280-4195-A5FE-D7B2BB79FDEE}" type="datetimeFigureOut">
              <a:rPr lang="vi-VN" altLang="en-US"/>
              <a:pPr/>
              <a:t>02/09/2022</a:t>
            </a:fld>
            <a:endParaRPr lang="vi-V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2EEA7-B69C-46A7-BF63-7CCB950A813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08908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10593-4D13-4EB7-8FC6-C98DBF6CD7EF}" type="datetimeFigureOut">
              <a:rPr lang="vi-VN" altLang="en-US"/>
              <a:pPr/>
              <a:t>02/09/2022</a:t>
            </a:fld>
            <a:endParaRPr lang="vi-V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4275D-7F61-4743-9B24-61C7F256215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86357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0066B-293A-4D4E-B50F-2A04CE81C3EF}" type="datetimeFigureOut">
              <a:rPr lang="vi-VN" altLang="en-US"/>
              <a:pPr/>
              <a:t>02/09/2022</a:t>
            </a:fld>
            <a:endParaRPr lang="vi-V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B785F-C408-421D-BD5D-7280D037AD2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84311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0E4A9B-B94C-4587-AA23-92DD342F3660}" type="datetimeFigureOut">
              <a:rPr lang="vi-VN" altLang="en-US"/>
              <a:pPr/>
              <a:t>02/09/2022</a:t>
            </a:fld>
            <a:endParaRPr lang="vi-V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95884-30FE-4AFE-92E9-E81819F8813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17569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2350D3-2871-4DCC-854E-7CA649AE45CB}" type="datetimeFigureOut">
              <a:rPr lang="vi-VN" altLang="en-US"/>
              <a:pPr/>
              <a:t>02/09/2022</a:t>
            </a:fld>
            <a:endParaRPr lang="vi-V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04F76-7766-4876-8020-679F03321D7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1714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4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C4ED16-9AD7-4EBF-9816-124116732388}" type="datetimeFigureOut">
              <a:rPr lang="vi-VN" altLang="en-US"/>
              <a:pPr/>
              <a:t>02/09/2022</a:t>
            </a:fld>
            <a:endParaRPr lang="vi-V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09AFF-DCD6-436D-9F7D-6BB6D7204C6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70796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42738-039A-4A8B-9432-B130727AD3A7}" type="datetimeFigureOut">
              <a:rPr lang="vi-VN" altLang="en-US"/>
              <a:pPr/>
              <a:t>02/09/2022</a:t>
            </a:fld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D3550-6C1D-4174-8576-58DA36A930D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5376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6D4940-ACD3-409E-B2AA-BB6564E5A158}" type="datetimeFigureOut">
              <a:rPr lang="vi-VN" altLang="en-US"/>
              <a:pPr/>
              <a:t>02/09/2022</a:t>
            </a:fld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38F22-8474-40F6-A335-A2D31631A22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58872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2644FA-AD25-4B83-9B6D-797EC46635E4}" type="datetimeFigureOut">
              <a:rPr lang="vi-VN" altLang="en-US"/>
              <a:pPr/>
              <a:t>02/09/2022</a:t>
            </a:fld>
            <a:endParaRPr lang="vi-V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D5F75-43B5-4D62-9244-5F0F17C864D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1949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B6A0-97DD-403B-9996-FD2FDBE81FA6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24000FF-C432-499D-8BEB-E2716EC9891A}" type="datetimeFigureOut">
              <a:rPr lang="vi-VN" altLang="en-US" smtClean="0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02/09/2022</a:t>
            </a:fld>
            <a:endParaRPr lang="vi-VN" alt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634A81-02AB-4BCA-AB9A-23DF90AEC0CD}" type="slidenum">
              <a:rPr lang="vi-VN" altLang="en-US" smtClean="0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5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5" Type="http://schemas.openxmlformats.org/officeDocument/2006/relationships/image" Target="../media/image2.png"/><Relationship Id="rId10" Type="http://schemas.openxmlformats.org/officeDocument/2006/relationships/image" Target="../media/image6.gif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slide" Target="slide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5" Type="http://schemas.openxmlformats.org/officeDocument/2006/relationships/image" Target="../media/image2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slide" Target="slide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331640" y="1563638"/>
            <a:ext cx="7128792" cy="129614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5492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504" y="483519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just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5(cm)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8(cm).</a:t>
            </a:r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652959"/>
            <a:ext cx="3505563" cy="201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66999" y="2503243"/>
            <a:ext cx="2023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2.(5 + 8)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76800" y="2503243"/>
            <a:ext cx="3511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2(5 + 8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 (cm)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>
            <a:off x="4876800" y="276485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7545" y="1622173"/>
            <a:ext cx="43693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 vi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2(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77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0" grpId="0"/>
      <p:bldP spid="20" grpId="1"/>
      <p:bldP spid="21" grpId="0"/>
      <p:bldP spid="21" grpId="1"/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6204" y="572024"/>
            <a:ext cx="9109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Ví</a:t>
            </a:r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dụ</a:t>
            </a:r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2.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Viết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nhật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bằng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 (cm)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dài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hơn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 (cm).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10001" y="2800351"/>
            <a:ext cx="950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cm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09801" y="3638551"/>
            <a:ext cx="110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cm</a:t>
            </a: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201400" y="3058564"/>
            <a:ext cx="2514600" cy="1600200"/>
            <a:chOff x="3661" y="2592"/>
            <a:chExt cx="1680" cy="1104"/>
          </a:xfrm>
          <a:solidFill>
            <a:srgbClr val="FFFF00"/>
          </a:solidFill>
        </p:grpSpPr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661" y="2735"/>
              <a:ext cx="1680" cy="95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 dirty="0"/>
            </a:p>
            <a:p>
              <a:pPr>
                <a:defRPr/>
              </a:pPr>
              <a:endParaRPr lang="en-US" sz="2800" dirty="0"/>
            </a:p>
            <a:p>
              <a:pPr>
                <a:defRPr/>
              </a:pPr>
              <a:endParaRPr lang="en-US" sz="2800" dirty="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704" y="2592"/>
              <a:ext cx="0" cy="110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800"/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29200" y="280035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cm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200400" y="325755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8" tIns="45719" rIns="91438" bIns="45719">
            <a:spAutoFit/>
          </a:bodyPr>
          <a:lstStyle/>
          <a:p>
            <a:endParaRPr lang="en-US" sz="2800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800601" y="3257550"/>
            <a:ext cx="914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1438" tIns="45719" rIns="91438" bIns="45719">
            <a:spAutoFit/>
          </a:bodyPr>
          <a:lstStyle/>
          <a:p>
            <a:endParaRPr lang="en-US" sz="280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182938" y="3181350"/>
            <a:ext cx="0" cy="1600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3528" y="1688015"/>
            <a:ext cx="2514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363" y="3208020"/>
            <a:ext cx="0" cy="1600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3555541" y="1704771"/>
                <a:ext cx="6019800" cy="990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 eaLnBrk="1" hangingPunct="1"/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5541" y="1704770"/>
                <a:ext cx="6019800" cy="990977"/>
              </a:xfrm>
              <a:prstGeom prst="rect">
                <a:avLst/>
              </a:prstGeom>
              <a:blipFill rotWithShape="0">
                <a:blip r:embed="rId3"/>
                <a:stretch>
                  <a:fillRect l="-2126" t="-7407" b="-172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00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 animBg="1"/>
      <p:bldP spid="17" grpId="0" animBg="1"/>
      <p:bldP spid="2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2975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(cm)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a (cm).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71256" y="3218811"/>
            <a:ext cx="2667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>
              <a:defRPr/>
            </a:pPr>
            <a:endParaRPr lang="en-US" sz="2800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136045" y="2432295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 cm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2950751" y="3190225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cm</a:t>
            </a:r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4186973" y="2142657"/>
            <a:ext cx="4038599" cy="2743200"/>
          </a:xfrm>
          <a:prstGeom prst="cloudCallout">
            <a:avLst>
              <a:gd name="adj1" fmla="val -68915"/>
              <a:gd name="adj2" fmla="val 1259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0240E"/>
            </a:solidFill>
            <a:round/>
            <a:headEnd/>
            <a:tailEnd/>
          </a:ln>
          <a:effectLst/>
        </p:spPr>
        <p:txBody>
          <a:bodyPr lIns="91438" tIns="45719" rIns="91438" bIns="45719"/>
          <a:lstStyle/>
          <a:p>
            <a:pPr algn="ctr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= 3,5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AutoShape 8"/>
          <p:cNvSpPr>
            <a:spLocks noChangeArrowheads="1"/>
          </p:cNvSpPr>
          <p:nvPr/>
        </p:nvSpPr>
        <p:spPr bwMode="auto">
          <a:xfrm>
            <a:off x="4112829" y="2142658"/>
            <a:ext cx="4038600" cy="2675527"/>
          </a:xfrm>
          <a:prstGeom prst="cloudCallout">
            <a:avLst>
              <a:gd name="adj1" fmla="val -64671"/>
              <a:gd name="adj2" fmla="val 13514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0240E"/>
            </a:solidFill>
            <a:round/>
            <a:headEnd/>
            <a:tailEnd/>
          </a:ln>
          <a:effectLst/>
        </p:spPr>
        <p:txBody>
          <a:bodyPr lIns="91438" tIns="45719" rIns="91438" bIns="45719"/>
          <a:lstStyle/>
          <a:p>
            <a:pPr algn="ctr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=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2925761" y="3218811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cm</a:t>
            </a: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2925760" y="3218811"/>
            <a:ext cx="1874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3,5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>
                <a:spLocks noChangeArrowheads="1"/>
              </p:cNvSpPr>
              <p:nvPr/>
            </p:nvSpPr>
            <p:spPr bwMode="auto">
              <a:xfrm>
                <a:off x="910372" y="1587696"/>
                <a:ext cx="6553200" cy="519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Chu vi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hình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chữ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nhật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là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2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( 5 + 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  (cm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0372" y="1587696"/>
                <a:ext cx="6553200" cy="541110"/>
              </a:xfrm>
              <a:prstGeom prst="rect">
                <a:avLst/>
              </a:prstGeom>
              <a:blipFill rotWithShape="0">
                <a:blip r:embed="rId2"/>
                <a:stretch>
                  <a:fillRect l="-1953" t="-11236" b="-348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8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49" grpId="0" animBg="1"/>
      <p:bldP spid="49" grpId="1" animBg="1"/>
      <p:bldP spid="50" grpId="0"/>
      <p:bldP spid="50" grpId="1"/>
      <p:bldP spid="51" grpId="0"/>
      <p:bldP spid="51" grpId="1"/>
      <p:bldP spid="52" grpId="0" animBg="1"/>
      <p:bldP spid="52" grpId="1" animBg="1"/>
      <p:bldP spid="62" grpId="0" animBg="1"/>
      <p:bldP spid="62" grpId="1" animBg="1"/>
      <p:bldP spid="63" grpId="0"/>
      <p:bldP spid="63" grpId="1"/>
      <p:bldP spid="64" grpId="0"/>
      <p:bldP spid="64" grpId="1"/>
      <p:bldP spid="66" grpId="0"/>
      <p:bldP spid="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-13563" y="643117"/>
            <a:ext cx="90528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:B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chia,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779180" y="1592478"/>
            <a:ext cx="1586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1"/>
              <p:cNvSpPr txBox="1">
                <a:spLocks noChangeArrowheads="1"/>
              </p:cNvSpPr>
              <p:nvPr/>
            </p:nvSpPr>
            <p:spPr bwMode="auto">
              <a:xfrm>
                <a:off x="91173" y="3243552"/>
                <a:ext cx="9052828" cy="1173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   4x; 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2(5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+ a);  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3(x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+ y) ;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−0,5</m:t>
                        </m:r>
                      </m:den>
                    </m:f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…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đại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72" y="3243552"/>
                <a:ext cx="9052828" cy="1173976"/>
              </a:xfrm>
              <a:prstGeom prst="rect">
                <a:avLst/>
              </a:prstGeom>
              <a:blipFill rotWithShape="0">
                <a:blip r:embed="rId2"/>
                <a:stretch>
                  <a:fillRect l="-1481" r="-606" b="-165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6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28393" y="1249191"/>
            <a:ext cx="2448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4x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771800" y="2064159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just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x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1561" y="736655"/>
            <a:ext cx="7074277" cy="3635295"/>
          </a:xfrm>
          <a:prstGeom prst="roundRect">
            <a:avLst/>
          </a:prstGeom>
          <a:noFill/>
          <a:ln w="63500" cmpd="dbl">
            <a:solidFill>
              <a:srgbClr val="BF03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605112" y="2434290"/>
            <a:ext cx="2085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562538" y="737386"/>
            <a:ext cx="15861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899592" y="1181262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ý: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946058" y="2945455"/>
            <a:ext cx="32303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 + a) = 2(5 + a)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10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21457"/>
            <a:ext cx="9163050" cy="830263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>
            <a:spAutoFit/>
          </a:bodyPr>
          <a:lstStyle/>
          <a:p>
            <a:pPr algn="just"/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082" y="2338389"/>
            <a:ext cx="1048685" cy="46166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>
              <a:defRPr/>
            </a:pPr>
            <a:r>
              <a:rPr lang="en-US" sz="2400" b="1" i="1" u="sng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i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400" b="1" i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05000" y="2343151"/>
            <a:ext cx="6324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marL="342892" indent="-342892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 + y = y + x ; 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yx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342892" indent="-342892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xxx = x</a:t>
            </a:r>
            <a:r>
              <a:rPr lang="en-US" sz="2400" baseline="300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x(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)=(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)z</a:t>
            </a:r>
            <a:endParaRPr lang="en-US" sz="24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892" indent="-342892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(x + y) + z = x + (y + z) ;  (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)z = x(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 ; </a:t>
            </a:r>
          </a:p>
          <a:p>
            <a:pPr marL="342892" indent="-342892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x(y + z) =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xz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342892" indent="-342892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–x(y 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– z) = –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xz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; 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76200" y="1576389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90600" y="1576389"/>
            <a:ext cx="1620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●  5x + 35y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90600" y="1962150"/>
            <a:ext cx="1379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●  4y - 2z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67001" y="1576686"/>
            <a:ext cx="3091707" cy="46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x, y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990033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667000" y="1962151"/>
            <a:ext cx="3054870" cy="46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y, z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885950" y="216694"/>
            <a:ext cx="5715000" cy="101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6699"/>
                </a:solidFill>
                <a:latin typeface="Times New Roman" panose="02020603050405020304" pitchFamily="18" charset="0"/>
              </a:rPr>
              <a:t>Trong các biểu thức </a:t>
            </a:r>
            <a:r>
              <a:rPr lang="vi-VN" altLang="en-US">
                <a:solidFill>
                  <a:srgbClr val="FF66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>
                <a:solidFill>
                  <a:srgbClr val="FF6699"/>
                </a:solidFill>
                <a:latin typeface="Times New Roman" panose="02020603050405020304" pitchFamily="18" charset="0"/>
              </a:rPr>
              <a:t>ại số sau, </a:t>
            </a:r>
            <a:r>
              <a:rPr lang="vi-VN" altLang="en-US">
                <a:solidFill>
                  <a:srgbClr val="FF66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>
                <a:solidFill>
                  <a:srgbClr val="FF6699"/>
                </a:solidFill>
                <a:latin typeface="Times New Roman" panose="02020603050405020304" pitchFamily="18" charset="0"/>
              </a:rPr>
              <a:t>âu là biến ?</a:t>
            </a:r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4343400" y="914400"/>
            <a:ext cx="20574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5x + 35y</a:t>
            </a:r>
          </a:p>
        </p:txBody>
      </p:sp>
      <p:sp>
        <p:nvSpPr>
          <p:cNvPr id="134152" name="AutoShape 8"/>
          <p:cNvSpPr>
            <a:spLocks noChangeArrowheads="1"/>
          </p:cNvSpPr>
          <p:nvPr/>
        </p:nvSpPr>
        <p:spPr bwMode="auto">
          <a:xfrm>
            <a:off x="1371600" y="2514600"/>
            <a:ext cx="2000250" cy="571500"/>
          </a:xfrm>
          <a:prstGeom prst="wedgeEllipseCallout">
            <a:avLst>
              <a:gd name="adj1" fmla="val 38810"/>
              <a:gd name="adj2" fmla="val -21729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a là biến</a:t>
            </a:r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2914650" y="871538"/>
            <a:ext cx="1771650" cy="8001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4150" name="Oval 6"/>
          <p:cNvSpPr>
            <a:spLocks noChangeArrowheads="1"/>
          </p:cNvSpPr>
          <p:nvPr/>
        </p:nvSpPr>
        <p:spPr bwMode="auto">
          <a:xfrm>
            <a:off x="2743200" y="903685"/>
            <a:ext cx="234315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a + 2; a(a +2)  ;  </a:t>
            </a:r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>
            <a:off x="4800600" y="914400"/>
            <a:ext cx="1143000" cy="6858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4155" name="AutoShape 11"/>
          <p:cNvSpPr>
            <a:spLocks noChangeArrowheads="1"/>
          </p:cNvSpPr>
          <p:nvPr/>
        </p:nvSpPr>
        <p:spPr bwMode="auto">
          <a:xfrm>
            <a:off x="5200650" y="3829050"/>
            <a:ext cx="2000250" cy="1046956"/>
          </a:xfrm>
          <a:prstGeom prst="wedgeEllipseCallout">
            <a:avLst>
              <a:gd name="adj1" fmla="val -43307"/>
              <a:gd name="adj2" fmla="val -25948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Times New Roman" panose="02020603050405020304" pitchFamily="18" charset="0"/>
              </a:rPr>
              <a:t>x, y </a:t>
            </a:r>
            <a:r>
              <a:rPr lang="en-US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biến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4430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134152" grpId="0" animBg="1"/>
      <p:bldP spid="134153" grpId="0" animBg="1"/>
      <p:bldP spid="134154" grpId="0" animBg="1"/>
      <p:bldP spid="1341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349818" y="-17604"/>
            <a:ext cx="8215186" cy="4761706"/>
          </a:xfrm>
          <a:prstGeom prst="cloudCallout">
            <a:avLst>
              <a:gd name="adj1" fmla="val 2417"/>
              <a:gd name="adj2" fmla="val 59662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+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ngoặc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</a:rPr>
              <a:t>+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800" dirty="0">
                <a:latin typeface="Times New Roman" panose="02020603050405020304" pitchFamily="18" charset="0"/>
              </a:rPr>
              <a:t>,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tắc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23529" y="181799"/>
            <a:ext cx="1152128" cy="517744"/>
          </a:xfrm>
          <a:prstGeom prst="wedgeRoundRectCallout">
            <a:avLst>
              <a:gd name="adj1" fmla="val 15574"/>
              <a:gd name="adj2" fmla="val 8477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dirty="0" err="1">
                <a:latin typeface="Times New Roman" panose="02020603050405020304" pitchFamily="18" charset="0"/>
              </a:rPr>
              <a:t>Lưu</a:t>
            </a:r>
            <a:r>
              <a:rPr lang="en-US" altLang="en-US" sz="2200" dirty="0">
                <a:latin typeface="Times New Roman" panose="02020603050405020304" pitchFamily="18" charset="0"/>
              </a:rPr>
              <a:t> ý:</a:t>
            </a:r>
            <a:endParaRPr lang="en-US" altLang="en-US" sz="2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789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769" y="151255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cm, x cm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cm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1" y="1236663"/>
            <a:ext cx="8853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9682" y="2184774"/>
            <a:ext cx="291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2.(4+x).y+2.(4.x)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3809" y="2184774"/>
                <a:ext cx="5904656" cy="523220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8y+2xy+8x = 8x+8y + 2xy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184773"/>
                <a:ext cx="5904656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16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149683" y="3003798"/>
                <a:ext cx="8853487" cy="1600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8" tIns="45719" rIns="91438" bIns="45719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toàn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8x+8y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+ 2xy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682" y="3003798"/>
                <a:ext cx="8853487" cy="1600438"/>
              </a:xfrm>
              <a:prstGeom prst="rect">
                <a:avLst/>
              </a:prstGeom>
              <a:blipFill rotWithShape="0">
                <a:blip r:embed="rId3"/>
                <a:stretch>
                  <a:fillRect l="-1515" t="-4580" r="-17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6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769" y="151255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3cm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1" y="1236663"/>
            <a:ext cx="8853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(cm, a &gt; 0)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+ 3 (cm)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1593142" y="2577478"/>
                <a:ext cx="59046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a.(a+3)=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141" y="2577477"/>
                <a:ext cx="5904656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167" t="-13953" b="-383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926" y="2018980"/>
            <a:ext cx="8853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86069" y="3435847"/>
                <a:ext cx="885348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8" tIns="45719" rIns="91438" bIns="45719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068" y="3435846"/>
                <a:ext cx="8853487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515" t="-7692" r="-1791" b="-205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0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96479"/>
            <a:ext cx="7882880" cy="457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 VII: BIỂU THỨC SỐ- BIỂU THỨC ĐẠI SỐ</a:t>
            </a:r>
            <a:b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9593" y="959868"/>
            <a:ext cx="1828799" cy="482311"/>
          </a:xfrm>
          <a:prstGeom prst="roundRect">
            <a:avLst/>
          </a:prstGeom>
          <a:solidFill>
            <a:srgbClr val="48E04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5" y="1463066"/>
            <a:ext cx="8856023" cy="320856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kĩ </a:t>
            </a:r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năng: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nl-NL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thức:</a:t>
            </a:r>
            <a:r>
              <a:rPr lang="nl-NL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 vững biểu thức số, biểu thức đại số, giá trị của biểu thức đại số </a:t>
            </a:r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năng: </a:t>
            </a:r>
            <a:r>
              <a:rPr lang="nl-NL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toán cẩn thận, chính xác.</a:t>
            </a:r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Phẩm </a:t>
            </a:r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chất: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Năng lực chú trọng:</a:t>
            </a:r>
            <a:r>
              <a:rPr lang="nl-NL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fr-FR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lực tự học, năng lực giải quyết vấn đề, năng lực hợp tác, năng lực giao tiếp.</a:t>
            </a:r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fr-FR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fr-FR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Tích </a:t>
            </a:r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toán học và cuộc </a:t>
            </a:r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sống: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525079"/>
            <a:ext cx="5544616" cy="369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2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81" y="324341"/>
            <a:ext cx="8947449" cy="830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Ví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dụ</a:t>
            </a:r>
            <a:r>
              <a:rPr lang="en-US" sz="2400" dirty="0">
                <a:solidFill>
                  <a:srgbClr val="FF0000"/>
                </a:solidFill>
              </a:rPr>
              <a:t> 6: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endParaRPr lang="en-US" sz="2400" dirty="0">
              <a:solidFill>
                <a:srgbClr val="990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2915816" y="2427735"/>
                <a:ext cx="2819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8" tIns="45719" rIns="91438" bIns="45719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800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5816" y="2427734"/>
                <a:ext cx="28194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791" b="-383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1168023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7357" y="83225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</a:rPr>
              <a:t>Ví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dụ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7: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 (a, b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5400" y="2571750"/>
            <a:ext cx="3530600" cy="16865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14551"/>
            <a:ext cx="15382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48151"/>
            <a:ext cx="3657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40152" y="2928006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 + b)h </a:t>
            </a:r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2120" y="2039017"/>
            <a:ext cx="2304256" cy="369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1" y="209551"/>
            <a:ext cx="1128835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Ví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dụ</a:t>
            </a:r>
            <a:r>
              <a:rPr lang="en-US" sz="2400" dirty="0">
                <a:solidFill>
                  <a:srgbClr val="FF0000"/>
                </a:solidFill>
              </a:rPr>
              <a:t> 8: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152400" y="742951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1), 2), … , 5)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a), b), …, e)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3" name="Group 24"/>
          <p:cNvGraphicFramePr>
            <a:graphicFrameLocks/>
          </p:cNvGraphicFramePr>
          <p:nvPr>
            <p:extLst/>
          </p:nvPr>
        </p:nvGraphicFramePr>
        <p:xfrm>
          <a:off x="838200" y="1692277"/>
          <a:ext cx="2286000" cy="297180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3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3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4" name="Group 41"/>
          <p:cNvGraphicFramePr>
            <a:graphicFrameLocks/>
          </p:cNvGraphicFramePr>
          <p:nvPr>
            <p:extLst/>
          </p:nvPr>
        </p:nvGraphicFramePr>
        <p:xfrm>
          <a:off x="4724400" y="1687740"/>
          <a:ext cx="3581400" cy="3017610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150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220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20"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4870"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150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Hiệu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381000" y="17335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381000" y="23431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</a:p>
        </p:txBody>
      </p:sp>
      <p:sp>
        <p:nvSpPr>
          <p:cNvPr id="57" name="Text Box 44"/>
          <p:cNvSpPr txBox="1">
            <a:spLocks noChangeArrowheads="1"/>
          </p:cNvSpPr>
          <p:nvPr/>
        </p:nvSpPr>
        <p:spPr bwMode="auto">
          <a:xfrm>
            <a:off x="381000" y="29527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</a:t>
            </a:r>
          </a:p>
        </p:txBody>
      </p:sp>
      <p:sp>
        <p:nvSpPr>
          <p:cNvPr id="58" name="Text Box 45"/>
          <p:cNvSpPr txBox="1">
            <a:spLocks noChangeArrowheads="1"/>
          </p:cNvSpPr>
          <p:nvPr/>
        </p:nvSpPr>
        <p:spPr bwMode="auto">
          <a:xfrm>
            <a:off x="381000" y="35623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</a:t>
            </a:r>
          </a:p>
        </p:txBody>
      </p:sp>
      <p:sp>
        <p:nvSpPr>
          <p:cNvPr id="59" name="Text Box 46"/>
          <p:cNvSpPr txBox="1">
            <a:spLocks noChangeArrowheads="1"/>
          </p:cNvSpPr>
          <p:nvPr/>
        </p:nvSpPr>
        <p:spPr bwMode="auto">
          <a:xfrm>
            <a:off x="381000" y="41719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5)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4267200" y="17335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8" tIns="45719" rIns="91438" bIns="45719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4267200" y="21907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8" tIns="45719" rIns="91438" bIns="45719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267200" y="27241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8" tIns="45719" rIns="91438" bIns="45719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63" name="Text Box 50"/>
          <p:cNvSpPr txBox="1">
            <a:spLocks noChangeArrowheads="1"/>
          </p:cNvSpPr>
          <p:nvPr/>
        </p:nvSpPr>
        <p:spPr bwMode="auto">
          <a:xfrm>
            <a:off x="4267200" y="34099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8" tIns="45719" rIns="91438" bIns="45719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64" name="Text Box 51"/>
          <p:cNvSpPr txBox="1">
            <a:spLocks noChangeArrowheads="1"/>
          </p:cNvSpPr>
          <p:nvPr/>
        </p:nvSpPr>
        <p:spPr bwMode="auto">
          <a:xfrm>
            <a:off x="4267200" y="41719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8" tIns="45719" rIns="91438" bIns="45719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65" name="Oval 52"/>
          <p:cNvSpPr>
            <a:spLocks noChangeArrowheads="1"/>
          </p:cNvSpPr>
          <p:nvPr/>
        </p:nvSpPr>
        <p:spPr bwMode="auto">
          <a:xfrm>
            <a:off x="1219200" y="1657350"/>
            <a:ext cx="1371600" cy="533400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- 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Oval 53"/>
          <p:cNvSpPr>
            <a:spLocks noChangeArrowheads="1"/>
          </p:cNvSpPr>
          <p:nvPr/>
        </p:nvSpPr>
        <p:spPr bwMode="auto">
          <a:xfrm>
            <a:off x="1219200" y="2266950"/>
            <a:ext cx="1371600" cy="533400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lIns="91438" tIns="45719" rIns="91438" bIns="45719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5y</a:t>
            </a:r>
          </a:p>
        </p:txBody>
      </p:sp>
      <p:sp>
        <p:nvSpPr>
          <p:cNvPr id="67" name="Oval 54"/>
          <p:cNvSpPr>
            <a:spLocks noChangeArrowheads="1"/>
          </p:cNvSpPr>
          <p:nvPr/>
        </p:nvSpPr>
        <p:spPr bwMode="auto">
          <a:xfrm>
            <a:off x="1308100" y="2876550"/>
            <a:ext cx="1282700" cy="533400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lIns="91438" tIns="45719" rIns="91438" bIns="45719" anchor="ctr"/>
          <a:lstStyle/>
          <a:p>
            <a:pPr algn="ctr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55"/>
          <p:cNvSpPr>
            <a:spLocks noChangeArrowheads="1"/>
          </p:cNvSpPr>
          <p:nvPr/>
        </p:nvSpPr>
        <p:spPr bwMode="auto">
          <a:xfrm>
            <a:off x="1320840" y="3486151"/>
            <a:ext cx="1107997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38" tIns="45719" rIns="91438" bIns="45719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+ x</a:t>
            </a:r>
          </a:p>
        </p:txBody>
      </p:sp>
      <p:sp>
        <p:nvSpPr>
          <p:cNvPr id="69" name="Rectangle 56"/>
          <p:cNvSpPr>
            <a:spLocks noChangeArrowheads="1"/>
          </p:cNvSpPr>
          <p:nvPr/>
        </p:nvSpPr>
        <p:spPr bwMode="auto">
          <a:xfrm>
            <a:off x="930435" y="4019551"/>
            <a:ext cx="206819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38" tIns="45719" rIns="91438" bIns="45719">
            <a:spAutoFit/>
          </a:bodyPr>
          <a:lstStyle/>
          <a:p>
            <a:pPr algn="just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(x + y)(x - y)</a:t>
            </a:r>
          </a:p>
        </p:txBody>
      </p:sp>
      <p:sp>
        <p:nvSpPr>
          <p:cNvPr id="70" name="Line 57"/>
          <p:cNvSpPr>
            <a:spLocks noChangeShapeType="1"/>
          </p:cNvSpPr>
          <p:nvPr/>
        </p:nvSpPr>
        <p:spPr bwMode="auto">
          <a:xfrm>
            <a:off x="3200400" y="2001081"/>
            <a:ext cx="1409700" cy="239947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 flipV="1">
            <a:off x="3124200" y="2533650"/>
            <a:ext cx="1485900" cy="38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 flipV="1">
            <a:off x="3124200" y="2001080"/>
            <a:ext cx="1485900" cy="11997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Line 60"/>
          <p:cNvSpPr>
            <a:spLocks noChangeShapeType="1"/>
          </p:cNvSpPr>
          <p:nvPr/>
        </p:nvSpPr>
        <p:spPr bwMode="auto">
          <a:xfrm flipV="1">
            <a:off x="3124200" y="3143250"/>
            <a:ext cx="140970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 flipV="1">
            <a:off x="3124200" y="3867150"/>
            <a:ext cx="1485900" cy="495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4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742950" y="354806"/>
            <a:ext cx="1485900" cy="628650"/>
          </a:xfrm>
          <a:prstGeom prst="flowChartDecision">
            <a:avLst/>
          </a:prstGeom>
          <a:solidFill>
            <a:schemeClr val="accent1"/>
          </a:solidFill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9</a:t>
            </a:r>
            <a:endParaRPr lang="en-US" altLang="en-US" sz="21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028950" y="628650"/>
            <a:ext cx="4972050" cy="101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latin typeface="Times New Roman" panose="02020603050405020304" pitchFamily="18" charset="0"/>
              </a:rPr>
              <a:t>Hãy viết các biểu thức </a:t>
            </a:r>
            <a:r>
              <a:rPr lang="vi-VN" altLang="en-US" i="1">
                <a:latin typeface="Times New Roman" panose="02020603050405020304" pitchFamily="18" charset="0"/>
              </a:rPr>
              <a:t>đ</a:t>
            </a:r>
            <a:r>
              <a:rPr lang="en-US" altLang="en-US" i="1">
                <a:latin typeface="Times New Roman" panose="02020603050405020304" pitchFamily="18" charset="0"/>
              </a:rPr>
              <a:t>ại số biểu thị: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37223" name="Picture 7" descr="Copy of Picture 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017044"/>
            <a:ext cx="3200400" cy="201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4" name="AutoShape 8"/>
          <p:cNvSpPr>
            <a:spLocks noChangeArrowheads="1"/>
          </p:cNvSpPr>
          <p:nvPr/>
        </p:nvSpPr>
        <p:spPr bwMode="auto">
          <a:xfrm>
            <a:off x="1143000" y="1885950"/>
            <a:ext cx="2171700" cy="457200"/>
          </a:xfrm>
          <a:prstGeom prst="wedgeRoundRectCallout">
            <a:avLst>
              <a:gd name="adj1" fmla="val 96106"/>
              <a:gd name="adj2" fmla="val 25025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FF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18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18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rgbClr val="FF33CC"/>
                </a:solidFill>
                <a:latin typeface="Times New Roman" panose="02020603050405020304" pitchFamily="18" charset="0"/>
              </a:rPr>
              <a:t> x </a:t>
            </a:r>
            <a:r>
              <a:rPr lang="en-US" altLang="en-US" sz="18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FF33CC"/>
                </a:solidFill>
                <a:latin typeface="Times New Roman" panose="02020603050405020304" pitchFamily="18" charset="0"/>
              </a:rPr>
              <a:t>2y</a:t>
            </a:r>
            <a:r>
              <a:rPr lang="en-US" altLang="en-US" sz="1800" dirty="0">
                <a:solidFill>
                  <a:srgbClr val="FF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057400" y="1028700"/>
            <a:ext cx="3200400" cy="857250"/>
          </a:xfrm>
          <a:prstGeom prst="wedgeEllipseCallout">
            <a:avLst>
              <a:gd name="adj1" fmla="val 20611"/>
              <a:gd name="adj2" fmla="val 20972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Times New Roman" panose="02020603050405020304" pitchFamily="18" charset="0"/>
              </a:rPr>
              <a:t>c)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</a:rPr>
              <a:t>5x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</a:rPr>
              <a:t>2y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latin typeface="Times New Roman" panose="02020603050405020304" pitchFamily="18" charset="0"/>
              </a:rPr>
              <a:t> x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latin typeface="Times New Roman" panose="02020603050405020304" pitchFamily="18" charset="0"/>
              </a:rPr>
              <a:t> y.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>
            <a:off x="1314450" y="2571750"/>
            <a:ext cx="1371600" cy="1257300"/>
          </a:xfrm>
          <a:prstGeom prst="cloudCallout">
            <a:avLst>
              <a:gd name="adj1" fmla="val 180208"/>
              <a:gd name="adj2" fmla="val 1579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1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</a:rPr>
              <a:t>3x </a:t>
            </a:r>
            <a:r>
              <a:rPr lang="en-US" altLang="en-US" sz="1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</a:rPr>
              <a:t> y.</a:t>
            </a:r>
          </a:p>
          <a:p>
            <a:pPr algn="ctr" eaLnBrk="1" hangingPunct="1"/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5143500" y="2343151"/>
            <a:ext cx="457200" cy="9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60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>
            <a:off x="5486400" y="1257300"/>
            <a:ext cx="1389856" cy="457200"/>
          </a:xfrm>
          <a:prstGeom prst="wedgeRoundRectCallout">
            <a:avLst>
              <a:gd name="adj1" fmla="val -76736"/>
              <a:gd name="adj2" fmla="val 34270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FF33CC"/>
                </a:solidFill>
                <a:latin typeface="Times New Roman" panose="02020603050405020304" pitchFamily="18" charset="0"/>
              </a:rPr>
              <a:t>a) x + </a:t>
            </a:r>
            <a:r>
              <a:rPr lang="en-US" altLang="en-US" sz="1800" dirty="0">
                <a:solidFill>
                  <a:srgbClr val="FF33CC"/>
                </a:solidFill>
                <a:latin typeface="Times New Roman" panose="02020603050405020304" pitchFamily="18" charset="0"/>
              </a:rPr>
              <a:t>2y</a:t>
            </a:r>
            <a:endParaRPr lang="en-US" altLang="en-US" sz="1800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5772151" y="1771650"/>
            <a:ext cx="1680170" cy="514350"/>
          </a:xfrm>
          <a:prstGeom prst="cloudCallout">
            <a:avLst>
              <a:gd name="adj1" fmla="val -93657"/>
              <a:gd name="adj2" fmla="val 19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</a:rPr>
              <a:t>3.x.y</a:t>
            </a:r>
            <a:endParaRPr lang="en-US" altLang="en-US" sz="18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5715000" y="2457450"/>
            <a:ext cx="3086100" cy="571500"/>
          </a:xfrm>
          <a:prstGeom prst="wedgeEllipseCallout">
            <a:avLst>
              <a:gd name="adj1" fmla="val -70833"/>
              <a:gd name="adj2" fmla="val 5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Times New Roman" panose="02020603050405020304" pitchFamily="18" charset="0"/>
              </a:rPr>
              <a:t>c) </a:t>
            </a:r>
            <a:r>
              <a:rPr lang="en-US" altLang="en-US" sz="1800" dirty="0">
                <a:latin typeface="Times New Roman" panose="02020603050405020304" pitchFamily="18" charset="0"/>
              </a:rPr>
              <a:t>(5.x +2.y</a:t>
            </a:r>
            <a:r>
              <a:rPr lang="en-US" altLang="en-US" sz="1800" dirty="0">
                <a:latin typeface="Times New Roman" panose="02020603050405020304" pitchFamily="18" charset="0"/>
              </a:rPr>
              <a:t>)(x - y)</a:t>
            </a:r>
          </a:p>
        </p:txBody>
      </p:sp>
    </p:spTree>
    <p:extLst>
      <p:ext uri="{BB962C8B-B14F-4D97-AF65-F5344CB8AC3E}">
        <p14:creationId xmlns:p14="http://schemas.microsoft.com/office/powerpoint/2010/main" val="411273017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nimBg="1"/>
      <p:bldP spid="137222" grpId="0"/>
      <p:bldP spid="137224" grpId="0" animBg="1"/>
      <p:bldP spid="137225" grpId="0" animBg="1"/>
      <p:bldP spid="137226" grpId="0" animBg="1"/>
      <p:bldP spid="137227" grpId="0"/>
      <p:bldP spid="137228" grpId="0" animBg="1"/>
      <p:bldP spid="137229" grpId="0" animBg="1"/>
      <p:bldP spid="1372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62" y="-24671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1981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2862" y="384202"/>
            <a:ext cx="91011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10:</a:t>
            </a:r>
          </a:p>
          <a:p>
            <a:pPr algn="just"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 ? ( y, z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83335" y="1849075"/>
            <a:ext cx="139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Giải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79800" y="2800350"/>
            <a:ext cx="139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Giải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" y="1809751"/>
            <a:ext cx="903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2(y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z)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6200" y="318135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just" eaLnBrk="0" hangingPunct="0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= 4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z = 5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2(4+5) = 18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4349319" y="3638550"/>
            <a:ext cx="2508682" cy="1295400"/>
          </a:xfrm>
          <a:prstGeom prst="cloudCallout">
            <a:avLst>
              <a:gd name="adj1" fmla="val 78604"/>
              <a:gd name="adj2" fmla="val -55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nói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18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là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giá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trị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của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biểu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thức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2(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y+z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)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tại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y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= 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4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và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z = 5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-41363" y="2319696"/>
            <a:ext cx="9677401" cy="52322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y = 4, z = 5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7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62" y="-24671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1981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4293" y="508729"/>
            <a:ext cx="91011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10m,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6m.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</a:p>
          <a:p>
            <a:pPr algn="just">
              <a:spcBef>
                <a:spcPct val="50000"/>
              </a:spcBef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</a:p>
          <a:p>
            <a:pPr algn="just"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189" indent="-457189" algn="just">
              <a:spcBef>
                <a:spcPct val="50000"/>
              </a:spcBef>
              <a:buAutoNum type="alphaLcParenR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189" indent="-457189" algn="just">
              <a:spcBef>
                <a:spcPct val="50000"/>
              </a:spcBef>
              <a:buAutoNum type="alphaLcParenR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=1 m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= 0,8 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097" y="645950"/>
            <a:ext cx="3410131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3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7505" y="2509718"/>
                <a:ext cx="9288016" cy="91928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anchor="ctr"/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vườn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10.6 = 60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lối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6.x + 5.y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vườn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60 – ( 6.x + 5.y) = 60 – 6x -5y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vườn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x = 1m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y = 0,8 m: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60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6x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- 5y = 60 - 6.1 – 5.0,8 = 50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defRPr/>
                </a:pPr>
                <a:endParaRPr lang="vi-VN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09718"/>
                <a:ext cx="9288016" cy="919281"/>
              </a:xfrm>
              <a:prstGeom prst="roundRect">
                <a:avLst/>
              </a:prstGeom>
              <a:blipFill rotWithShape="0">
                <a:blip r:embed="rId2"/>
                <a:stretch>
                  <a:fillRect l="-591" t="-188667" b="-86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1981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95536" y="195486"/>
            <a:ext cx="139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152" y="1"/>
            <a:ext cx="3079923" cy="25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6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8"/>
              <p:cNvSpPr txBox="1">
                <a:spLocks noChangeArrowheads="1"/>
              </p:cNvSpPr>
              <p:nvPr/>
            </p:nvSpPr>
            <p:spPr bwMode="auto">
              <a:xfrm>
                <a:off x="-76199" y="529303"/>
                <a:ext cx="9101137" cy="862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38" tIns="45719" rIns="91438" bIns="45719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i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2400" i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400" i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12</a:t>
                </a:r>
                <a:r>
                  <a:rPr lang="en-US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−5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= 4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= 2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rồi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76200" y="529303"/>
                <a:ext cx="9101137" cy="862608"/>
              </a:xfrm>
              <a:prstGeom prst="rect">
                <a:avLst/>
              </a:prstGeom>
              <a:blipFill rotWithShape="0">
                <a:blip r:embed="rId2"/>
                <a:stretch>
                  <a:fillRect l="-1072" t="-6383" b="-156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37618" y="1369590"/>
                <a:ext cx="9024937" cy="1169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38" tIns="45719" rIns="91438" bIns="45719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800" u="sng" dirty="0" err="1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u="sng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:</a:t>
                </a:r>
                <a:r>
                  <a:rPr lang="en-US" sz="28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      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Thay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 = 4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b = 2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−5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+1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17" y="1369589"/>
                <a:ext cx="9024937" cy="1169551"/>
              </a:xfrm>
              <a:prstGeom prst="rect">
                <a:avLst/>
              </a:prstGeom>
              <a:blipFill rotWithShape="0">
                <a:blip r:embed="rId3"/>
                <a:stretch>
                  <a:fillRect l="-1418" t="-6250" b="-161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3728" y="2671342"/>
                <a:ext cx="2819400" cy="954107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−5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.2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+1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= 7</a:t>
                </a:r>
              </a:p>
              <a:p>
                <a:endParaRPr lang="en-US" sz="28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671341"/>
                <a:ext cx="2819400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76200" y="3363838"/>
                <a:ext cx="8860468" cy="523220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r>
                  <a:rPr lang="nl-NL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Vậy giá trị của biểu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−5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+1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tại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 = 4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b = 2 </a:t>
                </a:r>
                <a:r>
                  <a:rPr lang="nl-NL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là 7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3363838"/>
                <a:ext cx="8860468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444" t="-13953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42862" y="-24671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124" y="838201"/>
            <a:ext cx="9045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13: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   3x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 =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-152400" y="1504951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 =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4x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-252413" y="2734927"/>
            <a:ext cx="4114801" cy="1828800"/>
          </a:xfrm>
          <a:prstGeom prst="cloudCallout">
            <a:avLst>
              <a:gd name="adj1" fmla="val -36361"/>
              <a:gd name="adj2" fmla="val 988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8" tIns="45719" rIns="91438" bIns="45719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 = 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804988" y="1202468"/>
            <a:ext cx="785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3524248" y="2614555"/>
            <a:ext cx="5486400" cy="1827188"/>
          </a:xfrm>
          <a:prstGeom prst="cloudCallout">
            <a:avLst>
              <a:gd name="adj1" fmla="val -13506"/>
              <a:gd name="adj2" fmla="val -11974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Muốn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tính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giá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trị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của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1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biểu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thức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đại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khi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biết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giá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trị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của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các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biến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trong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biểu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thức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đã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cho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làm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thế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?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872975"/>
            <a:ext cx="4724400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4.2  + 2 = 12 - 8 + 2 =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816" y="2288233"/>
            <a:ext cx="7562184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3x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4x + 2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 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3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1123950"/>
            <a:ext cx="6400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35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62" y="819151"/>
            <a:ext cx="809738" cy="77163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0" y="1733550"/>
            <a:ext cx="5029200" cy="457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8561" y="2800351"/>
            <a:ext cx="710688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3200" b="1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95241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</a:rPr>
              <a:t>* </a:t>
            </a:r>
            <a:r>
              <a:rPr lang="en-US" b="1" dirty="0" err="1" smtClean="0">
                <a:latin typeface="Arial" pitchFamily="34" charset="0"/>
              </a:rPr>
              <a:t>Vận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</a:rPr>
              <a:t>dụng</a:t>
            </a:r>
            <a:r>
              <a:rPr lang="en-US" b="1" i="1" dirty="0">
                <a:latin typeface="Arial" pitchFamily="34" charset="0"/>
              </a:rPr>
              <a:t> 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046" y="722313"/>
            <a:ext cx="8192481" cy="795340"/>
            <a:chOff x="1966" y="515"/>
            <a:chExt cx="3737" cy="5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66" y="515"/>
                  <a:ext cx="3737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ct val="50000"/>
                    </a:spcBef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biểu</a:t>
                  </a: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thức</a:t>
                  </a: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: 3x</a:t>
                  </a:r>
                  <a:r>
                    <a:rPr lang="en-US" sz="2400" b="1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– </a:t>
                  </a: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9x </a:t>
                  </a:r>
                  <a:r>
                    <a:rPr lang="en-US" sz="24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tại</a:t>
                  </a: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x = 1 </a:t>
                  </a:r>
                  <a:r>
                    <a:rPr lang="en-US" sz="24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66" y="515"/>
                  <a:ext cx="3737" cy="44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65" b="-12931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Object 11"/>
                <p:cNvGraphicFramePr>
                  <a:graphicFrameLocks noChangeAspect="1"/>
                </p:cNvGraphicFramePr>
                <p:nvPr/>
              </p:nvGraphicFramePr>
              <p:xfrm>
                <a:off x="3072" y="863"/>
                <a:ext cx="88" cy="15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99" name="Equation" r:id="rId4" imgW="114120" imgH="215640" progId="Equation.3">
                        <p:embed/>
                      </p:oleObj>
                    </mc:Choice>
                    <mc:Fallback>
                      <p:oleObj name="Equation" r:id="rId4" imgW="11412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72" y="863"/>
                              <a:ext cx="88" cy="15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ct 11"/>
                <p:cNvGraphicFramePr>
                  <a:graphicFrameLocks noChangeAspect="1"/>
                </p:cNvGraphicFramePr>
                <p:nvPr/>
              </p:nvGraphicFramePr>
              <p:xfrm>
                <a:off x="3072" y="863"/>
                <a:ext cx="88" cy="15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76" name="Equation" r:id="rId6" imgW="114120" imgH="215640" progId="Equation.3">
                        <p:embed/>
                      </p:oleObj>
                    </mc:Choice>
                    <mc:Fallback>
                      <p:oleObj name="Equation" r:id="rId6" imgW="11412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72" y="863"/>
                              <a:ext cx="88" cy="15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0" y="127635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l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9.1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3 – 9 = -6</a:t>
            </a:r>
          </a:p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9x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 =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-76200" y="2711139"/>
                <a:ext cx="9067800" cy="1765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38" tIns="45719" rIns="91438" bIns="45719">
                <a:spAutoFit/>
              </a:bodyPr>
              <a:lstStyle/>
              <a:p>
                <a:pPr algn="l">
                  <a:buFont typeface="Wingdings" pitchFamily="2" charset="2"/>
                  <a:buChar char="v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l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3.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−9.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=3.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−3=3.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−3=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−3=−2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3x</a:t>
                </a:r>
                <a:r>
                  <a:rPr lang="en-US" sz="2400" b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– 9x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−2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76200" y="2711138"/>
                <a:ext cx="9067800" cy="1765612"/>
              </a:xfrm>
              <a:prstGeom prst="rect">
                <a:avLst/>
              </a:prstGeom>
              <a:blipFill rotWithShape="0">
                <a:blip r:embed="rId8"/>
                <a:stretch>
                  <a:fillRect l="-1008" b="-24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2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95241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</a:rPr>
              <a:t>* </a:t>
            </a:r>
            <a:r>
              <a:rPr lang="en-US" b="1" dirty="0" err="1" smtClean="0">
                <a:latin typeface="Arial" pitchFamily="34" charset="0"/>
              </a:rPr>
              <a:t>Vận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</a:rPr>
              <a:t>dụng</a:t>
            </a:r>
            <a:r>
              <a:rPr lang="en-US" b="1" i="1" dirty="0">
                <a:latin typeface="Arial" pitchFamily="34" charset="0"/>
              </a:rPr>
              <a:t> 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046" y="722313"/>
            <a:ext cx="8192481" cy="795340"/>
            <a:chOff x="1966" y="515"/>
            <a:chExt cx="3737" cy="501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966" y="515"/>
              <a:ext cx="373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11"/>
            <p:cNvGraphicFramePr>
              <a:graphicFrameLocks noChangeAspect="1"/>
            </p:cNvGraphicFramePr>
            <p:nvPr/>
          </p:nvGraphicFramePr>
          <p:xfrm>
            <a:off x="3072" y="863"/>
            <a:ext cx="88" cy="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name="Equation" r:id="rId3" imgW="114120" imgH="215640" progId="Equation.3">
                    <p:embed/>
                  </p:oleObj>
                </mc:Choice>
                <mc:Fallback>
                  <p:oleObj name="Equation" r:id="rId3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863"/>
                          <a:ext cx="88" cy="1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152400" y="895351"/>
            <a:ext cx="8991600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 + Cr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 = 600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 = 10%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152400" y="3363839"/>
            <a:ext cx="8991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600 + 600.10% = 660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981" y="2501794"/>
            <a:ext cx="704039" cy="36933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95240"/>
            <a:ext cx="1524000" cy="36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</a:rPr>
              <a:t>* </a:t>
            </a:r>
            <a:r>
              <a:rPr lang="en-US" b="1" dirty="0" err="1" smtClean="0">
                <a:latin typeface="Arial" pitchFamily="34" charset="0"/>
              </a:rPr>
              <a:t>Áp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</a:rPr>
              <a:t>dụng</a:t>
            </a:r>
            <a:r>
              <a:rPr lang="en-US" b="1" i="1" dirty="0">
                <a:latin typeface="Arial" pitchFamily="34" charset="0"/>
              </a:rPr>
              <a:t> 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09600" y="919940"/>
            <a:ext cx="7772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2819400" y="1275498"/>
            <a:ext cx="3962400" cy="2133600"/>
          </a:xfrm>
          <a:prstGeom prst="cloudCallout">
            <a:avLst>
              <a:gd name="adj1" fmla="val 15946"/>
              <a:gd name="adj2" fmla="val 865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8" tIns="45719" rIns="91438" bIns="45719"/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</a:rPr>
              <a:t> x</a:t>
            </a:r>
            <a:r>
              <a:rPr lang="en-US" sz="2400" b="1" baseline="30000" dirty="0">
                <a:latin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</a:rPr>
              <a:t>y </a:t>
            </a:r>
            <a:r>
              <a:rPr lang="en-US" sz="2400" b="1" dirty="0" err="1">
                <a:latin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</a:rPr>
              <a:t> x </a:t>
            </a:r>
            <a:r>
              <a:rPr lang="en-US" sz="2400" b="1" dirty="0">
                <a:latin typeface="Times New Roman" pitchFamily="18" charset="0"/>
              </a:rPr>
              <a:t>= - 4 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y = 3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: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7860175" y="853141"/>
            <a:ext cx="762000" cy="3276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/>
            <a:r>
              <a:rPr lang="en-US" sz="2400" dirty="0">
                <a:latin typeface="Arial" pitchFamily="34" charset="0"/>
              </a:rPr>
              <a:t>-48</a:t>
            </a:r>
          </a:p>
          <a:p>
            <a:pPr algn="ctr"/>
            <a:endParaRPr lang="en-US" sz="2400" dirty="0">
              <a:latin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</a:rPr>
              <a:t>144</a:t>
            </a:r>
          </a:p>
          <a:p>
            <a:pPr algn="ctr"/>
            <a:endParaRPr lang="en-US" sz="2400" dirty="0">
              <a:latin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</a:rPr>
              <a:t>-24</a:t>
            </a:r>
          </a:p>
          <a:p>
            <a:pPr algn="ctr"/>
            <a:endParaRPr lang="en-US" sz="2400" dirty="0">
              <a:latin typeface="Arial" pitchFamily="34" charset="0"/>
            </a:endParaRPr>
          </a:p>
          <a:p>
            <a:pPr algn="ctr"/>
            <a:endParaRPr lang="en-US" sz="2400" dirty="0">
              <a:latin typeface="Arial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52400" y="1542080"/>
            <a:ext cx="754380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 =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(-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3 = 48</a:t>
            </a:r>
          </a:p>
        </p:txBody>
      </p:sp>
      <p:sp>
        <p:nvSpPr>
          <p:cNvPr id="15" name="Oval 35"/>
          <p:cNvSpPr>
            <a:spLocks noChangeArrowheads="1"/>
          </p:cNvSpPr>
          <p:nvPr/>
        </p:nvSpPr>
        <p:spPr bwMode="auto">
          <a:xfrm>
            <a:off x="8027525" y="3282033"/>
            <a:ext cx="457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76200" y="996139"/>
            <a:ext cx="4572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?2</a:t>
            </a:r>
          </a:p>
        </p:txBody>
      </p:sp>
      <p:pic>
        <p:nvPicPr>
          <p:cNvPr id="17" name="Picture 42" descr="j028367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67076"/>
            <a:ext cx="1295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8001000" y="328203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89715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4" grpId="0"/>
      <p:bldP spid="15" grpId="0" animBg="1"/>
      <p:bldP spid="18" grpId="0"/>
      <p:bldP spid="1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7"/>
          <p:cNvSpPr txBox="1">
            <a:spLocks noChangeArrowheads="1"/>
          </p:cNvSpPr>
          <p:nvPr/>
        </p:nvSpPr>
        <p:spPr bwMode="auto">
          <a:xfrm>
            <a:off x="2403476" y="133350"/>
            <a:ext cx="3311525" cy="519112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TRÒ CHƠI Ô CHỮ</a:t>
            </a:r>
          </a:p>
        </p:txBody>
      </p:sp>
      <p:sp>
        <p:nvSpPr>
          <p:cNvPr id="207" name="Text Box 97"/>
          <p:cNvSpPr txBox="1">
            <a:spLocks noChangeArrowheads="1"/>
          </p:cNvSpPr>
          <p:nvPr/>
        </p:nvSpPr>
        <p:spPr bwMode="auto">
          <a:xfrm>
            <a:off x="49306" y="4138950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L</a:t>
            </a:r>
          </a:p>
        </p:txBody>
      </p:sp>
      <p:sp>
        <p:nvSpPr>
          <p:cNvPr id="208" name="Text Box 97"/>
          <p:cNvSpPr txBox="1">
            <a:spLocks noChangeArrowheads="1"/>
          </p:cNvSpPr>
          <p:nvPr/>
        </p:nvSpPr>
        <p:spPr bwMode="auto">
          <a:xfrm>
            <a:off x="559468" y="2055077"/>
            <a:ext cx="56778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N</a:t>
            </a:r>
          </a:p>
        </p:txBody>
      </p:sp>
      <p:sp>
        <p:nvSpPr>
          <p:cNvPr id="209" name="Text Box 97"/>
          <p:cNvSpPr txBox="1">
            <a:spLocks noChangeArrowheads="1"/>
          </p:cNvSpPr>
          <p:nvPr/>
        </p:nvSpPr>
        <p:spPr bwMode="auto">
          <a:xfrm>
            <a:off x="609601" y="3425090"/>
            <a:ext cx="5357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Ă</a:t>
            </a:r>
          </a:p>
        </p:txBody>
      </p:sp>
      <p:sp>
        <p:nvSpPr>
          <p:cNvPr id="210" name="Text Box 97"/>
          <p:cNvSpPr txBox="1">
            <a:spLocks noChangeArrowheads="1"/>
          </p:cNvSpPr>
          <p:nvPr/>
        </p:nvSpPr>
        <p:spPr bwMode="auto">
          <a:xfrm>
            <a:off x="5786574" y="2041014"/>
            <a:ext cx="56938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H</a:t>
            </a:r>
          </a:p>
        </p:txBody>
      </p:sp>
      <p:sp>
        <p:nvSpPr>
          <p:cNvPr id="211" name="Text Box 97"/>
          <p:cNvSpPr txBox="1">
            <a:spLocks noChangeArrowheads="1"/>
          </p:cNvSpPr>
          <p:nvPr/>
        </p:nvSpPr>
        <p:spPr bwMode="auto">
          <a:xfrm>
            <a:off x="601346" y="2724150"/>
            <a:ext cx="50045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T</a:t>
            </a:r>
          </a:p>
        </p:txBody>
      </p:sp>
      <p:sp>
        <p:nvSpPr>
          <p:cNvPr id="212" name="Text Box 97"/>
          <p:cNvSpPr txBox="1">
            <a:spLocks noChangeArrowheads="1"/>
          </p:cNvSpPr>
          <p:nvPr/>
        </p:nvSpPr>
        <p:spPr bwMode="auto">
          <a:xfrm>
            <a:off x="3069287" y="2724150"/>
            <a:ext cx="50847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Ê</a:t>
            </a:r>
          </a:p>
        </p:txBody>
      </p:sp>
      <p:sp>
        <p:nvSpPr>
          <p:cNvPr id="213" name="Text Box 97"/>
          <p:cNvSpPr txBox="1">
            <a:spLocks noChangeArrowheads="1"/>
          </p:cNvSpPr>
          <p:nvPr/>
        </p:nvSpPr>
        <p:spPr bwMode="auto">
          <a:xfrm>
            <a:off x="5836175" y="2647950"/>
            <a:ext cx="5357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V</a:t>
            </a:r>
          </a:p>
        </p:txBody>
      </p:sp>
      <p:sp>
        <p:nvSpPr>
          <p:cNvPr id="214" name="Rectangle 2"/>
          <p:cNvSpPr txBox="1">
            <a:spLocks noChangeArrowheads="1"/>
          </p:cNvSpPr>
          <p:nvPr/>
        </p:nvSpPr>
        <p:spPr bwMode="white">
          <a:xfrm>
            <a:off x="1336675" y="2246313"/>
            <a:ext cx="838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sp>
        <p:nvSpPr>
          <p:cNvPr id="215" name="Text Box 97"/>
          <p:cNvSpPr txBox="1">
            <a:spLocks noChangeArrowheads="1"/>
          </p:cNvSpPr>
          <p:nvPr/>
        </p:nvSpPr>
        <p:spPr bwMode="auto">
          <a:xfrm>
            <a:off x="963706" y="4138950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Ê</a:t>
            </a:r>
          </a:p>
        </p:txBody>
      </p:sp>
      <p:sp>
        <p:nvSpPr>
          <p:cNvPr id="216" name="Text Box 97"/>
          <p:cNvSpPr txBox="1">
            <a:spLocks noChangeArrowheads="1"/>
          </p:cNvSpPr>
          <p:nvPr/>
        </p:nvSpPr>
        <p:spPr bwMode="auto">
          <a:xfrm>
            <a:off x="1954306" y="4138950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V</a:t>
            </a:r>
          </a:p>
        </p:txBody>
      </p:sp>
      <p:sp>
        <p:nvSpPr>
          <p:cNvPr id="217" name="Text Box 97"/>
          <p:cNvSpPr txBox="1">
            <a:spLocks noChangeArrowheads="1"/>
          </p:cNvSpPr>
          <p:nvPr/>
        </p:nvSpPr>
        <p:spPr bwMode="auto">
          <a:xfrm>
            <a:off x="2868706" y="4138950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Ă</a:t>
            </a:r>
          </a:p>
        </p:txBody>
      </p:sp>
      <p:sp>
        <p:nvSpPr>
          <p:cNvPr id="218" name="Text Box 97"/>
          <p:cNvSpPr txBox="1">
            <a:spLocks noChangeArrowheads="1"/>
          </p:cNvSpPr>
          <p:nvPr/>
        </p:nvSpPr>
        <p:spPr bwMode="auto">
          <a:xfrm>
            <a:off x="3733800" y="4138950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N</a:t>
            </a:r>
          </a:p>
        </p:txBody>
      </p:sp>
      <p:sp>
        <p:nvSpPr>
          <p:cNvPr id="219" name="Text Box 97"/>
          <p:cNvSpPr txBox="1">
            <a:spLocks noChangeArrowheads="1"/>
          </p:cNvSpPr>
          <p:nvPr/>
        </p:nvSpPr>
        <p:spPr bwMode="auto">
          <a:xfrm>
            <a:off x="4648200" y="4138950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T</a:t>
            </a:r>
          </a:p>
        </p:txBody>
      </p:sp>
      <p:sp>
        <p:nvSpPr>
          <p:cNvPr id="220" name="Text Box 97"/>
          <p:cNvSpPr txBox="1">
            <a:spLocks noChangeArrowheads="1"/>
          </p:cNvSpPr>
          <p:nvPr/>
        </p:nvSpPr>
        <p:spPr bwMode="auto">
          <a:xfrm>
            <a:off x="5486400" y="4138950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H</a:t>
            </a:r>
          </a:p>
        </p:txBody>
      </p:sp>
      <p:sp>
        <p:nvSpPr>
          <p:cNvPr id="221" name="Text Box 97"/>
          <p:cNvSpPr txBox="1">
            <a:spLocks noChangeArrowheads="1"/>
          </p:cNvSpPr>
          <p:nvPr/>
        </p:nvSpPr>
        <p:spPr bwMode="auto">
          <a:xfrm>
            <a:off x="6400800" y="4138950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I</a:t>
            </a:r>
          </a:p>
        </p:txBody>
      </p:sp>
      <p:sp>
        <p:nvSpPr>
          <p:cNvPr id="222" name="Text Box 97"/>
          <p:cNvSpPr txBox="1">
            <a:spLocks noChangeArrowheads="1"/>
          </p:cNvSpPr>
          <p:nvPr/>
        </p:nvSpPr>
        <p:spPr bwMode="auto">
          <a:xfrm>
            <a:off x="7315200" y="4113887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Ê</a:t>
            </a:r>
          </a:p>
        </p:txBody>
      </p:sp>
      <p:sp>
        <p:nvSpPr>
          <p:cNvPr id="223" name="Text Box 97"/>
          <p:cNvSpPr txBox="1">
            <a:spLocks noChangeArrowheads="1"/>
          </p:cNvSpPr>
          <p:nvPr/>
        </p:nvSpPr>
        <p:spPr bwMode="auto">
          <a:xfrm>
            <a:off x="8229600" y="4138950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M</a:t>
            </a:r>
          </a:p>
        </p:txBody>
      </p:sp>
      <p:sp>
        <p:nvSpPr>
          <p:cNvPr id="224" name="Rectangle 2"/>
          <p:cNvSpPr txBox="1">
            <a:spLocks noChangeArrowheads="1"/>
          </p:cNvSpPr>
          <p:nvPr/>
        </p:nvSpPr>
        <p:spPr bwMode="white">
          <a:xfrm>
            <a:off x="1258888" y="2854609"/>
            <a:ext cx="838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y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sp>
        <p:nvSpPr>
          <p:cNvPr id="225" name="Rectangle 2"/>
          <p:cNvSpPr txBox="1">
            <a:spLocks noChangeArrowheads="1"/>
          </p:cNvSpPr>
          <p:nvPr/>
        </p:nvSpPr>
        <p:spPr bwMode="white">
          <a:xfrm>
            <a:off x="3698875" y="2973389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2z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+1</a:t>
            </a:r>
            <a:endParaRPr lang="en-US" sz="3200" baseline="30000">
              <a:cs typeface="Times New Roman" pitchFamily="18" charset="0"/>
            </a:endParaRPr>
          </a:p>
        </p:txBody>
      </p:sp>
      <p:sp>
        <p:nvSpPr>
          <p:cNvPr id="226" name="Rectangle 2"/>
          <p:cNvSpPr txBox="1">
            <a:spLocks noChangeArrowheads="1"/>
          </p:cNvSpPr>
          <p:nvPr/>
        </p:nvSpPr>
        <p:spPr bwMode="white">
          <a:xfrm>
            <a:off x="6580188" y="2189163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+y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sp>
        <p:nvSpPr>
          <p:cNvPr id="227" name="Rectangle 2"/>
          <p:cNvSpPr txBox="1">
            <a:spLocks noChangeArrowheads="1"/>
          </p:cNvSpPr>
          <p:nvPr/>
        </p:nvSpPr>
        <p:spPr bwMode="white">
          <a:xfrm>
            <a:off x="6507163" y="2895483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z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-1</a:t>
            </a:r>
            <a:endParaRPr lang="en-US" sz="3200" baseline="30000">
              <a:cs typeface="Times New Roman" pitchFamily="18" charset="0"/>
            </a:endParaRP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3035211" y="1995487"/>
            <a:ext cx="470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L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3064057" y="3409950"/>
            <a:ext cx="40107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I</a:t>
            </a:r>
          </a:p>
        </p:txBody>
      </p:sp>
      <p:sp>
        <p:nvSpPr>
          <p:cNvPr id="230" name="Rectangle 2"/>
          <p:cNvSpPr txBox="1">
            <a:spLocks noChangeArrowheads="1"/>
          </p:cNvSpPr>
          <p:nvPr/>
        </p:nvSpPr>
        <p:spPr bwMode="white">
          <a:xfrm>
            <a:off x="3771900" y="2173288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-y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grpSp>
        <p:nvGrpSpPr>
          <p:cNvPr id="231" name="Group 251"/>
          <p:cNvGrpSpPr>
            <a:grpSpLocks/>
          </p:cNvGrpSpPr>
          <p:nvPr/>
        </p:nvGrpSpPr>
        <p:grpSpPr bwMode="auto">
          <a:xfrm>
            <a:off x="-101600" y="4151313"/>
            <a:ext cx="1092200" cy="954088"/>
            <a:chOff x="-22904" y="5363850"/>
            <a:chExt cx="1093314" cy="954371"/>
          </a:xfrm>
        </p:grpSpPr>
        <p:grpSp>
          <p:nvGrpSpPr>
            <p:cNvPr id="232" name="Group 88"/>
            <p:cNvGrpSpPr>
              <a:grpSpLocks/>
            </p:cNvGrpSpPr>
            <p:nvPr/>
          </p:nvGrpSpPr>
          <p:grpSpPr bwMode="auto">
            <a:xfrm rot="1800000">
              <a:off x="-22904" y="5363850"/>
              <a:ext cx="1093314" cy="954371"/>
              <a:chOff x="1110" y="2656"/>
              <a:chExt cx="1549" cy="1351"/>
            </a:xfrm>
          </p:grpSpPr>
          <p:sp>
            <p:nvSpPr>
              <p:cNvPr id="234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35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36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33" name="Rectangle 2"/>
            <p:cNvSpPr txBox="1">
              <a:spLocks noChangeArrowheads="1"/>
            </p:cNvSpPr>
            <p:nvPr/>
          </p:nvSpPr>
          <p:spPr bwMode="white">
            <a:xfrm>
              <a:off x="75621" y="5608398"/>
              <a:ext cx="839055" cy="4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-7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7" name="Group 252"/>
          <p:cNvGrpSpPr>
            <a:grpSpLocks/>
          </p:cNvGrpSpPr>
          <p:nvPr/>
        </p:nvGrpSpPr>
        <p:grpSpPr bwMode="auto">
          <a:xfrm>
            <a:off x="852489" y="4151313"/>
            <a:ext cx="1093787" cy="954088"/>
            <a:chOff x="852519" y="5364043"/>
            <a:chExt cx="1093314" cy="954371"/>
          </a:xfrm>
        </p:grpSpPr>
        <p:grpSp>
          <p:nvGrpSpPr>
            <p:cNvPr id="238" name="Group 88"/>
            <p:cNvGrpSpPr>
              <a:grpSpLocks/>
            </p:cNvGrpSpPr>
            <p:nvPr/>
          </p:nvGrpSpPr>
          <p:grpSpPr bwMode="auto">
            <a:xfrm rot="1800000">
              <a:off x="852519" y="5364043"/>
              <a:ext cx="1093314" cy="954371"/>
              <a:chOff x="1110" y="2656"/>
              <a:chExt cx="1549" cy="1351"/>
            </a:xfrm>
          </p:grpSpPr>
          <p:sp>
            <p:nvSpPr>
              <p:cNvPr id="240" name="AutoShape 89"/>
              <p:cNvSpPr>
                <a:spLocks noChangeArrowheads="1"/>
              </p:cNvSpPr>
              <p:nvPr/>
            </p:nvSpPr>
            <p:spPr bwMode="gray">
              <a:xfrm>
                <a:off x="1111" y="2672"/>
                <a:ext cx="1540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1" name="AutoShape 90"/>
              <p:cNvSpPr>
                <a:spLocks noChangeArrowheads="1"/>
              </p:cNvSpPr>
              <p:nvPr/>
            </p:nvSpPr>
            <p:spPr bwMode="gray">
              <a:xfrm>
                <a:off x="1107" y="2655"/>
                <a:ext cx="1536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2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39" name="Rectangle 2"/>
            <p:cNvSpPr txBox="1">
              <a:spLocks noChangeArrowheads="1"/>
            </p:cNvSpPr>
            <p:nvPr/>
          </p:nvSpPr>
          <p:spPr bwMode="white">
            <a:xfrm>
              <a:off x="990571" y="5638762"/>
              <a:ext cx="837838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51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3" name="Group 253"/>
          <p:cNvGrpSpPr>
            <a:grpSpLocks/>
          </p:cNvGrpSpPr>
          <p:nvPr/>
        </p:nvGrpSpPr>
        <p:grpSpPr bwMode="auto">
          <a:xfrm>
            <a:off x="1749426" y="4098926"/>
            <a:ext cx="1092200" cy="954087"/>
            <a:chOff x="1748990" y="5364043"/>
            <a:chExt cx="1093314" cy="954371"/>
          </a:xfrm>
        </p:grpSpPr>
        <p:grpSp>
          <p:nvGrpSpPr>
            <p:cNvPr id="244" name="Group 88"/>
            <p:cNvGrpSpPr>
              <a:grpSpLocks/>
            </p:cNvGrpSpPr>
            <p:nvPr/>
          </p:nvGrpSpPr>
          <p:grpSpPr bwMode="auto">
            <a:xfrm rot="1800000">
              <a:off x="1748990" y="5364043"/>
              <a:ext cx="1093314" cy="954371"/>
              <a:chOff x="1110" y="2656"/>
              <a:chExt cx="1549" cy="1351"/>
            </a:xfrm>
          </p:grpSpPr>
          <p:sp>
            <p:nvSpPr>
              <p:cNvPr id="246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7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8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45" name="Rectangle 2"/>
            <p:cNvSpPr txBox="1">
              <a:spLocks noChangeArrowheads="1"/>
            </p:cNvSpPr>
            <p:nvPr/>
          </p:nvSpPr>
          <p:spPr bwMode="white">
            <a:xfrm>
              <a:off x="1904724" y="5608591"/>
              <a:ext cx="839055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24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9" name="Group 254"/>
          <p:cNvGrpSpPr>
            <a:grpSpLocks/>
          </p:cNvGrpSpPr>
          <p:nvPr/>
        </p:nvGrpSpPr>
        <p:grpSpPr bwMode="auto">
          <a:xfrm>
            <a:off x="2662239" y="4098926"/>
            <a:ext cx="1093787" cy="954087"/>
            <a:chOff x="2662026" y="5364043"/>
            <a:chExt cx="1093314" cy="954371"/>
          </a:xfrm>
        </p:grpSpPr>
        <p:grpSp>
          <p:nvGrpSpPr>
            <p:cNvPr id="250" name="Group 88"/>
            <p:cNvGrpSpPr>
              <a:grpSpLocks/>
            </p:cNvGrpSpPr>
            <p:nvPr/>
          </p:nvGrpSpPr>
          <p:grpSpPr bwMode="auto">
            <a:xfrm rot="1800000">
              <a:off x="2662026" y="5364043"/>
              <a:ext cx="1093314" cy="954371"/>
              <a:chOff x="1110" y="2656"/>
              <a:chExt cx="1549" cy="1351"/>
            </a:xfrm>
          </p:grpSpPr>
          <p:sp>
            <p:nvSpPr>
              <p:cNvPr id="252" name="AutoShape 89"/>
              <p:cNvSpPr>
                <a:spLocks noChangeArrowheads="1"/>
              </p:cNvSpPr>
              <p:nvPr/>
            </p:nvSpPr>
            <p:spPr bwMode="gray">
              <a:xfrm>
                <a:off x="1114" y="2673"/>
                <a:ext cx="1540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53" name="AutoShape 90"/>
              <p:cNvSpPr>
                <a:spLocks noChangeArrowheads="1"/>
              </p:cNvSpPr>
              <p:nvPr/>
            </p:nvSpPr>
            <p:spPr bwMode="gray">
              <a:xfrm>
                <a:off x="1107" y="2655"/>
                <a:ext cx="1536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54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51" name="Rectangle 2"/>
            <p:cNvSpPr txBox="1">
              <a:spLocks noChangeArrowheads="1"/>
            </p:cNvSpPr>
            <p:nvPr/>
          </p:nvSpPr>
          <p:spPr bwMode="white">
            <a:xfrm>
              <a:off x="2819120" y="5608591"/>
              <a:ext cx="837838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8,5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5" name="Group 255"/>
          <p:cNvGrpSpPr>
            <a:grpSpLocks/>
          </p:cNvGrpSpPr>
          <p:nvPr/>
        </p:nvGrpSpPr>
        <p:grpSpPr bwMode="auto">
          <a:xfrm>
            <a:off x="3571875" y="4098926"/>
            <a:ext cx="1093788" cy="954087"/>
            <a:chOff x="3571943" y="5364043"/>
            <a:chExt cx="1093314" cy="954371"/>
          </a:xfrm>
        </p:grpSpPr>
        <p:grpSp>
          <p:nvGrpSpPr>
            <p:cNvPr id="256" name="Group 88"/>
            <p:cNvGrpSpPr>
              <a:grpSpLocks/>
            </p:cNvGrpSpPr>
            <p:nvPr/>
          </p:nvGrpSpPr>
          <p:grpSpPr bwMode="auto">
            <a:xfrm rot="1800000">
              <a:off x="3571943" y="5364043"/>
              <a:ext cx="1093314" cy="954371"/>
              <a:chOff x="1110" y="2656"/>
              <a:chExt cx="1549" cy="1351"/>
            </a:xfrm>
          </p:grpSpPr>
          <p:sp>
            <p:nvSpPr>
              <p:cNvPr id="258" name="AutoShape 89"/>
              <p:cNvSpPr>
                <a:spLocks noChangeArrowheads="1"/>
              </p:cNvSpPr>
              <p:nvPr/>
            </p:nvSpPr>
            <p:spPr bwMode="gray">
              <a:xfrm>
                <a:off x="1114" y="2673"/>
                <a:ext cx="1540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59" name="AutoShape 90"/>
              <p:cNvSpPr>
                <a:spLocks noChangeArrowheads="1"/>
              </p:cNvSpPr>
              <p:nvPr/>
            </p:nvSpPr>
            <p:spPr bwMode="gray">
              <a:xfrm>
                <a:off x="1107" y="2655"/>
                <a:ext cx="1536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60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57" name="Rectangle 2"/>
            <p:cNvSpPr txBox="1">
              <a:spLocks noChangeArrowheads="1"/>
            </p:cNvSpPr>
            <p:nvPr/>
          </p:nvSpPr>
          <p:spPr bwMode="white">
            <a:xfrm>
              <a:off x="3733798" y="5608591"/>
              <a:ext cx="837837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9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1" name="Group 256"/>
          <p:cNvGrpSpPr>
            <a:grpSpLocks/>
          </p:cNvGrpSpPr>
          <p:nvPr/>
        </p:nvGrpSpPr>
        <p:grpSpPr bwMode="auto">
          <a:xfrm>
            <a:off x="4473576" y="4098926"/>
            <a:ext cx="1092200" cy="954087"/>
            <a:chOff x="4472896" y="5364043"/>
            <a:chExt cx="1093314" cy="954371"/>
          </a:xfrm>
        </p:grpSpPr>
        <p:grpSp>
          <p:nvGrpSpPr>
            <p:cNvPr id="262" name="Group 88"/>
            <p:cNvGrpSpPr>
              <a:grpSpLocks/>
            </p:cNvGrpSpPr>
            <p:nvPr/>
          </p:nvGrpSpPr>
          <p:grpSpPr bwMode="auto">
            <a:xfrm rot="1800000">
              <a:off x="4472896" y="5364043"/>
              <a:ext cx="1093314" cy="954371"/>
              <a:chOff x="1110" y="2656"/>
              <a:chExt cx="1549" cy="1351"/>
            </a:xfrm>
          </p:grpSpPr>
          <p:sp>
            <p:nvSpPr>
              <p:cNvPr id="264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65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66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63" name="Rectangle 2"/>
            <p:cNvSpPr txBox="1">
              <a:spLocks noChangeArrowheads="1"/>
            </p:cNvSpPr>
            <p:nvPr/>
          </p:nvSpPr>
          <p:spPr bwMode="white">
            <a:xfrm>
              <a:off x="4647699" y="5608591"/>
              <a:ext cx="839055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16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7" name="Group 257"/>
          <p:cNvGrpSpPr>
            <a:grpSpLocks/>
          </p:cNvGrpSpPr>
          <p:nvPr/>
        </p:nvGrpSpPr>
        <p:grpSpPr bwMode="auto">
          <a:xfrm>
            <a:off x="5387976" y="4095751"/>
            <a:ext cx="1092200" cy="954087"/>
            <a:chOff x="5387296" y="5360970"/>
            <a:chExt cx="1093314" cy="954371"/>
          </a:xfrm>
        </p:grpSpPr>
        <p:grpSp>
          <p:nvGrpSpPr>
            <p:cNvPr id="268" name="Group 88"/>
            <p:cNvGrpSpPr>
              <a:grpSpLocks/>
            </p:cNvGrpSpPr>
            <p:nvPr/>
          </p:nvGrpSpPr>
          <p:grpSpPr bwMode="auto">
            <a:xfrm rot="1800000">
              <a:off x="5387296" y="5360970"/>
              <a:ext cx="1093314" cy="954371"/>
              <a:chOff x="1110" y="2656"/>
              <a:chExt cx="1549" cy="1351"/>
            </a:xfrm>
          </p:grpSpPr>
          <p:sp>
            <p:nvSpPr>
              <p:cNvPr id="270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1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2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69" name="Rectangle 2"/>
            <p:cNvSpPr txBox="1">
              <a:spLocks noChangeArrowheads="1"/>
            </p:cNvSpPr>
            <p:nvPr/>
          </p:nvSpPr>
          <p:spPr bwMode="white">
            <a:xfrm>
              <a:off x="5485821" y="5611870"/>
              <a:ext cx="839055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25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3" name="Group 258"/>
          <p:cNvGrpSpPr>
            <a:grpSpLocks/>
          </p:cNvGrpSpPr>
          <p:nvPr/>
        </p:nvGrpSpPr>
        <p:grpSpPr bwMode="auto">
          <a:xfrm>
            <a:off x="6275389" y="4122738"/>
            <a:ext cx="1092200" cy="954088"/>
            <a:chOff x="6274802" y="5387864"/>
            <a:chExt cx="1093314" cy="954371"/>
          </a:xfrm>
        </p:grpSpPr>
        <p:grpSp>
          <p:nvGrpSpPr>
            <p:cNvPr id="274" name="Group 88"/>
            <p:cNvGrpSpPr>
              <a:grpSpLocks/>
            </p:cNvGrpSpPr>
            <p:nvPr/>
          </p:nvGrpSpPr>
          <p:grpSpPr bwMode="auto">
            <a:xfrm rot="1800000">
              <a:off x="6274802" y="5387864"/>
              <a:ext cx="1093314" cy="954371"/>
              <a:chOff x="1110" y="2656"/>
              <a:chExt cx="1549" cy="1351"/>
            </a:xfrm>
          </p:grpSpPr>
          <p:sp>
            <p:nvSpPr>
              <p:cNvPr id="276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7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8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75" name="Rectangle 2"/>
            <p:cNvSpPr txBox="1">
              <a:spLocks noChangeArrowheads="1"/>
            </p:cNvSpPr>
            <p:nvPr/>
          </p:nvSpPr>
          <p:spPr bwMode="white">
            <a:xfrm>
              <a:off x="6400342" y="5638763"/>
              <a:ext cx="839055" cy="4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18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9" name="Group 259"/>
          <p:cNvGrpSpPr>
            <a:grpSpLocks/>
          </p:cNvGrpSpPr>
          <p:nvPr/>
        </p:nvGrpSpPr>
        <p:grpSpPr bwMode="auto">
          <a:xfrm>
            <a:off x="7162801" y="4122738"/>
            <a:ext cx="1092200" cy="954088"/>
            <a:chOff x="7162308" y="5387864"/>
            <a:chExt cx="1093314" cy="954371"/>
          </a:xfrm>
        </p:grpSpPr>
        <p:grpSp>
          <p:nvGrpSpPr>
            <p:cNvPr id="280" name="Group 88"/>
            <p:cNvGrpSpPr>
              <a:grpSpLocks/>
            </p:cNvGrpSpPr>
            <p:nvPr/>
          </p:nvGrpSpPr>
          <p:grpSpPr bwMode="auto">
            <a:xfrm rot="1800000">
              <a:off x="7162308" y="5387864"/>
              <a:ext cx="1093314" cy="954371"/>
              <a:chOff x="1110" y="2656"/>
              <a:chExt cx="1549" cy="1351"/>
            </a:xfrm>
          </p:grpSpPr>
          <p:sp>
            <p:nvSpPr>
              <p:cNvPr id="282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83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84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81" name="Rectangle 2"/>
            <p:cNvSpPr txBox="1">
              <a:spLocks noChangeArrowheads="1"/>
            </p:cNvSpPr>
            <p:nvPr/>
          </p:nvSpPr>
          <p:spPr bwMode="white">
            <a:xfrm>
              <a:off x="7314863" y="5638763"/>
              <a:ext cx="839055" cy="4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51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85" name="Group 260"/>
          <p:cNvGrpSpPr>
            <a:grpSpLocks/>
          </p:cNvGrpSpPr>
          <p:nvPr/>
        </p:nvGrpSpPr>
        <p:grpSpPr bwMode="auto">
          <a:xfrm>
            <a:off x="8101014" y="4151313"/>
            <a:ext cx="1092200" cy="954088"/>
            <a:chOff x="8078072" y="5389431"/>
            <a:chExt cx="1093314" cy="954371"/>
          </a:xfrm>
        </p:grpSpPr>
        <p:grpSp>
          <p:nvGrpSpPr>
            <p:cNvPr id="286" name="Group 88"/>
            <p:cNvGrpSpPr>
              <a:grpSpLocks/>
            </p:cNvGrpSpPr>
            <p:nvPr/>
          </p:nvGrpSpPr>
          <p:grpSpPr bwMode="auto">
            <a:xfrm rot="1800000">
              <a:off x="8078072" y="5389431"/>
              <a:ext cx="1093314" cy="954371"/>
              <a:chOff x="1110" y="2656"/>
              <a:chExt cx="1549" cy="1351"/>
            </a:xfrm>
          </p:grpSpPr>
          <p:sp>
            <p:nvSpPr>
              <p:cNvPr id="288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89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90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87" name="Rectangle 2"/>
            <p:cNvSpPr txBox="1">
              <a:spLocks noChangeArrowheads="1"/>
            </p:cNvSpPr>
            <p:nvPr/>
          </p:nvSpPr>
          <p:spPr bwMode="white">
            <a:xfrm>
              <a:off x="8216325" y="5626039"/>
              <a:ext cx="837466" cy="485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5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91" name="Rectangle 2"/>
          <p:cNvSpPr txBox="1">
            <a:spLocks noChangeArrowheads="1"/>
          </p:cNvSpPr>
          <p:nvPr/>
        </p:nvSpPr>
        <p:spPr bwMode="white">
          <a:xfrm>
            <a:off x="49306" y="1047751"/>
            <a:ext cx="9018494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dirty="0" err="1">
                <a:cs typeface="Times New Roman" pitchFamily="18" charset="0"/>
              </a:rPr>
              <a:t>Hãy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tính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giá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trị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của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</a:t>
            </a:r>
            <a:r>
              <a:rPr lang="en-US" dirty="0" err="1">
                <a:cs typeface="Arial" charset="0"/>
              </a:rPr>
              <a:t>ác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biểu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thức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sau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tại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C0C23"/>
                </a:solidFill>
                <a:cs typeface="Times New Roman" pitchFamily="18" charset="0"/>
              </a:rPr>
              <a:t>x=3, y=4 </a:t>
            </a:r>
            <a:r>
              <a:rPr lang="en-US" dirty="0" err="1">
                <a:solidFill>
                  <a:srgbClr val="FC0C23"/>
                </a:solidFill>
                <a:cs typeface="Times New Roman" pitchFamily="18" charset="0"/>
              </a:rPr>
              <a:t>và</a:t>
            </a:r>
            <a:r>
              <a:rPr lang="en-US" i="1" dirty="0">
                <a:solidFill>
                  <a:srgbClr val="FC0C23"/>
                </a:solidFill>
                <a:cs typeface="Times New Roman" pitchFamily="18" charset="0"/>
              </a:rPr>
              <a:t> z=5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rồi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viết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chữ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tương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ứng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với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số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tìm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ô </a:t>
            </a:r>
            <a:r>
              <a:rPr lang="en-US" dirty="0" err="1">
                <a:cs typeface="Times New Roman" pitchFamily="18" charset="0"/>
              </a:rPr>
              <a:t>trống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dưới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đây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em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sẽ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giải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đoán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được</a:t>
            </a:r>
            <a:r>
              <a:rPr lang="en-US" dirty="0" smtClean="0">
                <a:cs typeface="Times New Roman" pitchFamily="18" charset="0"/>
              </a:rPr>
              <a:t> ô </a:t>
            </a:r>
            <a:r>
              <a:rPr lang="en-US" dirty="0" err="1" smtClean="0">
                <a:cs typeface="Times New Roman" pitchFamily="18" charset="0"/>
              </a:rPr>
              <a:t>chữ</a:t>
            </a:r>
            <a:r>
              <a:rPr lang="en-US" smtClean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92" name="Text Box 97"/>
          <p:cNvSpPr txBox="1">
            <a:spLocks noChangeArrowheads="1"/>
          </p:cNvSpPr>
          <p:nvPr/>
        </p:nvSpPr>
        <p:spPr bwMode="auto">
          <a:xfrm>
            <a:off x="5791200" y="3333750"/>
            <a:ext cx="73379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M</a:t>
            </a:r>
          </a:p>
        </p:txBody>
      </p:sp>
      <p:graphicFrame>
        <p:nvGraphicFramePr>
          <p:cNvPr id="293" name="Object 2"/>
          <p:cNvGraphicFramePr>
            <a:graphicFrameLocks noChangeAspect="1"/>
          </p:cNvGraphicFramePr>
          <p:nvPr>
            <p:extLst/>
          </p:nvPr>
        </p:nvGraphicFramePr>
        <p:xfrm>
          <a:off x="6629401" y="3257551"/>
          <a:ext cx="15843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3" imgW="596880" imgH="279360" progId="Equation.DSMT4">
                  <p:embed/>
                </p:oleObj>
              </mc:Choice>
              <mc:Fallback>
                <p:oleObj name="Equation" r:id="rId3" imgW="596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3257551"/>
                        <a:ext cx="15843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" name="Object 3"/>
          <p:cNvGraphicFramePr>
            <a:graphicFrameLocks noChangeAspect="1"/>
          </p:cNvGraphicFramePr>
          <p:nvPr>
            <p:extLst/>
          </p:nvPr>
        </p:nvGraphicFramePr>
        <p:xfrm>
          <a:off x="1270182" y="3333751"/>
          <a:ext cx="137477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Equation" r:id="rId5" imgW="634680" imgH="393480" progId="Equation.DSMT4">
                  <p:embed/>
                </p:oleObj>
              </mc:Choice>
              <mc:Fallback>
                <p:oleObj name="Equation" r:id="rId5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182" y="3333751"/>
                        <a:ext cx="1374775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" name="Object 4"/>
          <p:cNvGraphicFramePr>
            <a:graphicFrameLocks noChangeAspect="1"/>
          </p:cNvGraphicFramePr>
          <p:nvPr>
            <p:extLst/>
          </p:nvPr>
        </p:nvGraphicFramePr>
        <p:xfrm>
          <a:off x="3613593" y="3551121"/>
          <a:ext cx="15128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593" y="3551121"/>
                        <a:ext cx="15128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" name="TextBox 94"/>
          <p:cNvSpPr txBox="1">
            <a:spLocks noChangeArrowheads="1"/>
          </p:cNvSpPr>
          <p:nvPr/>
        </p:nvSpPr>
        <p:spPr bwMode="auto">
          <a:xfrm>
            <a:off x="762000" y="179070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/>
              <a:t>NHÓM 1</a:t>
            </a:r>
          </a:p>
        </p:txBody>
      </p:sp>
      <p:sp>
        <p:nvSpPr>
          <p:cNvPr id="297" name="TextBox 95"/>
          <p:cNvSpPr txBox="1">
            <a:spLocks noChangeArrowheads="1"/>
          </p:cNvSpPr>
          <p:nvPr/>
        </p:nvSpPr>
        <p:spPr bwMode="auto">
          <a:xfrm>
            <a:off x="3276600" y="1801812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NHÓM 2</a:t>
            </a:r>
          </a:p>
        </p:txBody>
      </p:sp>
      <p:sp>
        <p:nvSpPr>
          <p:cNvPr id="298" name="TextBox 96"/>
          <p:cNvSpPr txBox="1">
            <a:spLocks noChangeArrowheads="1"/>
          </p:cNvSpPr>
          <p:nvPr/>
        </p:nvSpPr>
        <p:spPr bwMode="auto">
          <a:xfrm>
            <a:off x="6400800" y="173355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NHÓM 3</a:t>
            </a:r>
          </a:p>
        </p:txBody>
      </p:sp>
      <p:sp>
        <p:nvSpPr>
          <p:cNvPr id="299" name="Rectangle 298"/>
          <p:cNvSpPr>
            <a:spLocks noChangeArrowheads="1"/>
          </p:cNvSpPr>
          <p:nvPr/>
        </p:nvSpPr>
        <p:spPr bwMode="auto">
          <a:xfrm>
            <a:off x="1338762" y="2273301"/>
            <a:ext cx="313303" cy="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0" name="Rectangle 299"/>
          <p:cNvSpPr>
            <a:spLocks noChangeArrowheads="1"/>
          </p:cNvSpPr>
          <p:nvPr/>
        </p:nvSpPr>
        <p:spPr bwMode="auto">
          <a:xfrm>
            <a:off x="1280783" y="2849847"/>
            <a:ext cx="441944" cy="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16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1" name="Rectangle 300"/>
          <p:cNvSpPr>
            <a:spLocks noChangeArrowheads="1"/>
          </p:cNvSpPr>
          <p:nvPr/>
        </p:nvSpPr>
        <p:spPr bwMode="auto">
          <a:xfrm>
            <a:off x="1347228" y="3554413"/>
            <a:ext cx="505663" cy="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8,5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2" name="Rectangle 301"/>
          <p:cNvSpPr>
            <a:spLocks noChangeArrowheads="1"/>
          </p:cNvSpPr>
          <p:nvPr/>
        </p:nvSpPr>
        <p:spPr bwMode="auto">
          <a:xfrm>
            <a:off x="4061624" y="2182813"/>
            <a:ext cx="390247" cy="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-7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3" name="Rectangle 302"/>
          <p:cNvSpPr>
            <a:spLocks noChangeArrowheads="1"/>
          </p:cNvSpPr>
          <p:nvPr/>
        </p:nvSpPr>
        <p:spPr bwMode="auto">
          <a:xfrm>
            <a:off x="3915239" y="2884489"/>
            <a:ext cx="441944" cy="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51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4" name="Rectangle 303"/>
          <p:cNvSpPr>
            <a:spLocks noChangeArrowheads="1"/>
          </p:cNvSpPr>
          <p:nvPr/>
        </p:nvSpPr>
        <p:spPr bwMode="auto">
          <a:xfrm>
            <a:off x="3745819" y="3627321"/>
            <a:ext cx="441944" cy="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5" name="Rectangle 304"/>
          <p:cNvSpPr>
            <a:spLocks noChangeArrowheads="1"/>
          </p:cNvSpPr>
          <p:nvPr/>
        </p:nvSpPr>
        <p:spPr bwMode="auto">
          <a:xfrm>
            <a:off x="6810839" y="2190751"/>
            <a:ext cx="441944" cy="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25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6" name="Rectangle 305"/>
          <p:cNvSpPr>
            <a:spLocks noChangeArrowheads="1"/>
          </p:cNvSpPr>
          <p:nvPr/>
        </p:nvSpPr>
        <p:spPr bwMode="auto">
          <a:xfrm>
            <a:off x="6734639" y="2882782"/>
            <a:ext cx="441944" cy="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24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7" name="Rectangle 306"/>
          <p:cNvSpPr>
            <a:spLocks noChangeArrowheads="1"/>
          </p:cNvSpPr>
          <p:nvPr/>
        </p:nvSpPr>
        <p:spPr bwMode="auto">
          <a:xfrm>
            <a:off x="6868025" y="3486151"/>
            <a:ext cx="313303" cy="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</p:childTnLst>
        </p:cTn>
      </p:par>
    </p:tnLst>
    <p:bldLst>
      <p:bldP spid="214" grpId="0"/>
      <p:bldP spid="224" grpId="0"/>
      <p:bldP spid="225" grpId="0"/>
      <p:bldP spid="226" grpId="0"/>
      <p:bldP spid="227" grpId="0"/>
      <p:bldP spid="230" grpId="0"/>
      <p:bldP spid="299" grpId="0"/>
      <p:bldP spid="300" grpId="0"/>
      <p:bldP spid="301" grpId="0"/>
      <p:bldP spid="302" grpId="0"/>
      <p:bldP spid="303" grpId="0"/>
      <p:bldP spid="304" grpId="0"/>
      <p:bldP spid="305" grpId="0"/>
      <p:bldP spid="306" grpId="0"/>
      <p:bldP spid="3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vanth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8751"/>
            <a:ext cx="2438400" cy="3015916"/>
          </a:xfrm>
          <a:prstGeom prst="rect">
            <a:avLst/>
          </a:prstGeom>
          <a:noFill/>
          <a:ln w="57150" cmpd="thickThin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3500" y="7938"/>
            <a:ext cx="8915400" cy="161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200" dirty="0">
                <a:solidFill>
                  <a:schemeClr val="bg1"/>
                </a:solidFill>
              </a:rPr>
              <a:t>- Ô</a:t>
            </a:r>
            <a:r>
              <a:rPr lang="vi-VN" sz="2200" dirty="0">
                <a:solidFill>
                  <a:schemeClr val="bg1"/>
                </a:solidFill>
              </a:rPr>
              <a:t>ng sinh ngày </a:t>
            </a:r>
            <a:r>
              <a:rPr lang="en-US" sz="2200" dirty="0">
                <a:solidFill>
                  <a:schemeClr val="bg1"/>
                </a:solidFill>
              </a:rPr>
              <a:t>29 </a:t>
            </a:r>
            <a:r>
              <a:rPr lang="en-US" sz="2200" dirty="0" err="1">
                <a:solidFill>
                  <a:schemeClr val="bg1"/>
                </a:solidFill>
              </a:rPr>
              <a:t>tháng</a:t>
            </a:r>
            <a:r>
              <a:rPr lang="en-US" sz="2200" dirty="0">
                <a:solidFill>
                  <a:schemeClr val="bg1"/>
                </a:solidFill>
              </a:rPr>
              <a:t> 3</a:t>
            </a:r>
            <a:r>
              <a:rPr lang="vi-VN" sz="2200" dirty="0">
                <a:solidFill>
                  <a:schemeClr val="bg1"/>
                </a:solidFill>
              </a:rPr>
              <a:t> năm 1918 tại xã Trung Lễ, huyện </a:t>
            </a:r>
            <a:r>
              <a:rPr lang="en-US" sz="2200" dirty="0" err="1">
                <a:solidFill>
                  <a:schemeClr val="bg1"/>
                </a:solidFill>
              </a:rPr>
              <a:t>Đức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Thọ</a:t>
            </a:r>
            <a:r>
              <a:rPr lang="vi-VN" sz="2200" dirty="0">
                <a:solidFill>
                  <a:schemeClr val="bg1"/>
                </a:solidFill>
              </a:rPr>
              <a:t>, tỉnh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Tĩnh</a:t>
            </a:r>
            <a:r>
              <a:rPr lang="vi-VN" sz="2200" dirty="0">
                <a:solidFill>
                  <a:schemeClr val="bg1"/>
                </a:solidFill>
              </a:rPr>
              <a:t>, trong một gia đình có truyền thống khoa bảng. Năm</a:t>
            </a:r>
            <a:r>
              <a:rPr lang="en-US" sz="2200" dirty="0">
                <a:solidFill>
                  <a:schemeClr val="bg1"/>
                </a:solidFill>
              </a:rPr>
              <a:t> 1939</a:t>
            </a:r>
            <a:r>
              <a:rPr lang="vi-VN" sz="2200" dirty="0">
                <a:solidFill>
                  <a:schemeClr val="bg1"/>
                </a:solidFill>
              </a:rPr>
              <a:t>, </a:t>
            </a:r>
            <a:r>
              <a:rPr lang="vi-VN" sz="2200" dirty="0">
                <a:solidFill>
                  <a:srgbClr val="0070C0"/>
                </a:solidFill>
              </a:rPr>
              <a:t>ô</a:t>
            </a:r>
            <a:r>
              <a:rPr lang="en-US" sz="2200" dirty="0" err="1">
                <a:solidFill>
                  <a:srgbClr val="0070C0"/>
                </a:solidFill>
              </a:rPr>
              <a:t>ng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vi-VN" sz="2200" dirty="0">
                <a:solidFill>
                  <a:srgbClr val="0070C0"/>
                </a:solidFill>
              </a:rPr>
              <a:t>được cấp học bổng sang </a:t>
            </a:r>
            <a:r>
              <a:rPr lang="en-US" sz="2200" dirty="0" err="1">
                <a:solidFill>
                  <a:srgbClr val="0070C0"/>
                </a:solidFill>
              </a:rPr>
              <a:t>Pháp</a:t>
            </a:r>
            <a:r>
              <a:rPr lang="vi-VN" sz="2200" dirty="0">
                <a:solidFill>
                  <a:srgbClr val="0070C0"/>
                </a:solidFill>
              </a:rPr>
              <a:t> du học tại trường </a:t>
            </a:r>
            <a:r>
              <a:rPr lang="en-US" sz="2200" dirty="0" err="1">
                <a:solidFill>
                  <a:srgbClr val="0070C0"/>
                </a:solidFill>
              </a:rPr>
              <a:t>Đại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học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sư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phạm</a:t>
            </a:r>
            <a:r>
              <a:rPr lang="en-US" sz="2200" dirty="0">
                <a:solidFill>
                  <a:srgbClr val="0070C0"/>
                </a:solidFill>
              </a:rPr>
              <a:t> Paris</a:t>
            </a:r>
            <a:r>
              <a:rPr lang="vi-VN" sz="2200" dirty="0">
                <a:solidFill>
                  <a:srgbClr val="0070C0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67001" y="1047750"/>
            <a:ext cx="63119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200" dirty="0">
                <a:solidFill>
                  <a:srgbClr val="0000CC"/>
                </a:solidFill>
              </a:rPr>
              <a:t>- </a:t>
            </a:r>
            <a:r>
              <a:rPr lang="en-US" sz="2200" dirty="0" err="1">
                <a:solidFill>
                  <a:srgbClr val="0000CC"/>
                </a:solidFill>
              </a:rPr>
              <a:t>Ông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là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người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Việt</a:t>
            </a:r>
            <a:r>
              <a:rPr lang="en-US" sz="2200" dirty="0">
                <a:solidFill>
                  <a:srgbClr val="0000CC"/>
                </a:solidFill>
              </a:rPr>
              <a:t> Nam </a:t>
            </a:r>
            <a:r>
              <a:rPr lang="en-US" sz="2200" dirty="0" err="1">
                <a:solidFill>
                  <a:srgbClr val="0000CC"/>
                </a:solidFill>
              </a:rPr>
              <a:t>đầu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tiên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bảo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vệ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thành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công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luận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án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tiến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sĩ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Toán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học</a:t>
            </a:r>
            <a:r>
              <a:rPr lang="en-US" sz="2200" dirty="0">
                <a:solidFill>
                  <a:srgbClr val="FF3300"/>
                </a:solidFill>
              </a:rPr>
              <a:t> ở </a:t>
            </a:r>
            <a:r>
              <a:rPr lang="en-US" sz="2200" dirty="0" err="1">
                <a:solidFill>
                  <a:srgbClr val="FF3300"/>
                </a:solidFill>
              </a:rPr>
              <a:t>Đức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năm</a:t>
            </a:r>
            <a:r>
              <a:rPr lang="en-US" sz="2200" dirty="0">
                <a:solidFill>
                  <a:srgbClr val="0000CC"/>
                </a:solidFill>
              </a:rPr>
              <a:t> 1944, </a:t>
            </a:r>
            <a:r>
              <a:rPr lang="en-US" sz="2200" dirty="0" err="1">
                <a:solidFill>
                  <a:srgbClr val="FF3300"/>
                </a:solidFill>
              </a:rPr>
              <a:t>luận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án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Tiến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sĩ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Quốc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gia</a:t>
            </a:r>
            <a:r>
              <a:rPr lang="en-US" sz="2200" dirty="0">
                <a:solidFill>
                  <a:srgbClr val="FF3300"/>
                </a:solidFill>
              </a:rPr>
              <a:t> ở </a:t>
            </a:r>
            <a:r>
              <a:rPr lang="en-US" sz="2200" dirty="0" err="1">
                <a:solidFill>
                  <a:srgbClr val="FF3300"/>
                </a:solidFill>
              </a:rPr>
              <a:t>Pháp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năm</a:t>
            </a:r>
            <a:r>
              <a:rPr lang="en-US" sz="2200" dirty="0">
                <a:solidFill>
                  <a:srgbClr val="0000CC"/>
                </a:solidFill>
              </a:rPr>
              <a:t> 1948.</a:t>
            </a:r>
            <a:endParaRPr lang="en-US" sz="22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2116138"/>
            <a:ext cx="6477000" cy="110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200" dirty="0">
                <a:solidFill>
                  <a:srgbClr val="0000CC"/>
                </a:solidFill>
              </a:rPr>
              <a:t>- </a:t>
            </a:r>
            <a:r>
              <a:rPr lang="vi-VN" sz="2200" dirty="0">
                <a:solidFill>
                  <a:srgbClr val="0000CC"/>
                </a:solidFill>
              </a:rPr>
              <a:t>Ông đã được</a:t>
            </a:r>
            <a:r>
              <a:rPr lang="vi-VN" sz="2200" dirty="0"/>
              <a:t> </a:t>
            </a:r>
            <a:r>
              <a:rPr lang="en-US" sz="2200" dirty="0" err="1">
                <a:solidFill>
                  <a:srgbClr val="FF3300"/>
                </a:solidFill>
              </a:rPr>
              <a:t>Nhà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nước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Việt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nam</a:t>
            </a:r>
            <a:r>
              <a:rPr lang="en-US" sz="2200" dirty="0"/>
              <a:t> </a:t>
            </a:r>
            <a:r>
              <a:rPr lang="vi-VN" sz="2200" dirty="0">
                <a:solidFill>
                  <a:srgbClr val="0000CC"/>
                </a:solidFill>
              </a:rPr>
              <a:t>trao tặng</a:t>
            </a:r>
            <a:r>
              <a:rPr lang="vi-VN" sz="2200" dirty="0"/>
              <a:t> </a:t>
            </a:r>
            <a:r>
              <a:rPr lang="en-US" sz="2200" dirty="0" err="1">
                <a:solidFill>
                  <a:srgbClr val="FF3300"/>
                </a:solidFill>
              </a:rPr>
              <a:t>Giải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thưởng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Hồ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Chí</a:t>
            </a:r>
            <a:r>
              <a:rPr lang="en-US" sz="2200" dirty="0">
                <a:solidFill>
                  <a:srgbClr val="FF3300"/>
                </a:solidFill>
              </a:rPr>
              <a:t> Minh</a:t>
            </a:r>
            <a:r>
              <a:rPr lang="en-US" sz="2200" dirty="0"/>
              <a:t> </a:t>
            </a:r>
            <a:r>
              <a:rPr lang="vi-VN" sz="2200" dirty="0"/>
              <a:t> </a:t>
            </a:r>
            <a:r>
              <a:rPr lang="vi-VN" sz="2200" dirty="0">
                <a:solidFill>
                  <a:srgbClr val="0000CC"/>
                </a:solidFill>
              </a:rPr>
              <a:t>đợt 1 năm</a:t>
            </a:r>
            <a:r>
              <a:rPr lang="vi-VN" sz="2200" dirty="0"/>
              <a:t> </a:t>
            </a:r>
            <a:r>
              <a:rPr lang="en-US" sz="2200" dirty="0">
                <a:solidFill>
                  <a:srgbClr val="FF3300"/>
                </a:solidFill>
              </a:rPr>
              <a:t>1996</a:t>
            </a:r>
            <a:r>
              <a:rPr lang="vi-VN" sz="2200" dirty="0"/>
              <a:t>. </a:t>
            </a:r>
            <a:r>
              <a:rPr lang="vi-VN" sz="2200" dirty="0">
                <a:solidFill>
                  <a:srgbClr val="0000FF"/>
                </a:solidFill>
              </a:rPr>
              <a:t>Ông mất ngày 3 tháng 7 năm </a:t>
            </a:r>
            <a:r>
              <a:rPr lang="en-US" sz="2200" dirty="0">
                <a:solidFill>
                  <a:srgbClr val="0000FF"/>
                </a:solidFill>
              </a:rPr>
              <a:t>1991</a:t>
            </a:r>
            <a:r>
              <a:rPr lang="vi-VN" sz="2200" dirty="0">
                <a:solidFill>
                  <a:srgbClr val="0000FF"/>
                </a:solidFill>
              </a:rPr>
              <a:t> tại </a:t>
            </a:r>
            <a:r>
              <a:rPr lang="en-US" sz="2200" dirty="0" err="1">
                <a:solidFill>
                  <a:srgbClr val="FF3300"/>
                </a:solidFill>
              </a:rPr>
              <a:t>Thành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phố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Hồ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Chí</a:t>
            </a:r>
            <a:r>
              <a:rPr lang="en-US" sz="2200" dirty="0">
                <a:solidFill>
                  <a:srgbClr val="FF3300"/>
                </a:solidFill>
              </a:rPr>
              <a:t> Minh</a:t>
            </a:r>
            <a:r>
              <a:rPr lang="vi-VN" sz="2200" dirty="0"/>
              <a:t>.</a:t>
            </a:r>
            <a:endParaRPr lang="en-US" sz="2200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886200" y="5816601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i="1">
                <a:solidFill>
                  <a:srgbClr val="003300"/>
                </a:solidFill>
              </a:rPr>
              <a:t>Đại số 7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91400" y="5816601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i="1">
                <a:solidFill>
                  <a:srgbClr val="003300"/>
                </a:solidFill>
              </a:rPr>
              <a:t>Trang 17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5901" y="4473031"/>
            <a:ext cx="3822700" cy="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anchor="ctr">
            <a:spAutoFit/>
          </a:bodyPr>
          <a:lstStyle/>
          <a:p>
            <a:pPr algn="l"/>
            <a:r>
              <a:rPr lang="en-US" b="1" dirty="0">
                <a:solidFill>
                  <a:srgbClr val="800000"/>
                </a:solidFill>
              </a:rPr>
              <a:t>GS. </a:t>
            </a:r>
            <a:r>
              <a:rPr lang="en-US" b="1" dirty="0" err="1">
                <a:solidFill>
                  <a:srgbClr val="800000"/>
                </a:solidFill>
              </a:rPr>
              <a:t>Lê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Văn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Thiêm</a:t>
            </a:r>
            <a:r>
              <a:rPr lang="en-US" b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667001" y="3486150"/>
            <a:ext cx="6311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200" dirty="0">
                <a:solidFill>
                  <a:srgbClr val="0000FF"/>
                </a:solidFill>
                <a:cs typeface="Times New Roman" pitchFamily="18" charset="0"/>
              </a:rPr>
              <a:t>- “</a:t>
            </a:r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Giải thưởng Lê Văn Thiêm</a:t>
            </a:r>
            <a:r>
              <a:rPr lang="en-US" sz="2200" dirty="0">
                <a:solidFill>
                  <a:srgbClr val="0000FF"/>
                </a:solidFill>
                <a:cs typeface="Times New Roman" pitchFamily="18" charset="0"/>
              </a:rPr>
              <a:t>”</a:t>
            </a:r>
            <a:r>
              <a:rPr lang="vi-VN" sz="2200" dirty="0">
                <a:solidFill>
                  <a:srgbClr val="0000FF"/>
                </a:solidFill>
                <a:cs typeface="Times New Roman" pitchFamily="18" charset="0"/>
              </a:rPr>
              <a:t> của Hội Toán học Việt Nam dành cho những người nghiên cứu, giảng dạy toán và học sinh giỏi toán xuất sắc ở Việt Nam được trao hàng năm. </a:t>
            </a:r>
            <a:endParaRPr lang="en-US" sz="22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8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01267"/>
            <a:ext cx="3200400" cy="175432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vi-VN" i="1" dirty="0">
                <a:solidFill>
                  <a:schemeClr val="tx1"/>
                </a:solidFill>
                <a:latin typeface="Arial" charset="0"/>
                <a:cs typeface="Arial" charset="0"/>
              </a:rPr>
              <a:t>Đầu năm 2007, UBND thành phố Hà Nội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vi-VN" i="1" dirty="0">
                <a:solidFill>
                  <a:schemeClr val="tx1"/>
                </a:solidFill>
                <a:latin typeface="Arial" charset="0"/>
                <a:cs typeface="Arial" charset="0"/>
              </a:rPr>
              <a:t>đã có quyết định đặt tên đường Lê Văn Thiêm nối từ đường Lê Văn Lương đến đường Nguyễn Huy Tưởng. 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" name="Picture 3" descr="Vị trí của phố Lê Văn Thiêm trên bản đ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95350"/>
            <a:ext cx="5486400" cy="4058602"/>
          </a:xfrm>
          <a:prstGeom prst="rect">
            <a:avLst/>
          </a:prstGeom>
          <a:noFill/>
          <a:ln w="76200" cmpd="tri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170" y="180826"/>
            <a:ext cx="2845651" cy="52322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781170" y="704046"/>
            <a:ext cx="1571631" cy="72470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78065" y="1403093"/>
            <a:ext cx="16498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352800" y="704046"/>
            <a:ext cx="2362200" cy="72470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5715000" y="1276351"/>
            <a:ext cx="2286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556836" y="1984236"/>
            <a:ext cx="0" cy="43511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854700" y="2422387"/>
            <a:ext cx="2286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2237720"/>
            <a:ext cx="5715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76200" y="3472756"/>
            <a:ext cx="5486399" cy="1384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 -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6200" y="3320356"/>
            <a:ext cx="88101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 animBg="1"/>
      <p:bldP spid="16" grpId="0" animBg="1"/>
      <p:bldP spid="18" grpId="0"/>
      <p:bldP spid="18" grpId="1"/>
      <p:bldP spid="19" grpId="0"/>
      <p:bldP spid="1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9709"/>
            <a:ext cx="9067800" cy="70788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l"/>
            <a:r>
              <a:rPr lang="en-US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473" y="1504951"/>
            <a:ext cx="8991600" cy="182357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892" indent="-342892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</p:txBody>
      </p:sp>
    </p:spTree>
    <p:extLst>
      <p:ext uri="{BB962C8B-B14F-4D97-AF65-F5344CB8AC3E}">
        <p14:creationId xmlns:p14="http://schemas.microsoft.com/office/powerpoint/2010/main" val="4432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014412" y="1581151"/>
            <a:ext cx="78819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BIỂU THỨC SỐ - BIỂU THỨC ĐẠI SỐ</a:t>
            </a:r>
            <a:endParaRPr lang="vi-VN" altLang="en-US" sz="33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248026" y="854870"/>
            <a:ext cx="170735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300" b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300" b="1">
                <a:solidFill>
                  <a:srgbClr val="FF0000"/>
                </a:solidFill>
                <a:latin typeface="Times New Roman" pitchFamily="18" charset="0"/>
              </a:rPr>
              <a:t> 1</a:t>
            </a:r>
            <a:endParaRPr lang="vi-VN" altLang="en-US" sz="3300">
              <a:solidFill>
                <a:prstClr val="black"/>
              </a:solidFill>
            </a:endParaRPr>
          </a:p>
        </p:txBody>
      </p:sp>
      <p:pic>
        <p:nvPicPr>
          <p:cNvPr id="2052" name="Picture 2" descr="Sách giáo khoa Chân trời sáng tạo - Bộ sách của Nhà xuất bản Giáo dục Việt 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16" y="2"/>
            <a:ext cx="1310879" cy="10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1544242" y="2316957"/>
            <a:ext cx="6311503" cy="5774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300" b="1">
                <a:solidFill>
                  <a:prstClr val="black"/>
                </a:solidFill>
                <a:latin typeface="Times New Roman" pitchFamily="18" charset="0"/>
                <a:cs typeface="Tahoma" pitchFamily="34" charset="0"/>
              </a:rPr>
              <a:t>Tiết </a:t>
            </a:r>
            <a:r>
              <a:rPr lang="en-US" altLang="en-US" sz="3300" b="1">
                <a:solidFill>
                  <a:prstClr val="black"/>
                </a:solidFill>
                <a:latin typeface="Times New Roman" pitchFamily="18" charset="0"/>
                <a:cs typeface="Tahoma" pitchFamily="34" charset="0"/>
              </a:rPr>
              <a:t>3</a:t>
            </a:r>
            <a:r>
              <a:rPr lang="vi-VN" altLang="en-US" sz="3300" b="1">
                <a:solidFill>
                  <a:prstClr val="black"/>
                </a:solidFill>
                <a:latin typeface="Times New Roman" pitchFamily="18" charset="0"/>
                <a:cs typeface="Tahoma" pitchFamily="34" charset="0"/>
              </a:rPr>
              <a:t>:</a:t>
            </a:r>
            <a:r>
              <a:rPr lang="en-US" altLang="en-US" sz="3300" b="1">
                <a:solidFill>
                  <a:prstClr val="black"/>
                </a:solidFill>
                <a:latin typeface="Times New Roman" pitchFamily="18" charset="0"/>
                <a:cs typeface="Tahoma" pitchFamily="34" charset="0"/>
              </a:rPr>
              <a:t>Luyện tập</a:t>
            </a:r>
            <a:endParaRPr lang="vi-VN" altLang="en-US" sz="3300" b="1">
              <a:solidFill>
                <a:srgbClr val="0065B1"/>
              </a:solidFill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5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6" y="819151"/>
            <a:ext cx="809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0" y="1733550"/>
            <a:ext cx="5029200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8559" y="2800351"/>
            <a:ext cx="7066886" cy="561741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3200" b="1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ộp quà may mắ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" y="-15821"/>
            <a:ext cx="4652887" cy="20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373193" y="516209"/>
            <a:ext cx="6503360" cy="6535036"/>
            <a:chOff x="402810" y="-178437"/>
            <a:chExt cx="6869310" cy="68798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0" y="-178437"/>
              <a:ext cx="6864074" cy="6858000"/>
            </a:xfrm>
            <a:prstGeom prst="rect">
              <a:avLst/>
            </a:prstGeom>
          </p:spPr>
        </p:pic>
        <p:sp>
          <p:nvSpPr>
            <p:cNvPr id="7" name="TextBox 5">
              <a:extLst>
                <a:ext uri="{FF2B5EF4-FFF2-40B4-BE49-F238E27FC236}">
                  <a16:creationId xmlns="" xmlns:a16="http://schemas.microsoft.com/office/drawing/2014/main" id="{28EE5550-C868-4815-8411-51E5500AA8C2}"/>
                </a:ext>
              </a:extLst>
            </p:cNvPr>
            <p:cNvSpPr txBox="1"/>
            <p:nvPr/>
          </p:nvSpPr>
          <p:spPr>
            <a:xfrm rot="572184">
              <a:off x="5190201" y="3567946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="" xmlns:a16="http://schemas.microsoft.com/office/drawing/2014/main" id="{37685A45-E06B-450B-8090-E503428EBDB4}"/>
                </a:ext>
              </a:extLst>
            </p:cNvPr>
            <p:cNvSpPr txBox="1"/>
            <p:nvPr/>
          </p:nvSpPr>
          <p:spPr>
            <a:xfrm rot="1084080">
              <a:off x="5062355" y="3928918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="" xmlns:a16="http://schemas.microsoft.com/office/drawing/2014/main" id="{606FE2AA-3299-4696-A66D-AA49284DAF27}"/>
                </a:ext>
              </a:extLst>
            </p:cNvPr>
            <p:cNvSpPr txBox="1"/>
            <p:nvPr/>
          </p:nvSpPr>
          <p:spPr>
            <a:xfrm rot="1732841">
              <a:off x="4665436" y="4142582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`17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="" xmlns:a16="http://schemas.microsoft.com/office/drawing/2014/main" id="{C69D89CD-BDE3-431C-AEC9-D79A8F764687}"/>
                </a:ext>
              </a:extLst>
            </p:cNvPr>
            <p:cNvSpPr txBox="1"/>
            <p:nvPr/>
          </p:nvSpPr>
          <p:spPr>
            <a:xfrm rot="2353947">
              <a:off x="4658931" y="4542914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="" xmlns:a16="http://schemas.microsoft.com/office/drawing/2014/main" id="{7C28E9C5-7599-4CAB-A3C5-35027BCF55A0}"/>
                </a:ext>
              </a:extLst>
            </p:cNvPr>
            <p:cNvSpPr txBox="1"/>
            <p:nvPr/>
          </p:nvSpPr>
          <p:spPr>
            <a:xfrm rot="16736490">
              <a:off x="3397642" y="1019257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="" xmlns:a16="http://schemas.microsoft.com/office/drawing/2014/main" id="{A24D1BD0-E422-4223-8201-A28B5A60BCFA}"/>
                </a:ext>
              </a:extLst>
            </p:cNvPr>
            <p:cNvSpPr txBox="1"/>
            <p:nvPr/>
          </p:nvSpPr>
          <p:spPr>
            <a:xfrm rot="3026354">
              <a:off x="4402523" y="4761148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="" xmlns:a16="http://schemas.microsoft.com/office/drawing/2014/main" id="{96A42DF1-845D-4AA0-81B5-6B8590DB169A}"/>
                </a:ext>
              </a:extLst>
            </p:cNvPr>
            <p:cNvSpPr txBox="1"/>
            <p:nvPr/>
          </p:nvSpPr>
          <p:spPr>
            <a:xfrm rot="3566098">
              <a:off x="3963289" y="4898173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="" xmlns:a16="http://schemas.microsoft.com/office/drawing/2014/main" id="{5C0E1D3A-2A53-495C-9EC8-6CAF1833FB13}"/>
                </a:ext>
              </a:extLst>
            </p:cNvPr>
            <p:cNvSpPr txBox="1"/>
            <p:nvPr/>
          </p:nvSpPr>
          <p:spPr>
            <a:xfrm rot="4115326">
              <a:off x="3739608" y="4934626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23">
              <a:extLst>
                <a:ext uri="{FF2B5EF4-FFF2-40B4-BE49-F238E27FC236}">
                  <a16:creationId xmlns="" xmlns:a16="http://schemas.microsoft.com/office/drawing/2014/main" id="{35A6A1BD-AC58-41C2-B124-44CC3D0583D3}"/>
                </a:ext>
              </a:extLst>
            </p:cNvPr>
            <p:cNvSpPr txBox="1"/>
            <p:nvPr/>
          </p:nvSpPr>
          <p:spPr>
            <a:xfrm rot="4824401">
              <a:off x="3465256" y="5102574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24">
              <a:extLst>
                <a:ext uri="{FF2B5EF4-FFF2-40B4-BE49-F238E27FC236}">
                  <a16:creationId xmlns="" xmlns:a16="http://schemas.microsoft.com/office/drawing/2014/main" id="{50C1A302-7E82-4320-B8C5-726074084ABF}"/>
                </a:ext>
              </a:extLst>
            </p:cNvPr>
            <p:cNvSpPr txBox="1"/>
            <p:nvPr/>
          </p:nvSpPr>
          <p:spPr>
            <a:xfrm rot="5400000">
              <a:off x="3078131" y="5252204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25">
              <a:extLst>
                <a:ext uri="{FF2B5EF4-FFF2-40B4-BE49-F238E27FC236}">
                  <a16:creationId xmlns="" xmlns:a16="http://schemas.microsoft.com/office/drawing/2014/main" id="{F484E133-411E-4E28-BF1E-25D255A30A93}"/>
                </a:ext>
              </a:extLst>
            </p:cNvPr>
            <p:cNvSpPr txBox="1"/>
            <p:nvPr/>
          </p:nvSpPr>
          <p:spPr>
            <a:xfrm rot="5890106">
              <a:off x="2579737" y="5292006"/>
              <a:ext cx="231604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26">
              <a:extLst>
                <a:ext uri="{FF2B5EF4-FFF2-40B4-BE49-F238E27FC236}">
                  <a16:creationId xmlns="" xmlns:a16="http://schemas.microsoft.com/office/drawing/2014/main" id="{7A3C9727-EDF4-44B3-BBE0-ED3E773E48C5}"/>
                </a:ext>
              </a:extLst>
            </p:cNvPr>
            <p:cNvSpPr txBox="1"/>
            <p:nvPr/>
          </p:nvSpPr>
          <p:spPr>
            <a:xfrm rot="6630125">
              <a:off x="2481458" y="4968823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27">
              <a:extLst>
                <a:ext uri="{FF2B5EF4-FFF2-40B4-BE49-F238E27FC236}">
                  <a16:creationId xmlns="" xmlns:a16="http://schemas.microsoft.com/office/drawing/2014/main" id="{6CD36FA6-18BC-4279-BB5C-56B92D4DB041}"/>
                </a:ext>
              </a:extLst>
            </p:cNvPr>
            <p:cNvSpPr txBox="1"/>
            <p:nvPr/>
          </p:nvSpPr>
          <p:spPr>
            <a:xfrm rot="7148145">
              <a:off x="2180109" y="4832989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28">
              <a:extLst>
                <a:ext uri="{FF2B5EF4-FFF2-40B4-BE49-F238E27FC236}">
                  <a16:creationId xmlns="" xmlns:a16="http://schemas.microsoft.com/office/drawing/2014/main" id="{F3CB8EE7-6648-4560-B2D2-40C8392588CD}"/>
                </a:ext>
              </a:extLst>
            </p:cNvPr>
            <p:cNvSpPr txBox="1"/>
            <p:nvPr/>
          </p:nvSpPr>
          <p:spPr>
            <a:xfrm rot="7773662">
              <a:off x="1919584" y="4649959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9">
              <a:extLst>
                <a:ext uri="{FF2B5EF4-FFF2-40B4-BE49-F238E27FC236}">
                  <a16:creationId xmlns="" xmlns:a16="http://schemas.microsoft.com/office/drawing/2014/main" id="{67A140E5-A3F4-4586-8BEF-94D132379222}"/>
                </a:ext>
              </a:extLst>
            </p:cNvPr>
            <p:cNvSpPr txBox="1"/>
            <p:nvPr/>
          </p:nvSpPr>
          <p:spPr>
            <a:xfrm rot="8327358">
              <a:off x="1692784" y="4396993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30">
              <a:extLst>
                <a:ext uri="{FF2B5EF4-FFF2-40B4-BE49-F238E27FC236}">
                  <a16:creationId xmlns="" xmlns:a16="http://schemas.microsoft.com/office/drawing/2014/main" id="{B512854E-571C-49A3-94FC-FDC5633711AF}"/>
                </a:ext>
              </a:extLst>
            </p:cNvPr>
            <p:cNvSpPr txBox="1"/>
            <p:nvPr/>
          </p:nvSpPr>
          <p:spPr>
            <a:xfrm rot="9003469">
              <a:off x="1450688" y="4173431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31">
              <a:extLst>
                <a:ext uri="{FF2B5EF4-FFF2-40B4-BE49-F238E27FC236}">
                  <a16:creationId xmlns="" xmlns:a16="http://schemas.microsoft.com/office/drawing/2014/main" id="{E2244E81-2EF2-484A-99AF-C9E62CECF40E}"/>
                </a:ext>
              </a:extLst>
            </p:cNvPr>
            <p:cNvSpPr txBox="1"/>
            <p:nvPr/>
          </p:nvSpPr>
          <p:spPr>
            <a:xfrm rot="9554290">
              <a:off x="1304030" y="3889264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32">
              <a:extLst>
                <a:ext uri="{FF2B5EF4-FFF2-40B4-BE49-F238E27FC236}">
                  <a16:creationId xmlns="" xmlns:a16="http://schemas.microsoft.com/office/drawing/2014/main" id="{EB4749BA-121D-4A30-9661-D264564D44DE}"/>
                </a:ext>
              </a:extLst>
            </p:cNvPr>
            <p:cNvSpPr txBox="1"/>
            <p:nvPr/>
          </p:nvSpPr>
          <p:spPr>
            <a:xfrm rot="10340615">
              <a:off x="1008920" y="3630840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33">
              <a:extLst>
                <a:ext uri="{FF2B5EF4-FFF2-40B4-BE49-F238E27FC236}">
                  <a16:creationId xmlns="" xmlns:a16="http://schemas.microsoft.com/office/drawing/2014/main" id="{F2A043D6-A65C-4EA1-8203-9D1EFEEBECE2}"/>
                </a:ext>
              </a:extLst>
            </p:cNvPr>
            <p:cNvSpPr txBox="1"/>
            <p:nvPr/>
          </p:nvSpPr>
          <p:spPr>
            <a:xfrm rot="10971147">
              <a:off x="996801" y="3271914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34">
              <a:extLst>
                <a:ext uri="{FF2B5EF4-FFF2-40B4-BE49-F238E27FC236}">
                  <a16:creationId xmlns="" xmlns:a16="http://schemas.microsoft.com/office/drawing/2014/main" id="{B9D1ADD0-3C5B-405F-9670-E8595ADE31B9}"/>
                </a:ext>
              </a:extLst>
            </p:cNvPr>
            <p:cNvSpPr txBox="1"/>
            <p:nvPr/>
          </p:nvSpPr>
          <p:spPr>
            <a:xfrm rot="11550499">
              <a:off x="863475" y="2847459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35">
              <a:extLst>
                <a:ext uri="{FF2B5EF4-FFF2-40B4-BE49-F238E27FC236}">
                  <a16:creationId xmlns="" xmlns:a16="http://schemas.microsoft.com/office/drawing/2014/main" id="{5C38AB58-6CAD-405E-AC8E-1917C5490AAF}"/>
                </a:ext>
              </a:extLst>
            </p:cNvPr>
            <p:cNvSpPr txBox="1"/>
            <p:nvPr/>
          </p:nvSpPr>
          <p:spPr>
            <a:xfrm rot="11985261">
              <a:off x="972250" y="2581753"/>
              <a:ext cx="2548240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36">
              <a:extLst>
                <a:ext uri="{FF2B5EF4-FFF2-40B4-BE49-F238E27FC236}">
                  <a16:creationId xmlns="" xmlns:a16="http://schemas.microsoft.com/office/drawing/2014/main" id="{0034552D-AB5D-42E5-831D-3C3BA07C8A5D}"/>
                </a:ext>
              </a:extLst>
            </p:cNvPr>
            <p:cNvSpPr txBox="1"/>
            <p:nvPr/>
          </p:nvSpPr>
          <p:spPr>
            <a:xfrm rot="12679834">
              <a:off x="1068178" y="2184436"/>
              <a:ext cx="2503682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37">
              <a:extLst>
                <a:ext uri="{FF2B5EF4-FFF2-40B4-BE49-F238E27FC236}">
                  <a16:creationId xmlns="" xmlns:a16="http://schemas.microsoft.com/office/drawing/2014/main" id="{0F8B2E0F-4971-4E5E-9FC2-6E91469D0CC9}"/>
                </a:ext>
              </a:extLst>
            </p:cNvPr>
            <p:cNvSpPr txBox="1"/>
            <p:nvPr/>
          </p:nvSpPr>
          <p:spPr>
            <a:xfrm rot="13229451">
              <a:off x="1523140" y="1925620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E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  <a:endParaRPr lang="en-US" sz="1600" b="1" dirty="0">
                <a:solidFill>
                  <a:srgbClr val="00E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38">
              <a:extLst>
                <a:ext uri="{FF2B5EF4-FFF2-40B4-BE49-F238E27FC236}">
                  <a16:creationId xmlns="" xmlns:a16="http://schemas.microsoft.com/office/drawing/2014/main" id="{1C847441-B689-4676-ABB6-C93507D507B7}"/>
                </a:ext>
              </a:extLst>
            </p:cNvPr>
            <p:cNvSpPr txBox="1"/>
            <p:nvPr/>
          </p:nvSpPr>
          <p:spPr>
            <a:xfrm rot="13750514">
              <a:off x="1686742" y="1544084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E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600" b="1" dirty="0">
                <a:solidFill>
                  <a:srgbClr val="00E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9">
              <a:extLst>
                <a:ext uri="{FF2B5EF4-FFF2-40B4-BE49-F238E27FC236}">
                  <a16:creationId xmlns="" xmlns:a16="http://schemas.microsoft.com/office/drawing/2014/main" id="{ADBD2D07-6B14-45AA-AA6C-8FEC6A36FC94}"/>
                </a:ext>
              </a:extLst>
            </p:cNvPr>
            <p:cNvSpPr txBox="1"/>
            <p:nvPr/>
          </p:nvSpPr>
          <p:spPr>
            <a:xfrm rot="14382827">
              <a:off x="1974305" y="1420648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6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6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40">
              <a:extLst>
                <a:ext uri="{FF2B5EF4-FFF2-40B4-BE49-F238E27FC236}">
                  <a16:creationId xmlns="" xmlns:a16="http://schemas.microsoft.com/office/drawing/2014/main" id="{1DA7C5B1-4BA2-4C58-BDA0-9229BDCA91C5}"/>
                </a:ext>
              </a:extLst>
            </p:cNvPr>
            <p:cNvSpPr txBox="1"/>
            <p:nvPr/>
          </p:nvSpPr>
          <p:spPr>
            <a:xfrm rot="15070866">
              <a:off x="2388859" y="1316015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6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6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41">
              <a:extLst>
                <a:ext uri="{FF2B5EF4-FFF2-40B4-BE49-F238E27FC236}">
                  <a16:creationId xmlns="" xmlns:a16="http://schemas.microsoft.com/office/drawing/2014/main" id="{62D6CDE8-A281-44EA-A2C9-DED1C80CE451}"/>
                </a:ext>
              </a:extLst>
            </p:cNvPr>
            <p:cNvSpPr txBox="1"/>
            <p:nvPr/>
          </p:nvSpPr>
          <p:spPr>
            <a:xfrm rot="15631862">
              <a:off x="2686649" y="1175629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6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16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42">
              <a:extLst>
                <a:ext uri="{FF2B5EF4-FFF2-40B4-BE49-F238E27FC236}">
                  <a16:creationId xmlns="" xmlns:a16="http://schemas.microsoft.com/office/drawing/2014/main" id="{C90587E1-01FD-4B81-8E9F-EF4048B22D19}"/>
                </a:ext>
              </a:extLst>
            </p:cNvPr>
            <p:cNvSpPr txBox="1"/>
            <p:nvPr/>
          </p:nvSpPr>
          <p:spPr>
            <a:xfrm rot="16200000">
              <a:off x="3060811" y="972789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43">
              <a:extLst>
                <a:ext uri="{FF2B5EF4-FFF2-40B4-BE49-F238E27FC236}">
                  <a16:creationId xmlns="" xmlns:a16="http://schemas.microsoft.com/office/drawing/2014/main" id="{B24B809D-7609-4D5B-8E54-99353BCF8BDF}"/>
                </a:ext>
              </a:extLst>
            </p:cNvPr>
            <p:cNvSpPr txBox="1"/>
            <p:nvPr/>
          </p:nvSpPr>
          <p:spPr>
            <a:xfrm rot="17205300">
              <a:off x="3786228" y="1232827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44">
              <a:extLst>
                <a:ext uri="{FF2B5EF4-FFF2-40B4-BE49-F238E27FC236}">
                  <a16:creationId xmlns="" xmlns:a16="http://schemas.microsoft.com/office/drawing/2014/main" id="{2C896F6E-0429-4D51-8E57-111805A654AB}"/>
                </a:ext>
              </a:extLst>
            </p:cNvPr>
            <p:cNvSpPr txBox="1"/>
            <p:nvPr/>
          </p:nvSpPr>
          <p:spPr>
            <a:xfrm rot="17896884">
              <a:off x="4114253" y="1355277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45">
              <a:extLst>
                <a:ext uri="{FF2B5EF4-FFF2-40B4-BE49-F238E27FC236}">
                  <a16:creationId xmlns="" xmlns:a16="http://schemas.microsoft.com/office/drawing/2014/main" id="{9D41595B-D0D3-4CC9-BAF7-47887C52E813}"/>
                </a:ext>
              </a:extLst>
            </p:cNvPr>
            <p:cNvSpPr txBox="1"/>
            <p:nvPr/>
          </p:nvSpPr>
          <p:spPr>
            <a:xfrm rot="18300000">
              <a:off x="4545419" y="1580886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46">
              <a:extLst>
                <a:ext uri="{FF2B5EF4-FFF2-40B4-BE49-F238E27FC236}">
                  <a16:creationId xmlns="" xmlns:a16="http://schemas.microsoft.com/office/drawing/2014/main" id="{962EE6B2-4DA5-4464-B825-C6DAE9574720}"/>
                </a:ext>
              </a:extLst>
            </p:cNvPr>
            <p:cNvSpPr txBox="1"/>
            <p:nvPr/>
          </p:nvSpPr>
          <p:spPr>
            <a:xfrm rot="18900000">
              <a:off x="4625480" y="1861452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47">
              <a:extLst>
                <a:ext uri="{FF2B5EF4-FFF2-40B4-BE49-F238E27FC236}">
                  <a16:creationId xmlns="" xmlns:a16="http://schemas.microsoft.com/office/drawing/2014/main" id="{3795A783-E8E7-4220-8BC5-2EF295D5517A}"/>
                </a:ext>
              </a:extLst>
            </p:cNvPr>
            <p:cNvSpPr txBox="1"/>
            <p:nvPr/>
          </p:nvSpPr>
          <p:spPr>
            <a:xfrm rot="19500000">
              <a:off x="4717206" y="2250608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48">
              <a:extLst>
                <a:ext uri="{FF2B5EF4-FFF2-40B4-BE49-F238E27FC236}">
                  <a16:creationId xmlns="" xmlns:a16="http://schemas.microsoft.com/office/drawing/2014/main" id="{8991DFD6-976A-4EEC-BD01-020518351306}"/>
                </a:ext>
              </a:extLst>
            </p:cNvPr>
            <p:cNvSpPr txBox="1"/>
            <p:nvPr/>
          </p:nvSpPr>
          <p:spPr>
            <a:xfrm rot="20100000">
              <a:off x="4991780" y="2478680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9">
              <a:extLst>
                <a:ext uri="{FF2B5EF4-FFF2-40B4-BE49-F238E27FC236}">
                  <a16:creationId xmlns="" xmlns:a16="http://schemas.microsoft.com/office/drawing/2014/main" id="{CBFC0051-9243-490F-AC21-5F14E4C80146}"/>
                </a:ext>
              </a:extLst>
            </p:cNvPr>
            <p:cNvSpPr txBox="1"/>
            <p:nvPr/>
          </p:nvSpPr>
          <p:spPr>
            <a:xfrm rot="20700000">
              <a:off x="5079754" y="2779909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50">
              <a:extLst>
                <a:ext uri="{FF2B5EF4-FFF2-40B4-BE49-F238E27FC236}">
                  <a16:creationId xmlns="" xmlns:a16="http://schemas.microsoft.com/office/drawing/2014/main" id="{02C5542C-6FD9-4D74-A05B-3D5A2AD07B3D}"/>
                </a:ext>
              </a:extLst>
            </p:cNvPr>
            <p:cNvSpPr txBox="1"/>
            <p:nvPr/>
          </p:nvSpPr>
          <p:spPr>
            <a:xfrm rot="21447728">
              <a:off x="5253003" y="3162060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401756">
            <a:off x="3648437" y="1637102"/>
            <a:ext cx="2189749" cy="867917"/>
          </a:xfrm>
          <a:prstGeom prst="rect">
            <a:avLst/>
          </a:prstGeom>
        </p:spPr>
      </p:pic>
      <p:sp>
        <p:nvSpPr>
          <p:cNvPr id="45" name="Hexagon 44">
            <a:hlinkClick r:id="rId7" action="ppaction://hlinksldjump"/>
          </p:cNvPr>
          <p:cNvSpPr/>
          <p:nvPr/>
        </p:nvSpPr>
        <p:spPr>
          <a:xfrm>
            <a:off x="685342" y="2556787"/>
            <a:ext cx="908546" cy="55887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Hexagon 45">
            <a:hlinkClick r:id="rId8" action="ppaction://hlinksldjump"/>
          </p:cNvPr>
          <p:cNvSpPr/>
          <p:nvPr/>
        </p:nvSpPr>
        <p:spPr>
          <a:xfrm>
            <a:off x="2245027" y="2566293"/>
            <a:ext cx="908546" cy="558875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7" name="Hexagon 46">
            <a:hlinkClick r:id="rId9" action="ppaction://hlinksldjump"/>
          </p:cNvPr>
          <p:cNvSpPr/>
          <p:nvPr/>
        </p:nvSpPr>
        <p:spPr>
          <a:xfrm>
            <a:off x="678246" y="3418914"/>
            <a:ext cx="908546" cy="558875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49" name="Hình ảnh 51">
            <a:extLst>
              <a:ext uri="{FF2B5EF4-FFF2-40B4-BE49-F238E27FC236}">
                <a16:creationId xmlns="" xmlns:a16="http://schemas.microsoft.com/office/drawing/2014/main" id="{DE2D14AF-CD9D-49B1-A9B9-CDC603D27B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15" y="3743758"/>
            <a:ext cx="1406048" cy="495608"/>
          </a:xfrm>
          <a:prstGeom prst="rect">
            <a:avLst/>
          </a:prstGeom>
        </p:spPr>
      </p:pic>
      <p:sp>
        <p:nvSpPr>
          <p:cNvPr id="50" name="Hexagon 49">
            <a:hlinkClick r:id="rId11" action="ppaction://hlinksldjump"/>
          </p:cNvPr>
          <p:cNvSpPr/>
          <p:nvPr/>
        </p:nvSpPr>
        <p:spPr>
          <a:xfrm>
            <a:off x="2215654" y="3408642"/>
            <a:ext cx="908546" cy="558875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Q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45" y="99307"/>
            <a:ext cx="1023592" cy="767694"/>
          </a:xfrm>
          <a:prstGeom prst="rect">
            <a:avLst/>
          </a:prstGeom>
        </p:spPr>
      </p:pic>
      <p:pic>
        <p:nvPicPr>
          <p:cNvPr id="53" name="Q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06" y="1064677"/>
            <a:ext cx="914551" cy="68591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905294" y="230332"/>
            <a:ext cx="2666420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Phần thưởng của em là </a:t>
            </a:r>
            <a:r>
              <a:rPr lang="en-US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  <a:r>
              <a:rPr lang="vi-VN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quyển</a:t>
            </a:r>
            <a:r>
              <a:rPr lang="en-US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tập</a:t>
            </a:r>
            <a:endParaRPr lang="vi-VN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98160" y="243734"/>
            <a:ext cx="2666420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Phần thưởng của em là tràng pháo tay</a:t>
            </a:r>
            <a:endParaRPr lang="vi-VN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4" y="4458574"/>
            <a:ext cx="404869" cy="3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32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ng qu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0" grpId="0" animBg="1"/>
      <p:bldP spid="54" grpId="0"/>
      <p:bldP spid="54" grpId="1"/>
      <p:bldP spid="54" grpId="2"/>
      <p:bldP spid="54" grpId="3"/>
      <p:bldP spid="54" grpId="4"/>
      <p:bldP spid="54" grpId="5"/>
      <p:bldP spid="54" grpId="6"/>
      <p:bldP spid="54" grpId="7"/>
      <p:bldP spid="52" grpId="0"/>
      <p:bldP spid="52" grpId="1"/>
      <p:bldP spid="52" grpId="2"/>
      <p:bldP spid="52" grpId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Hộp quà may mắ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0" y="192883"/>
            <a:ext cx="4652963" cy="20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373166" y="516731"/>
            <a:ext cx="6503194" cy="6534153"/>
            <a:chOff x="402810" y="-178437"/>
            <a:chExt cx="6869310" cy="6879897"/>
          </a:xfrm>
        </p:grpSpPr>
        <p:pic>
          <p:nvPicPr>
            <p:cNvPr id="4111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10" y="-178437"/>
              <a:ext cx="6864074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5">
              <a:extLst>
                <a:ext uri="{FF2B5EF4-FFF2-40B4-BE49-F238E27FC236}"/>
              </a:extLst>
            </p:cNvPr>
            <p:cNvSpPr txBox="1"/>
            <p:nvPr/>
          </p:nvSpPr>
          <p:spPr>
            <a:xfrm rot="572184">
              <a:off x="5190701" y="3568117"/>
              <a:ext cx="2018536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8" name="TextBox 6">
              <a:extLst>
                <a:ext uri="{FF2B5EF4-FFF2-40B4-BE49-F238E27FC236}"/>
              </a:extLst>
            </p:cNvPr>
            <p:cNvSpPr txBox="1"/>
            <p:nvPr/>
          </p:nvSpPr>
          <p:spPr>
            <a:xfrm rot="1084080">
              <a:off x="5062420" y="3929161"/>
              <a:ext cx="2018536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9" name="TextBox 7">
              <a:extLst>
                <a:ext uri="{FF2B5EF4-FFF2-40B4-BE49-F238E27FC236}"/>
              </a:extLst>
            </p:cNvPr>
            <p:cNvSpPr txBox="1"/>
            <p:nvPr/>
          </p:nvSpPr>
          <p:spPr>
            <a:xfrm rot="1732841">
              <a:off x="4665002" y="4142277"/>
              <a:ext cx="2019793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`17</a:t>
              </a:r>
            </a:p>
          </p:txBody>
        </p:sp>
        <p:sp>
          <p:nvSpPr>
            <p:cNvPr id="10" name="TextBox 8">
              <a:extLst>
                <a:ext uri="{FF2B5EF4-FFF2-40B4-BE49-F238E27FC236}"/>
              </a:extLst>
            </p:cNvPr>
            <p:cNvSpPr txBox="1"/>
            <p:nvPr/>
          </p:nvSpPr>
          <p:spPr>
            <a:xfrm rot="2353947">
              <a:off x="4658714" y="4542810"/>
              <a:ext cx="2019793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11" name="TextBox 9">
              <a:extLst>
                <a:ext uri="{FF2B5EF4-FFF2-40B4-BE49-F238E27FC236}"/>
              </a:extLst>
            </p:cNvPr>
            <p:cNvSpPr txBox="1"/>
            <p:nvPr/>
          </p:nvSpPr>
          <p:spPr>
            <a:xfrm rot="16736490">
              <a:off x="3398014" y="1019318"/>
              <a:ext cx="2018337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TextBox 10">
              <a:extLst>
                <a:ext uri="{FF2B5EF4-FFF2-40B4-BE49-F238E27FC236}"/>
              </a:extLst>
            </p:cNvPr>
            <p:cNvSpPr txBox="1"/>
            <p:nvPr/>
          </p:nvSpPr>
          <p:spPr>
            <a:xfrm rot="3026354">
              <a:off x="4402253" y="4760762"/>
              <a:ext cx="2019590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</a:p>
          </p:txBody>
        </p:sp>
        <p:sp>
          <p:nvSpPr>
            <p:cNvPr id="13" name="TextBox 11">
              <a:extLst>
                <a:ext uri="{FF2B5EF4-FFF2-40B4-BE49-F238E27FC236}"/>
              </a:extLst>
            </p:cNvPr>
            <p:cNvSpPr txBox="1"/>
            <p:nvPr/>
          </p:nvSpPr>
          <p:spPr>
            <a:xfrm rot="3566098">
              <a:off x="3963959" y="4898035"/>
              <a:ext cx="2018337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4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 rot="4115326">
              <a:off x="3740097" y="4934391"/>
              <a:ext cx="2018337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15" name="TextBox 23">
              <a:extLst>
                <a:ext uri="{FF2B5EF4-FFF2-40B4-BE49-F238E27FC236}"/>
              </a:extLst>
            </p:cNvPr>
            <p:cNvSpPr txBox="1"/>
            <p:nvPr/>
          </p:nvSpPr>
          <p:spPr>
            <a:xfrm rot="4824401">
              <a:off x="3465927" y="5102376"/>
              <a:ext cx="2018337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</a:p>
          </p:txBody>
        </p:sp>
        <p:sp>
          <p:nvSpPr>
            <p:cNvPr id="16" name="TextBox 24">
              <a:extLst>
                <a:ext uri="{FF2B5EF4-FFF2-40B4-BE49-F238E27FC236}"/>
              </a:extLst>
            </p:cNvPr>
            <p:cNvSpPr txBox="1"/>
            <p:nvPr/>
          </p:nvSpPr>
          <p:spPr>
            <a:xfrm rot="5400000">
              <a:off x="3077943" y="5252184"/>
              <a:ext cx="2019590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17" name="TextBox 25">
              <a:extLst>
                <a:ext uri="{FF2B5EF4-FFF2-40B4-BE49-F238E27FC236}"/>
              </a:extLst>
            </p:cNvPr>
            <p:cNvSpPr txBox="1"/>
            <p:nvPr/>
          </p:nvSpPr>
          <p:spPr>
            <a:xfrm rot="5890106">
              <a:off x="2579760" y="5292301"/>
              <a:ext cx="2315445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18" name="TextBox 26">
              <a:extLst>
                <a:ext uri="{FF2B5EF4-FFF2-40B4-BE49-F238E27FC236}"/>
              </a:extLst>
            </p:cNvPr>
            <p:cNvSpPr txBox="1"/>
            <p:nvPr/>
          </p:nvSpPr>
          <p:spPr>
            <a:xfrm rot="6630125">
              <a:off x="2481186" y="4968864"/>
              <a:ext cx="2019590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19" name="TextBox 27">
              <a:extLst>
                <a:ext uri="{FF2B5EF4-FFF2-40B4-BE49-F238E27FC236}"/>
              </a:extLst>
            </p:cNvPr>
            <p:cNvSpPr txBox="1"/>
            <p:nvPr/>
          </p:nvSpPr>
          <p:spPr>
            <a:xfrm rot="7148145">
              <a:off x="2180604" y="4832847"/>
              <a:ext cx="2018337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</a:p>
          </p:txBody>
        </p:sp>
        <p:sp>
          <p:nvSpPr>
            <p:cNvPr id="20" name="TextBox 28">
              <a:extLst>
                <a:ext uri="{FF2B5EF4-FFF2-40B4-BE49-F238E27FC236}"/>
              </a:extLst>
            </p:cNvPr>
            <p:cNvSpPr txBox="1"/>
            <p:nvPr/>
          </p:nvSpPr>
          <p:spPr>
            <a:xfrm rot="7773662">
              <a:off x="1920269" y="4649817"/>
              <a:ext cx="2018337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</a:p>
          </p:txBody>
        </p:sp>
        <p:sp>
          <p:nvSpPr>
            <p:cNvPr id="21" name="TextBox 29">
              <a:extLst>
                <a:ext uri="{FF2B5EF4-FFF2-40B4-BE49-F238E27FC236}"/>
              </a:extLst>
            </p:cNvPr>
            <p:cNvSpPr txBox="1"/>
            <p:nvPr/>
          </p:nvSpPr>
          <p:spPr>
            <a:xfrm rot="8327358">
              <a:off x="1693164" y="4396763"/>
              <a:ext cx="2018535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</p:txBody>
        </p:sp>
        <p:sp>
          <p:nvSpPr>
            <p:cNvPr id="22" name="TextBox 30">
              <a:extLst>
                <a:ext uri="{FF2B5EF4-FFF2-40B4-BE49-F238E27FC236}"/>
              </a:extLst>
            </p:cNvPr>
            <p:cNvSpPr txBox="1"/>
            <p:nvPr/>
          </p:nvSpPr>
          <p:spPr>
            <a:xfrm rot="9003469">
              <a:off x="1450436" y="4173617"/>
              <a:ext cx="2019793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</a:p>
          </p:txBody>
        </p:sp>
        <p:sp>
          <p:nvSpPr>
            <p:cNvPr id="23" name="TextBox 31">
              <a:extLst>
                <a:ext uri="{FF2B5EF4-FFF2-40B4-BE49-F238E27FC236}"/>
              </a:extLst>
            </p:cNvPr>
            <p:cNvSpPr txBox="1"/>
            <p:nvPr/>
          </p:nvSpPr>
          <p:spPr>
            <a:xfrm rot="9554290">
              <a:off x="1304548" y="3889046"/>
              <a:ext cx="2018536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24" name="TextBox 32">
              <a:extLst>
                <a:ext uri="{FF2B5EF4-FFF2-40B4-BE49-F238E27FC236}"/>
              </a:extLst>
            </p:cNvPr>
            <p:cNvSpPr txBox="1"/>
            <p:nvPr/>
          </p:nvSpPr>
          <p:spPr>
            <a:xfrm rot="10340615">
              <a:off x="1009000" y="3630800"/>
              <a:ext cx="2018535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</a:p>
          </p:txBody>
        </p:sp>
        <p:sp>
          <p:nvSpPr>
            <p:cNvPr id="25" name="TextBox 33">
              <a:extLst>
                <a:ext uri="{FF2B5EF4-FFF2-40B4-BE49-F238E27FC236}"/>
              </a:extLst>
            </p:cNvPr>
            <p:cNvSpPr txBox="1"/>
            <p:nvPr/>
          </p:nvSpPr>
          <p:spPr>
            <a:xfrm rot="10971147">
              <a:off x="996423" y="3271634"/>
              <a:ext cx="2019793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</a:p>
          </p:txBody>
        </p:sp>
        <p:sp>
          <p:nvSpPr>
            <p:cNvPr id="26" name="TextBox 34">
              <a:extLst>
                <a:ext uri="{FF2B5EF4-FFF2-40B4-BE49-F238E27FC236}"/>
              </a:extLst>
            </p:cNvPr>
            <p:cNvSpPr txBox="1"/>
            <p:nvPr/>
          </p:nvSpPr>
          <p:spPr>
            <a:xfrm rot="11550499">
              <a:off x="863112" y="2847284"/>
              <a:ext cx="2019793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</a:p>
          </p:txBody>
        </p:sp>
        <p:sp>
          <p:nvSpPr>
            <p:cNvPr id="27" name="TextBox 35">
              <a:extLst>
                <a:ext uri="{FF2B5EF4-FFF2-40B4-BE49-F238E27FC236}"/>
              </a:extLst>
            </p:cNvPr>
            <p:cNvSpPr txBox="1"/>
            <p:nvPr/>
          </p:nvSpPr>
          <p:spPr>
            <a:xfrm rot="11985261">
              <a:off x="972527" y="2581514"/>
              <a:ext cx="2548008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</a:p>
          </p:txBody>
        </p:sp>
        <p:sp>
          <p:nvSpPr>
            <p:cNvPr id="28" name="TextBox 36">
              <a:extLst>
                <a:ext uri="{FF2B5EF4-FFF2-40B4-BE49-F238E27FC236}"/>
              </a:extLst>
            </p:cNvPr>
            <p:cNvSpPr txBox="1"/>
            <p:nvPr/>
          </p:nvSpPr>
          <p:spPr>
            <a:xfrm rot="12679834">
              <a:off x="1068109" y="2184116"/>
              <a:ext cx="2503991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29" name="TextBox 37">
              <a:extLst>
                <a:ext uri="{FF2B5EF4-FFF2-40B4-BE49-F238E27FC236}"/>
              </a:extLst>
            </p:cNvPr>
            <p:cNvSpPr txBox="1"/>
            <p:nvPr/>
          </p:nvSpPr>
          <p:spPr>
            <a:xfrm rot="13229451">
              <a:off x="1523380" y="1925870"/>
              <a:ext cx="2018536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E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</a:p>
          </p:txBody>
        </p:sp>
        <p:sp>
          <p:nvSpPr>
            <p:cNvPr id="30" name="TextBox 38">
              <a:extLst>
                <a:ext uri="{FF2B5EF4-FFF2-40B4-BE49-F238E27FC236}"/>
              </a:extLst>
            </p:cNvPr>
            <p:cNvSpPr txBox="1"/>
            <p:nvPr/>
          </p:nvSpPr>
          <p:spPr>
            <a:xfrm rot="13750514">
              <a:off x="1686348" y="1543960"/>
              <a:ext cx="2019590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E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" name="TextBox 39">
              <a:extLst>
                <a:ext uri="{FF2B5EF4-FFF2-40B4-BE49-F238E27FC236}"/>
              </a:extLst>
            </p:cNvPr>
            <p:cNvSpPr txBox="1"/>
            <p:nvPr/>
          </p:nvSpPr>
          <p:spPr>
            <a:xfrm rot="14382827">
              <a:off x="1974978" y="1420478"/>
              <a:ext cx="2018337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66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Box 40">
              <a:extLst>
                <a:ext uri="{FF2B5EF4-FFF2-40B4-BE49-F238E27FC236}"/>
              </a:extLst>
            </p:cNvPr>
            <p:cNvSpPr txBox="1"/>
            <p:nvPr/>
          </p:nvSpPr>
          <p:spPr>
            <a:xfrm rot="15070866">
              <a:off x="2388749" y="1315801"/>
              <a:ext cx="2019590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66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3" name="TextBox 41">
              <a:extLst>
                <a:ext uri="{FF2B5EF4-FFF2-40B4-BE49-F238E27FC236}"/>
              </a:extLst>
            </p:cNvPr>
            <p:cNvSpPr txBox="1"/>
            <p:nvPr/>
          </p:nvSpPr>
          <p:spPr>
            <a:xfrm rot="15631862">
              <a:off x="2686184" y="1175394"/>
              <a:ext cx="2019590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66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4" name="TextBox 42">
              <a:extLst>
                <a:ext uri="{FF2B5EF4-FFF2-40B4-BE49-F238E27FC236}"/>
              </a:extLst>
            </p:cNvPr>
            <p:cNvSpPr txBox="1"/>
            <p:nvPr/>
          </p:nvSpPr>
          <p:spPr>
            <a:xfrm rot="16200000">
              <a:off x="3060962" y="972934"/>
              <a:ext cx="2018337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5" name="TextBox 43">
              <a:extLst>
                <a:ext uri="{FF2B5EF4-FFF2-40B4-BE49-F238E27FC236}"/>
              </a:extLst>
            </p:cNvPr>
            <p:cNvSpPr txBox="1"/>
            <p:nvPr/>
          </p:nvSpPr>
          <p:spPr>
            <a:xfrm rot="17205300">
              <a:off x="3786003" y="1233061"/>
              <a:ext cx="2019590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36" name="TextBox 44">
              <a:extLst>
                <a:ext uri="{FF2B5EF4-FFF2-40B4-BE49-F238E27FC236}"/>
              </a:extLst>
            </p:cNvPr>
            <p:cNvSpPr txBox="1"/>
            <p:nvPr/>
          </p:nvSpPr>
          <p:spPr>
            <a:xfrm rot="17896884">
              <a:off x="4114877" y="1355290"/>
              <a:ext cx="2018337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7" name="TextBox 45">
              <a:extLst>
                <a:ext uri="{FF2B5EF4-FFF2-40B4-BE49-F238E27FC236}"/>
              </a:extLst>
            </p:cNvPr>
            <p:cNvSpPr txBox="1"/>
            <p:nvPr/>
          </p:nvSpPr>
          <p:spPr>
            <a:xfrm rot="18300000">
              <a:off x="4545624" y="1580942"/>
              <a:ext cx="2018337" cy="502873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8" name="TextBox 46">
              <a:extLst>
                <a:ext uri="{FF2B5EF4-FFF2-40B4-BE49-F238E27FC236}"/>
              </a:extLst>
            </p:cNvPr>
            <p:cNvSpPr txBox="1"/>
            <p:nvPr/>
          </p:nvSpPr>
          <p:spPr>
            <a:xfrm rot="18900000">
              <a:off x="4626015" y="1861307"/>
              <a:ext cx="2018535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9" name="TextBox 47">
              <a:extLst>
                <a:ext uri="{FF2B5EF4-FFF2-40B4-BE49-F238E27FC236}"/>
              </a:extLst>
            </p:cNvPr>
            <p:cNvSpPr txBox="1"/>
            <p:nvPr/>
          </p:nvSpPr>
          <p:spPr>
            <a:xfrm rot="19500000">
              <a:off x="4717823" y="2250557"/>
              <a:ext cx="2018536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40" name="TextBox 48">
              <a:extLst>
                <a:ext uri="{FF2B5EF4-FFF2-40B4-BE49-F238E27FC236}"/>
              </a:extLst>
            </p:cNvPr>
            <p:cNvSpPr txBox="1"/>
            <p:nvPr/>
          </p:nvSpPr>
          <p:spPr>
            <a:xfrm rot="20100000">
              <a:off x="4991992" y="2478717"/>
              <a:ext cx="2018536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41" name="TextBox 49">
              <a:extLst>
                <a:ext uri="{FF2B5EF4-FFF2-40B4-BE49-F238E27FC236}"/>
              </a:extLst>
            </p:cNvPr>
            <p:cNvSpPr txBox="1"/>
            <p:nvPr/>
          </p:nvSpPr>
          <p:spPr>
            <a:xfrm rot="20700000">
              <a:off x="5080027" y="2779587"/>
              <a:ext cx="2018536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42" name="TextBox 50">
              <a:extLst>
                <a:ext uri="{FF2B5EF4-FFF2-40B4-BE49-F238E27FC236}"/>
              </a:extLst>
            </p:cNvPr>
            <p:cNvSpPr txBox="1"/>
            <p:nvPr/>
          </p:nvSpPr>
          <p:spPr>
            <a:xfrm rot="21447728">
              <a:off x="5253584" y="3161943"/>
              <a:ext cx="2018536" cy="501262"/>
            </a:xfrm>
            <a:prstGeom prst="ellipse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98244">
            <a:off x="3648075" y="1637111"/>
            <a:ext cx="2189560" cy="86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Hexagon 44">
            <a:hlinkClick r:id="rId7" action="ppaction://hlinksldjump"/>
          </p:cNvPr>
          <p:cNvSpPr/>
          <p:nvPr/>
        </p:nvSpPr>
        <p:spPr>
          <a:xfrm>
            <a:off x="685802" y="2556273"/>
            <a:ext cx="908447" cy="55959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6" name="Hexagon 45">
            <a:hlinkClick r:id="rId8" action="ppaction://hlinksldjump"/>
          </p:cNvPr>
          <p:cNvSpPr/>
          <p:nvPr/>
        </p:nvSpPr>
        <p:spPr>
          <a:xfrm>
            <a:off x="2245520" y="2565797"/>
            <a:ext cx="908447" cy="559594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47" name="Hexagon 46">
            <a:hlinkClick r:id="rId9" action="ppaction://hlinksldjump"/>
          </p:cNvPr>
          <p:cNvSpPr/>
          <p:nvPr/>
        </p:nvSpPr>
        <p:spPr>
          <a:xfrm>
            <a:off x="678658" y="3419476"/>
            <a:ext cx="908447" cy="558404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4104" name="Hình ảnh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86" y="3743326"/>
            <a:ext cx="1406128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Hexagon 49">
            <a:hlinkClick r:id="rId11" action="ppaction://hlinksldjump"/>
          </p:cNvPr>
          <p:cNvSpPr/>
          <p:nvPr/>
        </p:nvSpPr>
        <p:spPr>
          <a:xfrm>
            <a:off x="2215754" y="3408761"/>
            <a:ext cx="908447" cy="558403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4</a:t>
            </a:r>
          </a:p>
        </p:txBody>
      </p:sp>
      <p:pic>
        <p:nvPicPr>
          <p:cNvPr id="4" name="Q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98824"/>
            <a:ext cx="1023938" cy="76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Q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54" y="1064419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905500" y="229791"/>
            <a:ext cx="2665810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b="1" i="1" smtClean="0">
                <a:solidFill>
                  <a:srgbClr val="FF0000"/>
                </a:solidFill>
                <a:latin typeface="Palatino Linotype" pitchFamily="18" charset="0"/>
              </a:rPr>
              <a:t>Phần thưởng của em là </a:t>
            </a:r>
            <a:r>
              <a:rPr lang="en-US" altLang="en-US" b="1" i="1" smtClean="0">
                <a:solidFill>
                  <a:srgbClr val="FF0000"/>
                </a:solidFill>
                <a:latin typeface="Palatino Linotype" pitchFamily="18" charset="0"/>
              </a:rPr>
              <a:t>2</a:t>
            </a:r>
            <a:r>
              <a:rPr lang="vi-VN" altLang="en-US" b="1" i="1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altLang="en-US" b="1" i="1" smtClean="0">
                <a:solidFill>
                  <a:srgbClr val="FF0000"/>
                </a:solidFill>
                <a:latin typeface="Palatino Linotype" pitchFamily="18" charset="0"/>
              </a:rPr>
              <a:t>quyển tập</a:t>
            </a:r>
            <a:endParaRPr lang="vi-VN" altLang="en-US" b="1" i="1" smtClean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898357" y="244080"/>
            <a:ext cx="2665810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b="1" i="1" smtClean="0">
                <a:solidFill>
                  <a:srgbClr val="FF0000"/>
                </a:solidFill>
                <a:latin typeface="Palatino Linotype" pitchFamily="18" charset="0"/>
              </a:rPr>
              <a:t>Phần thưởng của em là tràng pháo tay</a:t>
            </a:r>
          </a:p>
        </p:txBody>
      </p:sp>
      <p:pic>
        <p:nvPicPr>
          <p:cNvPr id="4110" name="Picture 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458892"/>
            <a:ext cx="4048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901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ng qu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0" grpId="0" animBg="1"/>
      <p:bldP spid="54" grpId="0"/>
      <p:bldP spid="54" grpId="1"/>
      <p:bldP spid="54" grpId="2"/>
      <p:bldP spid="54" grpId="3"/>
      <p:bldP spid="54" grpId="4"/>
      <p:bldP spid="54" grpId="5"/>
      <p:bldP spid="54" grpId="6"/>
      <p:bldP spid="54" grpId="7"/>
      <p:bldP spid="52" grpId="0"/>
      <p:bldP spid="52" grpId="1"/>
      <p:bldP spid="52" grpId="2"/>
      <p:bldP spid="52" grpId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513161" y="1235869"/>
            <a:ext cx="8117681" cy="11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 trị của biểu thức  2x + 3y tại x = 1 và y = -1 là bao nhiêu?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296467" y="3363517"/>
            <a:ext cx="4135040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296468" y="2468167"/>
            <a:ext cx="4136231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4724400" y="2489597"/>
            <a:ext cx="4132660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B. </a:t>
            </a:r>
            <a:r>
              <a:rPr lang="nl-NL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724400" y="3363517"/>
            <a:ext cx="4132660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D. -3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67" y="61913"/>
            <a:ext cx="721519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9533"/>
            <a:ext cx="781050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848100" y="7143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pic>
        <p:nvPicPr>
          <p:cNvPr id="515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7" y="71438"/>
            <a:ext cx="809625" cy="7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942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513161" y="1235870"/>
            <a:ext cx="8117681" cy="8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a = 1, b = 2 và c = 3 thì giá trị của biểu thức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 + b – c).(a – b – c).(a – b + c) bằng bao nhiêu? </a:t>
            </a:r>
            <a:endParaRPr lang="vi-VN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 flipH="1">
            <a:off x="4805363" y="2456261"/>
            <a:ext cx="4135041" cy="59531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B. 0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282178" y="3363517"/>
            <a:ext cx="4137422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C. 2 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"/>
          <p:cNvSpPr/>
          <p:nvPr/>
        </p:nvSpPr>
        <p:spPr>
          <a:xfrm>
            <a:off x="286942" y="2456261"/>
            <a:ext cx="4132659" cy="59531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A. 1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805364" y="3363517"/>
            <a:ext cx="4132660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D.  3 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1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67" y="61913"/>
            <a:ext cx="721519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9533"/>
            <a:ext cx="781050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6957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pic>
        <p:nvPicPr>
          <p:cNvPr id="6179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7" y="71438"/>
            <a:ext cx="809625" cy="7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825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513161" y="1047751"/>
            <a:ext cx="8117681" cy="11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giá trị nào của biến x thì biểu thức 2x – 10 có giá trị bằng 0?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381001" y="3363517"/>
            <a:ext cx="4135041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381001" y="2489597"/>
            <a:ext cx="4135041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A. 0  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4782742" y="2489597"/>
            <a:ext cx="4132659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B. 2 </a:t>
            </a:r>
            <a:endParaRPr lang="vi-VN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805364" y="3363517"/>
            <a:ext cx="4132660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D. -10 </a:t>
            </a:r>
            <a:endParaRPr lang="vi-VN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67" y="61913"/>
            <a:ext cx="721519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9533"/>
            <a:ext cx="781050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581400" y="8096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pic>
        <p:nvPicPr>
          <p:cNvPr id="7203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7" y="71438"/>
            <a:ext cx="809625" cy="7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24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61939" y="1558529"/>
            <a:ext cx="859512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4: Biểu thức đại số biểu thị diện tích của hình thang có đáy lớn 2a, đáy bé b, đường cao 2h là:</a:t>
            </a:r>
            <a:endParaRPr lang="vi-VN" altLang="en-US" sz="2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261938" y="3082530"/>
            <a:ext cx="4135041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>
                <a:solidFill>
                  <a:srgbClr val="FFFFFF"/>
                </a:solidFill>
                <a:cs typeface="Arial" charset="0"/>
              </a:rPr>
              <a:t>(2a+b).h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282178" y="3956449"/>
            <a:ext cx="4137422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>
                <a:solidFill>
                  <a:srgbClr val="FFFFFF"/>
                </a:solidFill>
                <a:cs typeface="Arial" charset="0"/>
              </a:rPr>
              <a:t>(a+b).h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724402" y="3082530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blipFill rotWithShape="0">
            <a:blip r:embed="rId4"/>
            <a:stretch>
              <a:fillRect b="-7463"/>
            </a:stretch>
          </a:blipFill>
        </p:spPr>
        <p:txBody>
          <a:bodyPr lIns="68579" tIns="34289" rIns="68579" bIns="34289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3" name="D"/>
          <p:cNvSpPr/>
          <p:nvPr/>
        </p:nvSpPr>
        <p:spPr>
          <a:xfrm flipH="1">
            <a:off x="4724400" y="3956449"/>
            <a:ext cx="4132660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>
                <a:solidFill>
                  <a:srgbClr val="FFFFFF"/>
                </a:solidFill>
                <a:cs typeface="Arial" charset="0"/>
              </a:rPr>
              <a:t>(a+2b).h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67" y="61913"/>
            <a:ext cx="721519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9533"/>
            <a:ext cx="781050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pic>
        <p:nvPicPr>
          <p:cNvPr id="8227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7" y="71438"/>
            <a:ext cx="809625" cy="7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700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6" y="819151"/>
            <a:ext cx="809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04988" y="2264569"/>
            <a:ext cx="5029200" cy="457200"/>
          </a:xfrm>
        </p:spPr>
        <p:txBody>
          <a:bodyPr>
            <a:noAutofit/>
          </a:bodyPr>
          <a:lstStyle/>
          <a:p>
            <a:pPr algn="ctr"/>
            <a:r>
              <a:rPr lang="en-US" sz="2800" b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3492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211" y="646511"/>
            <a:ext cx="7314009" cy="1038225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defTabSz="685800">
              <a:defRPr/>
            </a:pP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7cm,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sz="2100" dirty="0">
                <a:solidFill>
                  <a:prstClr val="black"/>
                </a:solidFill>
                <a:latin typeface="Times New Roman"/>
                <a:cs typeface="Arial" charset="0"/>
              </a:rPr>
              <a:t>.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28614" y="890589"/>
            <a:ext cx="908447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u="sng" smtClean="0">
                <a:solidFill>
                  <a:srgbClr val="FF0000"/>
                </a:solidFill>
              </a:rPr>
              <a:t>Bài 1</a:t>
            </a:r>
            <a:r>
              <a:rPr lang="en-US" altLang="en-US" smtClean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68367" y="1728788"/>
            <a:ext cx="3757613" cy="1101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>
                <a:solidFill>
                  <a:srgbClr val="FF0000"/>
                </a:solidFill>
              </a:rPr>
              <a:t>Chu vi </a:t>
            </a:r>
            <a:r>
              <a:rPr lang="en-US" sz="2700" dirty="0" err="1">
                <a:solidFill>
                  <a:srgbClr val="FF0000"/>
                </a:solidFill>
              </a:rPr>
              <a:t>đáy</a:t>
            </a:r>
            <a:r>
              <a:rPr lang="en-US" sz="2700" dirty="0">
                <a:solidFill>
                  <a:srgbClr val="FF0000"/>
                </a:solidFill>
              </a:rPr>
              <a:t> . </a:t>
            </a:r>
            <a:r>
              <a:rPr lang="en-US" sz="2700" dirty="0" err="1">
                <a:solidFill>
                  <a:srgbClr val="FF0000"/>
                </a:solidFill>
              </a:rPr>
              <a:t>chiều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cao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23876" y="1385888"/>
            <a:ext cx="3148013" cy="1787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công thức tính diện tích xung quanh của một hình hộp chữ nhật</a:t>
            </a:r>
            <a:endParaRPr lang="en-US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08538" y="3284114"/>
            <a:ext cx="4897191" cy="1584101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 lIns="68579" tIns="34289" rIns="68579" bIns="34289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0247" name="Picture 14" descr="Sách giáo khoa Chân trời sáng tạo - Bộ sách của Nhà xuất bản Giáo dục Việt 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60" y="-91679"/>
            <a:ext cx="1312070" cy="104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6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211" y="646511"/>
            <a:ext cx="7314009" cy="715565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 biểu thức biểu thị chu vi của một hình chữ nhật có chiều dài hơn chiều rộng 7cm.</a:t>
            </a:r>
            <a:endParaRPr lang="vi-VN" sz="2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523877" y="1098949"/>
            <a:ext cx="916781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Bài 2: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96942" y="1728788"/>
            <a:ext cx="3757613" cy="1101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+ 7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23876" y="1385888"/>
            <a:ext cx="3311129" cy="1787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(cm, x&gt;0 )</a:t>
            </a:r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08539" y="3284114"/>
            <a:ext cx="6835462" cy="1584101"/>
          </a:xfrm>
          <a:prstGeom prst="rect">
            <a:avLst/>
          </a:prstGeom>
          <a:blipFill rotWithShape="0">
            <a:blip r:embed="rId2"/>
            <a:stretch>
              <a:fillRect b="-8596"/>
            </a:stretch>
          </a:blipFill>
        </p:spPr>
        <p:txBody>
          <a:bodyPr lIns="68579" tIns="34289" rIns="68579" bIns="34289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1271" name="Picture 14" descr="Sách giáo khoa Chân trời sáng tạo - Bộ sách của Nhà xuất bản Giáo dục Việt 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54" y="-32147"/>
            <a:ext cx="1312070" cy="104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62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211" y="646510"/>
            <a:ext cx="7314009" cy="1038746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sz="2100" dirty="0">
                <a:solidFill>
                  <a:prstClr val="black"/>
                </a:solidFill>
                <a:latin typeface="Times New Roman"/>
                <a:cs typeface="Arial" charset="0"/>
              </a:rPr>
              <a:t>.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328614" y="890589"/>
            <a:ext cx="908447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u="sng" smtClean="0">
                <a:solidFill>
                  <a:srgbClr val="FF0000"/>
                </a:solidFill>
              </a:rPr>
              <a:t>Bài 3</a:t>
            </a:r>
            <a:r>
              <a:rPr lang="en-US" altLang="en-US" smtClean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2292" name="Picture 14" descr="Sách giáo khoa Chân trời sáng tạo - Bộ sách của Nhà xuất bản Giáo dục Việt 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60" y="-91679"/>
            <a:ext cx="1312070" cy="104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5465" y="2038082"/>
            <a:ext cx="5921062" cy="2434465"/>
          </a:xfrm>
          <a:prstGeom prst="rect">
            <a:avLst/>
          </a:prstGeom>
          <a:blipFill rotWithShape="0">
            <a:blip r:embed="rId3"/>
            <a:stretch>
              <a:fillRect l="-1544" b="-4511"/>
            </a:stretch>
          </a:blipFill>
        </p:spPr>
        <p:txBody>
          <a:bodyPr lIns="68579" tIns="34289" rIns="68579" bIns="34289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3876" y="1760935"/>
            <a:ext cx="2257425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mtClean="0">
                <a:solidFill>
                  <a:prstClr val="black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4393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291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294211" y="646511"/>
            <a:ext cx="7314009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Lân có x nghìn đồng và chi tiêu hết y nghìn đồng, sau đó Lân được chị Mai cho z nghìn đồng. Hãy viết biểu thức đại số biểu thị số tiền mà Lân có sau khi chị Mai cho thêm z nghìn đồng. Tính số tiền Lân có khi x = 100, y = 60, z = 50</a:t>
            </a:r>
            <a:endParaRPr lang="vi-VN" altLang="en-US" sz="21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28614" y="890589"/>
            <a:ext cx="908447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u="sng" smtClean="0">
                <a:solidFill>
                  <a:srgbClr val="FF0000"/>
                </a:solidFill>
              </a:rPr>
              <a:t>Bài 4</a:t>
            </a:r>
            <a:r>
              <a:rPr lang="en-US" altLang="en-US" smtClean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3316" name="Picture 14" descr="Sách giáo khoa Chân trời sáng tạo - Bộ sách của Nhà xuất bản Giáo dục Việt 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60" y="-91679"/>
            <a:ext cx="1312070" cy="104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90564" y="2063355"/>
            <a:ext cx="120848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2444" y="2675336"/>
            <a:ext cx="7234238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 tiền Lân có sau khi chị Mai cho thêm z nghìn đồng là: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x – y + z (nghìn đồng)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 tiền Lân hiện có khi lúc đầu có 100 nghìn, chi tiêu hết 60 nghìn và được chị Mai cho 50 nghìn đồng là: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100 – 60 + 50 = 90 (nghìn đồng)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12765" y="1235870"/>
            <a:ext cx="8118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3cm?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296039" y="3363516"/>
            <a:ext cx="4135437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296040" y="2467947"/>
            <a:ext cx="4137025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3+3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4724402" y="2489597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B.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724402" y="3363517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3+3+3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0365" y="61913"/>
            <a:ext cx="72072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9533"/>
            <a:ext cx="7810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" y="71998"/>
            <a:ext cx="80973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2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211" y="646510"/>
            <a:ext cx="7314009" cy="1684734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mảnh vườn hình vuông có cạnh bằng a(m) với lối đi xung quanh rộng 1,2m.</a:t>
            </a:r>
            <a:endParaRPr lang="vi-VN" sz="21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vi-VN" sz="210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 viết biểu thức biểu thị diện tích phần còn lại của mảnh vườn</a:t>
            </a:r>
            <a:r>
              <a:rPr lang="vi-VN" sz="210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 diện tích còn lại của mảnh vườn khi a =20</a:t>
            </a:r>
            <a:r>
              <a:rPr lang="vi-VN" sz="210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70273" y="1488282"/>
            <a:ext cx="91797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u="sng" smtClean="0">
                <a:solidFill>
                  <a:srgbClr val="FF0000"/>
                </a:solidFill>
              </a:rPr>
              <a:t>Bài 5: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55" y="2343151"/>
            <a:ext cx="2739628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4" descr="Sách giáo khoa Chân trời sáng tạo - Bộ sách của Nhà xuất bản Giáo dục Việt 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60" y="-91679"/>
            <a:ext cx="1312070" cy="104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5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Sách giáo khoa Chân trời sáng tạo - Bộ sách của Nhà xuất bản Giáo dục Việt 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54" y="-32147"/>
            <a:ext cx="1312070" cy="104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276" y="811369"/>
            <a:ext cx="8641724" cy="2988126"/>
          </a:xfrm>
          <a:prstGeom prst="rect">
            <a:avLst/>
          </a:prstGeom>
          <a:blipFill rotWithShape="0">
            <a:blip r:embed="rId3"/>
            <a:stretch>
              <a:fillRect l="-2169" t="-2905"/>
            </a:stretch>
          </a:blipFill>
        </p:spPr>
        <p:txBody>
          <a:bodyPr lIns="68579" tIns="34289" rIns="68579" bIns="34289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731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948" name="Text Box 540"/>
          <p:cNvSpPr txBox="1">
            <a:spLocks noChangeArrowheads="1"/>
          </p:cNvSpPr>
          <p:nvPr/>
        </p:nvSpPr>
        <p:spPr bwMode="auto">
          <a:xfrm>
            <a:off x="2069306" y="1214438"/>
            <a:ext cx="520065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FF"/>
                </a:solidFill>
                <a:latin typeface="VNI-Times" pitchFamily="2" charset="0"/>
              </a:rPr>
              <a:t>1. Vieát bieåu thöùc bieåu thò chu vi cuûa hình chöõ nhaät, coù </a:t>
            </a:r>
            <a:r>
              <a:rPr lang="en-US" alt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 dài </a:t>
            </a:r>
            <a:r>
              <a:rPr lang="en-US" altLang="en-US" sz="2100">
                <a:solidFill>
                  <a:srgbClr val="0000FF"/>
                </a:solidFill>
                <a:latin typeface="VNI-Times" pitchFamily="2" charset="0"/>
              </a:rPr>
              <a:t>caùc caïnh laø x vaø y ?</a:t>
            </a:r>
          </a:p>
        </p:txBody>
      </p:sp>
      <p:sp>
        <p:nvSpPr>
          <p:cNvPr id="401949" name="Text Box 541"/>
          <p:cNvSpPr txBox="1">
            <a:spLocks noChangeArrowheads="1"/>
          </p:cNvSpPr>
          <p:nvPr/>
        </p:nvSpPr>
        <p:spPr bwMode="auto">
          <a:xfrm>
            <a:off x="2114550" y="2800351"/>
            <a:ext cx="485775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FF"/>
                </a:solidFill>
                <a:latin typeface="VNI-Times" pitchFamily="2" charset="0"/>
              </a:rPr>
              <a:t>2. Cho x = 4, y = 5 thì chu vi hình chöõ nhaät baèng bao nhieâu?</a:t>
            </a:r>
          </a:p>
        </p:txBody>
      </p:sp>
      <p:sp>
        <p:nvSpPr>
          <p:cNvPr id="401952" name="Text Box 544"/>
          <p:cNvSpPr txBox="1">
            <a:spLocks noChangeArrowheads="1"/>
          </p:cNvSpPr>
          <p:nvPr/>
        </p:nvSpPr>
        <p:spPr bwMode="auto">
          <a:xfrm>
            <a:off x="3486150" y="2343151"/>
            <a:ext cx="1485900" cy="3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FF3300"/>
                </a:solidFill>
                <a:latin typeface="VNI-Times" pitchFamily="2" charset="0"/>
              </a:rPr>
              <a:t>2. ( x + y )</a:t>
            </a:r>
          </a:p>
        </p:txBody>
      </p:sp>
      <p:sp>
        <p:nvSpPr>
          <p:cNvPr id="401954" name="Text Box 546"/>
          <p:cNvSpPr txBox="1">
            <a:spLocks noChangeArrowheads="1"/>
          </p:cNvSpPr>
          <p:nvPr/>
        </p:nvSpPr>
        <p:spPr bwMode="auto">
          <a:xfrm>
            <a:off x="2114550" y="3587354"/>
            <a:ext cx="5200650" cy="8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FF"/>
                </a:solidFill>
                <a:latin typeface="VNI-Times" pitchFamily="2" charset="0"/>
              </a:rPr>
              <a:t>Vôùi x = 4, y = 5 thì chu vi hình chöõ nhaät laø:</a:t>
            </a: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FF"/>
                </a:solidFill>
                <a:latin typeface="VNI-Times" pitchFamily="2" charset="0"/>
              </a:rPr>
              <a:t>                  </a:t>
            </a:r>
            <a:r>
              <a:rPr lang="en-US" altLang="en-US" sz="2100">
                <a:solidFill>
                  <a:srgbClr val="FF3300"/>
                </a:solidFill>
                <a:latin typeface="VNI-Times" pitchFamily="2" charset="0"/>
              </a:rPr>
              <a:t>2 . ( 4 + 5 ) = </a:t>
            </a:r>
            <a:r>
              <a:rPr lang="en-US" altLang="en-US" sz="2100">
                <a:solidFill>
                  <a:srgbClr val="FF00FF"/>
                </a:solidFill>
                <a:latin typeface="VNI-Times" pitchFamily="2" charset="0"/>
              </a:rPr>
              <a:t>18</a:t>
            </a:r>
          </a:p>
        </p:txBody>
      </p:sp>
      <p:pic>
        <p:nvPicPr>
          <p:cNvPr id="16390" name="Picture 14" descr="Sách giáo khoa Chân trời sáng tạo - Bộ sách của Nhà xuất bản Giáo dục Việt 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54" y="-32147"/>
            <a:ext cx="1312070" cy="104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328613" y="1214438"/>
            <a:ext cx="1120379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193522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1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0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948" grpId="0"/>
      <p:bldP spid="401949" grpId="0"/>
      <p:bldP spid="401952" grpId="0"/>
      <p:bldP spid="40195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Sách giáo khoa Chân trời sáng tạo - Bộ sách của Nhà xuất bản Giáo dục Việt 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16" y="2"/>
            <a:ext cx="1310879" cy="10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691880" y="834629"/>
            <a:ext cx="6311503" cy="76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500" b="1">
                <a:solidFill>
                  <a:srgbClr val="0065B1"/>
                </a:solidFill>
                <a:latin typeface="Times New Roman" pitchFamily="18" charset="0"/>
                <a:cs typeface="Tahoma" pitchFamily="34" charset="0"/>
              </a:rPr>
              <a:t>Dặn dò: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540669" y="1727599"/>
            <a:ext cx="6613922" cy="9925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9" tIns="34289" rIns="68579" bIns="34289">
            <a:spAutoFit/>
          </a:bodyPr>
          <a:lstStyle>
            <a:lvl1pPr marL="857250" indent="-8572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altLang="en-US" sz="3000" b="1">
                <a:solidFill>
                  <a:prstClr val="black"/>
                </a:solidFill>
                <a:latin typeface="Times New Roman" pitchFamily="18" charset="0"/>
                <a:cs typeface="Tahoma" pitchFamily="34" charset="0"/>
              </a:rPr>
              <a:t>Xem lại nội dung kiến thức bài học.</a:t>
            </a:r>
          </a:p>
        </p:txBody>
      </p:sp>
    </p:spTree>
    <p:extLst>
      <p:ext uri="{BB962C8B-B14F-4D97-AF65-F5344CB8AC3E}">
        <p14:creationId xmlns:p14="http://schemas.microsoft.com/office/powerpoint/2010/main" val="11172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90801" y="3689350"/>
            <a:ext cx="5167313" cy="311150"/>
          </a:xfrm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400">
                <a:solidFill>
                  <a:schemeClr val="tx2"/>
                </a:solidFill>
              </a:rPr>
              <a:t>Click to edit company slogan 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white">
          <a:xfrm>
            <a:off x="2713038" y="4446589"/>
            <a:ext cx="3001459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/>
              <a:t>www.themegallery.com</a:t>
            </a:r>
          </a:p>
        </p:txBody>
      </p:sp>
      <p:sp>
        <p:nvSpPr>
          <p:cNvPr id="36868" name="WordArt 5"/>
          <p:cNvSpPr>
            <a:spLocks noChangeArrowheads="1" noChangeShapeType="1" noTextEdit="1"/>
          </p:cNvSpPr>
          <p:nvPr/>
        </p:nvSpPr>
        <p:spPr bwMode="auto">
          <a:xfrm>
            <a:off x="2743200" y="2971800"/>
            <a:ext cx="4953000" cy="514350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118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352550"/>
            <a:ext cx="8763000" cy="1657350"/>
          </a:xfrm>
          <a:prstGeom prst="rect">
            <a:avLst/>
          </a:prstGeom>
          <a:noFill/>
        </p:spPr>
        <p:txBody>
          <a:bodyPr wrap="none" lIns="91438" tIns="45719" rIns="91438" bIns="45719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sinh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4518" y="3143251"/>
            <a:ext cx="8229600" cy="485775"/>
          </a:xfrm>
          <a:prstGeom prst="rect">
            <a:avLst/>
          </a:prstGeom>
        </p:spPr>
        <p:txBody>
          <a:bodyPr vert="horz" lIns="91438" tIns="45719" rIns="91438" bIns="45719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KÍNH CHÀO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12765" y="1235870"/>
            <a:ext cx="8118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6cm,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4cm?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 flipH="1">
            <a:off x="4805365" y="2456261"/>
            <a:ext cx="4135437" cy="59531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B. 2(6+4)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282577" y="3363517"/>
            <a:ext cx="4137025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6+4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>
            <a:off x="287338" y="2456261"/>
            <a:ext cx="4132262" cy="59531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2.6+4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805364" y="3363517"/>
            <a:ext cx="4132262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D. 6.4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0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0365" y="61913"/>
            <a:ext cx="72072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9533"/>
            <a:ext cx="7810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" y="71998"/>
            <a:ext cx="80973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01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12765" y="1047751"/>
            <a:ext cx="8118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5cm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381000" y="3363517"/>
            <a:ext cx="4135438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π.25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"/>
              <p:cNvSpPr/>
              <p:nvPr/>
            </p:nvSpPr>
            <p:spPr>
              <a:xfrm>
                <a:off x="381000" y="2489597"/>
                <a:ext cx="4135438" cy="596503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7030A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91438" tIns="45719" rIns="91438" bIns="45719" anchor="ctr"/>
              <a:lstStyle/>
              <a:p>
                <a:pPr algn="ctr">
                  <a:defRPr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89597"/>
                <a:ext cx="4135438" cy="596503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"/>
              <p:cNvSpPr/>
              <p:nvPr/>
            </p:nvSpPr>
            <p:spPr>
              <a:xfrm flipH="1">
                <a:off x="4783138" y="2489597"/>
                <a:ext cx="4132262" cy="596503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91438" tIns="45719" rIns="91438" bIns="45719" anchor="ctr"/>
              <a:lstStyle/>
              <a:p>
                <a:pPr algn="ctr"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83138" y="2489597"/>
                <a:ext cx="4132262" cy="596503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"/>
          <p:cNvSpPr/>
          <p:nvPr/>
        </p:nvSpPr>
        <p:spPr>
          <a:xfrm flipH="1">
            <a:off x="4805364" y="3363517"/>
            <a:ext cx="4132262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6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30365" y="61913"/>
            <a:ext cx="72072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59533"/>
            <a:ext cx="7810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" y="71998"/>
            <a:ext cx="80973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56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61939" y="971551"/>
            <a:ext cx="85947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3cm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cm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261938" y="3082529"/>
            <a:ext cx="4135437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/>
              <a:t>3.x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282577" y="3956448"/>
            <a:ext cx="4137025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/>
              <a:t>2(3+x)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4724402" y="3082529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/>
              <a:t> </a:t>
            </a:r>
            <a:r>
              <a:rPr lang="en-US" sz="2400"/>
              <a:t>3+x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724402" y="3956448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/>
              <a:t>3.x.2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0365" y="61913"/>
            <a:ext cx="72072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9533"/>
            <a:ext cx="7810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" y="71998"/>
            <a:ext cx="80973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91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" y="383425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l"/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1" y="1045639"/>
            <a:ext cx="898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5317" y="1768437"/>
            <a:ext cx="90626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3"/>
              <p:cNvSpPr txBox="1">
                <a:spLocks noChangeArrowheads="1"/>
              </p:cNvSpPr>
              <p:nvPr/>
            </p:nvSpPr>
            <p:spPr bwMode="auto">
              <a:xfrm>
                <a:off x="28136" y="2693806"/>
                <a:ext cx="77842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VD: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2+3-7;   12:6.2;  11(5+4);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.2+4.6.</m:t>
                    </m:r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:9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35" y="2693806"/>
                <a:ext cx="778422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723" t="-13953" b="-383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8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3621</Words>
  <Application>Microsoft Office PowerPoint</Application>
  <PresentationFormat>On-screen Show (16:9)</PresentationFormat>
  <Paragraphs>648</Paragraphs>
  <Slides>55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Office Theme</vt:lpstr>
      <vt:lpstr>1_Office Theme</vt:lpstr>
      <vt:lpstr>Equation</vt:lpstr>
      <vt:lpstr>PowerPoint Presentation</vt:lpstr>
      <vt:lpstr>CHƯƠNG VII: BIỂU THỨC SỐ- BIỂU THỨC ĐẠI SỐ Bài 1: Biểu thức số, biểu thức đại số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2022-09-02T02:21:57Z</dcterms:created>
  <dcterms:modified xsi:type="dcterms:W3CDTF">2022-09-02T02:22:01Z</dcterms:modified>
</cp:coreProperties>
</file>