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85" r:id="rId2"/>
    <p:sldMasterId id="2147483687" r:id="rId3"/>
    <p:sldMasterId id="2147483689" r:id="rId4"/>
  </p:sldMasterIdLst>
  <p:sldIdLst>
    <p:sldId id="281" r:id="rId5"/>
    <p:sldId id="312" r:id="rId6"/>
    <p:sldId id="324" r:id="rId7"/>
    <p:sldId id="325" r:id="rId8"/>
    <p:sldId id="326" r:id="rId9"/>
    <p:sldId id="327" r:id="rId10"/>
    <p:sldId id="328" r:id="rId11"/>
    <p:sldId id="307" r:id="rId12"/>
    <p:sldId id="330" r:id="rId13"/>
    <p:sldId id="331" r:id="rId14"/>
    <p:sldId id="332" r:id="rId15"/>
    <p:sldId id="333" r:id="rId16"/>
    <p:sldId id="334" r:id="rId17"/>
    <p:sldId id="336" r:id="rId18"/>
    <p:sldId id="337" r:id="rId19"/>
    <p:sldId id="338" r:id="rId20"/>
    <p:sldId id="340" r:id="rId21"/>
    <p:sldId id="341" r:id="rId22"/>
    <p:sldId id="342" r:id="rId23"/>
    <p:sldId id="343" r:id="rId24"/>
    <p:sldId id="344" r:id="rId25"/>
    <p:sldId id="345" r:id="rId26"/>
    <p:sldId id="346" r:id="rId27"/>
    <p:sldId id="347" r:id="rId28"/>
    <p:sldId id="348" r:id="rId29"/>
    <p:sldId id="308" r:id="rId30"/>
  </p:sldIdLst>
  <p:sldSz cx="12192000" cy="6858000"/>
  <p:notesSz cx="6858000" cy="9144000"/>
  <p:embeddedFontLst>
    <p:embeddedFont>
      <p:font typeface="Calibri" pitchFamily="34" charset="0"/>
      <p:regular r:id="rId31"/>
      <p:bold r:id="rId32"/>
      <p:italic r:id="rId33"/>
      <p:boldItalic r:id="rId34"/>
    </p:embeddedFont>
    <p:embeddedFont>
      <p:font typeface="Calibri Light"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t>9/5/2022</a:t>
            </a:fld>
            <a:endParaRPr lang="en-US"/>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t>9/5/2022</a:t>
            </a:fld>
            <a:endParaRPr lang="en-US"/>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582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t>9/5/2022</a:t>
            </a:fld>
            <a:endParaRPr lang="en-US"/>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196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31"/>
            <a:ext cx="3860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7"/>
            <a:ext cx="2844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7"/>
            <a:ext cx="3860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7"/>
            <a:ext cx="2844800" cy="476251"/>
          </a:xfrm>
          <a:prstGeom prst="rect">
            <a:avLst/>
          </a:prstGeom>
          <a:ln/>
        </p:spPr>
        <p:txBody>
          <a:bodyPr lIns="45694" tIns="22846" rIns="45694" bIns="22846"/>
          <a:lstStyle>
            <a:lvl1pPr>
              <a:defRPr/>
            </a:lvl1pPr>
          </a:lstStyle>
          <a:p>
            <a:pPr defTabSz="1088011"/>
            <a:fld id="{475E0F57-EEA1-4A8B-9311-4AD2064A14C0}" type="slidenum">
              <a:rPr lang="en-US" sz="2100" smtClean="0">
                <a:solidFill>
                  <a:prstClr val="black"/>
                </a:solidFill>
              </a:rPr>
              <a:pPr defTabSz="1088011"/>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t>9/5/2022</a:t>
            </a:fld>
            <a:endParaRPr lang="en-US"/>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197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t>9/5/2022</a:t>
            </a:fld>
            <a:endParaRPr lang="en-US"/>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693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t>9/5/2022</a:t>
            </a:fld>
            <a:endParaRPr lang="en-US"/>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931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t>9/5/2022</a:t>
            </a:fld>
            <a:endParaRPr lang="en-US"/>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1838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t>9/5/2022</a:t>
            </a:fld>
            <a:endParaRPr lang="en-US"/>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3190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t>9/5/2022</a:t>
            </a:fld>
            <a:endParaRPr lang="en-US"/>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224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t>9/5/2022</a:t>
            </a:fld>
            <a:endParaRPr lang="en-US"/>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835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t>9/5/2022</a:t>
            </a:fld>
            <a:endParaRPr lang="en-US"/>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99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9/5/2022</a:t>
            </a:fld>
            <a:endParaRPr lang="en-US"/>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83567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050">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1946" rtl="0" eaLnBrk="0" fontAlgn="base" hangingPunct="0">
        <a:spcBef>
          <a:spcPct val="0"/>
        </a:spcBef>
        <a:spcAft>
          <a:spcPct val="0"/>
        </a:spcAft>
        <a:defRPr sz="4400" kern="1200">
          <a:solidFill>
            <a:schemeClr val="tx1"/>
          </a:solidFill>
          <a:latin typeface="+mj-lt"/>
          <a:ea typeface="+mj-ea"/>
          <a:cs typeface="+mj-cs"/>
        </a:defRPr>
      </a:lvl1pPr>
      <a:lvl2pPr algn="ctr" defTabSz="911946" rtl="0" eaLnBrk="0" fontAlgn="base" hangingPunct="0">
        <a:spcBef>
          <a:spcPct val="0"/>
        </a:spcBef>
        <a:spcAft>
          <a:spcPct val="0"/>
        </a:spcAft>
        <a:defRPr sz="4400">
          <a:solidFill>
            <a:schemeClr val="tx1"/>
          </a:solidFill>
          <a:latin typeface="Calibri" pitchFamily="34" charset="0"/>
        </a:defRPr>
      </a:lvl2pPr>
      <a:lvl3pPr algn="ctr" defTabSz="911946" rtl="0" eaLnBrk="0" fontAlgn="base" hangingPunct="0">
        <a:spcBef>
          <a:spcPct val="0"/>
        </a:spcBef>
        <a:spcAft>
          <a:spcPct val="0"/>
        </a:spcAft>
        <a:defRPr sz="4400">
          <a:solidFill>
            <a:schemeClr val="tx1"/>
          </a:solidFill>
          <a:latin typeface="Calibri" pitchFamily="34" charset="0"/>
        </a:defRPr>
      </a:lvl3pPr>
      <a:lvl4pPr algn="ctr" defTabSz="911946" rtl="0" eaLnBrk="0" fontAlgn="base" hangingPunct="0">
        <a:spcBef>
          <a:spcPct val="0"/>
        </a:spcBef>
        <a:spcAft>
          <a:spcPct val="0"/>
        </a:spcAft>
        <a:defRPr sz="4400">
          <a:solidFill>
            <a:schemeClr val="tx1"/>
          </a:solidFill>
          <a:latin typeface="Calibri" pitchFamily="34" charset="0"/>
        </a:defRPr>
      </a:lvl4pPr>
      <a:lvl5pPr algn="ctr" defTabSz="911946" rtl="0" eaLnBrk="0" fontAlgn="base" hangingPunct="0">
        <a:spcBef>
          <a:spcPct val="0"/>
        </a:spcBef>
        <a:spcAft>
          <a:spcPct val="0"/>
        </a:spcAft>
        <a:defRPr sz="4400">
          <a:solidFill>
            <a:schemeClr val="tx1"/>
          </a:solidFill>
          <a:latin typeface="Calibri" pitchFamily="34" charset="0"/>
        </a:defRPr>
      </a:lvl5pPr>
      <a:lvl6pPr marL="456770" algn="ctr" defTabSz="911946" rtl="0" fontAlgn="base">
        <a:spcBef>
          <a:spcPct val="0"/>
        </a:spcBef>
        <a:spcAft>
          <a:spcPct val="0"/>
        </a:spcAft>
        <a:defRPr sz="4400">
          <a:solidFill>
            <a:schemeClr val="tx1"/>
          </a:solidFill>
          <a:latin typeface="Calibri" pitchFamily="34" charset="0"/>
        </a:defRPr>
      </a:lvl6pPr>
      <a:lvl7pPr marL="913532" algn="ctr" defTabSz="911946" rtl="0" fontAlgn="base">
        <a:spcBef>
          <a:spcPct val="0"/>
        </a:spcBef>
        <a:spcAft>
          <a:spcPct val="0"/>
        </a:spcAft>
        <a:defRPr sz="4400">
          <a:solidFill>
            <a:schemeClr val="tx1"/>
          </a:solidFill>
          <a:latin typeface="Calibri" pitchFamily="34" charset="0"/>
        </a:defRPr>
      </a:lvl7pPr>
      <a:lvl8pPr marL="1370296" algn="ctr" defTabSz="911946" rtl="0" fontAlgn="base">
        <a:spcBef>
          <a:spcPct val="0"/>
        </a:spcBef>
        <a:spcAft>
          <a:spcPct val="0"/>
        </a:spcAft>
        <a:defRPr sz="4400">
          <a:solidFill>
            <a:schemeClr val="tx1"/>
          </a:solidFill>
          <a:latin typeface="Calibri" pitchFamily="34" charset="0"/>
        </a:defRPr>
      </a:lvl8pPr>
      <a:lvl9pPr marL="1827065" algn="ctr" defTabSz="911946" rtl="0" fontAlgn="base">
        <a:spcBef>
          <a:spcPct val="0"/>
        </a:spcBef>
        <a:spcAft>
          <a:spcPct val="0"/>
        </a:spcAft>
        <a:defRPr sz="4400">
          <a:solidFill>
            <a:schemeClr val="tx1"/>
          </a:solidFill>
          <a:latin typeface="Calibri" pitchFamily="34" charset="0"/>
        </a:defRPr>
      </a:lvl9pPr>
    </p:titleStyle>
    <p:bodyStyle>
      <a:lvl1pPr marL="340991" indent="-340991" algn="l" defTabSz="9119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59" indent="-283891" algn="l" defTabSz="9119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31" indent="-226798" algn="l" defTabSz="9119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94"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863"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883"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11"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34"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59"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900" kern="1200">
          <a:solidFill>
            <a:schemeClr val="tx1"/>
          </a:solidFill>
          <a:latin typeface="+mn-lt"/>
          <a:ea typeface="+mn-ea"/>
          <a:cs typeface="+mn-cs"/>
        </a:defRPr>
      </a:lvl1pPr>
      <a:lvl2pPr marL="456527" algn="l" defTabSz="913050" rtl="0" eaLnBrk="1" latinLnBrk="0" hangingPunct="1">
        <a:defRPr sz="1900" kern="1200">
          <a:solidFill>
            <a:schemeClr val="tx1"/>
          </a:solidFill>
          <a:latin typeface="+mn-lt"/>
          <a:ea typeface="+mn-ea"/>
          <a:cs typeface="+mn-cs"/>
        </a:defRPr>
      </a:lvl2pPr>
      <a:lvl3pPr marL="913050" algn="l" defTabSz="913050" rtl="0" eaLnBrk="1" latinLnBrk="0" hangingPunct="1">
        <a:defRPr sz="1900" kern="1200">
          <a:solidFill>
            <a:schemeClr val="tx1"/>
          </a:solidFill>
          <a:latin typeface="+mn-lt"/>
          <a:ea typeface="+mn-ea"/>
          <a:cs typeface="+mn-cs"/>
        </a:defRPr>
      </a:lvl3pPr>
      <a:lvl4pPr marL="1369573" algn="l" defTabSz="913050" rtl="0" eaLnBrk="1" latinLnBrk="0" hangingPunct="1">
        <a:defRPr sz="1900" kern="1200">
          <a:solidFill>
            <a:schemeClr val="tx1"/>
          </a:solidFill>
          <a:latin typeface="+mn-lt"/>
          <a:ea typeface="+mn-ea"/>
          <a:cs typeface="+mn-cs"/>
        </a:defRPr>
      </a:lvl4pPr>
      <a:lvl5pPr marL="1826100" algn="l" defTabSz="913050" rtl="0" eaLnBrk="1" latinLnBrk="0" hangingPunct="1">
        <a:defRPr sz="1900" kern="1200">
          <a:solidFill>
            <a:schemeClr val="tx1"/>
          </a:solidFill>
          <a:latin typeface="+mn-lt"/>
          <a:ea typeface="+mn-ea"/>
          <a:cs typeface="+mn-cs"/>
        </a:defRPr>
      </a:lvl5pPr>
      <a:lvl6pPr marL="2282621" algn="l" defTabSz="913050" rtl="0" eaLnBrk="1" latinLnBrk="0" hangingPunct="1">
        <a:defRPr sz="1900" kern="1200">
          <a:solidFill>
            <a:schemeClr val="tx1"/>
          </a:solidFill>
          <a:latin typeface="+mn-lt"/>
          <a:ea typeface="+mn-ea"/>
          <a:cs typeface="+mn-cs"/>
        </a:defRPr>
      </a:lvl6pPr>
      <a:lvl7pPr marL="2739148" algn="l" defTabSz="913050" rtl="0" eaLnBrk="1" latinLnBrk="0" hangingPunct="1">
        <a:defRPr sz="1900" kern="1200">
          <a:solidFill>
            <a:schemeClr val="tx1"/>
          </a:solidFill>
          <a:latin typeface="+mn-lt"/>
          <a:ea typeface="+mn-ea"/>
          <a:cs typeface="+mn-cs"/>
        </a:defRPr>
      </a:lvl7pPr>
      <a:lvl8pPr marL="3195672" algn="l" defTabSz="913050" rtl="0" eaLnBrk="1" latinLnBrk="0" hangingPunct="1">
        <a:defRPr sz="1900" kern="1200">
          <a:solidFill>
            <a:schemeClr val="tx1"/>
          </a:solidFill>
          <a:latin typeface="+mn-lt"/>
          <a:ea typeface="+mn-ea"/>
          <a:cs typeface="+mn-cs"/>
        </a:defRPr>
      </a:lvl8pPr>
      <a:lvl9pPr marL="3652197" algn="l" defTabSz="91305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917">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alpha val="63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8011"/>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1088011" rtl="0" eaLnBrk="1" latinLnBrk="0" hangingPunct="1">
        <a:spcBef>
          <a:spcPct val="0"/>
        </a:spcBef>
        <a:buNone/>
        <a:defRPr sz="5200" kern="1200">
          <a:solidFill>
            <a:schemeClr val="tx1"/>
          </a:solidFill>
          <a:latin typeface="+mj-lt"/>
          <a:ea typeface="+mj-ea"/>
          <a:cs typeface="+mj-cs"/>
        </a:defRPr>
      </a:lvl1pPr>
    </p:titleStyle>
    <p:bodyStyle>
      <a:lvl1pPr marL="408004" indent="-408004" algn="l" defTabSz="108801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4009" indent="-340003" algn="l" defTabSz="108801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014" indent="-272004" algn="l" defTabSz="108801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019"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025"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028"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03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041"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04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011" rtl="0" eaLnBrk="1" latinLnBrk="0" hangingPunct="1">
        <a:defRPr sz="2100" kern="1200">
          <a:solidFill>
            <a:schemeClr val="tx1"/>
          </a:solidFill>
          <a:latin typeface="+mn-lt"/>
          <a:ea typeface="+mn-ea"/>
          <a:cs typeface="+mn-cs"/>
        </a:defRPr>
      </a:lvl1pPr>
      <a:lvl2pPr marL="544005" algn="l" defTabSz="1088011" rtl="0" eaLnBrk="1" latinLnBrk="0" hangingPunct="1">
        <a:defRPr sz="2100" kern="1200">
          <a:solidFill>
            <a:schemeClr val="tx1"/>
          </a:solidFill>
          <a:latin typeface="+mn-lt"/>
          <a:ea typeface="+mn-ea"/>
          <a:cs typeface="+mn-cs"/>
        </a:defRPr>
      </a:lvl2pPr>
      <a:lvl3pPr marL="1088011" algn="l" defTabSz="1088011" rtl="0" eaLnBrk="1" latinLnBrk="0" hangingPunct="1">
        <a:defRPr sz="2100" kern="1200">
          <a:solidFill>
            <a:schemeClr val="tx1"/>
          </a:solidFill>
          <a:latin typeface="+mn-lt"/>
          <a:ea typeface="+mn-ea"/>
          <a:cs typeface="+mn-cs"/>
        </a:defRPr>
      </a:lvl3pPr>
      <a:lvl4pPr marL="1632018" algn="l" defTabSz="1088011" rtl="0" eaLnBrk="1" latinLnBrk="0" hangingPunct="1">
        <a:defRPr sz="2100" kern="1200">
          <a:solidFill>
            <a:schemeClr val="tx1"/>
          </a:solidFill>
          <a:latin typeface="+mn-lt"/>
          <a:ea typeface="+mn-ea"/>
          <a:cs typeface="+mn-cs"/>
        </a:defRPr>
      </a:lvl4pPr>
      <a:lvl5pPr marL="2176022" algn="l" defTabSz="1088011" rtl="0" eaLnBrk="1" latinLnBrk="0" hangingPunct="1">
        <a:defRPr sz="2100" kern="1200">
          <a:solidFill>
            <a:schemeClr val="tx1"/>
          </a:solidFill>
          <a:latin typeface="+mn-lt"/>
          <a:ea typeface="+mn-ea"/>
          <a:cs typeface="+mn-cs"/>
        </a:defRPr>
      </a:lvl5pPr>
      <a:lvl6pPr marL="2720027" algn="l" defTabSz="1088011" rtl="0" eaLnBrk="1" latinLnBrk="0" hangingPunct="1">
        <a:defRPr sz="2100" kern="1200">
          <a:solidFill>
            <a:schemeClr val="tx1"/>
          </a:solidFill>
          <a:latin typeface="+mn-lt"/>
          <a:ea typeface="+mn-ea"/>
          <a:cs typeface="+mn-cs"/>
        </a:defRPr>
      </a:lvl6pPr>
      <a:lvl7pPr marL="3264033" algn="l" defTabSz="1088011" rtl="0" eaLnBrk="1" latinLnBrk="0" hangingPunct="1">
        <a:defRPr sz="2100" kern="1200">
          <a:solidFill>
            <a:schemeClr val="tx1"/>
          </a:solidFill>
          <a:latin typeface="+mn-lt"/>
          <a:ea typeface="+mn-ea"/>
          <a:cs typeface="+mn-cs"/>
        </a:defRPr>
      </a:lvl7pPr>
      <a:lvl8pPr marL="3808037" algn="l" defTabSz="1088011" rtl="0" eaLnBrk="1" latinLnBrk="0" hangingPunct="1">
        <a:defRPr sz="2100" kern="1200">
          <a:solidFill>
            <a:schemeClr val="tx1"/>
          </a:solidFill>
          <a:latin typeface="+mn-lt"/>
          <a:ea typeface="+mn-ea"/>
          <a:cs typeface="+mn-cs"/>
        </a:defRPr>
      </a:lvl8pPr>
      <a:lvl9pPr marL="4352043" algn="l" defTabSz="108801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87467" y="1453502"/>
            <a:ext cx="9685321" cy="2862322"/>
          </a:xfrm>
          <a:prstGeom prst="rect">
            <a:avLst/>
          </a:prstGeom>
          <a:noFill/>
        </p:spPr>
        <p:txBody>
          <a:bodyPr wrap="square" rtlCol="0">
            <a:spAutoFit/>
          </a:bodyPr>
          <a:lstStyle/>
          <a:p>
            <a:pPr algn="ctr"/>
            <a:r>
              <a:rPr lang="en-US" sz="6000" b="1" dirty="0">
                <a:solidFill>
                  <a:srgbClr val="C00000"/>
                </a:solidFill>
                <a:latin typeface="Times New Roman" pitchFamily="18" charset="0"/>
                <a:cs typeface="Times New Roman" pitchFamily="18" charset="0"/>
              </a:rPr>
              <a:t>KÍNH CHÀO QUÝ THẦY CÔ GIÁO VÀ CÁC EM HỌC SINH!</a:t>
            </a:r>
          </a:p>
        </p:txBody>
      </p:sp>
    </p:spTree>
    <p:extLst>
      <p:ext uri="{BB962C8B-B14F-4D97-AF65-F5344CB8AC3E}">
        <p14:creationId xmlns:p14="http://schemas.microsoft.com/office/powerpoint/2010/main" val="135214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1815882"/>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2. C</a:t>
            </a:r>
            <a:r>
              <a:rPr lang="en-US" sz="2800" dirty="0" err="1">
                <a:solidFill>
                  <a:srgbClr val="FF0000"/>
                </a:solidFill>
                <a:latin typeface="Times New Roman" panose="02020603050405020304" pitchFamily="18" charset="0"/>
                <a:cs typeface="Times New Roman" panose="02020603050405020304" pitchFamily="18" charset="0"/>
              </a:rPr>
              <a:t>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a. Luận đề</a:t>
            </a:r>
          </a:p>
          <a:p>
            <a:r>
              <a:rPr lang="vi-VN" sz="2800" dirty="0">
                <a:solidFill>
                  <a:srgbClr val="0070C0"/>
                </a:solidFill>
                <a:latin typeface="Times New Roman" panose="02020603050405020304" pitchFamily="18" charset="0"/>
                <a:cs typeface="Times New Roman" panose="02020603050405020304" pitchFamily="18" charset="0"/>
              </a:rPr>
              <a:t>- Luận đề là vấn đề, tư tưởng, quan điểm, quan niệm…được tập trung bàn luận trong văn bản. </a:t>
            </a:r>
          </a:p>
        </p:txBody>
      </p:sp>
    </p:spTree>
    <p:extLst>
      <p:ext uri="{BB962C8B-B14F-4D97-AF65-F5344CB8AC3E}">
        <p14:creationId xmlns:p14="http://schemas.microsoft.com/office/powerpoint/2010/main" val="234900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3108543"/>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a:t>
            </a:r>
            <a:r>
              <a:rPr lang="vi-VN" sz="2800" dirty="0">
                <a:solidFill>
                  <a:srgbClr val="FF0000"/>
                </a:solidFill>
                <a:latin typeface="Times New Roman" panose="02020603050405020304" pitchFamily="18" charset="0"/>
                <a:cs typeface="Times New Roman" panose="02020603050405020304" pitchFamily="18" charset="0"/>
              </a:rPr>
              <a:t>. Luận điểm</a:t>
            </a:r>
          </a:p>
          <a:p>
            <a:r>
              <a:rPr lang="vi-VN" sz="2800" dirty="0">
                <a:solidFill>
                  <a:srgbClr val="0070C0"/>
                </a:solidFill>
                <a:latin typeface="Times New Roman" panose="02020603050405020304" pitchFamily="18" charset="0"/>
                <a:cs typeface="Times New Roman" panose="02020603050405020304" pitchFamily="18" charset="0"/>
              </a:rPr>
              <a:t>- Luận điểm là một ý kiến khái quát thể hiện tư tưởng, quan điểm, quan niệm của tác giả về luận đề. Nhờ hệ thống luận điểm (gọi nôm na là hệ thống ý), các khía cạnh cụ thể của luận đề mới được làm nổi bật theo một cách thức nhất định. </a:t>
            </a:r>
          </a:p>
          <a:p>
            <a:r>
              <a:rPr lang="vi-VN" sz="2800" dirty="0">
                <a:solidFill>
                  <a:srgbClr val="0070C0"/>
                </a:solidFill>
                <a:latin typeface="Times New Roman" panose="02020603050405020304" pitchFamily="18" charset="0"/>
                <a:cs typeface="Times New Roman" panose="02020603050405020304" pitchFamily="18" charset="0"/>
              </a:rPr>
              <a:t>- Luận điểm cần được trình bày một cách rõ ràng, có hệ thống, có định hướng cụ thể và đảm bảo tính chính xác cao</a:t>
            </a:r>
          </a:p>
        </p:txBody>
      </p:sp>
    </p:spTree>
    <p:extLst>
      <p:ext uri="{BB962C8B-B14F-4D97-AF65-F5344CB8AC3E}">
        <p14:creationId xmlns:p14="http://schemas.microsoft.com/office/powerpoint/2010/main" val="253793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2246769"/>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c. Lí lẽ, bằng chứng</a:t>
            </a: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Lí lẽ nảy sinh nhờ suy luận logic được dùng để giải thích và triển khai luận điểm, giúp luận điểm trở nên sáng tỏ và đứng vững.</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 Bằng chứng là những căn cứ cụ thể, sinh động được triển khai từ thực tiễn hoặc từ các tài liệu sách báo nhằm xác nhận tính đúng đắn, hợp lí của lí lẽ. </a:t>
            </a:r>
          </a:p>
        </p:txBody>
      </p:sp>
    </p:spTree>
    <p:extLst>
      <p:ext uri="{BB962C8B-B14F-4D97-AF65-F5344CB8AC3E}">
        <p14:creationId xmlns:p14="http://schemas.microsoft.com/office/powerpoint/2010/main" val="40638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2246769"/>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II. BÀI NGHỊ LUẬN XÃ HỘI</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i="1" dirty="0" err="1">
                <a:solidFill>
                  <a:srgbClr val="0070C0"/>
                </a:solidFill>
                <a:latin typeface="Times New Roman" panose="02020603050405020304" pitchFamily="18" charset="0"/>
                <a:cs typeface="Times New Roman" panose="02020603050405020304" pitchFamily="18" charset="0"/>
              </a:rPr>
              <a:t>Có</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hai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dạng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bài</a:t>
            </a:r>
            <a:endParaRPr lang="en-US" sz="2800" i="1"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Bàn về một hiện tượng xã hội</a:t>
            </a:r>
          </a:p>
          <a:p>
            <a:r>
              <a:rPr lang="vi-VN" sz="2800" dirty="0">
                <a:solidFill>
                  <a:srgbClr val="0070C0"/>
                </a:solidFill>
                <a:latin typeface="Times New Roman" panose="02020603050405020304" pitchFamily="18" charset="0"/>
                <a:cs typeface="Times New Roman" panose="02020603050405020304" pitchFamily="18" charset="0"/>
              </a:rPr>
              <a:t>- Bàn về một tư tưởng đạo lí </a:t>
            </a:r>
          </a:p>
          <a:p>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53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3970318"/>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III. MẠCH LẠC VÀ LIÊN KẾT TRONG VĂN BẢN, ĐOẠN VĂN</a:t>
            </a: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Mạch lạc là sự thống nhất ở bề sâu giữa các câu trong đoạn văn và giữa các đoạn văn trong văn bản </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Trong một văn bản, các đoạn văn đều phải hướng về chủ đề hoặc luận đề chung được sắp xếp theo một trình tự hợp lí, nhằm giải quyết từng mục tiêu cụ thể như triển khai, mở rộng, khái quát vấn đề,…</a:t>
            </a: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Trong một đoạn văn các câu đều phải phục vụ chủ đề của đoạn văn và liên kết với nhau bằng phép lặp, phép thế, phép nối.</a:t>
            </a:r>
          </a:p>
          <a:p>
            <a:pPr marL="457200" indent="-457200">
              <a:buFontTx/>
              <a:buChar char="-"/>
            </a:pPr>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1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2677656"/>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B.</a:t>
            </a:r>
            <a:r>
              <a:rPr lang="en-US" sz="2800" dirty="0">
                <a:solidFill>
                  <a:srgbClr val="FF0000"/>
                </a:solidFill>
                <a:latin typeface="Times New Roman" panose="02020603050405020304" pitchFamily="18" charset="0"/>
                <a:cs typeface="Times New Roman" panose="02020603050405020304" pitchFamily="18" charset="0"/>
              </a:rPr>
              <a:t> ĐỌC HIỂU VĂN BẢN</a:t>
            </a:r>
          </a:p>
          <a:p>
            <a:r>
              <a:rPr lang="vi-VN" sz="2800" dirty="0">
                <a:solidFill>
                  <a:srgbClr val="FF0000"/>
                </a:solidFill>
                <a:latin typeface="Times New Roman" panose="02020603050405020304" pitchFamily="18" charset="0"/>
                <a:cs typeface="Times New Roman" panose="02020603050405020304" pitchFamily="18" charset="0"/>
              </a:rPr>
              <a:t>I.</a:t>
            </a:r>
            <a:r>
              <a:rPr lang="en-US" sz="2800" dirty="0">
                <a:solidFill>
                  <a:srgbClr val="FF0000"/>
                </a:solidFill>
                <a:latin typeface="Times New Roman" panose="02020603050405020304" pitchFamily="18" charset="0"/>
                <a:cs typeface="Times New Roman" panose="02020603050405020304" pitchFamily="18" charset="0"/>
              </a:rPr>
              <a:t> ĐỌC HIỂU KHÁI QUÁT</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1. Đọc và tìm hiểu chú thích</a:t>
            </a:r>
          </a:p>
          <a:p>
            <a:r>
              <a:rPr lang="vi-VN" sz="2800" dirty="0">
                <a:solidFill>
                  <a:srgbClr val="0070C0"/>
                </a:solidFill>
                <a:latin typeface="Times New Roman" panose="02020603050405020304" pitchFamily="18" charset="0"/>
                <a:cs typeface="Times New Roman" panose="02020603050405020304" pitchFamily="18" charset="0"/>
              </a:rPr>
              <a:t>- 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trọng</a:t>
            </a:r>
            <a:endParaRPr lang="vi-VN"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Tìm hiểu chú thích và giải thích từ </a:t>
            </a:r>
            <a:r>
              <a:rPr lang="en-US" sz="2800" dirty="0" err="1">
                <a:solidFill>
                  <a:srgbClr val="0070C0"/>
                </a:solidFill>
                <a:latin typeface="Times New Roman" panose="02020603050405020304" pitchFamily="18" charset="0"/>
                <a:cs typeface="Times New Roman" panose="02020603050405020304" pitchFamily="18" charset="0"/>
              </a:rPr>
              <a:t>khó</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trong SGK</a:t>
            </a:r>
          </a:p>
          <a:p>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5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2246769"/>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2.Tác giả</a:t>
            </a:r>
          </a:p>
          <a:p>
            <a:r>
              <a:rPr lang="vi-VN" sz="2800"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Thân Nhân Trung (1418-1499)</a:t>
            </a:r>
          </a:p>
          <a:p>
            <a:r>
              <a:rPr lang="vi-VN" sz="2800" dirty="0">
                <a:solidFill>
                  <a:srgbClr val="0070C0"/>
                </a:solidFill>
                <a:latin typeface="Times New Roman" panose="02020603050405020304" pitchFamily="18" charset="0"/>
                <a:cs typeface="Times New Roman" panose="02020603050405020304" pitchFamily="18" charset="0"/>
              </a:rPr>
              <a:t>- Quê quán: làng Yên Ninh – huyện Yên Dũng nay thuộc tỉnh Bắc Giang</a:t>
            </a:r>
          </a:p>
          <a:p>
            <a:r>
              <a:rPr lang="vi-VN" sz="2800" dirty="0">
                <a:solidFill>
                  <a:srgbClr val="0070C0"/>
                </a:solidFill>
                <a:latin typeface="Times New Roman" panose="02020603050405020304" pitchFamily="18" charset="0"/>
                <a:cs typeface="Times New Roman" panose="02020603050405020304" pitchFamily="18" charset="0"/>
              </a:rPr>
              <a:t>- 1469 đỗ tiến sĩ</a:t>
            </a:r>
          </a:p>
          <a:p>
            <a:r>
              <a:rPr lang="vi-VN" sz="2800" dirty="0">
                <a:solidFill>
                  <a:srgbClr val="0070C0"/>
                </a:solidFill>
                <a:latin typeface="Times New Roman" panose="02020603050405020304" pitchFamily="18" charset="0"/>
                <a:cs typeface="Times New Roman" panose="02020603050405020304" pitchFamily="18" charset="0"/>
              </a:rPr>
              <a:t>- Là phó nguyên soái trong Tao đàn văn học do Lê Thánh Tông sáng lập</a:t>
            </a:r>
          </a:p>
        </p:txBody>
      </p:sp>
    </p:spTree>
    <p:extLst>
      <p:ext uri="{BB962C8B-B14F-4D97-AF65-F5344CB8AC3E}">
        <p14:creationId xmlns:p14="http://schemas.microsoft.com/office/powerpoint/2010/main" val="9981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353943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3. Thể loại</a:t>
            </a:r>
          </a:p>
          <a:p>
            <a:r>
              <a:rPr lang="vi-VN" sz="2800" dirty="0">
                <a:solidFill>
                  <a:srgbClr val="0070C0"/>
                </a:solidFill>
                <a:latin typeface="Times New Roman" panose="02020603050405020304" pitchFamily="18" charset="0"/>
                <a:cs typeface="Times New Roman" panose="02020603050405020304" pitchFamily="18" charset="0"/>
              </a:rPr>
              <a:t>- Văn bản nghị luận: Bày tỏ quan điểm nhìn nhận, đánh giá của người viết</a:t>
            </a:r>
          </a:p>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Thể loại văn học cụ thể là thể loại văn bia </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i="1" dirty="0">
                <a:solidFill>
                  <a:srgbClr val="0070C0"/>
                </a:solidFill>
                <a:latin typeface="Times New Roman" panose="02020603050405020304" pitchFamily="18" charset="0"/>
                <a:cs typeface="Times New Roman" panose="02020603050405020304" pitchFamily="18" charset="0"/>
              </a:rPr>
              <a:t>Có 3 loại:</a:t>
            </a:r>
          </a:p>
          <a:p>
            <a:r>
              <a:rPr lang="vi-VN" sz="2800" i="1" dirty="0">
                <a:solidFill>
                  <a:srgbClr val="0070C0"/>
                </a:solidFill>
                <a:latin typeface="Times New Roman" panose="02020603050405020304" pitchFamily="18" charset="0"/>
                <a:cs typeface="Times New Roman" panose="02020603050405020304" pitchFamily="18" charset="0"/>
              </a:rPr>
              <a:t>+ Bia ghi công đức</a:t>
            </a:r>
          </a:p>
          <a:p>
            <a:r>
              <a:rPr lang="vi-VN" sz="2800" i="1" dirty="0">
                <a:solidFill>
                  <a:srgbClr val="0070C0"/>
                </a:solidFill>
                <a:latin typeface="Times New Roman" panose="02020603050405020304" pitchFamily="18" charset="0"/>
                <a:cs typeface="Times New Roman" panose="02020603050405020304" pitchFamily="18" charset="0"/>
              </a:rPr>
              <a:t>+ Bia ghi việc xây dựng công trình kiến trúc</a:t>
            </a:r>
          </a:p>
          <a:p>
            <a:r>
              <a:rPr lang="vi-VN" sz="2800" i="1" dirty="0">
                <a:solidFill>
                  <a:srgbClr val="0070C0"/>
                </a:solidFill>
                <a:latin typeface="Times New Roman" panose="02020603050405020304" pitchFamily="18" charset="0"/>
                <a:cs typeface="Times New Roman" panose="02020603050405020304" pitchFamily="18" charset="0"/>
              </a:rPr>
              <a:t>+ Bia lăng mộ</a:t>
            </a:r>
          </a:p>
          <a:p>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1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2677656"/>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4. Hoàn cảnh sáng tác</a:t>
            </a:r>
          </a:p>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Năm Giáp Thìn 1484, bảy bia đề danh tiến sĩ đã được dựng lên ở Văn Miếu, ghi lại tên tuổi của những bậc đỗ đại khoa kể từ năm Nhâm Tuất 1442 cho đến thời điểm đó.</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Thân Nhân Trung là người đã “lĩnh thánh ý” soạn bài kí để khắc trên tấm bia đầu tiên. </a:t>
            </a:r>
          </a:p>
        </p:txBody>
      </p:sp>
    </p:spTree>
    <p:extLst>
      <p:ext uri="{BB962C8B-B14F-4D97-AF65-F5344CB8AC3E}">
        <p14:creationId xmlns:p14="http://schemas.microsoft.com/office/powerpoint/2010/main" val="418210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353943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5.</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Đoạn trích Hiền tài là nguyên khí của quốc gia</a:t>
            </a:r>
          </a:p>
          <a:p>
            <a:r>
              <a:rPr lang="vi-VN" sz="2800" dirty="0">
                <a:solidFill>
                  <a:srgbClr val="0070C0"/>
                </a:solidFill>
                <a:latin typeface="Times New Roman" panose="02020603050405020304" pitchFamily="18" charset="0"/>
                <a:cs typeface="Times New Roman" panose="02020603050405020304" pitchFamily="18" charset="0"/>
              </a:rPr>
              <a:t>- Bài trích này nằm trong tác phẩm có tên là Bài kí đề danh tiến sĩ khoa Nhâm Tuất hiệu Đại bảo thứ ba.</a:t>
            </a:r>
          </a:p>
          <a:p>
            <a:r>
              <a:rPr lang="vi-VN" sz="2800" dirty="0">
                <a:solidFill>
                  <a:srgbClr val="0070C0"/>
                </a:solidFill>
                <a:latin typeface="Times New Roman" panose="02020603050405020304" pitchFamily="18" charset="0"/>
                <a:cs typeface="Times New Roman" panose="02020603050405020304" pitchFamily="18" charset="0"/>
              </a:rPr>
              <a:t>- Giải thích nhan đề:</a:t>
            </a:r>
          </a:p>
          <a:p>
            <a:r>
              <a:rPr lang="vi-VN" sz="2800" dirty="0">
                <a:solidFill>
                  <a:srgbClr val="0070C0"/>
                </a:solidFill>
                <a:latin typeface="Times New Roman" panose="02020603050405020304" pitchFamily="18" charset="0"/>
                <a:cs typeface="Times New Roman" panose="02020603050405020304" pitchFamily="18" charset="0"/>
              </a:rPr>
              <a:t>+ Hiền tài: </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Nguyên khí: </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Ý</a:t>
            </a:r>
            <a:r>
              <a:rPr lang="vi-VN" sz="2800" dirty="0">
                <a:solidFill>
                  <a:srgbClr val="0070C0"/>
                </a:solidFill>
                <a:latin typeface="Times New Roman" panose="02020603050405020304" pitchFamily="18" charset="0"/>
                <a:cs typeface="Times New Roman" panose="02020603050405020304" pitchFamily="18" charset="0"/>
              </a:rPr>
              <a:t> nghĩa nhan đề:  người hiền tài đóng vai trò vô cùng quan trọng, quý giá, không thể thiếu</a:t>
            </a:r>
          </a:p>
        </p:txBody>
      </p:sp>
    </p:spTree>
    <p:extLst>
      <p:ext uri="{BB962C8B-B14F-4D97-AF65-F5344CB8AC3E}">
        <p14:creationId xmlns:p14="http://schemas.microsoft.com/office/powerpoint/2010/main" val="398002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307975" y="2183181"/>
            <a:ext cx="1160572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BÀI 3: NGHỆ THUẬT THUYẾT PHỤC TRONG VĂN NGHỊ LUẬN</a:t>
            </a:r>
          </a:p>
        </p:txBody>
      </p:sp>
    </p:spTree>
    <p:extLst>
      <p:ext uri="{BB962C8B-B14F-4D97-AF65-F5344CB8AC3E}">
        <p14:creationId xmlns:p14="http://schemas.microsoft.com/office/powerpoint/2010/main" val="27362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2677656"/>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II</a:t>
            </a:r>
            <a:r>
              <a:rPr lang="en-US" sz="2800" dirty="0">
                <a:solidFill>
                  <a:srgbClr val="FF0000"/>
                </a:solidFill>
                <a:latin typeface="Times New Roman" panose="02020603050405020304" pitchFamily="18" charset="0"/>
                <a:cs typeface="Times New Roman" panose="02020603050405020304" pitchFamily="18" charset="0"/>
              </a:rPr>
              <a:t>. ĐỌC HIỂU VĂN BẢN</a:t>
            </a:r>
            <a:endParaRPr lang="vi-VN" sz="2800" dirty="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vi-VN" sz="2800" dirty="0">
                <a:solidFill>
                  <a:srgbClr val="FF0000"/>
                </a:solidFill>
                <a:latin typeface="Times New Roman" panose="02020603050405020304" pitchFamily="18" charset="0"/>
                <a:cs typeface="Times New Roman" panose="02020603050405020304" pitchFamily="18" charset="0"/>
              </a:rPr>
              <a:t>Mối quan hệ mật thiết của người hiền tài đối với quốc gia</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Mối quan hệ giữa hiền tài với sự thịnh suy của đất nước. Nguyên khí thịnh thì thế nước mạnh rồi lên cao và ngược lại: nguyên khí suy thì thế nước yếu, rồi xuống thấp.</a:t>
            </a:r>
            <a:endParaRPr lang="en-US" sz="2800" dirty="0">
              <a:solidFill>
                <a:srgbClr val="0070C0"/>
              </a:solidFill>
              <a:latin typeface="Times New Roman" panose="02020603050405020304" pitchFamily="18" charset="0"/>
              <a:cs typeface="Times New Roman" panose="02020603050405020304" pitchFamily="18" charset="0"/>
            </a:endParaRPr>
          </a:p>
          <a:p>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1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353943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2. Ý nghĩa của việc cho khắc bia ghi tên tiến sĩ</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Mục đích của việc dựng bia ghi danh những người đỗ tiến sĩ: </a:t>
            </a:r>
            <a:r>
              <a:rPr lang="vi-VN" sz="2800" i="1" dirty="0">
                <a:solidFill>
                  <a:srgbClr val="0070C0"/>
                </a:solidFill>
                <a:latin typeface="Times New Roman" panose="02020603050405020304" pitchFamily="18" charset="0"/>
                <a:cs typeface="Times New Roman" panose="02020603050405020304" pitchFamily="18" charset="0"/>
              </a:rPr>
              <a:t>“Nay thánh minh lại cho rằng</a:t>
            </a:r>
            <a:r>
              <a:rPr lang="en-US" sz="2800" i="1"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Việc dựng đá đề bia khắc tên những người đỗ tiến sĩ có ý những ý nghĩa to lớn</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Khuyến khích được người hiền ra giúp nước</a:t>
            </a:r>
          </a:p>
          <a:p>
            <a:r>
              <a:rPr lang="vi-VN" sz="2800" dirty="0">
                <a:solidFill>
                  <a:srgbClr val="0070C0"/>
                </a:solidFill>
                <a:latin typeface="Times New Roman" panose="02020603050405020304" pitchFamily="18" charset="0"/>
                <a:cs typeface="Times New Roman" panose="02020603050405020304" pitchFamily="18" charset="0"/>
              </a:rPr>
              <a:t>+ Ngăn ngừa điều ác, kẻ ác</a:t>
            </a:r>
          </a:p>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G</a:t>
            </a:r>
            <a:r>
              <a:rPr lang="vi-VN" sz="2800" dirty="0">
                <a:solidFill>
                  <a:srgbClr val="0070C0"/>
                </a:solidFill>
                <a:latin typeface="Times New Roman" panose="02020603050405020304" pitchFamily="18" charset="0"/>
                <a:cs typeface="Times New Roman" panose="02020603050405020304" pitchFamily="18" charset="0"/>
              </a:rPr>
              <a:t>óp phần làm cho hiền tài nảy nở, đất nước h</a:t>
            </a:r>
            <a:r>
              <a:rPr lang="en-US" sz="2800" dirty="0">
                <a:solidFill>
                  <a:srgbClr val="0070C0"/>
                </a:solidFill>
                <a:latin typeface="Times New Roman" panose="02020603050405020304" pitchFamily="18" charset="0"/>
                <a:cs typeface="Times New Roman" panose="02020603050405020304" pitchFamily="18" charset="0"/>
              </a:rPr>
              <a:t>ư</a:t>
            </a:r>
            <a:r>
              <a:rPr lang="vi-VN" sz="2800" dirty="0">
                <a:solidFill>
                  <a:srgbClr val="0070C0"/>
                </a:solidFill>
                <a:latin typeface="Times New Roman" panose="02020603050405020304" pitchFamily="18" charset="0"/>
                <a:cs typeface="Times New Roman" panose="02020603050405020304" pitchFamily="18" charset="0"/>
              </a:rPr>
              <a:t>ng thịnh</a:t>
            </a:r>
          </a:p>
        </p:txBody>
      </p:sp>
    </p:spTree>
    <p:extLst>
      <p:ext uri="{BB962C8B-B14F-4D97-AF65-F5344CB8AC3E}">
        <p14:creationId xmlns:p14="http://schemas.microsoft.com/office/powerpoint/2010/main" val="108448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3970318"/>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3.Nghệ thuật</a:t>
            </a:r>
          </a:p>
          <a:p>
            <a:pPr marL="457200" indent="-457200">
              <a:buFontTx/>
              <a:buChar char="-"/>
            </a:pPr>
            <a:r>
              <a:rPr lang="vi-VN" sz="2800" dirty="0">
                <a:solidFill>
                  <a:srgbClr val="0070C0"/>
                </a:solidFill>
                <a:latin typeface="Times New Roman" panose="02020603050405020304" pitchFamily="18" charset="0"/>
                <a:cs typeface="Times New Roman" panose="02020603050405020304" pitchFamily="18" charset="0"/>
              </a:rPr>
              <a:t>Luận đề của văn bản là Hiền tài là nguyên khí của quốc gia. </a:t>
            </a:r>
            <a:endParaRPr lang="en-US" sz="2800" dirty="0">
              <a:solidFill>
                <a:srgbClr val="0070C0"/>
              </a:solidFill>
              <a:latin typeface="Times New Roman" panose="02020603050405020304" pitchFamily="18" charset="0"/>
              <a:cs typeface="Times New Roman" panose="02020603050405020304" pitchFamily="18" charset="0"/>
            </a:endParaRPr>
          </a:p>
          <a:p>
            <a:pPr marL="457200" indent="-457200">
              <a:buFontTx/>
              <a:buChar char="-"/>
            </a:pPr>
            <a:r>
              <a:rPr lang="vi-VN" sz="2800" dirty="0">
                <a:solidFill>
                  <a:srgbClr val="0070C0"/>
                </a:solidFill>
                <a:latin typeface="Times New Roman" panose="02020603050405020304" pitchFamily="18" charset="0"/>
                <a:cs typeface="Times New Roman" panose="02020603050405020304" pitchFamily="18" charset="0"/>
              </a:rPr>
              <a:t>Tất cả luận điểm trong văn bản đều được triển khai và bố trí xoay quanh </a:t>
            </a:r>
          </a:p>
          <a:p>
            <a:r>
              <a:rPr lang="vi-VN" sz="2800" dirty="0">
                <a:solidFill>
                  <a:srgbClr val="0070C0"/>
                </a:solidFill>
                <a:latin typeface="Times New Roman" panose="02020603050405020304" pitchFamily="18" charset="0"/>
                <a:cs typeface="Times New Roman" panose="02020603050405020304" pitchFamily="18" charset="0"/>
              </a:rPr>
              <a:t>tư tưởng này</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Vì sao hiền tài được xem là nguyên khí của quốc gia?</a:t>
            </a:r>
          </a:p>
          <a:p>
            <a:r>
              <a:rPr lang="vi-VN" sz="2800" dirty="0">
                <a:solidFill>
                  <a:srgbClr val="0070C0"/>
                </a:solidFill>
                <a:latin typeface="Times New Roman" panose="02020603050405020304" pitchFamily="18" charset="0"/>
                <a:cs typeface="Times New Roman" panose="02020603050405020304" pitchFamily="18" charset="0"/>
              </a:rPr>
              <a:t>+  Khi xem hiền tài là nguyên khí của quốc gia, các đấng “thánh đế minh vương” đã làm gì? </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Người hiền tài phải tỏ thái độ trách nhiệm thế nào đối với thế nước, vận nước?</a:t>
            </a:r>
          </a:p>
        </p:txBody>
      </p:sp>
    </p:spTree>
    <p:extLst>
      <p:ext uri="{BB962C8B-B14F-4D97-AF65-F5344CB8AC3E}">
        <p14:creationId xmlns:p14="http://schemas.microsoft.com/office/powerpoint/2010/main" val="18681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1815882"/>
          </a:xfrm>
          <a:prstGeom prst="rect">
            <a:avLst/>
          </a:prstGeom>
          <a:noFill/>
        </p:spPr>
        <p:txBody>
          <a:bodyPr wrap="square" rtlCol="0">
            <a:spAutoFit/>
          </a:bodyPr>
          <a:lstStyle/>
          <a:p>
            <a:pPr marL="457200" indent="-457200">
              <a:buFontTx/>
              <a:buChar char="-"/>
            </a:pPr>
            <a:r>
              <a:rPr lang="en-US" sz="2800" dirty="0">
                <a:solidFill>
                  <a:srgbClr val="0070C0"/>
                </a:solidFill>
                <a:latin typeface="Times New Roman" panose="02020603050405020304" pitchFamily="18" charset="0"/>
                <a:cs typeface="Times New Roman" panose="02020603050405020304" pitchFamily="18" charset="0"/>
              </a:rPr>
              <a:t>T</a:t>
            </a:r>
            <a:r>
              <a:rPr lang="vi-VN" sz="2800" dirty="0">
                <a:solidFill>
                  <a:srgbClr val="0070C0"/>
                </a:solidFill>
                <a:latin typeface="Times New Roman" panose="02020603050405020304" pitchFamily="18" charset="0"/>
                <a:cs typeface="Times New Roman" panose="02020603050405020304" pitchFamily="18" charset="0"/>
              </a:rPr>
              <a:t>hống nhất hai tư cách của người viết trong bài văn </a:t>
            </a:r>
            <a:r>
              <a:rPr lang="en-US" sz="2800" dirty="0">
                <a:solidFill>
                  <a:srgbClr val="0070C0"/>
                </a:solidFill>
                <a:latin typeface="Times New Roman" panose="02020603050405020304" pitchFamily="18" charset="0"/>
                <a:cs typeface="Times New Roman" panose="02020603050405020304" pitchFamily="18" charset="0"/>
              </a:rPr>
              <a:t>: T</a:t>
            </a:r>
            <a:r>
              <a:rPr lang="vi-VN" sz="2800" dirty="0">
                <a:solidFill>
                  <a:srgbClr val="0070C0"/>
                </a:solidFill>
                <a:latin typeface="Times New Roman" panose="02020603050405020304" pitchFamily="18" charset="0"/>
                <a:cs typeface="Times New Roman" panose="02020603050405020304" pitchFamily="18" charset="0"/>
              </a:rPr>
              <a:t>ư cách người truyền đạt “thánh ý” và tư cách người kẻ sĩ tự trọng</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pPr marL="457200" indent="-457200">
              <a:buFontTx/>
              <a:buChar char="-"/>
            </a:pPr>
            <a:r>
              <a:rPr lang="vi-VN" sz="2800" dirty="0">
                <a:solidFill>
                  <a:srgbClr val="0070C0"/>
                </a:solidFill>
                <a:latin typeface="Times New Roman" panose="02020603050405020304" pitchFamily="18" charset="0"/>
                <a:cs typeface="Times New Roman" panose="02020603050405020304" pitchFamily="18" charset="0"/>
              </a:rPr>
              <a:t>Luận đề của văn ngầm chứa bên trong một tư tưởng, quan điểm, quan niệm của tác giả hay của người giao phó việc viết bản văn bia này cho tác giả.</a:t>
            </a:r>
          </a:p>
        </p:txBody>
      </p:sp>
    </p:spTree>
    <p:extLst>
      <p:ext uri="{BB962C8B-B14F-4D97-AF65-F5344CB8AC3E}">
        <p14:creationId xmlns:p14="http://schemas.microsoft.com/office/powerpoint/2010/main" val="426314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3970318"/>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III. Tổng kết</a:t>
            </a:r>
          </a:p>
          <a:p>
            <a:r>
              <a:rPr lang="vi-VN" sz="2800" dirty="0">
                <a:solidFill>
                  <a:srgbClr val="FF0000"/>
                </a:solidFill>
                <a:latin typeface="Times New Roman" panose="02020603050405020304" pitchFamily="18" charset="0"/>
                <a:cs typeface="Times New Roman" panose="02020603050405020304" pitchFamily="18" charset="0"/>
              </a:rPr>
              <a:t>1.Nội dung</a:t>
            </a:r>
          </a:p>
          <a:p>
            <a:r>
              <a:rPr lang="vi-VN" sz="2800" dirty="0">
                <a:solidFill>
                  <a:srgbClr val="0070C0"/>
                </a:solidFill>
                <a:latin typeface="Times New Roman" panose="02020603050405020304" pitchFamily="18" charset="0"/>
                <a:cs typeface="Times New Roman" panose="02020603050405020304" pitchFamily="18" charset="0"/>
              </a:rPr>
              <a:t>- Khẳng định tầm quan trọng của hiền tài đối với quốc gia và ý nghĩa to lớn của việc khắc bia đề danh tiến sĩ</a:t>
            </a:r>
          </a:p>
          <a:p>
            <a:r>
              <a:rPr lang="vi-VN" sz="2800" dirty="0">
                <a:solidFill>
                  <a:srgbClr val="0070C0"/>
                </a:solidFill>
                <a:latin typeface="Times New Roman" panose="02020603050405020304" pitchFamily="18" charset="0"/>
                <a:cs typeface="Times New Roman" panose="02020603050405020304" pitchFamily="18" charset="0"/>
              </a:rPr>
              <a:t>- Trách nhiệm của tác giả đối với sự nghiệp xây dựng đất nước</a:t>
            </a:r>
          </a:p>
          <a:p>
            <a:r>
              <a:rPr lang="vi-VN" sz="2800" dirty="0">
                <a:solidFill>
                  <a:srgbClr val="FF0000"/>
                </a:solidFill>
                <a:latin typeface="Times New Roman" panose="02020603050405020304" pitchFamily="18" charset="0"/>
                <a:cs typeface="Times New Roman" panose="02020603050405020304" pitchFamily="18" charset="0"/>
              </a:rPr>
              <a:t>2. Nghệ thuật</a:t>
            </a:r>
          </a:p>
          <a:p>
            <a:r>
              <a:rPr lang="vi-VN" sz="2800" dirty="0">
                <a:solidFill>
                  <a:srgbClr val="0070C0"/>
                </a:solidFill>
                <a:latin typeface="Times New Roman" panose="02020603050405020304" pitchFamily="18" charset="0"/>
                <a:cs typeface="Times New Roman" panose="02020603050405020304" pitchFamily="18" charset="0"/>
              </a:rPr>
              <a:t>- Kết cấu chặt chẽ,lập luận khúc chiết, giàu sức thuyết phục</a:t>
            </a:r>
          </a:p>
          <a:p>
            <a:r>
              <a:rPr lang="vi-VN" sz="2800" dirty="0">
                <a:solidFill>
                  <a:srgbClr val="0070C0"/>
                </a:solidFill>
                <a:latin typeface="Times New Roman" panose="02020603050405020304" pitchFamily="18" charset="0"/>
                <a:cs typeface="Times New Roman" panose="02020603050405020304" pitchFamily="18" charset="0"/>
              </a:rPr>
              <a:t>- Luận đề cụ thể, luận điểm và luận cứ rõ ràng,lời lẽ sắc sảo</a:t>
            </a:r>
          </a:p>
          <a:p>
            <a:pPr marL="457200" indent="-457200">
              <a:buFontTx/>
              <a:buChar char="-"/>
            </a:pPr>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79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5262979"/>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IV.</a:t>
            </a:r>
            <a:r>
              <a:rPr lang="en-US" sz="2800" dirty="0">
                <a:solidFill>
                  <a:srgbClr val="FF0000"/>
                </a:solidFill>
                <a:latin typeface="Times New Roman" panose="02020603050405020304" pitchFamily="18" charset="0"/>
                <a:cs typeface="Times New Roman" panose="02020603050405020304" pitchFamily="18" charset="0"/>
              </a:rPr>
              <a:t> LUYỆN TẬP</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Bài viết 150 chữ nêu suy nghĩ về sự cần thiết của việc trọng dụng hiền tài</a:t>
            </a:r>
          </a:p>
          <a:p>
            <a:r>
              <a:rPr lang="vi-VN" sz="2800" dirty="0">
                <a:solidFill>
                  <a:schemeClr val="accent2"/>
                </a:solidFill>
                <a:latin typeface="Times New Roman" panose="02020603050405020304" pitchFamily="18" charset="0"/>
                <a:cs typeface="Times New Roman" panose="02020603050405020304" pitchFamily="18" charset="0"/>
              </a:rPr>
              <a:t>Các ý cần đáp ứng</a:t>
            </a:r>
          </a:p>
          <a:p>
            <a:r>
              <a:rPr lang="vi-VN" sz="2800" dirty="0">
                <a:solidFill>
                  <a:srgbClr val="0070C0"/>
                </a:solidFill>
                <a:latin typeface="Times New Roman" panose="02020603050405020304" pitchFamily="18" charset="0"/>
                <a:cs typeface="Times New Roman" panose="02020603050405020304" pitchFamily="18" charset="0"/>
              </a:rPr>
              <a:t>+ Cộng đồng cần những gì ở các bậc hiền tài? </a:t>
            </a:r>
          </a:p>
          <a:p>
            <a:r>
              <a:rPr lang="vi-VN" sz="2800" dirty="0">
                <a:solidFill>
                  <a:srgbClr val="0070C0"/>
                </a:solidFill>
                <a:latin typeface="Times New Roman" panose="02020603050405020304" pitchFamily="18" charset="0"/>
                <a:cs typeface="Times New Roman" panose="02020603050405020304" pitchFamily="18" charset="0"/>
              </a:rPr>
              <a:t>+Các bậc hiền tài có thể đáp ứng được yêu cầu phát triển của đất nước như thế nào? </a:t>
            </a:r>
          </a:p>
          <a:p>
            <a:r>
              <a:rPr lang="vi-VN" sz="2800" dirty="0">
                <a:solidFill>
                  <a:srgbClr val="0070C0"/>
                </a:solidFill>
                <a:latin typeface="Times New Roman" panose="02020603050405020304" pitchFamily="18" charset="0"/>
                <a:cs typeface="Times New Roman" panose="02020603050405020304" pitchFamily="18" charset="0"/>
              </a:rPr>
              <a:t>+Chính sách trọng dụng hiền tài cần </a:t>
            </a:r>
          </a:p>
          <a:p>
            <a:r>
              <a:rPr lang="vi-VN" sz="2800" dirty="0">
                <a:solidFill>
                  <a:srgbClr val="0070C0"/>
                </a:solidFill>
                <a:latin typeface="Times New Roman" panose="02020603050405020304" pitchFamily="18" charset="0"/>
                <a:cs typeface="Times New Roman" panose="02020603050405020304" pitchFamily="18" charset="0"/>
              </a:rPr>
              <a:t>được thể hiện trên các việc làm cụ thể ra sao?</a:t>
            </a:r>
          </a:p>
          <a:p>
            <a:r>
              <a:rPr lang="vi-VN" sz="2800" dirty="0">
                <a:solidFill>
                  <a:srgbClr val="0070C0"/>
                </a:solidFill>
                <a:latin typeface="Times New Roman" panose="02020603050405020304" pitchFamily="18" charset="0"/>
                <a:cs typeface="Times New Roman" panose="02020603050405020304" pitchFamily="18" charset="0"/>
              </a:rPr>
              <a:t> +Đâu là những điều chưa thoả đáng mà bạn có thể nhận thấy xung quanh vấn đề này? </a:t>
            </a:r>
          </a:p>
          <a:p>
            <a:r>
              <a:rPr lang="vi-VN" sz="2800" dirty="0">
                <a:solidFill>
                  <a:srgbClr val="0070C0"/>
                </a:solidFill>
                <a:latin typeface="Times New Roman" panose="02020603050405020304" pitchFamily="18" charset="0"/>
                <a:cs typeface="Times New Roman" panose="02020603050405020304" pitchFamily="18" charset="0"/>
              </a:rPr>
              <a:t>+ Bạn có thể làm gì để cùng cộng đồng nâng cao ý thức bảo vệ nguồn chất xám trí tuệ của đất nước?...</a:t>
            </a:r>
          </a:p>
        </p:txBody>
      </p:sp>
    </p:spTree>
    <p:extLst>
      <p:ext uri="{BB962C8B-B14F-4D97-AF65-F5344CB8AC3E}">
        <p14:creationId xmlns:p14="http://schemas.microsoft.com/office/powerpoint/2010/main" val="73782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87467" y="1453502"/>
            <a:ext cx="9685321" cy="1938992"/>
          </a:xfrm>
          <a:prstGeom prst="rect">
            <a:avLst/>
          </a:prstGeom>
          <a:noFill/>
        </p:spPr>
        <p:txBody>
          <a:bodyPr wrap="square" rtlCol="0">
            <a:spAutoFit/>
          </a:bodyPr>
          <a:lstStyle/>
          <a:p>
            <a:pPr algn="ctr"/>
            <a:r>
              <a:rPr lang="en-US" sz="6000" b="1" dirty="0">
                <a:solidFill>
                  <a:schemeClr val="accent6">
                    <a:lumMod val="75000"/>
                  </a:schemeClr>
                </a:solidFill>
                <a:latin typeface="Times New Roman" pitchFamily="18" charset="0"/>
                <a:cs typeface="Times New Roman" pitchFamily="18" charset="0"/>
              </a:rPr>
              <a:t> Xin </a:t>
            </a:r>
            <a:r>
              <a:rPr lang="en-US" sz="6000" b="1" dirty="0" err="1">
                <a:solidFill>
                  <a:schemeClr val="accent6">
                    <a:lumMod val="75000"/>
                  </a:schemeClr>
                </a:solidFill>
                <a:latin typeface="Times New Roman" pitchFamily="18" charset="0"/>
                <a:cs typeface="Times New Roman" pitchFamily="18" charset="0"/>
              </a:rPr>
              <a:t>trân</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trọng</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cảm</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ơn</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quý</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Thầy</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Cô</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và</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các</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em</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học</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sinh</a:t>
            </a:r>
            <a:r>
              <a:rPr lang="en-US" sz="6000" b="1" dirty="0">
                <a:solidFill>
                  <a:schemeClr val="accent6">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367377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5262979"/>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NỘI DUNG BÀI HỌC</a:t>
            </a:r>
          </a:p>
          <a:p>
            <a:r>
              <a:rPr lang="vi-VN" sz="2800" b="1" dirty="0">
                <a:solidFill>
                  <a:srgbClr val="FF0000"/>
                </a:solidFill>
                <a:latin typeface="Times New Roman" panose="02020603050405020304" pitchFamily="18" charset="0"/>
                <a:cs typeface="Times New Roman" panose="02020603050405020304" pitchFamily="18" charset="0"/>
              </a:rPr>
              <a:t>Đọc văn bản</a:t>
            </a:r>
          </a:p>
          <a:p>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Hiền tài là nguyên khí của quốc gia</a:t>
            </a:r>
          </a:p>
          <a:p>
            <a:r>
              <a:rPr lang="vi-VN" sz="2800" dirty="0">
                <a:latin typeface="Times New Roman" panose="02020603050405020304" pitchFamily="18" charset="0"/>
                <a:cs typeface="Times New Roman" panose="02020603050405020304" pitchFamily="18" charset="0"/>
              </a:rPr>
              <a:t>-	Yêu và đồng cảm</a:t>
            </a:r>
          </a:p>
          <a:p>
            <a:r>
              <a:rPr lang="vi-VN" sz="2800" dirty="0">
                <a:latin typeface="Times New Roman" panose="02020603050405020304" pitchFamily="18" charset="0"/>
                <a:cs typeface="Times New Roman" panose="02020603050405020304" pitchFamily="18" charset="0"/>
              </a:rPr>
              <a:t>-	Chữ bầu lên nhà thơ</a:t>
            </a:r>
          </a:p>
          <a:p>
            <a:r>
              <a:rPr lang="vi-VN" sz="2800" b="1" dirty="0">
                <a:solidFill>
                  <a:srgbClr val="FF0000"/>
                </a:solidFill>
                <a:latin typeface="Times New Roman" panose="02020603050405020304" pitchFamily="18" charset="0"/>
                <a:cs typeface="Times New Roman" panose="02020603050405020304" pitchFamily="18" charset="0"/>
              </a:rPr>
              <a:t>Thực hành tiếng Việt</a:t>
            </a:r>
          </a:p>
          <a:p>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Lỗi về mạch lạc và liên kết trong đoạn văn bản</a:t>
            </a:r>
          </a:p>
          <a:p>
            <a:r>
              <a:rPr lang="vi-VN" sz="2800" b="1" dirty="0">
                <a:solidFill>
                  <a:srgbClr val="FF0000"/>
                </a:solidFill>
                <a:latin typeface="Times New Roman" panose="02020603050405020304" pitchFamily="18" charset="0"/>
                <a:cs typeface="Times New Roman" panose="02020603050405020304" pitchFamily="18" charset="0"/>
              </a:rPr>
              <a:t>Viết</a:t>
            </a:r>
          </a:p>
          <a:p>
            <a:r>
              <a:rPr lang="vi-VN" sz="2800" dirty="0">
                <a:latin typeface="Times New Roman" panose="02020603050405020304" pitchFamily="18" charset="0"/>
                <a:cs typeface="Times New Roman" panose="02020603050405020304" pitchFamily="18" charset="0"/>
              </a:rPr>
              <a:t>-	Viết bài luận thuyết phục người khác từ bỏ một thói quen hay một quan niệm</a:t>
            </a:r>
          </a:p>
          <a:p>
            <a:r>
              <a:rPr lang="vi-VN" sz="2800" b="1" dirty="0">
                <a:solidFill>
                  <a:srgbClr val="FF0000"/>
                </a:solidFill>
                <a:latin typeface="Times New Roman" panose="02020603050405020304" pitchFamily="18" charset="0"/>
                <a:cs typeface="Times New Roman" panose="02020603050405020304" pitchFamily="18" charset="0"/>
              </a:rPr>
              <a:t>Nói và nghe</a:t>
            </a:r>
          </a:p>
          <a:p>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Thảo luận về một vấn đề xã hội có ý kiến khác nhau</a:t>
            </a:r>
          </a:p>
        </p:txBody>
      </p:sp>
    </p:spTree>
    <p:extLst>
      <p:ext uri="{BB962C8B-B14F-4D97-AF65-F5344CB8AC3E}">
        <p14:creationId xmlns:p14="http://schemas.microsoft.com/office/powerpoint/2010/main" val="16125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523220"/>
          </a:xfrm>
          <a:prstGeom prst="rect">
            <a:avLst/>
          </a:prstGeom>
          <a:noFill/>
        </p:spPr>
        <p:txBody>
          <a:bodyPr wrap="square" rtlCol="0">
            <a:spAutoFit/>
          </a:bodyPr>
          <a:lstStyle/>
          <a:p>
            <a:pPr algn="ctr"/>
            <a:r>
              <a:rPr lang="vi-VN" sz="2800" dirty="0">
                <a:solidFill>
                  <a:srgbClr val="0070C0"/>
                </a:solidFill>
                <a:latin typeface="Times New Roman" panose="02020603050405020304" pitchFamily="18" charset="0"/>
                <a:cs typeface="Times New Roman" panose="02020603050405020304" pitchFamily="18" charset="0"/>
              </a:rPr>
              <a:t>TIẾT 23-24 HIỀN TÀI LÀ NGUYÊN KHÍ CỦA QUỐC GIA</a:t>
            </a:r>
          </a:p>
        </p:txBody>
      </p:sp>
    </p:spTree>
    <p:extLst>
      <p:ext uri="{BB962C8B-B14F-4D97-AF65-F5344CB8AC3E}">
        <p14:creationId xmlns:p14="http://schemas.microsoft.com/office/powerpoint/2010/main" val="123309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523220"/>
          </a:xfrm>
          <a:prstGeom prst="rect">
            <a:avLst/>
          </a:prstGeom>
          <a:noFill/>
        </p:spPr>
        <p:txBody>
          <a:bodyPr wrap="square" rtlCol="0">
            <a:spAutoFit/>
          </a:bodyPr>
          <a:lstStyle/>
          <a:p>
            <a:pPr algn="ctr"/>
            <a:r>
              <a:rPr lang="vi-VN" sz="2800" dirty="0">
                <a:solidFill>
                  <a:srgbClr val="0070C0"/>
                </a:solidFill>
                <a:latin typeface="Times New Roman" panose="02020603050405020304" pitchFamily="18" charset="0"/>
                <a:cs typeface="Times New Roman" panose="02020603050405020304" pitchFamily="18" charset="0"/>
              </a:rPr>
              <a:t>TIẾT 23-24 HIỀN TÀI LÀ NGUYÊN KHÍ CỦA QUỐC GIA</a:t>
            </a:r>
          </a:p>
        </p:txBody>
      </p:sp>
      <p:pic>
        <p:nvPicPr>
          <p:cNvPr id="1028" name="Picture 4" descr="Ảnh Văn Miếu Quốc Tử Giám">
            <a:extLst>
              <a:ext uri="{FF2B5EF4-FFF2-40B4-BE49-F238E27FC236}">
                <a16:creationId xmlns:a16="http://schemas.microsoft.com/office/drawing/2014/main" xmlns="" id="{CD7A2B38-14A3-4521-499F-A286DC326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96" y="112986"/>
            <a:ext cx="12192000" cy="663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523220"/>
          </a:xfrm>
          <a:prstGeom prst="rect">
            <a:avLst/>
          </a:prstGeom>
          <a:noFill/>
        </p:spPr>
        <p:txBody>
          <a:bodyPr wrap="square" rtlCol="0">
            <a:spAutoFit/>
          </a:bodyPr>
          <a:lstStyle/>
          <a:p>
            <a:pPr algn="ctr"/>
            <a:r>
              <a:rPr lang="vi-VN" sz="2800" dirty="0">
                <a:solidFill>
                  <a:srgbClr val="0070C0"/>
                </a:solidFill>
                <a:latin typeface="Times New Roman" panose="02020603050405020304" pitchFamily="18" charset="0"/>
                <a:cs typeface="Times New Roman" panose="02020603050405020304" pitchFamily="18" charset="0"/>
              </a:rPr>
              <a:t>TIẾT 23-24 HIỀN TÀI LÀ NGUYÊN KHÍ CỦA QUỐC GIA</a:t>
            </a:r>
          </a:p>
        </p:txBody>
      </p:sp>
      <p:pic>
        <p:nvPicPr>
          <p:cNvPr id="2050" name="Picture 2" descr="Bia Tiến Sĩ Văn Miếu">
            <a:extLst>
              <a:ext uri="{FF2B5EF4-FFF2-40B4-BE49-F238E27FC236}">
                <a16:creationId xmlns:a16="http://schemas.microsoft.com/office/drawing/2014/main" xmlns="" id="{7E1B432E-0908-D6A6-CC67-F10C76171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5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1384995"/>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Trong Văn Miếu - Quốc Tử Giám, Hà Nội, từ thế kỉ X (triều Lí) đã có dựng những hàng bia đá ghi họ tên, năm thi đỗ của các tiến sĩ Đại Việt.. Bài “Hiền tài là nguyên khí quốc gia” trích từ một trong những văn bia đó.</a:t>
            </a:r>
          </a:p>
        </p:txBody>
      </p:sp>
    </p:spTree>
    <p:extLst>
      <p:ext uri="{BB962C8B-B14F-4D97-AF65-F5344CB8AC3E}">
        <p14:creationId xmlns:p14="http://schemas.microsoft.com/office/powerpoint/2010/main" val="128018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20242"/>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xmlns="" id="{1B358DA9-117F-1143-35A3-2DFC7FA72553}"/>
              </a:ext>
            </a:extLst>
          </p:cNvPr>
          <p:cNvSpPr/>
          <p:nvPr/>
        </p:nvSpPr>
        <p:spPr>
          <a:xfrm>
            <a:off x="1463316" y="245089"/>
            <a:ext cx="3953218" cy="1157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l </a:t>
            </a:r>
          </a:p>
        </p:txBody>
      </p:sp>
      <p:sp>
        <p:nvSpPr>
          <p:cNvPr id="10" name="Rectangle 9">
            <a:extLst>
              <a:ext uri="{FF2B5EF4-FFF2-40B4-BE49-F238E27FC236}">
                <a16:creationId xmlns:a16="http://schemas.microsoft.com/office/drawing/2014/main" xmlns="" id="{92E7C3BC-055C-EFE9-0DD3-2DAA2F323B3B}"/>
              </a:ext>
            </a:extLst>
          </p:cNvPr>
          <p:cNvSpPr/>
          <p:nvPr/>
        </p:nvSpPr>
        <p:spPr>
          <a:xfrm>
            <a:off x="5444815" y="54126"/>
            <a:ext cx="6775465" cy="1395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endParaRPr lang="en-US" sz="3200" b="1" dirty="0">
              <a:latin typeface="Times New Roman" panose="02020603050405020304" pitchFamily="18" charset="0"/>
              <a:cs typeface="Times New Roman" panose="02020603050405020304" pitchFamily="18" charset="0"/>
            </a:endParaRPr>
          </a:p>
        </p:txBody>
      </p:sp>
      <p:sp>
        <p:nvSpPr>
          <p:cNvPr id="11" name="Arrow: Right 10">
            <a:extLst>
              <a:ext uri="{FF2B5EF4-FFF2-40B4-BE49-F238E27FC236}">
                <a16:creationId xmlns:a16="http://schemas.microsoft.com/office/drawing/2014/main" xmlns="" id="{C2EE9158-CA41-5A8A-C595-67D9C3EB8A6E}"/>
              </a:ext>
            </a:extLst>
          </p:cNvPr>
          <p:cNvSpPr/>
          <p:nvPr/>
        </p:nvSpPr>
        <p:spPr>
          <a:xfrm>
            <a:off x="1853514" y="2229978"/>
            <a:ext cx="3706083" cy="1001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2</a:t>
            </a:r>
          </a:p>
        </p:txBody>
      </p:sp>
      <p:sp>
        <p:nvSpPr>
          <p:cNvPr id="12" name="Rectangle 11">
            <a:extLst>
              <a:ext uri="{FF2B5EF4-FFF2-40B4-BE49-F238E27FC236}">
                <a16:creationId xmlns:a16="http://schemas.microsoft.com/office/drawing/2014/main" xmlns="" id="{D020E7EE-6576-C182-B376-06976BD90725}"/>
              </a:ext>
            </a:extLst>
          </p:cNvPr>
          <p:cNvSpPr/>
          <p:nvPr/>
        </p:nvSpPr>
        <p:spPr>
          <a:xfrm>
            <a:off x="5559597" y="2182841"/>
            <a:ext cx="6718901" cy="1395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Luận đề? Luận điểm? lí lẽ</a:t>
            </a:r>
            <a:endParaRPr lang="en-US" sz="3200" b="1" dirty="0">
              <a:latin typeface="Times New Roman" panose="02020603050405020304" pitchFamily="18" charset="0"/>
              <a:cs typeface="Times New Roman" panose="02020603050405020304" pitchFamily="18" charset="0"/>
            </a:endParaRPr>
          </a:p>
        </p:txBody>
      </p:sp>
      <p:sp>
        <p:nvSpPr>
          <p:cNvPr id="13" name="Arrow: Right 12">
            <a:extLst>
              <a:ext uri="{FF2B5EF4-FFF2-40B4-BE49-F238E27FC236}">
                <a16:creationId xmlns:a16="http://schemas.microsoft.com/office/drawing/2014/main" xmlns="" id="{29FC3B6F-F1DB-21A5-C4ED-1883C59F31DD}"/>
              </a:ext>
            </a:extLst>
          </p:cNvPr>
          <p:cNvSpPr/>
          <p:nvPr/>
        </p:nvSpPr>
        <p:spPr>
          <a:xfrm>
            <a:off x="1831889" y="3964586"/>
            <a:ext cx="3706083" cy="1001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3</a:t>
            </a:r>
          </a:p>
        </p:txBody>
      </p:sp>
      <p:sp>
        <p:nvSpPr>
          <p:cNvPr id="14" name="Rectangle 13">
            <a:extLst>
              <a:ext uri="{FF2B5EF4-FFF2-40B4-BE49-F238E27FC236}">
                <a16:creationId xmlns:a16="http://schemas.microsoft.com/office/drawing/2014/main" xmlns="" id="{E8750729-7CC7-AF61-17F5-3BE2C84A90CA}"/>
              </a:ext>
            </a:extLst>
          </p:cNvPr>
          <p:cNvSpPr/>
          <p:nvPr/>
        </p:nvSpPr>
        <p:spPr>
          <a:xfrm>
            <a:off x="5516347" y="4002514"/>
            <a:ext cx="6718901" cy="1287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Nghị luận xã hội có mấy dạng</a:t>
            </a:r>
            <a:endParaRPr lang="en-US" sz="3200" b="1" dirty="0">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xmlns="" id="{5CA404A5-B006-EE22-09C7-16675D6E37C7}"/>
              </a:ext>
            </a:extLst>
          </p:cNvPr>
          <p:cNvSpPr/>
          <p:nvPr/>
        </p:nvSpPr>
        <p:spPr>
          <a:xfrm>
            <a:off x="1" y="7937"/>
            <a:ext cx="1853513" cy="712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endParaRPr lang="en-US" sz="3200"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xmlns="" id="{24AAB465-8607-1232-4F30-3E6B8AF43859}"/>
              </a:ext>
            </a:extLst>
          </p:cNvPr>
          <p:cNvSpPr/>
          <p:nvPr/>
        </p:nvSpPr>
        <p:spPr>
          <a:xfrm>
            <a:off x="1643449" y="5857103"/>
            <a:ext cx="3398108" cy="531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4</a:t>
            </a:r>
          </a:p>
        </p:txBody>
      </p:sp>
      <p:sp>
        <p:nvSpPr>
          <p:cNvPr id="6" name="Rectangle 5">
            <a:extLst>
              <a:ext uri="{FF2B5EF4-FFF2-40B4-BE49-F238E27FC236}">
                <a16:creationId xmlns:a16="http://schemas.microsoft.com/office/drawing/2014/main" xmlns="" id="{FA8C910E-AD04-D06B-1DB6-5E84C7811DDE}"/>
              </a:ext>
            </a:extLst>
          </p:cNvPr>
          <p:cNvSpPr/>
          <p:nvPr/>
        </p:nvSpPr>
        <p:spPr>
          <a:xfrm>
            <a:off x="5121876" y="5758357"/>
            <a:ext cx="71504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Cho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8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1000"/>
                                        <p:tgtEl>
                                          <p:spTgt spid="10">
                                            <p:txEl>
                                              <p:pRg st="0" end="0"/>
                                            </p:txEl>
                                          </p:spTgt>
                                        </p:tgtEl>
                                      </p:cBhvr>
                                    </p:animEffect>
                                    <p:anim calcmode="lin" valueType="num">
                                      <p:cBhvr>
                                        <p:cTn id="3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barn(inVertical)">
                                      <p:cBhvr>
                                        <p:cTn id="45" dur="5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fade">
                                      <p:cBhvr>
                                        <p:cTn id="55" dur="500"/>
                                        <p:tgtEl>
                                          <p:spTgt spid="1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arn(inVertic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barn(inVertical)">
                                      <p:cBhvr>
                                        <p:cTn id="65" dur="500"/>
                                        <p:tgtEl>
                                          <p:spTgt spid="1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arn(inVertical)">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4">
                                            <p:txEl>
                                              <p:pRg st="0" end="0"/>
                                            </p:txEl>
                                          </p:spTgt>
                                        </p:tgtEl>
                                        <p:attrNameLst>
                                          <p:attrName>style.visibility</p:attrName>
                                        </p:attrNameLst>
                                      </p:cBhvr>
                                      <p:to>
                                        <p:strVal val="visible"/>
                                      </p:to>
                                    </p:set>
                                    <p:animEffect transition="in" filter="wipe(down)">
                                      <p:cBhvr>
                                        <p:cTn id="75" dur="500"/>
                                        <p:tgtEl>
                                          <p:spTgt spid="14">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8" grpId="0" animBg="1"/>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DADEF6-F5BC-BA03-03F7-2E45316C7FEF}"/>
              </a:ext>
            </a:extLst>
          </p:cNvPr>
          <p:cNvSpPr txBox="1"/>
          <p:nvPr/>
        </p:nvSpPr>
        <p:spPr>
          <a:xfrm>
            <a:off x="460375" y="312738"/>
            <a:ext cx="11605729" cy="2246769"/>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A.TRI THỨC NGỮ VĂN</a:t>
            </a:r>
          </a:p>
          <a:p>
            <a:r>
              <a:rPr lang="vi-VN" sz="2800" dirty="0">
                <a:solidFill>
                  <a:schemeClr val="accent2"/>
                </a:solidFill>
                <a:latin typeface="Times New Roman" panose="02020603050405020304" pitchFamily="18" charset="0"/>
                <a:cs typeface="Times New Roman" panose="02020603050405020304" pitchFamily="18" charset="0"/>
              </a:rPr>
              <a:t>I. VĂN BẢN NGHỊ LUẬN</a:t>
            </a:r>
          </a:p>
          <a:p>
            <a:r>
              <a:rPr lang="vi-VN" sz="2800" dirty="0">
                <a:solidFill>
                  <a:srgbClr val="FF0000"/>
                </a:solidFill>
                <a:latin typeface="Times New Roman" panose="02020603050405020304" pitchFamily="18" charset="0"/>
                <a:cs typeface="Times New Roman" panose="02020603050405020304" pitchFamily="18" charset="0"/>
              </a:rPr>
              <a:t>1. K</a:t>
            </a:r>
            <a:r>
              <a:rPr lang="en-US" sz="2800" dirty="0" err="1">
                <a:solidFill>
                  <a:srgbClr val="FF0000"/>
                </a:solidFill>
                <a:latin typeface="Times New Roman" panose="02020603050405020304" pitchFamily="18" charset="0"/>
                <a:cs typeface="Times New Roman" panose="02020603050405020304" pitchFamily="18" charset="0"/>
              </a:rPr>
              <a:t>hái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niệm</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Văn bản nghị luận là loại văn bản thể hiện chức năng thuyết phục thông qua một hệ thống luận điểm, lí lẽ và bằng chứng được tổ chức chặt chẽ. </a:t>
            </a:r>
          </a:p>
        </p:txBody>
      </p:sp>
    </p:spTree>
    <p:extLst>
      <p:ext uri="{BB962C8B-B14F-4D97-AF65-F5344CB8AC3E}">
        <p14:creationId xmlns:p14="http://schemas.microsoft.com/office/powerpoint/2010/main" val="39200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1006</Words>
  <Application>Microsoft Office PowerPoint</Application>
  <PresentationFormat>Custom</PresentationFormat>
  <Paragraphs>108</Paragraphs>
  <Slides>26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Arial</vt:lpstr>
      <vt:lpstr>Times New Roman</vt:lpstr>
      <vt:lpstr>Calibri</vt:lpstr>
      <vt:lpstr>Calibri Light</vt:lpstr>
      <vt:lpstr>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2022-09-05T03:07:07Z</dcterms:created>
  <dcterms:modified xsi:type="dcterms:W3CDTF">2022-09-05T03:07:12Z</dcterms:modified>
</cp:coreProperties>
</file>