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74" r:id="rId2"/>
    <p:sldId id="270" r:id="rId3"/>
    <p:sldId id="259" r:id="rId4"/>
    <p:sldId id="287" r:id="rId5"/>
    <p:sldId id="278" r:id="rId6"/>
    <p:sldId id="288" r:id="rId7"/>
    <p:sldId id="261" r:id="rId8"/>
    <p:sldId id="295" r:id="rId9"/>
    <p:sldId id="294" r:id="rId10"/>
    <p:sldId id="263" r:id="rId11"/>
    <p:sldId id="286" r:id="rId12"/>
    <p:sldId id="289" r:id="rId13"/>
    <p:sldId id="290" r:id="rId14"/>
    <p:sldId id="291" r:id="rId15"/>
    <p:sldId id="292" r:id="rId16"/>
    <p:sldId id="293" r:id="rId17"/>
    <p:sldId id="26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FF"/>
    <a:srgbClr val="FF00FF"/>
    <a:srgbClr val="CC00CC"/>
    <a:srgbClr val="3333CC"/>
    <a:srgbClr val="FF0066"/>
    <a:srgbClr val="CC0000"/>
    <a:srgbClr val="00FF00"/>
    <a:srgbClr val="99CCFF"/>
    <a:srgbClr val="FFCCFF"/>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82"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B6116D-D749-4333-8A20-75867DF24F75}"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826003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B6116D-D749-4333-8A20-75867DF24F75}"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2339259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B6116D-D749-4333-8A20-75867DF24F75}"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2857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B6116D-D749-4333-8A20-75867DF24F75}"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1954362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B6116D-D749-4333-8A20-75867DF24F75}"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3661958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B6116D-D749-4333-8A20-75867DF24F75}"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3877375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B6116D-D749-4333-8A20-75867DF24F75}" type="datetimeFigureOut">
              <a:rPr lang="en-US" smtClean="0"/>
              <a:t>8/4/2022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2431143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B6116D-D749-4333-8A20-75867DF24F75}" type="datetimeFigureOut">
              <a:rPr lang="en-US" smtClean="0"/>
              <a:t>8/4/2022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3828863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B6116D-D749-4333-8A20-75867DF24F75}" type="datetimeFigureOut">
              <a:rPr lang="en-US" smtClean="0"/>
              <a:t>8/4/2022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3809041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B6116D-D749-4333-8A20-75867DF24F75}"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3030252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B6116D-D749-4333-8A20-75867DF24F75}"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31201B-8794-4824-A58C-9FDADAEC2125}" type="slidenum">
              <a:rPr lang="en-US" smtClean="0"/>
              <a:t>‹#›</a:t>
            </a:fld>
            <a:endParaRPr lang="en-US"/>
          </a:p>
        </p:txBody>
      </p:sp>
    </p:spTree>
    <p:extLst>
      <p:ext uri="{BB962C8B-B14F-4D97-AF65-F5344CB8AC3E}">
        <p14:creationId xmlns:p14="http://schemas.microsoft.com/office/powerpoint/2010/main" val="176750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B6116D-D749-4333-8A20-75867DF24F75}" type="datetimeFigureOut">
              <a:rPr lang="en-US" smtClean="0"/>
              <a:t>8/4/2022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31201B-8794-4824-A58C-9FDADAEC2125}" type="slidenum">
              <a:rPr lang="en-US" smtClean="0"/>
              <a:t>‹#›</a:t>
            </a:fld>
            <a:endParaRPr lang="en-US"/>
          </a:p>
        </p:txBody>
      </p:sp>
    </p:spTree>
    <p:extLst>
      <p:ext uri="{BB962C8B-B14F-4D97-AF65-F5344CB8AC3E}">
        <p14:creationId xmlns:p14="http://schemas.microsoft.com/office/powerpoint/2010/main" val="344121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433016" y="1228299"/>
            <a:ext cx="9512488" cy="511791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spcAft>
                <a:spcPts val="600"/>
              </a:spcAft>
            </a:pPr>
            <a:endParaRPr lang="en-US"/>
          </a:p>
        </p:txBody>
      </p:sp>
      <p:sp>
        <p:nvSpPr>
          <p:cNvPr id="6" name="Rounded Rectangle 5"/>
          <p:cNvSpPr/>
          <p:nvPr/>
        </p:nvSpPr>
        <p:spPr>
          <a:xfrm>
            <a:off x="3865174" y="334359"/>
            <a:ext cx="4353220" cy="595086"/>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smtClean="0">
                <a:solidFill>
                  <a:srgbClr val="41719C"/>
                </a:solidFill>
                <a:latin typeface="Times New Roman" panose="02020603050405020304" pitchFamily="18" charset="0"/>
                <a:ea typeface="Tahoma" panose="020B0604030504040204" pitchFamily="34" charset="0"/>
                <a:cs typeface="Times New Roman" panose="02020603050405020304" pitchFamily="18" charset="0"/>
              </a:rPr>
              <a:t>Kiểm</a:t>
            </a:r>
            <a:r>
              <a:rPr lang="en-US" sz="3600" b="1" dirty="0" smtClean="0">
                <a:solidFill>
                  <a:srgbClr val="41719C"/>
                </a:solidFill>
                <a:latin typeface="Times New Roman" panose="02020603050405020304" pitchFamily="18" charset="0"/>
                <a:ea typeface="Tahoma" panose="020B0604030504040204" pitchFamily="34" charset="0"/>
                <a:cs typeface="Times New Roman" panose="02020603050405020304" pitchFamily="18" charset="0"/>
              </a:rPr>
              <a:t> </a:t>
            </a:r>
            <a:r>
              <a:rPr lang="en-US" sz="3600" b="1" dirty="0" err="1" smtClean="0">
                <a:solidFill>
                  <a:srgbClr val="41719C"/>
                </a:solidFill>
                <a:latin typeface="Times New Roman" panose="02020603050405020304" pitchFamily="18" charset="0"/>
                <a:ea typeface="Tahoma" panose="020B0604030504040204" pitchFamily="34" charset="0"/>
                <a:cs typeface="Times New Roman" panose="02020603050405020304" pitchFamily="18" charset="0"/>
              </a:rPr>
              <a:t>tra</a:t>
            </a:r>
            <a:r>
              <a:rPr lang="en-US" sz="3600" b="1" dirty="0" smtClean="0">
                <a:solidFill>
                  <a:srgbClr val="41719C"/>
                </a:solidFill>
                <a:latin typeface="Times New Roman" panose="02020603050405020304" pitchFamily="18" charset="0"/>
                <a:ea typeface="Tahoma" panose="020B0604030504040204" pitchFamily="34" charset="0"/>
                <a:cs typeface="Times New Roman" panose="02020603050405020304" pitchFamily="18" charset="0"/>
              </a:rPr>
              <a:t> </a:t>
            </a:r>
            <a:r>
              <a:rPr lang="en-US" sz="3600" b="1" dirty="0" err="1" smtClean="0">
                <a:solidFill>
                  <a:srgbClr val="41719C"/>
                </a:solidFill>
                <a:latin typeface="Times New Roman" panose="02020603050405020304" pitchFamily="18" charset="0"/>
                <a:ea typeface="Tahoma" panose="020B0604030504040204" pitchFamily="34" charset="0"/>
                <a:cs typeface="Times New Roman" panose="02020603050405020304" pitchFamily="18" charset="0"/>
              </a:rPr>
              <a:t>bài</a:t>
            </a:r>
            <a:r>
              <a:rPr lang="en-US" sz="3600" b="1" dirty="0" smtClean="0">
                <a:solidFill>
                  <a:srgbClr val="41719C"/>
                </a:solidFill>
                <a:latin typeface="Times New Roman" panose="02020603050405020304" pitchFamily="18" charset="0"/>
                <a:ea typeface="Tahoma" panose="020B0604030504040204" pitchFamily="34" charset="0"/>
                <a:cs typeface="Times New Roman" panose="02020603050405020304" pitchFamily="18" charset="0"/>
              </a:rPr>
              <a:t> </a:t>
            </a:r>
            <a:r>
              <a:rPr lang="en-US" sz="3600" b="1" dirty="0" err="1" smtClean="0">
                <a:solidFill>
                  <a:srgbClr val="41719C"/>
                </a:solidFill>
                <a:latin typeface="Times New Roman" panose="02020603050405020304" pitchFamily="18" charset="0"/>
                <a:ea typeface="Tahoma" panose="020B0604030504040204" pitchFamily="34" charset="0"/>
                <a:cs typeface="Times New Roman" panose="02020603050405020304" pitchFamily="18" charset="0"/>
              </a:rPr>
              <a:t>cũ</a:t>
            </a:r>
            <a:endParaRPr lang="en-US" sz="3600" b="1" dirty="0">
              <a:solidFill>
                <a:srgbClr val="41719C"/>
              </a:solidFill>
              <a:latin typeface="Times New Roman" panose="02020603050405020304" pitchFamily="18" charset="0"/>
              <a:ea typeface="Tahoma" panose="020B0604030504040204" pitchFamily="34" charset="0"/>
              <a:cs typeface="Times New Roman" panose="02020603050405020304" pitchFamily="18" charset="0"/>
            </a:endParaRPr>
          </a:p>
        </p:txBody>
      </p:sp>
      <p:sp>
        <p:nvSpPr>
          <p:cNvPr id="8" name="Cloud Callout 1">
            <a:extLst>
              <a:ext uri="{FF2B5EF4-FFF2-40B4-BE49-F238E27FC236}">
                <a16:creationId xmlns:a16="http://schemas.microsoft.com/office/drawing/2014/main" xmlns="" id="{CEF4D80B-0136-DA40-A050-C7F1E816987F}"/>
              </a:ext>
            </a:extLst>
          </p:cNvPr>
          <p:cNvSpPr/>
          <p:nvPr/>
        </p:nvSpPr>
        <p:spPr>
          <a:xfrm>
            <a:off x="1869743" y="1405719"/>
            <a:ext cx="8802806" cy="4707273"/>
          </a:xfrm>
          <a:prstGeom prst="cloudCallout">
            <a:avLst>
              <a:gd name="adj1" fmla="val -36925"/>
              <a:gd name="adj2" fmla="val -1924"/>
            </a:avLst>
          </a:prstGeom>
          <a:solidFill>
            <a:srgbClr val="CC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Bef>
                <a:spcPts val="600"/>
              </a:spcBef>
              <a:spcAft>
                <a:spcPts val="600"/>
              </a:spcAft>
            </a:pPr>
            <a:r>
              <a:rPr lang="en-US" sz="2800" smtClean="0">
                <a:latin typeface="Times New Roman" panose="02020603050405020304" pitchFamily="18" charset="0"/>
                <a:cs typeface="Times New Roman" panose="02020603050405020304" pitchFamily="18" charset="0"/>
              </a:rPr>
              <a:t>Trong </a:t>
            </a:r>
            <a:r>
              <a:rPr lang="en-US" sz="2800">
                <a:latin typeface="Times New Roman" panose="02020603050405020304" pitchFamily="18" charset="0"/>
                <a:cs typeface="Times New Roman" panose="02020603050405020304" pitchFamily="18" charset="0"/>
              </a:rPr>
              <a:t>các câu sau, câu nào đúng?</a:t>
            </a:r>
          </a:p>
          <a:p>
            <a:pPr lvl="0" algn="just">
              <a:spcBef>
                <a:spcPts val="600"/>
              </a:spcBef>
              <a:spcAft>
                <a:spcPts val="600"/>
              </a:spcAft>
            </a:pPr>
            <a:r>
              <a:rPr lang="en-US" sz="2800" smtClean="0">
                <a:latin typeface="Times New Roman" panose="02020603050405020304" pitchFamily="18" charset="0"/>
                <a:cs typeface="Times New Roman" panose="02020603050405020304" pitchFamily="18" charset="0"/>
              </a:rPr>
              <a:t>a) Phòng </a:t>
            </a:r>
            <a:r>
              <a:rPr lang="en-US" sz="2800">
                <a:latin typeface="Times New Roman" panose="02020603050405020304" pitchFamily="18" charset="0"/>
                <a:cs typeface="Times New Roman" panose="02020603050405020304" pitchFamily="18" charset="0"/>
              </a:rPr>
              <a:t>chống virus và sao lưu dự phòng là chức năng của hệ điều hành, ta không cần làm gì thêm.</a:t>
            </a:r>
          </a:p>
          <a:p>
            <a:pPr lvl="0" algn="just">
              <a:spcBef>
                <a:spcPts val="600"/>
              </a:spcBef>
              <a:spcAft>
                <a:spcPts val="600"/>
              </a:spcAft>
            </a:pPr>
            <a:r>
              <a:rPr lang="en-US" sz="2800" smtClean="0">
                <a:latin typeface="Times New Roman" panose="02020603050405020304" pitchFamily="18" charset="0"/>
                <a:cs typeface="Times New Roman" panose="02020603050405020304" pitchFamily="18" charset="0"/>
              </a:rPr>
              <a:t>b) Hệ </a:t>
            </a:r>
            <a:r>
              <a:rPr lang="en-US" sz="2800">
                <a:latin typeface="Times New Roman" panose="02020603050405020304" pitchFamily="18" charset="0"/>
                <a:cs typeface="Times New Roman" panose="02020603050405020304" pitchFamily="18" charset="0"/>
              </a:rPr>
              <a:t>điều hành hỗ trợ phòng chống virus và sao lưu dự phòng</a:t>
            </a:r>
          </a:p>
        </p:txBody>
      </p:sp>
    </p:spTree>
    <p:extLst>
      <p:ext uri="{BB962C8B-B14F-4D97-AF65-F5344CB8AC3E}">
        <p14:creationId xmlns:p14="http://schemas.microsoft.com/office/powerpoint/2010/main" val="375940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par>
              <p:cTn id="10"/>
            </p:par>
          </p:childTnLst>
        </p:cTn>
      </p:par>
    </p:tnLst>
    <p:bldLst>
      <p:bldP spid="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p:cNvGrpSpPr/>
          <p:nvPr/>
        </p:nvGrpSpPr>
        <p:grpSpPr>
          <a:xfrm>
            <a:off x="3909173" y="79732"/>
            <a:ext cx="4353220" cy="645358"/>
            <a:chOff x="3930438" y="818781"/>
            <a:chExt cx="4353220" cy="645358"/>
          </a:xfrm>
        </p:grpSpPr>
        <p:sp>
          <p:nvSpPr>
            <p:cNvPr id="17" name="Rounded Rectangle 16"/>
            <p:cNvSpPr/>
            <p:nvPr/>
          </p:nvSpPr>
          <p:spPr>
            <a:xfrm>
              <a:off x="3930438" y="818781"/>
              <a:ext cx="4353220" cy="645358"/>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a:solidFill>
                    <a:srgbClr val="0070C0"/>
                  </a:solidFill>
                  <a:latin typeface="Arial" panose="020B0604020202020204" pitchFamily="34" charset="0"/>
                  <a:cs typeface="Arial" panose="020B0604020202020204" pitchFamily="34" charset="0"/>
                </a:rPr>
                <a:t>LUYỆN TẬP</a:t>
              </a:r>
            </a:p>
          </p:txBody>
        </p:sp>
        <p:pic>
          <p:nvPicPr>
            <p:cNvPr id="18" name="Picture 17"/>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712495" y="845675"/>
              <a:ext cx="576956" cy="614616"/>
            </a:xfrm>
            <a:prstGeom prst="rect">
              <a:avLst/>
            </a:prstGeom>
          </p:spPr>
        </p:pic>
      </p:grpSp>
      <p:sp>
        <p:nvSpPr>
          <p:cNvPr id="2" name="Rounded Rectangle 1"/>
          <p:cNvSpPr/>
          <p:nvPr/>
        </p:nvSpPr>
        <p:spPr>
          <a:xfrm>
            <a:off x="620648" y="811931"/>
            <a:ext cx="10972800" cy="6057829"/>
          </a:xfrm>
          <a:prstGeom prst="round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lnSpc>
                <a:spcPct val="115000"/>
              </a:lnSpc>
              <a:spcBef>
                <a:spcPts val="600"/>
              </a:spcBef>
              <a:spcAft>
                <a:spcPts val="600"/>
              </a:spcAft>
            </a:pPr>
            <a:r>
              <a:rPr lang="en-US" sz="2800" b="1" i="1">
                <a:solidFill>
                  <a:srgbClr val="CC00CC"/>
                </a:solidFill>
                <a:latin typeface="Times New Roman" panose="02020603050405020304" pitchFamily="18" charset="0"/>
                <a:ea typeface="Times New Roman" panose="02020603050405020304" pitchFamily="18" charset="0"/>
              </a:rPr>
              <a:t>Bài 1. </a:t>
            </a:r>
            <a:r>
              <a:rPr lang="en-US" sz="2800">
                <a:latin typeface="Times New Roman" panose="02020603050405020304" pitchFamily="18" charset="0"/>
                <a:ea typeface="Times New Roman" panose="02020603050405020304" pitchFamily="18" charset="0"/>
              </a:rPr>
              <a:t>Tìm hiểu Quick access</a:t>
            </a:r>
          </a:p>
          <a:p>
            <a:pPr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rPr>
              <a:t>1) Hiển </a:t>
            </a:r>
            <a:r>
              <a:rPr lang="en-US" sz="2800">
                <a:latin typeface="Times New Roman" panose="02020603050405020304" pitchFamily="18" charset="0"/>
                <a:ea typeface="Times New Roman" panose="02020603050405020304" pitchFamily="18" charset="0"/>
              </a:rPr>
              <a:t>thị nội dung Quick access</a:t>
            </a:r>
          </a:p>
          <a:p>
            <a:pPr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rPr>
              <a:t>- Mở </a:t>
            </a:r>
            <a:r>
              <a:rPr lang="en-US" sz="2800">
                <a:latin typeface="Times New Roman" panose="02020603050405020304" pitchFamily="18" charset="0"/>
                <a:ea typeface="Times New Roman" panose="02020603050405020304" pitchFamily="18" charset="0"/>
              </a:rPr>
              <a:t>cửa sổ File Explorer</a:t>
            </a:r>
          </a:p>
          <a:p>
            <a:pPr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rPr>
              <a:t>- Hoặc </a:t>
            </a:r>
            <a:r>
              <a:rPr lang="en-US" sz="2800">
                <a:latin typeface="Times New Roman" panose="02020603050405020304" pitchFamily="18" charset="0"/>
                <a:ea typeface="Times New Roman" panose="02020603050405020304" pitchFamily="18" charset="0"/>
              </a:rPr>
              <a:t>nháy chuột vào mục Quick access trong vùng điều hướng của cửa sổ File Explorer đang mở</a:t>
            </a:r>
          </a:p>
          <a:p>
            <a:pPr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rPr>
              <a:t>2) Quan </a:t>
            </a:r>
            <a:r>
              <a:rPr lang="en-US" sz="2800">
                <a:latin typeface="Times New Roman" panose="02020603050405020304" pitchFamily="18" charset="0"/>
                <a:ea typeface="Times New Roman" panose="02020603050405020304" pitchFamily="18" charset="0"/>
              </a:rPr>
              <a:t>sát và cho biết thanh tiêu đề hiển thị gì?</a:t>
            </a:r>
          </a:p>
          <a:p>
            <a:pPr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rPr>
              <a:t>3) Quan </a:t>
            </a:r>
            <a:r>
              <a:rPr lang="en-US" sz="2800">
                <a:latin typeface="Times New Roman" panose="02020603050405020304" pitchFamily="18" charset="0"/>
                <a:ea typeface="Times New Roman" panose="02020603050405020304" pitchFamily="18" charset="0"/>
              </a:rPr>
              <a:t>sát vùng hiển thị nội dung và cho biết có những gì được hiển thị?</a:t>
            </a:r>
          </a:p>
          <a:p>
            <a:pPr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rPr>
              <a:t>4) Rút </a:t>
            </a:r>
            <a:r>
              <a:rPr lang="en-US" sz="2800">
                <a:latin typeface="Times New Roman" panose="02020603050405020304" pitchFamily="18" charset="0"/>
                <a:ea typeface="Times New Roman" panose="02020603050405020304" pitchFamily="18" charset="0"/>
              </a:rPr>
              <a:t>ra kết luận Quick access để làm gì? Khi nào thì nên dùng nó?</a:t>
            </a:r>
          </a:p>
        </p:txBody>
      </p:sp>
    </p:spTree>
    <p:extLst>
      <p:ext uri="{BB962C8B-B14F-4D97-AF65-F5344CB8AC3E}">
        <p14:creationId xmlns:p14="http://schemas.microsoft.com/office/powerpoint/2010/main" val="32878105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p:cNvGrpSpPr/>
          <p:nvPr/>
        </p:nvGrpSpPr>
        <p:grpSpPr>
          <a:xfrm>
            <a:off x="3930438" y="143527"/>
            <a:ext cx="4353220" cy="645358"/>
            <a:chOff x="3930438" y="818781"/>
            <a:chExt cx="4353220" cy="645358"/>
          </a:xfrm>
        </p:grpSpPr>
        <p:sp>
          <p:nvSpPr>
            <p:cNvPr id="17" name="Rounded Rectangle 16"/>
            <p:cNvSpPr/>
            <p:nvPr/>
          </p:nvSpPr>
          <p:spPr>
            <a:xfrm>
              <a:off x="3930438" y="818781"/>
              <a:ext cx="4353220" cy="645358"/>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a:solidFill>
                    <a:srgbClr val="0070C0"/>
                  </a:solidFill>
                  <a:latin typeface="Arial" panose="020B0604020202020204" pitchFamily="34" charset="0"/>
                  <a:cs typeface="Arial" panose="020B0604020202020204" pitchFamily="34" charset="0"/>
                </a:rPr>
                <a:t>LUYỆN TẬP</a:t>
              </a:r>
            </a:p>
          </p:txBody>
        </p:sp>
        <p:pic>
          <p:nvPicPr>
            <p:cNvPr id="18" name="Picture 17"/>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712495" y="845675"/>
              <a:ext cx="576956" cy="614616"/>
            </a:xfrm>
            <a:prstGeom prst="rect">
              <a:avLst/>
            </a:prstGeom>
          </p:spPr>
        </p:pic>
      </p:grpSp>
      <p:sp>
        <p:nvSpPr>
          <p:cNvPr id="2" name="Rounded Rectangle 1"/>
          <p:cNvSpPr/>
          <p:nvPr/>
        </p:nvSpPr>
        <p:spPr>
          <a:xfrm>
            <a:off x="808074" y="1603663"/>
            <a:ext cx="10483703" cy="4280321"/>
          </a:xfrm>
          <a:prstGeom prst="round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lnSpc>
                <a:spcPct val="115000"/>
              </a:lnSpc>
              <a:spcBef>
                <a:spcPts val="600"/>
              </a:spcBef>
              <a:spcAft>
                <a:spcPts val="600"/>
              </a:spcAft>
            </a:pPr>
            <a:r>
              <a:rPr lang="en-US" sz="2800" b="1" i="1">
                <a:solidFill>
                  <a:srgbClr val="CC00CC"/>
                </a:solidFill>
                <a:latin typeface="Times New Roman" panose="02020603050405020304" pitchFamily="18" charset="0"/>
                <a:ea typeface="Times New Roman" panose="02020603050405020304" pitchFamily="18" charset="0"/>
              </a:rPr>
              <a:t>Bài 2. </a:t>
            </a:r>
            <a:r>
              <a:rPr lang="en-US" sz="2800">
                <a:latin typeface="Times New Roman" panose="02020603050405020304" pitchFamily="18" charset="0"/>
                <a:ea typeface="Times New Roman" panose="02020603050405020304" pitchFamily="18" charset="0"/>
              </a:rPr>
              <a:t>Khám phá vùng điều hướng</a:t>
            </a:r>
          </a:p>
          <a:p>
            <a:pPr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rPr>
              <a:t>1) Nháy </a:t>
            </a:r>
            <a:r>
              <a:rPr lang="en-US" sz="2800">
                <a:latin typeface="Times New Roman" panose="02020603050405020304" pitchFamily="18" charset="0"/>
                <a:ea typeface="Times New Roman" panose="02020603050405020304" pitchFamily="18" charset="0"/>
              </a:rPr>
              <a:t>chuột vào một mục nào đó trong vùng điều hướng; quan sát thanhb tiêu đề, vùng hiển thị nội dung và cho biết tác dụng của thao tác.</a:t>
            </a:r>
          </a:p>
          <a:p>
            <a:pPr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rPr>
              <a:t>2) Trỏ </a:t>
            </a:r>
            <a:r>
              <a:rPr lang="en-US" sz="2800">
                <a:latin typeface="Times New Roman" panose="02020603050405020304" pitchFamily="18" charset="0"/>
                <a:ea typeface="Times New Roman" panose="02020603050405020304" pitchFamily="18" charset="0"/>
              </a:rPr>
              <a:t>chuột vào một mục nào đó trong vùng điều hướng, nếu có dấu trỏ xuống hay dấu trỏ sang phải cạnh tên mục, hãy nháy chuột vào dấu này và cho biết tác dụng của thao tác.</a:t>
            </a:r>
          </a:p>
        </p:txBody>
      </p:sp>
    </p:spTree>
    <p:extLst>
      <p:ext uri="{BB962C8B-B14F-4D97-AF65-F5344CB8AC3E}">
        <p14:creationId xmlns:p14="http://schemas.microsoft.com/office/powerpoint/2010/main" val="29221719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61995" y="2119411"/>
            <a:ext cx="11268012" cy="3524369"/>
          </a:xfrm>
          <a:prstGeom prst="roundRect">
            <a:avLst/>
          </a:prstGeom>
        </p:spPr>
        <p:style>
          <a:lnRef idx="2">
            <a:schemeClr val="accent2"/>
          </a:lnRef>
          <a:fillRef idx="1">
            <a:schemeClr val="lt1"/>
          </a:fillRef>
          <a:effectRef idx="0">
            <a:schemeClr val="accent2"/>
          </a:effectRef>
          <a:fontRef idx="minor">
            <a:schemeClr val="dk1"/>
          </a:fontRef>
        </p:style>
        <p:txBody>
          <a:bodyPr wrap="none">
            <a:spAutoFit/>
          </a:bodyPr>
          <a:lstStyle/>
          <a:p>
            <a:pPr algn="just">
              <a:lnSpc>
                <a:spcPct val="115000"/>
              </a:lnSpc>
              <a:spcBef>
                <a:spcPts val="600"/>
              </a:spcBef>
              <a:spcAft>
                <a:spcPts val="600"/>
              </a:spcAft>
            </a:pPr>
            <a:r>
              <a:rPr lang="en-US" sz="2800" b="1" i="1">
                <a:solidFill>
                  <a:srgbClr val="CC00CC"/>
                </a:solidFill>
                <a:latin typeface="Times New Roman" panose="02020603050405020304" pitchFamily="18" charset="0"/>
                <a:ea typeface="Times New Roman" panose="02020603050405020304" pitchFamily="18" charset="0"/>
              </a:rPr>
              <a:t>Bài 3. </a:t>
            </a:r>
            <a:r>
              <a:rPr lang="en-US" sz="2800">
                <a:latin typeface="Times New Roman" panose="02020603050405020304" pitchFamily="18" charset="0"/>
                <a:ea typeface="Times New Roman" panose="02020603050405020304" pitchFamily="18" charset="0"/>
              </a:rPr>
              <a:t>Xem nội dung một thư mục cụ thể</a:t>
            </a:r>
          </a:p>
          <a:p>
            <a:pPr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rPr>
              <a:t>1) Nháy </a:t>
            </a:r>
            <a:r>
              <a:rPr lang="en-US" sz="2800">
                <a:latin typeface="Times New Roman" panose="02020603050405020304" pitchFamily="18" charset="0"/>
                <a:ea typeface="Times New Roman" panose="02020603050405020304" pitchFamily="18" charset="0"/>
              </a:rPr>
              <a:t>đúp chuột vào biểu tượng một thư mục</a:t>
            </a:r>
          </a:p>
          <a:p>
            <a:pPr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rPr>
              <a:t>2) Quan </a:t>
            </a:r>
            <a:r>
              <a:rPr lang="en-US" sz="2800">
                <a:latin typeface="Times New Roman" panose="02020603050405020304" pitchFamily="18" charset="0"/>
                <a:ea typeface="Times New Roman" panose="02020603050405020304" pitchFamily="18" charset="0"/>
              </a:rPr>
              <a:t>sát vùng hiển thị nội dung một thư mục và cho biết:</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Tệp nào mới được sửa đổi gần đây nhất? Tệp nào có kích thước lớn nhất?</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Có bao nhiêu tệp văn bản Word?</a:t>
            </a:r>
          </a:p>
        </p:txBody>
      </p:sp>
    </p:spTree>
    <p:extLst>
      <p:ext uri="{BB962C8B-B14F-4D97-AF65-F5344CB8AC3E}">
        <p14:creationId xmlns:p14="http://schemas.microsoft.com/office/powerpoint/2010/main" val="993369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10362" y="685085"/>
            <a:ext cx="11222207" cy="5717310"/>
          </a:xfrm>
          <a:prstGeom prst="round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lnSpc>
                <a:spcPct val="115000"/>
              </a:lnSpc>
              <a:spcBef>
                <a:spcPts val="600"/>
              </a:spcBef>
              <a:spcAft>
                <a:spcPts val="600"/>
              </a:spcAft>
            </a:pPr>
            <a:r>
              <a:rPr lang="en-US" sz="2800" b="1" i="1">
                <a:solidFill>
                  <a:srgbClr val="CC00CC"/>
                </a:solidFill>
                <a:latin typeface="Times New Roman" panose="02020603050405020304" pitchFamily="18" charset="0"/>
                <a:ea typeface="Times New Roman" panose="02020603050405020304" pitchFamily="18" charset="0"/>
              </a:rPr>
              <a:t>Bài 4. </a:t>
            </a:r>
            <a:r>
              <a:rPr lang="en-US" sz="2800">
                <a:solidFill>
                  <a:schemeClr val="tx1"/>
                </a:solidFill>
                <a:latin typeface="Times New Roman" panose="02020603050405020304" pitchFamily="18" charset="0"/>
                <a:ea typeface="Times New Roman" panose="02020603050405020304" pitchFamily="18" charset="0"/>
              </a:rPr>
              <a:t>Khám phá cách hiển thị nội dung thư mục bằng cách lựa chọn ở trên dải lệnh View</a:t>
            </a:r>
          </a:p>
          <a:p>
            <a:pPr algn="just">
              <a:lnSpc>
                <a:spcPct val="115000"/>
              </a:lnSpc>
              <a:spcBef>
                <a:spcPts val="600"/>
              </a:spcBef>
              <a:spcAft>
                <a:spcPts val="600"/>
              </a:spcAft>
            </a:pPr>
            <a:r>
              <a:rPr lang="en-US" sz="2800">
                <a:solidFill>
                  <a:schemeClr val="tx1"/>
                </a:solidFill>
                <a:latin typeface="Times New Roman" panose="02020603050405020304" pitchFamily="18" charset="0"/>
                <a:ea typeface="Times New Roman" panose="02020603050405020304" pitchFamily="18" charset="0"/>
              </a:rPr>
              <a:t>1) Trỏ chuột vào mỗi lệnh trong nhóm lệnh Layout và cho biết kết quả</a:t>
            </a:r>
          </a:p>
          <a:p>
            <a:pPr algn="just">
              <a:lnSpc>
                <a:spcPct val="115000"/>
              </a:lnSpc>
              <a:spcBef>
                <a:spcPts val="600"/>
              </a:spcBef>
              <a:spcAft>
                <a:spcPts val="600"/>
              </a:spcAft>
            </a:pPr>
            <a:r>
              <a:rPr lang="en-US" sz="2800">
                <a:solidFill>
                  <a:schemeClr val="tx1"/>
                </a:solidFill>
                <a:latin typeface="Times New Roman" panose="02020603050405020304" pitchFamily="18" charset="0"/>
                <a:ea typeface="Times New Roman" panose="02020603050405020304" pitchFamily="18" charset="0"/>
              </a:rPr>
              <a:t>2) Nháy chuột chọn (hoặc ỏ chọn) File name extensions trong nhóm lệnh Show/hide và cho biết kết quả</a:t>
            </a:r>
          </a:p>
          <a:p>
            <a:pPr algn="just">
              <a:lnSpc>
                <a:spcPct val="115000"/>
              </a:lnSpc>
              <a:spcBef>
                <a:spcPts val="600"/>
              </a:spcBef>
              <a:spcAft>
                <a:spcPts val="600"/>
              </a:spcAft>
            </a:pPr>
            <a:r>
              <a:rPr lang="en-US" sz="2800">
                <a:solidFill>
                  <a:schemeClr val="tx1"/>
                </a:solidFill>
                <a:latin typeface="Times New Roman" panose="02020603050405020304" pitchFamily="18" charset="0"/>
                <a:ea typeface="Times New Roman" panose="02020603050405020304" pitchFamily="18" charset="0"/>
              </a:rPr>
              <a:t>3) Trong nhóm lệnh Current view nháy chuột chọn Sort by và cho biết tên những mục đang được đánh dấu trong danh sách thẻ xuống</a:t>
            </a:r>
          </a:p>
          <a:p>
            <a:pPr algn="just">
              <a:lnSpc>
                <a:spcPct val="115000"/>
              </a:lnSpc>
              <a:spcBef>
                <a:spcPts val="600"/>
              </a:spcBef>
              <a:spcAft>
                <a:spcPts val="600"/>
              </a:spcAft>
            </a:pPr>
            <a:r>
              <a:rPr lang="en-US" sz="2800">
                <a:solidFill>
                  <a:schemeClr val="tx1"/>
                </a:solidFill>
                <a:latin typeface="Times New Roman" panose="02020603050405020304" pitchFamily="18" charset="0"/>
                <a:ea typeface="Times New Roman" panose="02020603050405020304" pitchFamily="18" charset="0"/>
              </a:rPr>
              <a:t>4) Nháy chuột để thay đổi đánh dấu sang mục khác, quan sát vùng hiển thị nội dung và cho biết sự thay đổi.</a:t>
            </a:r>
          </a:p>
        </p:txBody>
      </p:sp>
    </p:spTree>
    <p:extLst>
      <p:ext uri="{BB962C8B-B14F-4D97-AF65-F5344CB8AC3E}">
        <p14:creationId xmlns:p14="http://schemas.microsoft.com/office/powerpoint/2010/main" val="38983128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56740" y="2196355"/>
            <a:ext cx="11678523" cy="2805875"/>
          </a:xfrm>
          <a:prstGeom prst="roundRect">
            <a:avLst/>
          </a:prstGeom>
        </p:spPr>
        <p:style>
          <a:lnRef idx="2">
            <a:schemeClr val="accent2"/>
          </a:lnRef>
          <a:fillRef idx="1">
            <a:schemeClr val="lt1"/>
          </a:fillRef>
          <a:effectRef idx="0">
            <a:schemeClr val="accent2"/>
          </a:effectRef>
          <a:fontRef idx="minor">
            <a:schemeClr val="dk1"/>
          </a:fontRef>
        </p:style>
        <p:txBody>
          <a:bodyPr wrap="none">
            <a:spAutoFit/>
          </a:bodyPr>
          <a:lstStyle/>
          <a:p>
            <a:pPr algn="just">
              <a:lnSpc>
                <a:spcPct val="115000"/>
              </a:lnSpc>
              <a:spcBef>
                <a:spcPts val="600"/>
              </a:spcBef>
              <a:spcAft>
                <a:spcPts val="600"/>
              </a:spcAft>
            </a:pPr>
            <a:r>
              <a:rPr lang="en-US" sz="2800" b="1" i="1">
                <a:solidFill>
                  <a:srgbClr val="CC00CC"/>
                </a:solidFill>
                <a:latin typeface="Times New Roman" panose="02020603050405020304" pitchFamily="18" charset="0"/>
                <a:ea typeface="Times New Roman" panose="02020603050405020304" pitchFamily="18" charset="0"/>
              </a:rPr>
              <a:t>Bài 5. </a:t>
            </a:r>
            <a:r>
              <a:rPr lang="en-US" sz="2800">
                <a:solidFill>
                  <a:schemeClr val="tx1"/>
                </a:solidFill>
                <a:latin typeface="Times New Roman" panose="02020603050405020304" pitchFamily="18" charset="0"/>
                <a:ea typeface="Times New Roman" panose="02020603050405020304" pitchFamily="18" charset="0"/>
              </a:rPr>
              <a:t>Đuôi tên tệp và phần mềm để mở một số kiểu tệp.</a:t>
            </a:r>
          </a:p>
          <a:p>
            <a:pPr algn="just">
              <a:lnSpc>
                <a:spcPct val="115000"/>
              </a:lnSpc>
              <a:spcBef>
                <a:spcPts val="600"/>
              </a:spcBef>
              <a:spcAft>
                <a:spcPts val="600"/>
              </a:spcAft>
            </a:pPr>
            <a:r>
              <a:rPr lang="en-US" sz="2800">
                <a:solidFill>
                  <a:schemeClr val="tx1"/>
                </a:solidFill>
                <a:latin typeface="Times New Roman" panose="02020603050405020304" pitchFamily="18" charset="0"/>
                <a:ea typeface="Times New Roman" panose="02020603050405020304" pitchFamily="18" charset="0"/>
              </a:rPr>
              <a:t>Quan sát và trả lời các câu hỏi sau đây (mở xem các thư mục khác nếu cần):</a:t>
            </a:r>
          </a:p>
          <a:p>
            <a:pPr algn="just">
              <a:lnSpc>
                <a:spcPct val="115000"/>
              </a:lnSpc>
              <a:spcBef>
                <a:spcPts val="600"/>
              </a:spcBef>
              <a:spcAft>
                <a:spcPts val="600"/>
              </a:spcAft>
            </a:pPr>
            <a:r>
              <a:rPr lang="en-US" sz="2800">
                <a:solidFill>
                  <a:schemeClr val="tx1"/>
                </a:solidFill>
                <a:latin typeface="Times New Roman" panose="02020603050405020304" pitchFamily="18" charset="0"/>
                <a:ea typeface="Times New Roman" panose="02020603050405020304" pitchFamily="18" charset="0"/>
              </a:rPr>
              <a:t>1) Tệp có đuôi là “pdf”, “rar”, “zip” có thể mở bằng phần mềm ứng dụng nào?</a:t>
            </a:r>
          </a:p>
          <a:p>
            <a:pPr algn="just">
              <a:lnSpc>
                <a:spcPct val="115000"/>
              </a:lnSpc>
              <a:spcBef>
                <a:spcPts val="600"/>
              </a:spcBef>
              <a:spcAft>
                <a:spcPts val="600"/>
              </a:spcAft>
            </a:pPr>
            <a:r>
              <a:rPr lang="en-US" sz="2800">
                <a:solidFill>
                  <a:schemeClr val="tx1"/>
                </a:solidFill>
                <a:latin typeface="Times New Roman" panose="02020603050405020304" pitchFamily="18" charset="0"/>
                <a:ea typeface="Times New Roman" panose="02020603050405020304" pitchFamily="18" charset="0"/>
              </a:rPr>
              <a:t>2) Em nhận được cảnh báo gì khi thay đổi một đuôi tên tệp?</a:t>
            </a:r>
          </a:p>
        </p:txBody>
      </p:sp>
    </p:spTree>
    <p:extLst>
      <p:ext uri="{BB962C8B-B14F-4D97-AF65-F5344CB8AC3E}">
        <p14:creationId xmlns:p14="http://schemas.microsoft.com/office/powerpoint/2010/main" val="3014722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95422" y="1077848"/>
            <a:ext cx="10823821" cy="4620839"/>
          </a:xfrm>
          <a:prstGeom prst="round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lnSpc>
                <a:spcPct val="115000"/>
              </a:lnSpc>
              <a:spcBef>
                <a:spcPts val="600"/>
              </a:spcBef>
              <a:spcAft>
                <a:spcPts val="600"/>
              </a:spcAft>
            </a:pPr>
            <a:r>
              <a:rPr lang="en-US" sz="2800" b="1" i="1">
                <a:solidFill>
                  <a:srgbClr val="CC00CC"/>
                </a:solidFill>
                <a:latin typeface="Times New Roman" panose="02020603050405020304" pitchFamily="18" charset="0"/>
                <a:ea typeface="Times New Roman" panose="02020603050405020304" pitchFamily="18" charset="0"/>
              </a:rPr>
              <a:t>Bài 6. </a:t>
            </a:r>
            <a:r>
              <a:rPr lang="en-US" sz="2800">
                <a:solidFill>
                  <a:schemeClr val="tx1"/>
                </a:solidFill>
                <a:latin typeface="Times New Roman" panose="02020603050405020304" pitchFamily="18" charset="0"/>
                <a:ea typeface="Times New Roman" panose="02020603050405020304" pitchFamily="18" charset="0"/>
              </a:rPr>
              <a:t>Khám phá thanh đường dẫn (Hình 2)</a:t>
            </a:r>
          </a:p>
          <a:p>
            <a:pPr algn="just">
              <a:lnSpc>
                <a:spcPct val="115000"/>
              </a:lnSpc>
              <a:spcBef>
                <a:spcPts val="600"/>
              </a:spcBef>
              <a:spcAft>
                <a:spcPts val="600"/>
              </a:spcAft>
            </a:pPr>
            <a:r>
              <a:rPr lang="en-US" sz="2800">
                <a:solidFill>
                  <a:schemeClr val="tx1"/>
                </a:solidFill>
                <a:latin typeface="Times New Roman" panose="02020603050405020304" pitchFamily="18" charset="0"/>
                <a:ea typeface="Times New Roman" panose="02020603050405020304" pitchFamily="18" charset="0"/>
              </a:rPr>
              <a:t>Thao tác và trả lời các câu hỏi sau đây:</a:t>
            </a:r>
          </a:p>
          <a:p>
            <a:pPr algn="just">
              <a:lnSpc>
                <a:spcPct val="115000"/>
              </a:lnSpc>
              <a:spcBef>
                <a:spcPts val="600"/>
              </a:spcBef>
              <a:spcAft>
                <a:spcPts val="600"/>
              </a:spcAft>
            </a:pPr>
            <a:r>
              <a:rPr lang="en-US" sz="2800">
                <a:solidFill>
                  <a:schemeClr val="tx1"/>
                </a:solidFill>
                <a:latin typeface="Times New Roman" panose="02020603050405020304" pitchFamily="18" charset="0"/>
                <a:ea typeface="Times New Roman" panose="02020603050405020304" pitchFamily="18" charset="0"/>
              </a:rPr>
              <a:t>1) Nháy chuột vào mũi tên trỏ lên ở bên trái thanh đường dẫn, có thể thay đổi gì trong thanh đường dẫn và trong vùng hiển thị nội dung?</a:t>
            </a:r>
          </a:p>
          <a:p>
            <a:pPr algn="just">
              <a:lnSpc>
                <a:spcPct val="115000"/>
              </a:lnSpc>
              <a:spcBef>
                <a:spcPts val="600"/>
              </a:spcBef>
              <a:spcAft>
                <a:spcPts val="600"/>
              </a:spcAft>
            </a:pPr>
            <a:r>
              <a:rPr lang="en-US" sz="2800">
                <a:solidFill>
                  <a:schemeClr val="tx1"/>
                </a:solidFill>
                <a:latin typeface="Times New Roman" panose="02020603050405020304" pitchFamily="18" charset="0"/>
                <a:ea typeface="Times New Roman" panose="02020603050405020304" pitchFamily="18" charset="0"/>
              </a:rPr>
              <a:t>2) Nháy chuột vào mũi tên trỏ sang trái, điều gì xảy ra?</a:t>
            </a:r>
          </a:p>
          <a:p>
            <a:pPr algn="just">
              <a:lnSpc>
                <a:spcPct val="115000"/>
              </a:lnSpc>
              <a:spcBef>
                <a:spcPts val="600"/>
              </a:spcBef>
              <a:spcAft>
                <a:spcPts val="600"/>
              </a:spcAft>
            </a:pPr>
            <a:r>
              <a:rPr lang="en-US" sz="2800">
                <a:solidFill>
                  <a:schemeClr val="tx1"/>
                </a:solidFill>
                <a:latin typeface="Times New Roman" panose="02020603050405020304" pitchFamily="18" charset="0"/>
                <a:ea typeface="Times New Roman" panose="02020603050405020304" pitchFamily="18" charset="0"/>
              </a:rPr>
              <a:t>3) Nháy chuột vào một tên thư mục trong thanh đường dẫn, điều gì xảy ra?</a:t>
            </a:r>
          </a:p>
        </p:txBody>
      </p:sp>
    </p:spTree>
    <p:extLst>
      <p:ext uri="{BB962C8B-B14F-4D97-AF65-F5344CB8AC3E}">
        <p14:creationId xmlns:p14="http://schemas.microsoft.com/office/powerpoint/2010/main" val="20929378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rotWithShape="1">
          <a:blip r:embed="rId2" cstate="email">
            <a:extLst>
              <a:ext uri="{28A0092B-C50C-407E-A947-70E740481C1C}">
                <a14:useLocalDpi xmlns:a14="http://schemas.microsoft.com/office/drawing/2010/main"/>
              </a:ext>
            </a:extLst>
          </a:blip>
          <a:srcRect/>
          <a:stretch/>
        </p:blipFill>
        <p:spPr bwMode="auto">
          <a:xfrm>
            <a:off x="935664" y="607938"/>
            <a:ext cx="10462437" cy="5644005"/>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832981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3933487" y="155474"/>
            <a:ext cx="4353220" cy="645358"/>
            <a:chOff x="4041063" y="747142"/>
            <a:chExt cx="4353220" cy="645358"/>
          </a:xfrm>
        </p:grpSpPr>
        <p:sp>
          <p:nvSpPr>
            <p:cNvPr id="12" name="Rounded Rectangle 11"/>
            <p:cNvSpPr/>
            <p:nvPr/>
          </p:nvSpPr>
          <p:spPr>
            <a:xfrm>
              <a:off x="4041063" y="747142"/>
              <a:ext cx="4353220" cy="645358"/>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C00000"/>
                  </a:solidFill>
                  <a:latin typeface="Arial" panose="020B0604020202020204" pitchFamily="34" charset="0"/>
                  <a:cs typeface="Arial" panose="020B0604020202020204" pitchFamily="34" charset="0"/>
                </a:rPr>
                <a:t>VẬN </a:t>
              </a:r>
              <a:r>
                <a:rPr lang="en-US" sz="3200" b="1" dirty="0">
                  <a:solidFill>
                    <a:srgbClr val="C00000"/>
                  </a:solidFill>
                  <a:latin typeface="Arial" panose="020B0604020202020204" pitchFamily="34" charset="0"/>
                  <a:cs typeface="Arial" panose="020B0604020202020204" pitchFamily="34" charset="0"/>
                </a:rPr>
                <a:t>DỤNG</a:t>
              </a:r>
              <a:endParaRPr lang="en-US" sz="3200" b="1" dirty="0">
                <a:solidFill>
                  <a:srgbClr val="0070C0"/>
                </a:solidFill>
                <a:latin typeface="Arial" panose="020B0604020202020204" pitchFamily="34" charset="0"/>
                <a:cs typeface="Arial" panose="020B0604020202020204" pitchFamily="34" charset="0"/>
              </a:endParaRPr>
            </a:p>
          </p:txBody>
        </p:sp>
        <p:pic>
          <p:nvPicPr>
            <p:cNvPr id="13" name="Picture 12"/>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902348" y="773790"/>
              <a:ext cx="589389" cy="565168"/>
            </a:xfrm>
            <a:prstGeom prst="rect">
              <a:avLst/>
            </a:prstGeom>
          </p:spPr>
        </p:pic>
      </p:grpSp>
      <p:sp>
        <p:nvSpPr>
          <p:cNvPr id="3" name="Rounded Rectangle 2"/>
          <p:cNvSpPr/>
          <p:nvPr/>
        </p:nvSpPr>
        <p:spPr>
          <a:xfrm>
            <a:off x="574158" y="2033140"/>
            <a:ext cx="10972799" cy="1198626"/>
          </a:xfrm>
          <a:prstGeom prst="round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lnSpc>
                <a:spcPct val="115000"/>
              </a:lnSpc>
              <a:spcBef>
                <a:spcPts val="600"/>
              </a:spcBef>
              <a:spcAft>
                <a:spcPts val="600"/>
              </a:spcAft>
            </a:pPr>
            <a:r>
              <a:rPr lang="en-US" sz="2800" b="1" i="1">
                <a:solidFill>
                  <a:srgbClr val="CC00CC"/>
                </a:solidFill>
                <a:latin typeface="Times New Roman" panose="02020603050405020304" pitchFamily="18" charset="0"/>
                <a:ea typeface="Times New Roman" panose="02020603050405020304" pitchFamily="18" charset="0"/>
              </a:rPr>
              <a:t>Câu 1. </a:t>
            </a:r>
            <a:r>
              <a:rPr lang="en-US" sz="2800">
                <a:solidFill>
                  <a:schemeClr val="tx1"/>
                </a:solidFill>
                <a:latin typeface="Times New Roman" panose="02020603050405020304" pitchFamily="18" charset="0"/>
                <a:ea typeface="Times New Roman" panose="02020603050405020304" pitchFamily="18" charset="0"/>
              </a:rPr>
              <a:t>Theo em, nên hiển thị nội dung thư mục được sắp xếp theo tên hay theo thời gian sửa đổi gần nhất? Hãy thao tác chọn cách hiển thị đó.</a:t>
            </a:r>
          </a:p>
        </p:txBody>
      </p:sp>
    </p:spTree>
    <p:extLst>
      <p:ext uri="{BB962C8B-B14F-4D97-AF65-F5344CB8AC3E}">
        <p14:creationId xmlns:p14="http://schemas.microsoft.com/office/powerpoint/2010/main" val="2281403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2435371" y="69174"/>
            <a:ext cx="7003010" cy="5247769"/>
          </a:xfrm>
          <a:prstGeom prst="rect">
            <a:avLst/>
          </a:prstGeom>
        </p:spPr>
      </p:pic>
      <p:pic>
        <p:nvPicPr>
          <p:cNvPr id="5" name="Picture 4"/>
          <p:cNvPicPr>
            <a:picLocks noChangeAspect="1"/>
          </p:cNvPicPr>
          <p:nvPr/>
        </p:nvPicPr>
        <p:blipFill>
          <a:blip r:embed="rId4"/>
          <a:stretch>
            <a:fillRect/>
          </a:stretch>
        </p:blipFill>
        <p:spPr>
          <a:xfrm>
            <a:off x="3267635" y="5196761"/>
            <a:ext cx="8162364" cy="1701580"/>
          </a:xfrm>
          <a:prstGeom prst="rect">
            <a:avLst/>
          </a:prstGeom>
        </p:spPr>
      </p:pic>
      <p:pic>
        <p:nvPicPr>
          <p:cNvPr id="6" name="Picture 5"/>
          <p:cNvPicPr>
            <a:picLocks noChangeAspect="1"/>
          </p:cNvPicPr>
          <p:nvPr/>
        </p:nvPicPr>
        <p:blipFill>
          <a:blip r:embed="rId5">
            <a:extLst>
              <a:ext uri="{BEBA8EAE-BF5A-486C-A8C5-ECC9F3942E4B}">
                <a14:imgProps xmlns:a14="http://schemas.microsoft.com/office/drawing/2010/main">
                  <a14:imgLayer r:embed="rId6">
                    <a14:imgEffect>
                      <a14:backgroundRemoval t="9804" b="89216" l="3759" r="89474"/>
                    </a14:imgEffect>
                  </a14:imgLayer>
                </a14:imgProps>
              </a:ext>
            </a:extLst>
          </a:blip>
          <a:stretch>
            <a:fillRect/>
          </a:stretch>
        </p:blipFill>
        <p:spPr>
          <a:xfrm>
            <a:off x="9088809" y="5437126"/>
            <a:ext cx="1574707" cy="1086378"/>
          </a:xfrm>
          <a:prstGeom prst="rect">
            <a:avLst/>
          </a:prstGeom>
        </p:spPr>
      </p:pic>
      <p:sp>
        <p:nvSpPr>
          <p:cNvPr id="3" name="Rectangle 2"/>
          <p:cNvSpPr/>
          <p:nvPr/>
        </p:nvSpPr>
        <p:spPr>
          <a:xfrm>
            <a:off x="3013145" y="747850"/>
            <a:ext cx="5983941" cy="3573195"/>
          </a:xfrm>
          <a:prstGeom prst="rect">
            <a:avLst/>
          </a:prstGeom>
          <a:solidFill>
            <a:srgbClr val="FFCC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a:solidFill>
                  <a:schemeClr val="tx1"/>
                </a:solidFill>
                <a:latin typeface="Times New Roman" panose="02020603050405020304" pitchFamily="18" charset="0"/>
                <a:cs typeface="Times New Roman" panose="02020603050405020304" pitchFamily="18" charset="0"/>
              </a:rPr>
              <a:t>BÀI 5 </a:t>
            </a:r>
            <a:endParaRPr lang="en-US" sz="3600">
              <a:solidFill>
                <a:schemeClr val="tx1"/>
              </a:solidFill>
              <a:latin typeface="Times New Roman" panose="02020603050405020304" pitchFamily="18" charset="0"/>
              <a:cs typeface="Times New Roman" panose="02020603050405020304" pitchFamily="18" charset="0"/>
            </a:endParaRPr>
          </a:p>
          <a:p>
            <a:pPr algn="ctr"/>
            <a:r>
              <a:rPr lang="en-US" sz="3600" b="1">
                <a:solidFill>
                  <a:schemeClr val="tx1"/>
                </a:solidFill>
                <a:latin typeface="Times New Roman" panose="02020603050405020304" pitchFamily="18" charset="0"/>
                <a:cs typeface="Times New Roman" panose="02020603050405020304" pitchFamily="18" charset="0"/>
              </a:rPr>
              <a:t>THỰC HÀNH KHÁM PHÁ TRÌNH QUẢN LÍ HỆ THỐNG TỆP</a:t>
            </a:r>
            <a:endParaRPr lang="en-US" sz="360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11879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3763923" y="334359"/>
            <a:ext cx="4019108" cy="601146"/>
            <a:chOff x="3865174" y="226783"/>
            <a:chExt cx="4353220" cy="601146"/>
          </a:xfrm>
          <a:solidFill>
            <a:srgbClr val="FFFF00"/>
          </a:solidFill>
        </p:grpSpPr>
        <p:sp>
          <p:nvSpPr>
            <p:cNvPr id="6" name="Rounded Rectangle 5"/>
            <p:cNvSpPr/>
            <p:nvPr/>
          </p:nvSpPr>
          <p:spPr>
            <a:xfrm>
              <a:off x="3865174" y="226783"/>
              <a:ext cx="4353220" cy="595086"/>
            </a:xfrm>
            <a:prstGeom prst="round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smtClean="0">
                  <a:solidFill>
                    <a:schemeClr val="tx1"/>
                  </a:solidFill>
                  <a:latin typeface="Times New Roman" panose="02020603050405020304" pitchFamily="18" charset="0"/>
                  <a:cs typeface="Times New Roman" panose="02020603050405020304" pitchFamily="18" charset="0"/>
                </a:rPr>
                <a:t>HOẠT ĐỘNG 1</a:t>
              </a:r>
              <a:endParaRPr lang="en-US" sz="280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959848" y="265954"/>
              <a:ext cx="561975" cy="561975"/>
            </a:xfrm>
            <a:prstGeom prst="rect">
              <a:avLst/>
            </a:prstGeom>
            <a:grpFill/>
          </p:spPr>
        </p:pic>
      </p:grpSp>
      <p:sp>
        <p:nvSpPr>
          <p:cNvPr id="7" name="Rounded Rectangle 6"/>
          <p:cNvSpPr/>
          <p:nvPr/>
        </p:nvSpPr>
        <p:spPr>
          <a:xfrm>
            <a:off x="407961" y="1290916"/>
            <a:ext cx="11451101" cy="5204359"/>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solidFill>
                <a:schemeClr val="tx1"/>
              </a:solidFill>
            </a:endParaRPr>
          </a:p>
        </p:txBody>
      </p:sp>
      <p:sp>
        <p:nvSpPr>
          <p:cNvPr id="12" name="Cloud 11"/>
          <p:cNvSpPr/>
          <p:nvPr/>
        </p:nvSpPr>
        <p:spPr>
          <a:xfrm>
            <a:off x="1538477" y="2670666"/>
            <a:ext cx="8604983" cy="1649159"/>
          </a:xfrm>
          <a:prstGeom prst="cloud">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Trong windows, trình quản lí hệ thống tệp ở đâu?</a:t>
            </a:r>
          </a:p>
        </p:txBody>
      </p:sp>
    </p:spTree>
    <p:extLst>
      <p:ext uri="{BB962C8B-B14F-4D97-AF65-F5344CB8AC3E}">
        <p14:creationId xmlns:p14="http://schemas.microsoft.com/office/powerpoint/2010/main" val="27419546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2015108" y="419420"/>
            <a:ext cx="7614063" cy="601146"/>
            <a:chOff x="3865174" y="226783"/>
            <a:chExt cx="4353220" cy="601146"/>
          </a:xfrm>
          <a:solidFill>
            <a:srgbClr val="FFFF00"/>
          </a:solidFill>
        </p:grpSpPr>
        <p:sp>
          <p:nvSpPr>
            <p:cNvPr id="6" name="Rounded Rectangle 5"/>
            <p:cNvSpPr/>
            <p:nvPr/>
          </p:nvSpPr>
          <p:spPr>
            <a:xfrm>
              <a:off x="3865174" y="226783"/>
              <a:ext cx="4353220" cy="595086"/>
            </a:xfrm>
            <a:prstGeom prst="round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solidFill>
                    <a:schemeClr val="tx1"/>
                  </a:solidFill>
                  <a:latin typeface="Times New Roman" panose="02020603050405020304" pitchFamily="18" charset="0"/>
                  <a:cs typeface="Times New Roman" panose="02020603050405020304" pitchFamily="18" charset="0"/>
                </a:rPr>
                <a:t>1. CỬA SỔ FILE EXPLORER </a:t>
              </a:r>
            </a:p>
          </p:txBody>
        </p:sp>
        <p:pic>
          <p:nvPicPr>
            <p:cNvPr id="3" name="Picture 2"/>
            <p:cNvPicPr>
              <a:picLocks noChangeAspect="1"/>
            </p:cNvPicPr>
            <p:nvPr/>
          </p:nvPicPr>
          <p:blipFill>
            <a:blip r:embed="rId2"/>
            <a:stretch>
              <a:fillRect/>
            </a:stretch>
          </p:blipFill>
          <p:spPr>
            <a:xfrm>
              <a:off x="3959848" y="265954"/>
              <a:ext cx="561975" cy="561975"/>
            </a:xfrm>
            <a:prstGeom prst="rect">
              <a:avLst/>
            </a:prstGeom>
            <a:grpFill/>
          </p:spPr>
        </p:pic>
      </p:grpSp>
      <p:sp>
        <p:nvSpPr>
          <p:cNvPr id="11" name="Rounded Rectangle 10"/>
          <p:cNvSpPr/>
          <p:nvPr/>
        </p:nvSpPr>
        <p:spPr>
          <a:xfrm>
            <a:off x="675611" y="1720405"/>
            <a:ext cx="10637431" cy="3183850"/>
          </a:xfrm>
          <a:prstGeom prst="round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spcBef>
                <a:spcPts val="1200"/>
              </a:spcBef>
              <a:spcAft>
                <a:spcPts val="1200"/>
              </a:spcAft>
            </a:pPr>
            <a:r>
              <a:rPr lang="en-US" sz="2800">
                <a:latin typeface="Times New Roman" panose="02020603050405020304" pitchFamily="18" charset="0"/>
                <a:ea typeface="Times New Roman" panose="02020603050405020304" pitchFamily="18" charset="0"/>
              </a:rPr>
              <a:t>- Trình quản lí hệ thống tệp là File Explorer</a:t>
            </a: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 File Explorer có 3 vùng chính: vùng nút lệnh, vùng điều hướng, vùng hiển thị nội dung</a:t>
            </a: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 Vùng hiển thị nội dung thường có: tên tệp, tên thư mục; thời điểm sửa đổi gần nhất (Date); kiểu tệp (Type); kích thước (Size); …</a:t>
            </a:r>
          </a:p>
        </p:txBody>
      </p:sp>
    </p:spTree>
    <p:extLst>
      <p:ext uri="{BB962C8B-B14F-4D97-AF65-F5344CB8AC3E}">
        <p14:creationId xmlns:p14="http://schemas.microsoft.com/office/powerpoint/2010/main" val="3373513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p:cNvPicPr/>
          <p:nvPr/>
        </p:nvPicPr>
        <p:blipFill rotWithShape="1">
          <a:blip r:embed="rId2" cstate="email">
            <a:extLst>
              <a:ext uri="{28A0092B-C50C-407E-A947-70E740481C1C}">
                <a14:useLocalDpi xmlns:a14="http://schemas.microsoft.com/office/drawing/2010/main"/>
              </a:ext>
            </a:extLst>
          </a:blip>
          <a:srcRect/>
          <a:stretch/>
        </p:blipFill>
        <p:spPr bwMode="auto">
          <a:xfrm>
            <a:off x="1127051" y="694328"/>
            <a:ext cx="9973340" cy="5472556"/>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2053457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2426840" y="2224099"/>
            <a:ext cx="7125669" cy="1649159"/>
          </a:xfrm>
          <a:prstGeom prst="cloud">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lnSpc>
                <a:spcPct val="115000"/>
              </a:lnSpc>
              <a:spcBef>
                <a:spcPts val="600"/>
              </a:spcBef>
              <a:spcAft>
                <a:spcPts val="600"/>
              </a:spcAft>
            </a:pPr>
            <a:r>
              <a:rPr lang="en-US" sz="2800">
                <a:solidFill>
                  <a:schemeClr val="dk1"/>
                </a:solidFill>
                <a:latin typeface="Times New Roman" panose="02020603050405020304" pitchFamily="18" charset="0"/>
                <a:ea typeface="Times New Roman" panose="02020603050405020304" pitchFamily="18" charset="0"/>
              </a:rPr>
              <a:t>Em có biết ý nghĩa của đuôi tên tệp là gì không?</a:t>
            </a:r>
          </a:p>
        </p:txBody>
      </p:sp>
    </p:spTree>
    <p:extLst>
      <p:ext uri="{BB962C8B-B14F-4D97-AF65-F5344CB8AC3E}">
        <p14:creationId xmlns:p14="http://schemas.microsoft.com/office/powerpoint/2010/main" val="113255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19"/>
          <p:cNvGrpSpPr/>
          <p:nvPr/>
        </p:nvGrpSpPr>
        <p:grpSpPr>
          <a:xfrm>
            <a:off x="2334085" y="275944"/>
            <a:ext cx="7563063" cy="595086"/>
            <a:chOff x="3865174" y="148353"/>
            <a:chExt cx="4353220" cy="595086"/>
          </a:xfrm>
        </p:grpSpPr>
        <p:sp>
          <p:nvSpPr>
            <p:cNvPr id="21" name="Rounded Rectangle 20"/>
            <p:cNvSpPr/>
            <p:nvPr/>
          </p:nvSpPr>
          <p:spPr>
            <a:xfrm>
              <a:off x="3865174" y="148353"/>
              <a:ext cx="4353220" cy="595086"/>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solidFill>
                    <a:schemeClr val="tx1"/>
                  </a:solidFill>
                  <a:latin typeface="Times New Roman" panose="02020603050405020304" pitchFamily="18" charset="0"/>
                  <a:cs typeface="Times New Roman" panose="02020603050405020304" pitchFamily="18" charset="0"/>
                </a:rPr>
                <a:t>2. Ý NGHĨA CỦA ĐUÔI TÊN TỆP</a:t>
              </a:r>
              <a:endParaRPr lang="en-US" sz="2800">
                <a:solidFill>
                  <a:schemeClr val="tx1"/>
                </a:solidFill>
                <a:latin typeface="Times New Roman" panose="02020603050405020304" pitchFamily="18" charset="0"/>
                <a:cs typeface="Times New Roman" panose="02020603050405020304" pitchFamily="18" charset="0"/>
              </a:endParaRPr>
            </a:p>
          </p:txBody>
        </p:sp>
        <p:pic>
          <p:nvPicPr>
            <p:cNvPr id="23" name="Picture 22"/>
            <p:cNvPicPr>
              <a:picLocks noChangeAspect="1"/>
            </p:cNvPicPr>
            <p:nvPr/>
          </p:nvPicPr>
          <p:blipFill>
            <a:blip r:embed="rId2"/>
            <a:stretch>
              <a:fillRect/>
            </a:stretch>
          </p:blipFill>
          <p:spPr>
            <a:xfrm>
              <a:off x="3892296" y="186233"/>
              <a:ext cx="571500" cy="552450"/>
            </a:xfrm>
            <a:prstGeom prst="rect">
              <a:avLst/>
            </a:prstGeom>
          </p:spPr>
        </p:pic>
      </p:grpSp>
      <p:sp>
        <p:nvSpPr>
          <p:cNvPr id="2" name="Rounded Rectangle 1"/>
          <p:cNvSpPr/>
          <p:nvPr/>
        </p:nvSpPr>
        <p:spPr>
          <a:xfrm>
            <a:off x="729163" y="2064092"/>
            <a:ext cx="10772906" cy="2826306"/>
          </a:xfrm>
          <a:prstGeom prst="round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spcBef>
                <a:spcPts val="1200"/>
              </a:spcBef>
              <a:spcAft>
                <a:spcPts val="1200"/>
              </a:spcAft>
            </a:pPr>
            <a:r>
              <a:rPr lang="en-US" sz="2800">
                <a:latin typeface="Times New Roman" panose="02020603050405020304" pitchFamily="18" charset="0"/>
                <a:ea typeface="Times New Roman" panose="02020603050405020304" pitchFamily="18" charset="0"/>
              </a:rPr>
              <a:t>- Khi sử dụng một phần mềm nào đó, nếu tạo và lưu một tệp thì phần mềm ứng dụng đó sẽ tự động thêm một dấu “.” và một số kí tự vào sau tên tệp. Phần các kí hiệu thêm vào đó được gọi là phần mở rộng của tên tệp (đuôi tên tệp).</a:t>
            </a: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 Một số đuôi tên tệp: docx, pdf, txt, xlsx, pptx</a:t>
            </a:r>
            <a:r>
              <a:rPr lang="en-US" sz="2800" smtClean="0">
                <a:latin typeface="Times New Roman" panose="02020603050405020304" pitchFamily="18" charset="0"/>
                <a:ea typeface="Times New Roman" panose="02020603050405020304" pitchFamily="18" charset="0"/>
              </a:rPr>
              <a:t>,…</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421740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88539" y="1921092"/>
            <a:ext cx="858610" cy="760964"/>
          </a:xfrm>
          <a:prstGeom prst="rect">
            <a:avLst/>
          </a:prstGeom>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82719" y="2972869"/>
            <a:ext cx="834053" cy="739200"/>
          </a:xfrm>
          <a:prstGeom prst="rect">
            <a:avLst/>
          </a:prstGeom>
        </p:spPr>
      </p:pic>
      <p:pic>
        <p:nvPicPr>
          <p:cNvPr id="7" name="Picture 6"/>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82719" y="4122351"/>
            <a:ext cx="742403" cy="657972"/>
          </a:xfrm>
          <a:prstGeom prst="rect">
            <a:avLst/>
          </a:prstGeom>
        </p:spPr>
      </p:pic>
      <p:pic>
        <p:nvPicPr>
          <p:cNvPr id="8" name="Picture 7"/>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37163" y="4961081"/>
            <a:ext cx="961363" cy="916163"/>
          </a:xfrm>
          <a:prstGeom prst="rect">
            <a:avLst/>
          </a:prstGeom>
        </p:spPr>
      </p:pic>
      <p:pic>
        <p:nvPicPr>
          <p:cNvPr id="9" name="Picture 8"/>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674413" y="5965440"/>
            <a:ext cx="824113" cy="756808"/>
          </a:xfrm>
          <a:prstGeom prst="rect">
            <a:avLst/>
          </a:prstGeom>
        </p:spPr>
      </p:pic>
      <p:sp>
        <p:nvSpPr>
          <p:cNvPr id="10" name="Rounded Rectangle 9"/>
          <p:cNvSpPr/>
          <p:nvPr/>
        </p:nvSpPr>
        <p:spPr>
          <a:xfrm>
            <a:off x="9849287" y="3993817"/>
            <a:ext cx="1314895" cy="586941"/>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3200" smtClean="0">
                <a:latin typeface="Times New Roman" panose="02020603050405020304" pitchFamily="18" charset="0"/>
                <a:cs typeface="Times New Roman" panose="02020603050405020304" pitchFamily="18" charset="0"/>
              </a:rPr>
              <a:t>.docx</a:t>
            </a:r>
            <a:endParaRPr lang="en-US" sz="3200">
              <a:latin typeface="Times New Roman" panose="02020603050405020304" pitchFamily="18" charset="0"/>
              <a:cs typeface="Times New Roman" panose="02020603050405020304" pitchFamily="18" charset="0"/>
            </a:endParaRPr>
          </a:p>
        </p:txBody>
      </p:sp>
      <p:sp>
        <p:nvSpPr>
          <p:cNvPr id="11" name="Rounded Rectangle 10"/>
          <p:cNvSpPr/>
          <p:nvPr/>
        </p:nvSpPr>
        <p:spPr>
          <a:xfrm>
            <a:off x="9849286" y="5109865"/>
            <a:ext cx="1314895" cy="61859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3200" smtClean="0">
                <a:solidFill>
                  <a:schemeClr val="bg1"/>
                </a:solidFill>
                <a:latin typeface="Times New Roman" panose="02020603050405020304" pitchFamily="18" charset="0"/>
                <a:cs typeface="Times New Roman" panose="02020603050405020304" pitchFamily="18" charset="0"/>
              </a:rPr>
              <a:t>.pdf</a:t>
            </a:r>
            <a:endParaRPr lang="en-US" sz="3200">
              <a:solidFill>
                <a:schemeClr val="bg1"/>
              </a:solidFill>
              <a:latin typeface="Times New Roman" panose="02020603050405020304" pitchFamily="18" charset="0"/>
              <a:cs typeface="Times New Roman" panose="02020603050405020304" pitchFamily="18" charset="0"/>
            </a:endParaRPr>
          </a:p>
        </p:txBody>
      </p:sp>
      <p:sp>
        <p:nvSpPr>
          <p:cNvPr id="12" name="Rounded Rectangle 11"/>
          <p:cNvSpPr/>
          <p:nvPr/>
        </p:nvSpPr>
        <p:spPr>
          <a:xfrm>
            <a:off x="9849291" y="6066542"/>
            <a:ext cx="1314895" cy="586941"/>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3200" smtClean="0">
                <a:solidFill>
                  <a:schemeClr val="bg1"/>
                </a:solidFill>
                <a:latin typeface="Times New Roman" panose="02020603050405020304" pitchFamily="18" charset="0"/>
                <a:cs typeface="Times New Roman" panose="02020603050405020304" pitchFamily="18" charset="0"/>
              </a:rPr>
              <a:t>.txt</a:t>
            </a:r>
            <a:endParaRPr lang="en-US" sz="3200">
              <a:solidFill>
                <a:schemeClr val="bg1"/>
              </a:solidFill>
              <a:latin typeface="Times New Roman" panose="02020603050405020304" pitchFamily="18" charset="0"/>
              <a:cs typeface="Times New Roman" panose="02020603050405020304" pitchFamily="18" charset="0"/>
            </a:endParaRPr>
          </a:p>
        </p:txBody>
      </p:sp>
      <p:sp>
        <p:nvSpPr>
          <p:cNvPr id="13" name="Rounded Rectangle 12"/>
          <p:cNvSpPr/>
          <p:nvPr/>
        </p:nvSpPr>
        <p:spPr>
          <a:xfrm>
            <a:off x="9849287" y="3003464"/>
            <a:ext cx="1314895" cy="586941"/>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3200" smtClean="0">
                <a:latin typeface="Times New Roman" panose="02020603050405020304" pitchFamily="18" charset="0"/>
                <a:cs typeface="Times New Roman" panose="02020603050405020304" pitchFamily="18" charset="0"/>
              </a:rPr>
              <a:t>.pptx</a:t>
            </a:r>
            <a:endParaRPr lang="en-US" sz="3200">
              <a:latin typeface="Times New Roman" panose="02020603050405020304" pitchFamily="18" charset="0"/>
              <a:cs typeface="Times New Roman" panose="02020603050405020304" pitchFamily="18" charset="0"/>
            </a:endParaRPr>
          </a:p>
        </p:txBody>
      </p:sp>
      <p:sp>
        <p:nvSpPr>
          <p:cNvPr id="14" name="Rounded Rectangle 13"/>
          <p:cNvSpPr/>
          <p:nvPr/>
        </p:nvSpPr>
        <p:spPr>
          <a:xfrm>
            <a:off x="9849287" y="1921092"/>
            <a:ext cx="1314895" cy="586941"/>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3200" smtClean="0">
                <a:latin typeface="Times New Roman" panose="02020603050405020304" pitchFamily="18" charset="0"/>
                <a:cs typeface="Times New Roman" panose="02020603050405020304" pitchFamily="18" charset="0"/>
              </a:rPr>
              <a:t>.xlsx</a:t>
            </a:r>
            <a:endParaRPr lang="en-US" sz="3200">
              <a:latin typeface="Times New Roman" panose="02020603050405020304" pitchFamily="18" charset="0"/>
              <a:cs typeface="Times New Roman" panose="02020603050405020304" pitchFamily="18" charset="0"/>
            </a:endParaRPr>
          </a:p>
        </p:txBody>
      </p:sp>
      <p:sp>
        <p:nvSpPr>
          <p:cNvPr id="15" name="Rounded Rectangle 14"/>
          <p:cNvSpPr/>
          <p:nvPr/>
        </p:nvSpPr>
        <p:spPr>
          <a:xfrm>
            <a:off x="4112864" y="1777894"/>
            <a:ext cx="3487480" cy="873335"/>
          </a:xfrm>
          <a:prstGeom prst="roundRect">
            <a:avLst/>
          </a:prstGeom>
          <a:solidFill>
            <a:srgbClr val="FF0000"/>
          </a:solidFill>
          <a:ln>
            <a:solidFill>
              <a:srgbClr val="FF0000"/>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4000" b="1" smtClean="0">
                <a:solidFill>
                  <a:schemeClr val="bg1"/>
                </a:solidFill>
                <a:latin typeface="Times New Roman" panose="02020603050405020304" pitchFamily="18" charset="0"/>
                <a:cs typeface="Times New Roman" panose="02020603050405020304" pitchFamily="18" charset="0"/>
              </a:rPr>
              <a:t>TRÒ CHƠI</a:t>
            </a:r>
            <a:endParaRPr lang="en-US" sz="4000" b="1">
              <a:solidFill>
                <a:schemeClr val="bg1"/>
              </a:solidFill>
              <a:latin typeface="Times New Roman" panose="02020603050405020304" pitchFamily="18" charset="0"/>
              <a:cs typeface="Times New Roman" panose="02020603050405020304" pitchFamily="18" charset="0"/>
            </a:endParaRPr>
          </a:p>
        </p:txBody>
      </p:sp>
      <p:sp>
        <p:nvSpPr>
          <p:cNvPr id="16" name="Cloud 15"/>
          <p:cNvSpPr/>
          <p:nvPr/>
        </p:nvSpPr>
        <p:spPr>
          <a:xfrm>
            <a:off x="3436729" y="2948559"/>
            <a:ext cx="4839750" cy="2305915"/>
          </a:xfrm>
          <a:prstGeom prst="cloud">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2800" smtClean="0">
                <a:latin typeface="Times New Roman" panose="02020603050405020304" pitchFamily="18" charset="0"/>
                <a:cs typeface="Times New Roman" panose="02020603050405020304" pitchFamily="18" charset="0"/>
              </a:rPr>
              <a:t>Ghép hình ở cột A với hình ở Cột B sao cho đúng</a:t>
            </a:r>
            <a:endParaRPr lang="en-US" sz="2800">
              <a:latin typeface="Times New Roman" panose="02020603050405020304" pitchFamily="18" charset="0"/>
              <a:cs typeface="Times New Roman" panose="02020603050405020304" pitchFamily="18" charset="0"/>
            </a:endParaRPr>
          </a:p>
        </p:txBody>
      </p:sp>
      <p:sp>
        <p:nvSpPr>
          <p:cNvPr id="17" name="Rounded Rectangle 16"/>
          <p:cNvSpPr/>
          <p:nvPr/>
        </p:nvSpPr>
        <p:spPr>
          <a:xfrm>
            <a:off x="501678" y="603371"/>
            <a:ext cx="1169581" cy="945336"/>
          </a:xfrm>
          <a:prstGeom prst="roundRect">
            <a:avLst/>
          </a:prstGeom>
          <a:solidFill>
            <a:srgbClr val="FF66FF"/>
          </a:solidFill>
          <a:ln>
            <a:solidFill>
              <a:srgbClr val="FF00FF"/>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3600" smtClean="0">
                <a:solidFill>
                  <a:schemeClr val="tx1"/>
                </a:solidFill>
                <a:latin typeface="Times New Roman" panose="02020603050405020304" pitchFamily="18" charset="0"/>
                <a:cs typeface="Times New Roman" panose="02020603050405020304" pitchFamily="18" charset="0"/>
              </a:rPr>
              <a:t>A</a:t>
            </a:r>
            <a:endParaRPr lang="en-US" sz="3600">
              <a:solidFill>
                <a:schemeClr val="tx1"/>
              </a:solidFill>
              <a:latin typeface="Times New Roman" panose="02020603050405020304" pitchFamily="18" charset="0"/>
              <a:cs typeface="Times New Roman" panose="02020603050405020304" pitchFamily="18" charset="0"/>
            </a:endParaRPr>
          </a:p>
        </p:txBody>
      </p:sp>
      <p:sp>
        <p:nvSpPr>
          <p:cNvPr id="18" name="Rounded Rectangle 17"/>
          <p:cNvSpPr/>
          <p:nvPr/>
        </p:nvSpPr>
        <p:spPr>
          <a:xfrm>
            <a:off x="9831234" y="603371"/>
            <a:ext cx="1169581" cy="945336"/>
          </a:xfrm>
          <a:prstGeom prst="roundRect">
            <a:avLst/>
          </a:prstGeom>
          <a:solidFill>
            <a:srgbClr val="FF66FF"/>
          </a:solidFill>
          <a:ln>
            <a:solidFill>
              <a:srgbClr val="FF00FF"/>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3600" smtClean="0">
                <a:latin typeface="Times New Roman" panose="02020603050405020304" pitchFamily="18" charset="0"/>
                <a:cs typeface="Times New Roman" panose="02020603050405020304" pitchFamily="18" charset="0"/>
              </a:rPr>
              <a:t>B</a:t>
            </a:r>
            <a:endParaRPr lang="en-US" sz="36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4184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3.54167E-6 3.33333E-6 L 0.67995 0.14421 " pathEditMode="relative" rAng="0" ptsTypes="AA">
                                      <p:cBhvr>
                                        <p:cTn id="6" dur="2000" fill="hold"/>
                                        <p:tgtEl>
                                          <p:spTgt spid="4"/>
                                        </p:tgtEl>
                                        <p:attrNameLst>
                                          <p:attrName>ppt_x</p:attrName>
                                          <p:attrName>ppt_y</p:attrName>
                                        </p:attrNameLst>
                                      </p:cBhvr>
                                      <p:rCtr x="33997" y="7199"/>
                                    </p:animMotion>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nodeType="clickEffect">
                                  <p:stCondLst>
                                    <p:cond delay="0"/>
                                  </p:stCondLst>
                                  <p:childTnLst>
                                    <p:animMotion origin="layout" path="M -1.04167E-6 1.48148E-6 L 0.67591 0.1375 " pathEditMode="relative" rAng="0" ptsTypes="AA">
                                      <p:cBhvr>
                                        <p:cTn id="10" dur="2000" fill="hold"/>
                                        <p:tgtEl>
                                          <p:spTgt spid="5"/>
                                        </p:tgtEl>
                                        <p:attrNameLst>
                                          <p:attrName>ppt_x</p:attrName>
                                          <p:attrName>ppt_y</p:attrName>
                                        </p:attrNameLst>
                                      </p:cBhvr>
                                      <p:rCtr x="33789" y="6875"/>
                                    </p:animMotion>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nodeType="clickEffect">
                                  <p:stCondLst>
                                    <p:cond delay="0"/>
                                  </p:stCondLst>
                                  <p:childTnLst>
                                    <p:animMotion origin="layout" path="M 4.79167E-6 -4.07407E-6 L 0.68411 -0.32476 " pathEditMode="relative" rAng="0" ptsTypes="AA">
                                      <p:cBhvr>
                                        <p:cTn id="14" dur="2000" fill="hold"/>
                                        <p:tgtEl>
                                          <p:spTgt spid="7"/>
                                        </p:tgtEl>
                                        <p:attrNameLst>
                                          <p:attrName>ppt_x</p:attrName>
                                          <p:attrName>ppt_y</p:attrName>
                                        </p:attrNameLst>
                                      </p:cBhvr>
                                      <p:rCtr x="34206" y="-16250"/>
                                    </p:animMotion>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nodeType="clickEffect">
                                  <p:stCondLst>
                                    <p:cond delay="0"/>
                                  </p:stCondLst>
                                  <p:childTnLst>
                                    <p:animMotion origin="layout" path="M -3.54167E-6 3.7037E-6 L 0.67331 0.13935 " pathEditMode="relative" rAng="0" ptsTypes="AA">
                                      <p:cBhvr>
                                        <p:cTn id="18" dur="2000" fill="hold"/>
                                        <p:tgtEl>
                                          <p:spTgt spid="8"/>
                                        </p:tgtEl>
                                        <p:attrNameLst>
                                          <p:attrName>ppt_x</p:attrName>
                                          <p:attrName>ppt_y</p:attrName>
                                        </p:attrNameLst>
                                      </p:cBhvr>
                                      <p:rCtr x="33659" y="6968"/>
                                    </p:animMotion>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nodeType="clickEffect">
                                  <p:stCondLst>
                                    <p:cond delay="0"/>
                                  </p:stCondLst>
                                  <p:childTnLst>
                                    <p:animMotion origin="layout" path="M -2.5E-6 0 L 0.67331 -0.13241 " pathEditMode="relative" rAng="0" ptsTypes="AA">
                                      <p:cBhvr>
                                        <p:cTn id="22" dur="2000" fill="hold"/>
                                        <p:tgtEl>
                                          <p:spTgt spid="9"/>
                                        </p:tgtEl>
                                        <p:attrNameLst>
                                          <p:attrName>ppt_x</p:attrName>
                                          <p:attrName>ppt_y</p:attrName>
                                        </p:attrNameLst>
                                      </p:cBhvr>
                                      <p:rCtr x="33659" y="-662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19"/>
          <p:cNvGrpSpPr/>
          <p:nvPr/>
        </p:nvGrpSpPr>
        <p:grpSpPr>
          <a:xfrm>
            <a:off x="2334085" y="275944"/>
            <a:ext cx="7563063" cy="595086"/>
            <a:chOff x="3865174" y="148353"/>
            <a:chExt cx="4353220" cy="595086"/>
          </a:xfrm>
        </p:grpSpPr>
        <p:sp>
          <p:nvSpPr>
            <p:cNvPr id="21" name="Rounded Rectangle 20"/>
            <p:cNvSpPr/>
            <p:nvPr/>
          </p:nvSpPr>
          <p:spPr>
            <a:xfrm>
              <a:off x="3865174" y="148353"/>
              <a:ext cx="4353220" cy="595086"/>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solidFill>
                    <a:schemeClr val="tx1"/>
                  </a:solidFill>
                  <a:latin typeface="Times New Roman" panose="02020603050405020304" pitchFamily="18" charset="0"/>
                  <a:cs typeface="Times New Roman" panose="02020603050405020304" pitchFamily="18" charset="0"/>
                </a:rPr>
                <a:t>2. Ý NGHĨA CỦA ĐUÔI TÊN TỆP</a:t>
              </a:r>
              <a:endParaRPr lang="en-US" sz="2800">
                <a:solidFill>
                  <a:schemeClr val="tx1"/>
                </a:solidFill>
                <a:latin typeface="Times New Roman" panose="02020603050405020304" pitchFamily="18" charset="0"/>
                <a:cs typeface="Times New Roman" panose="02020603050405020304" pitchFamily="18" charset="0"/>
              </a:endParaRPr>
            </a:p>
          </p:txBody>
        </p:sp>
        <p:pic>
          <p:nvPicPr>
            <p:cNvPr id="23" name="Picture 22"/>
            <p:cNvPicPr>
              <a:picLocks noChangeAspect="1"/>
            </p:cNvPicPr>
            <p:nvPr/>
          </p:nvPicPr>
          <p:blipFill>
            <a:blip r:embed="rId2"/>
            <a:stretch>
              <a:fillRect/>
            </a:stretch>
          </p:blipFill>
          <p:spPr>
            <a:xfrm>
              <a:off x="3892296" y="186233"/>
              <a:ext cx="571500" cy="552450"/>
            </a:xfrm>
            <a:prstGeom prst="rect">
              <a:avLst/>
            </a:prstGeom>
          </p:spPr>
        </p:pic>
      </p:grpSp>
      <p:sp>
        <p:nvSpPr>
          <p:cNvPr id="2" name="Rounded Rectangle 1"/>
          <p:cNvSpPr/>
          <p:nvPr/>
        </p:nvSpPr>
        <p:spPr>
          <a:xfrm>
            <a:off x="729163" y="2021562"/>
            <a:ext cx="10772906" cy="2826306"/>
          </a:xfrm>
          <a:prstGeom prst="round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spcBef>
                <a:spcPts val="1200"/>
              </a:spcBef>
              <a:spcAft>
                <a:spcPts val="1200"/>
              </a:spcAft>
            </a:pPr>
            <a:r>
              <a:rPr lang="en-US" sz="2800" smtClean="0">
                <a:latin typeface="Times New Roman" panose="02020603050405020304" pitchFamily="18" charset="0"/>
                <a:ea typeface="Times New Roman" panose="02020603050405020304" pitchFamily="18" charset="0"/>
              </a:rPr>
              <a:t>- </a:t>
            </a:r>
            <a:r>
              <a:rPr lang="en-US" sz="2800">
                <a:latin typeface="Times New Roman" panose="02020603050405020304" pitchFamily="18" charset="0"/>
                <a:ea typeface="Times New Roman" panose="02020603050405020304" pitchFamily="18" charset="0"/>
              </a:rPr>
              <a:t>Đuôi tên tệp “exe” dàng riêng cho loại tệp là chương trình để máy tính thực hiện</a:t>
            </a: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 Đuôi tên tệp giúp hệ điều hành nhận biết tệp thuộc loại nào và xác định các phần mềm ứng dụng có thể mở tệp. Không được tùy tiện sửa đổi đuôi tên tệp.</a:t>
            </a:r>
          </a:p>
        </p:txBody>
      </p:sp>
    </p:spTree>
    <p:extLst>
      <p:ext uri="{BB962C8B-B14F-4D97-AF65-F5344CB8AC3E}">
        <p14:creationId xmlns:p14="http://schemas.microsoft.com/office/powerpoint/2010/main" val="20892132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912</Words>
  <Application>Microsoft Office PowerPoint</Application>
  <PresentationFormat>Custom</PresentationFormat>
  <Paragraphs>61</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thuvienhoclieu.com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thuvienhoclieu.com</dc:title>
  <dc:creator>thuvienhoclieu.com</dc:creator>
  <cp:keywords>thuvienhoclieu.com</cp:keywords>
  <dc:description>thuvienhoclieu.com</dc:description>
  <cp:lastModifiedBy/>
  <cp:revision>1</cp:revision>
  <dcterms:created xsi:type="dcterms:W3CDTF">2022-08-04T14:18:02Z</dcterms:created>
  <dcterms:modified xsi:type="dcterms:W3CDTF">2022-08-04T14:18:13Z</dcterms:modified>
</cp:coreProperties>
</file>