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325" r:id="rId2"/>
    <p:sldId id="267" r:id="rId3"/>
    <p:sldId id="308" r:id="rId4"/>
    <p:sldId id="309" r:id="rId5"/>
    <p:sldId id="312" r:id="rId6"/>
    <p:sldId id="313" r:id="rId7"/>
    <p:sldId id="316" r:id="rId8"/>
    <p:sldId id="324" r:id="rId9"/>
    <p:sldId id="317" r:id="rId10"/>
    <p:sldId id="322" r:id="rId11"/>
    <p:sldId id="323" r:id="rId12"/>
    <p:sldId id="310" r:id="rId13"/>
    <p:sldId id="275" r:id="rId14"/>
    <p:sldId id="297" r:id="rId15"/>
  </p:sldIdLst>
  <p:sldSz cx="15544800" cy="82296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77863" indent="-220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57313" indent="-4429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036763" indent="-665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716213" indent="-887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6600CC"/>
    <a:srgbClr val="FFFFCC"/>
    <a:srgbClr val="F8F8F8"/>
    <a:srgbClr val="A50021"/>
    <a:srgbClr val="EAEA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728" autoAdjust="0"/>
  </p:normalViewPr>
  <p:slideViewPr>
    <p:cSldViewPr>
      <p:cViewPr varScale="1">
        <p:scale>
          <a:sx n="56" d="100"/>
          <a:sy n="56" d="100"/>
        </p:scale>
        <p:origin x="-72" y="-180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BD4E4C8-938B-4F5F-9001-90BBD47B5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A79B1C-4818-452E-B08A-995A509D85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EAC5EC-6CB6-4331-912E-FA158AF3D8D0}" type="datetimeFigureOut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7E7516C-4351-45C2-8FCF-97E7D260D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685800"/>
            <a:ext cx="647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5DD1BE8-EF51-4FB1-8B09-841ACCEFE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0839A1-507E-4A70-8EE2-ECF29BA5D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39EA96-4B5E-4C24-81CC-D1D9E3F43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3ECAE9-CC8A-4F00-AC9C-1CDF77740E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970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3573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0367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162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556511"/>
            <a:ext cx="1321308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663440"/>
            <a:ext cx="1088136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79262" indent="0" algn="ctr">
              <a:buNone/>
              <a:defRPr/>
            </a:lvl2pPr>
            <a:lvl3pPr marL="1358524" indent="0" algn="ctr">
              <a:buNone/>
              <a:defRPr/>
            </a:lvl3pPr>
            <a:lvl4pPr marL="2037786" indent="0" algn="ctr">
              <a:buNone/>
              <a:defRPr/>
            </a:lvl4pPr>
            <a:lvl5pPr marL="2717048" indent="0" algn="ctr">
              <a:buNone/>
              <a:defRPr/>
            </a:lvl5pPr>
            <a:lvl6pPr marL="3396310" indent="0" algn="ctr">
              <a:buNone/>
              <a:defRPr/>
            </a:lvl6pPr>
            <a:lvl7pPr marL="4075572" indent="0" algn="ctr">
              <a:buNone/>
              <a:defRPr/>
            </a:lvl7pPr>
            <a:lvl8pPr marL="4754834" indent="0" algn="ctr">
              <a:buNone/>
              <a:defRPr/>
            </a:lvl8pPr>
            <a:lvl9pPr marL="54340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AB8D-CC86-4E64-B451-2B730F6A291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471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8D710-442E-4485-A77F-186765221E4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1394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329566"/>
            <a:ext cx="34975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29566"/>
            <a:ext cx="1023366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34AFC-C802-4455-879A-73F6FED9C8F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6803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7240" y="329566"/>
            <a:ext cx="13990320" cy="7021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8EA55-9662-4AC2-B0C0-E9D3FA552BB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1954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62F1C-0C9D-46FC-9075-E19E5CDA702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7896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288281"/>
            <a:ext cx="1321308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488056"/>
            <a:ext cx="13213080" cy="1800224"/>
          </a:xfrm>
        </p:spPr>
        <p:txBody>
          <a:bodyPr anchor="b"/>
          <a:lstStyle>
            <a:lvl1pPr marL="0" indent="0">
              <a:buNone/>
              <a:defRPr sz="3000"/>
            </a:lvl1pPr>
            <a:lvl2pPr marL="679262" indent="0">
              <a:buNone/>
              <a:defRPr sz="2700"/>
            </a:lvl2pPr>
            <a:lvl3pPr marL="1358524" indent="0">
              <a:buNone/>
              <a:defRPr sz="2400"/>
            </a:lvl3pPr>
            <a:lvl4pPr marL="2037786" indent="0">
              <a:buNone/>
              <a:defRPr sz="2100"/>
            </a:lvl4pPr>
            <a:lvl5pPr marL="2717048" indent="0">
              <a:buNone/>
              <a:defRPr sz="2100"/>
            </a:lvl5pPr>
            <a:lvl6pPr marL="3396310" indent="0">
              <a:buNone/>
              <a:defRPr sz="2100"/>
            </a:lvl6pPr>
            <a:lvl7pPr marL="4075572" indent="0">
              <a:buNone/>
              <a:defRPr sz="2100"/>
            </a:lvl7pPr>
            <a:lvl8pPr marL="4754834" indent="0">
              <a:buNone/>
              <a:defRPr sz="2100"/>
            </a:lvl8pPr>
            <a:lvl9pPr marL="543409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B785F-8ACF-468A-80E0-92B9EBB21163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31404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875CF-282B-4D2A-9D78-12DC7C8CFF0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026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42136"/>
            <a:ext cx="686832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609850"/>
            <a:ext cx="686832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1842136"/>
            <a:ext cx="6871018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609850"/>
            <a:ext cx="6871018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52D00-5DBA-4485-BDC7-610CF050BA0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26430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96CFF-C7B9-41CB-8671-96E1C4F9A18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592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6A97F-2077-4345-94B7-77CFD5428B0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6281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27660"/>
            <a:ext cx="5114132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27660"/>
            <a:ext cx="8689975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722120"/>
            <a:ext cx="5114132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16E24-8C11-4D59-A7AE-0C745BDC14C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67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5760720"/>
            <a:ext cx="932688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35330"/>
            <a:ext cx="932688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440806"/>
            <a:ext cx="932688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1B8D1-34C9-4AC3-8186-B1ED1E14E3D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0396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7875" y="330200"/>
            <a:ext cx="13989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1920875"/>
            <a:ext cx="1398905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text styles</a:t>
            </a:r>
          </a:p>
          <a:p>
            <a:pPr lvl="1"/>
            <a:r>
              <a:rPr lang="vi-VN" altLang="vi-VN" smtClean="0"/>
              <a:t>Second level</a:t>
            </a:r>
          </a:p>
          <a:p>
            <a:pPr lvl="2"/>
            <a:r>
              <a:rPr lang="vi-VN" altLang="vi-VN" smtClean="0"/>
              <a:t>Third level</a:t>
            </a:r>
          </a:p>
          <a:p>
            <a:pPr lvl="3"/>
            <a:r>
              <a:rPr lang="vi-VN" altLang="vi-VN" smtClean="0"/>
              <a:t>Fourth level</a:t>
            </a:r>
          </a:p>
          <a:p>
            <a:pPr lvl="4"/>
            <a:r>
              <a:rPr lang="vi-VN" altLang="vi-VN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8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1775" y="7494588"/>
            <a:ext cx="4921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10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/>
            </a:lvl1pPr>
          </a:lstStyle>
          <a:p>
            <a:fld id="{51622964-C102-4CFF-B985-D44BD1B71775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5pPr>
      <a:lvl6pPr marL="679262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6pPr>
      <a:lvl7pPr marL="1358524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7pPr>
      <a:lvl8pPr marL="2037786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8pPr>
      <a:lvl9pPr marL="2717048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08000" indent="-5080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03313" indent="-423863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  <a:cs typeface="+mn-cs"/>
        </a:defRPr>
      </a:lvl2pPr>
      <a:lvl3pPr marL="16970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cs typeface="+mn-cs"/>
        </a:defRPr>
      </a:lvl3pPr>
      <a:lvl4pPr marL="2376488" indent="-338138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4pPr>
      <a:lvl5pPr marL="3055938" indent="-338138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5pPr>
      <a:lvl6pPr marL="3735941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6pPr>
      <a:lvl7pPr marL="4415203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7pPr>
      <a:lvl8pPr marL="5094465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8pPr>
      <a:lvl9pPr marL="5773727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wm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579563" y="688975"/>
            <a:ext cx="126873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539750" algn="l"/>
              </a:tabLst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</a:rPr>
              <a:t>Quan sát hình vẽ và cho biết đoạn thẳng AB hay CD dài hơn? </a:t>
            </a:r>
            <a:endParaRPr lang="vi-VN" altLang="vi-VN" sz="36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75" name="Group 25"/>
          <p:cNvGrpSpPr>
            <a:grpSpLocks/>
          </p:cNvGrpSpPr>
          <p:nvPr/>
        </p:nvGrpSpPr>
        <p:grpSpPr bwMode="auto">
          <a:xfrm>
            <a:off x="1150938" y="2401888"/>
            <a:ext cx="5689600" cy="4186237"/>
            <a:chOff x="1146175" y="2601913"/>
            <a:chExt cx="5689600" cy="418623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9D6EAEAC-9A7F-4E9F-945A-36B3B3D5E891}"/>
                </a:ext>
              </a:extLst>
            </p:cNvPr>
            <p:cNvSpPr/>
            <p:nvPr/>
          </p:nvSpPr>
          <p:spPr>
            <a:xfrm>
              <a:off x="2084387" y="2601913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5B1955F-0E08-4718-B7CA-A1F8D8A27610}"/>
                </a:ext>
              </a:extLst>
            </p:cNvPr>
            <p:cNvSpPr/>
            <p:nvPr/>
          </p:nvSpPr>
          <p:spPr>
            <a:xfrm>
              <a:off x="4964112" y="26019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86C6861-3EED-4949-AB1A-5ECB9F70F4F7}"/>
                </a:ext>
              </a:extLst>
            </p:cNvPr>
            <p:cNvCxnSpPr>
              <a:stCxn id="2" idx="2"/>
              <a:endCxn id="5" idx="6"/>
            </p:cNvCxnSpPr>
            <p:nvPr/>
          </p:nvCxnSpPr>
          <p:spPr>
            <a:xfrm>
              <a:off x="2084387" y="3070225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3" name="TextBox 6"/>
            <p:cNvSpPr txBox="1">
              <a:spLocks noChangeArrowheads="1"/>
            </p:cNvSpPr>
            <p:nvPr/>
          </p:nvSpPr>
          <p:spPr bwMode="auto">
            <a:xfrm>
              <a:off x="1523050" y="2691859"/>
              <a:ext cx="6477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3200" b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alt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4" name="TextBox 8"/>
            <p:cNvSpPr txBox="1">
              <a:spLocks noChangeArrowheads="1"/>
            </p:cNvSpPr>
            <p:nvPr/>
          </p:nvSpPr>
          <p:spPr bwMode="auto">
            <a:xfrm>
              <a:off x="5940425" y="2691859"/>
              <a:ext cx="6477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32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alt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1518F95-0E3E-4D35-9798-23617DAD481F}"/>
                </a:ext>
              </a:extLst>
            </p:cNvPr>
            <p:cNvSpPr/>
            <p:nvPr/>
          </p:nvSpPr>
          <p:spPr>
            <a:xfrm>
              <a:off x="1146175" y="48752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4742705-D665-460C-A477-95745A83D750}"/>
                </a:ext>
              </a:extLst>
            </p:cNvPr>
            <p:cNvSpPr/>
            <p:nvPr/>
          </p:nvSpPr>
          <p:spPr>
            <a:xfrm>
              <a:off x="5900737" y="4891088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4C21819-41E6-4412-8E04-CB1A144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87" y="5359400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8" name="TextBox 12"/>
            <p:cNvSpPr txBox="1">
              <a:spLocks noChangeArrowheads="1"/>
            </p:cNvSpPr>
            <p:nvPr/>
          </p:nvSpPr>
          <p:spPr bwMode="auto">
            <a:xfrm>
              <a:off x="2082800" y="4834442"/>
              <a:ext cx="6477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32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alt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9" name="TextBox 13"/>
            <p:cNvSpPr txBox="1">
              <a:spLocks noChangeArrowheads="1"/>
            </p:cNvSpPr>
            <p:nvPr/>
          </p:nvSpPr>
          <p:spPr bwMode="auto">
            <a:xfrm>
              <a:off x="5426595" y="4775200"/>
              <a:ext cx="6477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3200" b="1"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alt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0" name="TextBox 17"/>
            <p:cNvSpPr txBox="1">
              <a:spLocks noChangeArrowheads="1"/>
            </p:cNvSpPr>
            <p:nvPr/>
          </p:nvSpPr>
          <p:spPr bwMode="auto">
            <a:xfrm>
              <a:off x="3668713" y="6202363"/>
              <a:ext cx="6477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3200" b="1" i="1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vi-VN" altLang="vi-VN" sz="32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76" name="Group 26"/>
          <p:cNvGrpSpPr>
            <a:grpSpLocks/>
          </p:cNvGrpSpPr>
          <p:nvPr/>
        </p:nvGrpSpPr>
        <p:grpSpPr bwMode="auto">
          <a:xfrm>
            <a:off x="7972425" y="2024063"/>
            <a:ext cx="6769100" cy="4687887"/>
            <a:chOff x="7972926" y="2024425"/>
            <a:chExt cx="6768752" cy="4687455"/>
          </a:xfrm>
        </p:grpSpPr>
        <p:sp>
          <p:nvSpPr>
            <p:cNvPr id="3077" name="TextBox 18"/>
            <p:cNvSpPr txBox="1">
              <a:spLocks noChangeArrowheads="1"/>
            </p:cNvSpPr>
            <p:nvPr/>
          </p:nvSpPr>
          <p:spPr bwMode="auto">
            <a:xfrm>
              <a:off x="11223139" y="6126093"/>
              <a:ext cx="6477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3200" b="1" i="1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vi-VN" altLang="vi-VN" sz="3200" b="1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78" name="Group 24"/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3079" name="Group 21"/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xmlns="" id="{A71BEF95-24EC-4380-87DC-AF53F4B5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xmlns="" id="{3DAEB8BA-8F16-41D2-BBC7-361AB1931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xmlns="" id="{EABF1DFC-8500-4898-97A1-2DFD293A0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F12D9EE8-DFFA-4875-A95D-49CC7362F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E7D9B275-CCBE-4917-B205-E51196183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246E5053-7F6B-4976-A811-B1246F316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80" name="TextBox 6"/>
              <p:cNvSpPr txBox="1">
                <a:spLocks noChangeArrowheads="1"/>
              </p:cNvSpPr>
              <p:nvPr/>
            </p:nvSpPr>
            <p:spPr bwMode="auto">
              <a:xfrm>
                <a:off x="10152853" y="2601913"/>
                <a:ext cx="6477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3200" b="1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altLang="vi-VN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1" name="TextBox 8"/>
              <p:cNvSpPr txBox="1">
                <a:spLocks noChangeArrowheads="1"/>
              </p:cNvSpPr>
              <p:nvPr/>
            </p:nvSpPr>
            <p:spPr bwMode="auto">
              <a:xfrm>
                <a:off x="12351396" y="2609850"/>
                <a:ext cx="6477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3200" b="1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vi-VN" altLang="vi-VN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2" name="TextBox 12"/>
              <p:cNvSpPr txBox="1">
                <a:spLocks noChangeArrowheads="1"/>
              </p:cNvSpPr>
              <p:nvPr/>
            </p:nvSpPr>
            <p:spPr bwMode="auto">
              <a:xfrm>
                <a:off x="9789690" y="4253243"/>
                <a:ext cx="6477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3200" b="1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vi-VN" altLang="vi-VN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3" name="TextBox 13"/>
              <p:cNvSpPr txBox="1">
                <a:spLocks noChangeArrowheads="1"/>
              </p:cNvSpPr>
              <p:nvPr/>
            </p:nvSpPr>
            <p:spPr bwMode="auto">
              <a:xfrm>
                <a:off x="12703104" y="4144398"/>
                <a:ext cx="6477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3200" b="1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vi-VN" altLang="vi-VN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74713"/>
            <a:ext cx="12890500" cy="5724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Câu3.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B. m 			C. kg                       D.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 cm 	                               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1cm.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0,5cm. 	                               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1mm.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9B0F668-E317-4F6E-941C-0062638BCAB5}"/>
              </a:ext>
            </a:extLst>
          </p:cNvPr>
          <p:cNvSpPr/>
          <p:nvPr/>
        </p:nvSpPr>
        <p:spPr>
          <a:xfrm>
            <a:off x="5756275" y="1414463"/>
            <a:ext cx="576263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01454DA-DAE6-44D3-B25F-35ED2A0F5CDF}"/>
              </a:ext>
            </a:extLst>
          </p:cNvPr>
          <p:cNvSpPr/>
          <p:nvPr/>
        </p:nvSpPr>
        <p:spPr>
          <a:xfrm>
            <a:off x="1724025" y="5554663"/>
            <a:ext cx="576263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2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106738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603250"/>
            <a:ext cx="12890500" cy="5173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Câu5.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(1)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(3)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A. (2), (1), (3).              			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(2), (1).            </a:t>
            </a:r>
          </a:p>
          <a:p>
            <a:pPr>
              <a:lnSpc>
                <a:spcPct val="150000"/>
              </a:lnSpc>
              <a:defRPr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C. (1), (2), (3).          				D. (2), (3), (1).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01454DA-DAE6-44D3-B25F-35ED2A0F5CDF}"/>
              </a:ext>
            </a:extLst>
          </p:cNvPr>
          <p:cNvSpPr/>
          <p:nvPr/>
        </p:nvSpPr>
        <p:spPr>
          <a:xfrm>
            <a:off x="2227263" y="4546600"/>
            <a:ext cx="576262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777875" y="366713"/>
            <a:ext cx="13989050" cy="1803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vi-VN" b="1" smtClean="0">
                <a:solidFill>
                  <a:srgbClr val="FF0000"/>
                </a:solidFill>
              </a:rPr>
              <a:t>Hoạt động trải nghiệm</a:t>
            </a:r>
            <a:br>
              <a:rPr lang="en-US" altLang="vi-VN" b="1" smtClean="0">
                <a:solidFill>
                  <a:srgbClr val="FF0000"/>
                </a:solidFill>
              </a:rPr>
            </a:br>
            <a:r>
              <a:rPr lang="en-US" altLang="vi-VN" sz="5400" smtClean="0"/>
              <a:t>Đo đường kính nắp chai</a:t>
            </a:r>
            <a:endParaRPr lang="vi-VN" altLang="vi-VN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22C39-1D9A-4A79-9A78-7E377AEE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75" y="2443163"/>
            <a:ext cx="7642225" cy="5430837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cụ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dùng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dây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giấy</a:t>
            </a:r>
            <a:r>
              <a:rPr lang="en-US" dirty="0"/>
              <a:t> A4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kéo</a:t>
            </a:r>
            <a:endParaRPr lang="vi-VN" dirty="0"/>
          </a:p>
        </p:txBody>
      </p:sp>
      <p:pic>
        <p:nvPicPr>
          <p:cNvPr id="14340" name="Picture 2" descr="Nắp chai nước tinh khiết phi 28 - NAP CHAI NHUA | CONG TY SAN XUAT NAP CHAI  NHUA TRUC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63" y="3538538"/>
            <a:ext cx="44370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7"/>
          <p:cNvGraphicFramePr>
            <a:graphicFrameLocks noGrp="1" noChangeAspect="1"/>
          </p:cNvGraphicFramePr>
          <p:nvPr>
            <p:ph/>
          </p:nvPr>
        </p:nvGraphicFramePr>
        <p:xfrm>
          <a:off x="414338" y="542925"/>
          <a:ext cx="14859000" cy="742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42925"/>
                        <a:ext cx="14859000" cy="742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324600" y="1524000"/>
            <a:ext cx="3305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84613" y="2243138"/>
            <a:ext cx="83518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vi-VN" sz="4200"/>
              <a:t> 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Học thuộc ghi nhớ.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 Làm bài tập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5. SBT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mtClean="0"/>
              <a:t>`</a:t>
            </a:r>
          </a:p>
        </p:txBody>
      </p:sp>
      <p:pic>
        <p:nvPicPr>
          <p:cNvPr id="16387" name="Picture 3" descr="POINSE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75" y="6030913"/>
            <a:ext cx="3400425" cy="2198687"/>
          </a:xfrm>
          <a:noFill/>
        </p:spPr>
      </p:pic>
      <p:pic>
        <p:nvPicPr>
          <p:cNvPr id="1638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86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36563"/>
            <a:ext cx="26257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565525"/>
            <a:ext cx="88233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937250"/>
            <a:ext cx="3365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1"/>
          <p:cNvSpPr>
            <a:spLocks noChangeArrowheads="1" noChangeShapeType="1" noTextEdit="1"/>
          </p:cNvSpPr>
          <p:nvPr/>
        </p:nvSpPr>
        <p:spPr bwMode="auto">
          <a:xfrm>
            <a:off x="1684338" y="1920875"/>
            <a:ext cx="11917362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3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XIN CHÀO CÁC EM</a:t>
            </a:r>
          </a:p>
        </p:txBody>
      </p:sp>
      <p:pic>
        <p:nvPicPr>
          <p:cNvPr id="16393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78569" y="-488156"/>
            <a:ext cx="23780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WordArt 11"/>
          <p:cNvSpPr>
            <a:spLocks noChangeArrowheads="1" noChangeShapeType="1" noTextEdit="1"/>
          </p:cNvSpPr>
          <p:nvPr/>
        </p:nvSpPr>
        <p:spPr bwMode="auto">
          <a:xfrm>
            <a:off x="1951038" y="4160838"/>
            <a:ext cx="11917362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3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HẸN GẶP LẠI VÀO TIẾT SAU</a:t>
            </a: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19200" y="3106738"/>
            <a:ext cx="14325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CHIỀU DÀI</a:t>
            </a:r>
            <a:endParaRPr lang="vi-VN" altLang="vi-VN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587625" y="1811338"/>
            <a:ext cx="22542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6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en-US" altLang="vi-VN" sz="6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6600" b="1" i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733425" y="644525"/>
            <a:ext cx="13989050" cy="719138"/>
          </a:xfrm>
        </p:spPr>
        <p:txBody>
          <a:bodyPr/>
          <a:lstStyle/>
          <a:p>
            <a:pPr algn="l"/>
            <a:r>
              <a:rPr lang="en-US" altLang="vi-VN" sz="4400" b="1" smtClean="0">
                <a:latin typeface="Times New Roman" pitchFamily="18" charset="0"/>
                <a:cs typeface="Times New Roman" pitchFamily="18" charset="0"/>
              </a:rPr>
              <a:t>I. Đ</a:t>
            </a:r>
            <a:r>
              <a:rPr lang="vi-VN" altLang="vi-VN" sz="4400" b="1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4400" b="1" smtClean="0">
                <a:latin typeface="Times New Roman" pitchFamily="18" charset="0"/>
                <a:cs typeface="Times New Roman" pitchFamily="18" charset="0"/>
              </a:rPr>
              <a:t>n vị độ dài</a:t>
            </a:r>
            <a:endParaRPr lang="vi-VN" altLang="vi-VN" sz="4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1681163"/>
            <a:ext cx="9313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vi-VN" alt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8825" y="2438400"/>
            <a:ext cx="13403263" cy="4762500"/>
            <a:chOff x="643608" y="2536860"/>
            <a:chExt cx="13339080" cy="4763549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xmlns="" id="{B86B60C9-B9AF-4322-AC5A-8CB69DDA4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825" y="3051323"/>
              <a:ext cx="12978863" cy="424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52" tIns="67926" rIns="135852" bIns="67926"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679262" algn="ctr" rtl="0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1358524" algn="ctr" rtl="0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2037786" algn="ctr" rtl="0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2717048" algn="ctr" rtl="0" fontAlgn="base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l">
                <a:defRPr/>
              </a:pPr>
              <a:endPara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defRPr/>
              </a:pP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1960,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lường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SI (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32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Système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International d</a:t>
              </a:r>
              <a:r>
                <a:rPr lang="en-US" altLang="vi-VN" sz="3200" b="1" i="1" kern="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unites).</a:t>
              </a:r>
            </a:p>
            <a:p>
              <a:pPr algn="l">
                <a:defRPr/>
              </a:pP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l">
                <a:defRPr/>
              </a:pP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+ 1 in (inch) = 2,54cm</a:t>
              </a:r>
            </a:p>
            <a:p>
              <a:pPr algn="l">
                <a:defRPr/>
              </a:pP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+ 1 </a:t>
              </a:r>
              <a:r>
                <a:rPr lang="en-US" altLang="vi-VN" sz="3200" b="1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dặm</a:t>
              </a:r>
              <a:r>
                <a:rPr lang="en-US" altLang="vi-VN" sz="32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(mile) = 1609m (</a:t>
              </a:r>
              <a:r>
                <a:rPr lang="en-US" altLang="vi-VN" sz="3200" b="1" i="1" kern="0" dirty="0">
                  <a:latin typeface="Times New Roman" panose="02020603050405020304" pitchFamily="18" charset="0"/>
                  <a:ea typeface="Segoe UI Symbol" panose="020B0502040204020203" pitchFamily="34" charset="0"/>
                  <a:cs typeface="Times New Roman" panose="02020603050405020304" pitchFamily="18" charset="0"/>
                </a:rPr>
                <a:t>≈ 1,6km)</a:t>
              </a:r>
              <a:endParaRPr lang="vi-VN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08" y="2536860"/>
              <a:ext cx="1275488" cy="107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4983163"/>
            <a:ext cx="66976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1616075"/>
            <a:ext cx="39084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71525" y="3217863"/>
            <a:ext cx="21002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Hình a </a:t>
            </a:r>
            <a:endParaRPr lang="en-US" altLang="vi-VN" sz="4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2388" y="6550025"/>
            <a:ext cx="21002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Hình c </a:t>
            </a:r>
            <a:endParaRPr lang="en-US" altLang="vi-VN" sz="4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0167938" y="4116388"/>
            <a:ext cx="2508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Hình b </a:t>
            </a:r>
            <a:endParaRPr lang="en-US" altLang="vi-VN" sz="4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9779000" y="6940550"/>
            <a:ext cx="2540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Hình d </a:t>
            </a:r>
            <a:endParaRPr lang="en-US" altLang="vi-VN" sz="42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16075"/>
            <a:ext cx="78168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164013"/>
            <a:ext cx="463708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1625600" y="523875"/>
            <a:ext cx="111871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ctr" eaLnBrk="1" hangingPunct="1"/>
            <a:r>
              <a:rPr lang="en-US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Kể tên các loại th</a:t>
            </a:r>
            <a:r>
              <a:rPr lang="vi-VN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 ở hình 5.1 a, b, c, d </a:t>
            </a:r>
            <a:endParaRPr lang="en-US" altLang="vi-VN" sz="4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5461000" y="7531100"/>
            <a:ext cx="2540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Hình 5.1 </a:t>
            </a:r>
            <a:endParaRPr lang="en-US" altLang="vi-VN" sz="4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41588" y="3216275"/>
            <a:ext cx="30591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Thước kẻ</a:t>
            </a:r>
            <a:endParaRPr lang="en-US" altLang="vi-VN" sz="4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931650" y="4114800"/>
            <a:ext cx="3059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Thước dây</a:t>
            </a:r>
            <a:endParaRPr lang="en-US" altLang="vi-VN" sz="4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820863" y="6545263"/>
            <a:ext cx="3813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Thước cuộn</a:t>
            </a:r>
            <a:endParaRPr lang="en-US" altLang="vi-VN" sz="4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555413" y="6915150"/>
            <a:ext cx="38115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Thước kẹp</a:t>
            </a:r>
            <a:endParaRPr lang="en-US" altLang="vi-VN" sz="4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625600" y="523875"/>
            <a:ext cx="111871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ctr" eaLnBrk="1" hangingPunct="1"/>
            <a:r>
              <a:rPr lang="en-US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Xác định GHĐ và ĐCNN của các th</a:t>
            </a:r>
            <a:r>
              <a:rPr lang="vi-VN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 sau:</a:t>
            </a:r>
            <a:endParaRPr lang="en-US" altLang="vi-VN" sz="4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82775"/>
            <a:ext cx="87090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576263" y="4814888"/>
            <a:ext cx="8564562" cy="1662112"/>
            <a:chOff x="555507" y="5174238"/>
            <a:chExt cx="8563863" cy="1661213"/>
          </a:xfrm>
        </p:grpSpPr>
        <p:pic>
          <p:nvPicPr>
            <p:cNvPr id="7176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67" y="5827339"/>
              <a:ext cx="774600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555507" y="5174238"/>
              <a:ext cx="837976" cy="133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52" tIns="67926" rIns="135852" bIns="67926" anchor="ctr">
              <a:spAutoFit/>
            </a:bodyPr>
            <a:lstStyle/>
            <a:p>
              <a:pPr algn="ctr" eaLnBrk="1" hangingPunct="1"/>
              <a:r>
                <a:rPr lang="en-US" altLang="vi-VN" sz="4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vi-VN" sz="360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altLang="vi-VN" sz="42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642475" y="1806575"/>
            <a:ext cx="50657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eaLnBrk="1" hangingPunct="1"/>
            <a:r>
              <a:rPr lang="vi-VN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a)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</a:t>
            </a:r>
            <a:r>
              <a:rPr lang="vi-VN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GHĐ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</a:t>
            </a:r>
            <a:r>
              <a:rPr lang="vi-VN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10cm    </a:t>
            </a:r>
          </a:p>
          <a:p>
            <a:pPr eaLnBrk="1" hangingPunct="1"/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</a:t>
            </a:r>
            <a:r>
              <a:rPr lang="vi-VN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ĐCNN: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0,5cm </a:t>
            </a:r>
            <a:endParaRPr lang="vi-VN" altLang="vi-VN" sz="2800" b="1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501188" y="3605213"/>
            <a:ext cx="506571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eaLnBrk="1" hangingPunct="1"/>
            <a:r>
              <a:rPr lang="en-US" altLang="vi-VN" sz="4400" b="1">
                <a:latin typeface="Times New Roman" pitchFamily="18" charset="0"/>
                <a:cs typeface="Calibri" pitchFamily="34" charset="0"/>
              </a:rPr>
              <a:t>b</a:t>
            </a:r>
            <a:r>
              <a:rPr lang="vi-VN" altLang="vi-VN" sz="4400" b="1">
                <a:latin typeface="Times New Roman" pitchFamily="18" charset="0"/>
                <a:cs typeface="Calibri" pitchFamily="34" charset="0"/>
              </a:rPr>
              <a:t>)</a:t>
            </a:r>
            <a:r>
              <a:rPr lang="en-US" altLang="vi-VN" sz="4400" b="1">
                <a:latin typeface="Times New Roman" pitchFamily="18" charset="0"/>
                <a:cs typeface="Calibri" pitchFamily="34" charset="0"/>
              </a:rPr>
              <a:t>  </a:t>
            </a:r>
            <a:r>
              <a:rPr lang="vi-VN" altLang="vi-VN" sz="4400" b="1">
                <a:latin typeface="Times New Roman" pitchFamily="18" charset="0"/>
                <a:cs typeface="Calibri" pitchFamily="34" charset="0"/>
              </a:rPr>
              <a:t>GHĐ</a:t>
            </a:r>
            <a:r>
              <a:rPr lang="en-US" altLang="vi-VN" sz="4400" b="1">
                <a:latin typeface="Times New Roman" pitchFamily="18" charset="0"/>
                <a:cs typeface="Calibri" pitchFamily="34" charset="0"/>
              </a:rPr>
              <a:t>  </a:t>
            </a:r>
            <a:r>
              <a:rPr lang="vi-VN" altLang="vi-VN" sz="4400" b="1">
                <a:latin typeface="Times New Roman" pitchFamily="18" charset="0"/>
                <a:cs typeface="Calibri" pitchFamily="34" charset="0"/>
              </a:rPr>
              <a:t>: </a:t>
            </a:r>
            <a:r>
              <a:rPr lang="en-US" altLang="vi-VN" sz="4400" b="1">
                <a:latin typeface="Times New Roman" pitchFamily="18" charset="0"/>
                <a:cs typeface="Calibri" pitchFamily="34" charset="0"/>
              </a:rPr>
              <a:t>10cm    </a:t>
            </a:r>
          </a:p>
          <a:p>
            <a:pPr eaLnBrk="1" hangingPunct="1"/>
            <a:r>
              <a:rPr lang="en-US" altLang="vi-VN" sz="4400" b="1">
                <a:latin typeface="Times New Roman" pitchFamily="18" charset="0"/>
                <a:cs typeface="Calibri" pitchFamily="34" charset="0"/>
              </a:rPr>
              <a:t>     </a:t>
            </a:r>
            <a:r>
              <a:rPr lang="vi-VN" altLang="vi-VN" sz="4400" b="1">
                <a:latin typeface="Times New Roman" pitchFamily="18" charset="0"/>
                <a:cs typeface="Calibri" pitchFamily="34" charset="0"/>
              </a:rPr>
              <a:t>ĐCNN:</a:t>
            </a:r>
            <a:r>
              <a:rPr lang="en-US" altLang="vi-VN" sz="4400" b="1">
                <a:latin typeface="Times New Roman" pitchFamily="18" charset="0"/>
                <a:cs typeface="Calibri" pitchFamily="34" charset="0"/>
              </a:rPr>
              <a:t> 0,1cm </a:t>
            </a:r>
            <a:endParaRPr lang="vi-VN" altLang="vi-VN" sz="28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501188" y="5483225"/>
            <a:ext cx="50657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eaLnBrk="1" hangingPunct="1"/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vi-VN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)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</a:t>
            </a:r>
            <a:r>
              <a:rPr lang="vi-VN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GHĐ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</a:t>
            </a:r>
            <a:r>
              <a:rPr lang="vi-VN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15cm    </a:t>
            </a:r>
          </a:p>
          <a:p>
            <a:pPr eaLnBrk="1" hangingPunct="1"/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</a:t>
            </a:r>
            <a:r>
              <a:rPr lang="vi-VN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ĐCNN: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1cm </a:t>
            </a:r>
            <a:endParaRPr lang="vi-VN" altLang="vi-VN" sz="2800" b="1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85763" y="215900"/>
            <a:ext cx="130587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Thực hành đo chiều dài, độ dày cuốn sách vật lý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phiếu học tập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11250" y="1614488"/>
            <a:ext cx="1332230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vi-VN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: ...................................................... Lớp: ................</a:t>
            </a:r>
            <a:endParaRPr lang="vi-VN" altLang="vi-VN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vi-VN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KẾT QUẢ ĐO CHIỀU DÀI</a:t>
            </a:r>
            <a:endParaRPr lang="vi-VN" altLang="vi-VN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vi-VN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Ước lượng chiều dài, độ dày của sách:</a:t>
            </a:r>
          </a:p>
          <a:p>
            <a:r>
              <a:rPr lang="en-US" altLang="vi-VN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Chọn dụng cụ đo</a:t>
            </a: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vi-VN" sz="3200" b="1">
                <a:latin typeface="Times New Roman" pitchFamily="18" charset="0"/>
                <a:cs typeface="Calibri" pitchFamily="34" charset="0"/>
              </a:rPr>
              <a:t>+ Tên dụng cụ đo: </a:t>
            </a: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vi-VN" sz="3200" b="1">
                <a:latin typeface="Times New Roman" pitchFamily="18" charset="0"/>
                <a:cs typeface="Calibri" pitchFamily="34" charset="0"/>
              </a:rPr>
              <a:t>+ GHĐ: </a:t>
            </a: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vi-VN" sz="3200" b="1">
                <a:latin typeface="Times New Roman" pitchFamily="18" charset="0"/>
                <a:cs typeface="Calibri" pitchFamily="34" charset="0"/>
              </a:rPr>
              <a:t>+ ĐCNN: </a:t>
            </a: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3200" b="1">
                <a:latin typeface="Times New Roman" pitchFamily="18" charset="0"/>
                <a:cs typeface="Calibri" pitchFamily="34" charset="0"/>
              </a:rPr>
              <a:t>3. Kết quả đo</a:t>
            </a: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  <a:p>
            <a:endParaRPr lang="en-US" altLang="vi-VN" sz="3200" b="1">
              <a:latin typeface="Times New Roman" pitchFamily="18" charset="0"/>
              <a:cs typeface="Calibri" pitchFamily="34" charset="0"/>
            </a:endParaRPr>
          </a:p>
          <a:p>
            <a:endParaRPr lang="en-US" altLang="vi-VN" sz="3200" b="1">
              <a:latin typeface="Times New Roman" pitchFamily="18" charset="0"/>
              <a:cs typeface="Calibri" pitchFamily="34" charset="0"/>
            </a:endParaRPr>
          </a:p>
          <a:p>
            <a:endParaRPr lang="en-US" altLang="vi-VN" sz="3200" b="1">
              <a:latin typeface="Times New Roman" pitchFamily="18" charset="0"/>
              <a:cs typeface="Calibri" pitchFamily="34" charset="0"/>
            </a:endParaRPr>
          </a:p>
          <a:p>
            <a:r>
              <a:rPr lang="en-US" altLang="vi-VN" sz="3200" b="1">
                <a:latin typeface="Times New Roman" pitchFamily="18" charset="0"/>
                <a:cs typeface="Calibri" pitchFamily="34" charset="0"/>
              </a:rPr>
              <a:t>4. Rút ra các bước tiến hành đo:</a:t>
            </a:r>
            <a:endParaRPr lang="en-US" altLang="vi-VN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970994C-FD3A-4AF2-A7B3-D67C159A66D4}"/>
              </a:ext>
            </a:extLst>
          </p:cNvPr>
          <p:cNvGraphicFramePr>
            <a:graphicFrameLocks noGrp="1"/>
          </p:cNvGraphicFramePr>
          <p:nvPr/>
        </p:nvGraphicFramePr>
        <p:xfrm>
          <a:off x="3884613" y="5483225"/>
          <a:ext cx="11274424" cy="1647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163">
                  <a:extLst>
                    <a:ext uri="{9D8B030D-6E8A-4147-A177-3AD203B41FA5}">
                      <a16:colId xmlns:a16="http://schemas.microsoft.com/office/drawing/2014/main" xmlns="" val="2627916744"/>
                    </a:ext>
                  </a:extLst>
                </a:gridCol>
                <a:gridCol w="2023094">
                  <a:extLst>
                    <a:ext uri="{9D8B030D-6E8A-4147-A177-3AD203B41FA5}">
                      <a16:colId xmlns:a16="http://schemas.microsoft.com/office/drawing/2014/main" xmlns="" val="1492744414"/>
                    </a:ext>
                  </a:extLst>
                </a:gridCol>
                <a:gridCol w="2023094">
                  <a:extLst>
                    <a:ext uri="{9D8B030D-6E8A-4147-A177-3AD203B41FA5}">
                      <a16:colId xmlns:a16="http://schemas.microsoft.com/office/drawing/2014/main" xmlns="" val="2850649195"/>
                    </a:ext>
                  </a:extLst>
                </a:gridCol>
                <a:gridCol w="2023094">
                  <a:extLst>
                    <a:ext uri="{9D8B030D-6E8A-4147-A177-3AD203B41FA5}">
                      <a16:colId xmlns:a16="http://schemas.microsoft.com/office/drawing/2014/main" xmlns="" val="1243277745"/>
                    </a:ext>
                  </a:extLst>
                </a:gridCol>
                <a:gridCol w="3045979">
                  <a:extLst>
                    <a:ext uri="{9D8B030D-6E8A-4147-A177-3AD203B41FA5}">
                      <a16:colId xmlns:a16="http://schemas.microsoft.com/office/drawing/2014/main" xmlns="" val="3091210274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1 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2 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3 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1151246"/>
                  </a:ext>
                </a:extLst>
              </a:tr>
              <a:tr h="48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dài</a:t>
                      </a:r>
                      <a:endParaRPr lang="vi-VN" sz="2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700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7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vi-VN" sz="27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700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7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vi-VN" sz="27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700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7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vi-VN" sz="27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700" i="1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700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vi-VN" sz="27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6343902"/>
                  </a:ext>
                </a:extLst>
              </a:tr>
              <a:tr h="604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dày</a:t>
                      </a:r>
                      <a:endParaRPr lang="vi-VN" sz="2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700" baseline="-25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7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vi-VN" sz="2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700" baseline="-25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7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vi-VN" sz="27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7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700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5680009"/>
                  </a:ext>
                </a:extLst>
              </a:tr>
            </a:tbl>
          </a:graphicData>
        </a:graphic>
      </p:graphicFrame>
      <p:pic>
        <p:nvPicPr>
          <p:cNvPr id="2" name="3 ph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80912" y="442392"/>
            <a:ext cx="2376263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777875" y="730250"/>
            <a:ext cx="13989050" cy="757238"/>
          </a:xfrm>
        </p:spPr>
        <p:txBody>
          <a:bodyPr/>
          <a:lstStyle/>
          <a:p>
            <a:pPr algn="l"/>
            <a:r>
              <a:rPr lang="en-US" alt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Vận dụng cách đo chiều dài vào đo thể tích</a:t>
            </a:r>
            <a:endParaRPr lang="vi-VN" altLang="vi-VN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1882775"/>
            <a:ext cx="93138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altLang="vi-VN" sz="3200" b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87400" y="6418263"/>
            <a:ext cx="648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800"/>
              <a:t>a) Vật rắn bỏ lọt bình chia độ</a:t>
            </a:r>
            <a:endParaRPr lang="vi-VN" altLang="vi-VN" sz="280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180388" y="6418263"/>
            <a:ext cx="648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800"/>
              <a:t>b) Vật rắn không bỏ lọt bình chia độ</a:t>
            </a:r>
            <a:endParaRPr lang="vi-VN" altLang="vi-VN" sz="280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013200" y="7185025"/>
            <a:ext cx="6480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>
                <a:solidFill>
                  <a:srgbClr val="FF0000"/>
                </a:solidFill>
              </a:rPr>
              <a:t>Hình 5.4</a:t>
            </a:r>
            <a:endParaRPr lang="vi-VN" altLang="vi-VN" sz="2800" b="1">
              <a:solidFill>
                <a:srgbClr val="FF0000"/>
              </a:solidFill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522413"/>
            <a:ext cx="36004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8709025" y="1674813"/>
            <a:ext cx="4319588" cy="4487862"/>
            <a:chOff x="8708504" y="1675349"/>
            <a:chExt cx="4320480" cy="4487941"/>
          </a:xfrm>
        </p:grpSpPr>
        <p:pic>
          <p:nvPicPr>
            <p:cNvPr id="1024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504" y="1675349"/>
              <a:ext cx="4320480" cy="448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1D6CF-C475-4085-80D4-AB88016B3A7A}"/>
                </a:ext>
              </a:extLst>
            </p:cNvPr>
            <p:cNvSpPr txBox="1"/>
            <p:nvPr/>
          </p:nvSpPr>
          <p:spPr>
            <a:xfrm>
              <a:off x="10204238" y="3442267"/>
              <a:ext cx="1135297" cy="9541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tràn</a:t>
              </a:r>
              <a:endPara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9" name="TextBox 14"/>
            <p:cNvSpPr txBox="1">
              <a:spLocks noChangeArrowheads="1"/>
            </p:cNvSpPr>
            <p:nvPr/>
          </p:nvSpPr>
          <p:spPr bwMode="auto">
            <a:xfrm>
              <a:off x="11679882" y="3923709"/>
              <a:ext cx="864096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b="1">
                  <a:solidFill>
                    <a:srgbClr val="FF0000"/>
                  </a:solidFill>
                </a:rPr>
                <a:t>Bình chứa</a:t>
              </a:r>
            </a:p>
            <a:p>
              <a:pPr algn="ctr"/>
              <a:endParaRPr lang="vi-VN" altLang="vi-VN" sz="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1606550"/>
            <a:ext cx="12890500" cy="5016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Câu1. Để đo độ dài của một vật, ta nên dùng</a:t>
            </a:r>
            <a:endParaRPr lang="vi-VN" alt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vi-VN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thước đo.               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         </a:t>
            </a:r>
            <a:r>
              <a:rPr lang="en-US" altLang="vi-VN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gang bàn tay.                </a:t>
            </a:r>
          </a:p>
          <a:p>
            <a:pPr>
              <a:defRPr/>
            </a:pPr>
            <a:r>
              <a:rPr lang="en-US" altLang="vi-VN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sợi dây.              						D. bàn 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chân.</a:t>
            </a:r>
          </a:p>
          <a:p>
            <a:pPr>
              <a:defRPr/>
            </a:pPr>
            <a:endParaRPr lang="en-US" altLang="vi-VN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Giới hạn đo của thước là </a:t>
            </a:r>
            <a:endParaRPr lang="vi-VN" alt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độ dài giữa hai vạch chia liên tiếp trên thước. 		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3200" b="1">
                <a:latin typeface="Times New Roman" panose="02020603050405020304" pitchFamily="18" charset="0"/>
                <a:cs typeface="Calibri" panose="020F0502020204030204" pitchFamily="34" charset="0"/>
              </a:rPr>
              <a:t>	B. </a:t>
            </a:r>
            <a:r>
              <a:rPr lang="fr-FR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dài nhỏ nhất ghi trên thước. 	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C. độ dài lớn nhất ghi trên thước. 	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D. độ dài giữa hai vạch chia bất kỳ ghi trên </a:t>
            </a:r>
            <a:r>
              <a:rPr lang="fr-FR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thước.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9B0F668-E317-4F6E-941C-0062638BCAB5}"/>
              </a:ext>
            </a:extLst>
          </p:cNvPr>
          <p:cNvSpPr/>
          <p:nvPr/>
        </p:nvSpPr>
        <p:spPr>
          <a:xfrm>
            <a:off x="1868488" y="2182813"/>
            <a:ext cx="574675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01454DA-DAE6-44D3-B25F-35ED2A0F5CDF}"/>
              </a:ext>
            </a:extLst>
          </p:cNvPr>
          <p:cNvSpPr/>
          <p:nvPr/>
        </p:nvSpPr>
        <p:spPr>
          <a:xfrm>
            <a:off x="1868488" y="5062538"/>
            <a:ext cx="574675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3978275" y="185738"/>
            <a:ext cx="6858000" cy="9509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5852" tIns="67926" rIns="135852" bIns="67926" anchor="ctr"/>
          <a:lstStyle/>
          <a:p>
            <a:pPr algn="ctr" eaLnBrk="1" hangingPunct="1"/>
            <a:r>
              <a:rPr lang="en-US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altLang="vi-VN" sz="4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Custom</PresentationFormat>
  <Paragraphs>116</Paragraphs>
  <Slides>14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Clip</vt:lpstr>
      <vt:lpstr>PowerPoint Presentation</vt:lpstr>
      <vt:lpstr>PowerPoint Presentation</vt:lpstr>
      <vt:lpstr>I. Đơn vị độ dài</vt:lpstr>
      <vt:lpstr>PowerPoint Presentation</vt:lpstr>
      <vt:lpstr>PowerPoint Presentation</vt:lpstr>
      <vt:lpstr>PowerPoint Presentation</vt:lpstr>
      <vt:lpstr>III. Vận dụng cách đo chiều dài vào đo thể tích</vt:lpstr>
      <vt:lpstr>PowerPoint Presentation</vt:lpstr>
      <vt:lpstr>PowerPoint Presentation</vt:lpstr>
      <vt:lpstr>PowerPoint Presentation</vt:lpstr>
      <vt:lpstr>PowerPoint Presentation</vt:lpstr>
      <vt:lpstr>Hoạt động trải nghiệm Đo đường kính nắp chai</vt:lpstr>
      <vt:lpstr>PowerPoint Presentation</vt:lpstr>
      <vt:lpstr>`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2021-08-18T01:19:40Z</dcterms:created>
  <dcterms:modified xsi:type="dcterms:W3CDTF">2021-08-18T03:58:51Z</dcterms:modified>
</cp:coreProperties>
</file>