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3"/>
  </p:notesMasterIdLst>
  <p:sldIdLst>
    <p:sldId id="371" r:id="rId2"/>
    <p:sldId id="346" r:id="rId3"/>
    <p:sldId id="260" r:id="rId4"/>
    <p:sldId id="263" r:id="rId5"/>
    <p:sldId id="292" r:id="rId6"/>
    <p:sldId id="372" r:id="rId7"/>
    <p:sldId id="373" r:id="rId8"/>
    <p:sldId id="345" r:id="rId9"/>
    <p:sldId id="267" r:id="rId10"/>
    <p:sldId id="362" r:id="rId11"/>
    <p:sldId id="363" r:id="rId12"/>
    <p:sldId id="364" r:id="rId13"/>
    <p:sldId id="365" r:id="rId14"/>
    <p:sldId id="366" r:id="rId15"/>
    <p:sldId id="379" r:id="rId16"/>
    <p:sldId id="367" r:id="rId17"/>
    <p:sldId id="374" r:id="rId18"/>
    <p:sldId id="376" r:id="rId19"/>
    <p:sldId id="377" r:id="rId20"/>
    <p:sldId id="360" r:id="rId21"/>
    <p:sldId id="361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FF0066"/>
    <a:srgbClr val="3399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7" autoAdjust="0"/>
    <p:restoredTop sz="94660"/>
  </p:normalViewPr>
  <p:slideViewPr>
    <p:cSldViewPr>
      <p:cViewPr>
        <p:scale>
          <a:sx n="60" d="100"/>
          <a:sy n="60" d="100"/>
        </p:scale>
        <p:origin x="-930" y="-2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520E57D-1956-4595-AA7D-249BDECFEC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6E9ABC-F5C4-4BB7-8DA0-BD8EE9EFC5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AD2518-3A26-46D1-A5BC-676EA7D50333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0DD5F8A8-9EAD-4BF6-B8F4-67999D08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7A2176DE-4C65-4264-9543-FEE18A65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7B53E8-DC6F-4D21-B471-3588D0089C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7C4252-5021-4A65-A3C7-D7362512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66468D-423E-4B9E-A787-863CCFAB5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488E9-A190-49F7-8BB0-4915F1F1AC66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6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61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488E9-A190-49F7-8BB0-4915F1F1AC66}" type="slidenum">
              <a:rPr lang="en-US" altLang="en-US" smtClean="0">
                <a:solidFill>
                  <a:prstClr val="black"/>
                </a:solidFill>
              </a:rPr>
              <a:pPr/>
              <a:t>23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63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6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4D1F6-7F83-442A-B861-4D543C881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84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28BA-EB7A-4A8C-B9D0-F23DCF453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9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B953-D92F-40E2-A6B9-B384C7F94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3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3AFB-F08D-404A-9D91-5ADCA67C7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CA83F-6432-4E53-AD6D-0B7CF52B6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9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FEADC-3837-49A2-A554-21FEBD9B6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7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42B69-E96F-48A4-AD66-7285E02BC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8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2899-651A-452D-A1B2-B672D9BD0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9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41CF0-38D9-40BF-9933-FD1E5DA6A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05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55BD7-245F-490C-A859-8AB02C8D4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56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D9A57-341D-4806-93E5-320BAB687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58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1AB5-9472-43D0-BF66-DCBCAA9C6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58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EDEBD967-844B-4A62-8E25-21A789585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media1.mp3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4.emf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52.pn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56.png"/><Relationship Id="rId23" Type="http://schemas.openxmlformats.org/officeDocument/2006/relationships/audio" Target="NULL"/><Relationship Id="rId10" Type="http://schemas.openxmlformats.org/officeDocument/2006/relationships/image" Target="../media/image51.emf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emf"/><Relationship Id="rId18" Type="http://schemas.openxmlformats.org/officeDocument/2006/relationships/image" Target="../media/image590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9.png"/><Relationship Id="rId7" Type="http://schemas.openxmlformats.org/officeDocument/2006/relationships/audio" Target="../media/audio1.wav"/><Relationship Id="rId12" Type="http://schemas.openxmlformats.org/officeDocument/2006/relationships/image" Target="../media/image53.png"/><Relationship Id="rId17" Type="http://schemas.openxmlformats.org/officeDocument/2006/relationships/image" Target="../media/image61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openxmlformats.org/officeDocument/2006/relationships/image" Target="../media/image600.png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openxmlformats.org/officeDocument/2006/relationships/audio" Target="NULL"/><Relationship Id="rId10" Type="http://schemas.openxmlformats.org/officeDocument/2006/relationships/image" Target="../media/image71.png"/><Relationship Id="rId19" Type="http://schemas.openxmlformats.org/officeDocument/2006/relationships/image" Target="../media/image58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5.png"/><Relationship Id="rId22" Type="http://schemas.openxmlformats.org/officeDocument/2006/relationships/image" Target="../media/image74.png"/><Relationship Id="rId27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emf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openxmlformats.org/officeDocument/2006/relationships/audio" Target="NULL"/><Relationship Id="rId10" Type="http://schemas.openxmlformats.org/officeDocument/2006/relationships/image" Target="../media/image76.png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5.png"/><Relationship Id="rId22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4.wav"/><Relationship Id="rId7" Type="http://schemas.openxmlformats.org/officeDocument/2006/relationships/audio" Target="../media/audio1.wav"/><Relationship Id="rId12" Type="http://schemas.openxmlformats.org/officeDocument/2006/relationships/image" Target="../media/image54.emf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6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24" Type="http://schemas.openxmlformats.org/officeDocument/2006/relationships/audio" Target="../media/audio1.wav"/><Relationship Id="rId5" Type="http://schemas.openxmlformats.org/officeDocument/2006/relationships/audio" Target="../media/audio5.wav"/><Relationship Id="rId15" Type="http://schemas.openxmlformats.org/officeDocument/2006/relationships/image" Target="../media/image48.png"/><Relationship Id="rId23" Type="http://schemas.openxmlformats.org/officeDocument/2006/relationships/audio" Target="../media/audio2.wav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6.png"/><Relationship Id="rId22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emf"/><Relationship Id="rId18" Type="http://schemas.openxmlformats.org/officeDocument/2006/relationships/image" Target="../media/image63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9.png"/><Relationship Id="rId7" Type="http://schemas.openxmlformats.org/officeDocument/2006/relationships/audio" Target="../media/audio1.wav"/><Relationship Id="rId12" Type="http://schemas.openxmlformats.org/officeDocument/2006/relationships/image" Target="../media/image53.png"/><Relationship Id="rId17" Type="http://schemas.openxmlformats.org/officeDocument/2006/relationships/image" Target="../media/image61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openxmlformats.org/officeDocument/2006/relationships/image" Target="../media/image66.png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openxmlformats.org/officeDocument/2006/relationships/audio" Target="NULL"/><Relationship Id="rId10" Type="http://schemas.openxmlformats.org/officeDocument/2006/relationships/image" Target="../media/image620.png"/><Relationship Id="rId19" Type="http://schemas.openxmlformats.org/officeDocument/2006/relationships/image" Target="../media/image58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5.png"/><Relationship Id="rId22" Type="http://schemas.openxmlformats.org/officeDocument/2006/relationships/image" Target="../media/image65.png"/><Relationship Id="rId27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4.gif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73.emf"/><Relationship Id="rId5" Type="http://schemas.openxmlformats.org/officeDocument/2006/relationships/image" Target="../media/image70.wmf"/><Relationship Id="rId10" Type="http://schemas.openxmlformats.org/officeDocument/2006/relationships/image" Target="../media/image24.gi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4.gif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77.emf"/><Relationship Id="rId5" Type="http://schemas.openxmlformats.org/officeDocument/2006/relationships/image" Target="../media/image74.wmf"/><Relationship Id="rId10" Type="http://schemas.openxmlformats.org/officeDocument/2006/relationships/image" Target="../media/image24.gi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gi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1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.emf"/><Relationship Id="rId5" Type="http://schemas.openxmlformats.org/officeDocument/2006/relationships/hyperlink" Target="file:///E:\THI%20GVG%20TP%20TH&#7910;%20&#272;&#7912;C%20M&#416;I\&#272;I&#7874;M%20A.gsp" TargetMode="External"/><Relationship Id="rId10" Type="http://schemas.openxmlformats.org/officeDocument/2006/relationships/image" Target="../media/image8.emf"/><Relationship Id="rId4" Type="http://schemas.openxmlformats.org/officeDocument/2006/relationships/audio" Target="../media/audio3.wav"/><Relationship Id="rId9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media1.mp3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3.png"/><Relationship Id="rId18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6.png"/><Relationship Id="rId7" Type="http://schemas.openxmlformats.org/officeDocument/2006/relationships/audio" Target="../media/audio2.wav"/><Relationship Id="rId12" Type="http://schemas.openxmlformats.org/officeDocument/2006/relationships/image" Target="../media/image52.png"/><Relationship Id="rId17" Type="http://schemas.openxmlformats.org/officeDocument/2006/relationships/image" Target="../media/image48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6.png"/><Relationship Id="rId20" Type="http://schemas.openxmlformats.org/officeDocument/2006/relationships/image" Target="../media/image85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55.png"/><Relationship Id="rId23" Type="http://schemas.openxmlformats.org/officeDocument/2006/relationships/audio" Target="NULL"/><Relationship Id="rId10" Type="http://schemas.openxmlformats.org/officeDocument/2006/relationships/image" Target="../media/image51.emf"/><Relationship Id="rId19" Type="http://schemas.openxmlformats.org/officeDocument/2006/relationships/image" Target="../media/image8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png"/><Relationship Id="rId14" Type="http://schemas.openxmlformats.org/officeDocument/2006/relationships/image" Target="../media/image54.emf"/><Relationship Id="rId22" Type="http://schemas.openxmlformats.org/officeDocument/2006/relationships/audio" Target="NUL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87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0.png"/><Relationship Id="rId7" Type="http://schemas.openxmlformats.org/officeDocument/2006/relationships/audio" Target="../media/audio1.wav"/><Relationship Id="rId12" Type="http://schemas.openxmlformats.org/officeDocument/2006/relationships/image" Target="../media/image54.emf"/><Relationship Id="rId17" Type="http://schemas.openxmlformats.org/officeDocument/2006/relationships/image" Target="../media/image410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1.png"/><Relationship Id="rId20" Type="http://schemas.openxmlformats.org/officeDocument/2006/relationships/image" Target="../media/image8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5" Type="http://schemas.openxmlformats.org/officeDocument/2006/relationships/image" Target="../media/image48.png"/><Relationship Id="rId23" Type="http://schemas.openxmlformats.org/officeDocument/2006/relationships/image" Target="../media/image440.png"/><Relationship Id="rId28" Type="http://schemas.openxmlformats.org/officeDocument/2006/relationships/audio" Target="NULL"/><Relationship Id="rId10" Type="http://schemas.openxmlformats.org/officeDocument/2006/relationships/image" Target="../media/image52.png"/><Relationship Id="rId19" Type="http://schemas.openxmlformats.org/officeDocument/2006/relationships/image" Target="../media/image420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audio" Target="NUL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emf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openxmlformats.org/officeDocument/2006/relationships/audio" Target="NULL"/><Relationship Id="rId10" Type="http://schemas.openxmlformats.org/officeDocument/2006/relationships/image" Target="../media/image390.png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5.png"/><Relationship Id="rId22" Type="http://schemas.openxmlformats.org/officeDocument/2006/relationships/audio" Target="NUL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emf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openxmlformats.org/officeDocument/2006/relationships/audio" Target="NULL"/><Relationship Id="rId10" Type="http://schemas.openxmlformats.org/officeDocument/2006/relationships/image" Target="../media/image460.png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5.png"/><Relationship Id="rId22" Type="http://schemas.openxmlformats.org/officeDocument/2006/relationships/audio" Target="NUL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89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70.png"/><Relationship Id="rId7" Type="http://schemas.openxmlformats.org/officeDocument/2006/relationships/audio" Target="../media/audio1.wav"/><Relationship Id="rId12" Type="http://schemas.openxmlformats.org/officeDocument/2006/relationships/image" Target="../media/image54.emf"/><Relationship Id="rId17" Type="http://schemas.openxmlformats.org/officeDocument/2006/relationships/image" Target="../media/image400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88.png"/><Relationship Id="rId20" Type="http://schemas.openxmlformats.org/officeDocument/2006/relationships/image" Target="../media/image8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5" Type="http://schemas.openxmlformats.org/officeDocument/2006/relationships/image" Target="../media/image48.png"/><Relationship Id="rId23" Type="http://schemas.openxmlformats.org/officeDocument/2006/relationships/image" Target="../media/image480.png"/><Relationship Id="rId28" Type="http://schemas.openxmlformats.org/officeDocument/2006/relationships/audio" Target="NULL"/><Relationship Id="rId10" Type="http://schemas.openxmlformats.org/officeDocument/2006/relationships/image" Target="../media/image52.png"/><Relationship Id="rId19" Type="http://schemas.openxmlformats.org/officeDocument/2006/relationships/image" Target="../media/image450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audio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4.gif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2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13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4.wmf"/><Relationship Id="rId10" Type="http://schemas.openxmlformats.org/officeDocument/2006/relationships/image" Target="../media/image19.emf"/><Relationship Id="rId4" Type="http://schemas.openxmlformats.org/officeDocument/2006/relationships/image" Target="../media/image11.wmf"/><Relationship Id="rId9" Type="http://schemas.openxmlformats.org/officeDocument/2006/relationships/image" Target="../media/image18.emf"/><Relationship Id="rId1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4.gif"/><Relationship Id="rId7" Type="http://schemas.openxmlformats.org/officeDocument/2006/relationships/image" Target="../media/image22.wmf"/><Relationship Id="rId12" Type="http://schemas.openxmlformats.org/officeDocument/2006/relationships/image" Target="../media/image26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5.emf"/><Relationship Id="rId5" Type="http://schemas.openxmlformats.org/officeDocument/2006/relationships/image" Target="../media/image21.wmf"/><Relationship Id="rId10" Type="http://schemas.openxmlformats.org/officeDocument/2006/relationships/image" Target="../media/image24.gi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3.wmf"/><Relationship Id="rId3" Type="http://schemas.openxmlformats.org/officeDocument/2006/relationships/image" Target="../media/image27.emf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24.gi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xmlns="" id="{AF2BF313-F9AE-42F2-A984-561B8BC1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en-US"/>
            </a:p>
          </p:txBody>
        </p:sp>
        <p:pic>
          <p:nvPicPr>
            <p:cNvPr id="6" name="Picture 13" descr="CHIP0102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54225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9408300" y="57150"/>
              <a:ext cx="2718225" cy="2411217"/>
              <a:chOff x="9408300" y="57150"/>
              <a:chExt cx="2718225" cy="2411217"/>
            </a:xfrm>
          </p:grpSpPr>
          <p:pic>
            <p:nvPicPr>
              <p:cNvPr id="11" name="Picture 4" descr="8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0800000">
                <a:off x="11755050" y="296667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 descr="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8300" y="57150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469438" y="4556832"/>
              <a:ext cx="2667775" cy="2203313"/>
              <a:chOff x="9469438" y="4556832"/>
              <a:chExt cx="2667775" cy="2203313"/>
            </a:xfrm>
          </p:grpSpPr>
          <p:pic>
            <p:nvPicPr>
              <p:cNvPr id="9" name="Picture 3" descr="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9438" y="6360095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8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74281">
                <a:off x="11765738" y="4556832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8A378C8-E210-4965-95B8-44F982113B2A}"/>
              </a:ext>
            </a:extLst>
          </p:cNvPr>
          <p:cNvSpPr/>
          <p:nvPr/>
        </p:nvSpPr>
        <p:spPr>
          <a:xfrm>
            <a:off x="2514600" y="1339995"/>
            <a:ext cx="6893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  <a:r>
              <a:rPr 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THẦY CÔ</a:t>
            </a:r>
          </a:p>
          <a:p>
            <a:pPr algn="ctr">
              <a:defRPr/>
            </a:pP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THĂM LỚP </a:t>
            </a:r>
            <a:endParaRPr lang="en-US" sz="3000" b="1">
              <a:ln w="6600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34012" y="2653816"/>
            <a:ext cx="8323976" cy="1454244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GÓC VÀ CẠNH CỦA MỘT TAM GIÁC</a:t>
            </a:r>
            <a:endParaRPr lang="vi-VN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8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281965" y="696002"/>
            <a:ext cx="9071835" cy="118035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722807" y="1078706"/>
              <a:ext cx="8427888" cy="1184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 ba góc của một tam giác bằng</a:t>
              </a:r>
              <a:endParaRPr lang="vi-VN" sz="3600" noProof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641" y="906027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752600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52" y="4379933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991" y="4446814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31" y="4359267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303333" y="3429000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148293" y="3989902"/>
              <a:ext cx="146835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30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90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 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381467" y="3309866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921982" y="3989903"/>
              <a:ext cx="15367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120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81965" y="4704036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099132" y="5635627"/>
              <a:ext cx="15666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100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364669" y="4611866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879231" y="5635627"/>
              <a:ext cx="16222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180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332404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372307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7091306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626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vuông tại </a:t>
                  </a:r>
                  <a:r>
                    <a:rPr lang="en-US" sz="3600" b="1" noProof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36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khi đó</a:t>
                  </a:r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blipFill>
                  <a:blip r:embed="rId10"/>
                  <a:stretch>
                    <a:fillRect t="-13861" b="-43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blipFill>
                  <a:blip r:embed="rId18"/>
                  <a:stretch>
                    <a:fillRect l="-8274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𝟏𝟖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blipFill>
                  <a:blip r:embed="rId20"/>
                  <a:stretch>
                    <a:fillRect l="-8038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blipFill>
                  <a:blip r:embed="rId22"/>
                  <a:stretch>
                    <a:fillRect l="-7746" t="-21918" b="-47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blipFill>
                  <a:blip r:embed="rId24"/>
                  <a:stretch>
                    <a:fillRect l="-8816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275255" y="1031994"/>
            <a:ext cx="8180990" cy="105059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2700" b="1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,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. </a:t>
                  </a:r>
                  <a:r>
                    <a:rPr lang="en-US" sz="2700" b="1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70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en-US" sz="2700" b="1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là</a:t>
                  </a:r>
                  <a:endParaRPr lang="vi-VN" sz="2700" b="1" noProof="1">
                    <a:solidFill>
                      <a:schemeClr val="accent6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blipFill>
                  <a:blip r:embed="rId10"/>
                  <a:stretch>
                    <a:fillRect l="-2853" t="-27027" b="-20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4716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216388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462531" y="3950814"/>
              <a:ext cx="125034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35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8030684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347704" y="3946257"/>
              <a:ext cx="1194772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34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384331" y="5387428"/>
              <a:ext cx="122469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60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8013886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224541" y="5355841"/>
              <a:ext cx="127599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90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0884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325154" y="324678"/>
            <a:ext cx="8638246" cy="293625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44398" y="541091"/>
              <a:ext cx="9029102" cy="400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400" b="1" noProof="1" smtClean="0">
                  <a:solidFill>
                    <a:schemeClr val="accent6"/>
                  </a:solidFill>
                  <a:latin typeface="Times New Roman" panose="02020603050405020304" pitchFamily="18" charset="0"/>
                  <a:ea typeface="MS PMincho" panose="02020600040205080304" pitchFamily="18" charset="-128"/>
                  <a:cs typeface="Times New Roman" panose="02020603050405020304" pitchFamily="18" charset="0"/>
                </a:rPr>
                <a:t>Cho hình vẽ sau. Tìm số đo x</a:t>
              </a:r>
              <a:endParaRPr lang="vi-VN" sz="2400" b="1" noProof="1">
                <a:solidFill>
                  <a:schemeClr val="accent6"/>
                </a:solidFill>
                <a:latin typeface="Times New Roman" panose="02020603050405020304" pitchFamily="18" charset="0"/>
                <a:ea typeface="MS PMincho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7769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216388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227807" y="3769281"/>
              <a:ext cx="13401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40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8129888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177733" y="3799084"/>
              <a:ext cx="1280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50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132427" y="5315739"/>
              <a:ext cx="13101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49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8129888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98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2290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8710" y="882337"/>
            <a:ext cx="4630938" cy="215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5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biết  số đo của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tỉ lệ với 3,4,5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Tính 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</m:oMath>
                  </a14:m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blipFill>
                  <a:blip r:embed="rId10"/>
                  <a:stretch>
                    <a:fillRect l="-1348" t="-5556" r="-2567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blipFill>
                  <a:blip r:embed="rId18"/>
                  <a:stretch>
                    <a:fillRect l="-1827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blipFill>
                  <a:blip r:embed="rId20"/>
                  <a:stretch>
                    <a:fillRect l="-21739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blipFill>
                  <a:blip r:embed="rId22"/>
                  <a:stretch>
                    <a:fillRect l="-21341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𝟒𝟓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blipFill>
                  <a:blip r:embed="rId24"/>
                  <a:stretch>
                    <a:fillRect l="-21053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6675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2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/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8655" y="4778254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24022" y="4701377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45282" y="5450261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90649" y="5335694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59600" y="1144265"/>
            <a:ext cx="610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đo x của góc trong hình 6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720" y="1868105"/>
            <a:ext cx="3895253" cy="30726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2" y="1797186"/>
            <a:ext cx="4912911" cy="28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  <a:endParaRPr lang="en-US" sz="28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 P là điểm như hình vẽ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MNP vuông tại P,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204835"/>
              </p:ext>
            </p:extLst>
          </p:nvPr>
        </p:nvGraphicFramePr>
        <p:xfrm>
          <a:off x="932157" y="3610552"/>
          <a:ext cx="20161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8" name="Equation" r:id="rId4" imgW="1002960" imgH="228600" progId="Equation.DSMT4">
                  <p:embed/>
                </p:oleObj>
              </mc:Choice>
              <mc:Fallback>
                <p:oleObj name="Equation" r:id="rId4" imgW="100296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157" y="3610552"/>
                        <a:ext cx="20161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743819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" name="Equation" r:id="rId6" imgW="2006280" imgH="330120" progId="Equation.DSMT4">
                  <p:embed/>
                </p:oleObj>
              </mc:Choice>
              <mc:Fallback>
                <p:oleObj name="Equation" r:id="rId6" imgW="2006280" imgH="3301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436764"/>
              </p:ext>
            </p:extLst>
          </p:nvPr>
        </p:nvGraphicFramePr>
        <p:xfrm>
          <a:off x="1759530" y="4618905"/>
          <a:ext cx="20288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0" name="Equation" r:id="rId8" imgW="1002960" imgH="228600" progId="Equation.DSMT4">
                  <p:embed/>
                </p:oleObj>
              </mc:Choice>
              <mc:Fallback>
                <p:oleObj name="Equation" r:id="rId8" imgW="100296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9530" y="4618905"/>
                        <a:ext cx="202882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16268" y="467069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2157" y="5132361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62</a:t>
            </a:r>
            <a:r>
              <a:rPr lang="en-US" sz="2400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545" y="1408927"/>
            <a:ext cx="3895253" cy="30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3" grpId="0"/>
      <p:bldP spid="22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  <a:endParaRPr lang="en-US" sz="28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 H là điểm như hình vẽ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QRH vuông tại H,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292573"/>
              </p:ext>
            </p:extLst>
          </p:nvPr>
        </p:nvGraphicFramePr>
        <p:xfrm>
          <a:off x="728663" y="3570286"/>
          <a:ext cx="24241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4" name="Equation" r:id="rId4" imgW="1206360" imgH="253800" progId="Equation.DSMT4">
                  <p:embed/>
                </p:oleObj>
              </mc:Choice>
              <mc:Fallback>
                <p:oleObj name="Equation" r:id="rId4" imgW="1206360" imgH="2538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3570286"/>
                        <a:ext cx="2424112" cy="511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284241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5" name="Equation" r:id="rId6" imgW="2006280" imgH="330120" progId="Equation.DSMT4">
                  <p:embed/>
                </p:oleObj>
              </mc:Choice>
              <mc:Fallback>
                <p:oleObj name="Equation" r:id="rId6" imgW="2006280" imgH="3301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694804"/>
              </p:ext>
            </p:extLst>
          </p:nvPr>
        </p:nvGraphicFramePr>
        <p:xfrm>
          <a:off x="1554163" y="4715199"/>
          <a:ext cx="243998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6" name="Equation" r:id="rId8" imgW="1206360" imgH="253800" progId="Equation.DSMT4">
                  <p:embed/>
                </p:oleObj>
              </mc:Choice>
              <mc:Fallback>
                <p:oleObj name="Equation" r:id="rId8" imgW="1206360" imgH="2538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4715199"/>
                        <a:ext cx="2439987" cy="515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6268" y="4791670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2157" y="5253335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52</a:t>
            </a:r>
            <a:r>
              <a:rPr lang="en-US" sz="2400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228" y="2409728"/>
            <a:ext cx="4333983" cy="26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/>
      <p:bldP spid="1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061" y="2851681"/>
            <a:ext cx="4152703" cy="341608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1010" y="838200"/>
            <a:ext cx="1109859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đo góc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tam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000" b="0" smtClean="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7">
            <a:extLst>
              <a:ext uri="{FF2B5EF4-FFF2-40B4-BE49-F238E27FC236}">
                <a16:creationId xmlns:a16="http://schemas.microsoft.com/office/drawing/2014/main" xmlns="" id="{E5630A5E-709B-4C42-95D3-5493D24FF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4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7200" y="1502076"/>
            <a:ext cx="107276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vững định lí tổng ba góc của một tam giác, tổng hai góc nhọn của </a:t>
            </a:r>
            <a:endParaRPr lang="en-US" sz="28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vuông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42912" y="2526639"/>
            <a:ext cx="760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Bài 1;3 SGK/46;47 ; Bài 1;2;3 SBT/41;42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42912" y="3002100"/>
            <a:ext cx="9467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theo: Quan hệ giữa ba cạnh của một tam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0623" y="342090"/>
            <a:ext cx="5190396" cy="6540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4" grpId="0"/>
      <p:bldP spid="256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J02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hao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650" y="1600203"/>
            <a:ext cx="343693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651125"/>
            <a:ext cx="22860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8F831D4C86504E53A1502B3F9E6393B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153" y="1200150"/>
            <a:ext cx="7143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2952750" y="4572003"/>
            <a:ext cx="61150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</a:rPr>
              <a:t>Kính chúc quý thầy cô sức khỏe, các em học sinh mạnh giỏi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xmlns="" id="{AF2BF313-F9AE-42F2-A984-561B8BC1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pic>
          <p:nvPicPr>
            <p:cNvPr id="6" name="Picture 13" descr="CHIP0102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54225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9408300" y="57150"/>
              <a:ext cx="2718225" cy="2411217"/>
              <a:chOff x="9408300" y="57150"/>
              <a:chExt cx="2718225" cy="2411217"/>
            </a:xfrm>
          </p:grpSpPr>
          <p:pic>
            <p:nvPicPr>
              <p:cNvPr id="11" name="Picture 4" descr="8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0800000">
                <a:off x="11755050" y="296667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 descr="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8300" y="57150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469438" y="4556832"/>
              <a:ext cx="2667775" cy="2203313"/>
              <a:chOff x="9469438" y="4556832"/>
              <a:chExt cx="2667775" cy="2203313"/>
            </a:xfrm>
          </p:grpSpPr>
          <p:pic>
            <p:nvPicPr>
              <p:cNvPr id="9" name="Picture 3" descr="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9438" y="6360095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8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74281">
                <a:off x="11765738" y="4556832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8A378C8-E210-4965-95B8-44F982113B2A}"/>
              </a:ext>
            </a:extLst>
          </p:cNvPr>
          <p:cNvSpPr/>
          <p:nvPr/>
        </p:nvSpPr>
        <p:spPr>
          <a:xfrm>
            <a:off x="2514600" y="1339995"/>
            <a:ext cx="6893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  <a:r>
              <a:rPr lang="en-US" sz="3000" b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lang="vi-VN" sz="3000" b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THẦY CÔ</a:t>
            </a:r>
          </a:p>
          <a:p>
            <a:pPr algn="ctr">
              <a:defRPr/>
            </a:pPr>
            <a:r>
              <a:rPr lang="vi-VN" sz="3000" b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THĂM LỚP </a:t>
            </a:r>
            <a:endParaRPr lang="en-US" sz="3000" b="1">
              <a:ln w="6600">
                <a:solidFill>
                  <a:srgbClr val="333399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rgbClr val="3333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34012" y="2653816"/>
            <a:ext cx="8323976" cy="1454244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GÓC VÀ CẠNH CỦA MỘT TAM GIÁC</a:t>
            </a:r>
            <a:endParaRPr lang="vi-VN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608" y="3315801"/>
            <a:ext cx="4152703" cy="341608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1010" y="838200"/>
            <a:ext cx="1079379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thẳng đo ba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smtClean="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hiệu độ dài hai cạnh với độ dài cạnh còn lại của nhóm mình.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03:00</a:t>
            </a:r>
          </a:p>
        </p:txBody>
      </p:sp>
      <p:sp>
        <p:nvSpPr>
          <p:cNvPr id="10" name="Oval 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02:59</a:t>
            </a:r>
          </a:p>
        </p:txBody>
      </p:sp>
      <p:sp>
        <p:nvSpPr>
          <p:cNvPr id="11" name="Oval 1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02:58</a:t>
            </a:r>
          </a:p>
        </p:txBody>
      </p:sp>
      <p:sp>
        <p:nvSpPr>
          <p:cNvPr id="12" name="Oval 1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02:57</a:t>
            </a:r>
          </a:p>
        </p:txBody>
      </p:sp>
      <p:sp>
        <p:nvSpPr>
          <p:cNvPr id="13" name="Oval 1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02:56</a:t>
            </a:r>
          </a:p>
        </p:txBody>
      </p:sp>
      <p:sp>
        <p:nvSpPr>
          <p:cNvPr id="14" name="Oval 1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02:55</a:t>
            </a:r>
          </a:p>
        </p:txBody>
      </p:sp>
      <p:sp>
        <p:nvSpPr>
          <p:cNvPr id="15" name="Oval 1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02:54</a:t>
            </a:r>
          </a:p>
        </p:txBody>
      </p:sp>
      <p:sp>
        <p:nvSpPr>
          <p:cNvPr id="16" name="Oval 1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02:53</a:t>
            </a:r>
          </a:p>
        </p:txBody>
      </p:sp>
      <p:sp>
        <p:nvSpPr>
          <p:cNvPr id="17" name="Oval 1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02:52</a:t>
            </a:r>
          </a:p>
        </p:txBody>
      </p:sp>
      <p:sp>
        <p:nvSpPr>
          <p:cNvPr id="18" name="Oval 1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02:51</a:t>
            </a:r>
          </a:p>
        </p:txBody>
      </p:sp>
      <p:sp>
        <p:nvSpPr>
          <p:cNvPr id="19" name="Oval 1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02:50</a:t>
            </a:r>
          </a:p>
        </p:txBody>
      </p:sp>
      <p:sp>
        <p:nvSpPr>
          <p:cNvPr id="20" name="Oval 1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02:49</a:t>
            </a:r>
          </a:p>
        </p:txBody>
      </p:sp>
      <p:sp>
        <p:nvSpPr>
          <p:cNvPr id="21" name="Oval 2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02:48</a:t>
            </a:r>
          </a:p>
        </p:txBody>
      </p:sp>
      <p:sp>
        <p:nvSpPr>
          <p:cNvPr id="22" name="Oval 2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02:47</a:t>
            </a:r>
          </a:p>
        </p:txBody>
      </p:sp>
      <p:sp>
        <p:nvSpPr>
          <p:cNvPr id="23" name="Oval 2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02:46</a:t>
            </a:r>
          </a:p>
        </p:txBody>
      </p:sp>
      <p:sp>
        <p:nvSpPr>
          <p:cNvPr id="24" name="Oval 2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02:45</a:t>
            </a:r>
          </a:p>
        </p:txBody>
      </p:sp>
      <p:sp>
        <p:nvSpPr>
          <p:cNvPr id="25" name="Oval 2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02:44</a:t>
            </a:r>
          </a:p>
        </p:txBody>
      </p:sp>
      <p:sp>
        <p:nvSpPr>
          <p:cNvPr id="26" name="Oval 2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02:43</a:t>
            </a:r>
          </a:p>
        </p:txBody>
      </p:sp>
      <p:sp>
        <p:nvSpPr>
          <p:cNvPr id="27" name="Oval 2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02:42</a:t>
            </a:r>
          </a:p>
        </p:txBody>
      </p:sp>
      <p:sp>
        <p:nvSpPr>
          <p:cNvPr id="28" name="Oval 2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02:41</a:t>
            </a:r>
          </a:p>
        </p:txBody>
      </p:sp>
      <p:sp>
        <p:nvSpPr>
          <p:cNvPr id="29" name="Oval 2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02:40</a:t>
            </a:r>
          </a:p>
        </p:txBody>
      </p:sp>
      <p:sp>
        <p:nvSpPr>
          <p:cNvPr id="30" name="Oval 2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02:39</a:t>
            </a:r>
          </a:p>
        </p:txBody>
      </p:sp>
      <p:sp>
        <p:nvSpPr>
          <p:cNvPr id="31" name="Oval 3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02:38</a:t>
            </a:r>
          </a:p>
        </p:txBody>
      </p:sp>
      <p:sp>
        <p:nvSpPr>
          <p:cNvPr id="32" name="Oval 3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02:37</a:t>
            </a:r>
          </a:p>
        </p:txBody>
      </p:sp>
      <p:sp>
        <p:nvSpPr>
          <p:cNvPr id="33" name="Oval 3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02:36</a:t>
            </a:r>
          </a:p>
        </p:txBody>
      </p:sp>
      <p:sp>
        <p:nvSpPr>
          <p:cNvPr id="34" name="Oval 3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02:35</a:t>
            </a:r>
          </a:p>
        </p:txBody>
      </p:sp>
      <p:sp>
        <p:nvSpPr>
          <p:cNvPr id="35" name="Oval 3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02:34</a:t>
            </a:r>
          </a:p>
        </p:txBody>
      </p:sp>
      <p:sp>
        <p:nvSpPr>
          <p:cNvPr id="36" name="Oval 3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02:33</a:t>
            </a:r>
          </a:p>
        </p:txBody>
      </p:sp>
      <p:sp>
        <p:nvSpPr>
          <p:cNvPr id="37" name="Oval 3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02:32</a:t>
            </a:r>
          </a:p>
        </p:txBody>
      </p:sp>
      <p:sp>
        <p:nvSpPr>
          <p:cNvPr id="38" name="Oval 3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02:31</a:t>
            </a:r>
          </a:p>
        </p:txBody>
      </p:sp>
      <p:sp>
        <p:nvSpPr>
          <p:cNvPr id="39" name="Oval 3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02:30</a:t>
            </a:r>
          </a:p>
        </p:txBody>
      </p:sp>
      <p:sp>
        <p:nvSpPr>
          <p:cNvPr id="40" name="Oval 3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02:29</a:t>
            </a:r>
          </a:p>
        </p:txBody>
      </p:sp>
      <p:sp>
        <p:nvSpPr>
          <p:cNvPr id="41" name="Oval 4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02:28</a:t>
            </a:r>
          </a:p>
        </p:txBody>
      </p:sp>
      <p:sp>
        <p:nvSpPr>
          <p:cNvPr id="42" name="Oval 4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02:27</a:t>
            </a:r>
          </a:p>
        </p:txBody>
      </p:sp>
      <p:sp>
        <p:nvSpPr>
          <p:cNvPr id="43" name="Oval 4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02:26</a:t>
            </a:r>
          </a:p>
        </p:txBody>
      </p:sp>
      <p:sp>
        <p:nvSpPr>
          <p:cNvPr id="44" name="Oval 4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02:25</a:t>
            </a:r>
          </a:p>
        </p:txBody>
      </p:sp>
      <p:sp>
        <p:nvSpPr>
          <p:cNvPr id="45" name="Oval 4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02:24</a:t>
            </a:r>
          </a:p>
        </p:txBody>
      </p:sp>
      <p:sp>
        <p:nvSpPr>
          <p:cNvPr id="46" name="Oval 4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02:23</a:t>
            </a:r>
          </a:p>
        </p:txBody>
      </p:sp>
      <p:sp>
        <p:nvSpPr>
          <p:cNvPr id="47" name="Oval 4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02:22</a:t>
            </a:r>
          </a:p>
        </p:txBody>
      </p:sp>
      <p:sp>
        <p:nvSpPr>
          <p:cNvPr id="48" name="Oval 4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02:21</a:t>
            </a:r>
          </a:p>
        </p:txBody>
      </p:sp>
      <p:sp>
        <p:nvSpPr>
          <p:cNvPr id="49" name="Oval 4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02:20</a:t>
            </a:r>
          </a:p>
        </p:txBody>
      </p:sp>
      <p:sp>
        <p:nvSpPr>
          <p:cNvPr id="50" name="Oval 4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02:19</a:t>
            </a:r>
          </a:p>
        </p:txBody>
      </p:sp>
      <p:sp>
        <p:nvSpPr>
          <p:cNvPr id="51" name="Oval 5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02:18</a:t>
            </a:r>
          </a:p>
        </p:txBody>
      </p:sp>
      <p:sp>
        <p:nvSpPr>
          <p:cNvPr id="52" name="Oval 5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02:17</a:t>
            </a:r>
          </a:p>
        </p:txBody>
      </p:sp>
      <p:sp>
        <p:nvSpPr>
          <p:cNvPr id="53" name="Oval 5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02:16</a:t>
            </a:r>
          </a:p>
        </p:txBody>
      </p:sp>
      <p:sp>
        <p:nvSpPr>
          <p:cNvPr id="54" name="Oval 5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02:15</a:t>
            </a:r>
          </a:p>
        </p:txBody>
      </p:sp>
      <p:sp>
        <p:nvSpPr>
          <p:cNvPr id="55" name="Oval 5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02:14</a:t>
            </a:r>
          </a:p>
        </p:txBody>
      </p:sp>
      <p:sp>
        <p:nvSpPr>
          <p:cNvPr id="56" name="Oval 5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02:13</a:t>
            </a:r>
          </a:p>
        </p:txBody>
      </p:sp>
      <p:sp>
        <p:nvSpPr>
          <p:cNvPr id="57" name="Oval 5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02:12</a:t>
            </a:r>
          </a:p>
        </p:txBody>
      </p:sp>
      <p:sp>
        <p:nvSpPr>
          <p:cNvPr id="58" name="Oval 5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02:11</a:t>
            </a:r>
          </a:p>
        </p:txBody>
      </p:sp>
      <p:sp>
        <p:nvSpPr>
          <p:cNvPr id="59" name="Oval 5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02:10</a:t>
            </a:r>
          </a:p>
        </p:txBody>
      </p:sp>
      <p:sp>
        <p:nvSpPr>
          <p:cNvPr id="60" name="Oval 5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02:09</a:t>
            </a:r>
          </a:p>
        </p:txBody>
      </p:sp>
      <p:sp>
        <p:nvSpPr>
          <p:cNvPr id="61" name="Oval 6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02:08</a:t>
            </a:r>
          </a:p>
        </p:txBody>
      </p:sp>
      <p:sp>
        <p:nvSpPr>
          <p:cNvPr id="62" name="Oval 6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02:07</a:t>
            </a:r>
          </a:p>
        </p:txBody>
      </p:sp>
      <p:sp>
        <p:nvSpPr>
          <p:cNvPr id="63" name="Oval 6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02:06</a:t>
            </a:r>
          </a:p>
        </p:txBody>
      </p:sp>
      <p:sp>
        <p:nvSpPr>
          <p:cNvPr id="64" name="Oval 6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02:05</a:t>
            </a:r>
          </a:p>
        </p:txBody>
      </p:sp>
      <p:sp>
        <p:nvSpPr>
          <p:cNvPr id="65" name="Oval 6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02:04</a:t>
            </a:r>
          </a:p>
        </p:txBody>
      </p:sp>
      <p:sp>
        <p:nvSpPr>
          <p:cNvPr id="66" name="Oval 6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02:03</a:t>
            </a:r>
          </a:p>
        </p:txBody>
      </p:sp>
      <p:sp>
        <p:nvSpPr>
          <p:cNvPr id="67" name="Oval 6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02:02</a:t>
            </a:r>
          </a:p>
        </p:txBody>
      </p:sp>
      <p:sp>
        <p:nvSpPr>
          <p:cNvPr id="68" name="Oval 6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02:01</a:t>
            </a:r>
          </a:p>
        </p:txBody>
      </p:sp>
      <p:sp>
        <p:nvSpPr>
          <p:cNvPr id="69" name="Oval 6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02:00</a:t>
            </a:r>
          </a:p>
        </p:txBody>
      </p:sp>
      <p:sp>
        <p:nvSpPr>
          <p:cNvPr id="70" name="Oval 6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01:59</a:t>
            </a:r>
          </a:p>
        </p:txBody>
      </p:sp>
      <p:sp>
        <p:nvSpPr>
          <p:cNvPr id="71" name="Oval 7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01:58</a:t>
            </a:r>
          </a:p>
        </p:txBody>
      </p:sp>
      <p:sp>
        <p:nvSpPr>
          <p:cNvPr id="72" name="Oval 7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01:57</a:t>
            </a:r>
          </a:p>
        </p:txBody>
      </p:sp>
      <p:sp>
        <p:nvSpPr>
          <p:cNvPr id="73" name="Oval 7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01:56</a:t>
            </a:r>
          </a:p>
        </p:txBody>
      </p:sp>
      <p:sp>
        <p:nvSpPr>
          <p:cNvPr id="74" name="Oval 7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01:55</a:t>
            </a:r>
          </a:p>
        </p:txBody>
      </p:sp>
      <p:sp>
        <p:nvSpPr>
          <p:cNvPr id="75" name="Oval 7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01:54</a:t>
            </a:r>
          </a:p>
        </p:txBody>
      </p:sp>
      <p:sp>
        <p:nvSpPr>
          <p:cNvPr id="76" name="Oval 7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01:53</a:t>
            </a:r>
          </a:p>
        </p:txBody>
      </p:sp>
      <p:sp>
        <p:nvSpPr>
          <p:cNvPr id="77" name="Oval 7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01:52</a:t>
            </a:r>
          </a:p>
        </p:txBody>
      </p:sp>
      <p:sp>
        <p:nvSpPr>
          <p:cNvPr id="78" name="Oval 7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01:51</a:t>
            </a:r>
          </a:p>
        </p:txBody>
      </p:sp>
      <p:sp>
        <p:nvSpPr>
          <p:cNvPr id="79" name="Oval 7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01:50</a:t>
            </a:r>
          </a:p>
        </p:txBody>
      </p:sp>
      <p:sp>
        <p:nvSpPr>
          <p:cNvPr id="80" name="Oval 7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01:49</a:t>
            </a:r>
          </a:p>
        </p:txBody>
      </p:sp>
      <p:sp>
        <p:nvSpPr>
          <p:cNvPr id="81" name="Oval 8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01:48</a:t>
            </a:r>
          </a:p>
        </p:txBody>
      </p:sp>
      <p:sp>
        <p:nvSpPr>
          <p:cNvPr id="82" name="Oval 8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01:47</a:t>
            </a:r>
          </a:p>
        </p:txBody>
      </p:sp>
      <p:sp>
        <p:nvSpPr>
          <p:cNvPr id="83" name="Oval 8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01:46</a:t>
            </a:r>
          </a:p>
        </p:txBody>
      </p:sp>
      <p:sp>
        <p:nvSpPr>
          <p:cNvPr id="84" name="Oval 8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01:45</a:t>
            </a:r>
          </a:p>
        </p:txBody>
      </p:sp>
      <p:sp>
        <p:nvSpPr>
          <p:cNvPr id="85" name="Oval 8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01:44</a:t>
            </a:r>
          </a:p>
        </p:txBody>
      </p:sp>
      <p:sp>
        <p:nvSpPr>
          <p:cNvPr id="86" name="Oval 8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01:43</a:t>
            </a:r>
          </a:p>
        </p:txBody>
      </p:sp>
      <p:sp>
        <p:nvSpPr>
          <p:cNvPr id="87" name="Oval 8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01:42</a:t>
            </a:r>
          </a:p>
        </p:txBody>
      </p:sp>
      <p:sp>
        <p:nvSpPr>
          <p:cNvPr id="88" name="Oval 8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01:41</a:t>
            </a:r>
          </a:p>
        </p:txBody>
      </p:sp>
      <p:sp>
        <p:nvSpPr>
          <p:cNvPr id="89" name="Oval 8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01:40</a:t>
            </a:r>
          </a:p>
        </p:txBody>
      </p:sp>
      <p:sp>
        <p:nvSpPr>
          <p:cNvPr id="90" name="Oval 8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01:39</a:t>
            </a:r>
          </a:p>
        </p:txBody>
      </p:sp>
      <p:sp>
        <p:nvSpPr>
          <p:cNvPr id="91" name="Oval 9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01:38</a:t>
            </a:r>
          </a:p>
        </p:txBody>
      </p:sp>
      <p:sp>
        <p:nvSpPr>
          <p:cNvPr id="92" name="Oval 9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01:37</a:t>
            </a:r>
          </a:p>
        </p:txBody>
      </p:sp>
      <p:sp>
        <p:nvSpPr>
          <p:cNvPr id="93" name="Oval 9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01:36</a:t>
            </a:r>
          </a:p>
        </p:txBody>
      </p:sp>
      <p:sp>
        <p:nvSpPr>
          <p:cNvPr id="94" name="Oval 9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01:35</a:t>
            </a:r>
          </a:p>
        </p:txBody>
      </p:sp>
      <p:sp>
        <p:nvSpPr>
          <p:cNvPr id="95" name="Oval 9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01:34</a:t>
            </a:r>
          </a:p>
        </p:txBody>
      </p:sp>
      <p:sp>
        <p:nvSpPr>
          <p:cNvPr id="96" name="Oval 9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01:33</a:t>
            </a:r>
          </a:p>
        </p:txBody>
      </p:sp>
      <p:sp>
        <p:nvSpPr>
          <p:cNvPr id="97" name="Oval 9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01:32</a:t>
            </a:r>
          </a:p>
        </p:txBody>
      </p:sp>
      <p:sp>
        <p:nvSpPr>
          <p:cNvPr id="98" name="Oval 9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01:31</a:t>
            </a:r>
          </a:p>
        </p:txBody>
      </p:sp>
      <p:sp>
        <p:nvSpPr>
          <p:cNvPr id="99" name="Oval 9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01:30</a:t>
            </a:r>
          </a:p>
        </p:txBody>
      </p:sp>
      <p:sp>
        <p:nvSpPr>
          <p:cNvPr id="100" name="Oval 9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01:29</a:t>
            </a:r>
          </a:p>
        </p:txBody>
      </p:sp>
      <p:sp>
        <p:nvSpPr>
          <p:cNvPr id="101" name="Oval 10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01:28</a:t>
            </a:r>
          </a:p>
        </p:txBody>
      </p:sp>
      <p:sp>
        <p:nvSpPr>
          <p:cNvPr id="102" name="Oval 10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01:27</a:t>
            </a:r>
          </a:p>
        </p:txBody>
      </p:sp>
      <p:sp>
        <p:nvSpPr>
          <p:cNvPr id="103" name="Oval 10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01:26</a:t>
            </a:r>
          </a:p>
        </p:txBody>
      </p:sp>
      <p:sp>
        <p:nvSpPr>
          <p:cNvPr id="104" name="Oval 10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01:25</a:t>
            </a:r>
          </a:p>
        </p:txBody>
      </p:sp>
      <p:sp>
        <p:nvSpPr>
          <p:cNvPr id="105" name="Oval 10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01:24</a:t>
            </a:r>
          </a:p>
        </p:txBody>
      </p:sp>
      <p:sp>
        <p:nvSpPr>
          <p:cNvPr id="106" name="Oval 10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01:23</a:t>
            </a:r>
          </a:p>
        </p:txBody>
      </p:sp>
      <p:sp>
        <p:nvSpPr>
          <p:cNvPr id="107" name="Oval 10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01:22</a:t>
            </a:r>
          </a:p>
        </p:txBody>
      </p:sp>
      <p:sp>
        <p:nvSpPr>
          <p:cNvPr id="108" name="Oval 10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01:21</a:t>
            </a:r>
          </a:p>
        </p:txBody>
      </p:sp>
      <p:sp>
        <p:nvSpPr>
          <p:cNvPr id="109" name="Oval 10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01:20</a:t>
            </a:r>
          </a:p>
        </p:txBody>
      </p:sp>
      <p:sp>
        <p:nvSpPr>
          <p:cNvPr id="110" name="Oval 10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01:19</a:t>
            </a:r>
          </a:p>
        </p:txBody>
      </p:sp>
      <p:sp>
        <p:nvSpPr>
          <p:cNvPr id="111" name="Oval 11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01:18</a:t>
            </a:r>
          </a:p>
        </p:txBody>
      </p:sp>
      <p:sp>
        <p:nvSpPr>
          <p:cNvPr id="112" name="Oval 11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01:17</a:t>
            </a:r>
          </a:p>
        </p:txBody>
      </p:sp>
      <p:sp>
        <p:nvSpPr>
          <p:cNvPr id="113" name="Oval 11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01:16</a:t>
            </a:r>
          </a:p>
        </p:txBody>
      </p:sp>
      <p:sp>
        <p:nvSpPr>
          <p:cNvPr id="114" name="Oval 11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01:15</a:t>
            </a:r>
          </a:p>
        </p:txBody>
      </p:sp>
      <p:sp>
        <p:nvSpPr>
          <p:cNvPr id="115" name="Oval 11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01:14</a:t>
            </a:r>
          </a:p>
        </p:txBody>
      </p:sp>
      <p:sp>
        <p:nvSpPr>
          <p:cNvPr id="116" name="Oval 11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01:13</a:t>
            </a:r>
          </a:p>
        </p:txBody>
      </p:sp>
      <p:sp>
        <p:nvSpPr>
          <p:cNvPr id="117" name="Oval 11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01:12</a:t>
            </a:r>
          </a:p>
        </p:txBody>
      </p:sp>
      <p:sp>
        <p:nvSpPr>
          <p:cNvPr id="118" name="Oval 11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01:11</a:t>
            </a:r>
          </a:p>
        </p:txBody>
      </p:sp>
      <p:sp>
        <p:nvSpPr>
          <p:cNvPr id="119" name="Oval 11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01:10</a:t>
            </a:r>
          </a:p>
        </p:txBody>
      </p:sp>
      <p:sp>
        <p:nvSpPr>
          <p:cNvPr id="120" name="Oval 11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01:09</a:t>
            </a:r>
          </a:p>
        </p:txBody>
      </p:sp>
      <p:sp>
        <p:nvSpPr>
          <p:cNvPr id="121" name="Oval 12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01:08</a:t>
            </a:r>
          </a:p>
        </p:txBody>
      </p:sp>
      <p:sp>
        <p:nvSpPr>
          <p:cNvPr id="122" name="Oval 12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01:07</a:t>
            </a:r>
          </a:p>
        </p:txBody>
      </p:sp>
      <p:sp>
        <p:nvSpPr>
          <p:cNvPr id="123" name="Oval 12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01:06</a:t>
            </a:r>
          </a:p>
        </p:txBody>
      </p:sp>
      <p:sp>
        <p:nvSpPr>
          <p:cNvPr id="124" name="Oval 12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01:05</a:t>
            </a:r>
          </a:p>
        </p:txBody>
      </p:sp>
      <p:sp>
        <p:nvSpPr>
          <p:cNvPr id="125" name="Oval 12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01:04</a:t>
            </a:r>
          </a:p>
        </p:txBody>
      </p:sp>
      <p:sp>
        <p:nvSpPr>
          <p:cNvPr id="126" name="Oval 12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01:03</a:t>
            </a:r>
          </a:p>
        </p:txBody>
      </p:sp>
      <p:sp>
        <p:nvSpPr>
          <p:cNvPr id="127" name="Oval 12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01:02</a:t>
            </a:r>
          </a:p>
        </p:txBody>
      </p:sp>
      <p:sp>
        <p:nvSpPr>
          <p:cNvPr id="128" name="Oval 12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01:01</a:t>
            </a:r>
          </a:p>
        </p:txBody>
      </p:sp>
      <p:sp>
        <p:nvSpPr>
          <p:cNvPr id="129" name="Oval 12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01:00</a:t>
            </a:r>
          </a:p>
        </p:txBody>
      </p:sp>
      <p:sp>
        <p:nvSpPr>
          <p:cNvPr id="130" name="Oval 12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00:59</a:t>
            </a:r>
          </a:p>
        </p:txBody>
      </p:sp>
      <p:sp>
        <p:nvSpPr>
          <p:cNvPr id="131" name="Oval 13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00:58</a:t>
            </a:r>
          </a:p>
        </p:txBody>
      </p:sp>
      <p:sp>
        <p:nvSpPr>
          <p:cNvPr id="132" name="Oval 13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00:57</a:t>
            </a:r>
          </a:p>
        </p:txBody>
      </p:sp>
      <p:sp>
        <p:nvSpPr>
          <p:cNvPr id="133" name="Oval 13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00:56</a:t>
            </a:r>
          </a:p>
        </p:txBody>
      </p:sp>
      <p:sp>
        <p:nvSpPr>
          <p:cNvPr id="134" name="Oval 13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00:55</a:t>
            </a:r>
          </a:p>
        </p:txBody>
      </p:sp>
      <p:sp>
        <p:nvSpPr>
          <p:cNvPr id="135" name="Oval 13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00:54</a:t>
            </a:r>
          </a:p>
        </p:txBody>
      </p:sp>
      <p:sp>
        <p:nvSpPr>
          <p:cNvPr id="136" name="Oval 13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00:53</a:t>
            </a:r>
          </a:p>
        </p:txBody>
      </p:sp>
      <p:sp>
        <p:nvSpPr>
          <p:cNvPr id="137" name="Oval 13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00:52</a:t>
            </a:r>
          </a:p>
        </p:txBody>
      </p:sp>
      <p:sp>
        <p:nvSpPr>
          <p:cNvPr id="138" name="Oval 13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00:51</a:t>
            </a:r>
          </a:p>
        </p:txBody>
      </p:sp>
      <p:sp>
        <p:nvSpPr>
          <p:cNvPr id="139" name="Oval 13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00:50</a:t>
            </a:r>
          </a:p>
        </p:txBody>
      </p:sp>
      <p:sp>
        <p:nvSpPr>
          <p:cNvPr id="140" name="Oval 13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00:49</a:t>
            </a:r>
          </a:p>
        </p:txBody>
      </p:sp>
      <p:sp>
        <p:nvSpPr>
          <p:cNvPr id="141" name="Oval 14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00:48</a:t>
            </a:r>
          </a:p>
        </p:txBody>
      </p:sp>
      <p:sp>
        <p:nvSpPr>
          <p:cNvPr id="142" name="Oval 14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00:47</a:t>
            </a:r>
          </a:p>
        </p:txBody>
      </p:sp>
      <p:sp>
        <p:nvSpPr>
          <p:cNvPr id="143" name="Oval 14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00:46</a:t>
            </a:r>
          </a:p>
        </p:txBody>
      </p:sp>
      <p:sp>
        <p:nvSpPr>
          <p:cNvPr id="144" name="Oval 14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00:45</a:t>
            </a:r>
          </a:p>
        </p:txBody>
      </p:sp>
      <p:sp>
        <p:nvSpPr>
          <p:cNvPr id="145" name="Oval 14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00:44</a:t>
            </a:r>
          </a:p>
        </p:txBody>
      </p:sp>
      <p:sp>
        <p:nvSpPr>
          <p:cNvPr id="146" name="Oval 14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00:43</a:t>
            </a:r>
          </a:p>
        </p:txBody>
      </p:sp>
      <p:sp>
        <p:nvSpPr>
          <p:cNvPr id="147" name="Oval 14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00:42</a:t>
            </a:r>
          </a:p>
        </p:txBody>
      </p:sp>
      <p:sp>
        <p:nvSpPr>
          <p:cNvPr id="148" name="Oval 14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00:41</a:t>
            </a:r>
          </a:p>
        </p:txBody>
      </p:sp>
      <p:sp>
        <p:nvSpPr>
          <p:cNvPr id="149" name="Oval 14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00:40</a:t>
            </a:r>
          </a:p>
        </p:txBody>
      </p:sp>
      <p:sp>
        <p:nvSpPr>
          <p:cNvPr id="150" name="Oval 14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00:39</a:t>
            </a:r>
          </a:p>
        </p:txBody>
      </p:sp>
      <p:sp>
        <p:nvSpPr>
          <p:cNvPr id="151" name="Oval 15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00:38</a:t>
            </a:r>
          </a:p>
        </p:txBody>
      </p:sp>
      <p:sp>
        <p:nvSpPr>
          <p:cNvPr id="152" name="Oval 15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00:37</a:t>
            </a:r>
          </a:p>
        </p:txBody>
      </p:sp>
      <p:sp>
        <p:nvSpPr>
          <p:cNvPr id="153" name="Oval 15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00:36</a:t>
            </a:r>
          </a:p>
        </p:txBody>
      </p:sp>
      <p:sp>
        <p:nvSpPr>
          <p:cNvPr id="154" name="Oval 15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00:35</a:t>
            </a:r>
          </a:p>
        </p:txBody>
      </p:sp>
      <p:sp>
        <p:nvSpPr>
          <p:cNvPr id="155" name="Oval 15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00:34</a:t>
            </a:r>
          </a:p>
        </p:txBody>
      </p:sp>
      <p:sp>
        <p:nvSpPr>
          <p:cNvPr id="156" name="Oval 15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00:33</a:t>
            </a:r>
          </a:p>
        </p:txBody>
      </p:sp>
      <p:sp>
        <p:nvSpPr>
          <p:cNvPr id="157" name="Oval 15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00:32</a:t>
            </a:r>
          </a:p>
        </p:txBody>
      </p:sp>
      <p:sp>
        <p:nvSpPr>
          <p:cNvPr id="158" name="Oval 15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00:31</a:t>
            </a:r>
          </a:p>
        </p:txBody>
      </p:sp>
      <p:sp>
        <p:nvSpPr>
          <p:cNvPr id="159" name="Oval 15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00:30</a:t>
            </a:r>
          </a:p>
        </p:txBody>
      </p:sp>
      <p:sp>
        <p:nvSpPr>
          <p:cNvPr id="160" name="Oval 15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00:29</a:t>
            </a:r>
          </a:p>
        </p:txBody>
      </p:sp>
      <p:sp>
        <p:nvSpPr>
          <p:cNvPr id="161" name="Oval 16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00:28</a:t>
            </a:r>
          </a:p>
        </p:txBody>
      </p:sp>
      <p:sp>
        <p:nvSpPr>
          <p:cNvPr id="162" name="Oval 16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00:27</a:t>
            </a:r>
          </a:p>
        </p:txBody>
      </p:sp>
      <p:sp>
        <p:nvSpPr>
          <p:cNvPr id="163" name="Oval 16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00:26</a:t>
            </a:r>
          </a:p>
        </p:txBody>
      </p:sp>
      <p:sp>
        <p:nvSpPr>
          <p:cNvPr id="164" name="Oval 16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00:25</a:t>
            </a:r>
          </a:p>
        </p:txBody>
      </p:sp>
      <p:sp>
        <p:nvSpPr>
          <p:cNvPr id="165" name="Oval 16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00:24</a:t>
            </a:r>
          </a:p>
        </p:txBody>
      </p:sp>
      <p:sp>
        <p:nvSpPr>
          <p:cNvPr id="166" name="Oval 16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00:23</a:t>
            </a:r>
          </a:p>
        </p:txBody>
      </p:sp>
      <p:sp>
        <p:nvSpPr>
          <p:cNvPr id="167" name="Oval 16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00:22</a:t>
            </a:r>
          </a:p>
        </p:txBody>
      </p:sp>
      <p:sp>
        <p:nvSpPr>
          <p:cNvPr id="168" name="Oval 16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00:21</a:t>
            </a:r>
          </a:p>
        </p:txBody>
      </p:sp>
      <p:sp>
        <p:nvSpPr>
          <p:cNvPr id="169" name="Oval 16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00:20</a:t>
            </a:r>
          </a:p>
        </p:txBody>
      </p:sp>
      <p:sp>
        <p:nvSpPr>
          <p:cNvPr id="170" name="Oval 16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00:19</a:t>
            </a:r>
          </a:p>
        </p:txBody>
      </p:sp>
      <p:sp>
        <p:nvSpPr>
          <p:cNvPr id="171" name="Oval 17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00:18</a:t>
            </a:r>
          </a:p>
        </p:txBody>
      </p:sp>
      <p:sp>
        <p:nvSpPr>
          <p:cNvPr id="172" name="Oval 17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00:17</a:t>
            </a:r>
          </a:p>
        </p:txBody>
      </p:sp>
      <p:sp>
        <p:nvSpPr>
          <p:cNvPr id="173" name="Oval 17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00:16</a:t>
            </a:r>
          </a:p>
        </p:txBody>
      </p:sp>
      <p:sp>
        <p:nvSpPr>
          <p:cNvPr id="174" name="Oval 17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00:15</a:t>
            </a:r>
          </a:p>
        </p:txBody>
      </p:sp>
      <p:sp>
        <p:nvSpPr>
          <p:cNvPr id="175" name="Oval 17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00:14</a:t>
            </a:r>
          </a:p>
        </p:txBody>
      </p:sp>
      <p:sp>
        <p:nvSpPr>
          <p:cNvPr id="176" name="Oval 17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00:13</a:t>
            </a:r>
          </a:p>
        </p:txBody>
      </p:sp>
      <p:sp>
        <p:nvSpPr>
          <p:cNvPr id="177" name="Oval 17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00:12</a:t>
            </a:r>
          </a:p>
        </p:txBody>
      </p:sp>
      <p:sp>
        <p:nvSpPr>
          <p:cNvPr id="178" name="Oval 17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00:11</a:t>
            </a:r>
          </a:p>
        </p:txBody>
      </p:sp>
      <p:sp>
        <p:nvSpPr>
          <p:cNvPr id="179" name="Oval 17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00:10</a:t>
            </a:r>
          </a:p>
        </p:txBody>
      </p:sp>
      <p:sp>
        <p:nvSpPr>
          <p:cNvPr id="180" name="Oval 17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00:09</a:t>
            </a:r>
          </a:p>
        </p:txBody>
      </p:sp>
      <p:sp>
        <p:nvSpPr>
          <p:cNvPr id="181" name="Oval 18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00:08</a:t>
            </a:r>
          </a:p>
        </p:txBody>
      </p:sp>
      <p:sp>
        <p:nvSpPr>
          <p:cNvPr id="182" name="Oval 18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00:07</a:t>
            </a:r>
          </a:p>
        </p:txBody>
      </p:sp>
      <p:sp>
        <p:nvSpPr>
          <p:cNvPr id="183" name="Oval 18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00:06</a:t>
            </a:r>
          </a:p>
        </p:txBody>
      </p:sp>
      <p:sp>
        <p:nvSpPr>
          <p:cNvPr id="184" name="Oval 18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00:05</a:t>
            </a:r>
          </a:p>
        </p:txBody>
      </p:sp>
      <p:sp>
        <p:nvSpPr>
          <p:cNvPr id="185" name="Oval 18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00:04</a:t>
            </a:r>
          </a:p>
        </p:txBody>
      </p:sp>
      <p:sp>
        <p:nvSpPr>
          <p:cNvPr id="186" name="Oval 18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00:03</a:t>
            </a:r>
          </a:p>
        </p:txBody>
      </p:sp>
      <p:sp>
        <p:nvSpPr>
          <p:cNvPr id="187" name="Oval 18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00:02</a:t>
            </a:r>
          </a:p>
        </p:txBody>
      </p:sp>
      <p:sp>
        <p:nvSpPr>
          <p:cNvPr id="188" name="Oval 18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00:01</a:t>
            </a:r>
          </a:p>
        </p:txBody>
      </p:sp>
      <p:sp>
        <p:nvSpPr>
          <p:cNvPr id="189" name="Oval 18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00:00</a:t>
            </a:r>
          </a:p>
        </p:txBody>
      </p:sp>
      <p:sp>
        <p:nvSpPr>
          <p:cNvPr id="190" name="Cloud Callout 189"/>
          <p:cNvSpPr/>
          <p:nvPr/>
        </p:nvSpPr>
        <p:spPr>
          <a:xfrm>
            <a:off x="778806" y="3392001"/>
            <a:ext cx="7755594" cy="2961815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Char char="-"/>
              <a:defRPr/>
            </a:pPr>
            <a:r>
              <a:rPr lang="en-US" sz="28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độ dài hai cạnh lớn hơn độ dài cạnh còn lại.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hai cạnh nhỏ hơn độ dàia ạnh còn lại.</a:t>
            </a:r>
            <a:endParaRPr lang="vi-VN" sz="28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19022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9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4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E19730-7077-451D-B304-D20D22EF816E}"/>
              </a:ext>
            </a:extLst>
          </p:cNvPr>
          <p:cNvSpPr txBox="1"/>
          <p:nvPr/>
        </p:nvSpPr>
        <p:spPr>
          <a:xfrm>
            <a:off x="628711" y="1110708"/>
            <a:ext cx="1691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0">
            <a:extLst>
              <a:ext uri="{FF2B5EF4-FFF2-40B4-BE49-F238E27FC236}">
                <a16:creationId xmlns:a16="http://schemas.microsoft.com/office/drawing/2014/main" xmlns="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02" y="1641482"/>
            <a:ext cx="11032898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92234"/>
            <a:ext cx="1070043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QUAN HỆ GIỮA BA CẠNH CỦA MỘT TAM 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961" y="2832194"/>
            <a:ext cx="4305039" cy="3148963"/>
          </a:xfrm>
          <a:prstGeom prst="rect">
            <a:avLst/>
          </a:prstGeom>
        </p:spPr>
      </p:pic>
      <p:sp>
        <p:nvSpPr>
          <p:cNvPr id="8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2988351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có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bất đẳng thức sau</a:t>
            </a:r>
            <a:r>
              <a:rPr lang="en-US" alt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4" descr="Book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552" y="69305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7413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4437" y="34605"/>
            <a:ext cx="7413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E19730-7077-451D-B304-D20D22EF816E}"/>
              </a:ext>
            </a:extLst>
          </p:cNvPr>
          <p:cNvSpPr txBox="1"/>
          <p:nvPr/>
        </p:nvSpPr>
        <p:spPr>
          <a:xfrm>
            <a:off x="344885" y="5780358"/>
            <a:ext cx="91678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được gọi là </a:t>
            </a:r>
            <a:r>
              <a:rPr lang="en-US" sz="3000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đẳng thức tam </a:t>
            </a:r>
            <a:r>
              <a:rPr 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6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9" grpId="0"/>
      <p:bldP spid="10" grpId="0"/>
      <p:bldP spid="11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>
              <a:solidFill>
                <a:srgbClr val="000000"/>
              </a:solidFill>
            </a:endParaRPr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loud Callout 18"/>
          <p:cNvSpPr/>
          <p:nvPr/>
        </p:nvSpPr>
        <p:spPr>
          <a:xfrm>
            <a:off x="1524000" y="2647319"/>
            <a:ext cx="7620000" cy="1924681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hai cạnh nhỏ hơn độ dài cạnh còn lại.</a:t>
            </a:r>
            <a:endParaRPr lang="vi-VN" sz="30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>
              <a:solidFill>
                <a:srgbClr val="000000"/>
              </a:solidFill>
            </a:endParaRPr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192234"/>
            <a:ext cx="1070043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QUAN HỆ GIỮA BA CẠNH CỦA MỘT TAM 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</a:p>
        </p:txBody>
      </p:sp>
      <p:pic>
        <p:nvPicPr>
          <p:cNvPr id="10" name="Picture 54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1427" y="1295400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E5EBA59-6FAD-4CD8-8F0B-3C9329B5FC6A}"/>
              </a:ext>
            </a:extLst>
          </p:cNvPr>
          <p:cNvSpPr txBox="1"/>
          <p:nvPr/>
        </p:nvSpPr>
        <p:spPr>
          <a:xfrm>
            <a:off x="228600" y="885983"/>
            <a:ext cx="2257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  <a:r>
              <a:rPr lang="en-US" alt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078" y="2553468"/>
            <a:ext cx="3769734" cy="2757409"/>
          </a:xfrm>
          <a:prstGeom prst="rect">
            <a:avLst/>
          </a:prstGeom>
        </p:spPr>
      </p:pic>
      <p:sp>
        <p:nvSpPr>
          <p:cNvPr id="14" name="AutoShape 50">
            <a:extLst>
              <a:ext uri="{FF2B5EF4-FFF2-40B4-BE49-F238E27FC236}">
                <a16:creationId xmlns:a16="http://schemas.microsoft.com/office/drawing/2014/main" xmlns="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4" y="1506541"/>
            <a:ext cx="10085190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một cạnh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cũng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 hiệu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hơn tổng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 của hai cạnh còn lại.</a:t>
            </a:r>
            <a:endParaRPr lang="vi-VN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53" y="2696813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với cạnh AB ta có 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</m:oMath>
                </a14:m>
                <a:r>
                  <a:rPr lang="en-US" altLang="en-US" sz="3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Hay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92447" y="4606634"/>
            <a:ext cx="8169718" cy="196977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en-US" altLang="en-US" sz="30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ý:</a:t>
            </a:r>
            <a:r>
              <a:rPr lang="en-US" alt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độ dài ba đoạn thẳng có thỏa mãn bất đẳng thức tam giác hay không, ta chỉ cần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 dài lớn nhất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độ dài còn lại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hoặc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 dài nhỏ nhất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còn lại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160" y="4608836"/>
            <a:ext cx="3158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: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/46</a:t>
            </a:r>
            <a:endParaRPr lang="en-US" sz="30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1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9" grpId="0" animBg="1"/>
      <p:bldP spid="19" grpId="1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>
              <a:solidFill>
                <a:srgbClr val="000000"/>
              </a:solidFill>
            </a:endParaRPr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bộ độ dài đoạn thẳng dưới đây, bộ ba nào có thể là độ dài ba cạnh của một tam giác?</a:t>
            </a:r>
          </a:p>
          <a:p>
            <a:pPr marL="514350" indent="-514350">
              <a:buFontTx/>
              <a:buAutoNum type="alphaLcParenR"/>
            </a:pP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; 8 cm; 11cm</a:t>
            </a:r>
          </a:p>
          <a:p>
            <a:pPr marL="514350" indent="-514350">
              <a:buFontTx/>
              <a:buAutoNum type="alphaLcParenR"/>
            </a:pP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cm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cm</a:t>
            </a:r>
          </a:p>
          <a:p>
            <a:pPr marL="514350" indent="-514350">
              <a:buFontTx/>
              <a:buAutoNum type="alphaLcParenR"/>
            </a:pP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cm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cm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cm</a:t>
            </a:r>
            <a:endParaRPr lang="en-US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4" descr="Book-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3858" y="6006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143" y="3962400"/>
            <a:ext cx="1059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8 + 9 = 17 &gt; 16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</a:t>
            </a:r>
            <a:r>
              <a:rPr lang="nl-NL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9 cm; 8 cm; 16 cm là độ dài ba cạnh của một tam giác.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2143" y="2140006"/>
            <a:ext cx="1050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+ 9 = 16 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</a:t>
            </a:r>
            <a:r>
              <a:rPr lang="nl-NL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7 cm; 9 cm; 16 cm </a:t>
            </a:r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là độ dài ba cạnh của một tam giác</a:t>
            </a:r>
            <a:r>
              <a:rPr lang="nl-NL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457200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+ 8 = 15 &gt; 11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</a:t>
            </a:r>
            <a:r>
              <a:rPr lang="nl-NL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7 cm; 8 cm; 11 cm là độ dài ba cạnh của một tam giác.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5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>
              <a:solidFill>
                <a:srgbClr val="000000"/>
              </a:solidFill>
            </a:endParaRPr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giác ABC với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ba cạnh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nguyên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Nếu biết 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5cm, AC = 3cm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cạnh 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bao nhiêu xăng ti mét</a:t>
            </a:r>
            <a:endParaRPr 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062371"/>
            <a:ext cx="10667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5 −3&lt;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&lt;5+3</m:t>
                      </m:r>
                    </m:oMath>
                  </m:oMathPara>
                </a14:m>
                <a:endParaRPr lang="en-US" altLang="en-US" sz="3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2&lt;</m:t>
                    </m:r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en-US" sz="3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09120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Xét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với cạnh BC ta có 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300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Vì độ dài </a:t>
                </a:r>
                <a:r>
                  <a:rPr lang="en-US" altLang="en-US" sz="300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 là một số nguyên (cm) nên: </a:t>
                </a:r>
                <a14:m>
                  <m:oMath xmlns:m="http://schemas.openxmlformats.org/officeDocument/2006/math">
                    <m:r>
                      <a:rPr lang="en-US" altLang="en-US" sz="3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altLang="en-US" sz="3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3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d>
                      <m:dPr>
                        <m:begChr m:val="{"/>
                        <m:endChr m:val="}"/>
                        <m:ctrlPr>
                          <a:rPr lang="en-US" altLang="en-US" sz="300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3;4;5;6;7</m:t>
                        </m:r>
                      </m:e>
                    </m:d>
                  </m:oMath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blipFill>
                <a:blip r:embed="rId6"/>
                <a:stretch>
                  <a:fillRect l="-1492" t="-14444" b="-344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072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hlinkClick r:id="rId5" action="ppaction://hlinkfile"/>
            <a:extLst>
              <a:ext uri="{FF2B5EF4-FFF2-40B4-BE49-F238E27FC236}">
                <a16:creationId xmlns:a16="http://schemas.microsoft.com/office/drawing/2014/main" xmlns="" id="{C9FD81FF-0594-496E-8544-92BD8B2CE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626" y="-20403"/>
            <a:ext cx="12189906" cy="685800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21"/>
          <p:cNvGrpSpPr>
            <a:grpSpLocks/>
          </p:cNvGrpSpPr>
          <p:nvPr/>
        </p:nvGrpSpPr>
        <p:grpSpPr bwMode="auto">
          <a:xfrm>
            <a:off x="9634105" y="4528705"/>
            <a:ext cx="2571750" cy="2343150"/>
            <a:chOff x="5448300" y="3429000"/>
            <a:chExt cx="3429000" cy="3124200"/>
          </a:xfrm>
        </p:grpSpPr>
        <p:pic>
          <p:nvPicPr>
            <p:cNvPr id="6160" name="Picture 3" descr="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300" y="6019800"/>
              <a:ext cx="33909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4" descr="8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33" b="53659"/>
            <a:stretch>
              <a:fillRect/>
            </a:stretch>
          </p:blipFill>
          <p:spPr bwMode="auto">
            <a:xfrm>
              <a:off x="8382000" y="3429000"/>
              <a:ext cx="4953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04800" y="291129"/>
            <a:ext cx="11353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Dùng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4210" y="527829"/>
            <a:ext cx="525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53" y="2449847"/>
            <a:ext cx="5124612" cy="35214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84" y="4574125"/>
            <a:ext cx="1572116" cy="14317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820" y="3896403"/>
            <a:ext cx="2505941" cy="21094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110" y="4834377"/>
            <a:ext cx="1677229" cy="1164643"/>
          </a:xfrm>
          <a:prstGeom prst="rect">
            <a:avLst/>
          </a:prstGeom>
        </p:spPr>
      </p:pic>
      <p:sp>
        <p:nvSpPr>
          <p:cNvPr id="30" name="Cloud Callout 29"/>
          <p:cNvSpPr/>
          <p:nvPr/>
        </p:nvSpPr>
        <p:spPr>
          <a:xfrm>
            <a:off x="6683283" y="1699974"/>
            <a:ext cx="4706863" cy="1799655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ĐOÁN</a:t>
            </a:r>
            <a:r>
              <a:rPr lang="en-US" sz="2800" b="1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 bằng 180</a:t>
            </a:r>
            <a:r>
              <a:rPr lang="en-US" sz="2800" baseline="300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8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03:00</a:t>
            </a:r>
          </a:p>
        </p:txBody>
      </p:sp>
      <p:sp>
        <p:nvSpPr>
          <p:cNvPr id="32" name="Oval 3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02:59</a:t>
            </a:r>
          </a:p>
        </p:txBody>
      </p:sp>
      <p:sp>
        <p:nvSpPr>
          <p:cNvPr id="33" name="Oval 3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02:58</a:t>
            </a:r>
          </a:p>
        </p:txBody>
      </p:sp>
      <p:sp>
        <p:nvSpPr>
          <p:cNvPr id="34" name="Oval 3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02:57</a:t>
            </a:r>
          </a:p>
        </p:txBody>
      </p:sp>
      <p:sp>
        <p:nvSpPr>
          <p:cNvPr id="35" name="Oval 3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02:56</a:t>
            </a:r>
          </a:p>
        </p:txBody>
      </p:sp>
      <p:sp>
        <p:nvSpPr>
          <p:cNvPr id="36" name="Oval 3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02:55</a:t>
            </a:r>
          </a:p>
        </p:txBody>
      </p:sp>
      <p:sp>
        <p:nvSpPr>
          <p:cNvPr id="37" name="Oval 3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02:54</a:t>
            </a:r>
          </a:p>
        </p:txBody>
      </p:sp>
      <p:sp>
        <p:nvSpPr>
          <p:cNvPr id="38" name="Oval 3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02:53</a:t>
            </a:r>
          </a:p>
        </p:txBody>
      </p:sp>
      <p:sp>
        <p:nvSpPr>
          <p:cNvPr id="39" name="Oval 3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02:52</a:t>
            </a:r>
          </a:p>
        </p:txBody>
      </p:sp>
      <p:sp>
        <p:nvSpPr>
          <p:cNvPr id="40" name="Oval 3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02:51</a:t>
            </a:r>
          </a:p>
        </p:txBody>
      </p:sp>
      <p:sp>
        <p:nvSpPr>
          <p:cNvPr id="41" name="Oval 4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02:50</a:t>
            </a:r>
          </a:p>
        </p:txBody>
      </p:sp>
      <p:sp>
        <p:nvSpPr>
          <p:cNvPr id="42" name="Oval 4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02:49</a:t>
            </a:r>
          </a:p>
        </p:txBody>
      </p:sp>
      <p:sp>
        <p:nvSpPr>
          <p:cNvPr id="43" name="Oval 4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02:48</a:t>
            </a:r>
          </a:p>
        </p:txBody>
      </p:sp>
      <p:sp>
        <p:nvSpPr>
          <p:cNvPr id="44" name="Oval 4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02:47</a:t>
            </a:r>
          </a:p>
        </p:txBody>
      </p:sp>
      <p:sp>
        <p:nvSpPr>
          <p:cNvPr id="45" name="Oval 4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02:46</a:t>
            </a:r>
          </a:p>
        </p:txBody>
      </p:sp>
      <p:sp>
        <p:nvSpPr>
          <p:cNvPr id="46" name="Oval 4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02:45</a:t>
            </a:r>
          </a:p>
        </p:txBody>
      </p:sp>
      <p:sp>
        <p:nvSpPr>
          <p:cNvPr id="47" name="Oval 4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02:44</a:t>
            </a:r>
          </a:p>
        </p:txBody>
      </p:sp>
      <p:sp>
        <p:nvSpPr>
          <p:cNvPr id="48" name="Oval 4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02:43</a:t>
            </a:r>
          </a:p>
        </p:txBody>
      </p:sp>
      <p:sp>
        <p:nvSpPr>
          <p:cNvPr id="49" name="Oval 4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02:42</a:t>
            </a:r>
          </a:p>
        </p:txBody>
      </p:sp>
      <p:sp>
        <p:nvSpPr>
          <p:cNvPr id="50" name="Oval 4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02:41</a:t>
            </a:r>
          </a:p>
        </p:txBody>
      </p:sp>
      <p:sp>
        <p:nvSpPr>
          <p:cNvPr id="51" name="Oval 5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02:40</a:t>
            </a:r>
          </a:p>
        </p:txBody>
      </p:sp>
      <p:sp>
        <p:nvSpPr>
          <p:cNvPr id="52" name="Oval 5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02:39</a:t>
            </a:r>
          </a:p>
        </p:txBody>
      </p:sp>
      <p:sp>
        <p:nvSpPr>
          <p:cNvPr id="53" name="Oval 5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02:38</a:t>
            </a:r>
          </a:p>
        </p:txBody>
      </p:sp>
      <p:sp>
        <p:nvSpPr>
          <p:cNvPr id="54" name="Oval 5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02:37</a:t>
            </a:r>
          </a:p>
        </p:txBody>
      </p:sp>
      <p:sp>
        <p:nvSpPr>
          <p:cNvPr id="55" name="Oval 5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02:36</a:t>
            </a:r>
          </a:p>
        </p:txBody>
      </p:sp>
      <p:sp>
        <p:nvSpPr>
          <p:cNvPr id="56" name="Oval 5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02:35</a:t>
            </a:r>
          </a:p>
        </p:txBody>
      </p:sp>
      <p:sp>
        <p:nvSpPr>
          <p:cNvPr id="57" name="Oval 5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02:34</a:t>
            </a:r>
          </a:p>
        </p:txBody>
      </p:sp>
      <p:sp>
        <p:nvSpPr>
          <p:cNvPr id="58" name="Oval 5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02:33</a:t>
            </a:r>
          </a:p>
        </p:txBody>
      </p:sp>
      <p:sp>
        <p:nvSpPr>
          <p:cNvPr id="59" name="Oval 5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02:32</a:t>
            </a:r>
          </a:p>
        </p:txBody>
      </p:sp>
      <p:sp>
        <p:nvSpPr>
          <p:cNvPr id="60" name="Oval 5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02:31</a:t>
            </a:r>
          </a:p>
        </p:txBody>
      </p:sp>
      <p:sp>
        <p:nvSpPr>
          <p:cNvPr id="61" name="Oval 6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02:30</a:t>
            </a:r>
          </a:p>
        </p:txBody>
      </p:sp>
      <p:sp>
        <p:nvSpPr>
          <p:cNvPr id="62" name="Oval 6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02:29</a:t>
            </a:r>
          </a:p>
        </p:txBody>
      </p:sp>
      <p:sp>
        <p:nvSpPr>
          <p:cNvPr id="63" name="Oval 6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02:28</a:t>
            </a:r>
          </a:p>
        </p:txBody>
      </p:sp>
      <p:sp>
        <p:nvSpPr>
          <p:cNvPr id="64" name="Oval 6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02:27</a:t>
            </a:r>
          </a:p>
        </p:txBody>
      </p:sp>
      <p:sp>
        <p:nvSpPr>
          <p:cNvPr id="65" name="Oval 6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02:26</a:t>
            </a:r>
          </a:p>
        </p:txBody>
      </p:sp>
      <p:sp>
        <p:nvSpPr>
          <p:cNvPr id="66" name="Oval 6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02:25</a:t>
            </a:r>
          </a:p>
        </p:txBody>
      </p:sp>
      <p:sp>
        <p:nvSpPr>
          <p:cNvPr id="67" name="Oval 6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02:24</a:t>
            </a:r>
          </a:p>
        </p:txBody>
      </p:sp>
      <p:sp>
        <p:nvSpPr>
          <p:cNvPr id="68" name="Oval 6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02:23</a:t>
            </a:r>
          </a:p>
        </p:txBody>
      </p:sp>
      <p:sp>
        <p:nvSpPr>
          <p:cNvPr id="69" name="Oval 6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02:22</a:t>
            </a:r>
          </a:p>
        </p:txBody>
      </p:sp>
      <p:sp>
        <p:nvSpPr>
          <p:cNvPr id="70" name="Oval 6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02:21</a:t>
            </a:r>
          </a:p>
        </p:txBody>
      </p:sp>
      <p:sp>
        <p:nvSpPr>
          <p:cNvPr id="71" name="Oval 7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02:20</a:t>
            </a:r>
          </a:p>
        </p:txBody>
      </p:sp>
      <p:sp>
        <p:nvSpPr>
          <p:cNvPr id="72" name="Oval 7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02:19</a:t>
            </a:r>
          </a:p>
        </p:txBody>
      </p:sp>
      <p:sp>
        <p:nvSpPr>
          <p:cNvPr id="73" name="Oval 7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02:18</a:t>
            </a:r>
          </a:p>
        </p:txBody>
      </p:sp>
      <p:sp>
        <p:nvSpPr>
          <p:cNvPr id="74" name="Oval 7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02:17</a:t>
            </a:r>
          </a:p>
        </p:txBody>
      </p:sp>
      <p:sp>
        <p:nvSpPr>
          <p:cNvPr id="75" name="Oval 7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02:16</a:t>
            </a:r>
          </a:p>
        </p:txBody>
      </p:sp>
      <p:sp>
        <p:nvSpPr>
          <p:cNvPr id="76" name="Oval 7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02:15</a:t>
            </a:r>
          </a:p>
        </p:txBody>
      </p:sp>
      <p:sp>
        <p:nvSpPr>
          <p:cNvPr id="77" name="Oval 7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02:14</a:t>
            </a:r>
          </a:p>
        </p:txBody>
      </p:sp>
      <p:sp>
        <p:nvSpPr>
          <p:cNvPr id="78" name="Oval 7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02:13</a:t>
            </a:r>
          </a:p>
        </p:txBody>
      </p:sp>
      <p:sp>
        <p:nvSpPr>
          <p:cNvPr id="79" name="Oval 7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02:12</a:t>
            </a:r>
          </a:p>
        </p:txBody>
      </p:sp>
      <p:sp>
        <p:nvSpPr>
          <p:cNvPr id="80" name="Oval 7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02:11</a:t>
            </a:r>
          </a:p>
        </p:txBody>
      </p:sp>
      <p:sp>
        <p:nvSpPr>
          <p:cNvPr id="81" name="Oval 8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02:10</a:t>
            </a:r>
          </a:p>
        </p:txBody>
      </p:sp>
      <p:sp>
        <p:nvSpPr>
          <p:cNvPr id="82" name="Oval 8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02:09</a:t>
            </a:r>
          </a:p>
        </p:txBody>
      </p:sp>
      <p:sp>
        <p:nvSpPr>
          <p:cNvPr id="83" name="Oval 8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02:08</a:t>
            </a:r>
          </a:p>
        </p:txBody>
      </p:sp>
      <p:sp>
        <p:nvSpPr>
          <p:cNvPr id="84" name="Oval 8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02:07</a:t>
            </a:r>
          </a:p>
        </p:txBody>
      </p:sp>
      <p:sp>
        <p:nvSpPr>
          <p:cNvPr id="85" name="Oval 8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02:06</a:t>
            </a:r>
          </a:p>
        </p:txBody>
      </p:sp>
      <p:sp>
        <p:nvSpPr>
          <p:cNvPr id="86" name="Oval 8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02:05</a:t>
            </a:r>
          </a:p>
        </p:txBody>
      </p:sp>
      <p:sp>
        <p:nvSpPr>
          <p:cNvPr id="87" name="Oval 8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02:04</a:t>
            </a:r>
          </a:p>
        </p:txBody>
      </p:sp>
      <p:sp>
        <p:nvSpPr>
          <p:cNvPr id="88" name="Oval 8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02:03</a:t>
            </a:r>
          </a:p>
        </p:txBody>
      </p:sp>
      <p:sp>
        <p:nvSpPr>
          <p:cNvPr id="89" name="Oval 8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02:02</a:t>
            </a:r>
          </a:p>
        </p:txBody>
      </p:sp>
      <p:sp>
        <p:nvSpPr>
          <p:cNvPr id="90" name="Oval 8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02:01</a:t>
            </a:r>
          </a:p>
        </p:txBody>
      </p:sp>
      <p:sp>
        <p:nvSpPr>
          <p:cNvPr id="91" name="Oval 9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02:00</a:t>
            </a:r>
          </a:p>
        </p:txBody>
      </p:sp>
      <p:sp>
        <p:nvSpPr>
          <p:cNvPr id="92" name="Oval 9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01:59</a:t>
            </a:r>
          </a:p>
        </p:txBody>
      </p:sp>
      <p:sp>
        <p:nvSpPr>
          <p:cNvPr id="93" name="Oval 9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01:58</a:t>
            </a:r>
          </a:p>
        </p:txBody>
      </p:sp>
      <p:sp>
        <p:nvSpPr>
          <p:cNvPr id="94" name="Oval 9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01:57</a:t>
            </a:r>
          </a:p>
        </p:txBody>
      </p:sp>
      <p:sp>
        <p:nvSpPr>
          <p:cNvPr id="95" name="Oval 9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01:56</a:t>
            </a:r>
          </a:p>
        </p:txBody>
      </p:sp>
      <p:sp>
        <p:nvSpPr>
          <p:cNvPr id="96" name="Oval 9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01:55</a:t>
            </a:r>
          </a:p>
        </p:txBody>
      </p:sp>
      <p:sp>
        <p:nvSpPr>
          <p:cNvPr id="97" name="Oval 9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01:54</a:t>
            </a:r>
          </a:p>
        </p:txBody>
      </p:sp>
      <p:sp>
        <p:nvSpPr>
          <p:cNvPr id="98" name="Oval 9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01:53</a:t>
            </a:r>
          </a:p>
        </p:txBody>
      </p:sp>
      <p:sp>
        <p:nvSpPr>
          <p:cNvPr id="99" name="Oval 9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01:52</a:t>
            </a:r>
          </a:p>
        </p:txBody>
      </p:sp>
      <p:sp>
        <p:nvSpPr>
          <p:cNvPr id="100" name="Oval 9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01:51</a:t>
            </a:r>
          </a:p>
        </p:txBody>
      </p:sp>
      <p:sp>
        <p:nvSpPr>
          <p:cNvPr id="101" name="Oval 10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01:50</a:t>
            </a:r>
          </a:p>
        </p:txBody>
      </p:sp>
      <p:sp>
        <p:nvSpPr>
          <p:cNvPr id="102" name="Oval 10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01:49</a:t>
            </a:r>
          </a:p>
        </p:txBody>
      </p:sp>
      <p:sp>
        <p:nvSpPr>
          <p:cNvPr id="103" name="Oval 10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01:48</a:t>
            </a:r>
          </a:p>
        </p:txBody>
      </p:sp>
      <p:sp>
        <p:nvSpPr>
          <p:cNvPr id="104" name="Oval 10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01:47</a:t>
            </a:r>
          </a:p>
        </p:txBody>
      </p:sp>
      <p:sp>
        <p:nvSpPr>
          <p:cNvPr id="105" name="Oval 10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01:46</a:t>
            </a:r>
          </a:p>
        </p:txBody>
      </p:sp>
      <p:sp>
        <p:nvSpPr>
          <p:cNvPr id="106" name="Oval 10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01:45</a:t>
            </a:r>
          </a:p>
        </p:txBody>
      </p:sp>
      <p:sp>
        <p:nvSpPr>
          <p:cNvPr id="107" name="Oval 10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01:44</a:t>
            </a:r>
          </a:p>
        </p:txBody>
      </p:sp>
      <p:sp>
        <p:nvSpPr>
          <p:cNvPr id="108" name="Oval 10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01:43</a:t>
            </a:r>
          </a:p>
        </p:txBody>
      </p:sp>
      <p:sp>
        <p:nvSpPr>
          <p:cNvPr id="109" name="Oval 10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01:42</a:t>
            </a:r>
          </a:p>
        </p:txBody>
      </p:sp>
      <p:sp>
        <p:nvSpPr>
          <p:cNvPr id="110" name="Oval 10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01:41</a:t>
            </a:r>
          </a:p>
        </p:txBody>
      </p:sp>
      <p:sp>
        <p:nvSpPr>
          <p:cNvPr id="111" name="Oval 11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01:40</a:t>
            </a:r>
          </a:p>
        </p:txBody>
      </p:sp>
      <p:sp>
        <p:nvSpPr>
          <p:cNvPr id="112" name="Oval 11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01:39</a:t>
            </a:r>
          </a:p>
        </p:txBody>
      </p:sp>
      <p:sp>
        <p:nvSpPr>
          <p:cNvPr id="113" name="Oval 11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01:38</a:t>
            </a:r>
          </a:p>
        </p:txBody>
      </p:sp>
      <p:sp>
        <p:nvSpPr>
          <p:cNvPr id="114" name="Oval 11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01:37</a:t>
            </a:r>
          </a:p>
        </p:txBody>
      </p:sp>
      <p:sp>
        <p:nvSpPr>
          <p:cNvPr id="115" name="Oval 11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01:36</a:t>
            </a:r>
          </a:p>
        </p:txBody>
      </p:sp>
      <p:sp>
        <p:nvSpPr>
          <p:cNvPr id="116" name="Oval 11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01:35</a:t>
            </a:r>
          </a:p>
        </p:txBody>
      </p:sp>
      <p:sp>
        <p:nvSpPr>
          <p:cNvPr id="117" name="Oval 11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01:34</a:t>
            </a:r>
          </a:p>
        </p:txBody>
      </p:sp>
      <p:sp>
        <p:nvSpPr>
          <p:cNvPr id="118" name="Oval 11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01:33</a:t>
            </a:r>
          </a:p>
        </p:txBody>
      </p:sp>
      <p:sp>
        <p:nvSpPr>
          <p:cNvPr id="119" name="Oval 11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01:32</a:t>
            </a:r>
          </a:p>
        </p:txBody>
      </p:sp>
      <p:sp>
        <p:nvSpPr>
          <p:cNvPr id="120" name="Oval 11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01:31</a:t>
            </a:r>
          </a:p>
        </p:txBody>
      </p:sp>
      <p:sp>
        <p:nvSpPr>
          <p:cNvPr id="121" name="Oval 12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01:30</a:t>
            </a:r>
          </a:p>
        </p:txBody>
      </p:sp>
      <p:sp>
        <p:nvSpPr>
          <p:cNvPr id="122" name="Oval 12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01:29</a:t>
            </a:r>
          </a:p>
        </p:txBody>
      </p:sp>
      <p:sp>
        <p:nvSpPr>
          <p:cNvPr id="123" name="Oval 12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01:28</a:t>
            </a:r>
          </a:p>
        </p:txBody>
      </p:sp>
      <p:sp>
        <p:nvSpPr>
          <p:cNvPr id="124" name="Oval 12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01:27</a:t>
            </a:r>
          </a:p>
        </p:txBody>
      </p:sp>
      <p:sp>
        <p:nvSpPr>
          <p:cNvPr id="125" name="Oval 12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01:26</a:t>
            </a:r>
          </a:p>
        </p:txBody>
      </p:sp>
      <p:sp>
        <p:nvSpPr>
          <p:cNvPr id="126" name="Oval 12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01:25</a:t>
            </a:r>
          </a:p>
        </p:txBody>
      </p:sp>
      <p:sp>
        <p:nvSpPr>
          <p:cNvPr id="127" name="Oval 12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01:24</a:t>
            </a:r>
          </a:p>
        </p:txBody>
      </p:sp>
      <p:sp>
        <p:nvSpPr>
          <p:cNvPr id="128" name="Oval 12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01:23</a:t>
            </a:r>
          </a:p>
        </p:txBody>
      </p:sp>
      <p:sp>
        <p:nvSpPr>
          <p:cNvPr id="129" name="Oval 12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01:22</a:t>
            </a:r>
          </a:p>
        </p:txBody>
      </p:sp>
      <p:sp>
        <p:nvSpPr>
          <p:cNvPr id="130" name="Oval 12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01:21</a:t>
            </a:r>
          </a:p>
        </p:txBody>
      </p:sp>
      <p:sp>
        <p:nvSpPr>
          <p:cNvPr id="131" name="Oval 13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01:20</a:t>
            </a:r>
          </a:p>
        </p:txBody>
      </p:sp>
      <p:sp>
        <p:nvSpPr>
          <p:cNvPr id="132" name="Oval 13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01:19</a:t>
            </a:r>
          </a:p>
        </p:txBody>
      </p:sp>
      <p:sp>
        <p:nvSpPr>
          <p:cNvPr id="133" name="Oval 13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01:18</a:t>
            </a:r>
          </a:p>
        </p:txBody>
      </p:sp>
      <p:sp>
        <p:nvSpPr>
          <p:cNvPr id="134" name="Oval 13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01:17</a:t>
            </a:r>
          </a:p>
        </p:txBody>
      </p:sp>
      <p:sp>
        <p:nvSpPr>
          <p:cNvPr id="135" name="Oval 13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01:16</a:t>
            </a:r>
          </a:p>
        </p:txBody>
      </p:sp>
      <p:sp>
        <p:nvSpPr>
          <p:cNvPr id="136" name="Oval 13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01:15</a:t>
            </a:r>
          </a:p>
        </p:txBody>
      </p:sp>
      <p:sp>
        <p:nvSpPr>
          <p:cNvPr id="137" name="Oval 13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01:14</a:t>
            </a:r>
          </a:p>
        </p:txBody>
      </p:sp>
      <p:sp>
        <p:nvSpPr>
          <p:cNvPr id="138" name="Oval 13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01:13</a:t>
            </a:r>
          </a:p>
        </p:txBody>
      </p:sp>
      <p:sp>
        <p:nvSpPr>
          <p:cNvPr id="139" name="Oval 13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01:12</a:t>
            </a:r>
          </a:p>
        </p:txBody>
      </p:sp>
      <p:sp>
        <p:nvSpPr>
          <p:cNvPr id="140" name="Oval 13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01:11</a:t>
            </a:r>
          </a:p>
        </p:txBody>
      </p:sp>
      <p:sp>
        <p:nvSpPr>
          <p:cNvPr id="141" name="Oval 14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01:10</a:t>
            </a:r>
          </a:p>
        </p:txBody>
      </p:sp>
      <p:sp>
        <p:nvSpPr>
          <p:cNvPr id="142" name="Oval 14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01:09</a:t>
            </a:r>
          </a:p>
        </p:txBody>
      </p:sp>
      <p:sp>
        <p:nvSpPr>
          <p:cNvPr id="143" name="Oval 14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01:08</a:t>
            </a:r>
          </a:p>
        </p:txBody>
      </p:sp>
      <p:sp>
        <p:nvSpPr>
          <p:cNvPr id="144" name="Oval 14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01:07</a:t>
            </a:r>
          </a:p>
        </p:txBody>
      </p:sp>
      <p:sp>
        <p:nvSpPr>
          <p:cNvPr id="145" name="Oval 14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01:06</a:t>
            </a:r>
          </a:p>
        </p:txBody>
      </p:sp>
      <p:sp>
        <p:nvSpPr>
          <p:cNvPr id="146" name="Oval 14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01:05</a:t>
            </a:r>
          </a:p>
        </p:txBody>
      </p:sp>
      <p:sp>
        <p:nvSpPr>
          <p:cNvPr id="147" name="Oval 14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01:04</a:t>
            </a:r>
          </a:p>
        </p:txBody>
      </p:sp>
      <p:sp>
        <p:nvSpPr>
          <p:cNvPr id="148" name="Oval 14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01:03</a:t>
            </a:r>
          </a:p>
        </p:txBody>
      </p:sp>
      <p:sp>
        <p:nvSpPr>
          <p:cNvPr id="149" name="Oval 14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01:02</a:t>
            </a:r>
          </a:p>
        </p:txBody>
      </p:sp>
      <p:sp>
        <p:nvSpPr>
          <p:cNvPr id="150" name="Oval 14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01:01</a:t>
            </a:r>
          </a:p>
        </p:txBody>
      </p:sp>
      <p:sp>
        <p:nvSpPr>
          <p:cNvPr id="151" name="Oval 15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01:00</a:t>
            </a:r>
          </a:p>
        </p:txBody>
      </p:sp>
      <p:sp>
        <p:nvSpPr>
          <p:cNvPr id="152" name="Oval 15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00:59</a:t>
            </a:r>
          </a:p>
        </p:txBody>
      </p:sp>
      <p:sp>
        <p:nvSpPr>
          <p:cNvPr id="153" name="Oval 15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00:58</a:t>
            </a:r>
          </a:p>
        </p:txBody>
      </p:sp>
      <p:sp>
        <p:nvSpPr>
          <p:cNvPr id="154" name="Oval 15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00:57</a:t>
            </a:r>
          </a:p>
        </p:txBody>
      </p:sp>
      <p:sp>
        <p:nvSpPr>
          <p:cNvPr id="155" name="Oval 15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00:56</a:t>
            </a:r>
          </a:p>
        </p:txBody>
      </p:sp>
      <p:sp>
        <p:nvSpPr>
          <p:cNvPr id="156" name="Oval 15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00:55</a:t>
            </a:r>
          </a:p>
        </p:txBody>
      </p:sp>
      <p:sp>
        <p:nvSpPr>
          <p:cNvPr id="157" name="Oval 15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00:54</a:t>
            </a:r>
          </a:p>
        </p:txBody>
      </p:sp>
      <p:sp>
        <p:nvSpPr>
          <p:cNvPr id="158" name="Oval 15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00:53</a:t>
            </a:r>
          </a:p>
        </p:txBody>
      </p:sp>
      <p:sp>
        <p:nvSpPr>
          <p:cNvPr id="159" name="Oval 15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00:52</a:t>
            </a:r>
          </a:p>
        </p:txBody>
      </p:sp>
      <p:sp>
        <p:nvSpPr>
          <p:cNvPr id="160" name="Oval 15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00:51</a:t>
            </a:r>
          </a:p>
        </p:txBody>
      </p:sp>
      <p:sp>
        <p:nvSpPr>
          <p:cNvPr id="161" name="Oval 16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00:50</a:t>
            </a:r>
          </a:p>
        </p:txBody>
      </p:sp>
      <p:sp>
        <p:nvSpPr>
          <p:cNvPr id="162" name="Oval 16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00:49</a:t>
            </a:r>
          </a:p>
        </p:txBody>
      </p:sp>
      <p:sp>
        <p:nvSpPr>
          <p:cNvPr id="163" name="Oval 16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00:48</a:t>
            </a:r>
          </a:p>
        </p:txBody>
      </p:sp>
      <p:sp>
        <p:nvSpPr>
          <p:cNvPr id="164" name="Oval 16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00:47</a:t>
            </a:r>
          </a:p>
        </p:txBody>
      </p:sp>
      <p:sp>
        <p:nvSpPr>
          <p:cNvPr id="165" name="Oval 16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00:46</a:t>
            </a:r>
          </a:p>
        </p:txBody>
      </p:sp>
      <p:sp>
        <p:nvSpPr>
          <p:cNvPr id="166" name="Oval 16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00:45</a:t>
            </a:r>
          </a:p>
        </p:txBody>
      </p:sp>
      <p:sp>
        <p:nvSpPr>
          <p:cNvPr id="167" name="Oval 16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00:44</a:t>
            </a:r>
          </a:p>
        </p:txBody>
      </p:sp>
      <p:sp>
        <p:nvSpPr>
          <p:cNvPr id="168" name="Oval 16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00:43</a:t>
            </a:r>
          </a:p>
        </p:txBody>
      </p:sp>
      <p:sp>
        <p:nvSpPr>
          <p:cNvPr id="169" name="Oval 16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00:42</a:t>
            </a:r>
          </a:p>
        </p:txBody>
      </p:sp>
      <p:sp>
        <p:nvSpPr>
          <p:cNvPr id="170" name="Oval 16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00:41</a:t>
            </a:r>
          </a:p>
        </p:txBody>
      </p:sp>
      <p:sp>
        <p:nvSpPr>
          <p:cNvPr id="171" name="Oval 17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00:40</a:t>
            </a:r>
          </a:p>
        </p:txBody>
      </p:sp>
      <p:sp>
        <p:nvSpPr>
          <p:cNvPr id="172" name="Oval 17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00:39</a:t>
            </a:r>
          </a:p>
        </p:txBody>
      </p:sp>
      <p:sp>
        <p:nvSpPr>
          <p:cNvPr id="173" name="Oval 17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00:38</a:t>
            </a:r>
          </a:p>
        </p:txBody>
      </p:sp>
      <p:sp>
        <p:nvSpPr>
          <p:cNvPr id="174" name="Oval 17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00:37</a:t>
            </a:r>
          </a:p>
        </p:txBody>
      </p:sp>
      <p:sp>
        <p:nvSpPr>
          <p:cNvPr id="175" name="Oval 17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00:36</a:t>
            </a:r>
          </a:p>
        </p:txBody>
      </p:sp>
      <p:sp>
        <p:nvSpPr>
          <p:cNvPr id="176" name="Oval 17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00:35</a:t>
            </a:r>
          </a:p>
        </p:txBody>
      </p:sp>
      <p:sp>
        <p:nvSpPr>
          <p:cNvPr id="177" name="Oval 17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00:34</a:t>
            </a:r>
          </a:p>
        </p:txBody>
      </p:sp>
      <p:sp>
        <p:nvSpPr>
          <p:cNvPr id="178" name="Oval 17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00:33</a:t>
            </a:r>
          </a:p>
        </p:txBody>
      </p:sp>
      <p:sp>
        <p:nvSpPr>
          <p:cNvPr id="179" name="Oval 17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00:32</a:t>
            </a:r>
          </a:p>
        </p:txBody>
      </p:sp>
      <p:sp>
        <p:nvSpPr>
          <p:cNvPr id="180" name="Oval 17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00:31</a:t>
            </a:r>
          </a:p>
        </p:txBody>
      </p:sp>
      <p:sp>
        <p:nvSpPr>
          <p:cNvPr id="181" name="Oval 18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00:30</a:t>
            </a:r>
          </a:p>
        </p:txBody>
      </p:sp>
      <p:sp>
        <p:nvSpPr>
          <p:cNvPr id="182" name="Oval 18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00:29</a:t>
            </a:r>
          </a:p>
        </p:txBody>
      </p:sp>
      <p:sp>
        <p:nvSpPr>
          <p:cNvPr id="183" name="Oval 18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00:28</a:t>
            </a:r>
          </a:p>
        </p:txBody>
      </p:sp>
      <p:sp>
        <p:nvSpPr>
          <p:cNvPr id="184" name="Oval 18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00:27</a:t>
            </a:r>
          </a:p>
        </p:txBody>
      </p:sp>
      <p:sp>
        <p:nvSpPr>
          <p:cNvPr id="185" name="Oval 18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00:26</a:t>
            </a:r>
          </a:p>
        </p:txBody>
      </p:sp>
      <p:sp>
        <p:nvSpPr>
          <p:cNvPr id="186" name="Oval 18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00:25</a:t>
            </a:r>
          </a:p>
        </p:txBody>
      </p:sp>
      <p:sp>
        <p:nvSpPr>
          <p:cNvPr id="187" name="Oval 18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00:24</a:t>
            </a:r>
          </a:p>
        </p:txBody>
      </p:sp>
      <p:sp>
        <p:nvSpPr>
          <p:cNvPr id="188" name="Oval 18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00:23</a:t>
            </a:r>
          </a:p>
        </p:txBody>
      </p:sp>
      <p:sp>
        <p:nvSpPr>
          <p:cNvPr id="189" name="Oval 18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00:22</a:t>
            </a:r>
          </a:p>
        </p:txBody>
      </p:sp>
      <p:sp>
        <p:nvSpPr>
          <p:cNvPr id="190" name="Oval 18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00:21</a:t>
            </a:r>
          </a:p>
        </p:txBody>
      </p:sp>
      <p:sp>
        <p:nvSpPr>
          <p:cNvPr id="191" name="Oval 19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00:20</a:t>
            </a:r>
          </a:p>
        </p:txBody>
      </p:sp>
      <p:sp>
        <p:nvSpPr>
          <p:cNvPr id="192" name="Oval 19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00:19</a:t>
            </a:r>
          </a:p>
        </p:txBody>
      </p:sp>
      <p:sp>
        <p:nvSpPr>
          <p:cNvPr id="193" name="Oval 19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00:18</a:t>
            </a:r>
          </a:p>
        </p:txBody>
      </p:sp>
      <p:sp>
        <p:nvSpPr>
          <p:cNvPr id="194" name="Oval 19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00:17</a:t>
            </a:r>
          </a:p>
        </p:txBody>
      </p:sp>
      <p:sp>
        <p:nvSpPr>
          <p:cNvPr id="195" name="Oval 19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00:16</a:t>
            </a:r>
          </a:p>
        </p:txBody>
      </p:sp>
      <p:sp>
        <p:nvSpPr>
          <p:cNvPr id="196" name="Oval 19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00:15</a:t>
            </a:r>
          </a:p>
        </p:txBody>
      </p:sp>
      <p:sp>
        <p:nvSpPr>
          <p:cNvPr id="197" name="Oval 19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00:14</a:t>
            </a:r>
          </a:p>
        </p:txBody>
      </p:sp>
      <p:sp>
        <p:nvSpPr>
          <p:cNvPr id="198" name="Oval 19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00:13</a:t>
            </a:r>
          </a:p>
        </p:txBody>
      </p:sp>
      <p:sp>
        <p:nvSpPr>
          <p:cNvPr id="199" name="Oval 19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00:12</a:t>
            </a:r>
          </a:p>
        </p:txBody>
      </p:sp>
      <p:sp>
        <p:nvSpPr>
          <p:cNvPr id="200" name="Oval 19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00:11</a:t>
            </a:r>
          </a:p>
        </p:txBody>
      </p:sp>
      <p:sp>
        <p:nvSpPr>
          <p:cNvPr id="201" name="Oval 20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00:10</a:t>
            </a:r>
          </a:p>
        </p:txBody>
      </p:sp>
      <p:sp>
        <p:nvSpPr>
          <p:cNvPr id="202" name="Oval 20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00:09</a:t>
            </a:r>
          </a:p>
        </p:txBody>
      </p:sp>
      <p:sp>
        <p:nvSpPr>
          <p:cNvPr id="203" name="Oval 20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00:08</a:t>
            </a:r>
          </a:p>
        </p:txBody>
      </p:sp>
      <p:sp>
        <p:nvSpPr>
          <p:cNvPr id="204" name="Oval 20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00:07</a:t>
            </a:r>
          </a:p>
        </p:txBody>
      </p:sp>
      <p:sp>
        <p:nvSpPr>
          <p:cNvPr id="205" name="Oval 20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00:06</a:t>
            </a:r>
          </a:p>
        </p:txBody>
      </p:sp>
      <p:sp>
        <p:nvSpPr>
          <p:cNvPr id="206" name="Oval 20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00:05</a:t>
            </a:r>
          </a:p>
        </p:txBody>
      </p:sp>
      <p:sp>
        <p:nvSpPr>
          <p:cNvPr id="207" name="Oval 20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00:04</a:t>
            </a:r>
          </a:p>
        </p:txBody>
      </p:sp>
      <p:sp>
        <p:nvSpPr>
          <p:cNvPr id="208" name="Oval 20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00:03</a:t>
            </a:r>
          </a:p>
        </p:txBody>
      </p:sp>
      <p:sp>
        <p:nvSpPr>
          <p:cNvPr id="209" name="Oval 20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00:02</a:t>
            </a:r>
          </a:p>
        </p:txBody>
      </p:sp>
      <p:sp>
        <p:nvSpPr>
          <p:cNvPr id="210" name="Oval 20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00:01</a:t>
            </a:r>
          </a:p>
        </p:txBody>
      </p:sp>
      <p:sp>
        <p:nvSpPr>
          <p:cNvPr id="211" name="Oval 21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4352 L 0.01654 0.37338 " pathEditMode="relative" rAng="0" ptsTypes="AA">
                                      <p:cBhvr>
                                        <p:cTn id="5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7">
            <a:extLst>
              <a:ext uri="{FF2B5EF4-FFF2-40B4-BE49-F238E27FC236}">
                <a16:creationId xmlns:a16="http://schemas.microsoft.com/office/drawing/2014/main" xmlns="" id="{C039B714-740C-4134-9FF3-CB49C4B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3507883" y="1422620"/>
            <a:ext cx="1387341" cy="130788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2450" y="2032000"/>
            <a:ext cx="3255433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BA CẠNH CỦA MỘT TAM GIÁC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23799" y="339444"/>
            <a:ext cx="6596690" cy="1692556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/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độ dài một cạnh bao giờ cũng lớn hơn hiệu và nhỏ hơn tổng các độ dài của hai cạnh còn lại</a:t>
            </a:r>
            <a:r>
              <a:rPr lang="en-US" altLang="en-US" sz="2800" smtClean="0">
                <a:solidFill>
                  <a:srgbClr val="FFFFFF"/>
                </a:solidFill>
              </a:rPr>
              <a:t>.</a:t>
            </a:r>
          </a:p>
          <a:p>
            <a:pPr algn="just" eaLnBrk="1" hangingPunct="1"/>
            <a:endParaRPr lang="en-US" altLang="en-US" sz="2800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214" y="1982023"/>
            <a:ext cx="3769734" cy="2757409"/>
          </a:xfrm>
          <a:prstGeom prst="rect">
            <a:avLst/>
          </a:prstGeom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xmlns="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3222774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AB +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xmlns="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635" y="3752538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xmlns="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2714784"/>
            <a:ext cx="4147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AB +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6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6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828800" y="685800"/>
            <a:ext cx="9071835" cy="2056478"/>
            <a:chOff x="2434106" y="246185"/>
            <a:chExt cx="9486901" cy="5904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5904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</a:pPr>
                  <a:r>
                    <a:rPr lang="en-US" sz="360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𝐴𝐵𝐶</m:t>
                      </m:r>
                      <m:r>
                        <a:rPr lang="en-US" sz="36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em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sai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sau</m:t>
                      </m:r>
                    </m:oMath>
                  </a14:m>
                  <a:endParaRPr lang="vi-VN" sz="3600" noProof="1">
                    <a:solidFill>
                      <a:srgbClr val="2D2D8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blipFill>
                  <a:blip r:embed="rId11"/>
                  <a:stretch>
                    <a:fillRect l="-1059" t="-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476" y="991362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435" y="1837935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87" y="4465268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26" y="4532149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66" y="4444602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850168" y="3514335"/>
            <a:ext cx="4249867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321145" y="3989902"/>
              <a:ext cx="312265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28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2800" noProof="1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AB + BC &gt; AC  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304525" y="3367717"/>
            <a:ext cx="4429533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341722" y="3989903"/>
              <a:ext cx="269726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 smtClean="0">
                  <a:solidFill>
                    <a:srgbClr val="000000">
                      <a:lumMod val="95000"/>
                      <a:lumOff val="5000"/>
                    </a:srgbClr>
                  </a:solidFill>
                  <a:latin typeface="Palatino Linotype" panose="02040502050505030304" pitchFamily="18" charset="0"/>
                </a:rPr>
                <a:t>BC – AB &lt; AC</a:t>
              </a:r>
              <a:endParaRPr lang="vi-VN" sz="2800" noProof="1">
                <a:solidFill>
                  <a:srgbClr val="000000">
                    <a:lumMod val="95000"/>
                    <a:lumOff val="5000"/>
                  </a:srgb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665324" y="4741274"/>
            <a:ext cx="5327004" cy="1162442"/>
            <a:chOff x="1685747" y="5064919"/>
            <a:chExt cx="6409096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367526" y="5299148"/>
              <a:ext cx="560616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85747" y="5064919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2367527" y="5635627"/>
              <a:ext cx="5727316" cy="5745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solidFill>
                    <a:srgbClr val="000000">
                      <a:lumMod val="95000"/>
                      <a:lumOff val="5000"/>
                    </a:srgbClr>
                  </a:solidFill>
                  <a:latin typeface="Palatino Linotype" panose="02040502050505030304" pitchFamily="18" charset="0"/>
                </a:rPr>
                <a:t>BC – AB &lt; </a:t>
              </a:r>
              <a:r>
                <a:rPr lang="en-US" sz="2800" noProof="1" smtClean="0">
                  <a:solidFill>
                    <a:srgbClr val="000000">
                      <a:lumMod val="95000"/>
                      <a:lumOff val="5000"/>
                    </a:srgbClr>
                  </a:solidFill>
                  <a:latin typeface="Palatino Linotype" panose="02040502050505030304" pitchFamily="18" charset="0"/>
                </a:rPr>
                <a:t>AC &lt; BC +  AB </a:t>
              </a:r>
              <a:endParaRPr lang="vi-VN" sz="2800" noProof="1">
                <a:solidFill>
                  <a:srgbClr val="000000">
                    <a:lumMod val="95000"/>
                    <a:lumOff val="5000"/>
                  </a:srgb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344415" y="4726143"/>
            <a:ext cx="4446331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55768" y="5635627"/>
              <a:ext cx="286917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AB – AC &gt;  BC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785569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Khi đến mỗi Slide, thầy cô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nhấp chuột trái 1 lần hoặc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2919142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638141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rgbClr val="000000"/>
                </a:solidFill>
              </a:rPr>
            </a:br>
            <a:r>
              <a:rPr lang="en-US" sz="2100">
                <a:solidFill>
                  <a:srgbClr val="000000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6759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7.40741E-7 L 0.00677 -0.51551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2021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fr-FR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 vào bất đẳng thức tam giác, kiểm tra xem bộ ba nào trong các bộ ba </a:t>
              </a:r>
              <a:r>
                <a:rPr lang="fr-FR" sz="28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 thẳng </a:t>
              </a:r>
              <a:r>
                <a:rPr lang="fr-FR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sau đây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thể </a:t>
              </a:r>
              <a:r>
                <a:rPr lang="fr-FR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cạnh của một tam giác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771046" cy="1162442"/>
            <a:chOff x="2256516" y="3433557"/>
            <a:chExt cx="565939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71021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;5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;5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blipFill>
                  <a:blip r:embed="rId17"/>
                  <a:stretch>
                    <a:fillRect l="-4260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040808" cy="1258717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;8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;10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r>
                    <a:rPr lang="en-US" sz="3000" noProof="1" smtClean="0">
                      <a:solidFill>
                        <a:srgbClr val="00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30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blipFill>
                  <a:blip r:embed="rId19"/>
                  <a:stretch>
                    <a:fillRect l="-4143" t="-19737" b="-4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110307" cy="1162442"/>
            <a:chOff x="2228026" y="5129048"/>
            <a:chExt cx="496771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;15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;9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vi-VN" sz="28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102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980495" cy="1161393"/>
            <a:chOff x="7144988" y="5089690"/>
            <a:chExt cx="530732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04758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11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;20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;9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blipFill>
                  <a:blip r:embed="rId23"/>
                  <a:stretch>
                    <a:fillRect l="-613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Khi đến mỗi Slide, thầy cô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nhấp chuột trái 1 lần hoặc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rgbClr val="000000"/>
                </a:solidFill>
              </a:rPr>
            </a:br>
            <a:r>
              <a:rPr lang="en-US" sz="2100">
                <a:solidFill>
                  <a:srgbClr val="000000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237403" y="1031994"/>
            <a:ext cx="9573597" cy="1518893"/>
            <a:chOff x="2434106" y="246185"/>
            <a:chExt cx="10069499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10069499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noProof="1" smtClean="0">
                      <a:solidFill>
                        <a:srgbClr val="2D2D8A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700" noProof="1" smtClean="0">
                      <a:solidFill>
                        <a:srgbClr val="2D2D8A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700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700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1 cm,AC =  4cm. </a:t>
                  </a:r>
                  <a:r>
                    <a:rPr lang="en-US" sz="2700" noProof="1" smtClean="0">
                      <a:solidFill>
                        <a:srgbClr val="000000">
                          <a:lumMod val="95000"/>
                          <a:lumOff val="5000"/>
                        </a:srgbClr>
                      </a:solidFill>
                      <a:latin typeface="Palatino Linotype" panose="02040502050505030304" pitchFamily="18" charset="0"/>
                    </a:rPr>
                    <a:t>Biết độ </a:t>
                  </a:r>
                  <a:r>
                    <a:rPr lang="en-US" sz="2700" noProof="1">
                      <a:solidFill>
                        <a:srgbClr val="000000">
                          <a:lumMod val="95000"/>
                          <a:lumOff val="5000"/>
                        </a:srgbClr>
                      </a:solidFill>
                      <a:latin typeface="Palatino Linotype" panose="02040502050505030304" pitchFamily="18" charset="0"/>
                    </a:rPr>
                    <a:t>dài cạnh </a:t>
                  </a:r>
                  <a:r>
                    <a:rPr lang="en-US" sz="27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>
                      <a:solidFill>
                        <a:srgbClr val="2D2D8A"/>
                      </a:solidFill>
                      <a:latin typeface="Palatino Linotype" panose="02040502050505030304" pitchFamily="18" charset="0"/>
                    </a:rPr>
                    <a:t>là một số </a:t>
                  </a:r>
                  <a:r>
                    <a:rPr lang="en-US" sz="2700" noProof="1" smtClean="0">
                      <a:solidFill>
                        <a:srgbClr val="2D2D8A"/>
                      </a:solidFill>
                      <a:latin typeface="Palatino Linotype" panose="02040502050505030304" pitchFamily="18" charset="0"/>
                    </a:rPr>
                    <a:t>nguyên. Vậy </a:t>
                  </a:r>
                  <a:r>
                    <a:rPr lang="en-US" sz="2700" noProof="1" smtClean="0">
                      <a:solidFill>
                        <a:srgbClr val="000000">
                          <a:lumMod val="95000"/>
                          <a:lumOff val="5000"/>
                        </a:srgb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700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 smtClean="0">
                      <a:solidFill>
                        <a:srgbClr val="000000"/>
                      </a:solidFill>
                      <a:latin typeface="Palatino Linotype" panose="02040502050505030304" pitchFamily="18" charset="0"/>
                    </a:rPr>
                    <a:t>là</a:t>
                  </a:r>
                  <a:endParaRPr lang="vi-VN" sz="27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blipFill>
                  <a:blip r:embed="rId10"/>
                  <a:stretch>
                    <a:fillRect l="-2519" t="-5952" r="-2379" b="-16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865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8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1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178537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285135" y="3950814"/>
              <a:ext cx="160514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2 cm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92833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170307" y="3946257"/>
              <a:ext cx="1549570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B.</a:t>
              </a:r>
              <a:r>
                <a:rPr lang="en-US" sz="2800" noProof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2800" noProof="1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4 cm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1571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206932" y="5387428"/>
              <a:ext cx="157949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3 cm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76035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047143" y="5355841"/>
              <a:ext cx="163078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1 cm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4572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Khi đến mỗi Slide, thầy cô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nhấp chuột trái 1 lần hoặc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32475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69665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rgbClr val="000000"/>
                </a:solidFill>
              </a:rPr>
            </a:br>
            <a:r>
              <a:rPr lang="en-US" sz="2100">
                <a:solidFill>
                  <a:srgbClr val="000000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2386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343918" y="613347"/>
            <a:ext cx="9543282" cy="1633471"/>
            <a:chOff x="2328911" y="559095"/>
            <a:chExt cx="9486901" cy="1770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8911" y="559095"/>
              <a:ext cx="9486901" cy="17706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2800" noProof="1">
                      <a:solidFill>
                        <a:srgbClr val="2D2D8A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800" noProof="1">
                      <a:solidFill>
                        <a:srgbClr val="2D2D8A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8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</a:t>
                  </a:r>
                  <a:r>
                    <a:rPr lang="en-US" sz="2800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10 cm, BC </a:t>
                  </a:r>
                  <a:r>
                    <a:rPr lang="en-US" sz="28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=  </a:t>
                  </a:r>
                  <a:r>
                    <a:rPr lang="en-US" sz="2800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7cm</a:t>
                  </a:r>
                  <a:r>
                    <a:rPr lang="en-US" sz="28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. </a:t>
                  </a:r>
                  <a:r>
                    <a:rPr lang="en-US" sz="2800" noProof="1">
                      <a:solidFill>
                        <a:srgbClr val="000000">
                          <a:lumMod val="95000"/>
                          <a:lumOff val="5000"/>
                        </a:srgbClr>
                      </a:solidFill>
                      <a:latin typeface="Palatino Linotype" panose="02040502050505030304" pitchFamily="18" charset="0"/>
                    </a:rPr>
                    <a:t>Biết 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solidFill>
                        <a:srgbClr val="2D2D8A"/>
                      </a:solidFill>
                      <a:latin typeface="Palatino Linotype" panose="02040502050505030304" pitchFamily="18" charset="0"/>
                    </a:rPr>
                    <a:t>là một số </a:t>
                  </a:r>
                  <a:r>
                    <a:rPr lang="en-US" sz="2800" noProof="1" smtClean="0">
                      <a:solidFill>
                        <a:srgbClr val="2D2D8A"/>
                      </a:solidFill>
                      <a:latin typeface="Palatino Linotype" panose="02040502050505030304" pitchFamily="18" charset="0"/>
                    </a:rPr>
                    <a:t>nguyên tố lớn hơn 11. </a:t>
                  </a:r>
                  <a:r>
                    <a:rPr lang="en-US" sz="2800" noProof="1">
                      <a:solidFill>
                        <a:srgbClr val="2D2D8A"/>
                      </a:solidFill>
                      <a:latin typeface="Palatino Linotype" panose="02040502050505030304" pitchFamily="18" charset="0"/>
                    </a:rPr>
                    <a:t>Vậy </a:t>
                  </a:r>
                  <a:r>
                    <a:rPr lang="en-US" sz="2800" noProof="1">
                      <a:solidFill>
                        <a:srgbClr val="000000">
                          <a:lumMod val="95000"/>
                          <a:lumOff val="5000"/>
                        </a:srgb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solidFill>
                        <a:srgbClr val="000000"/>
                      </a:solidFill>
                      <a:latin typeface="Palatino Linotype" panose="02040502050505030304" pitchFamily="18" charset="0"/>
                    </a:rPr>
                    <a:t>là</a:t>
                  </a:r>
                  <a:endParaRPr lang="vi-VN" sz="2800" b="1" noProof="1">
                    <a:solidFill>
                      <a:srgbClr val="2D2D8A"/>
                    </a:solidFill>
                    <a:latin typeface="Times New Roman" panose="02020603050405020304" pitchFamily="18" charset="0"/>
                    <a:ea typeface="MS PMincho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blipFill>
                  <a:blip r:embed="rId10"/>
                  <a:stretch>
                    <a:fillRect l="-2595" t="-8962" r="-2595" b="-155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318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2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5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7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330937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908275" y="3769281"/>
              <a:ext cx="197917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15 cm</a:t>
              </a:r>
              <a:endParaRPr lang="vi-VN" sz="30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244437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858201" y="3799084"/>
              <a:ext cx="19193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17 cm</a:t>
              </a:r>
              <a:endParaRPr lang="vi-VN" sz="30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3095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3812895" y="5315739"/>
              <a:ext cx="19492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13 cm</a:t>
              </a:r>
              <a:endParaRPr lang="vi-VN" sz="30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244437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19 cm</a:t>
              </a:r>
              <a:endParaRPr lang="vi-VN" sz="30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-3048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Khi đến mỗi Slide, thầy cô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nhấp chuột trái 1 lần hoặc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33999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71189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rgbClr val="000000"/>
                </a:solidFill>
              </a:rPr>
            </a:br>
            <a:r>
              <a:rPr lang="en-US" sz="2100">
                <a:solidFill>
                  <a:srgbClr val="000000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3146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1931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l-GR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với hai cạnh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 = 1cm; AC = 9cm</a:t>
              </a: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Tìm độ dài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AB</a:t>
              </a: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biết độ dài cạnh này là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</a:t>
              </a: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(cm). </a:t>
              </a:r>
              <a:r>
                <a:rPr lang="el-G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là tam giác gì?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6"/>
            <a:ext cx="4625776" cy="1018776"/>
            <a:chOff x="2256516" y="3433557"/>
            <a:chExt cx="6942125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586700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6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blipFill>
                  <a:blip r:embed="rId17"/>
                  <a:stretch>
                    <a:fillRect l="-4110" t="-29825" b="-71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604660" cy="1074956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1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600" dirty="0" smtClean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blipFill>
                  <a:blip r:embed="rId19"/>
                  <a:stretch>
                    <a:fillRect l="-3306" t="-30357" b="-7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604489" cy="1162442"/>
            <a:chOff x="2228026" y="5129048"/>
            <a:chExt cx="5564983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2"/>
              <a:ext cx="5130147" cy="10806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10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</m:oMath>
                  </a14:m>
                  <a:endParaRPr lang="vi-VN" sz="26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5061" t="-27143" b="-4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4435205" cy="1161393"/>
            <a:chOff x="7144988" y="5089690"/>
            <a:chExt cx="591360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667193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9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a14:m>
                  <a:endParaRPr lang="vi-VN" sz="26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blipFill>
                  <a:blip r:embed="rId23"/>
                  <a:stretch>
                    <a:fillRect l="-5477" t="-25758" b="-484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Khi đến mỗi Slide, thầy cô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nhấp chuột trái 1 lần hoặc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rgbClr val="000000"/>
                </a:solidFill>
              </a:rPr>
            </a:br>
            <a:r>
              <a:rPr lang="en-US" sz="2100">
                <a:solidFill>
                  <a:srgbClr val="000000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5913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600" b="1">
                  <a:solidFill>
                    <a:srgbClr val="2D2D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r>
                <a:rPr lang="en-US" sz="3600" b="1">
                  <a:solidFill>
                    <a:srgbClr val="2D2D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5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600" y="1144265"/>
            <a:ext cx="11584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trường học, người ta đánh dấu ba khu vực A,B,C là ba đỉnh của một tam giác , biết các khoảng cách AC = 15cm, AB = 45 cm.</a:t>
            </a:r>
          </a:p>
          <a:p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a)Nếu đặt ở khu vực C một thiết bị phát Wifi có bán kính hoạt động 30m thì tại khu vực B có nhận được tín hiệu không? Tại sao?</a:t>
            </a:r>
          </a:p>
          <a:p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Cũng câu hỏi như trên với thiết bị phát Wifi có bán kính hoạt động 60m</a:t>
            </a:r>
            <a:endParaRPr 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777" y="3544922"/>
            <a:ext cx="54197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6/SGK – 47</a:t>
            </a:r>
            <a:endParaRPr lang="en-US" sz="28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0809" y="2133600"/>
            <a:ext cx="481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(BĐT tam giác)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976312" y="1676400"/>
            <a:ext cx="45720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</a:rPr>
              <a:t>Xét </a:t>
            </a:r>
            <a:r>
              <a:rPr sz="2800" smtClean="0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ABC, với cạnh BC </a:t>
            </a:r>
            <a:r>
              <a:rPr sz="2800" smtClean="0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348002"/>
              </p:ext>
            </p:extLst>
          </p:nvPr>
        </p:nvGraphicFramePr>
        <p:xfrm>
          <a:off x="1000125" y="2194348"/>
          <a:ext cx="33432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4" imgW="1663560" imgH="177480" progId="Equation.DSMT4">
                  <p:embed/>
                </p:oleObj>
              </mc:Choice>
              <mc:Fallback>
                <p:oleObj name="Equation" r:id="rId4" imgW="16635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2194348"/>
                        <a:ext cx="3343275" cy="357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789712"/>
              </p:ext>
            </p:extLst>
          </p:nvPr>
        </p:nvGraphicFramePr>
        <p:xfrm>
          <a:off x="1120921" y="2667000"/>
          <a:ext cx="29337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6" imgW="1396800" imgH="406080" progId="Equation.DSMT4">
                  <p:embed/>
                </p:oleObj>
              </mc:Choice>
              <mc:Fallback>
                <p:oleObj name="Equation" r:id="rId6" imgW="13968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921" y="2667000"/>
                        <a:ext cx="2933700" cy="8556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5920" y="3581400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đặt tại C thiết bị wifi có bán kính hoạt động bằng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m thì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khu vực B không nhận được tín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4" descr="Book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6462" y="4707213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đặt tại C thiết bị wifi có bán kính hoạt động bằng 6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m thì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khu vực B không nhận được tín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99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7">
            <a:extLst>
              <a:ext uri="{FF2B5EF4-FFF2-40B4-BE49-F238E27FC236}">
                <a16:creationId xmlns:a16="http://schemas.microsoft.com/office/drawing/2014/main" xmlns="" id="{7202A788-0081-4953-ABA8-BE51B9221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37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en-US" altLang="en-US" b="1">
                <a:solidFill>
                  <a:srgbClr val="0000FF"/>
                </a:solidFill>
                <a:sym typeface="Symbol" panose="05050102010706020507" pitchFamily="18" charset="2"/>
              </a:rPr>
              <a:t>                  </a:t>
            </a:r>
            <a:endParaRPr lang="en-US" altLang="en-US"/>
          </a:p>
        </p:txBody>
      </p:sp>
      <p:sp>
        <p:nvSpPr>
          <p:cNvPr id="11" name="Text Box 12"/>
          <p:cNvSpPr txBox="1"/>
          <p:nvPr/>
        </p:nvSpPr>
        <p:spPr>
          <a:xfrm>
            <a:off x="690562" y="894819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GT</a:t>
            </a:r>
          </a:p>
        </p:txBody>
      </p:sp>
      <p:sp>
        <p:nvSpPr>
          <p:cNvPr id="12" name="Text Box 13"/>
          <p:cNvSpPr txBox="1"/>
          <p:nvPr/>
        </p:nvSpPr>
        <p:spPr>
          <a:xfrm>
            <a:off x="690562" y="1656819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13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708939"/>
              </p:ext>
            </p:extLst>
          </p:nvPr>
        </p:nvGraphicFramePr>
        <p:xfrm>
          <a:off x="1681162" y="894819"/>
          <a:ext cx="11430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9" name="Equation" r:id="rId3" imgW="431165" imgH="177800" progId="Equation.DSMT4">
                  <p:embed/>
                </p:oleObj>
              </mc:Choice>
              <mc:Fallback>
                <p:oleObj name="Equation" r:id="rId3" imgW="431165" imgH="177800" progId="Equation.DSMT4">
                  <p:embed/>
                  <p:pic>
                    <p:nvPicPr>
                      <p:cNvPr id="21629" name="Object 1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1162" y="894819"/>
                        <a:ext cx="1143000" cy="498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44948"/>
              </p:ext>
            </p:extLst>
          </p:nvPr>
        </p:nvGraphicFramePr>
        <p:xfrm>
          <a:off x="1528762" y="1484550"/>
          <a:ext cx="27432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0" name="Equation" r:id="rId5" imgW="571500" imgH="152400" progId="Equation.DSMT4">
                  <p:embed/>
                </p:oleObj>
              </mc:Choice>
              <mc:Fallback>
                <p:oleObj name="Equation" r:id="rId5" imgW="571500" imgH="152400" progId="Equation.DSMT4">
                  <p:embed/>
                  <p:pic>
                    <p:nvPicPr>
                      <p:cNvPr id="21630" name="Object 1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8762" y="1484550"/>
                        <a:ext cx="2743200" cy="7318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839787" y="1073413"/>
            <a:ext cx="3041650" cy="1164405"/>
            <a:chOff x="1597025" y="2179663"/>
            <a:chExt cx="3041650" cy="1164405"/>
          </a:xfrm>
        </p:grpSpPr>
        <p:sp>
          <p:nvSpPr>
            <p:cNvPr id="16" name="Line 10"/>
            <p:cNvSpPr/>
            <p:nvPr/>
          </p:nvSpPr>
          <p:spPr>
            <a:xfrm flipH="1">
              <a:off x="2206625" y="2179663"/>
              <a:ext cx="3175" cy="1164405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sp>
        <p:sp>
          <p:nvSpPr>
            <p:cNvPr id="17" name="Line 11"/>
            <p:cNvSpPr/>
            <p:nvPr/>
          </p:nvSpPr>
          <p:spPr>
            <a:xfrm>
              <a:off x="1597025" y="2552344"/>
              <a:ext cx="3041650" cy="3936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sp>
      </p:grpSp>
      <p:pic>
        <p:nvPicPr>
          <p:cNvPr id="21" name="Picture 20" descr="0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752600"/>
            <a:ext cx="8458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63" y="1350430"/>
            <a:ext cx="5609043" cy="35412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794" y="1379006"/>
            <a:ext cx="5124612" cy="35214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471" y="1350430"/>
            <a:ext cx="5609043" cy="35412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1752" y="1192816"/>
            <a:ext cx="742950" cy="561975"/>
          </a:xfrm>
          <a:prstGeom prst="rect">
            <a:avLst/>
          </a:prstGeom>
        </p:spPr>
      </p:pic>
      <p:sp>
        <p:nvSpPr>
          <p:cNvPr id="47" name="Text Box 26"/>
          <p:cNvSpPr txBox="1"/>
          <p:nvPr/>
        </p:nvSpPr>
        <p:spPr>
          <a:xfrm>
            <a:off x="139882" y="3353564"/>
            <a:ext cx="2590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1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Chứng minh:</a:t>
            </a:r>
            <a:r>
              <a:rPr sz="3200" b="1" i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8" name="Text Box 27"/>
          <p:cNvSpPr txBox="1"/>
          <p:nvPr/>
        </p:nvSpPr>
        <p:spPr>
          <a:xfrm>
            <a:off x="479224" y="4141352"/>
            <a:ext cx="4752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Qua A kẻ đường thẳng xy // BC</a:t>
            </a:r>
          </a:p>
        </p:txBody>
      </p:sp>
      <p:sp>
        <p:nvSpPr>
          <p:cNvPr id="49" name="Rectangle 29"/>
          <p:cNvSpPr/>
          <p:nvPr/>
        </p:nvSpPr>
        <p:spPr>
          <a:xfrm>
            <a:off x="445461" y="4655142"/>
            <a:ext cx="1143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latin typeface="Times New Roman" panose="02020603050405020304" pitchFamily="18" charset="0"/>
              </a:rPr>
              <a:t>Ta có:</a:t>
            </a:r>
          </a:p>
        </p:txBody>
      </p:sp>
      <p:sp>
        <p:nvSpPr>
          <p:cNvPr id="50" name="Rectangle 30"/>
          <p:cNvSpPr/>
          <p:nvPr/>
        </p:nvSpPr>
        <p:spPr>
          <a:xfrm>
            <a:off x="3264861" y="5240930"/>
            <a:ext cx="3886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5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sz="2800" dirty="0">
                <a:latin typeface="Times New Roman" panose="02020603050405020304" pitchFamily="18" charset="0"/>
              </a:rPr>
              <a:t>(2) (hai góc so le trong )</a:t>
            </a:r>
            <a:r>
              <a:rPr sz="25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" name="Text Box 43"/>
          <p:cNvSpPr txBox="1"/>
          <p:nvPr/>
        </p:nvSpPr>
        <p:spPr>
          <a:xfrm>
            <a:off x="457200" y="5805910"/>
            <a:ext cx="3276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Từ (1) và (2) suy ra:</a:t>
            </a:r>
          </a:p>
        </p:txBody>
      </p:sp>
      <p:graphicFrame>
        <p:nvGraphicFramePr>
          <p:cNvPr id="52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252855"/>
              </p:ext>
            </p:extLst>
          </p:nvPr>
        </p:nvGraphicFramePr>
        <p:xfrm>
          <a:off x="1817061" y="4578942"/>
          <a:ext cx="12065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1" name="Equation" r:id="rId12" imgW="431800" imgH="241300" progId="Equation.DSMT4">
                  <p:embed/>
                </p:oleObj>
              </mc:Choice>
              <mc:Fallback>
                <p:oleObj name="Equation" r:id="rId12" imgW="431800" imgH="241300" progId="Equation.DSMT4">
                  <p:embed/>
                  <p:pic>
                    <p:nvPicPr>
                      <p:cNvPr id="21621" name="Object 11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17061" y="4578942"/>
                        <a:ext cx="1206500" cy="6746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765842"/>
              </p:ext>
            </p:extLst>
          </p:nvPr>
        </p:nvGraphicFramePr>
        <p:xfrm>
          <a:off x="1817061" y="5188542"/>
          <a:ext cx="121920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" r:id="rId14" imgW="444500" imgH="241300" progId="Equation.3">
                  <p:embed/>
                </p:oleObj>
              </mc:Choice>
              <mc:Fallback>
                <p:oleObj r:id="rId14" imgW="444500" imgH="241300" progId="Equation.3">
                  <p:embed/>
                  <p:pic>
                    <p:nvPicPr>
                      <p:cNvPr id="21622" name="Object 11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17061" y="5188542"/>
                        <a:ext cx="1219200" cy="661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120"/>
          <p:cNvSpPr txBox="1"/>
          <p:nvPr/>
        </p:nvSpPr>
        <p:spPr>
          <a:xfrm>
            <a:off x="3341061" y="4655142"/>
            <a:ext cx="3810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(1) (hai góc so le trong)</a:t>
            </a:r>
          </a:p>
        </p:txBody>
      </p:sp>
      <p:sp>
        <p:nvSpPr>
          <p:cNvPr id="66" name="Rectangle 7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720173"/>
              </p:ext>
            </p:extLst>
          </p:nvPr>
        </p:nvGraphicFramePr>
        <p:xfrm>
          <a:off x="3505201" y="5756280"/>
          <a:ext cx="6629400" cy="63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3" name="Equation" r:id="rId16" imgW="2641600" imgH="254000" progId="Equation.DSMT4">
                  <p:embed/>
                </p:oleObj>
              </mc:Choice>
              <mc:Fallback>
                <p:oleObj name="Equation" r:id="rId16" imgW="2641600" imgH="254000" progId="Equation.DSMT4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5756280"/>
                        <a:ext cx="6629400" cy="63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4.81481E-6 L 0.37526 0.001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7" grpId="0"/>
      <p:bldP spid="48" grpId="0"/>
      <p:bldP spid="49" grpId="0"/>
      <p:bldP spid="50" grpId="0"/>
      <p:bldP spid="51" grpId="0"/>
      <p:bldP spid="5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7">
            <a:extLst>
              <a:ext uri="{FF2B5EF4-FFF2-40B4-BE49-F238E27FC236}">
                <a16:creationId xmlns:a16="http://schemas.microsoft.com/office/drawing/2014/main" xmlns="" id="{E5630A5E-709B-4C42-95D3-5493D24FF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4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7200" y="1502076"/>
            <a:ext cx="5492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 bất đẳng thức tam giác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42912" y="2025296"/>
            <a:ext cx="6784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Bài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4;5 SGK/47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4;5;6 SBT/42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22130" y="2629174"/>
            <a:ext cx="76407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theo: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Tam giác bằng nhau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0623" y="342090"/>
            <a:ext cx="5190396" cy="6540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727530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J02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15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hao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650" y="1600203"/>
            <a:ext cx="343693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651125"/>
            <a:ext cx="22860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8F831D4C86504E53A1502B3F9E6393B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153" y="1200150"/>
            <a:ext cx="7143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2952750" y="4572003"/>
            <a:ext cx="61150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</a:rPr>
              <a:t>Kính chúc quý thầy cô sức khỏe, các em học sinh mạnh giỏi</a:t>
            </a:r>
          </a:p>
        </p:txBody>
      </p:sp>
    </p:spTree>
    <p:extLst>
      <p:ext uri="{BB962C8B-B14F-4D97-AF65-F5344CB8AC3E}">
        <p14:creationId xmlns:p14="http://schemas.microsoft.com/office/powerpoint/2010/main" val="32146520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819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-76200"/>
            <a:ext cx="7413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0637" y="34605"/>
            <a:ext cx="7413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Rectangle 196"/>
          <p:cNvSpPr/>
          <p:nvPr/>
        </p:nvSpPr>
        <p:spPr>
          <a:xfrm>
            <a:off x="1864842" y="195359"/>
            <a:ext cx="845641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GÓC VÀ CẠNH CỦA MỘT TAM 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</a:p>
        </p:txBody>
      </p:sp>
      <p:sp>
        <p:nvSpPr>
          <p:cNvPr id="198" name="Text Box 7"/>
          <p:cNvSpPr txBox="1"/>
          <p:nvPr/>
        </p:nvSpPr>
        <p:spPr>
          <a:xfrm>
            <a:off x="381000" y="1438633"/>
            <a:ext cx="1546225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lí: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32471" y="1438633"/>
            <a:ext cx="807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Tổng ba góc của một tam giác bằng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</a:rPr>
              <a:t>180</a:t>
            </a:r>
            <a:r>
              <a:rPr lang="en-US" sz="3000" baseline="30000" smtClean="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endParaRPr lang="en-US" sz="3000"/>
          </a:p>
        </p:txBody>
      </p:sp>
      <p:sp>
        <p:nvSpPr>
          <p:cNvPr id="3" name="TextBox 2"/>
          <p:cNvSpPr txBox="1"/>
          <p:nvPr/>
        </p:nvSpPr>
        <p:spPr>
          <a:xfrm>
            <a:off x="381000" y="981433"/>
            <a:ext cx="9229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Tổng ba góc của một tam giác</a:t>
            </a:r>
            <a:endParaRPr lang="en-US" sz="3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124433"/>
            <a:ext cx="8966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đo góc C trong hình vẽ sau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1527" y="3265619"/>
            <a:ext cx="4961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 Box 17"/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dirty="0">
                <a:latin typeface="Times New Roman" panose="02020603050405020304" pitchFamily="18" charset="0"/>
              </a:rPr>
              <a:t>Xét 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 </a:t>
            </a:r>
            <a:r>
              <a:rPr lang="en-US"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DCE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882063"/>
              </p:ext>
            </p:extLst>
          </p:nvPr>
        </p:nvGraphicFramePr>
        <p:xfrm>
          <a:off x="345835" y="3336156"/>
          <a:ext cx="2168765" cy="460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" name="Equation" r:id="rId4" imgW="1079500" imgH="228600" progId="Equation.DSMT4">
                  <p:embed/>
                </p:oleObj>
              </mc:Choice>
              <mc:Fallback>
                <p:oleObj name="Equation" r:id="rId4" imgW="107950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35" y="3336156"/>
                        <a:ext cx="2168765" cy="4606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674333"/>
              </p:ext>
            </p:extLst>
          </p:nvPr>
        </p:nvGraphicFramePr>
        <p:xfrm>
          <a:off x="230512" y="3862481"/>
          <a:ext cx="2665088" cy="480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" name="Equation" r:id="rId6" imgW="1269720" imgH="228600" progId="Equation.DSMT4">
                  <p:embed/>
                </p:oleObj>
              </mc:Choice>
              <mc:Fallback>
                <p:oleObj name="Equation" r:id="rId6" imgW="1269720" imgH="2286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12" y="3862481"/>
                        <a:ext cx="2665088" cy="4809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130998"/>
              </p:ext>
            </p:extLst>
          </p:nvPr>
        </p:nvGraphicFramePr>
        <p:xfrm>
          <a:off x="1579563" y="4295775"/>
          <a:ext cx="25431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" name="Equation" r:id="rId8" imgW="1257120" imgH="482400" progId="Equation.DSMT4">
                  <p:embed/>
                </p:oleObj>
              </mc:Choice>
              <mc:Fallback>
                <p:oleObj name="Equation" r:id="rId8" imgW="1257120" imgH="4824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4295775"/>
                        <a:ext cx="25431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915" y="89051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424" y="2816361"/>
            <a:ext cx="5427762" cy="31398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519" y="2810233"/>
            <a:ext cx="5427762" cy="313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2" grpId="0"/>
      <p:bldP spid="3" grpId="0"/>
      <p:bldP spid="4" grpId="0"/>
      <p:bldP spid="14" grpId="0"/>
      <p:bldP spid="2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6077" y="195359"/>
            <a:ext cx="4113947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826247"/>
            <a:ext cx="4492895" cy="342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489" y="2392947"/>
            <a:ext cx="5427832" cy="28552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541020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 </a:t>
            </a:r>
            <a:endParaRPr 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535605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 </a:t>
            </a:r>
            <a:endParaRPr 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7227" y="971701"/>
            <a:ext cx="739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đo góc F và góc I trong hai hình sau</a:t>
            </a:r>
            <a:endParaRPr lang="en-US" sz="3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287"/>
            <a:ext cx="3124200" cy="2379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1527" y="3265619"/>
            <a:ext cx="3269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một tam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7"/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>
                <a:latin typeface="Times New Roman" panose="02020603050405020304" pitchFamily="18" charset="0"/>
              </a:rPr>
              <a:t>Xét 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HGF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550650"/>
              </p:ext>
            </p:extLst>
          </p:nvPr>
        </p:nvGraphicFramePr>
        <p:xfrm>
          <a:off x="320675" y="3336925"/>
          <a:ext cx="2219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" name="Equation" r:id="rId4" imgW="1104840" imgH="228600" progId="Equation.DSMT4">
                  <p:embed/>
                </p:oleObj>
              </mc:Choice>
              <mc:Fallback>
                <p:oleObj name="Equation" r:id="rId4" imgW="1104840" imgH="2286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3336925"/>
                        <a:ext cx="2219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102545"/>
              </p:ext>
            </p:extLst>
          </p:nvPr>
        </p:nvGraphicFramePr>
        <p:xfrm>
          <a:off x="225425" y="4365496"/>
          <a:ext cx="26924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" name="Equation" r:id="rId6" imgW="1282680" imgH="228600" progId="Equation.DSMT4">
                  <p:embed/>
                </p:oleObj>
              </mc:Choice>
              <mc:Fallback>
                <p:oleObj name="Equation" r:id="rId6" imgW="1282680" imgH="2286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4365496"/>
                        <a:ext cx="2692400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62996"/>
              </p:ext>
            </p:extLst>
          </p:nvPr>
        </p:nvGraphicFramePr>
        <p:xfrm>
          <a:off x="1574800" y="4798883"/>
          <a:ext cx="25685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" name="Equation" r:id="rId8" imgW="1269720" imgH="482400" progId="Equation.DSMT4">
                  <p:embed/>
                </p:oleObj>
              </mc:Choice>
              <mc:Fallback>
                <p:oleObj name="Equation" r:id="rId8" imgW="1269720" imgH="482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800" y="4798883"/>
                        <a:ext cx="25685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5943600" y="152400"/>
            <a:ext cx="0" cy="66706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03779" y="3361928"/>
            <a:ext cx="3659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một tam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7"/>
          <p:cNvSpPr txBox="1"/>
          <p:nvPr/>
        </p:nvSpPr>
        <p:spPr>
          <a:xfrm>
            <a:off x="6100223" y="2782927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>
                <a:latin typeface="Times New Roman" panose="02020603050405020304" pitchFamily="18" charset="0"/>
              </a:rPr>
              <a:t>Xét 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IJK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087293"/>
              </p:ext>
            </p:extLst>
          </p:nvPr>
        </p:nvGraphicFramePr>
        <p:xfrm>
          <a:off x="6165850" y="3433763"/>
          <a:ext cx="2092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" name="Equation" r:id="rId10" imgW="1041120" imgH="228600" progId="Equation.DSMT4">
                  <p:embed/>
                </p:oleObj>
              </mc:Choice>
              <mc:Fallback>
                <p:oleObj name="Equation" r:id="rId10" imgW="104112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0" y="3433763"/>
                        <a:ext cx="2092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014874"/>
              </p:ext>
            </p:extLst>
          </p:nvPr>
        </p:nvGraphicFramePr>
        <p:xfrm>
          <a:off x="6059488" y="4462463"/>
          <a:ext cx="2586037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8" name="Equation" r:id="rId12" imgW="1231560" imgH="228600" progId="Equation.DSMT4">
                  <p:embed/>
                </p:oleObj>
              </mc:Choice>
              <mc:Fallback>
                <p:oleObj name="Equation" r:id="rId12" imgW="1231560" imgH="228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4462463"/>
                        <a:ext cx="2586037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395530"/>
              </p:ext>
            </p:extLst>
          </p:nvPr>
        </p:nvGraphicFramePr>
        <p:xfrm>
          <a:off x="7369175" y="4895850"/>
          <a:ext cx="254158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" name="Equation" r:id="rId14" imgW="1257120" imgH="482400" progId="Equation.DSMT4">
                  <p:embed/>
                </p:oleObj>
              </mc:Choice>
              <mc:Fallback>
                <p:oleObj name="Equation" r:id="rId14" imgW="1257120" imgH="482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175" y="4895850"/>
                        <a:ext cx="2541588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169" y="356218"/>
            <a:ext cx="3867841" cy="2034657"/>
          </a:xfrm>
          <a:prstGeom prst="rect">
            <a:avLst/>
          </a:prstGeom>
        </p:spPr>
      </p:pic>
      <p:pic>
        <p:nvPicPr>
          <p:cNvPr id="21" name="Picture 54" descr="Book-09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3858" y="6006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95315"/>
            <a:ext cx="3829591" cy="291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0"/>
            <a:ext cx="5427762" cy="3139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00" y="3377116"/>
            <a:ext cx="5099576" cy="2682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𝐷𝐸𝐶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vuông</a:t>
                </a:r>
                <a:endParaRPr lang="en-US" sz="3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𝐺𝐻𝐹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nhọn</a:t>
                </a:r>
                <a:endParaRPr lang="en-US" sz="3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blipFill>
                <a:blip r:embed="rId6"/>
                <a:stretch>
                  <a:fillRect t="-14444" b="-3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𝐼𝐽𝐾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tù</a:t>
                </a:r>
                <a:endParaRPr lang="en-US" sz="3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blipFill>
                <a:blip r:embed="rId7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7">
            <a:extLst>
              <a:ext uri="{FF2B5EF4-FFF2-40B4-BE49-F238E27FC236}">
                <a16:creationId xmlns:a16="http://schemas.microsoft.com/office/drawing/2014/main" xmlns="" id="{C039B714-740C-4134-9FF3-CB49C4B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4827651" y="1419163"/>
            <a:ext cx="1387341" cy="154396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4827651" y="2499138"/>
            <a:ext cx="1659696" cy="4305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827651" y="2865663"/>
            <a:ext cx="886340" cy="151662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636651" y="2203453"/>
            <a:ext cx="4191000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/>
          </a:p>
        </p:txBody>
      </p:sp>
      <p:sp>
        <p:nvSpPr>
          <p:cNvPr id="22" name="Rounded Rectangle 21"/>
          <p:cNvSpPr/>
          <p:nvPr/>
        </p:nvSpPr>
        <p:spPr>
          <a:xfrm>
            <a:off x="6214992" y="484630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 bằng 180</a:t>
            </a:r>
            <a:r>
              <a:rPr lang="en-US" sz="2800" b="1" i="1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87347" y="1885461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hai góc nhọn trong tam giác vuông bằng 90</a:t>
            </a:r>
            <a:r>
              <a:rPr lang="en-US" sz="2800" b="1" i="1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13991" y="3225349"/>
            <a:ext cx="6172200" cy="3286287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vuông gọi là tam giác vuông.</a:t>
            </a:r>
          </a:p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giác có 3 góc nhọn gọi là tam giác nhọn.</a:t>
            </a:r>
          </a:p>
          <a:p>
            <a:pPr algn="ctr"/>
            <a:r>
              <a:rPr 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tù gọi là tam giác tù.</a:t>
            </a:r>
          </a:p>
          <a:p>
            <a:pPr algn="ctr"/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0" grpId="0" animBg="1"/>
      <p:bldP spid="13" grpId="0" uiExpand="1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2693</Words>
  <Application>Microsoft Office PowerPoint</Application>
  <PresentationFormat>Custom</PresentationFormat>
  <Paragraphs>607</Paragraphs>
  <Slides>41</Slides>
  <Notes>6</Notes>
  <HiddenSlides>0</HiddenSlides>
  <MMClips>12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Default Design</vt:lpstr>
      <vt:lpstr>Equation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2022-09-02T03:01:58Z</dcterms:created>
  <dcterms:modified xsi:type="dcterms:W3CDTF">2022-09-02T03:45:29Z</dcterms:modified>
</cp:coreProperties>
</file>