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48" r:id="rId1"/>
  </p:sldMasterIdLst>
  <p:sldIdLst>
    <p:sldId id="1125" r:id="rId2"/>
    <p:sldId id="1126" r:id="rId3"/>
    <p:sldId id="1127" r:id="rId4"/>
    <p:sldId id="1124" r:id="rId5"/>
    <p:sldId id="1128" r:id="rId6"/>
    <p:sldId id="1129" r:id="rId7"/>
    <p:sldId id="1132" r:id="rId8"/>
    <p:sldId id="1133" r:id="rId9"/>
    <p:sldId id="1159" r:id="rId10"/>
    <p:sldId id="1134" r:id="rId11"/>
    <p:sldId id="1163" r:id="rId12"/>
    <p:sldId id="1166" r:id="rId13"/>
    <p:sldId id="1167" r:id="rId14"/>
    <p:sldId id="1168" r:id="rId15"/>
    <p:sldId id="1169" r:id="rId16"/>
    <p:sldId id="1170" r:id="rId17"/>
    <p:sldId id="1165" r:id="rId18"/>
    <p:sldId id="1173" r:id="rId19"/>
    <p:sldId id="1174" r:id="rId20"/>
    <p:sldId id="1172" r:id="rId21"/>
    <p:sldId id="1175" r:id="rId22"/>
    <p:sldId id="1171" r:id="rId23"/>
    <p:sldId id="1177" r:id="rId24"/>
    <p:sldId id="1176" r:id="rId25"/>
    <p:sldId id="1179" r:id="rId26"/>
    <p:sldId id="1164" r:id="rId27"/>
    <p:sldId id="1158" r:id="rId28"/>
  </p:sldIdLst>
  <p:sldSz cx="12192000" cy="6858000"/>
  <p:notesSz cx="6858000" cy="9144000"/>
  <p:embeddedFontLst>
    <p:embeddedFont>
      <p:font typeface="#9Slide03 Bebas Neue Bold" charset="0"/>
      <p:bold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#9Slide03 Oswald" charset="0"/>
      <p:regular r:id="rId34"/>
    </p:embeddedFont>
    <p:embeddedFont>
      <p:font typeface="#9Slide03 Bebas Neue ZSmall" charset="0"/>
      <p:bold r:id="rId35"/>
    </p:embeddedFont>
    <p:embeddedFont>
      <p:font typeface="Tahoma" pitchFamily="34" charset="0"/>
      <p:regular r:id="rId36"/>
      <p:bold r:id="rId37"/>
    </p:embeddedFont>
    <p:embeddedFont>
      <p:font typeface="#9Slide03 Oswald Bold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70E1"/>
    <a:srgbClr val="509116"/>
    <a:srgbClr val="1FA49C"/>
    <a:srgbClr val="1D6F5A"/>
    <a:srgbClr val="6DD20D"/>
    <a:srgbClr val="9BC5D4"/>
    <a:srgbClr val="FFFFFF"/>
    <a:srgbClr val="174CA1"/>
    <a:srgbClr val="48CFAD"/>
    <a:srgbClr val="CBE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30" autoAdjust="0"/>
    <p:restoredTop sz="96220" autoAdjust="0"/>
  </p:normalViewPr>
  <p:slideViewPr>
    <p:cSldViewPr showGuides="1">
      <p:cViewPr varScale="1">
        <p:scale>
          <a:sx n="72" d="100"/>
          <a:sy n="72" d="100"/>
        </p:scale>
        <p:origin x="-41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437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52151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1" y="152400"/>
            <a:ext cx="10460567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219201" y="1219200"/>
            <a:ext cx="10562167" cy="51054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900" y="6461126"/>
            <a:ext cx="28448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24800" y="6461126"/>
            <a:ext cx="38608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00" y="6461126"/>
            <a:ext cx="8128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D3D02-1CE8-45AE-BD8C-91DD8E497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17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0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2FD3C47-6454-4DB7-A518-F092774FAA7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801600" y="5381459"/>
            <a:ext cx="2762250" cy="14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  <p:sldLayoutId id="2147483658" r:id="rId7"/>
    <p:sldLayoutId id="2147483659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5" Type="http://schemas.openxmlformats.org/officeDocument/2006/relationships/slide" Target="slide9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2744" y="86900"/>
            <a:ext cx="6614728" cy="1015663"/>
            <a:chOff x="2699792" y="-117677"/>
            <a:chExt cx="6264696" cy="1015663"/>
          </a:xfrm>
        </p:grpSpPr>
        <p:sp>
          <p:nvSpPr>
            <p:cNvPr id="4" name="Chevron 3"/>
            <p:cNvSpPr/>
            <p:nvPr/>
          </p:nvSpPr>
          <p:spPr>
            <a:xfrm>
              <a:off x="2699792" y="44624"/>
              <a:ext cx="5048944" cy="792088"/>
            </a:xfrm>
            <a:prstGeom prst="chevr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000">
                <a:solidFill>
                  <a:schemeClr val="tx1"/>
                </a:solidFill>
                <a:latin typeface="#9Slide03 Bebas Neue Bold" panose="020B0606020202050201" pitchFamily="34" charset="0"/>
              </a:endParaRPr>
            </a:p>
          </p:txBody>
        </p:sp>
        <p:sp>
          <p:nvSpPr>
            <p:cNvPr id="5" name="Chevron 4"/>
            <p:cNvSpPr/>
            <p:nvPr/>
          </p:nvSpPr>
          <p:spPr>
            <a:xfrm>
              <a:off x="3339480" y="44624"/>
              <a:ext cx="5048944" cy="792088"/>
            </a:xfrm>
            <a:prstGeom prst="chevr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000">
                <a:solidFill>
                  <a:schemeClr val="tx1"/>
                </a:solidFill>
                <a:latin typeface="#9Slide03 Bebas Neue Bold" panose="020B0606020202050201" pitchFamily="34" charset="0"/>
              </a:endParaRPr>
            </a:p>
          </p:txBody>
        </p:sp>
        <p:sp>
          <p:nvSpPr>
            <p:cNvPr id="6" name="Chevron 5"/>
            <p:cNvSpPr/>
            <p:nvPr/>
          </p:nvSpPr>
          <p:spPr>
            <a:xfrm>
              <a:off x="3915544" y="44624"/>
              <a:ext cx="5048944" cy="792088"/>
            </a:xfrm>
            <a:prstGeom prst="chevron">
              <a:avLst/>
            </a:prstGeom>
            <a:solidFill>
              <a:srgbClr val="FF7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000">
                <a:solidFill>
                  <a:schemeClr val="tx1"/>
                </a:solidFill>
                <a:latin typeface="#9Slide03 Bebas Neue Bold" panose="020B0606020202050201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65388" y="-117677"/>
              <a:ext cx="37444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Bebas Neue Bold" panose="020B0606020202050201" pitchFamily="34" charset="0"/>
                </a:rPr>
                <a:t>KHỞI ĐỘNG</a:t>
              </a:r>
              <a:endParaRPr lang="vi-VN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727318" y="1943792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CON SỐ MAY MẮN</a:t>
            </a:r>
            <a:endParaRPr lang="vi-VN" sz="60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744" y="1524000"/>
            <a:ext cx="6776120" cy="501675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Chia lớp thành </a:t>
            </a:r>
            <a:r>
              <a:rPr lang="en-US" sz="3200">
                <a:solidFill>
                  <a:srgbClr val="FF000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3 đội chơi</a:t>
            </a:r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LUẬT CHƠI.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- Có </a:t>
            </a:r>
            <a:r>
              <a:rPr lang="en-US" sz="3200">
                <a:solidFill>
                  <a:srgbClr val="FF000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câu hỏi, </a:t>
            </a:r>
            <a:r>
              <a:rPr lang="en-US" sz="3200">
                <a:solidFill>
                  <a:srgbClr val="FF000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mức độ các câu hỏi tương ứng với số điểm</a:t>
            </a:r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- Các đội chơi </a:t>
            </a:r>
            <a:r>
              <a:rPr lang="en-US" sz="3200">
                <a:solidFill>
                  <a:srgbClr val="FF000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lần lượt </a:t>
            </a:r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chọn câu hỏi và số điểm tương ứng.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- Trả lời câu hỏi sau khi hết giờ.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- Đội không trả lời được </a:t>
            </a:r>
            <a:r>
              <a:rPr lang="en-US" sz="3200">
                <a:solidFill>
                  <a:srgbClr val="FF000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nhường quyền trả lời </a:t>
            </a:r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cho đội sau.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- Đội có </a:t>
            </a:r>
            <a:r>
              <a:rPr lang="en-US" sz="3200">
                <a:solidFill>
                  <a:srgbClr val="FF000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 điểm cao nhất chiến thắng.</a:t>
            </a:r>
            <a:endParaRPr lang="vi-VN" sz="3200">
              <a:solidFill>
                <a:srgbClr val="FF0000"/>
              </a:solidFill>
              <a:latin typeface="#9Slide03 Oswald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68" y="3276600"/>
            <a:ext cx="3528392" cy="25202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711" y="261021"/>
            <a:ext cx="2514600" cy="160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621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-Point Star 3">
            <a:hlinkClick r:id="rId3" action="ppaction://hlinksldjump"/>
          </p:cNvPr>
          <p:cNvSpPr/>
          <p:nvPr/>
        </p:nvSpPr>
        <p:spPr>
          <a:xfrm>
            <a:off x="35496" y="116632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30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6640" y="3828356"/>
            <a:ext cx="684076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Công nghiệp chế biến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04728" y="1058531"/>
            <a:ext cx="8306072" cy="2677973"/>
            <a:chOff x="1904728" y="1058531"/>
            <a:chExt cx="8306072" cy="2677973"/>
          </a:xfrm>
          <a:solidFill>
            <a:srgbClr val="509116"/>
          </a:solidFill>
        </p:grpSpPr>
        <p:sp>
          <p:nvSpPr>
            <p:cNvPr id="5" name="Horizontal Scroll 4"/>
            <p:cNvSpPr/>
            <p:nvPr/>
          </p:nvSpPr>
          <p:spPr>
            <a:xfrm>
              <a:off x="1904728" y="1058531"/>
              <a:ext cx="8306072" cy="2677973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45768" y="1640081"/>
              <a:ext cx="6879232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Nhân tố nào làm tăng giá trị nông sản?</a:t>
              </a:r>
              <a:endPara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8" name="Oval 2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80301D1-088E-72DE-73EF-967981BC7D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982" t="25425" r="7013" b="26993"/>
          <a:stretch/>
        </p:blipFill>
        <p:spPr>
          <a:xfrm>
            <a:off x="0" y="4898012"/>
            <a:ext cx="3969779" cy="20361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705DD35-5FC0-23A0-FE62-9AEECADCA4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982" t="25425" r="7013" b="26993"/>
          <a:stretch/>
        </p:blipFill>
        <p:spPr>
          <a:xfrm>
            <a:off x="4107421" y="4821812"/>
            <a:ext cx="3969779" cy="20361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10C3350-692F-A34D-D54A-7D2F2D8758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982" t="25425" r="7013" b="26993"/>
          <a:stretch/>
        </p:blipFill>
        <p:spPr>
          <a:xfrm>
            <a:off x="8222221" y="4749853"/>
            <a:ext cx="3969779" cy="203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23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-Point Star 3">
            <a:hlinkClick r:id="rId3" action="ppaction://hlinksldjump"/>
          </p:cNvPr>
          <p:cNvSpPr/>
          <p:nvPr/>
        </p:nvSpPr>
        <p:spPr>
          <a:xfrm>
            <a:off x="0" y="48072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30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3047" y="4053117"/>
            <a:ext cx="5210944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Thị trường tiêu thụ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73944" y="1219200"/>
            <a:ext cx="10058674" cy="2943944"/>
            <a:chOff x="1698989" y="1219200"/>
            <a:chExt cx="8967064" cy="2943944"/>
          </a:xfrm>
          <a:solidFill>
            <a:srgbClr val="509116"/>
          </a:solidFill>
        </p:grpSpPr>
        <p:sp>
          <p:nvSpPr>
            <p:cNvPr id="5" name="Horizontal Scroll 4"/>
            <p:cNvSpPr/>
            <p:nvPr/>
          </p:nvSpPr>
          <p:spPr>
            <a:xfrm>
              <a:off x="1698989" y="1219200"/>
              <a:ext cx="8967064" cy="2943944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800"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08761" y="1982542"/>
              <a:ext cx="8287759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Điều tiết sản xuất, góp phần hình thành các vùng chuyên môn hoá sản xuất là do</a:t>
              </a:r>
              <a:endPara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8" name="Oval 2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8560406" y="314713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5270449-5DD9-1491-09A3-6374C0A241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2" r="19645"/>
          <a:stretch/>
        </p:blipFill>
        <p:spPr>
          <a:xfrm>
            <a:off x="0" y="5181600"/>
            <a:ext cx="2047988" cy="16573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5F47342-0B07-848F-6399-AE3DA192E1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2" r="19645"/>
          <a:stretch/>
        </p:blipFill>
        <p:spPr>
          <a:xfrm>
            <a:off x="2143012" y="5200650"/>
            <a:ext cx="2047988" cy="16573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A3999B1-6F6A-9423-8B89-EAA2345142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2" r="19645"/>
          <a:stretch/>
        </p:blipFill>
        <p:spPr>
          <a:xfrm>
            <a:off x="4352812" y="5200650"/>
            <a:ext cx="2047988" cy="16573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9B6C69A-3AA6-10D1-B130-594DF081D6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2" r="19645"/>
          <a:stretch/>
        </p:blipFill>
        <p:spPr>
          <a:xfrm>
            <a:off x="6257812" y="5200650"/>
            <a:ext cx="2047988" cy="16573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30AEF44-D8E7-9011-1FF2-1BF6FD2542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2" r="19645"/>
          <a:stretch/>
        </p:blipFill>
        <p:spPr>
          <a:xfrm>
            <a:off x="8239012" y="5200650"/>
            <a:ext cx="2047988" cy="16573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0B502F2-A590-8AFC-48E9-72690D06D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2" r="19645"/>
          <a:stretch/>
        </p:blipFill>
        <p:spPr>
          <a:xfrm>
            <a:off x="10124962" y="5181600"/>
            <a:ext cx="2047988" cy="16573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A71274D-1A8A-2D35-EE3D-DCC47523C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086600"/>
            <a:ext cx="12192000" cy="6858000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2017E032-3197-D67D-7CBD-553DD2DAB0BB}"/>
              </a:ext>
            </a:extLst>
          </p:cNvPr>
          <p:cNvSpPr/>
          <p:nvPr/>
        </p:nvSpPr>
        <p:spPr>
          <a:xfrm>
            <a:off x="-12420600" y="0"/>
            <a:ext cx="12192000" cy="4191000"/>
          </a:xfrm>
          <a:custGeom>
            <a:avLst/>
            <a:gdLst>
              <a:gd name="connsiteX0" fmla="*/ 0 w 12192000"/>
              <a:gd name="connsiteY0" fmla="*/ 0 h 3676650"/>
              <a:gd name="connsiteX1" fmla="*/ 12192000 w 12192000"/>
              <a:gd name="connsiteY1" fmla="*/ 0 h 3676650"/>
              <a:gd name="connsiteX2" fmla="*/ 12192000 w 12192000"/>
              <a:gd name="connsiteY2" fmla="*/ 3594789 h 3676650"/>
              <a:gd name="connsiteX3" fmla="*/ 12153901 w 12192000"/>
              <a:gd name="connsiteY3" fmla="*/ 3600450 h 3676650"/>
              <a:gd name="connsiteX4" fmla="*/ 11391901 w 12192000"/>
              <a:gd name="connsiteY4" fmla="*/ 3619500 h 3676650"/>
              <a:gd name="connsiteX5" fmla="*/ 9391651 w 12192000"/>
              <a:gd name="connsiteY5" fmla="*/ 3676650 h 3676650"/>
              <a:gd name="connsiteX6" fmla="*/ 9124951 w 12192000"/>
              <a:gd name="connsiteY6" fmla="*/ 3657600 h 3676650"/>
              <a:gd name="connsiteX7" fmla="*/ 8763001 w 12192000"/>
              <a:gd name="connsiteY7" fmla="*/ 3600450 h 3676650"/>
              <a:gd name="connsiteX8" fmla="*/ 7581901 w 12192000"/>
              <a:gd name="connsiteY8" fmla="*/ 3619500 h 3676650"/>
              <a:gd name="connsiteX9" fmla="*/ 7353301 w 12192000"/>
              <a:gd name="connsiteY9" fmla="*/ 3543300 h 3676650"/>
              <a:gd name="connsiteX10" fmla="*/ 7296151 w 12192000"/>
              <a:gd name="connsiteY10" fmla="*/ 3524250 h 3676650"/>
              <a:gd name="connsiteX11" fmla="*/ 7239001 w 12192000"/>
              <a:gd name="connsiteY11" fmla="*/ 3467100 h 3676650"/>
              <a:gd name="connsiteX12" fmla="*/ 7181851 w 12192000"/>
              <a:gd name="connsiteY12" fmla="*/ 3429000 h 3676650"/>
              <a:gd name="connsiteX13" fmla="*/ 7086601 w 12192000"/>
              <a:gd name="connsiteY13" fmla="*/ 3371850 h 3676650"/>
              <a:gd name="connsiteX14" fmla="*/ 6915151 w 12192000"/>
              <a:gd name="connsiteY14" fmla="*/ 3314700 h 3676650"/>
              <a:gd name="connsiteX15" fmla="*/ 6743701 w 12192000"/>
              <a:gd name="connsiteY15" fmla="*/ 3295650 h 3676650"/>
              <a:gd name="connsiteX16" fmla="*/ 6419852 w 12192000"/>
              <a:gd name="connsiteY16" fmla="*/ 3276600 h 3676650"/>
              <a:gd name="connsiteX17" fmla="*/ 6324601 w 12192000"/>
              <a:gd name="connsiteY17" fmla="*/ 3238500 h 3676650"/>
              <a:gd name="connsiteX18" fmla="*/ 6115051 w 12192000"/>
              <a:gd name="connsiteY18" fmla="*/ 3219450 h 3676650"/>
              <a:gd name="connsiteX19" fmla="*/ 5829302 w 12192000"/>
              <a:gd name="connsiteY19" fmla="*/ 3238500 h 3676650"/>
              <a:gd name="connsiteX20" fmla="*/ 5753104 w 12192000"/>
              <a:gd name="connsiteY20" fmla="*/ 3257550 h 3676650"/>
              <a:gd name="connsiteX21" fmla="*/ 5562603 w 12192000"/>
              <a:gd name="connsiteY21" fmla="*/ 3314700 h 3676650"/>
              <a:gd name="connsiteX22" fmla="*/ 5486402 w 12192000"/>
              <a:gd name="connsiteY22" fmla="*/ 3295650 h 3676650"/>
              <a:gd name="connsiteX23" fmla="*/ 5295902 w 12192000"/>
              <a:gd name="connsiteY23" fmla="*/ 3257550 h 3676650"/>
              <a:gd name="connsiteX24" fmla="*/ 5181602 w 12192000"/>
              <a:gd name="connsiteY24" fmla="*/ 3200400 h 3676650"/>
              <a:gd name="connsiteX25" fmla="*/ 5086353 w 12192000"/>
              <a:gd name="connsiteY25" fmla="*/ 3162300 h 3676650"/>
              <a:gd name="connsiteX26" fmla="*/ 4800603 w 12192000"/>
              <a:gd name="connsiteY26" fmla="*/ 3028950 h 3676650"/>
              <a:gd name="connsiteX27" fmla="*/ 4648201 w 12192000"/>
              <a:gd name="connsiteY27" fmla="*/ 2990850 h 3676650"/>
              <a:gd name="connsiteX28" fmla="*/ 4381502 w 12192000"/>
              <a:gd name="connsiteY28" fmla="*/ 2876550 h 3676650"/>
              <a:gd name="connsiteX29" fmla="*/ 4095751 w 12192000"/>
              <a:gd name="connsiteY29" fmla="*/ 2838450 h 3676650"/>
              <a:gd name="connsiteX30" fmla="*/ 3905251 w 12192000"/>
              <a:gd name="connsiteY30" fmla="*/ 2743200 h 3676650"/>
              <a:gd name="connsiteX31" fmla="*/ 3810001 w 12192000"/>
              <a:gd name="connsiteY31" fmla="*/ 2705100 h 3676650"/>
              <a:gd name="connsiteX32" fmla="*/ 3486151 w 12192000"/>
              <a:gd name="connsiteY32" fmla="*/ 2743200 h 3676650"/>
              <a:gd name="connsiteX33" fmla="*/ 3181351 w 12192000"/>
              <a:gd name="connsiteY33" fmla="*/ 2781300 h 3676650"/>
              <a:gd name="connsiteX34" fmla="*/ 2628901 w 12192000"/>
              <a:gd name="connsiteY34" fmla="*/ 2705100 h 3676650"/>
              <a:gd name="connsiteX35" fmla="*/ 2286001 w 12192000"/>
              <a:gd name="connsiteY35" fmla="*/ 2609850 h 3676650"/>
              <a:gd name="connsiteX36" fmla="*/ 2152651 w 12192000"/>
              <a:gd name="connsiteY36" fmla="*/ 2552700 h 3676650"/>
              <a:gd name="connsiteX37" fmla="*/ 1752601 w 12192000"/>
              <a:gd name="connsiteY37" fmla="*/ 2228850 h 3676650"/>
              <a:gd name="connsiteX38" fmla="*/ 1447801 w 12192000"/>
              <a:gd name="connsiteY38" fmla="*/ 2133600 h 3676650"/>
              <a:gd name="connsiteX39" fmla="*/ 1219201 w 12192000"/>
              <a:gd name="connsiteY39" fmla="*/ 2076450 h 3676650"/>
              <a:gd name="connsiteX40" fmla="*/ 1104901 w 12192000"/>
              <a:gd name="connsiteY40" fmla="*/ 2000250 h 3676650"/>
              <a:gd name="connsiteX41" fmla="*/ 1028701 w 12192000"/>
              <a:gd name="connsiteY41" fmla="*/ 1981200 h 3676650"/>
              <a:gd name="connsiteX42" fmla="*/ 914401 w 12192000"/>
              <a:gd name="connsiteY42" fmla="*/ 1943100 h 3676650"/>
              <a:gd name="connsiteX43" fmla="*/ 666751 w 12192000"/>
              <a:gd name="connsiteY43" fmla="*/ 1866900 h 3676650"/>
              <a:gd name="connsiteX44" fmla="*/ 647701 w 12192000"/>
              <a:gd name="connsiteY44" fmla="*/ 1809750 h 3676650"/>
              <a:gd name="connsiteX45" fmla="*/ 533401 w 12192000"/>
              <a:gd name="connsiteY45" fmla="*/ 1562100 h 3676650"/>
              <a:gd name="connsiteX46" fmla="*/ 457201 w 12192000"/>
              <a:gd name="connsiteY46" fmla="*/ 1447800 h 3676650"/>
              <a:gd name="connsiteX47" fmla="*/ 361951 w 12192000"/>
              <a:gd name="connsiteY47" fmla="*/ 1257300 h 3676650"/>
              <a:gd name="connsiteX48" fmla="*/ 171451 w 12192000"/>
              <a:gd name="connsiteY48" fmla="*/ 1009650 h 3676650"/>
              <a:gd name="connsiteX49" fmla="*/ 114301 w 12192000"/>
              <a:gd name="connsiteY49" fmla="*/ 971550 h 3676650"/>
              <a:gd name="connsiteX50" fmla="*/ 10993 w 12192000"/>
              <a:gd name="connsiteY50" fmla="*/ 962616 h 3676650"/>
              <a:gd name="connsiteX51" fmla="*/ 0 w 12192000"/>
              <a:gd name="connsiteY51" fmla="*/ 961680 h 367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3676650">
                <a:moveTo>
                  <a:pt x="0" y="0"/>
                </a:moveTo>
                <a:lnTo>
                  <a:pt x="12192000" y="0"/>
                </a:lnTo>
                <a:lnTo>
                  <a:pt x="12192000" y="3594789"/>
                </a:lnTo>
                <a:lnTo>
                  <a:pt x="12153901" y="3600450"/>
                </a:lnTo>
                <a:cubicBezTo>
                  <a:pt x="11900260" y="3615370"/>
                  <a:pt x="11645884" y="3612494"/>
                  <a:pt x="11391901" y="3619500"/>
                </a:cubicBezTo>
                <a:lnTo>
                  <a:pt x="9391651" y="3676650"/>
                </a:lnTo>
                <a:cubicBezTo>
                  <a:pt x="9302751" y="3670300"/>
                  <a:pt x="9213389" y="3668655"/>
                  <a:pt x="9124951" y="3657600"/>
                </a:cubicBezTo>
                <a:cubicBezTo>
                  <a:pt x="8965995" y="3637730"/>
                  <a:pt x="8920736" y="3600450"/>
                  <a:pt x="8763001" y="3600450"/>
                </a:cubicBezTo>
                <a:lnTo>
                  <a:pt x="7581901" y="3619500"/>
                </a:lnTo>
                <a:cubicBezTo>
                  <a:pt x="7311204" y="3551826"/>
                  <a:pt x="7525550" y="3617121"/>
                  <a:pt x="7353301" y="3543300"/>
                </a:cubicBezTo>
                <a:cubicBezTo>
                  <a:pt x="7334844" y="3535390"/>
                  <a:pt x="7312859" y="3535389"/>
                  <a:pt x="7296151" y="3524250"/>
                </a:cubicBezTo>
                <a:cubicBezTo>
                  <a:pt x="7273735" y="3509306"/>
                  <a:pt x="7259697" y="3484347"/>
                  <a:pt x="7239001" y="3467100"/>
                </a:cubicBezTo>
                <a:cubicBezTo>
                  <a:pt x="7221412" y="3452443"/>
                  <a:pt x="7201266" y="3441134"/>
                  <a:pt x="7181851" y="3429000"/>
                </a:cubicBezTo>
                <a:cubicBezTo>
                  <a:pt x="7150453" y="3409376"/>
                  <a:pt x="7119719" y="3388409"/>
                  <a:pt x="7086601" y="3371850"/>
                </a:cubicBezTo>
                <a:cubicBezTo>
                  <a:pt x="7014866" y="3335982"/>
                  <a:pt x="6987910" y="3332890"/>
                  <a:pt x="6915151" y="3314700"/>
                </a:cubicBezTo>
                <a:cubicBezTo>
                  <a:pt x="6858001" y="3308350"/>
                  <a:pt x="6801033" y="3300060"/>
                  <a:pt x="6743701" y="3295650"/>
                </a:cubicBezTo>
                <a:cubicBezTo>
                  <a:pt x="6635883" y="3287356"/>
                  <a:pt x="6526997" y="3291211"/>
                  <a:pt x="6419852" y="3276600"/>
                </a:cubicBezTo>
                <a:cubicBezTo>
                  <a:pt x="6385969" y="3271980"/>
                  <a:pt x="6358211" y="3244802"/>
                  <a:pt x="6324601" y="3238500"/>
                </a:cubicBezTo>
                <a:cubicBezTo>
                  <a:pt x="6255665" y="3225574"/>
                  <a:pt x="6184901" y="3225800"/>
                  <a:pt x="6115051" y="3219450"/>
                </a:cubicBezTo>
                <a:cubicBezTo>
                  <a:pt x="6019801" y="3225800"/>
                  <a:pt x="5924238" y="3228507"/>
                  <a:pt x="5829302" y="3238500"/>
                </a:cubicBezTo>
                <a:cubicBezTo>
                  <a:pt x="5803264" y="3241241"/>
                  <a:pt x="5778277" y="3250357"/>
                  <a:pt x="5753104" y="3257550"/>
                </a:cubicBezTo>
                <a:lnTo>
                  <a:pt x="5562603" y="3314700"/>
                </a:lnTo>
                <a:cubicBezTo>
                  <a:pt x="5537203" y="3308350"/>
                  <a:pt x="5512002" y="3301136"/>
                  <a:pt x="5486402" y="3295650"/>
                </a:cubicBezTo>
                <a:cubicBezTo>
                  <a:pt x="5423082" y="3282081"/>
                  <a:pt x="5357713" y="3276866"/>
                  <a:pt x="5295902" y="3257550"/>
                </a:cubicBezTo>
                <a:cubicBezTo>
                  <a:pt x="5255244" y="3244844"/>
                  <a:pt x="5220381" y="3218027"/>
                  <a:pt x="5181602" y="3200400"/>
                </a:cubicBezTo>
                <a:cubicBezTo>
                  <a:pt x="5150471" y="3186250"/>
                  <a:pt x="5117400" y="3176630"/>
                  <a:pt x="5086353" y="3162300"/>
                </a:cubicBezTo>
                <a:cubicBezTo>
                  <a:pt x="4993887" y="3119623"/>
                  <a:pt x="4898294" y="3061514"/>
                  <a:pt x="4800603" y="3028950"/>
                </a:cubicBezTo>
                <a:cubicBezTo>
                  <a:pt x="4750925" y="3012391"/>
                  <a:pt x="4698135" y="3006618"/>
                  <a:pt x="4648201" y="2990850"/>
                </a:cubicBezTo>
                <a:cubicBezTo>
                  <a:pt x="4448643" y="2927832"/>
                  <a:pt x="4490787" y="2949407"/>
                  <a:pt x="4381502" y="2876550"/>
                </a:cubicBezTo>
                <a:cubicBezTo>
                  <a:pt x="4286253" y="2863850"/>
                  <a:pt x="4189978" y="2857295"/>
                  <a:pt x="4095751" y="2838450"/>
                </a:cubicBezTo>
                <a:cubicBezTo>
                  <a:pt x="4014192" y="2822138"/>
                  <a:pt x="3977775" y="2779462"/>
                  <a:pt x="3905251" y="2743200"/>
                </a:cubicBezTo>
                <a:cubicBezTo>
                  <a:pt x="3874665" y="2727907"/>
                  <a:pt x="3841751" y="2717800"/>
                  <a:pt x="3810001" y="2705100"/>
                </a:cubicBezTo>
                <a:lnTo>
                  <a:pt x="3486151" y="2743200"/>
                </a:lnTo>
                <a:lnTo>
                  <a:pt x="3181351" y="2781300"/>
                </a:lnTo>
                <a:cubicBezTo>
                  <a:pt x="3028415" y="2762183"/>
                  <a:pt x="2729350" y="2725705"/>
                  <a:pt x="2628901" y="2705100"/>
                </a:cubicBezTo>
                <a:cubicBezTo>
                  <a:pt x="2512693" y="2681262"/>
                  <a:pt x="2398985" y="2646005"/>
                  <a:pt x="2286001" y="2609850"/>
                </a:cubicBezTo>
                <a:cubicBezTo>
                  <a:pt x="2239942" y="2595111"/>
                  <a:pt x="2194119" y="2577581"/>
                  <a:pt x="2152651" y="2552700"/>
                </a:cubicBezTo>
                <a:cubicBezTo>
                  <a:pt x="2059327" y="2496706"/>
                  <a:pt x="1800803" y="2269636"/>
                  <a:pt x="1752601" y="2228850"/>
                </a:cubicBezTo>
                <a:cubicBezTo>
                  <a:pt x="1525069" y="2183344"/>
                  <a:pt x="1824132" y="2248136"/>
                  <a:pt x="1447801" y="2133600"/>
                </a:cubicBezTo>
                <a:cubicBezTo>
                  <a:pt x="1372659" y="2110731"/>
                  <a:pt x="1292405" y="2104918"/>
                  <a:pt x="1219201" y="2076450"/>
                </a:cubicBezTo>
                <a:cubicBezTo>
                  <a:pt x="1176524" y="2059853"/>
                  <a:pt x="1145857" y="2020728"/>
                  <a:pt x="1104901" y="2000250"/>
                </a:cubicBezTo>
                <a:cubicBezTo>
                  <a:pt x="1081483" y="1988541"/>
                  <a:pt x="1053779" y="1988723"/>
                  <a:pt x="1028701" y="1981200"/>
                </a:cubicBezTo>
                <a:cubicBezTo>
                  <a:pt x="990234" y="1969660"/>
                  <a:pt x="952501" y="1955800"/>
                  <a:pt x="914401" y="1943100"/>
                </a:cubicBezTo>
                <a:cubicBezTo>
                  <a:pt x="820290" y="1929656"/>
                  <a:pt x="743981" y="1933098"/>
                  <a:pt x="666751" y="1866900"/>
                </a:cubicBezTo>
                <a:cubicBezTo>
                  <a:pt x="651505" y="1853832"/>
                  <a:pt x="656681" y="1827711"/>
                  <a:pt x="647701" y="1809750"/>
                </a:cubicBezTo>
                <a:cubicBezTo>
                  <a:pt x="527544" y="1569437"/>
                  <a:pt x="606542" y="1781523"/>
                  <a:pt x="533401" y="1562100"/>
                </a:cubicBezTo>
                <a:cubicBezTo>
                  <a:pt x="518921" y="1518659"/>
                  <a:pt x="482601" y="1485900"/>
                  <a:pt x="457201" y="1447800"/>
                </a:cubicBezTo>
                <a:cubicBezTo>
                  <a:pt x="417820" y="1388728"/>
                  <a:pt x="395169" y="1320045"/>
                  <a:pt x="361951" y="1257300"/>
                </a:cubicBezTo>
                <a:cubicBezTo>
                  <a:pt x="289203" y="1119887"/>
                  <a:pt x="290183" y="1115190"/>
                  <a:pt x="171451" y="1009650"/>
                </a:cubicBezTo>
                <a:cubicBezTo>
                  <a:pt x="154339" y="994439"/>
                  <a:pt x="133351" y="984250"/>
                  <a:pt x="114301" y="971550"/>
                </a:cubicBezTo>
                <a:cubicBezTo>
                  <a:pt x="72357" y="967737"/>
                  <a:pt x="38670" y="964910"/>
                  <a:pt x="10993" y="962616"/>
                </a:cubicBezTo>
                <a:lnTo>
                  <a:pt x="0" y="961680"/>
                </a:lnTo>
                <a:close/>
              </a:path>
            </a:pathLst>
          </a:cu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00C97DC-A06B-BBA3-9208-D3EA675F516C}"/>
              </a:ext>
            </a:extLst>
          </p:cNvPr>
          <p:cNvSpPr txBox="1"/>
          <p:nvPr/>
        </p:nvSpPr>
        <p:spPr>
          <a:xfrm>
            <a:off x="4378818" y="-2805146"/>
            <a:ext cx="10991850" cy="26468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BÀI 26.</a:t>
            </a:r>
          </a:p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 </a:t>
            </a:r>
            <a:r>
              <a:rPr lang="en-US" sz="4400">
                <a:solidFill>
                  <a:srgbClr val="002060"/>
                </a:solidFill>
                <a:latin typeface="#9Slide03 Bebas Neue Bold" panose="020B0606020202050201" pitchFamily="34" charset="0"/>
              </a:rPr>
              <a:t>TỔ CHỨC LÃNH THỔ NÔNG NGHIỆP, MỘT SỐ VẤN ĐỀ PHÁT TRIỂN </a:t>
            </a:r>
          </a:p>
          <a:p>
            <a:pPr algn="ctr"/>
            <a:r>
              <a:rPr lang="en-US" sz="4400">
                <a:solidFill>
                  <a:srgbClr val="002060"/>
                </a:solidFill>
                <a:latin typeface="#9Slide03 Bebas Neue Bold" panose="020B0606020202050201" pitchFamily="34" charset="0"/>
              </a:rPr>
              <a:t>NÔNG NGHIỆP HIỆN ĐẠI TRÊN THẾ GIỚI VÀ ĐỊNH HƯỚNG PHÁT TRIỂN </a:t>
            </a:r>
          </a:p>
          <a:p>
            <a:pPr algn="ctr"/>
            <a:r>
              <a:rPr lang="en-US" sz="4400">
                <a:solidFill>
                  <a:srgbClr val="002060"/>
                </a:solidFill>
                <a:latin typeface="#9Slide03 Bebas Neue Bold" panose="020B0606020202050201" pitchFamily="34" charset="0"/>
              </a:rPr>
              <a:t>NÔNG NGHIỆP TRONG TƯƠNG LAI</a:t>
            </a:r>
          </a:p>
        </p:txBody>
      </p:sp>
    </p:spTree>
    <p:extLst>
      <p:ext uri="{BB962C8B-B14F-4D97-AF65-F5344CB8AC3E}">
        <p14:creationId xmlns:p14="http://schemas.microsoft.com/office/powerpoint/2010/main" val="278440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75D904-4615-AD72-8398-0285D14B2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5B3A93BA-E98A-5E64-137D-A0098B178604}"/>
              </a:ext>
            </a:extLst>
          </p:cNvPr>
          <p:cNvSpPr/>
          <p:nvPr/>
        </p:nvSpPr>
        <p:spPr>
          <a:xfrm>
            <a:off x="0" y="0"/>
            <a:ext cx="12192000" cy="4191000"/>
          </a:xfrm>
          <a:custGeom>
            <a:avLst/>
            <a:gdLst>
              <a:gd name="connsiteX0" fmla="*/ 0 w 12192000"/>
              <a:gd name="connsiteY0" fmla="*/ 0 h 3676650"/>
              <a:gd name="connsiteX1" fmla="*/ 12192000 w 12192000"/>
              <a:gd name="connsiteY1" fmla="*/ 0 h 3676650"/>
              <a:gd name="connsiteX2" fmla="*/ 12192000 w 12192000"/>
              <a:gd name="connsiteY2" fmla="*/ 3594789 h 3676650"/>
              <a:gd name="connsiteX3" fmla="*/ 12153901 w 12192000"/>
              <a:gd name="connsiteY3" fmla="*/ 3600450 h 3676650"/>
              <a:gd name="connsiteX4" fmla="*/ 11391901 w 12192000"/>
              <a:gd name="connsiteY4" fmla="*/ 3619500 h 3676650"/>
              <a:gd name="connsiteX5" fmla="*/ 9391651 w 12192000"/>
              <a:gd name="connsiteY5" fmla="*/ 3676650 h 3676650"/>
              <a:gd name="connsiteX6" fmla="*/ 9124951 w 12192000"/>
              <a:gd name="connsiteY6" fmla="*/ 3657600 h 3676650"/>
              <a:gd name="connsiteX7" fmla="*/ 8763001 w 12192000"/>
              <a:gd name="connsiteY7" fmla="*/ 3600450 h 3676650"/>
              <a:gd name="connsiteX8" fmla="*/ 7581901 w 12192000"/>
              <a:gd name="connsiteY8" fmla="*/ 3619500 h 3676650"/>
              <a:gd name="connsiteX9" fmla="*/ 7353301 w 12192000"/>
              <a:gd name="connsiteY9" fmla="*/ 3543300 h 3676650"/>
              <a:gd name="connsiteX10" fmla="*/ 7296151 w 12192000"/>
              <a:gd name="connsiteY10" fmla="*/ 3524250 h 3676650"/>
              <a:gd name="connsiteX11" fmla="*/ 7239001 w 12192000"/>
              <a:gd name="connsiteY11" fmla="*/ 3467100 h 3676650"/>
              <a:gd name="connsiteX12" fmla="*/ 7181851 w 12192000"/>
              <a:gd name="connsiteY12" fmla="*/ 3429000 h 3676650"/>
              <a:gd name="connsiteX13" fmla="*/ 7086601 w 12192000"/>
              <a:gd name="connsiteY13" fmla="*/ 3371850 h 3676650"/>
              <a:gd name="connsiteX14" fmla="*/ 6915151 w 12192000"/>
              <a:gd name="connsiteY14" fmla="*/ 3314700 h 3676650"/>
              <a:gd name="connsiteX15" fmla="*/ 6743701 w 12192000"/>
              <a:gd name="connsiteY15" fmla="*/ 3295650 h 3676650"/>
              <a:gd name="connsiteX16" fmla="*/ 6419852 w 12192000"/>
              <a:gd name="connsiteY16" fmla="*/ 3276600 h 3676650"/>
              <a:gd name="connsiteX17" fmla="*/ 6324601 w 12192000"/>
              <a:gd name="connsiteY17" fmla="*/ 3238500 h 3676650"/>
              <a:gd name="connsiteX18" fmla="*/ 6115051 w 12192000"/>
              <a:gd name="connsiteY18" fmla="*/ 3219450 h 3676650"/>
              <a:gd name="connsiteX19" fmla="*/ 5829302 w 12192000"/>
              <a:gd name="connsiteY19" fmla="*/ 3238500 h 3676650"/>
              <a:gd name="connsiteX20" fmla="*/ 5753104 w 12192000"/>
              <a:gd name="connsiteY20" fmla="*/ 3257550 h 3676650"/>
              <a:gd name="connsiteX21" fmla="*/ 5562603 w 12192000"/>
              <a:gd name="connsiteY21" fmla="*/ 3314700 h 3676650"/>
              <a:gd name="connsiteX22" fmla="*/ 5486402 w 12192000"/>
              <a:gd name="connsiteY22" fmla="*/ 3295650 h 3676650"/>
              <a:gd name="connsiteX23" fmla="*/ 5295902 w 12192000"/>
              <a:gd name="connsiteY23" fmla="*/ 3257550 h 3676650"/>
              <a:gd name="connsiteX24" fmla="*/ 5181602 w 12192000"/>
              <a:gd name="connsiteY24" fmla="*/ 3200400 h 3676650"/>
              <a:gd name="connsiteX25" fmla="*/ 5086353 w 12192000"/>
              <a:gd name="connsiteY25" fmla="*/ 3162300 h 3676650"/>
              <a:gd name="connsiteX26" fmla="*/ 4800603 w 12192000"/>
              <a:gd name="connsiteY26" fmla="*/ 3028950 h 3676650"/>
              <a:gd name="connsiteX27" fmla="*/ 4648201 w 12192000"/>
              <a:gd name="connsiteY27" fmla="*/ 2990850 h 3676650"/>
              <a:gd name="connsiteX28" fmla="*/ 4381502 w 12192000"/>
              <a:gd name="connsiteY28" fmla="*/ 2876550 h 3676650"/>
              <a:gd name="connsiteX29" fmla="*/ 4095751 w 12192000"/>
              <a:gd name="connsiteY29" fmla="*/ 2838450 h 3676650"/>
              <a:gd name="connsiteX30" fmla="*/ 3905251 w 12192000"/>
              <a:gd name="connsiteY30" fmla="*/ 2743200 h 3676650"/>
              <a:gd name="connsiteX31" fmla="*/ 3810001 w 12192000"/>
              <a:gd name="connsiteY31" fmla="*/ 2705100 h 3676650"/>
              <a:gd name="connsiteX32" fmla="*/ 3486151 w 12192000"/>
              <a:gd name="connsiteY32" fmla="*/ 2743200 h 3676650"/>
              <a:gd name="connsiteX33" fmla="*/ 3181351 w 12192000"/>
              <a:gd name="connsiteY33" fmla="*/ 2781300 h 3676650"/>
              <a:gd name="connsiteX34" fmla="*/ 2628901 w 12192000"/>
              <a:gd name="connsiteY34" fmla="*/ 2705100 h 3676650"/>
              <a:gd name="connsiteX35" fmla="*/ 2286001 w 12192000"/>
              <a:gd name="connsiteY35" fmla="*/ 2609850 h 3676650"/>
              <a:gd name="connsiteX36" fmla="*/ 2152651 w 12192000"/>
              <a:gd name="connsiteY36" fmla="*/ 2552700 h 3676650"/>
              <a:gd name="connsiteX37" fmla="*/ 1752601 w 12192000"/>
              <a:gd name="connsiteY37" fmla="*/ 2228850 h 3676650"/>
              <a:gd name="connsiteX38" fmla="*/ 1447801 w 12192000"/>
              <a:gd name="connsiteY38" fmla="*/ 2133600 h 3676650"/>
              <a:gd name="connsiteX39" fmla="*/ 1219201 w 12192000"/>
              <a:gd name="connsiteY39" fmla="*/ 2076450 h 3676650"/>
              <a:gd name="connsiteX40" fmla="*/ 1104901 w 12192000"/>
              <a:gd name="connsiteY40" fmla="*/ 2000250 h 3676650"/>
              <a:gd name="connsiteX41" fmla="*/ 1028701 w 12192000"/>
              <a:gd name="connsiteY41" fmla="*/ 1981200 h 3676650"/>
              <a:gd name="connsiteX42" fmla="*/ 914401 w 12192000"/>
              <a:gd name="connsiteY42" fmla="*/ 1943100 h 3676650"/>
              <a:gd name="connsiteX43" fmla="*/ 666751 w 12192000"/>
              <a:gd name="connsiteY43" fmla="*/ 1866900 h 3676650"/>
              <a:gd name="connsiteX44" fmla="*/ 647701 w 12192000"/>
              <a:gd name="connsiteY44" fmla="*/ 1809750 h 3676650"/>
              <a:gd name="connsiteX45" fmla="*/ 533401 w 12192000"/>
              <a:gd name="connsiteY45" fmla="*/ 1562100 h 3676650"/>
              <a:gd name="connsiteX46" fmla="*/ 457201 w 12192000"/>
              <a:gd name="connsiteY46" fmla="*/ 1447800 h 3676650"/>
              <a:gd name="connsiteX47" fmla="*/ 361951 w 12192000"/>
              <a:gd name="connsiteY47" fmla="*/ 1257300 h 3676650"/>
              <a:gd name="connsiteX48" fmla="*/ 171451 w 12192000"/>
              <a:gd name="connsiteY48" fmla="*/ 1009650 h 3676650"/>
              <a:gd name="connsiteX49" fmla="*/ 114301 w 12192000"/>
              <a:gd name="connsiteY49" fmla="*/ 971550 h 3676650"/>
              <a:gd name="connsiteX50" fmla="*/ 10993 w 12192000"/>
              <a:gd name="connsiteY50" fmla="*/ 962616 h 3676650"/>
              <a:gd name="connsiteX51" fmla="*/ 0 w 12192000"/>
              <a:gd name="connsiteY51" fmla="*/ 961680 h 367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3676650">
                <a:moveTo>
                  <a:pt x="0" y="0"/>
                </a:moveTo>
                <a:lnTo>
                  <a:pt x="12192000" y="0"/>
                </a:lnTo>
                <a:lnTo>
                  <a:pt x="12192000" y="3594789"/>
                </a:lnTo>
                <a:lnTo>
                  <a:pt x="12153901" y="3600450"/>
                </a:lnTo>
                <a:cubicBezTo>
                  <a:pt x="11900260" y="3615370"/>
                  <a:pt x="11645884" y="3612494"/>
                  <a:pt x="11391901" y="3619500"/>
                </a:cubicBezTo>
                <a:lnTo>
                  <a:pt x="9391651" y="3676650"/>
                </a:lnTo>
                <a:cubicBezTo>
                  <a:pt x="9302751" y="3670300"/>
                  <a:pt x="9213389" y="3668655"/>
                  <a:pt x="9124951" y="3657600"/>
                </a:cubicBezTo>
                <a:cubicBezTo>
                  <a:pt x="8965995" y="3637730"/>
                  <a:pt x="8920736" y="3600450"/>
                  <a:pt x="8763001" y="3600450"/>
                </a:cubicBezTo>
                <a:lnTo>
                  <a:pt x="7581901" y="3619500"/>
                </a:lnTo>
                <a:cubicBezTo>
                  <a:pt x="7311204" y="3551826"/>
                  <a:pt x="7525550" y="3617121"/>
                  <a:pt x="7353301" y="3543300"/>
                </a:cubicBezTo>
                <a:cubicBezTo>
                  <a:pt x="7334844" y="3535390"/>
                  <a:pt x="7312859" y="3535389"/>
                  <a:pt x="7296151" y="3524250"/>
                </a:cubicBezTo>
                <a:cubicBezTo>
                  <a:pt x="7273735" y="3509306"/>
                  <a:pt x="7259697" y="3484347"/>
                  <a:pt x="7239001" y="3467100"/>
                </a:cubicBezTo>
                <a:cubicBezTo>
                  <a:pt x="7221412" y="3452443"/>
                  <a:pt x="7201266" y="3441134"/>
                  <a:pt x="7181851" y="3429000"/>
                </a:cubicBezTo>
                <a:cubicBezTo>
                  <a:pt x="7150453" y="3409376"/>
                  <a:pt x="7119719" y="3388409"/>
                  <a:pt x="7086601" y="3371850"/>
                </a:cubicBezTo>
                <a:cubicBezTo>
                  <a:pt x="7014866" y="3335982"/>
                  <a:pt x="6987910" y="3332890"/>
                  <a:pt x="6915151" y="3314700"/>
                </a:cubicBezTo>
                <a:cubicBezTo>
                  <a:pt x="6858001" y="3308350"/>
                  <a:pt x="6801033" y="3300060"/>
                  <a:pt x="6743701" y="3295650"/>
                </a:cubicBezTo>
                <a:cubicBezTo>
                  <a:pt x="6635883" y="3287356"/>
                  <a:pt x="6526997" y="3291211"/>
                  <a:pt x="6419852" y="3276600"/>
                </a:cubicBezTo>
                <a:cubicBezTo>
                  <a:pt x="6385969" y="3271980"/>
                  <a:pt x="6358211" y="3244802"/>
                  <a:pt x="6324601" y="3238500"/>
                </a:cubicBezTo>
                <a:cubicBezTo>
                  <a:pt x="6255665" y="3225574"/>
                  <a:pt x="6184901" y="3225800"/>
                  <a:pt x="6115051" y="3219450"/>
                </a:cubicBezTo>
                <a:cubicBezTo>
                  <a:pt x="6019801" y="3225800"/>
                  <a:pt x="5924238" y="3228507"/>
                  <a:pt x="5829302" y="3238500"/>
                </a:cubicBezTo>
                <a:cubicBezTo>
                  <a:pt x="5803264" y="3241241"/>
                  <a:pt x="5778277" y="3250357"/>
                  <a:pt x="5753104" y="3257550"/>
                </a:cubicBezTo>
                <a:lnTo>
                  <a:pt x="5562603" y="3314700"/>
                </a:lnTo>
                <a:cubicBezTo>
                  <a:pt x="5537203" y="3308350"/>
                  <a:pt x="5512002" y="3301136"/>
                  <a:pt x="5486402" y="3295650"/>
                </a:cubicBezTo>
                <a:cubicBezTo>
                  <a:pt x="5423082" y="3282081"/>
                  <a:pt x="5357713" y="3276866"/>
                  <a:pt x="5295902" y="3257550"/>
                </a:cubicBezTo>
                <a:cubicBezTo>
                  <a:pt x="5255244" y="3244844"/>
                  <a:pt x="5220381" y="3218027"/>
                  <a:pt x="5181602" y="3200400"/>
                </a:cubicBezTo>
                <a:cubicBezTo>
                  <a:pt x="5150471" y="3186250"/>
                  <a:pt x="5117400" y="3176630"/>
                  <a:pt x="5086353" y="3162300"/>
                </a:cubicBezTo>
                <a:cubicBezTo>
                  <a:pt x="4993887" y="3119623"/>
                  <a:pt x="4898294" y="3061514"/>
                  <a:pt x="4800603" y="3028950"/>
                </a:cubicBezTo>
                <a:cubicBezTo>
                  <a:pt x="4750925" y="3012391"/>
                  <a:pt x="4698135" y="3006618"/>
                  <a:pt x="4648201" y="2990850"/>
                </a:cubicBezTo>
                <a:cubicBezTo>
                  <a:pt x="4448643" y="2927832"/>
                  <a:pt x="4490787" y="2949407"/>
                  <a:pt x="4381502" y="2876550"/>
                </a:cubicBezTo>
                <a:cubicBezTo>
                  <a:pt x="4286253" y="2863850"/>
                  <a:pt x="4189978" y="2857295"/>
                  <a:pt x="4095751" y="2838450"/>
                </a:cubicBezTo>
                <a:cubicBezTo>
                  <a:pt x="4014192" y="2822138"/>
                  <a:pt x="3977775" y="2779462"/>
                  <a:pt x="3905251" y="2743200"/>
                </a:cubicBezTo>
                <a:cubicBezTo>
                  <a:pt x="3874665" y="2727907"/>
                  <a:pt x="3841751" y="2717800"/>
                  <a:pt x="3810001" y="2705100"/>
                </a:cubicBezTo>
                <a:lnTo>
                  <a:pt x="3486151" y="2743200"/>
                </a:lnTo>
                <a:lnTo>
                  <a:pt x="3181351" y="2781300"/>
                </a:lnTo>
                <a:cubicBezTo>
                  <a:pt x="3028415" y="2762183"/>
                  <a:pt x="2729350" y="2725705"/>
                  <a:pt x="2628901" y="2705100"/>
                </a:cubicBezTo>
                <a:cubicBezTo>
                  <a:pt x="2512693" y="2681262"/>
                  <a:pt x="2398985" y="2646005"/>
                  <a:pt x="2286001" y="2609850"/>
                </a:cubicBezTo>
                <a:cubicBezTo>
                  <a:pt x="2239942" y="2595111"/>
                  <a:pt x="2194119" y="2577581"/>
                  <a:pt x="2152651" y="2552700"/>
                </a:cubicBezTo>
                <a:cubicBezTo>
                  <a:pt x="2059327" y="2496706"/>
                  <a:pt x="1800803" y="2269636"/>
                  <a:pt x="1752601" y="2228850"/>
                </a:cubicBezTo>
                <a:cubicBezTo>
                  <a:pt x="1525069" y="2183344"/>
                  <a:pt x="1824132" y="2248136"/>
                  <a:pt x="1447801" y="2133600"/>
                </a:cubicBezTo>
                <a:cubicBezTo>
                  <a:pt x="1372659" y="2110731"/>
                  <a:pt x="1292405" y="2104918"/>
                  <a:pt x="1219201" y="2076450"/>
                </a:cubicBezTo>
                <a:cubicBezTo>
                  <a:pt x="1176524" y="2059853"/>
                  <a:pt x="1145857" y="2020728"/>
                  <a:pt x="1104901" y="2000250"/>
                </a:cubicBezTo>
                <a:cubicBezTo>
                  <a:pt x="1081483" y="1988541"/>
                  <a:pt x="1053779" y="1988723"/>
                  <a:pt x="1028701" y="1981200"/>
                </a:cubicBezTo>
                <a:cubicBezTo>
                  <a:pt x="990234" y="1969660"/>
                  <a:pt x="952501" y="1955800"/>
                  <a:pt x="914401" y="1943100"/>
                </a:cubicBezTo>
                <a:cubicBezTo>
                  <a:pt x="820290" y="1929656"/>
                  <a:pt x="743981" y="1933098"/>
                  <a:pt x="666751" y="1866900"/>
                </a:cubicBezTo>
                <a:cubicBezTo>
                  <a:pt x="651505" y="1853832"/>
                  <a:pt x="656681" y="1827711"/>
                  <a:pt x="647701" y="1809750"/>
                </a:cubicBezTo>
                <a:cubicBezTo>
                  <a:pt x="527544" y="1569437"/>
                  <a:pt x="606542" y="1781523"/>
                  <a:pt x="533401" y="1562100"/>
                </a:cubicBezTo>
                <a:cubicBezTo>
                  <a:pt x="518921" y="1518659"/>
                  <a:pt x="482601" y="1485900"/>
                  <a:pt x="457201" y="1447800"/>
                </a:cubicBezTo>
                <a:cubicBezTo>
                  <a:pt x="417820" y="1388728"/>
                  <a:pt x="395169" y="1320045"/>
                  <a:pt x="361951" y="1257300"/>
                </a:cubicBezTo>
                <a:cubicBezTo>
                  <a:pt x="289203" y="1119887"/>
                  <a:pt x="290183" y="1115190"/>
                  <a:pt x="171451" y="1009650"/>
                </a:cubicBezTo>
                <a:cubicBezTo>
                  <a:pt x="154339" y="994439"/>
                  <a:pt x="133351" y="984250"/>
                  <a:pt x="114301" y="971550"/>
                </a:cubicBezTo>
                <a:cubicBezTo>
                  <a:pt x="72357" y="967737"/>
                  <a:pt x="38670" y="964910"/>
                  <a:pt x="10993" y="962616"/>
                </a:cubicBezTo>
                <a:lnTo>
                  <a:pt x="0" y="961680"/>
                </a:lnTo>
                <a:close/>
              </a:path>
            </a:pathLst>
          </a:cu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6BEB65-9BDD-9480-9059-AD6A21B3C9F1}"/>
              </a:ext>
            </a:extLst>
          </p:cNvPr>
          <p:cNvSpPr txBox="1"/>
          <p:nvPr/>
        </p:nvSpPr>
        <p:spPr>
          <a:xfrm>
            <a:off x="762000" y="313856"/>
            <a:ext cx="10991850" cy="26468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BÀI 26.</a:t>
            </a:r>
          </a:p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 </a:t>
            </a:r>
            <a:r>
              <a:rPr lang="en-US" sz="4400">
                <a:solidFill>
                  <a:srgbClr val="002060"/>
                </a:solidFill>
                <a:latin typeface="#9Slide03 Bebas Neue Bold" panose="020B0606020202050201" pitchFamily="34" charset="0"/>
              </a:rPr>
              <a:t>TỔ CHỨC LÃNH THỔ NÔNG NGHIỆP, MỘT SỐ VẤN ĐỀ PHÁT TRIỂN </a:t>
            </a:r>
          </a:p>
          <a:p>
            <a:pPr algn="ctr"/>
            <a:r>
              <a:rPr lang="en-US" sz="4400">
                <a:solidFill>
                  <a:srgbClr val="002060"/>
                </a:solidFill>
                <a:latin typeface="#9Slide03 Bebas Neue Bold" panose="020B0606020202050201" pitchFamily="34" charset="0"/>
              </a:rPr>
              <a:t>NÔNG NGHIỆP HIỆN ĐẠI TRÊN THẾ GIỚI VÀ ĐỊNH HƯỚNG PHÁT TRIỂN </a:t>
            </a:r>
          </a:p>
          <a:p>
            <a:pPr algn="ctr"/>
            <a:r>
              <a:rPr lang="en-US" sz="4400">
                <a:solidFill>
                  <a:srgbClr val="002060"/>
                </a:solidFill>
                <a:latin typeface="#9Slide03 Bebas Neue Bold" panose="020B0606020202050201" pitchFamily="34" charset="0"/>
              </a:rPr>
              <a:t>NÔNG NGHIỆP TRONG TƯƠNG LAI</a:t>
            </a:r>
          </a:p>
        </p:txBody>
      </p:sp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xmlns="" id="{CC31FE1D-3EBA-1EA0-02D3-65B006D77342}"/>
              </a:ext>
            </a:extLst>
          </p:cNvPr>
          <p:cNvSpPr/>
          <p:nvPr/>
        </p:nvSpPr>
        <p:spPr>
          <a:xfrm>
            <a:off x="-5715000" y="866775"/>
            <a:ext cx="4490884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A. QUAN NIỆM VÀ VAI TRÒ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FA6206A-616F-DCF4-D7F1-5DF3EFE39E2E}"/>
              </a:ext>
            </a:extLst>
          </p:cNvPr>
          <p:cNvSpPr/>
          <p:nvPr/>
        </p:nvSpPr>
        <p:spPr>
          <a:xfrm>
            <a:off x="0" y="-137160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1. TỔ CHỨC LÃNH THỔ NÔNG NGHIỆP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34F5DA1-F9E0-ED72-731A-35D156C708D1}"/>
              </a:ext>
            </a:extLst>
          </p:cNvPr>
          <p:cNvSpPr/>
          <p:nvPr/>
        </p:nvSpPr>
        <p:spPr>
          <a:xfrm>
            <a:off x="6512883" y="7836308"/>
            <a:ext cx="7279317" cy="37460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485F338-A342-C352-C9E8-1DAD63E4B651}"/>
              </a:ext>
            </a:extLst>
          </p:cNvPr>
          <p:cNvSpPr/>
          <p:nvPr/>
        </p:nvSpPr>
        <p:spPr>
          <a:xfrm>
            <a:off x="12725400" y="2028289"/>
            <a:ext cx="34290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CHUYỂN GIAO NHIỆM VỤ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4480FA-3652-9B23-0883-53821FF25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2" t="776" r="8380" b="18873"/>
          <a:stretch/>
        </p:blipFill>
        <p:spPr>
          <a:xfrm>
            <a:off x="-4572000" y="4419600"/>
            <a:ext cx="3810001" cy="266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6074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xmlns="" id="{542F6114-116D-78B7-3435-FDAB5E6EB27A}"/>
              </a:ext>
            </a:extLst>
          </p:cNvPr>
          <p:cNvSpPr/>
          <p:nvPr/>
        </p:nvSpPr>
        <p:spPr>
          <a:xfrm>
            <a:off x="631585" y="866775"/>
            <a:ext cx="4490884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A. QUAN NIỆM VÀ VAI TRÒ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463B78-DDF6-D13B-1C92-92A965FAB09F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1. TỔ CHỨC LÃNH THỔ NÔNG NGHIỆP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1340895-69A0-6F0D-D6F1-AB16CDC1E6BC}"/>
              </a:ext>
            </a:extLst>
          </p:cNvPr>
          <p:cNvSpPr/>
          <p:nvPr/>
        </p:nvSpPr>
        <p:spPr>
          <a:xfrm>
            <a:off x="4495800" y="2084574"/>
            <a:ext cx="7279317" cy="37460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902BBB-EF2D-171F-5FF5-06696F0F1BBD}"/>
              </a:ext>
            </a:extLst>
          </p:cNvPr>
          <p:cNvSpPr/>
          <p:nvPr/>
        </p:nvSpPr>
        <p:spPr>
          <a:xfrm>
            <a:off x="6441117" y="1779774"/>
            <a:ext cx="34290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CHUYỂN GIAO NHIỆM VỤ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245E02D-09AD-80E8-44EF-98BE1E8E3C2E}"/>
              </a:ext>
            </a:extLst>
          </p:cNvPr>
          <p:cNvSpPr txBox="1"/>
          <p:nvPr/>
        </p:nvSpPr>
        <p:spPr>
          <a:xfrm>
            <a:off x="4683933" y="2514600"/>
            <a:ext cx="6943367" cy="30472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đọc mục 1 – SGK (Tr 76) trả lời các câu hỏi: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8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Khái niệm 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 tổ chức lãnh thổ nông nghiệp.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Trình bày </a:t>
            </a:r>
            <a:r>
              <a:rPr lang="en-US" sz="28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vai trò 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 tổ chức lãnh thổ nông nghiệp.</a:t>
            </a:r>
          </a:p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THỨC</a:t>
            </a:r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Cá nhân</a:t>
            </a:r>
          </a:p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phút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00C1CE-B276-14F4-A7B5-BFA5C232E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2" t="776" r="8380" b="18873"/>
          <a:stretch/>
        </p:blipFill>
        <p:spPr>
          <a:xfrm>
            <a:off x="416883" y="3733800"/>
            <a:ext cx="3810001" cy="266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62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6FA137-D718-5C0B-EE86-102C53FFB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2" t="776" r="8380" b="18873"/>
          <a:stretch/>
        </p:blipFill>
        <p:spPr>
          <a:xfrm>
            <a:off x="7984166" y="4136616"/>
            <a:ext cx="3810001" cy="26683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463B78-DDF6-D13B-1C92-92A965FAB09F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1. TỔ CHỨC LÃNH THỔ NÔNG NGHIỆP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1340895-69A0-6F0D-D6F1-AB16CDC1E6BC}"/>
              </a:ext>
            </a:extLst>
          </p:cNvPr>
          <p:cNvSpPr/>
          <p:nvPr/>
        </p:nvSpPr>
        <p:spPr>
          <a:xfrm>
            <a:off x="397833" y="1453333"/>
            <a:ext cx="7904641" cy="41828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245E02D-09AD-80E8-44EF-98BE1E8E3C2E}"/>
              </a:ext>
            </a:extLst>
          </p:cNvPr>
          <p:cNvSpPr txBox="1"/>
          <p:nvPr/>
        </p:nvSpPr>
        <p:spPr>
          <a:xfrm>
            <a:off x="598376" y="2145236"/>
            <a:ext cx="7478825" cy="2799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       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Tổ chức lãnh thổ nông nghiệp là sự </a:t>
            </a:r>
            <a:r>
              <a:rPr lang="vi-VN" sz="32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sắp xếp 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và </a:t>
            </a:r>
            <a:r>
              <a:rPr lang="vi-VN" sz="32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phối hợp 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các đối tượng nông nghiệp trên một lãnh thổ cụ thể nhằm </a:t>
            </a:r>
            <a:r>
              <a:rPr lang="vi-VN" sz="32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sử dụng hợp lí 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nhất các tiềm năng tự nhiên, kinh tế, lao động để đem lại </a:t>
            </a:r>
            <a:r>
              <a:rPr lang="vi-VN" sz="32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hiệu quả 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cao về mặt </a:t>
            </a:r>
            <a:r>
              <a:rPr lang="vi-VN" sz="32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kinh tế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, </a:t>
            </a:r>
            <a:r>
              <a:rPr lang="vi-VN" sz="32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xã hội 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và </a:t>
            </a:r>
            <a:r>
              <a:rPr lang="vi-VN" sz="32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môi trường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.</a:t>
            </a:r>
            <a:endParaRPr lang="en-US" sz="3200">
              <a:solidFill>
                <a:srgbClr val="00206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0" name="Rectangle: Single Corner Snipped 9">
            <a:extLst>
              <a:ext uri="{FF2B5EF4-FFF2-40B4-BE49-F238E27FC236}">
                <a16:creationId xmlns:a16="http://schemas.microsoft.com/office/drawing/2014/main" xmlns="" id="{A50CCBB4-7011-BCED-6318-5900130CE640}"/>
              </a:ext>
            </a:extLst>
          </p:cNvPr>
          <p:cNvSpPr/>
          <p:nvPr/>
        </p:nvSpPr>
        <p:spPr>
          <a:xfrm>
            <a:off x="1651657" y="902879"/>
            <a:ext cx="2764466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QUAN NIỆM</a:t>
            </a:r>
          </a:p>
        </p:txBody>
      </p:sp>
    </p:spTree>
    <p:extLst>
      <p:ext uri="{BB962C8B-B14F-4D97-AF65-F5344CB8AC3E}">
        <p14:creationId xmlns:p14="http://schemas.microsoft.com/office/powerpoint/2010/main" val="2048257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FBAC3F7-C002-63B7-8BC2-565ED9F2436C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1. TỔ CHỨC LÃNH THỔ NÔNG NGHIỆP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8E73C2-4ED6-F6C4-85A9-989D496AE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2" t="776" r="8380" b="18873"/>
          <a:stretch/>
        </p:blipFill>
        <p:spPr>
          <a:xfrm>
            <a:off x="152400" y="3843319"/>
            <a:ext cx="3810001" cy="26683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710202D-3C73-84DC-4258-AFE713A612AD}"/>
              </a:ext>
            </a:extLst>
          </p:cNvPr>
          <p:cNvSpPr/>
          <p:nvPr/>
        </p:nvSpPr>
        <p:spPr>
          <a:xfrm>
            <a:off x="3962401" y="1970273"/>
            <a:ext cx="7832874" cy="37460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378E3D-4BBC-DF6B-7547-FB303C5EA64E}"/>
              </a:ext>
            </a:extLst>
          </p:cNvPr>
          <p:cNvSpPr txBox="1"/>
          <p:nvPr/>
        </p:nvSpPr>
        <p:spPr>
          <a:xfrm>
            <a:off x="4165189" y="2667000"/>
            <a:ext cx="7664899" cy="533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 đẩy </a:t>
            </a:r>
            <a:r>
              <a:rPr lang="vi-VN" sz="32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 môn hoá 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SX nông nghiệp.</a:t>
            </a:r>
            <a:endParaRPr lang="en-US" sz="32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Single Corner Snipped 9">
            <a:extLst>
              <a:ext uri="{FF2B5EF4-FFF2-40B4-BE49-F238E27FC236}">
                <a16:creationId xmlns:a16="http://schemas.microsoft.com/office/drawing/2014/main" xmlns="" id="{05E02329-B89E-2B38-F838-EEE308384D0D}"/>
              </a:ext>
            </a:extLst>
          </p:cNvPr>
          <p:cNvSpPr/>
          <p:nvPr/>
        </p:nvSpPr>
        <p:spPr>
          <a:xfrm>
            <a:off x="6221008" y="1666193"/>
            <a:ext cx="2326467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VAI TRÒ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B9149C-469C-4A23-3E28-54F98478857B}"/>
              </a:ext>
            </a:extLst>
          </p:cNvPr>
          <p:cNvSpPr txBox="1"/>
          <p:nvPr/>
        </p:nvSpPr>
        <p:spPr>
          <a:xfrm>
            <a:off x="4222301" y="3366245"/>
            <a:ext cx="7664899" cy="533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 phần </a:t>
            </a:r>
            <a:r>
              <a:rPr lang="vi-VN" sz="32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 dụng hợp lí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 quả 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 nguyên.</a:t>
            </a:r>
            <a:endParaRPr lang="en-US" sz="32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F983AC0-9694-A1F7-21C4-2E4D174A22B4}"/>
              </a:ext>
            </a:extLst>
          </p:cNvPr>
          <p:cNvSpPr txBox="1"/>
          <p:nvPr/>
        </p:nvSpPr>
        <p:spPr>
          <a:xfrm>
            <a:off x="4222301" y="4716834"/>
            <a:ext cx="7664899" cy="533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 phần </a:t>
            </a:r>
            <a:r>
              <a:rPr lang="vi-VN" sz="32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 vệ môi trường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15C15FA-C86F-B976-A82D-1571C65A9F1A}"/>
              </a:ext>
            </a:extLst>
          </p:cNvPr>
          <p:cNvSpPr txBox="1"/>
          <p:nvPr/>
        </p:nvSpPr>
        <p:spPr>
          <a:xfrm>
            <a:off x="4185348" y="4018694"/>
            <a:ext cx="7664899" cy="533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32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 chế 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động của tự nhiên đến nông nghiệp.</a:t>
            </a:r>
            <a:endParaRPr lang="en-US" sz="32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396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9C01D7F-00E1-C25F-9B3B-EAC86F63089F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1. TỔ CHỨC LÃNH THỔ NÔNG NGHIỆP </a:t>
            </a:r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xmlns="" id="{599E695A-34F3-BC30-4D35-BBAD3D37A625}"/>
              </a:ext>
            </a:extLst>
          </p:cNvPr>
          <p:cNvSpPr/>
          <p:nvPr/>
        </p:nvSpPr>
        <p:spPr>
          <a:xfrm>
            <a:off x="5257800" y="914400"/>
            <a:ext cx="6934200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B. CÁC HÌNH THỨC TỔ CHỨC LÃNH THỔ CÔNG NGHIỆP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37B949-9DC0-CBCC-B7B0-FF9A33C0C954}"/>
              </a:ext>
            </a:extLst>
          </p:cNvPr>
          <p:cNvSpPr/>
          <p:nvPr/>
        </p:nvSpPr>
        <p:spPr>
          <a:xfrm>
            <a:off x="232229" y="1631888"/>
            <a:ext cx="5029200" cy="48006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E84099F-8023-7AAF-906F-F229F191EC92}"/>
              </a:ext>
            </a:extLst>
          </p:cNvPr>
          <p:cNvSpPr/>
          <p:nvPr/>
        </p:nvSpPr>
        <p:spPr>
          <a:xfrm>
            <a:off x="1032329" y="1391000"/>
            <a:ext cx="34290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CHUYỂN GIAO NHIỆM VỤ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8FA296-EEC9-1EA8-EC8D-BB901862019B}"/>
              </a:ext>
            </a:extLst>
          </p:cNvPr>
          <p:cNvSpPr txBox="1"/>
          <p:nvPr/>
        </p:nvSpPr>
        <p:spPr>
          <a:xfrm>
            <a:off x="483091" y="2426303"/>
            <a:ext cx="4564251" cy="31498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lớp thành 6 nhóm.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 cứu bảng 26: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8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1,4: Trang trại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800">
                <a:solidFill>
                  <a:srgbClr val="FF000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2,5: Thể tổng hợp NN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8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3,6: Vùng Nông nghiệp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phút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4905B7-8382-BD53-55F4-D5742ACDA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96800" y="-228600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C4A69A4-13D4-BAB9-CC20-C67ACF64E1AD}"/>
              </a:ext>
            </a:extLst>
          </p:cNvPr>
          <p:cNvSpPr/>
          <p:nvPr/>
        </p:nvSpPr>
        <p:spPr>
          <a:xfrm>
            <a:off x="5045528" y="7332036"/>
            <a:ext cx="12192000" cy="175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2. MỘT SỐ VẤN ĐỀ PHÁT TRIỂN NÔNG NGHIỆP HIỆN ĐẠI TRÊN THẾ GIỚI </a:t>
            </a:r>
          </a:p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VÀ ĐỊNH HƯỚNG PHÁT TRIỂN NÔNG NGHIỆP TRONG TƯƠNG LAI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xmlns="" id="{C0DB6325-F4A3-931B-86B1-36AB7B653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846" y="2196618"/>
            <a:ext cx="6070108" cy="367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6761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B7F877-902B-7717-3C62-5760BB01B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86" y="-14514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A1AE2A8-F680-68F8-7807-7404453E4F8F}"/>
              </a:ext>
            </a:extLst>
          </p:cNvPr>
          <p:cNvSpPr/>
          <p:nvPr/>
        </p:nvSpPr>
        <p:spPr>
          <a:xfrm>
            <a:off x="-10886" y="2188769"/>
            <a:ext cx="12192000" cy="175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2. MỘT SỐ VẤN ĐỀ PHÁT TRIỂN NÔNG NGHIỆP HIỆN ĐẠI TRÊN THẾ GIỚI </a:t>
            </a:r>
          </a:p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VÀ ĐỊNH HƯỚNG PHÁT TRIỂN NÔNG NGHIỆP TRONG TƯƠNG LAI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329A0D-88E2-8467-AD59-795BACBC4545}"/>
              </a:ext>
            </a:extLst>
          </p:cNvPr>
          <p:cNvSpPr/>
          <p:nvPr/>
        </p:nvSpPr>
        <p:spPr>
          <a:xfrm>
            <a:off x="0" y="-91440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2. MỘT SỐ VẤN ĐỀ PHÁT TRIỂN NN HIỆN ĐẠI TRÊN THẾ GIỚI VÀ ĐỊNH HƯỚNG PHÁT TRIỂN NNTRONG TƯƠNG LAI</a:t>
            </a:r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xmlns="" id="{D37D111D-67E1-6F94-22E9-0B0870D8840A}"/>
              </a:ext>
            </a:extLst>
          </p:cNvPr>
          <p:cNvSpPr/>
          <p:nvPr/>
        </p:nvSpPr>
        <p:spPr>
          <a:xfrm>
            <a:off x="-7162800" y="796453"/>
            <a:ext cx="6921064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a. một số vấn đề phát triển nn hiện đại THẾ GIỚI</a:t>
            </a:r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xmlns="" id="{31AFABA3-0963-0851-7847-B783276166AB}"/>
              </a:ext>
            </a:extLst>
          </p:cNvPr>
          <p:cNvSpPr/>
          <p:nvPr/>
        </p:nvSpPr>
        <p:spPr>
          <a:xfrm>
            <a:off x="13023632" y="1634349"/>
            <a:ext cx="7550368" cy="651641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B. ĐỊNH HƯỚNG PHÁT TRIỂN NÔNG NGHIỆP TRONG TƯƠNG LAI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74A088E-AACA-2F4A-730E-EC417250DF29}"/>
              </a:ext>
            </a:extLst>
          </p:cNvPr>
          <p:cNvSpPr/>
          <p:nvPr/>
        </p:nvSpPr>
        <p:spPr>
          <a:xfrm>
            <a:off x="-3429000" y="7049183"/>
            <a:ext cx="11277600" cy="40372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353568F-175D-5F07-6132-1254C24620DC}"/>
              </a:ext>
            </a:extLst>
          </p:cNvPr>
          <p:cNvSpPr/>
          <p:nvPr/>
        </p:nvSpPr>
        <p:spPr>
          <a:xfrm>
            <a:off x="8112016" y="7130817"/>
            <a:ext cx="34290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CHUYỂN GIAO NHIỆM VỤ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76B2B28-1076-19B0-176C-C46D0C16FD81}"/>
              </a:ext>
            </a:extLst>
          </p:cNvPr>
          <p:cNvSpPr/>
          <p:nvPr/>
        </p:nvSpPr>
        <p:spPr>
          <a:xfrm>
            <a:off x="7692916" y="3733800"/>
            <a:ext cx="4267200" cy="76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1584EFD-1003-68CC-C9BA-AC7FE347FBCE}"/>
              </a:ext>
            </a:extLst>
          </p:cNvPr>
          <p:cNvSpPr/>
          <p:nvPr/>
        </p:nvSpPr>
        <p:spPr>
          <a:xfrm rot="5400000">
            <a:off x="10436116" y="3026969"/>
            <a:ext cx="2286000" cy="76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9874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8BA9A5B-B1AC-2A10-F6D6-8EA8509F9CD5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2. MỘT SỐ VẤN ĐỀ PHÁT TRIỂN NN HIỆN ĐẠI TRÊN THẾ GIỚI VÀ ĐỊNH HƯỚNG PHÁT TRIỂN NNTRONG TƯƠNG LAI</a:t>
            </a:r>
          </a:p>
        </p:txBody>
      </p:sp>
      <p:sp>
        <p:nvSpPr>
          <p:cNvPr id="23" name="Rectangle: Single Corner Snipped 22">
            <a:extLst>
              <a:ext uri="{FF2B5EF4-FFF2-40B4-BE49-F238E27FC236}">
                <a16:creationId xmlns:a16="http://schemas.microsoft.com/office/drawing/2014/main" xmlns="" id="{E59B7C93-69BB-78E6-325B-0E7924F7C253}"/>
              </a:ext>
            </a:extLst>
          </p:cNvPr>
          <p:cNvSpPr/>
          <p:nvPr/>
        </p:nvSpPr>
        <p:spPr>
          <a:xfrm>
            <a:off x="304800" y="837923"/>
            <a:ext cx="6921064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a. một số vấn đề phát triển nn hiện đại THẾ GIỚI</a:t>
            </a:r>
          </a:p>
        </p:txBody>
      </p:sp>
      <p:sp>
        <p:nvSpPr>
          <p:cNvPr id="19" name="Rectangle: Single Corner Snipped 18">
            <a:extLst>
              <a:ext uri="{FF2B5EF4-FFF2-40B4-BE49-F238E27FC236}">
                <a16:creationId xmlns:a16="http://schemas.microsoft.com/office/drawing/2014/main" xmlns="" id="{B23BCD06-56CC-B9EE-5D31-587D25B6959F}"/>
              </a:ext>
            </a:extLst>
          </p:cNvPr>
          <p:cNvSpPr/>
          <p:nvPr/>
        </p:nvSpPr>
        <p:spPr>
          <a:xfrm>
            <a:off x="4336832" y="1634349"/>
            <a:ext cx="7550368" cy="651641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B. ĐỊNH HƯỚNG PHÁT TRIỂN NÔNG NGHIỆP TRONG TƯƠNG LAI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BF4384A-1518-FBCB-A49E-F5225B320B26}"/>
              </a:ext>
            </a:extLst>
          </p:cNvPr>
          <p:cNvSpPr/>
          <p:nvPr/>
        </p:nvSpPr>
        <p:spPr>
          <a:xfrm>
            <a:off x="533400" y="2423893"/>
            <a:ext cx="11277600" cy="40372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0C99234-D736-6F52-DE9D-C146BCBD5472}"/>
              </a:ext>
            </a:extLst>
          </p:cNvPr>
          <p:cNvSpPr/>
          <p:nvPr/>
        </p:nvSpPr>
        <p:spPr>
          <a:xfrm>
            <a:off x="775577" y="2178059"/>
            <a:ext cx="34290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CHUYỂN GIAO NHIỆM VỤ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41C201A-AB54-75F6-C883-766FE316F3D5}"/>
              </a:ext>
            </a:extLst>
          </p:cNvPr>
          <p:cNvSpPr txBox="1"/>
          <p:nvPr/>
        </p:nvSpPr>
        <p:spPr>
          <a:xfrm>
            <a:off x="1143000" y="3124956"/>
            <a:ext cx="10096499" cy="30472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Nghiên cứu mục 2 tr77, trả lời: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những khó khăn trong sản xuất nông nghiệp hiện nay.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khắc phục những khó khăn, nông nghiệp thế giới đang phát triển theo những hướng nào?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nêu các định hướng phát triển nông nghiệp trong tương lai. Lấy ví dụ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phút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8F12BE87-4A38-AFAE-5BDE-66BAD171AC68}"/>
              </a:ext>
            </a:extLst>
          </p:cNvPr>
          <p:cNvSpPr/>
          <p:nvPr/>
        </p:nvSpPr>
        <p:spPr>
          <a:xfrm>
            <a:off x="7391400" y="2609891"/>
            <a:ext cx="42672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E75788D0-76E1-D58A-4528-1E0E5751066A}"/>
              </a:ext>
            </a:extLst>
          </p:cNvPr>
          <p:cNvSpPr/>
          <p:nvPr/>
        </p:nvSpPr>
        <p:spPr>
          <a:xfrm rot="5400000">
            <a:off x="10382249" y="3585507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D63584A-628D-FFA0-CC44-A16979795C52}"/>
              </a:ext>
            </a:extLst>
          </p:cNvPr>
          <p:cNvSpPr/>
          <p:nvPr/>
        </p:nvSpPr>
        <p:spPr>
          <a:xfrm>
            <a:off x="-5943600" y="6625354"/>
            <a:ext cx="5651172" cy="4326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6F68C2B-0E73-3CE4-2700-5826C9D7B4D8}"/>
              </a:ext>
            </a:extLst>
          </p:cNvPr>
          <p:cNvSpPr/>
          <p:nvPr/>
        </p:nvSpPr>
        <p:spPr>
          <a:xfrm>
            <a:off x="10820400" y="7415057"/>
            <a:ext cx="5651172" cy="4326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B00C75B0-AED7-0F74-91F9-B4490BC2A38C}"/>
              </a:ext>
            </a:extLst>
          </p:cNvPr>
          <p:cNvSpPr/>
          <p:nvPr/>
        </p:nvSpPr>
        <p:spPr>
          <a:xfrm>
            <a:off x="-4788228" y="1750384"/>
            <a:ext cx="44958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KHÓ KHĂN TRONG NÔNG NGHIỆP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01485CF-6079-A9A1-ECC7-763064F6B3BB}"/>
              </a:ext>
            </a:extLst>
          </p:cNvPr>
          <p:cNvSpPr/>
          <p:nvPr/>
        </p:nvSpPr>
        <p:spPr>
          <a:xfrm>
            <a:off x="12496800" y="1634349"/>
            <a:ext cx="44958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HƯỚNG PHÁT TRIỂN NÔNG NGHIỆP</a:t>
            </a:r>
          </a:p>
        </p:txBody>
      </p:sp>
    </p:spTree>
    <p:extLst>
      <p:ext uri="{BB962C8B-B14F-4D97-AF65-F5344CB8AC3E}">
        <p14:creationId xmlns:p14="http://schemas.microsoft.com/office/powerpoint/2010/main" val="123250466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8BA9A5B-B1AC-2A10-F6D6-8EA8509F9CD5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2. MỘT SỐ VẤN ĐỀ PHÁT TRIỂN NN HIỆN ĐẠI TRÊN THẾ GIỚI VÀ ĐỊNH HƯỚNG PHÁT TRIỂN NN TRONG TƯƠNG LAI</a:t>
            </a:r>
          </a:p>
        </p:txBody>
      </p:sp>
      <p:sp>
        <p:nvSpPr>
          <p:cNvPr id="23" name="Rectangle: Single Corner Snipped 22">
            <a:extLst>
              <a:ext uri="{FF2B5EF4-FFF2-40B4-BE49-F238E27FC236}">
                <a16:creationId xmlns:a16="http://schemas.microsoft.com/office/drawing/2014/main" xmlns="" id="{E59B7C93-69BB-78E6-325B-0E7924F7C253}"/>
              </a:ext>
            </a:extLst>
          </p:cNvPr>
          <p:cNvSpPr/>
          <p:nvPr/>
        </p:nvSpPr>
        <p:spPr>
          <a:xfrm>
            <a:off x="374868" y="742950"/>
            <a:ext cx="6921064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a. một số vấn đề phát triển nn hiện đại THẾ GIỚI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CB718FB-2977-030D-7F92-E841B3C51D2D}"/>
              </a:ext>
            </a:extLst>
          </p:cNvPr>
          <p:cNvSpPr/>
          <p:nvPr/>
        </p:nvSpPr>
        <p:spPr>
          <a:xfrm>
            <a:off x="336768" y="2134967"/>
            <a:ext cx="5651172" cy="4326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A9BEF71-21B0-D461-1C42-3FAAD0886047}"/>
              </a:ext>
            </a:extLst>
          </p:cNvPr>
          <p:cNvSpPr/>
          <p:nvPr/>
        </p:nvSpPr>
        <p:spPr>
          <a:xfrm>
            <a:off x="6287377" y="2134967"/>
            <a:ext cx="5651172" cy="4326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5C2D593-D7A2-45C1-AC1B-97918AB27F29}"/>
              </a:ext>
            </a:extLst>
          </p:cNvPr>
          <p:cNvSpPr/>
          <p:nvPr/>
        </p:nvSpPr>
        <p:spPr>
          <a:xfrm>
            <a:off x="914454" y="1841091"/>
            <a:ext cx="44958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KHÓ KHĂN TRONG NÔNG NGHIỆP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5BFE1D9F-EDF8-721E-F178-C119F3ECCC0E}"/>
              </a:ext>
            </a:extLst>
          </p:cNvPr>
          <p:cNvSpPr/>
          <p:nvPr/>
        </p:nvSpPr>
        <p:spPr>
          <a:xfrm>
            <a:off x="7010400" y="1841091"/>
            <a:ext cx="44958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HƯỚNG PHÁT TRIỂN NÔNG NGHIỆP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7D4B179-E1E7-10E5-9A74-392935D21376}"/>
              </a:ext>
            </a:extLst>
          </p:cNvPr>
          <p:cNvSpPr txBox="1"/>
          <p:nvPr/>
        </p:nvSpPr>
        <p:spPr>
          <a:xfrm>
            <a:off x="533400" y="2820654"/>
            <a:ext cx="5181600" cy="31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 hẹp diện tích đất canh tác</a:t>
            </a:r>
            <a:r>
              <a:rPr lang="en-US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 động của biến đổi khí hậu</a:t>
            </a:r>
            <a:r>
              <a:rPr lang="en-US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ử dụng phân bón, thuốc bảo vệ thực vật gây thoái đất</a:t>
            </a:r>
            <a:r>
              <a:rPr lang="en-US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nhiễm môi trường</a:t>
            </a:r>
            <a:r>
              <a:rPr lang="en-US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đất, nước…</a:t>
            </a:r>
            <a:endParaRPr lang="en-US" sz="32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3223C16-0D3E-663A-C7B9-3C1C4EF36CC7}"/>
              </a:ext>
            </a:extLst>
          </p:cNvPr>
          <p:cNvSpPr txBox="1"/>
          <p:nvPr/>
        </p:nvSpPr>
        <p:spPr>
          <a:xfrm>
            <a:off x="6432662" y="2590800"/>
            <a:ext cx="5302138" cy="3662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cánh đồng lớn để tăng qui mô sản xuất </a:t>
            </a:r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NN.</a:t>
            </a: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 dụng mạnh mẽ công nghệ vào sản xuất nông nghiệp.</a:t>
            </a:r>
            <a:endParaRPr lang="en-US" sz="3200">
              <a:solidFill>
                <a:srgbClr val="002060"/>
              </a:solidFill>
              <a:latin typeface="#9Slide03 Oswald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 cường hợp tác, liên kết trong sản xuất nông nghiệp.</a:t>
            </a:r>
            <a:endParaRPr lang="en-US" sz="32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04190EDF-4E57-942F-DE2C-C0087C141FFA}"/>
              </a:ext>
            </a:extLst>
          </p:cNvPr>
          <p:cNvSpPr/>
          <p:nvPr/>
        </p:nvSpPr>
        <p:spPr>
          <a:xfrm>
            <a:off x="1981200" y="2476500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6B32A834-26CF-082F-8B42-38E9456304A4}"/>
              </a:ext>
            </a:extLst>
          </p:cNvPr>
          <p:cNvSpPr/>
          <p:nvPr/>
        </p:nvSpPr>
        <p:spPr>
          <a:xfrm>
            <a:off x="8293375" y="2438400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xmlns="" id="{684A73BA-715D-49CB-5BF2-8B8F8E495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0350" y="-2106276"/>
            <a:ext cx="5619750" cy="488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F9FBE23-287E-864B-C9F2-10D79FB7AC6C}"/>
              </a:ext>
            </a:extLst>
          </p:cNvPr>
          <p:cNvSpPr txBox="1"/>
          <p:nvPr/>
        </p:nvSpPr>
        <p:spPr>
          <a:xfrm>
            <a:off x="12528660" y="2210381"/>
            <a:ext cx="6748449" cy="2215991"/>
          </a:xfrm>
          <a:prstGeom prst="rect">
            <a:avLst/>
          </a:prstGeom>
          <a:noFill/>
          <a:ln w="12700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TÁC HẠI CỦA VIỆC LẠM DỤNG THUỐC TRỪ SÂU VÀ PHÂN HÓA HỌC TRONG NÔNG NGHIỆP…</a:t>
            </a:r>
            <a:endParaRPr lang="vi-VN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Arial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763D4BB-42CE-DF59-9DC0-EBE344BA094A}"/>
              </a:ext>
            </a:extLst>
          </p:cNvPr>
          <p:cNvSpPr/>
          <p:nvPr/>
        </p:nvSpPr>
        <p:spPr>
          <a:xfrm>
            <a:off x="-19050" y="-1080899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FF00"/>
                </a:solidFill>
                <a:latin typeface="#9Slide03 Bebas Neue Bold" panose="020B0606020202050201" pitchFamily="34" charset="0"/>
              </a:rPr>
              <a:t>CHUYÊN GIA NÔNG NGHIỆP…</a:t>
            </a:r>
          </a:p>
        </p:txBody>
      </p:sp>
    </p:spTree>
    <p:extLst>
      <p:ext uri="{BB962C8B-B14F-4D97-AF65-F5344CB8AC3E}">
        <p14:creationId xmlns:p14="http://schemas.microsoft.com/office/powerpoint/2010/main" val="2632137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2" action="ppaction://hlinksldjump"/>
          </p:cNvPr>
          <p:cNvSpPr/>
          <p:nvPr/>
        </p:nvSpPr>
        <p:spPr>
          <a:xfrm>
            <a:off x="832181" y="1386637"/>
            <a:ext cx="2215819" cy="1981200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10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5" name="8-Point Star 4">
            <a:hlinkClick r:id="rId3" action="ppaction://hlinksldjump"/>
          </p:cNvPr>
          <p:cNvSpPr/>
          <p:nvPr/>
        </p:nvSpPr>
        <p:spPr>
          <a:xfrm>
            <a:off x="2571057" y="3071109"/>
            <a:ext cx="2229543" cy="2051295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20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6" name="8-Point Star 5">
            <a:hlinkClick r:id="rId4" action="ppaction://hlinksldjump"/>
          </p:cNvPr>
          <p:cNvSpPr/>
          <p:nvPr/>
        </p:nvSpPr>
        <p:spPr>
          <a:xfrm>
            <a:off x="7543800" y="1332499"/>
            <a:ext cx="1981200" cy="1816956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10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7" name="8-Point Star 6">
            <a:hlinkClick r:id="rId5" action="ppaction://hlinksldjump"/>
          </p:cNvPr>
          <p:cNvSpPr/>
          <p:nvPr/>
        </p:nvSpPr>
        <p:spPr>
          <a:xfrm>
            <a:off x="609600" y="4708462"/>
            <a:ext cx="2162991" cy="1920938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30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8" name="8-Point Star 7">
            <a:hlinkClick r:id="rId6" action="ppaction://hlinksldjump"/>
          </p:cNvPr>
          <p:cNvSpPr/>
          <p:nvPr/>
        </p:nvSpPr>
        <p:spPr>
          <a:xfrm>
            <a:off x="5907171" y="3063037"/>
            <a:ext cx="2188068" cy="1981200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20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9" name="8-Point Star 8">
            <a:hlinkClick r:id="rId7" action="ppaction://hlinksldjump"/>
          </p:cNvPr>
          <p:cNvSpPr/>
          <p:nvPr/>
        </p:nvSpPr>
        <p:spPr>
          <a:xfrm>
            <a:off x="4318781" y="4724400"/>
            <a:ext cx="2220383" cy="1981200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30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10" name="8-Point Star 9">
            <a:hlinkClick r:id="rId8" action="ppaction://hlinksldjump"/>
          </p:cNvPr>
          <p:cNvSpPr/>
          <p:nvPr/>
        </p:nvSpPr>
        <p:spPr>
          <a:xfrm>
            <a:off x="4343400" y="1371646"/>
            <a:ext cx="2133600" cy="1816956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10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11" name="8-Point Star 10">
            <a:hlinkClick r:id="rId6" action="ppaction://hlinksldjump"/>
          </p:cNvPr>
          <p:cNvSpPr/>
          <p:nvPr/>
        </p:nvSpPr>
        <p:spPr>
          <a:xfrm>
            <a:off x="8991600" y="3125326"/>
            <a:ext cx="2133600" cy="1920938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20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4" name="Chevron 3">
            <a:hlinkClick r:id="rId9" action="ppaction://hlinksldjump"/>
          </p:cNvPr>
          <p:cNvSpPr/>
          <p:nvPr/>
        </p:nvSpPr>
        <p:spPr>
          <a:xfrm>
            <a:off x="9753600" y="5420501"/>
            <a:ext cx="2276805" cy="1208899"/>
          </a:xfrm>
          <a:prstGeom prst="chevron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bg1"/>
                </a:solidFill>
                <a:latin typeface="#9Slide03 Bebas Neue Bold" panose="020B0606020202050201" pitchFamily="34" charset="0"/>
              </a:rPr>
              <a:t>GO</a:t>
            </a:r>
            <a:endParaRPr lang="vi-VN" sz="6600">
              <a:solidFill>
                <a:schemeClr val="bg1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12" name="8-Point Star 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94C8A80-A0AE-8B4C-AD60-87F88D0DCB6E}"/>
              </a:ext>
            </a:extLst>
          </p:cNvPr>
          <p:cNvSpPr/>
          <p:nvPr/>
        </p:nvSpPr>
        <p:spPr>
          <a:xfrm>
            <a:off x="7354693" y="4707996"/>
            <a:ext cx="2220383" cy="1981200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30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098750E-66C0-3A01-6D46-4E70D5A643C7}"/>
              </a:ext>
            </a:extLst>
          </p:cNvPr>
          <p:cNvSpPr txBox="1"/>
          <p:nvPr/>
        </p:nvSpPr>
        <p:spPr>
          <a:xfrm>
            <a:off x="3666778" y="228600"/>
            <a:ext cx="5508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CON SỐ MAY MẮN</a:t>
            </a:r>
            <a:endParaRPr lang="vi-VN" sz="60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34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9789441D-5B2F-2471-0C21-5C463D476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985970"/>
            <a:ext cx="5619750" cy="488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F440DF-04C6-CFA1-DB8F-74D172401204}"/>
              </a:ext>
            </a:extLst>
          </p:cNvPr>
          <p:cNvSpPr txBox="1"/>
          <p:nvPr/>
        </p:nvSpPr>
        <p:spPr>
          <a:xfrm>
            <a:off x="5105400" y="1981200"/>
            <a:ext cx="6748449" cy="2215991"/>
          </a:xfrm>
          <a:prstGeom prst="rect">
            <a:avLst/>
          </a:prstGeom>
          <a:noFill/>
          <a:ln w="12700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TÁC HẠI CỦA VIỆC LẠM DỤNG THUỐC TRỪ SÂU VÀ PHÂN HÓA HỌC TRONG NÔNG NGHIỆP…</a:t>
            </a:r>
            <a:endParaRPr lang="vi-VN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8BF0ED2-72D5-B885-7F6C-E8682B9E7212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FF00"/>
                </a:solidFill>
                <a:latin typeface="#9Slide03 Bebas Neue Bold" panose="020B0606020202050201" pitchFamily="34" charset="0"/>
              </a:rPr>
              <a:t>CHUYÊN GIA NÔNG NGHIỆP…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E5C696D-EDCA-5800-34AC-99EEBCD92C71}"/>
              </a:ext>
            </a:extLst>
          </p:cNvPr>
          <p:cNvSpPr/>
          <p:nvPr/>
        </p:nvSpPr>
        <p:spPr>
          <a:xfrm>
            <a:off x="7567599" y="4495800"/>
            <a:ext cx="42672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A02A1FF-9965-5E9F-2CEB-D4D1FF0FBBFF}"/>
              </a:ext>
            </a:extLst>
          </p:cNvPr>
          <p:cNvSpPr/>
          <p:nvPr/>
        </p:nvSpPr>
        <p:spPr>
          <a:xfrm rot="5400000">
            <a:off x="9944100" y="4709980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8658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545" y="1024569"/>
            <a:ext cx="4855482" cy="1846659"/>
          </a:xfrm>
          <a:prstGeom prst="rect">
            <a:avLst/>
          </a:prstGeom>
          <a:noFill/>
          <a:ln w="12700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TÁC HẠI CỦA VIỆC LẠM DỤNG THUỐC TRỪ SÂU VÀ PHÂN HÓA HỌC TRONG NÔNG NGHIỆP….</a:t>
            </a:r>
            <a:endParaRPr lang="vi-VN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3" y="778542"/>
            <a:ext cx="2476500" cy="24765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762000"/>
            <a:ext cx="2476500" cy="24765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3" y="4343400"/>
            <a:ext cx="24765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72101" y="3276600"/>
            <a:ext cx="2781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Ảnh hưởng đến môi trường sống</a:t>
            </a:r>
            <a:endParaRPr lang="vi-VN" sz="3200">
              <a:solidFill>
                <a:srgbClr val="002060"/>
              </a:solidFill>
              <a:latin typeface="#9Slide03 Oswald" panose="00000500000000000000" pitchFamily="2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41591" y="4800600"/>
            <a:ext cx="37505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Làm cho đất bị bạc màu, tiêu diệt vi sinh vật sống trong đất. </a:t>
            </a:r>
            <a:endParaRPr lang="vi-VN" sz="3200">
              <a:solidFill>
                <a:srgbClr val="002060"/>
              </a:solidFill>
              <a:latin typeface="#9Slide03 Oswald" panose="00000500000000000000" pitchFamily="2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39200" y="3348347"/>
            <a:ext cx="32194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Gây ô nhiễm </a:t>
            </a:r>
            <a:r>
              <a:rPr lang="en-US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MT </a:t>
            </a:r>
            <a:r>
              <a:rPr lang="vi-VN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đất, n</a:t>
            </a:r>
            <a:r>
              <a:rPr lang="en-US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ướ</a:t>
            </a:r>
            <a:r>
              <a:rPr lang="vi-VN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c và không khí.</a:t>
            </a:r>
            <a:endParaRPr lang="vi-VN" sz="3200">
              <a:solidFill>
                <a:srgbClr val="002060"/>
              </a:solidFill>
              <a:latin typeface="#9Slide03 Oswald" panose="00000500000000000000" pitchFamily="2" charset="0"/>
              <a:cs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E50388B-5209-8DE3-7A6C-46301BBF90E5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CHUYÊN GIA NÔNG NGHIỆP…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7382C7-1892-96CE-DCB4-3DDAC7380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09" y="2791687"/>
            <a:ext cx="4398291" cy="367410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8978E2F-5CE5-2CB5-AE9E-544C2DA7C357}"/>
              </a:ext>
            </a:extLst>
          </p:cNvPr>
          <p:cNvSpPr/>
          <p:nvPr/>
        </p:nvSpPr>
        <p:spPr>
          <a:xfrm rot="5400000" flipV="1">
            <a:off x="-949823" y="2334733"/>
            <a:ext cx="2696528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1C9FD7D-F2C7-A8B3-8337-E8C5E0546526}"/>
              </a:ext>
            </a:extLst>
          </p:cNvPr>
          <p:cNvSpPr/>
          <p:nvPr/>
        </p:nvSpPr>
        <p:spPr>
          <a:xfrm>
            <a:off x="40359" y="2860841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6665434-84AF-B5D1-FFC9-5A3E672B26B6}"/>
              </a:ext>
            </a:extLst>
          </p:cNvPr>
          <p:cNvGrpSpPr/>
          <p:nvPr/>
        </p:nvGrpSpPr>
        <p:grpSpPr>
          <a:xfrm>
            <a:off x="3554484" y="7388908"/>
            <a:ext cx="9094716" cy="3355292"/>
            <a:chOff x="2155356" y="1336698"/>
            <a:chExt cx="5502914" cy="3182974"/>
          </a:xfrm>
        </p:grpSpPr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xmlns="" id="{CE6FAEFD-9799-3755-F0D7-06BC2E0340F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4312275">
              <a:off x="2054970" y="1437084"/>
              <a:ext cx="1419187" cy="1218415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xmlns="" id="{91F993D9-D9C3-C12B-3F8A-E0F6A437612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3945668" y="3215594"/>
              <a:ext cx="1394262" cy="121389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xmlns="" id="{F15D6837-02E7-E276-9DD4-9C88AEECFA2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6300609" y="2070134"/>
              <a:ext cx="1506333" cy="1208989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xmlns="" id="{383E8B6A-AFA8-06FA-DCDF-6AB48C25C83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3186949" y="2744491"/>
              <a:ext cx="848903" cy="1206464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Line 12">
              <a:extLst>
                <a:ext uri="{FF2B5EF4-FFF2-40B4-BE49-F238E27FC236}">
                  <a16:creationId xmlns:a16="http://schemas.microsoft.com/office/drawing/2014/main" xmlns="" id="{0A987538-7E78-18C9-E2DC-4A3DED275C7A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5257417" y="3339124"/>
              <a:ext cx="1295272" cy="611830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3EBD1CB-25A0-D02F-1F88-1F55BC0B79C8}"/>
              </a:ext>
            </a:extLst>
          </p:cNvPr>
          <p:cNvSpPr/>
          <p:nvPr/>
        </p:nvSpPr>
        <p:spPr>
          <a:xfrm>
            <a:off x="-381000" y="-99060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2. MỘT SỐ VẤN ĐỀ PHÁT TRIỂN NN HIỆN ĐẠI TRÊN THẾ GIỚI VÀ ĐỊNH HƯỚNG PHÁT TRIỂN NNTRONG TƯƠNG LAI</a:t>
            </a:r>
          </a:p>
        </p:txBody>
      </p:sp>
      <p:sp>
        <p:nvSpPr>
          <p:cNvPr id="21" name="Rectangle: Single Corner Snipped 20">
            <a:extLst>
              <a:ext uri="{FF2B5EF4-FFF2-40B4-BE49-F238E27FC236}">
                <a16:creationId xmlns:a16="http://schemas.microsoft.com/office/drawing/2014/main" xmlns="" id="{4E1ED5CB-4BC2-6C0B-5597-BF02FF518812}"/>
              </a:ext>
            </a:extLst>
          </p:cNvPr>
          <p:cNvSpPr/>
          <p:nvPr/>
        </p:nvSpPr>
        <p:spPr>
          <a:xfrm>
            <a:off x="-7772400" y="2243959"/>
            <a:ext cx="7550368" cy="651641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B. ĐỊNH HƯỚNG PHÁT TRIỂN NÔNG NGHIỆP TRONG TƯƠNG LAI</a:t>
            </a:r>
          </a:p>
        </p:txBody>
      </p:sp>
    </p:spTree>
    <p:extLst>
      <p:ext uri="{BB962C8B-B14F-4D97-AF65-F5344CB8AC3E}">
        <p14:creationId xmlns:p14="http://schemas.microsoft.com/office/powerpoint/2010/main" val="633625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5397" y="2102808"/>
            <a:ext cx="9094716" cy="3355292"/>
            <a:chOff x="2155356" y="1336698"/>
            <a:chExt cx="5502914" cy="3182974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gray">
            <a:xfrm rot="4312275">
              <a:off x="2054970" y="1437084"/>
              <a:ext cx="1419187" cy="1218415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73" name="Rectangle 5"/>
            <p:cNvSpPr>
              <a:spLocks noChangeArrowheads="1"/>
            </p:cNvSpPr>
            <p:nvPr/>
          </p:nvSpPr>
          <p:spPr bwMode="gray">
            <a:xfrm rot="5400000">
              <a:off x="3945668" y="3215594"/>
              <a:ext cx="1394262" cy="121389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75" name="Rectangle 7"/>
            <p:cNvSpPr>
              <a:spLocks noChangeArrowheads="1"/>
            </p:cNvSpPr>
            <p:nvPr/>
          </p:nvSpPr>
          <p:spPr bwMode="gray">
            <a:xfrm rot="3419336">
              <a:off x="6300609" y="2070134"/>
              <a:ext cx="1506333" cy="1208989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469" name="Line 11"/>
            <p:cNvSpPr>
              <a:spLocks noChangeShapeType="1"/>
            </p:cNvSpPr>
            <p:nvPr/>
          </p:nvSpPr>
          <p:spPr bwMode="gray">
            <a:xfrm>
              <a:off x="3186949" y="2744491"/>
              <a:ext cx="848903" cy="1206464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70" name="Line 12"/>
            <p:cNvSpPr>
              <a:spLocks noChangeShapeType="1"/>
            </p:cNvSpPr>
            <p:nvPr/>
          </p:nvSpPr>
          <p:spPr bwMode="gray">
            <a:xfrm flipV="1">
              <a:off x="5257417" y="3339124"/>
              <a:ext cx="1295272" cy="611830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9473" name="Text Box 15"/>
          <p:cNvSpPr txBox="1">
            <a:spLocks noChangeArrowheads="1"/>
          </p:cNvSpPr>
          <p:nvPr/>
        </p:nvSpPr>
        <p:spPr bwMode="gray">
          <a:xfrm>
            <a:off x="3616598" y="5675293"/>
            <a:ext cx="4232002" cy="954107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</a:rPr>
              <a:t>Phát triển nông nghiệp công nghệ cao, ứng dụng KH - KT</a:t>
            </a:r>
          </a:p>
        </p:txBody>
      </p:sp>
      <p:sp>
        <p:nvSpPr>
          <p:cNvPr id="19474" name="Text Box 16"/>
          <p:cNvSpPr txBox="1">
            <a:spLocks noChangeArrowheads="1"/>
          </p:cNvSpPr>
          <p:nvPr/>
        </p:nvSpPr>
        <p:spPr bwMode="gray">
          <a:xfrm>
            <a:off x="8234585" y="4876800"/>
            <a:ext cx="3347815" cy="954107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</a:rPr>
              <a:t>Phát triển nông nghiệp xanh (NN hữu cơ)</a:t>
            </a:r>
          </a:p>
        </p:txBody>
      </p:sp>
      <p:sp>
        <p:nvSpPr>
          <p:cNvPr id="19476" name="Text Box 18"/>
          <p:cNvSpPr txBox="1">
            <a:spLocks noChangeArrowheads="1"/>
          </p:cNvSpPr>
          <p:nvPr/>
        </p:nvSpPr>
        <p:spPr bwMode="black">
          <a:xfrm>
            <a:off x="320318" y="4101405"/>
            <a:ext cx="3088385" cy="1384995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</a:rPr>
              <a:t>Phát triển nông nghiệp thích ứng với biến đổi khí hậu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8BA9A5B-B1AC-2A10-F6D6-8EA8509F9CD5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2. MỘT SỐ VẤN ĐỀ PHÁT TRIỂN NN HIỆN ĐẠI TRÊN THẾ GIỚI VÀ ĐỊNH HƯỚNG PHÁT TRIỂN NNTRONG TƯƠNG LAI</a:t>
            </a:r>
          </a:p>
        </p:txBody>
      </p:sp>
      <p:sp>
        <p:nvSpPr>
          <p:cNvPr id="24" name="Rectangle: Single Corner Snipped 23">
            <a:extLst>
              <a:ext uri="{FF2B5EF4-FFF2-40B4-BE49-F238E27FC236}">
                <a16:creationId xmlns:a16="http://schemas.microsoft.com/office/drawing/2014/main" xmlns="" id="{4FDA663B-DE92-C0C9-83B2-75D8CA0AEC9D}"/>
              </a:ext>
            </a:extLst>
          </p:cNvPr>
          <p:cNvSpPr/>
          <p:nvPr/>
        </p:nvSpPr>
        <p:spPr>
          <a:xfrm>
            <a:off x="880379" y="762000"/>
            <a:ext cx="7550368" cy="651641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B. ĐỊNH HƯỚNG PHÁT TRIỂN NÔNG NGHIỆP TRONG TƯƠNG LAI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565BC8-E62C-4FC5-9CCB-9BB80A165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233" y="1739210"/>
            <a:ext cx="2006214" cy="2119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1B904B-B0BC-F6E9-DE32-29E3C5088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53183">
            <a:off x="1613873" y="2084285"/>
            <a:ext cx="1979604" cy="1501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624834-65EF-2C77-3261-5A544FC65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907" y="3988356"/>
            <a:ext cx="1979617" cy="1440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869AEB-B537-D707-E43F-EBD6E25BD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82369">
            <a:off x="8717413" y="2709414"/>
            <a:ext cx="1955766" cy="15456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6DC0788-4C40-FFE8-50D7-E214ADB8D696}"/>
              </a:ext>
            </a:extLst>
          </p:cNvPr>
          <p:cNvSpPr/>
          <p:nvPr/>
        </p:nvSpPr>
        <p:spPr>
          <a:xfrm>
            <a:off x="5619750" y="-91440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KHÁM PHÁ NỀN NÔNG NGHIỆP ISRaEL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FB1CE2D-3874-FD48-F503-3AAAA424FAF0}"/>
              </a:ext>
            </a:extLst>
          </p:cNvPr>
          <p:cNvSpPr txBox="1"/>
          <p:nvPr/>
        </p:nvSpPr>
        <p:spPr>
          <a:xfrm>
            <a:off x="12411075" y="766666"/>
            <a:ext cx="79343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002060"/>
                </a:solidFill>
                <a:latin typeface="#9Slide03 Oswald Bold" panose="00000800000000000000" pitchFamily="2" charset="0"/>
              </a:rPr>
              <a:t>(Nguồn: https://www.youtube.com/watch?v=8BlEd9ntvdU)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A9CCEFF-7654-A73F-9F00-AD5446D87E55}"/>
              </a:ext>
            </a:extLst>
          </p:cNvPr>
          <p:cNvSpPr txBox="1"/>
          <p:nvPr/>
        </p:nvSpPr>
        <p:spPr>
          <a:xfrm>
            <a:off x="6534150" y="7447002"/>
            <a:ext cx="12211050" cy="553998"/>
          </a:xfrm>
          <a:prstGeom prst="rect">
            <a:avLst/>
          </a:prstGeom>
          <a:noFill/>
          <a:ln w="12700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Israel đã áp dụng những biện pháp công nghệ cao nào trong nông nghiệp?</a:t>
            </a:r>
            <a:endParaRPr lang="vi-VN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949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3" grpId="0" animBg="1"/>
      <p:bldP spid="19474" grpId="0" animBg="1"/>
      <p:bldP spid="19476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ông Nghiệp Tại Israel Hiện Đại Tới Mức Nào-_2">
            <a:hlinkClick r:id="" action="ppaction://media"/>
            <a:extLst>
              <a:ext uri="{FF2B5EF4-FFF2-40B4-BE49-F238E27FC236}">
                <a16:creationId xmlns:a16="http://schemas.microsoft.com/office/drawing/2014/main" xmlns="" id="{AB8AA446-4974-96F6-4A95-AF313625F9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9700" y="1195796"/>
            <a:ext cx="9486900" cy="4878823"/>
          </a:xfrm>
          <a:prstGeom prst="rect">
            <a:avLst/>
          </a:prstGeom>
          <a:solidFill>
            <a:srgbClr val="509116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FB95E60-D49A-DC97-C5A8-E4AC404BD50E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KHÁM PHÁ NỀN NÔNG NGHIỆP ISRaEL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75A8BA-86A1-1A54-7C49-079B93B1EBD7}"/>
              </a:ext>
            </a:extLst>
          </p:cNvPr>
          <p:cNvSpPr txBox="1"/>
          <p:nvPr/>
        </p:nvSpPr>
        <p:spPr>
          <a:xfrm>
            <a:off x="12334875" y="766666"/>
            <a:ext cx="79343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002060"/>
                </a:solidFill>
                <a:latin typeface="#9Slide03 Oswald Bold" panose="00000800000000000000" pitchFamily="2" charset="0"/>
              </a:rPr>
              <a:t>(Nguồn: https://www.youtube.com/watch?v=8BlEd9ntvdU)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BACDA9-F039-359B-121F-71E1B91B7EFE}"/>
              </a:ext>
            </a:extLst>
          </p:cNvPr>
          <p:cNvSpPr txBox="1"/>
          <p:nvPr/>
        </p:nvSpPr>
        <p:spPr>
          <a:xfrm>
            <a:off x="57150" y="6181046"/>
            <a:ext cx="12211050" cy="553998"/>
          </a:xfrm>
          <a:prstGeom prst="rect">
            <a:avLst/>
          </a:prstGeom>
          <a:noFill/>
          <a:ln w="12700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Israel đã áp dụng những biện pháp công nghệ cao nào trong nông nghiệp?</a:t>
            </a:r>
            <a:endParaRPr lang="vi-VN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C1B1D8-8469-9F54-E01F-C58CDD0B3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85" y="7248667"/>
            <a:ext cx="5043864" cy="34955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595421D-FE30-1198-167D-6CE10978F349}"/>
              </a:ext>
            </a:extLst>
          </p:cNvPr>
          <p:cNvSpPr/>
          <p:nvPr/>
        </p:nvSpPr>
        <p:spPr>
          <a:xfrm>
            <a:off x="0" y="-76200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THỬ TÀI GHI NHỚ…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9A37C1-7BD0-77A4-0543-C3B83F6B0350}"/>
              </a:ext>
            </a:extLst>
          </p:cNvPr>
          <p:cNvSpPr/>
          <p:nvPr/>
        </p:nvSpPr>
        <p:spPr>
          <a:xfrm>
            <a:off x="9524999" y="7219139"/>
            <a:ext cx="6553201" cy="49728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E00F2E-684B-E146-030F-03C444536FDD}"/>
              </a:ext>
            </a:extLst>
          </p:cNvPr>
          <p:cNvSpPr txBox="1"/>
          <p:nvPr/>
        </p:nvSpPr>
        <p:spPr>
          <a:xfrm>
            <a:off x="-5410200" y="1390606"/>
            <a:ext cx="52578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#9Slide03 Oswald Bold" panose="00000800000000000000" pitchFamily="2" charset="0"/>
              </a:rPr>
              <a:t>Game </a:t>
            </a:r>
          </a:p>
          <a:p>
            <a:pPr algn="ctr"/>
            <a:r>
              <a:rPr lang="en-US" sz="4800">
                <a:solidFill>
                  <a:srgbClr val="FF0000"/>
                </a:solidFill>
                <a:latin typeface="#9Slide03 Oswald Bold" panose="00000800000000000000" pitchFamily="2" charset="0"/>
              </a:rPr>
              <a:t>ĐI TÌM MẢNH GHÉP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13DF056-7357-4917-89E4-314A59DD8246}"/>
              </a:ext>
            </a:extLst>
          </p:cNvPr>
          <p:cNvSpPr/>
          <p:nvPr/>
        </p:nvSpPr>
        <p:spPr>
          <a:xfrm>
            <a:off x="12572999" y="1021430"/>
            <a:ext cx="2971801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4132627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695A6FC-1D99-53DB-78F9-97748213F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85" y="2867934"/>
            <a:ext cx="5043864" cy="34955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A622C3-D108-2E76-B3B0-61BDD22DCEE4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THỬ TÀI GHI NHỚ…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259AC2-7046-097B-640C-B797C3F6605D}"/>
              </a:ext>
            </a:extLst>
          </p:cNvPr>
          <p:cNvSpPr/>
          <p:nvPr/>
        </p:nvSpPr>
        <p:spPr>
          <a:xfrm>
            <a:off x="5349349" y="1390605"/>
            <a:ext cx="6553201" cy="49728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2479F0-F852-022A-1C7D-DBF156195B4F}"/>
              </a:ext>
            </a:extLst>
          </p:cNvPr>
          <p:cNvSpPr txBox="1"/>
          <p:nvPr/>
        </p:nvSpPr>
        <p:spPr>
          <a:xfrm>
            <a:off x="129649" y="1390606"/>
            <a:ext cx="52578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#9Slide03 Oswald Bold" panose="00000800000000000000" pitchFamily="2" charset="0"/>
              </a:rPr>
              <a:t>Game </a:t>
            </a:r>
          </a:p>
          <a:p>
            <a:pPr algn="ctr"/>
            <a:r>
              <a:rPr lang="en-US" sz="4800">
                <a:solidFill>
                  <a:srgbClr val="FF0000"/>
                </a:solidFill>
                <a:latin typeface="#9Slide03 Oswald Bold" panose="00000800000000000000" pitchFamily="2" charset="0"/>
              </a:rPr>
              <a:t>ĐI TÌM MẢNH GHÉP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B0D0F8E-7EEC-77F8-47BE-2AE8F8C4B48A}"/>
              </a:ext>
            </a:extLst>
          </p:cNvPr>
          <p:cNvSpPr txBox="1"/>
          <p:nvPr/>
        </p:nvSpPr>
        <p:spPr>
          <a:xfrm>
            <a:off x="5525185" y="1810005"/>
            <a:ext cx="6285473" cy="4438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33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lớp thành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nhóm</a:t>
            </a:r>
          </a:p>
          <a:p>
            <a:pPr marL="35433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nhóm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nhận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bộ thẻ 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 nối gồm 2 màu -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 xanh 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 hồng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5433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 các cặp thẻ 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 ứng.</a:t>
            </a:r>
          </a:p>
          <a:p>
            <a:pPr marL="35433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GIAN: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 </a:t>
            </a:r>
          </a:p>
          <a:p>
            <a:pPr marL="35433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 kết thúc và nhóm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sớm 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sẽ được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 cộng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904A2E2-99A6-18F0-8379-3986B942E61B}"/>
              </a:ext>
            </a:extLst>
          </p:cNvPr>
          <p:cNvSpPr/>
          <p:nvPr/>
        </p:nvSpPr>
        <p:spPr>
          <a:xfrm>
            <a:off x="7238999" y="1021430"/>
            <a:ext cx="2971801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3345979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61E4FB9C-1EAC-D420-3AF0-AE9BA416C5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183098"/>
              </p:ext>
            </p:extLst>
          </p:nvPr>
        </p:nvGraphicFramePr>
        <p:xfrm>
          <a:off x="495299" y="1143000"/>
          <a:ext cx="11201401" cy="5227357"/>
        </p:xfrm>
        <a:graphic>
          <a:graphicData uri="http://schemas.openxmlformats.org/drawingml/2006/table">
            <a:tbl>
              <a:tblPr firstRow="1" firstCol="1" bandRow="1"/>
              <a:tblGrid>
                <a:gridCol w="5372101">
                  <a:extLst>
                    <a:ext uri="{9D8B030D-6E8A-4147-A177-3AD203B41FA5}">
                      <a16:colId xmlns:a16="http://schemas.microsoft.com/office/drawing/2014/main" xmlns="" val="3338459099"/>
                    </a:ext>
                  </a:extLst>
                </a:gridCol>
                <a:gridCol w="5829300">
                  <a:extLst>
                    <a:ext uri="{9D8B030D-6E8A-4147-A177-3AD203B41FA5}">
                      <a16:colId xmlns:a16="http://schemas.microsoft.com/office/drawing/2014/main" xmlns="" val="2903898587"/>
                    </a:ext>
                  </a:extLst>
                </a:gridCol>
              </a:tblGrid>
              <a:tr h="87062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tổ chức lãnh thổ nông nghiệp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Góp phần sử dụng hiệu quả, hiệu quả tài nguyên.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2913740"/>
                  </a:ext>
                </a:extLst>
              </a:tr>
              <a:tr h="112138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 hướng phát triển nông nghiệp trong tương lai</a:t>
                      </a:r>
                      <a:endParaRPr lang="vi-VN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 triển nông nghiệp xanh.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7081242"/>
                  </a:ext>
                </a:extLst>
              </a:tr>
              <a:tr h="112138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khắc phục các khó khăn trong nông nghiệp 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Ứng dụng mạnh mẽ công nghệ vào sản xuất nông nghiệp.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619528"/>
                  </a:ext>
                </a:extLst>
              </a:tr>
              <a:tr h="87062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Trang trại có đặc điểm 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Mục đích chủ yếu là sản xuất nông sản hàng hoá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8724699"/>
                  </a:ext>
                </a:extLst>
              </a:tr>
              <a:tr h="112138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tổ chức lãnh thổ nông nghiệp cao nhất là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800" b="0" i="0" u="none" strike="noStrike" dirty="0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326616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93164F-DBF8-5AE4-9B43-96B608E1E88E}"/>
              </a:ext>
            </a:extLst>
          </p:cNvPr>
          <p:cNvSpPr txBox="1"/>
          <p:nvPr/>
        </p:nvSpPr>
        <p:spPr>
          <a:xfrm>
            <a:off x="3467099" y="228600"/>
            <a:ext cx="52578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#9Slide03 Oswald Bold" panose="00000800000000000000" pitchFamily="2" charset="0"/>
              </a:rPr>
              <a:t>ĐI TÌM MẢNH GHÉP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F2BEE5-5807-6618-5BC5-7D44770E5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60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0FBC25-B4AB-9A90-9DA9-D00341A8E830}"/>
              </a:ext>
            </a:extLst>
          </p:cNvPr>
          <p:cNvSpPr/>
          <p:nvPr/>
        </p:nvSpPr>
        <p:spPr>
          <a:xfrm>
            <a:off x="1621336" y="-1600200"/>
            <a:ext cx="9656264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cap="all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THỬ THÁCH CHO </a:t>
            </a:r>
            <a:r>
              <a:rPr lang="en-US" sz="88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CF99BE6-A336-EF1B-0CE5-FC2C1CE9F720}"/>
              </a:ext>
            </a:extLst>
          </p:cNvPr>
          <p:cNvSpPr/>
          <p:nvPr/>
        </p:nvSpPr>
        <p:spPr>
          <a:xfrm>
            <a:off x="-12344400" y="4572000"/>
            <a:ext cx="12192000" cy="228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771B8A7-C182-7273-83D8-00764FCD4DE7}"/>
              </a:ext>
            </a:extLst>
          </p:cNvPr>
          <p:cNvSpPr/>
          <p:nvPr/>
        </p:nvSpPr>
        <p:spPr>
          <a:xfrm>
            <a:off x="1219200" y="7017264"/>
            <a:ext cx="10058400" cy="2126736"/>
          </a:xfrm>
          <a:prstGeom prst="rect">
            <a:avLst/>
          </a:prstGeom>
          <a:ln w="12700">
            <a:noFill/>
            <a:prstDash val="sysDash"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SGK – Tr 78.</a:t>
            </a:r>
            <a:endParaRPr lang="en-US" sz="2800" dirty="0">
              <a:solidFill>
                <a:srgbClr val="002060"/>
              </a:solidFill>
              <a:latin typeface="#9Slide03 Oswald Bold" panose="000008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trước nội dung </a:t>
            </a:r>
            <a:r>
              <a:rPr lang="en-US" sz="280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27.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hiểu một mô hình nông nghiệp công nghệ cao ở nước ta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Nộp và chấm điểm ở tiết sau.</a:t>
            </a:r>
            <a:endParaRPr lang="en-US" sz="2800" dirty="0">
              <a:solidFill>
                <a:srgbClr val="002060"/>
              </a:solidFill>
              <a:latin typeface="#9Slide03 Oswald Bold" panose="000008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610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B08610-BD0E-D318-AAF5-79943C740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40B34A5-DF62-4CA8-FCC6-C28CD251104D}"/>
              </a:ext>
            </a:extLst>
          </p:cNvPr>
          <p:cNvSpPr/>
          <p:nvPr/>
        </p:nvSpPr>
        <p:spPr>
          <a:xfrm>
            <a:off x="1621336" y="533400"/>
            <a:ext cx="9656264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cap="all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THỬ THÁCH CHO </a:t>
            </a:r>
            <a:r>
              <a:rPr lang="en-US" sz="88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47F684D-C684-9073-0EE8-9CCED36AEC72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3FE212-0B55-EC56-B9F4-1EC7E3D58FBC}"/>
              </a:ext>
            </a:extLst>
          </p:cNvPr>
          <p:cNvSpPr/>
          <p:nvPr/>
        </p:nvSpPr>
        <p:spPr>
          <a:xfrm>
            <a:off x="1219200" y="4702356"/>
            <a:ext cx="10058400" cy="2126736"/>
          </a:xfrm>
          <a:prstGeom prst="rect">
            <a:avLst/>
          </a:prstGeom>
          <a:ln w="12700">
            <a:noFill/>
            <a:prstDash val="sysDash"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SGK – Tr 78.</a:t>
            </a:r>
            <a:endParaRPr lang="en-US" sz="2800" dirty="0">
              <a:solidFill>
                <a:srgbClr val="002060"/>
              </a:solidFill>
              <a:latin typeface="#9Slide03 Oswald Bold" panose="000008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trước nội dung </a:t>
            </a:r>
            <a:r>
              <a:rPr lang="en-US" sz="280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27.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hiểu một mô hình nông nghiệp công nghệ cao ở nước ta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Nộp và chấm điểm ở tiết sau.</a:t>
            </a:r>
            <a:endParaRPr lang="en-US" sz="2800" dirty="0">
              <a:solidFill>
                <a:srgbClr val="002060"/>
              </a:solidFill>
              <a:latin typeface="#9Slide03 Oswald Bold" panose="000008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5106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 trị của lời cảm ơn trong cuộc sống bạn nên trân trọng -  GiaTriCuocSong.org">
            <a:extLst>
              <a:ext uri="{FF2B5EF4-FFF2-40B4-BE49-F238E27FC236}">
                <a16:creationId xmlns:a16="http://schemas.microsoft.com/office/drawing/2014/main" xmlns="" id="{80894E36-2C83-E218-4634-87F7BA12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40072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3" action="ppaction://hlinksldjump"/>
          </p:cNvPr>
          <p:cNvSpPr/>
          <p:nvPr/>
        </p:nvSpPr>
        <p:spPr>
          <a:xfrm>
            <a:off x="-31041" y="17156"/>
            <a:ext cx="2133600" cy="1816956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10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24200" y="914400"/>
            <a:ext cx="6629400" cy="2378224"/>
            <a:chOff x="3124200" y="914400"/>
            <a:chExt cx="6629400" cy="2378224"/>
          </a:xfrm>
          <a:solidFill>
            <a:srgbClr val="509116"/>
          </a:solidFill>
        </p:grpSpPr>
        <p:sp>
          <p:nvSpPr>
            <p:cNvPr id="4" name="Horizontal Scroll 3"/>
            <p:cNvSpPr/>
            <p:nvPr/>
          </p:nvSpPr>
          <p:spPr>
            <a:xfrm>
              <a:off x="3124200" y="914400"/>
              <a:ext cx="6629400" cy="2378224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0000" y="1325940"/>
              <a:ext cx="5715000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Lúa mì thuộc nhóm cây trồng nào?</a:t>
              </a:r>
              <a:endPara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8" name="Oval 2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914900" y="3432021"/>
            <a:ext cx="350520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Cây lương thực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FE33AD-6713-E36A-459C-25DF0644F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539" y="4601254"/>
            <a:ext cx="2143125" cy="21431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E7EDC20-335A-3255-BF6F-63255608A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900" y="4601254"/>
            <a:ext cx="2143125" cy="2143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42F4042-5162-BE49-D913-D7E2232CA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214" y="4611763"/>
            <a:ext cx="2143125" cy="21431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D5507B9-16CD-B710-116E-0055FF05F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4638675"/>
            <a:ext cx="2143125" cy="21431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F82B757-72F5-75B4-1969-54FA758C8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63867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58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8-Point Star 444">
            <a:hlinkClick r:id="rId3" action="ppaction://hlinksldjump"/>
          </p:cNvPr>
          <p:cNvSpPr/>
          <p:nvPr/>
        </p:nvSpPr>
        <p:spPr>
          <a:xfrm>
            <a:off x="35496" y="116632"/>
            <a:ext cx="2047988" cy="1981200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10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62200" y="1047750"/>
            <a:ext cx="7848872" cy="2228850"/>
            <a:chOff x="2362200" y="1047750"/>
            <a:chExt cx="7848872" cy="2228850"/>
          </a:xfrm>
          <a:solidFill>
            <a:srgbClr val="509116"/>
          </a:solidFill>
        </p:grpSpPr>
        <p:sp>
          <p:nvSpPr>
            <p:cNvPr id="453" name="Horizontal Scroll 452"/>
            <p:cNvSpPr/>
            <p:nvPr/>
          </p:nvSpPr>
          <p:spPr>
            <a:xfrm>
              <a:off x="2362200" y="1047750"/>
              <a:ext cx="7848872" cy="2228850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</a:endParaRPr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2793565" y="1402140"/>
              <a:ext cx="7272808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Cây cà phê thuộc nhóm cây trồng nào?</a:t>
              </a:r>
              <a:endPara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8" name="5-Point Star 27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77369" y="3630990"/>
            <a:ext cx="350520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Cây công nghiệp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0E91A4-299E-965D-E50E-736D2439A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28" y="4571999"/>
            <a:ext cx="2267857" cy="22678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86B52D6-D7F6-8531-D7C6-8174FFCD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028" y="4590142"/>
            <a:ext cx="2267857" cy="22678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7FAF02A-2B56-C126-0B23-61F82ABA7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5364" y="4590143"/>
            <a:ext cx="2267857" cy="22678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DEB77081-FAE0-6A36-A571-8ECCE18DD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7700" y="4553856"/>
            <a:ext cx="2267857" cy="2267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68E02FB-E07D-5738-B7E1-FBC1E3B29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3510" y="4553856"/>
            <a:ext cx="2267857" cy="22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07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3" action="ppaction://hlinksldjump"/>
          </p:cNvPr>
          <p:cNvSpPr/>
          <p:nvPr/>
        </p:nvSpPr>
        <p:spPr>
          <a:xfrm>
            <a:off x="35496" y="76200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10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62200" y="1143000"/>
            <a:ext cx="7848872" cy="2441352"/>
            <a:chOff x="2362200" y="1548656"/>
            <a:chExt cx="7848872" cy="2035696"/>
          </a:xfrm>
          <a:solidFill>
            <a:srgbClr val="509116"/>
          </a:solidFill>
        </p:grpSpPr>
        <p:sp>
          <p:nvSpPr>
            <p:cNvPr id="4" name="Horizontal Scroll 3"/>
            <p:cNvSpPr/>
            <p:nvPr/>
          </p:nvSpPr>
          <p:spPr>
            <a:xfrm>
              <a:off x="2362200" y="1548656"/>
              <a:ext cx="7848872" cy="2035696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  <a:latin typeface="#9Slide03 Oswald" panose="00000500000000000000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43200" y="1955353"/>
              <a:ext cx="7272808" cy="13088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Nông nghiệp bao gồm những ngành nào?</a:t>
              </a:r>
              <a:endPara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8" name="Oval 2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962400" y="3807628"/>
            <a:ext cx="525780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Trồng trọt – Chăn nuôi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A992473-D1F0-81B1-33CD-42BB45858B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203" t="13923" r="10681" b="7875"/>
          <a:stretch/>
        </p:blipFill>
        <p:spPr>
          <a:xfrm>
            <a:off x="32657" y="4861900"/>
            <a:ext cx="3124200" cy="19960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E9F35C3-7353-C053-C119-B1C843BE9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203" t="13923" r="10681" b="7875"/>
          <a:stretch/>
        </p:blipFill>
        <p:spPr>
          <a:xfrm>
            <a:off x="3124200" y="4861900"/>
            <a:ext cx="3124200" cy="19960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EC28850-32E4-28B7-E781-E9DCAAEB75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203" t="13923" r="10681" b="7875"/>
          <a:stretch/>
        </p:blipFill>
        <p:spPr>
          <a:xfrm>
            <a:off x="6019800" y="4861900"/>
            <a:ext cx="3124200" cy="19960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D494E6C-1F84-B31F-0085-ED5CDB21F8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203" t="13923" r="10681" b="7875"/>
          <a:stretch/>
        </p:blipFill>
        <p:spPr>
          <a:xfrm>
            <a:off x="9067800" y="4861900"/>
            <a:ext cx="3124200" cy="199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00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3" action="ppaction://hlinksldjump"/>
          </p:cNvPr>
          <p:cNvSpPr/>
          <p:nvPr/>
        </p:nvSpPr>
        <p:spPr>
          <a:xfrm>
            <a:off x="35496" y="116632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20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14600" y="1066800"/>
            <a:ext cx="7848872" cy="2035696"/>
            <a:chOff x="2514600" y="1161871"/>
            <a:chExt cx="7848872" cy="2035696"/>
          </a:xfrm>
          <a:solidFill>
            <a:srgbClr val="509116"/>
          </a:solidFill>
        </p:grpSpPr>
        <p:sp>
          <p:nvSpPr>
            <p:cNvPr id="4" name="Horizontal Scroll 3"/>
            <p:cNvSpPr/>
            <p:nvPr/>
          </p:nvSpPr>
          <p:spPr>
            <a:xfrm>
              <a:off x="2514600" y="1161871"/>
              <a:ext cx="7848872" cy="2035696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800">
                <a:solidFill>
                  <a:schemeClr val="bg1"/>
                </a:solidFill>
                <a:latin typeface="#9Slide03 Oswald" panose="00000500000000000000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841983" y="1466671"/>
              <a:ext cx="7488832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Nông nghiệp phụ thuộc vào yếu tố nào?</a:t>
              </a:r>
              <a:endPara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8" name="Oval 2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191000" y="3505200"/>
            <a:ext cx="449580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Điều kiện tự nhiên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pic>
        <p:nvPicPr>
          <p:cNvPr id="31" name="Picture 2" descr="Sprout - Free nature icons">
            <a:extLst>
              <a:ext uri="{FF2B5EF4-FFF2-40B4-BE49-F238E27FC236}">
                <a16:creationId xmlns:a16="http://schemas.microsoft.com/office/drawing/2014/main" xmlns="" id="{B25CEFE5-8E8A-FAE6-E3EB-32C6CC8E0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0" y="4960641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prout - Free nature icons">
            <a:extLst>
              <a:ext uri="{FF2B5EF4-FFF2-40B4-BE49-F238E27FC236}">
                <a16:creationId xmlns:a16="http://schemas.microsoft.com/office/drawing/2014/main" xmlns="" id="{FD53253E-B030-BD21-A92D-8FDAAD141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30" y="4944272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Sprout - Free nature icons">
            <a:extLst>
              <a:ext uri="{FF2B5EF4-FFF2-40B4-BE49-F238E27FC236}">
                <a16:creationId xmlns:a16="http://schemas.microsoft.com/office/drawing/2014/main" xmlns="" id="{4390043E-428D-78E7-C49B-43EDAC641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927903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Sprout - Free nature icons">
            <a:extLst>
              <a:ext uri="{FF2B5EF4-FFF2-40B4-BE49-F238E27FC236}">
                <a16:creationId xmlns:a16="http://schemas.microsoft.com/office/drawing/2014/main" xmlns="" id="{A2CB1725-2AAB-A112-1876-C32324EF7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911534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prout - Free nature icons">
            <a:extLst>
              <a:ext uri="{FF2B5EF4-FFF2-40B4-BE49-F238E27FC236}">
                <a16:creationId xmlns:a16="http://schemas.microsoft.com/office/drawing/2014/main" xmlns="" id="{B6B293DC-DB81-F89C-9447-DA9B21693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895165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Sprout - Free nature icons">
            <a:extLst>
              <a:ext uri="{FF2B5EF4-FFF2-40B4-BE49-F238E27FC236}">
                <a16:creationId xmlns:a16="http://schemas.microsoft.com/office/drawing/2014/main" xmlns="" id="{CE7F5AF8-F895-5889-8487-5EB2F7577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876800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722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3" action="ppaction://hlinksldjump"/>
          </p:cNvPr>
          <p:cNvSpPr/>
          <p:nvPr/>
        </p:nvSpPr>
        <p:spPr>
          <a:xfrm>
            <a:off x="35496" y="116632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20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81200" y="774040"/>
            <a:ext cx="8039236" cy="2731160"/>
            <a:chOff x="2171564" y="1329848"/>
            <a:chExt cx="7850930" cy="2035696"/>
          </a:xfrm>
        </p:grpSpPr>
        <p:sp>
          <p:nvSpPr>
            <p:cNvPr id="4" name="Horizontal Scroll 3"/>
            <p:cNvSpPr/>
            <p:nvPr/>
          </p:nvSpPr>
          <p:spPr>
            <a:xfrm>
              <a:off x="2171564" y="1329848"/>
              <a:ext cx="7848872" cy="2035696"/>
            </a:xfrm>
            <a:prstGeom prst="horizontalScroll">
              <a:avLst/>
            </a:prstGeom>
            <a:solidFill>
              <a:srgbClr val="50911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33662" y="1749515"/>
              <a:ext cx="7488832" cy="1169961"/>
            </a:xfrm>
            <a:prstGeom prst="rect">
              <a:avLst/>
            </a:prstGeom>
            <a:solidFill>
              <a:srgbClr val="50911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Diện tích mặt nước là tư liệu sản xuất của ngành nào?</a:t>
              </a:r>
              <a:endPara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8" name="Oval 2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090709" y="3388932"/>
            <a:ext cx="419100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Thuỷ sản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914FD48-74DB-0351-0169-7988353B8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6326" y="4259997"/>
            <a:ext cx="2430760" cy="24307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FA6C4D3-30A9-D2B6-C97A-327FDFC48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0028" y="4127576"/>
            <a:ext cx="2430760" cy="2430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D77AC3F-0026-56A7-373A-B0EB891AC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6820" y="4194345"/>
            <a:ext cx="2430760" cy="24307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C5E15BB-6B5E-4C9A-0C4E-AAC9E8EDB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0314" y="4213395"/>
            <a:ext cx="2430760" cy="24307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1BBED5D-69FA-C60E-463A-0E1F8004B3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364" t="25470" r="11636" b="27939"/>
          <a:stretch/>
        </p:blipFill>
        <p:spPr>
          <a:xfrm>
            <a:off x="35496" y="5105400"/>
            <a:ext cx="2964150" cy="17262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F6E6B419-AB1D-E37B-8898-35CFE777D1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364" t="25470" r="11636" b="27939"/>
          <a:stretch/>
        </p:blipFill>
        <p:spPr>
          <a:xfrm>
            <a:off x="3046698" y="5123013"/>
            <a:ext cx="2964150" cy="17262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8635D9F-8451-89E0-8C25-C53ACDFD7C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364" t="25470" r="11636" b="27939"/>
          <a:stretch/>
        </p:blipFill>
        <p:spPr>
          <a:xfrm>
            <a:off x="6096000" y="5142500"/>
            <a:ext cx="2964150" cy="17262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D528FDA-BEA0-4CEF-521D-38185B651B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364" t="25470" r="11636" b="27939"/>
          <a:stretch/>
        </p:blipFill>
        <p:spPr>
          <a:xfrm>
            <a:off x="9192354" y="5091241"/>
            <a:ext cx="2964150" cy="172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04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3" action="ppaction://hlinksldjump"/>
          </p:cNvPr>
          <p:cNvSpPr/>
          <p:nvPr/>
        </p:nvSpPr>
        <p:spPr>
          <a:xfrm>
            <a:off x="35496" y="116632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20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900" y="3564807"/>
            <a:ext cx="525780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Nông nghiệp xanh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438400" y="762000"/>
            <a:ext cx="7848872" cy="2572938"/>
            <a:chOff x="2438400" y="1314271"/>
            <a:chExt cx="7848872" cy="2035696"/>
          </a:xfrm>
          <a:solidFill>
            <a:srgbClr val="509116"/>
          </a:solidFill>
        </p:grpSpPr>
        <p:sp>
          <p:nvSpPr>
            <p:cNvPr id="4" name="Horizontal Scroll 3"/>
            <p:cNvSpPr/>
            <p:nvPr/>
          </p:nvSpPr>
          <p:spPr>
            <a:xfrm>
              <a:off x="2438400" y="1314271"/>
              <a:ext cx="7848872" cy="2035696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800">
                <a:solidFill>
                  <a:schemeClr val="bg1"/>
                </a:solidFill>
                <a:latin typeface="#9Slide03 Oswald" panose="0000050000000000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48000" y="1696566"/>
              <a:ext cx="7182036" cy="12419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Nông nghiệp của thế giới đang phát triển theo hướng nào?</a:t>
              </a:r>
              <a:endPara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8" name="5-Point Star 27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E4B8B48-40E0-A9CB-2AF5-6142081219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0" y="4867225"/>
            <a:ext cx="3085700" cy="19907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C3675FA-3973-9C95-C35C-9282D6EF29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3048000" y="4867225"/>
            <a:ext cx="3085700" cy="19907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516B1F4-D9F6-D1DF-94C7-38748C9DAB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6096000" y="4867225"/>
            <a:ext cx="3085700" cy="19907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0EB3AD8-A42E-0003-70AE-CC9BB0F4A8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9144000" y="4867225"/>
            <a:ext cx="3085700" cy="19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01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-Point Star 3">
            <a:hlinkClick r:id="rId3" action="ppaction://hlinksldjump"/>
          </p:cNvPr>
          <p:cNvSpPr/>
          <p:nvPr/>
        </p:nvSpPr>
        <p:spPr>
          <a:xfrm>
            <a:off x="35496" y="116632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30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2662" y="3807151"/>
            <a:ext cx="684076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Tiến bộ khoa học kĩ thuật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81165" y="582191"/>
            <a:ext cx="8101035" cy="3429000"/>
            <a:chOff x="1541240" y="677329"/>
            <a:chExt cx="8101035" cy="3429000"/>
          </a:xfrm>
          <a:solidFill>
            <a:srgbClr val="509116"/>
          </a:solidFill>
        </p:grpSpPr>
        <p:sp>
          <p:nvSpPr>
            <p:cNvPr id="5" name="Horizontal Scroll 4"/>
            <p:cNvSpPr/>
            <p:nvPr/>
          </p:nvSpPr>
          <p:spPr>
            <a:xfrm>
              <a:off x="1541240" y="677329"/>
              <a:ext cx="8101035" cy="3429000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63147" y="1400480"/>
              <a:ext cx="7479939" cy="21236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“Làm thay đổi cách thức sản xuất, tăng năng suất, sản lượng và giá trị nông sản” là do nhân tố nào?</a:t>
              </a:r>
              <a:endParaRPr lang="vi-V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8" name="Oval 2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8E37911-C816-F6A6-CD7A-8C93A5C82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4638148"/>
            <a:ext cx="2143125" cy="21431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66A076F-4569-9BFC-E961-C8A0ABA17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675" y="4714875"/>
            <a:ext cx="2143125" cy="21431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9219CB8-8D24-E8F6-571B-DD7E9DAF3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475" y="4713821"/>
            <a:ext cx="2143125" cy="2143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B45F35C-10B9-7C73-9F99-67F9B657F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875" y="4648200"/>
            <a:ext cx="2143125" cy="21431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28E5D1B-BFEF-345D-3E5D-71AED1250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5" y="471487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3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82874858-0721-407C-8F5B-FD70AF48C69B}" vid="{F00BFC39-CF7C-48D7-9090-2328E9ACCA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1643</Words>
  <Application>Microsoft Office PowerPoint</Application>
  <PresentationFormat>Custom</PresentationFormat>
  <Paragraphs>361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#9Slide03 Bebas Neue Bold</vt:lpstr>
      <vt:lpstr>Times New Roman</vt:lpstr>
      <vt:lpstr>#9Slide02 Noi dung dai</vt:lpstr>
      <vt:lpstr>Calibri</vt:lpstr>
      <vt:lpstr>Wingdings</vt:lpstr>
      <vt:lpstr>#9Slide03 Oswald</vt:lpstr>
      <vt:lpstr>#9Slide02 Tieu de dai</vt:lpstr>
      <vt:lpstr>#9Slide03 Bebas Neue ZSmall</vt:lpstr>
      <vt:lpstr>Tahoma</vt:lpstr>
      <vt:lpstr>#9Slide03 Oswald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subject/>
  <dc:creator>thuvienhoclieu.com</dc:creator>
  <cp:keywords>thuvienhoclieu.com</cp:keywords>
  <dc:description>thuvienhoclieu.com</dc:description>
  <cp:lastModifiedBy/>
  <cp:revision>1</cp:revision>
  <dcterms:created xsi:type="dcterms:W3CDTF">2023-02-03T03:42:47Z</dcterms:created>
  <dcterms:modified xsi:type="dcterms:W3CDTF">2023-02-03T03:44:12Z</dcterms:modified>
  <cp:category/>
  <cp:contentStatus/>
</cp:coreProperties>
</file>