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webp"/>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801" r:id="rId1"/>
  </p:sldMasterIdLst>
  <p:notesMasterIdLst>
    <p:notesMasterId r:id="rId35"/>
  </p:notesMasterIdLst>
  <p:sldIdLst>
    <p:sldId id="256" r:id="rId2"/>
    <p:sldId id="258" r:id="rId3"/>
    <p:sldId id="268" r:id="rId4"/>
    <p:sldId id="259" r:id="rId5"/>
    <p:sldId id="276" r:id="rId6"/>
    <p:sldId id="262" r:id="rId7"/>
    <p:sldId id="260" r:id="rId8"/>
    <p:sldId id="2007577256" r:id="rId9"/>
    <p:sldId id="261" r:id="rId10"/>
    <p:sldId id="298" r:id="rId11"/>
    <p:sldId id="2007577238" r:id="rId12"/>
    <p:sldId id="2007577257" r:id="rId13"/>
    <p:sldId id="299" r:id="rId14"/>
    <p:sldId id="270" r:id="rId15"/>
    <p:sldId id="257" r:id="rId16"/>
    <p:sldId id="2007577245" r:id="rId17"/>
    <p:sldId id="2007577240" r:id="rId18"/>
    <p:sldId id="300" r:id="rId19"/>
    <p:sldId id="2007577246" r:id="rId20"/>
    <p:sldId id="2007577247" r:id="rId21"/>
    <p:sldId id="2007577248" r:id="rId22"/>
    <p:sldId id="2007577229" r:id="rId23"/>
    <p:sldId id="2007577228" r:id="rId24"/>
    <p:sldId id="2007577249" r:id="rId25"/>
    <p:sldId id="2007577227" r:id="rId26"/>
    <p:sldId id="2007577250" r:id="rId27"/>
    <p:sldId id="2007577251" r:id="rId28"/>
    <p:sldId id="2007577252" r:id="rId29"/>
    <p:sldId id="2007577253" r:id="rId30"/>
    <p:sldId id="2007577254" r:id="rId31"/>
    <p:sldId id="2007577255" r:id="rId32"/>
    <p:sldId id="2007577244" r:id="rId33"/>
    <p:sldId id="2007577243" r:id="rId34"/>
  </p:sldIdLst>
  <p:sldSz cx="9144000" cy="5143500" type="screen16x9"/>
  <p:notesSz cx="6858000" cy="9144000"/>
  <p:embeddedFontLst>
    <p:embeddedFont>
      <p:font typeface="Fira Sans Extra Condensed Medium" charset="0"/>
      <p:regular r:id="rId36"/>
      <p:bold r:id="rId37"/>
      <p:italic r:id="rId38"/>
      <p:boldItalic r:id="rId39"/>
    </p:embeddedFont>
    <p:embeddedFont>
      <p:font typeface="Trebuchet MS" pitchFamily="34" charset="0"/>
      <p:regular r:id="rId40"/>
      <p:bold r:id="rId41"/>
      <p:italic r:id="rId42"/>
      <p:boldItalic r:id="rId43"/>
    </p:embeddedFont>
    <p:embeddedFont>
      <p:font typeface="Lato" pitchFamily="34" charset="0"/>
      <p:regular r:id="rId44"/>
      <p:bold r:id="rId45"/>
    </p:embeddedFont>
    <p:embeddedFont>
      <p:font typeface="Calibri" pitchFamily="34" charset="0"/>
      <p:regular r:id="rId46"/>
      <p:bold r:id="rId47"/>
      <p:italic r:id="rId48"/>
      <p:boldItalic r:id="rId49"/>
    </p:embeddedFont>
    <p:embeddedFont>
      <p:font typeface="Wingdings 3" pitchFamily="18" charset="2"/>
      <p:regular r:id="rId50"/>
    </p:embeddedFont>
    <p:embeddedFont>
      <p:font typeface="宋体" pitchFamily="2" charset="-122"/>
      <p:regular r:id="rId51"/>
    </p:embeddedFont>
    <p:embeddedFont>
      <p:font typeface="Tahoma" pitchFamily="34" charset="0"/>
      <p:regular r:id="rId52"/>
      <p:bold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87236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06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2903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8/14/2022</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8/14/2022</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7.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xmlns=""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xmlns=""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xmlns=""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xmlns=""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xmlns=""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01562"/>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xmlns="" val="3096447879"/>
                    </a:ext>
                  </a:extLst>
                </a:gridCol>
                <a:gridCol w="1633650">
                  <a:extLst>
                    <a:ext uri="{9D8B030D-6E8A-4147-A177-3AD203B41FA5}">
                      <a16:colId xmlns:a16="http://schemas.microsoft.com/office/drawing/2014/main" xmlns="" val="3562436979"/>
                    </a:ext>
                  </a:extLst>
                </a:gridCol>
                <a:gridCol w="843076">
                  <a:extLst>
                    <a:ext uri="{9D8B030D-6E8A-4147-A177-3AD203B41FA5}">
                      <a16:colId xmlns:a16="http://schemas.microsoft.com/office/drawing/2014/main" xmlns="" val="2818223583"/>
                    </a:ext>
                  </a:extLst>
                </a:gridCol>
                <a:gridCol w="1339707">
                  <a:extLst>
                    <a:ext uri="{9D8B030D-6E8A-4147-A177-3AD203B41FA5}">
                      <a16:colId xmlns:a16="http://schemas.microsoft.com/office/drawing/2014/main" xmlns="" val="1282315390"/>
                    </a:ext>
                  </a:extLst>
                </a:gridCol>
                <a:gridCol w="615785">
                  <a:extLst>
                    <a:ext uri="{9D8B030D-6E8A-4147-A177-3AD203B41FA5}">
                      <a16:colId xmlns:a16="http://schemas.microsoft.com/office/drawing/2014/main" xmlns="" val="2815943987"/>
                    </a:ext>
                  </a:extLst>
                </a:gridCol>
                <a:gridCol w="1566997">
                  <a:extLst>
                    <a:ext uri="{9D8B030D-6E8A-4147-A177-3AD203B41FA5}">
                      <a16:colId xmlns:a16="http://schemas.microsoft.com/office/drawing/2014/main" xmlns="" val="445383704"/>
                    </a:ext>
                  </a:extLst>
                </a:gridCol>
                <a:gridCol w="911161">
                  <a:extLst>
                    <a:ext uri="{9D8B030D-6E8A-4147-A177-3AD203B41FA5}">
                      <a16:colId xmlns:a16="http://schemas.microsoft.com/office/drawing/2014/main" xmlns="" val="3477085221"/>
                    </a:ext>
                  </a:extLst>
                </a:gridCol>
                <a:gridCol w="1271620">
                  <a:extLst>
                    <a:ext uri="{9D8B030D-6E8A-4147-A177-3AD203B41FA5}">
                      <a16:colId xmlns:a16="http://schemas.microsoft.com/office/drawing/2014/main" xmlns=""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263" y="310338"/>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xmlns="" id="{94546B6E-643C-45C2-AFF0-EC886D296C1B}"/>
              </a:ext>
            </a:extLst>
          </p:cNvPr>
          <p:cNvSpPr/>
          <p:nvPr/>
        </p:nvSpPr>
        <p:spPr>
          <a:xfrm>
            <a:off x="780839" y="1879263"/>
            <a:ext cx="7357867"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và</a:t>
            </a:r>
            <a:r>
              <a:rPr lang="en-US" sz="3600">
                <a:solidFill>
                  <a:schemeClr val="tx1">
                    <a:lumMod val="50000"/>
                  </a:schemeClr>
                </a:solidFill>
                <a:latin typeface="Times New Roman" panose="02020603050405020304" pitchFamily="18" charset="0"/>
                <a:ea typeface="Times New Roman" panose="02020603050405020304" pitchFamily="18" charset="0"/>
              </a:rPr>
              <a:t> </a:t>
            </a:r>
            <a:r>
              <a:rPr lang="vi-VN" sz="3600">
                <a:solidFill>
                  <a:schemeClr val="tx1">
                    <a:lumMod val="50000"/>
                  </a:schemeClr>
                </a:solidFill>
                <a:latin typeface="Times New Roman" panose="02020603050405020304" pitchFamily="18" charset="0"/>
                <a:ea typeface="Times New Roman" panose="02020603050405020304" pitchFamily="18" charset="0"/>
              </a:rPr>
              <a:t>kí hiệu hóa học riêng</a:t>
            </a:r>
            <a:r>
              <a:rPr lang="en-US" sz="360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xmlns="" id="{EF59B1E4-99C0-0EF4-09C6-E436DEF5189B}"/>
              </a:ext>
            </a:extLst>
          </p:cNvPr>
          <p:cNvSpPr/>
          <p:nvPr/>
        </p:nvSpPr>
        <p:spPr>
          <a:xfrm>
            <a:off x="124500" y="2279369"/>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xmlns=""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xmlns=""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1489973"/>
            <a:ext cx="8720919" cy="461665"/>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585195"/>
            <a:ext cx="8720919" cy="830997"/>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E378CC9A-A71B-4726-B887-5860F8C36B2C}"/>
              </a:ext>
            </a:extLst>
          </p:cNvPr>
          <p:cNvGraphicFramePr>
            <a:graphicFrameLocks noGrp="1"/>
          </p:cNvGraphicFramePr>
          <p:nvPr>
            <p:extLst>
              <p:ext uri="{D42A27DB-BD31-4B8C-83A1-F6EECF244321}">
                <p14:modId xmlns:p14="http://schemas.microsoft.com/office/powerpoint/2010/main" val="1332152526"/>
              </p:ext>
            </p:extLst>
          </p:nvPr>
        </p:nvGraphicFramePr>
        <p:xfrm>
          <a:off x="837811" y="2025419"/>
          <a:ext cx="7933656" cy="3162935"/>
        </p:xfrm>
        <a:graphic>
          <a:graphicData uri="http://schemas.openxmlformats.org/drawingml/2006/table">
            <a:tbl>
              <a:tblPr firstRow="1" bandRow="1"/>
              <a:tblGrid>
                <a:gridCol w="3699148">
                  <a:extLst>
                    <a:ext uri="{9D8B030D-6E8A-4147-A177-3AD203B41FA5}">
                      <a16:colId xmlns:a16="http://schemas.microsoft.com/office/drawing/2014/main" xmlns="" val="2103051161"/>
                    </a:ext>
                  </a:extLst>
                </a:gridCol>
                <a:gridCol w="2261349">
                  <a:extLst>
                    <a:ext uri="{9D8B030D-6E8A-4147-A177-3AD203B41FA5}">
                      <a16:colId xmlns:a16="http://schemas.microsoft.com/office/drawing/2014/main" xmlns="" val="773045551"/>
                    </a:ext>
                  </a:extLst>
                </a:gridCol>
                <a:gridCol w="1973159">
                  <a:extLst>
                    <a:ext uri="{9D8B030D-6E8A-4147-A177-3AD203B41FA5}">
                      <a16:colId xmlns:a16="http://schemas.microsoft.com/office/drawing/2014/main" xmlns="" val="1268017771"/>
                    </a:ext>
                  </a:extLst>
                </a:gridCol>
              </a:tblGrid>
              <a:tr h="321740">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xmlns=""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xmlns=""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xmlns=""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xmlns=""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xmlns=""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xmlns=""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xmlns=""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xmlns=""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xmlns=""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xmlns=""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xmlns=""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xmlns=""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xmlns=""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xmlns=""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xmlns=""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xmlns=""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xmlns=""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xmlns=""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xmlns=""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xmlns=""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xmlns=""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xmlns=""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xmlns=""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xmlns=""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xmlns=""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xmlns=""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xmlns=""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xmlns=""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xmlns=""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xmlns=""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xmlns=""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xmlns=""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xmlns=""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xmlns=""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xmlns=""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xmlns=""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xmlns=""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xmlns=""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xmlns=""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xmlns=""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xmlns=""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xmlns=""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xmlns=""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xmlns=""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xmlns=""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xmlns=""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xmlns=""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xmlns=""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xmlns=""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0" y="996530"/>
            <a:ext cx="9199954"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Có 2 đội chơi, mỗi đội chơi gồm 10 HS.</a:t>
            </a:r>
          </a:p>
          <a:p>
            <a:pPr algn="just"/>
            <a:r>
              <a:rPr lang="en-US" sz="3200">
                <a:latin typeface="Times New Roman" panose="02020603050405020304" pitchFamily="18" charset="0"/>
                <a:cs typeface="Times New Roman" panose="02020603050405020304" pitchFamily="18" charset="0"/>
              </a:rPr>
              <a:t>Mỗi HS có nhiệm vụ ghép đúng tên gọi và kí hiệu hóa</a:t>
            </a:r>
          </a:p>
          <a:p>
            <a:pPr algn="just"/>
            <a:r>
              <a:rPr lang="en-US" sz="3200">
                <a:latin typeface="Times New Roman" panose="02020603050405020304" pitchFamily="18" charset="0"/>
                <a:cs typeface="Times New Roman" panose="02020603050405020304" pitchFamily="18" charset="0"/>
              </a:rPr>
              <a:t>học của một nguyên tố. Đội chơi nào hoàn thành </a:t>
            </a:r>
          </a:p>
          <a:p>
            <a:pPr algn="just"/>
            <a:r>
              <a:rPr lang="en-US" sz="3200">
                <a:latin typeface="Times New Roman" panose="02020603050405020304" pitchFamily="18" charset="0"/>
                <a:cs typeface="Times New Roman" panose="02020603050405020304" pitchFamily="18" charset="0"/>
              </a:rPr>
              <a:t>đúng 10 nguyên tố trong thời gian ngắn nhất sẽ giành</a:t>
            </a:r>
          </a:p>
          <a:p>
            <a:pPr algn="just"/>
            <a:r>
              <a:rPr lang="en-US" sz="3200">
                <a:latin typeface="Times New Roman" panose="02020603050405020304" pitchFamily="18" charset="0"/>
                <a:cs typeface="Times New Roman" panose="02020603050405020304" pitchFamily="18" charset="0"/>
              </a:rPr>
              <a:t>chiến thắng</a:t>
            </a:r>
          </a:p>
        </p:txBody>
      </p:sp>
    </p:spTree>
    <p:extLst>
      <p:ext uri="{BB962C8B-B14F-4D97-AF65-F5344CB8AC3E}">
        <p14:creationId xmlns:p14="http://schemas.microsoft.com/office/powerpoint/2010/main" val="35943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xmlns=""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xmlns="" id="{47F4C5CA-E4D6-D31D-73A3-A66456AD501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xmlns=""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xmlns=""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xmlns=""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xmlns=""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xmlns=""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xmlns=""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xmlns=""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xmlns=""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xmlns=""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xmlns=""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xmlns="" id="{69362075-2400-AFB8-1A88-184E7ADAAB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xmlns="" id="{A678223F-1624-A8C6-394D-A30387011C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spid="_x0000_s1028"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spid="_x0000_s1029"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xmlns="" id="{ECAC05A5-9306-4D84-A879-2E3628549F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355" y="1090096"/>
            <a:ext cx="3022821" cy="3724803"/>
          </a:xfrm>
          <a:prstGeom prst="rect">
            <a:avLst/>
          </a:prstGeom>
        </p:spPr>
      </p:pic>
      <p:sp>
        <p:nvSpPr>
          <p:cNvPr id="18" name="TextBox 17">
            <a:extLst>
              <a:ext uri="{FF2B5EF4-FFF2-40B4-BE49-F238E27FC236}">
                <a16:creationId xmlns:a16="http://schemas.microsoft.com/office/drawing/2014/main" xmlns=""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a16="http://schemas.microsoft.com/office/drawing/2014/main" xmlns=""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a16="http://schemas.microsoft.com/office/drawing/2014/main" xmlns=""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xmlns=""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ln w="0">
                  <a:noFill/>
                </a:ln>
                <a:solidFill>
                  <a:srgbClr val="FF0000"/>
                </a:solidFill>
                <a:latin typeface="Times New Roman" panose="02020603050405020304" pitchFamily="18" charset="0"/>
                <a:cs typeface="Times New Roman" panose="02020603050405020304" pitchFamily="18" charset="0"/>
                <a:sym typeface="+mn-lt"/>
              </a:rPr>
              <a:t>Về nhà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xmlns=""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xmlns=""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xmlns=""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xmlns=""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xmlns=""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xmlns=""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xmlns=""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xmlns=""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xmlns=""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2216566"/>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507A55CD-DD5D-42FF-95A4-4AA9801F6339}"/>
              </a:ext>
            </a:extLst>
          </p:cNvPr>
          <p:cNvGraphicFramePr>
            <a:graphicFrameLocks noGrp="1"/>
          </p:cNvGraphicFramePr>
          <p:nvPr>
            <p:extLst>
              <p:ext uri="{D42A27DB-BD31-4B8C-83A1-F6EECF244321}">
                <p14:modId xmlns:p14="http://schemas.microsoft.com/office/powerpoint/2010/main" val="2034944243"/>
              </p:ext>
            </p:extLst>
          </p:nvPr>
        </p:nvGraphicFramePr>
        <p:xfrm>
          <a:off x="502462" y="3041078"/>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a16="http://schemas.microsoft.com/office/drawing/2014/main" xmlns="" val="2316296713"/>
                    </a:ext>
                  </a:extLst>
                </a:gridCol>
                <a:gridCol w="832513">
                  <a:extLst>
                    <a:ext uri="{9D8B030D-6E8A-4147-A177-3AD203B41FA5}">
                      <a16:colId xmlns:a16="http://schemas.microsoft.com/office/drawing/2014/main" xmlns="" val="3435080568"/>
                    </a:ext>
                  </a:extLst>
                </a:gridCol>
                <a:gridCol w="887105">
                  <a:extLst>
                    <a:ext uri="{9D8B030D-6E8A-4147-A177-3AD203B41FA5}">
                      <a16:colId xmlns:a16="http://schemas.microsoft.com/office/drawing/2014/main" xmlns="" val="3424779979"/>
                    </a:ext>
                  </a:extLst>
                </a:gridCol>
                <a:gridCol w="791570">
                  <a:extLst>
                    <a:ext uri="{9D8B030D-6E8A-4147-A177-3AD203B41FA5}">
                      <a16:colId xmlns:a16="http://schemas.microsoft.com/office/drawing/2014/main" xmlns="" val="2480315216"/>
                    </a:ext>
                  </a:extLst>
                </a:gridCol>
                <a:gridCol w="1610436">
                  <a:extLst>
                    <a:ext uri="{9D8B030D-6E8A-4147-A177-3AD203B41FA5}">
                      <a16:colId xmlns:a16="http://schemas.microsoft.com/office/drawing/2014/main" xmlns="" val="302860229"/>
                    </a:ext>
                  </a:extLst>
                </a:gridCol>
                <a:gridCol w="941695">
                  <a:extLst>
                    <a:ext uri="{9D8B030D-6E8A-4147-A177-3AD203B41FA5}">
                      <a16:colId xmlns:a16="http://schemas.microsoft.com/office/drawing/2014/main" xmlns="" val="126302508"/>
                    </a:ext>
                  </a:extLst>
                </a:gridCol>
                <a:gridCol w="791570">
                  <a:extLst>
                    <a:ext uri="{9D8B030D-6E8A-4147-A177-3AD203B41FA5}">
                      <a16:colId xmlns:a16="http://schemas.microsoft.com/office/drawing/2014/main" xmlns="" val="3976823450"/>
                    </a:ext>
                  </a:extLst>
                </a:gridCol>
                <a:gridCol w="828192">
                  <a:extLst>
                    <a:ext uri="{9D8B030D-6E8A-4147-A177-3AD203B41FA5}">
                      <a16:colId xmlns:a16="http://schemas.microsoft.com/office/drawing/2014/main" xmlns=""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a16="http://schemas.microsoft.com/office/drawing/2014/main" xmlns=""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a16="http://schemas.microsoft.com/office/drawing/2014/main" xmlns=""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a16="http://schemas.microsoft.com/office/drawing/2014/main" xmlns=""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a16="http://schemas.microsoft.com/office/drawing/2014/main" xmlns=""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a16="http://schemas.microsoft.com/office/drawing/2014/main" xmlns="" val="2014185894"/>
                  </a:ext>
                </a:extLst>
              </a:tr>
            </a:tbl>
          </a:graphicData>
        </a:graphic>
      </p:graphicFrame>
      <p:sp>
        <p:nvSpPr>
          <p:cNvPr id="6" name="TextBox 5">
            <a:extLst>
              <a:ext uri="{FF2B5EF4-FFF2-40B4-BE49-F238E27FC236}">
                <a16:creationId xmlns:a16="http://schemas.microsoft.com/office/drawing/2014/main" xmlns=""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gì? Nêu khái niệm nguyên tố hóa học?</a:t>
            </a: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392865" y="1284633"/>
            <a:ext cx="6653959" cy="3050055"/>
            <a:chOff x="1181750" y="1679545"/>
            <a:chExt cx="6710138" cy="2748672"/>
          </a:xfrm>
        </p:grpSpPr>
        <p:sp>
          <p:nvSpPr>
            <p:cNvPr id="639" name="Google Shape;639;p34"/>
            <p:cNvSpPr/>
            <p:nvPr/>
          </p:nvSpPr>
          <p:spPr>
            <a:xfrm rot="10800000">
              <a:off x="5447127" y="2651053"/>
              <a:ext cx="2444761" cy="177716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181750" y="2651084"/>
              <a:ext cx="2458773" cy="1676547"/>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800273">
              <a:off x="3086140" y="1679545"/>
              <a:ext cx="2775702" cy="198101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27860" y="1436749"/>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xmlns="" id="{1598E9E3-A67A-48CD-9C45-10FA534C2045}"/>
              </a:ext>
            </a:extLst>
          </p:cNvPr>
          <p:cNvGrpSpPr>
            <a:grpSpLocks/>
          </p:cNvGrpSpPr>
          <p:nvPr/>
        </p:nvGrpSpPr>
        <p:grpSpPr bwMode="auto">
          <a:xfrm>
            <a:off x="1878023" y="2382207"/>
            <a:ext cx="1511300" cy="1514475"/>
            <a:chOff x="2866890" y="3435445"/>
            <a:chExt cx="1511581" cy="1515804"/>
          </a:xfrm>
        </p:grpSpPr>
        <p:grpSp>
          <p:nvGrpSpPr>
            <p:cNvPr id="31" name="Group 3">
              <a:extLst>
                <a:ext uri="{FF2B5EF4-FFF2-40B4-BE49-F238E27FC236}">
                  <a16:creationId xmlns:a16="http://schemas.microsoft.com/office/drawing/2014/main" xmlns="" id="{7E8E2594-377E-4EC2-9039-1FE5068C0CA4}"/>
                </a:ext>
              </a:extLst>
            </p:cNvPr>
            <p:cNvGrpSpPr>
              <a:grpSpLocks/>
            </p:cNvGrpSpPr>
            <p:nvPr/>
          </p:nvGrpSpPr>
          <p:grpSpPr bwMode="auto">
            <a:xfrm>
              <a:off x="2866890" y="3435445"/>
              <a:ext cx="1511581" cy="1515804"/>
              <a:chOff x="7632316" y="1703378"/>
              <a:chExt cx="1511581" cy="1515804"/>
            </a:xfrm>
          </p:grpSpPr>
          <p:grpSp>
            <p:nvGrpSpPr>
              <p:cNvPr id="33" name="Group 7">
                <a:extLst>
                  <a:ext uri="{FF2B5EF4-FFF2-40B4-BE49-F238E27FC236}">
                    <a16:creationId xmlns:a16="http://schemas.microsoft.com/office/drawing/2014/main" xmlns="" id="{9658C447-674A-4D4E-B425-1E31070EFFB3}"/>
                  </a:ext>
                </a:extLst>
              </p:cNvPr>
              <p:cNvGrpSpPr>
                <a:grpSpLocks/>
              </p:cNvGrpSpPr>
              <p:nvPr/>
            </p:nvGrpSpPr>
            <p:grpSpPr bwMode="auto">
              <a:xfrm>
                <a:off x="7632316" y="1703378"/>
                <a:ext cx="1511581" cy="1515804"/>
                <a:chOff x="5411388" y="3532943"/>
                <a:chExt cx="1511581" cy="1515804"/>
              </a:xfrm>
            </p:grpSpPr>
            <p:grpSp>
              <p:nvGrpSpPr>
                <p:cNvPr id="38" name="Group 13">
                  <a:extLst>
                    <a:ext uri="{FF2B5EF4-FFF2-40B4-BE49-F238E27FC236}">
                      <a16:creationId xmlns:a16="http://schemas.microsoft.com/office/drawing/2014/main" xmlns=""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a16="http://schemas.microsoft.com/office/drawing/2014/main" xmlns=""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a16="http://schemas.microsoft.com/office/drawing/2014/main" xmlns=""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a16="http://schemas.microsoft.com/office/drawing/2014/main" xmlns=""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a16="http://schemas.microsoft.com/office/drawing/2014/main" xmlns=""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a16="http://schemas.microsoft.com/office/drawing/2014/main" xmlns=""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a16="http://schemas.microsoft.com/office/drawing/2014/main" xmlns=""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a16="http://schemas.microsoft.com/office/drawing/2014/main" xmlns=""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a16="http://schemas.microsoft.com/office/drawing/2014/main" xmlns=""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a16="http://schemas.microsoft.com/office/drawing/2014/main" xmlns=""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a16="http://schemas.microsoft.com/office/drawing/2014/main" xmlns="" id="{895F1652-7F9D-424F-BFEC-0378271F5340}"/>
              </a:ext>
            </a:extLst>
          </p:cNvPr>
          <p:cNvSpPr txBox="1">
            <a:spLocks noChangeArrowheads="1"/>
          </p:cNvSpPr>
          <p:nvPr/>
        </p:nvSpPr>
        <p:spPr bwMode="auto">
          <a:xfrm>
            <a:off x="2391753" y="376436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a:latin typeface="Times New Roman" panose="02020603050405020304" pitchFamily="18" charset="0"/>
                <a:cs typeface="Times New Roman" panose="02020603050405020304" pitchFamily="18" charset="0"/>
              </a:rPr>
              <a:t>a.</a:t>
            </a:r>
          </a:p>
        </p:txBody>
      </p:sp>
      <p:grpSp>
        <p:nvGrpSpPr>
          <p:cNvPr id="44" name="Group 43">
            <a:extLst>
              <a:ext uri="{FF2B5EF4-FFF2-40B4-BE49-F238E27FC236}">
                <a16:creationId xmlns:a16="http://schemas.microsoft.com/office/drawing/2014/main" xmlns="" id="{ED5C9E60-092F-4BB7-B15A-153F02C258BD}"/>
              </a:ext>
            </a:extLst>
          </p:cNvPr>
          <p:cNvGrpSpPr>
            <a:grpSpLocks/>
          </p:cNvGrpSpPr>
          <p:nvPr/>
        </p:nvGrpSpPr>
        <p:grpSpPr bwMode="auto">
          <a:xfrm>
            <a:off x="3819580" y="1517012"/>
            <a:ext cx="1511300" cy="1514475"/>
            <a:chOff x="2866890" y="3435445"/>
            <a:chExt cx="1511581" cy="1515804"/>
          </a:xfrm>
        </p:grpSpPr>
        <p:grpSp>
          <p:nvGrpSpPr>
            <p:cNvPr id="45" name="Group 3">
              <a:extLst>
                <a:ext uri="{FF2B5EF4-FFF2-40B4-BE49-F238E27FC236}">
                  <a16:creationId xmlns:a16="http://schemas.microsoft.com/office/drawing/2014/main" xmlns="" id="{0AF4AAE0-E06E-402E-A54B-38C75B0CBC98}"/>
                </a:ext>
              </a:extLst>
            </p:cNvPr>
            <p:cNvGrpSpPr>
              <a:grpSpLocks/>
            </p:cNvGrpSpPr>
            <p:nvPr/>
          </p:nvGrpSpPr>
          <p:grpSpPr bwMode="auto">
            <a:xfrm>
              <a:off x="2866890" y="3435445"/>
              <a:ext cx="1511581" cy="1515804"/>
              <a:chOff x="7632316" y="1703378"/>
              <a:chExt cx="1511581" cy="1515804"/>
            </a:xfrm>
          </p:grpSpPr>
          <p:grpSp>
            <p:nvGrpSpPr>
              <p:cNvPr id="47" name="Group 7">
                <a:extLst>
                  <a:ext uri="{FF2B5EF4-FFF2-40B4-BE49-F238E27FC236}">
                    <a16:creationId xmlns:a16="http://schemas.microsoft.com/office/drawing/2014/main" xmlns="" id="{F0759645-95F7-48D3-AFF7-505DAE1DF959}"/>
                  </a:ext>
                </a:extLst>
              </p:cNvPr>
              <p:cNvGrpSpPr>
                <a:grpSpLocks/>
              </p:cNvGrpSpPr>
              <p:nvPr/>
            </p:nvGrpSpPr>
            <p:grpSpPr bwMode="auto">
              <a:xfrm>
                <a:off x="7632316" y="1703378"/>
                <a:ext cx="1511581" cy="1515804"/>
                <a:chOff x="5411388" y="3532943"/>
                <a:chExt cx="1511581" cy="1515804"/>
              </a:xfrm>
            </p:grpSpPr>
            <p:grpSp>
              <p:nvGrpSpPr>
                <p:cNvPr id="52" name="Group 13">
                  <a:extLst>
                    <a:ext uri="{FF2B5EF4-FFF2-40B4-BE49-F238E27FC236}">
                      <a16:creationId xmlns:a16="http://schemas.microsoft.com/office/drawing/2014/main" xmlns=""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a16="http://schemas.microsoft.com/office/drawing/2014/main" xmlns=""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a16="http://schemas.microsoft.com/office/drawing/2014/main" xmlns=""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a16="http://schemas.microsoft.com/office/drawing/2014/main" xmlns=""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a16="http://schemas.microsoft.com/office/drawing/2014/main" xmlns=""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a16="http://schemas.microsoft.com/office/drawing/2014/main" xmlns=""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a16="http://schemas.microsoft.com/office/drawing/2014/main" xmlns=""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a16="http://schemas.microsoft.com/office/drawing/2014/main" xmlns=""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a16="http://schemas.microsoft.com/office/drawing/2014/main" xmlns=""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a16="http://schemas.microsoft.com/office/drawing/2014/main" xmlns=""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a16="http://schemas.microsoft.com/office/drawing/2014/main" xmlns="" id="{AD5F13A6-6381-4415-89E2-55BED94426CC}"/>
              </a:ext>
            </a:extLst>
          </p:cNvPr>
          <p:cNvSpPr txBox="1">
            <a:spLocks noChangeArrowheads="1"/>
          </p:cNvSpPr>
          <p:nvPr/>
        </p:nvSpPr>
        <p:spPr bwMode="auto">
          <a:xfrm>
            <a:off x="4429135" y="3070465"/>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58" name="Group 57">
            <a:extLst>
              <a:ext uri="{FF2B5EF4-FFF2-40B4-BE49-F238E27FC236}">
                <a16:creationId xmlns:a16="http://schemas.microsoft.com/office/drawing/2014/main" xmlns="" id="{80D7170A-9DFD-4487-A5E6-C0B5DBB58BBC}"/>
              </a:ext>
            </a:extLst>
          </p:cNvPr>
          <p:cNvGrpSpPr>
            <a:grpSpLocks/>
          </p:cNvGrpSpPr>
          <p:nvPr/>
        </p:nvGrpSpPr>
        <p:grpSpPr bwMode="auto">
          <a:xfrm>
            <a:off x="6052787" y="2416173"/>
            <a:ext cx="1511300" cy="1514475"/>
            <a:chOff x="2866890" y="3435445"/>
            <a:chExt cx="1511581" cy="1515804"/>
          </a:xfrm>
        </p:grpSpPr>
        <p:grpSp>
          <p:nvGrpSpPr>
            <p:cNvPr id="59" name="Group 3">
              <a:extLst>
                <a:ext uri="{FF2B5EF4-FFF2-40B4-BE49-F238E27FC236}">
                  <a16:creationId xmlns:a16="http://schemas.microsoft.com/office/drawing/2014/main" xmlns="" id="{85F6EF2C-D662-49C8-9E14-6878A4BC103E}"/>
                </a:ext>
              </a:extLst>
            </p:cNvPr>
            <p:cNvGrpSpPr>
              <a:grpSpLocks/>
            </p:cNvGrpSpPr>
            <p:nvPr/>
          </p:nvGrpSpPr>
          <p:grpSpPr bwMode="auto">
            <a:xfrm>
              <a:off x="2866890" y="3435445"/>
              <a:ext cx="1511581" cy="1515804"/>
              <a:chOff x="7632316" y="1703378"/>
              <a:chExt cx="1511581" cy="1515804"/>
            </a:xfrm>
          </p:grpSpPr>
          <p:grpSp>
            <p:nvGrpSpPr>
              <p:cNvPr id="61" name="Group 7">
                <a:extLst>
                  <a:ext uri="{FF2B5EF4-FFF2-40B4-BE49-F238E27FC236}">
                    <a16:creationId xmlns:a16="http://schemas.microsoft.com/office/drawing/2014/main" xmlns="" id="{DDDC6B41-A59E-4281-9FC0-0BDD9CF21226}"/>
                  </a:ext>
                </a:extLst>
              </p:cNvPr>
              <p:cNvGrpSpPr>
                <a:grpSpLocks/>
              </p:cNvGrpSpPr>
              <p:nvPr/>
            </p:nvGrpSpPr>
            <p:grpSpPr bwMode="auto">
              <a:xfrm>
                <a:off x="7632316" y="1703378"/>
                <a:ext cx="1511581" cy="1515804"/>
                <a:chOff x="5411388" y="3532943"/>
                <a:chExt cx="1511581" cy="1515804"/>
              </a:xfrm>
            </p:grpSpPr>
            <p:grpSp>
              <p:nvGrpSpPr>
                <p:cNvPr id="66" name="Group 13">
                  <a:extLst>
                    <a:ext uri="{FF2B5EF4-FFF2-40B4-BE49-F238E27FC236}">
                      <a16:creationId xmlns:a16="http://schemas.microsoft.com/office/drawing/2014/main" xmlns=""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a16="http://schemas.microsoft.com/office/drawing/2014/main" xmlns=""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a16="http://schemas.microsoft.com/office/drawing/2014/main" xmlns=""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a16="http://schemas.microsoft.com/office/drawing/2014/main" xmlns=""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a16="http://schemas.microsoft.com/office/drawing/2014/main" xmlns=""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a16="http://schemas.microsoft.com/office/drawing/2014/main" xmlns=""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a16="http://schemas.microsoft.com/office/drawing/2014/main" xmlns=""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a16="http://schemas.microsoft.com/office/drawing/2014/main" xmlns=""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a16="http://schemas.microsoft.com/office/drawing/2014/main" xmlns=""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a16="http://schemas.microsoft.com/office/drawing/2014/main" xmlns=""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a16="http://schemas.microsoft.com/office/drawing/2014/main" xmlns="" id="{AB7EE556-A00D-443B-AF1E-DFB2C383FA81}"/>
              </a:ext>
            </a:extLst>
          </p:cNvPr>
          <p:cNvSpPr txBox="1">
            <a:spLocks noChangeArrowheads="1"/>
          </p:cNvSpPr>
          <p:nvPr/>
        </p:nvSpPr>
        <p:spPr bwMode="auto">
          <a:xfrm>
            <a:off x="6503687" y="3955552"/>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a16="http://schemas.microsoft.com/office/drawing/2014/main" xmlns="" id="{8D10ACCD-62DA-473B-98BC-19389058A72A}"/>
              </a:ext>
            </a:extLst>
          </p:cNvPr>
          <p:cNvSpPr txBox="1"/>
          <p:nvPr/>
        </p:nvSpPr>
        <p:spPr>
          <a:xfrm>
            <a:off x="1419659" y="425371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2" name="TextBox 71">
            <a:extLst>
              <a:ext uri="{FF2B5EF4-FFF2-40B4-BE49-F238E27FC236}">
                <a16:creationId xmlns:a16="http://schemas.microsoft.com/office/drawing/2014/main" xmlns="" id="{F46FE7CC-7642-DE98-6C1F-D8FF631F9284}"/>
              </a:ext>
            </a:extLst>
          </p:cNvPr>
          <p:cNvSpPr txBox="1"/>
          <p:nvPr/>
        </p:nvSpPr>
        <p:spPr>
          <a:xfrm>
            <a:off x="83950" y="456833"/>
            <a:ext cx="88968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a:solidFill>
                  <a:schemeClr val="accent1">
                    <a:lumMod val="10000"/>
                  </a:schemeClr>
                </a:solidFill>
                <a:latin typeface="Times New Roman" panose="02020603050405020304" pitchFamily="18" charset="0"/>
                <a:cs typeface="Times New Roman" panose="02020603050405020304" pitchFamily="18" charset="0"/>
              </a:rPr>
              <a:t>Em hãy cho biết điểm giống nhau của những nguyên tử này?</a:t>
            </a:r>
            <a:endParaRPr lang="vi-VN" sz="2800" i="1" dirty="0">
              <a:solidFill>
                <a:schemeClr val="accent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barn(inVertical)">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P spid="71" grpId="0"/>
      <p:bldP spid="75"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55600" y="325"/>
            <a:ext cx="2288400" cy="5143500"/>
          </a:xfrm>
          <a:prstGeom prst="rect">
            <a:avLst/>
          </a:prstGeom>
          <a:noFill/>
          <a:ln>
            <a:noFill/>
          </a:ln>
        </p:spPr>
      </p:pic>
      <p:sp>
        <p:nvSpPr>
          <p:cNvPr id="6" name="Cloud 5">
            <a:extLst>
              <a:ext uri="{FF2B5EF4-FFF2-40B4-BE49-F238E27FC236}">
                <a16:creationId xmlns:a16="http://schemas.microsoft.com/office/drawing/2014/main" xmlns="" id="{8C21A02E-9672-4D51-976F-B6CE8A7268A3}"/>
              </a:ext>
            </a:extLst>
          </p:cNvPr>
          <p:cNvSpPr/>
          <p:nvPr/>
        </p:nvSpPr>
        <p:spPr>
          <a:xfrm>
            <a:off x="288691" y="1435395"/>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2096783"/>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507A55CD-DD5D-42FF-95A4-4AA9801F6339}"/>
              </a:ext>
            </a:extLst>
          </p:cNvPr>
          <p:cNvGraphicFramePr>
            <a:graphicFrameLocks noGrp="1"/>
          </p:cNvGraphicFramePr>
          <p:nvPr>
            <p:extLst>
              <p:ext uri="{D42A27DB-BD31-4B8C-83A1-F6EECF244321}">
                <p14:modId xmlns:p14="http://schemas.microsoft.com/office/powerpoint/2010/main" val="2717659691"/>
              </p:ext>
            </p:extLst>
          </p:nvPr>
        </p:nvGraphicFramePr>
        <p:xfrm>
          <a:off x="543626" y="2804669"/>
          <a:ext cx="8056747" cy="2178194"/>
        </p:xfrm>
        <a:graphic>
          <a:graphicData uri="http://schemas.openxmlformats.org/drawingml/2006/table">
            <a:tbl>
              <a:tblPr firstRow="1" bandRow="1">
                <a:tableStyleId>{00A15C55-8517-42AA-B614-E9B94910E393}</a:tableStyleId>
              </a:tblPr>
              <a:tblGrid>
                <a:gridCol w="1441265">
                  <a:extLst>
                    <a:ext uri="{9D8B030D-6E8A-4147-A177-3AD203B41FA5}">
                      <a16:colId xmlns:a16="http://schemas.microsoft.com/office/drawing/2014/main" xmlns="" val="2316296713"/>
                    </a:ext>
                  </a:extLst>
                </a:gridCol>
                <a:gridCol w="824092">
                  <a:extLst>
                    <a:ext uri="{9D8B030D-6E8A-4147-A177-3AD203B41FA5}">
                      <a16:colId xmlns:a16="http://schemas.microsoft.com/office/drawing/2014/main" xmlns="" val="3435080568"/>
                    </a:ext>
                  </a:extLst>
                </a:gridCol>
                <a:gridCol w="878132">
                  <a:extLst>
                    <a:ext uri="{9D8B030D-6E8A-4147-A177-3AD203B41FA5}">
                      <a16:colId xmlns:a16="http://schemas.microsoft.com/office/drawing/2014/main" xmlns="" val="3424779979"/>
                    </a:ext>
                  </a:extLst>
                </a:gridCol>
                <a:gridCol w="783563">
                  <a:extLst>
                    <a:ext uri="{9D8B030D-6E8A-4147-A177-3AD203B41FA5}">
                      <a16:colId xmlns:a16="http://schemas.microsoft.com/office/drawing/2014/main" xmlns="" val="2480315216"/>
                    </a:ext>
                  </a:extLst>
                </a:gridCol>
                <a:gridCol w="1594147">
                  <a:extLst>
                    <a:ext uri="{9D8B030D-6E8A-4147-A177-3AD203B41FA5}">
                      <a16:colId xmlns:a16="http://schemas.microsoft.com/office/drawing/2014/main" xmlns="" val="302860229"/>
                    </a:ext>
                  </a:extLst>
                </a:gridCol>
                <a:gridCol w="932170">
                  <a:extLst>
                    <a:ext uri="{9D8B030D-6E8A-4147-A177-3AD203B41FA5}">
                      <a16:colId xmlns:a16="http://schemas.microsoft.com/office/drawing/2014/main" xmlns="" val="126302508"/>
                    </a:ext>
                  </a:extLst>
                </a:gridCol>
                <a:gridCol w="783563">
                  <a:extLst>
                    <a:ext uri="{9D8B030D-6E8A-4147-A177-3AD203B41FA5}">
                      <a16:colId xmlns:a16="http://schemas.microsoft.com/office/drawing/2014/main" xmlns="" val="3976823450"/>
                    </a:ext>
                  </a:extLst>
                </a:gridCol>
                <a:gridCol w="819815">
                  <a:extLst>
                    <a:ext uri="{9D8B030D-6E8A-4147-A177-3AD203B41FA5}">
                      <a16:colId xmlns:a16="http://schemas.microsoft.com/office/drawing/2014/main" xmlns=""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a16="http://schemas.microsoft.com/office/drawing/2014/main" xmlns="" val="2571449314"/>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xmlns="" val="1248792520"/>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xmlns="" val="3462422268"/>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xmlns="" val="3628664989"/>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xmlns="" val="2014185894"/>
                  </a:ext>
                </a:extLst>
              </a:tr>
            </a:tbl>
          </a:graphicData>
        </a:graphic>
      </p:graphicFrame>
      <p:sp>
        <p:nvSpPr>
          <p:cNvPr id="6" name="TextBox 5">
            <a:extLst>
              <a:ext uri="{FF2B5EF4-FFF2-40B4-BE49-F238E27FC236}">
                <a16:creationId xmlns:a16="http://schemas.microsoft.com/office/drawing/2014/main" xmlns=""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gì? Nêu khái niệm nguyên tố hóa học?</a:t>
            </a: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xmlns=""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xmlns=""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xmlns=""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xmlns=""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1712</Words>
  <Application>Microsoft Office PowerPoint</Application>
  <PresentationFormat>On-screen Show (16:9)</PresentationFormat>
  <Paragraphs>388</Paragraphs>
  <Slides>33</Slides>
  <Notes>32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8" baseType="lpstr">
      <vt:lpstr>Arial</vt:lpstr>
      <vt:lpstr>方正宋刻本秀楷简体</vt:lpstr>
      <vt:lpstr>Times New Roman</vt:lpstr>
      <vt:lpstr>华文新魏</vt:lpstr>
      <vt:lpstr>Fira Sans Extra Condensed Medium</vt:lpstr>
      <vt:lpstr>Trebuchet MS</vt:lpstr>
      <vt:lpstr>Courier New</vt:lpstr>
      <vt:lpstr>Lato</vt:lpstr>
      <vt:lpstr>HY그래픽M</vt:lpstr>
      <vt:lpstr>Calibri</vt:lpstr>
      <vt:lpstr>Wingdings 3</vt:lpstr>
      <vt:lpstr>宋体</vt:lpstr>
      <vt:lpstr>Tahoma</vt:lpstr>
      <vt:lpstr>Facet</vt:lpstr>
      <vt:lpstr>Equation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2022-08-14T14:09:20Z</dcterms:modified>
</cp:coreProperties>
</file>