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notesSlides/notesSlide1.xml" ContentType="application/vnd.openxmlformats-officedocument.presentationml.notesSlide+xml"/>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7" r:id="rId2"/>
    <p:sldId id="256" r:id="rId3"/>
    <p:sldId id="258" r:id="rId4"/>
    <p:sldId id="260" r:id="rId5"/>
    <p:sldId id="261" r:id="rId6"/>
    <p:sldId id="278" r:id="rId7"/>
    <p:sldId id="279" r:id="rId8"/>
    <p:sldId id="280" r:id="rId9"/>
    <p:sldId id="282" r:id="rId10"/>
    <p:sldId id="284" r:id="rId11"/>
    <p:sldId id="285" r:id="rId12"/>
    <p:sldId id="286" r:id="rId13"/>
    <p:sldId id="287" r:id="rId14"/>
    <p:sldId id="288" r:id="rId15"/>
    <p:sldId id="289" r:id="rId16"/>
    <p:sldId id="263"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90" r:id="rId30"/>
    <p:sldId id="291" r:id="rId31"/>
    <p:sldId id="262"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p:scale>
          <a:sx n="64" d="100"/>
          <a:sy n="64" d="100"/>
        </p:scale>
        <p:origin x="-156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7D64F-5E18-43FF-95CC-F3DD56AF293B}" type="datetimeFigureOut">
              <a:rPr lang="en-US" smtClean="0"/>
              <a:pPr/>
              <a:t>8/16/2022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663D1-ADE8-49A2-B1BA-C175D10B14A7}" type="slidenum">
              <a:rPr lang="en-US" smtClean="0"/>
              <a:pPr/>
              <a:t>‹#›</a:t>
            </a:fld>
            <a:endParaRPr lang="en-US"/>
          </a:p>
        </p:txBody>
      </p:sp>
    </p:spTree>
    <p:extLst>
      <p:ext uri="{BB962C8B-B14F-4D97-AF65-F5344CB8AC3E}">
        <p14:creationId xmlns:p14="http://schemas.microsoft.com/office/powerpoint/2010/main" val="87254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663D1-ADE8-49A2-B1BA-C175D10B14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735D3-1277-4102-8E99-D8261F2FA2F6}" type="datetimeFigureOut">
              <a:rPr lang="en-US" smtClean="0"/>
              <a:pPr/>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735D3-1277-4102-8E99-D8261F2FA2F6}"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4735D3-1277-4102-8E99-D8261F2FA2F6}" type="datetimeFigureOut">
              <a:rPr lang="en-US" smtClean="0"/>
              <a:pPr/>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735D3-1277-4102-8E99-D8261F2FA2F6}" type="datetimeFigureOut">
              <a:rPr lang="en-US" smtClean="0"/>
              <a:pPr/>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735D3-1277-4102-8E99-D8261F2FA2F6}" type="datetimeFigureOut">
              <a:rPr lang="en-US" smtClean="0"/>
              <a:pPr/>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35D3-1277-4102-8E99-D8261F2FA2F6}"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35D3-1277-4102-8E99-D8261F2FA2F6}" type="datetimeFigureOut">
              <a:rPr lang="en-US" smtClean="0"/>
              <a:pPr/>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735D3-1277-4102-8E99-D8261F2FA2F6}" type="datetimeFigureOut">
              <a:rPr lang="en-US" smtClean="0"/>
              <a:pPr/>
              <a:t>8/16/2022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C2397-8FEC-44F1-9857-0324351DC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control" Target="../activeX/activeX2.xml"/><Relationship Id="rId7" Type="http://schemas.openxmlformats.org/officeDocument/2006/relationships/control" Target="../activeX/activeX6.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control" Target="../activeX/activeX5.xml"/><Relationship Id="rId11" Type="http://schemas.openxmlformats.org/officeDocument/2006/relationships/image" Target="../media/image16.wmf"/><Relationship Id="rId5" Type="http://schemas.openxmlformats.org/officeDocument/2006/relationships/control" Target="../activeX/activeX4.xml"/><Relationship Id="rId10" Type="http://schemas.openxmlformats.org/officeDocument/2006/relationships/image" Target="../media/image15.wmf"/><Relationship Id="rId4" Type="http://schemas.openxmlformats.org/officeDocument/2006/relationships/control" Target="../activeX/activeX3.xml"/><Relationship Id="rId9"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19.wmf"/><Relationship Id="rId2" Type="http://schemas.openxmlformats.org/officeDocument/2006/relationships/control" Target="../activeX/activeX7.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control" Target="../activeX/activeX10.xml"/><Relationship Id="rId4" Type="http://schemas.openxmlformats.org/officeDocument/2006/relationships/control" Target="../activeX/activeX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file:///C:\Users\MyPC\Desktop\SO&#7840;N%20B&#192;I%2010\pp%20b&#224;i%2010\L&#253;%20so&#7841;n\Nh&#7841;c%20R&#7915;ng%20Karaoke%20--%20Beat%20Chu&#7849;n%2000_00_00-00_01_55.mp4" TargetMode="External"/></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file:///C:\Users\MyPC\Desktop\SO&#7840;N%20B&#192;I%2010\pp%20b&#224;i%2010\L&#253;%20so&#7841;n\TN%20g&#245;%20tr&#7889;ng.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WordArt 8"/>
          <p:cNvSpPr>
            <a:spLocks noChangeArrowheads="1" noChangeShapeType="1" noTextEdit="1"/>
          </p:cNvSpPr>
          <p:nvPr/>
        </p:nvSpPr>
        <p:spPr bwMode="auto">
          <a:xfrm>
            <a:off x="381000" y="-152400"/>
            <a:ext cx="8486775" cy="2743200"/>
          </a:xfrm>
          <a:prstGeom prst="rect">
            <a:avLst/>
          </a:prstGeom>
        </p:spPr>
        <p:txBody>
          <a:bodyPr wrap="none" fromWordArt="1">
            <a:prstTxWarp prst="textDeflate">
              <a:avLst>
                <a:gd name="adj" fmla="val 18750"/>
              </a:avLst>
            </a:prstTxWarp>
          </a:bodyPr>
          <a:lstStyle/>
          <a:p>
            <a:pPr algn="ctr"/>
            <a:r>
              <a:rPr lang="vi-VN" sz="3600" kern="10" dirty="0">
                <a:ln w="9525">
                  <a:noFill/>
                  <a:round/>
                  <a:headEnd/>
                  <a:tailEnd/>
                </a:ln>
                <a:solidFill>
                  <a:srgbClr val="FF0000"/>
                </a:solidFill>
                <a:latin typeface="Times New Roman"/>
                <a:cs typeface="Times New Roman"/>
              </a:rPr>
              <a:t> Chào mừng các em  đến với giờ học Vật Lý</a:t>
            </a:r>
            <a:endParaRPr lang="en-US" sz="3600" kern="10" dirty="0">
              <a:ln w="9525">
                <a:noFill/>
                <a:round/>
                <a:headEnd/>
                <a:tailEnd/>
              </a:ln>
              <a:solidFill>
                <a:srgbClr val="FF0000"/>
              </a:solidFill>
              <a:latin typeface="Times New Roman"/>
              <a:cs typeface="Times New Roman"/>
            </a:endParaRPr>
          </a:p>
        </p:txBody>
      </p:sp>
      <p:sp>
        <p:nvSpPr>
          <p:cNvPr id="3081" name="WordArt 9"/>
          <p:cNvSpPr>
            <a:spLocks noChangeArrowheads="1" noChangeShapeType="1" noTextEdit="1"/>
          </p:cNvSpPr>
          <p:nvPr/>
        </p:nvSpPr>
        <p:spPr bwMode="auto">
          <a:xfrm>
            <a:off x="1676400" y="3276600"/>
            <a:ext cx="5881688" cy="1679575"/>
          </a:xfrm>
          <a:prstGeom prst="rect">
            <a:avLst/>
          </a:prstGeom>
        </p:spPr>
        <p:txBody>
          <a:bodyPr wrap="none" fromWordArt="1">
            <a:prstTxWarp prst="textCanDown">
              <a:avLst>
                <a:gd name="adj" fmla="val 33333"/>
              </a:avLst>
            </a:prstTxWarp>
          </a:bodyPr>
          <a:lstStyle/>
          <a:p>
            <a:pPr algn="ctr"/>
            <a:r>
              <a:rPr lang="en-US" sz="3600" kern="10" dirty="0">
                <a:ln w="3175">
                  <a:solidFill>
                    <a:srgbClr val="FF0000"/>
                  </a:solidFill>
                  <a:round/>
                  <a:headEnd/>
                  <a:tailEnd/>
                </a:ln>
                <a:solidFill>
                  <a:srgbClr val="0000CC"/>
                </a:solidFill>
                <a:latin typeface="Times New Roman"/>
                <a:cs typeface="Times New Roman"/>
              </a:rPr>
              <a:t>Chúc các em có giờ học tốt</a:t>
            </a:r>
          </a:p>
        </p:txBody>
      </p:sp>
      <p:graphicFrame>
        <p:nvGraphicFramePr>
          <p:cNvPr id="2052" name="Object 10"/>
          <p:cNvGraphicFramePr>
            <a:graphicFrameLocks noChangeAspect="1"/>
          </p:cNvGraphicFramePr>
          <p:nvPr/>
        </p:nvGraphicFramePr>
        <p:xfrm>
          <a:off x="3352800" y="2209800"/>
          <a:ext cx="2514600" cy="1657350"/>
        </p:xfrm>
        <a:graphic>
          <a:graphicData uri="http://schemas.openxmlformats.org/presentationml/2006/ole">
            <mc:AlternateContent xmlns:mc="http://schemas.openxmlformats.org/markup-compatibility/2006">
              <mc:Choice xmlns:v="urn:schemas-microsoft-com:vml" Requires="v">
                <p:oleObj spid="_x0000_s1028" r:id="rId3" imgW="2755800" imgH="1819080" progId="">
                  <p:embed/>
                </p:oleObj>
              </mc:Choice>
              <mc:Fallback>
                <p:oleObj r:id="rId3" imgW="2755800" imgH="181908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09800"/>
                        <a:ext cx="2514600"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1000" fill="hold"/>
                                        <p:tgtEl>
                                          <p:spTgt spid="3080"/>
                                        </p:tgtEl>
                                        <p:attrNameLst>
                                          <p:attrName>ppt_x</p:attrName>
                                        </p:attrNameLst>
                                      </p:cBhvr>
                                      <p:tavLst>
                                        <p:tav tm="0">
                                          <p:val>
                                            <p:strVal val="#ppt_x-.2"/>
                                          </p:val>
                                        </p:tav>
                                        <p:tav tm="100000">
                                          <p:val>
                                            <p:strVal val="#ppt_x"/>
                                          </p:val>
                                        </p:tav>
                                      </p:tavLst>
                                    </p:anim>
                                    <p:anim calcmode="lin" valueType="num">
                                      <p:cBhvr>
                                        <p:cTn id="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081"/>
                                        </p:tgtEl>
                                        <p:attrNameLst>
                                          <p:attrName>style.visibility</p:attrName>
                                        </p:attrNameLst>
                                      </p:cBhvr>
                                      <p:to>
                                        <p:strVal val="visible"/>
                                      </p:to>
                                    </p:set>
                                    <p:anim calcmode="lin" valueType="num">
                                      <p:cBhvr>
                                        <p:cTn id="12" dur="1000" fill="hold"/>
                                        <p:tgtEl>
                                          <p:spTgt spid="3081"/>
                                        </p:tgtEl>
                                        <p:attrNameLst>
                                          <p:attrName>ppt_x</p:attrName>
                                        </p:attrNameLst>
                                      </p:cBhvr>
                                      <p:tavLst>
                                        <p:tav tm="0">
                                          <p:val>
                                            <p:strVal val="#ppt_x-.2"/>
                                          </p:val>
                                        </p:tav>
                                        <p:tav tm="100000">
                                          <p:val>
                                            <p:strVal val="#ppt_x"/>
                                          </p:val>
                                        </p:tav>
                                      </p:tavLst>
                                    </p:anim>
                                    <p:anim calcmode="lin" valueType="num">
                                      <p:cBhvr>
                                        <p:cTn id="13"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90" name="TextBox 89"/>
          <p:cNvSpPr txBox="1"/>
          <p:nvPr/>
        </p:nvSpPr>
        <p:spPr>
          <a:xfrm>
            <a:off x="4572000" y="714356"/>
            <a:ext cx="4572000" cy="584775"/>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3</a:t>
            </a:r>
            <a:r>
              <a:rPr lang="en-US" sz="1600" b="1" dirty="0" smtClean="0">
                <a:latin typeface="Arial" pitchFamily="34" charset="0"/>
                <a:cs typeface="Arial" pitchFamily="34" charset="0"/>
              </a:rPr>
              <a:t>: Tiến hành thí nghiệm như hình 10.2  </a:t>
            </a:r>
          </a:p>
        </p:txBody>
      </p:sp>
      <p:graphicFrame>
        <p:nvGraphicFramePr>
          <p:cNvPr id="52" name="Table 51"/>
          <p:cNvGraphicFramePr>
            <a:graphicFrameLocks noGrp="1"/>
          </p:cNvGraphicFramePr>
          <p:nvPr/>
        </p:nvGraphicFramePr>
        <p:xfrm>
          <a:off x="4643439" y="2571744"/>
          <a:ext cx="4357718" cy="2080768"/>
        </p:xfrm>
        <a:graphic>
          <a:graphicData uri="http://schemas.openxmlformats.org/drawingml/2006/table">
            <a:tbl>
              <a:tblPr/>
              <a:tblGrid>
                <a:gridCol w="714379"/>
                <a:gridCol w="1785950"/>
                <a:gridCol w="928695"/>
                <a:gridCol w="928694"/>
              </a:tblGrid>
              <a:tr h="475615">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lắc</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lắc nào dao động nhanh?</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lắc nào dao động chậm?</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Số dao động</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trong 10 giây</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Số dao động</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trong 1 giây</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5049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Dài </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6446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Ngắn</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bl>
          </a:graphicData>
        </a:graphic>
      </p:graphicFrame>
      <p:sp>
        <p:nvSpPr>
          <p:cNvPr id="62" name="TextBox 61"/>
          <p:cNvSpPr txBox="1"/>
          <p:nvPr/>
        </p:nvSpPr>
        <p:spPr>
          <a:xfrm>
            <a:off x="4572000" y="957698"/>
            <a:ext cx="4572000" cy="584775"/>
          </a:xfrm>
          <a:prstGeom prst="rect">
            <a:avLst/>
          </a:prstGeom>
          <a:noFill/>
        </p:spPr>
        <p:txBody>
          <a:bodyPr wrap="square" rtlCol="0">
            <a:spAutoFit/>
          </a:bodyPr>
          <a:lstStyle/>
          <a:p>
            <a:r>
              <a:rPr lang="en-US" sz="1600" b="1" dirty="0" smtClean="0">
                <a:latin typeface="Arial" pitchFamily="34" charset="0"/>
                <a:cs typeface="Arial" pitchFamily="34" charset="0"/>
              </a:rPr>
              <a:t>         với  2 con lắc và hoàn thành phiếu học tập 2: </a:t>
            </a:r>
            <a:endParaRPr lang="en-US" sz="1600" b="1" dirty="0">
              <a:latin typeface="Arial" pitchFamily="34" charset="0"/>
              <a:cs typeface="Arial" pitchFamily="34" charset="0"/>
            </a:endParaRPr>
          </a:p>
        </p:txBody>
      </p:sp>
      <p:sp>
        <p:nvSpPr>
          <p:cNvPr id="13" name="Rectangle 1"/>
          <p:cNvSpPr>
            <a:spLocks noChangeArrowheads="1"/>
          </p:cNvSpPr>
          <p:nvPr/>
        </p:nvSpPr>
        <p:spPr bwMode="auto">
          <a:xfrm>
            <a:off x="5715008" y="2071678"/>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5923633" y="3876264"/>
            <a:ext cx="720069" cy="338554"/>
          </a:xfrm>
          <a:prstGeom prst="rect">
            <a:avLst/>
          </a:prstGeom>
          <a:noFill/>
        </p:spPr>
        <p:txBody>
          <a:bodyPr wrap="none" rtlCol="0">
            <a:spAutoFit/>
          </a:bodyPr>
          <a:lstStyle/>
          <a:p>
            <a:r>
              <a:rPr lang="en-US" sz="1600" b="1" dirty="0" smtClean="0">
                <a:solidFill>
                  <a:srgbClr val="FF0000"/>
                </a:solidFill>
                <a:latin typeface="Arial" pitchFamily="34" charset="0"/>
                <a:ea typeface="Calibri"/>
                <a:cs typeface="Arial" pitchFamily="34" charset="0"/>
              </a:rPr>
              <a:t>chậm</a:t>
            </a:r>
            <a:endParaRPr lang="en-US" sz="1600" b="1" dirty="0">
              <a:solidFill>
                <a:srgbClr val="FF0000"/>
              </a:solidFill>
              <a:latin typeface="Arial" pitchFamily="34" charset="0"/>
              <a:ea typeface="Calibri"/>
              <a:cs typeface="Arial" pitchFamily="34" charset="0"/>
            </a:endParaRPr>
          </a:p>
        </p:txBody>
      </p:sp>
      <p:sp>
        <p:nvSpPr>
          <p:cNvPr id="15" name="TextBox 14"/>
          <p:cNvSpPr txBox="1"/>
          <p:nvPr/>
        </p:nvSpPr>
        <p:spPr>
          <a:xfrm>
            <a:off x="5786446" y="4286256"/>
            <a:ext cx="798617" cy="338554"/>
          </a:xfrm>
          <a:prstGeom prst="rect">
            <a:avLst/>
          </a:prstGeom>
          <a:noFill/>
        </p:spPr>
        <p:txBody>
          <a:bodyPr wrap="none" rtlCol="0">
            <a:spAutoFit/>
          </a:bodyPr>
          <a:lstStyle/>
          <a:p>
            <a:r>
              <a:rPr lang="en-US" sz="1600" b="1" dirty="0" smtClean="0">
                <a:solidFill>
                  <a:srgbClr val="FF0000"/>
                </a:solidFill>
                <a:latin typeface="Arial" pitchFamily="34" charset="0"/>
                <a:ea typeface="Calibri"/>
                <a:cs typeface="Arial" pitchFamily="34" charset="0"/>
              </a:rPr>
              <a:t>nhanh</a:t>
            </a:r>
            <a:endParaRPr lang="en-US" sz="1600" b="1" dirty="0">
              <a:solidFill>
                <a:srgbClr val="FF0000"/>
              </a:solidFill>
              <a:latin typeface="Arial" pitchFamily="34" charset="0"/>
              <a:ea typeface="Calibri"/>
              <a:cs typeface="Arial" pitchFamily="34" charset="0"/>
            </a:endParaRPr>
          </a:p>
        </p:txBody>
      </p:sp>
      <p:sp>
        <p:nvSpPr>
          <p:cNvPr id="18" name="TextBox 17"/>
          <p:cNvSpPr txBox="1"/>
          <p:nvPr/>
        </p:nvSpPr>
        <p:spPr>
          <a:xfrm>
            <a:off x="8028920" y="2571744"/>
            <a:ext cx="1000132" cy="1325491"/>
          </a:xfrm>
          <a:prstGeom prst="rect">
            <a:avLst/>
          </a:prstGeom>
          <a:noFill/>
        </p:spPr>
        <p:txBody>
          <a:bodyPr wrap="square" rtlCol="0">
            <a:spAutoFit/>
          </a:bodyPr>
          <a:lstStyle/>
          <a:p>
            <a:pPr algn="ctr">
              <a:lnSpc>
                <a:spcPct val="120000"/>
              </a:lnSpc>
              <a:spcBef>
                <a:spcPts val="200"/>
              </a:spcBef>
              <a:spcAft>
                <a:spcPts val="200"/>
              </a:spcAft>
            </a:pPr>
            <a:r>
              <a:rPr lang="en-US" sz="1600" b="1" dirty="0" smtClean="0">
                <a:solidFill>
                  <a:srgbClr val="C00000"/>
                </a:solidFill>
                <a:latin typeface="Arial" pitchFamily="34" charset="0"/>
                <a:ea typeface="Calibri"/>
                <a:cs typeface="Arial" pitchFamily="34" charset="0"/>
              </a:rPr>
              <a:t>Số dao động</a:t>
            </a:r>
            <a:endParaRPr lang="en-US" sz="1600" dirty="0" smtClean="0">
              <a:solidFill>
                <a:srgbClr val="C00000"/>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smtClean="0">
                <a:solidFill>
                  <a:srgbClr val="C00000"/>
                </a:solidFill>
                <a:latin typeface="Arial" pitchFamily="34" charset="0"/>
                <a:ea typeface="Calibri"/>
                <a:cs typeface="Arial" pitchFamily="34" charset="0"/>
              </a:rPr>
              <a:t>trong 1 giây</a:t>
            </a:r>
            <a:endParaRPr lang="en-US" sz="1600" dirty="0" smtClean="0">
              <a:solidFill>
                <a:srgbClr val="C00000"/>
              </a:solidFill>
              <a:latin typeface="Arial" pitchFamily="34" charset="0"/>
              <a:ea typeface="Calibri"/>
              <a:cs typeface="Arial" pitchFamily="34" charset="0"/>
            </a:endParaRP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0" name="TextBox 19"/>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1" name="Notched Right Arrow 20"/>
          <p:cNvSpPr/>
          <p:nvPr/>
        </p:nvSpPr>
        <p:spPr>
          <a:xfrm>
            <a:off x="4572000" y="4857760"/>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14876" y="4733520"/>
            <a:ext cx="4570482" cy="338554"/>
          </a:xfrm>
          <a:prstGeom prst="rect">
            <a:avLst/>
          </a:prstGeom>
          <a:noFill/>
        </p:spPr>
        <p:txBody>
          <a:bodyPr wrap="none" rtlCol="0">
            <a:spAutoFit/>
          </a:bodyPr>
          <a:lstStyle/>
          <a:p>
            <a:r>
              <a:rPr lang="en-US" sz="1600" b="1" dirty="0" smtClean="0">
                <a:latin typeface="Arial" pitchFamily="34" charset="0"/>
                <a:cs typeface="Arial" pitchFamily="34" charset="0"/>
              </a:rPr>
              <a:t>- Tần số dao động của con lắc dài là:         Hz</a:t>
            </a:r>
          </a:p>
        </p:txBody>
      </p:sp>
      <p:sp>
        <p:nvSpPr>
          <p:cNvPr id="23" name="TextBox 22"/>
          <p:cNvSpPr txBox="1"/>
          <p:nvPr/>
        </p:nvSpPr>
        <p:spPr>
          <a:xfrm>
            <a:off x="4714876" y="5072074"/>
            <a:ext cx="4570482" cy="338554"/>
          </a:xfrm>
          <a:prstGeom prst="rect">
            <a:avLst/>
          </a:prstGeom>
          <a:noFill/>
        </p:spPr>
        <p:txBody>
          <a:bodyPr wrap="none" rtlCol="0">
            <a:spAutoFit/>
          </a:bodyPr>
          <a:lstStyle/>
          <a:p>
            <a:r>
              <a:rPr lang="en-US" sz="1600" b="1" dirty="0" smtClean="0">
                <a:latin typeface="Arial" pitchFamily="34" charset="0"/>
                <a:cs typeface="Arial" pitchFamily="34" charset="0"/>
              </a:rPr>
              <a:t>- Tần số dao động của con lắc dài là:         Hz</a:t>
            </a:r>
          </a:p>
        </p:txBody>
      </p:sp>
      <p:sp>
        <p:nvSpPr>
          <p:cNvPr id="24" name="Notched Right Arrow 23"/>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50" name="Group 49"/>
          <p:cNvGrpSpPr/>
          <p:nvPr/>
        </p:nvGrpSpPr>
        <p:grpSpPr>
          <a:xfrm>
            <a:off x="214282" y="3850864"/>
            <a:ext cx="4174438" cy="649706"/>
            <a:chOff x="239682" y="4975236"/>
            <a:chExt cx="4174438" cy="649706"/>
          </a:xfrm>
        </p:grpSpPr>
        <p:sp>
          <p:nvSpPr>
            <p:cNvPr id="41" name="TextBox 40"/>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43" name="TextBox 4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44" name="TextBox 4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46" name="Straight Connector 45"/>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spid="15362" name="TextBox3" r:id="rId2" imgW="800280" imgH="314280"/>
        </mc:Choice>
        <mc:Fallback>
          <p:control name="TextBox3" r:id="rId2" imgW="800280" imgH="314280">
            <p:pic>
              <p:nvPicPr>
                <p:cNvPr id="0" name="TextBox3"/>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7150100" y="3894138"/>
                  <a:ext cx="796925" cy="309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3" name="TextBox1" r:id="rId3" imgW="800280" imgH="314280"/>
        </mc:Choice>
        <mc:Fallback>
          <p:control name="TextBox1" r:id="rId3" imgW="800280" imgH="314280">
            <p:pic>
              <p:nvPicPr>
                <p:cNvPr id="0" name="TextBox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7164388" y="4289425"/>
                  <a:ext cx="7969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4" name="TextBox2" r:id="rId4" imgW="800280" imgH="314280"/>
        </mc:Choice>
        <mc:Fallback>
          <p:control name="TextBox2" r:id="rId4" imgW="800280" imgH="314280">
            <p:pic>
              <p:nvPicPr>
                <p:cNvPr id="0" name="TextBox2"/>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096250" y="3883025"/>
                  <a:ext cx="7969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5" name="TextBox4" r:id="rId5" imgW="800280" imgH="314280"/>
        </mc:Choice>
        <mc:Fallback>
          <p:control name="TextBox4" r:id="rId5" imgW="800280" imgH="314280">
            <p:pic>
              <p:nvPicPr>
                <p:cNvPr id="0" name="TextBox4"/>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096250" y="4264025"/>
                  <a:ext cx="7969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6" name="TextBox5" r:id="rId6" imgW="428760" imgH="314280"/>
        </mc:Choice>
        <mc:Fallback>
          <p:control name="TextBox5" r:id="rId6" imgW="428760" imgH="314280">
            <p:pic>
              <p:nvPicPr>
                <p:cNvPr id="0" name="TextBox5"/>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4724400"/>
                  <a:ext cx="431800"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7" name="TextBox6" r:id="rId7" imgW="428760" imgH="314280"/>
        </mc:Choice>
        <mc:Fallback>
          <p:control name="TextBox6" r:id="rId7" imgW="428760" imgH="314280">
            <p:pic>
              <p:nvPicPr>
                <p:cNvPr id="0" name="TextBox6"/>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5059363"/>
                  <a:ext cx="431800" cy="309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3" presetClass="emph" presetSubtype="2" repeatCount="indefinite" fill="hold" grpId="1" nodeType="withEffect">
                                  <p:stCondLst>
                                    <p:cond delay="0"/>
                                  </p:stCondLst>
                                  <p:endCondLst>
                                    <p:cond evt="onNext" delay="0">
                                      <p:tgtEl>
                                        <p:sldTgt/>
                                      </p:tgtEl>
                                    </p:cond>
                                  </p:endCondLst>
                                  <p:childTnLst>
                                    <p:animClr clrSpc="rgb" dir="cw">
                                      <p:cBhvr override="childStyle">
                                        <p:cTn id="31" dur="1000" fill="hold"/>
                                        <p:tgtEl>
                                          <p:spTgt spid="18"/>
                                        </p:tgtEl>
                                        <p:attrNameLst>
                                          <p:attrName>style.color</p:attrName>
                                        </p:attrNameLst>
                                      </p:cBhvr>
                                      <p:to>
                                        <a:schemeClr val="hlink"/>
                                      </p:to>
                                    </p:animClr>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2" grpId="0"/>
      <p:bldP spid="13" grpId="0"/>
      <p:bldP spid="14" grpId="0"/>
      <p:bldP spid="15" grpId="0"/>
      <p:bldP spid="18" grpId="0"/>
      <p:bldP spid="18" grpId="1"/>
      <p:bldP spid="19" grpId="0"/>
      <p:bldP spid="20" grpId="0"/>
      <p:bldP spid="21" grpId="0" animBg="1"/>
      <p:bldP spid="22" grpId="0"/>
      <p:bldP spid="23" grpId="0"/>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6" name="TextBox 25"/>
          <p:cNvSpPr txBox="1"/>
          <p:nvPr/>
        </p:nvSpPr>
        <p:spPr>
          <a:xfrm>
            <a:off x="4533932" y="785794"/>
            <a:ext cx="4572000" cy="830997"/>
          </a:xfrm>
          <a:prstGeom prst="rect">
            <a:avLst/>
          </a:prstGeom>
          <a:noFill/>
        </p:spPr>
        <p:txBody>
          <a:bodyPr wrap="square" rtlCol="0">
            <a:spAutoFit/>
          </a:bodyPr>
          <a:lstStyle/>
          <a:p>
            <a:pPr algn="just"/>
            <a:r>
              <a:rPr lang="en-US" sz="1600" b="1" dirty="0" smtClean="0">
                <a:latin typeface="Arial" pitchFamily="34" charset="0"/>
                <a:cs typeface="Arial" pitchFamily="34" charset="0"/>
              </a:rPr>
              <a:t>Câu hỏi 1:  Trái tim của một người đập 72 lần trong một phút. Trái tim của người này đập với tần số bao nhiêu?</a:t>
            </a:r>
          </a:p>
        </p:txBody>
      </p:sp>
      <p:sp>
        <p:nvSpPr>
          <p:cNvPr id="27" name="TextBox 26"/>
          <p:cNvSpPr txBox="1"/>
          <p:nvPr/>
        </p:nvSpPr>
        <p:spPr>
          <a:xfrm>
            <a:off x="4643470" y="2071678"/>
            <a:ext cx="2428860" cy="338554"/>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Đổi: 1 phút = 60 giây.</a:t>
            </a:r>
            <a:endParaRPr lang="en-US" sz="1600" b="1" dirty="0" smtClean="0">
              <a:latin typeface="Arial" pitchFamily="34" charset="0"/>
              <a:cs typeface="Arial" pitchFamily="34" charset="0"/>
            </a:endParaRP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31"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0" y="2415597"/>
            <a:ext cx="3571900" cy="584775"/>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Tần số dao động </a:t>
            </a:r>
            <a:r>
              <a:rPr lang="en-US" sz="1600" b="1" dirty="0" smtClean="0">
                <a:latin typeface="Arial" pitchFamily="34" charset="0"/>
                <a:cs typeface="Arial" pitchFamily="34" charset="0"/>
              </a:rPr>
              <a:t>của trái tim là:</a:t>
            </a:r>
          </a:p>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72 : 60 = 1,2 Hz</a:t>
            </a:r>
            <a:endParaRPr lang="en-US" sz="1600" b="1" dirty="0" smtClean="0">
              <a:latin typeface="Arial" pitchFamily="34" charset="0"/>
              <a:cs typeface="Arial" pitchFamily="34" charset="0"/>
            </a:endParaRPr>
          </a:p>
        </p:txBody>
      </p:sp>
      <p:sp>
        <p:nvSpPr>
          <p:cNvPr id="37" name="TextBox 36"/>
          <p:cNvSpPr txBox="1"/>
          <p:nvPr/>
        </p:nvSpPr>
        <p:spPr>
          <a:xfrm>
            <a:off x="4572000" y="2928934"/>
            <a:ext cx="4572000" cy="338554"/>
          </a:xfrm>
          <a:prstGeom prst="rect">
            <a:avLst/>
          </a:prstGeom>
          <a:noFill/>
        </p:spPr>
        <p:txBody>
          <a:bodyPr wrap="square" rtlCol="0">
            <a:spAutoFit/>
          </a:bodyPr>
          <a:lstStyle/>
          <a:p>
            <a:r>
              <a:rPr lang="vi-VN" sz="1600" b="1" dirty="0" smtClean="0">
                <a:latin typeface="Arial" pitchFamily="34" charset="0"/>
                <a:cs typeface="Arial" pitchFamily="34" charset="0"/>
              </a:rPr>
              <a:t>Vậy trái tim người này đập với tần số 1,2 Hz.</a:t>
            </a:r>
            <a:endParaRPr lang="en-US" sz="1600" b="1" dirty="0" smtClean="0">
              <a:latin typeface="Arial" pitchFamily="34" charset="0"/>
              <a:cs typeface="Arial" pitchFamily="34" charset="0"/>
            </a:endParaRPr>
          </a:p>
        </p:txBody>
      </p:sp>
      <p:sp>
        <p:nvSpPr>
          <p:cNvPr id="38" name="TextBox 37"/>
          <p:cNvSpPr txBox="1"/>
          <p:nvPr/>
        </p:nvSpPr>
        <p:spPr>
          <a:xfrm>
            <a:off x="6429388" y="1714488"/>
            <a:ext cx="633386" cy="338554"/>
          </a:xfrm>
          <a:prstGeom prst="rect">
            <a:avLst/>
          </a:prstGeom>
          <a:noFill/>
        </p:spPr>
        <p:txBody>
          <a:bodyPr wrap="square" rtlCol="0">
            <a:spAutoFit/>
          </a:bodyPr>
          <a:lstStyle/>
          <a:p>
            <a:r>
              <a:rPr lang="en-US" sz="1600" b="1" u="sng" dirty="0" smtClean="0">
                <a:latin typeface="Arial" pitchFamily="34" charset="0"/>
                <a:cs typeface="Arial" pitchFamily="34" charset="0"/>
              </a:rPr>
              <a:t>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6" name="TextBox 25"/>
          <p:cNvSpPr txBox="1"/>
          <p:nvPr/>
        </p:nvSpPr>
        <p:spPr>
          <a:xfrm>
            <a:off x="4533932" y="785794"/>
            <a:ext cx="4572000" cy="830997"/>
          </a:xfrm>
          <a:prstGeom prst="rect">
            <a:avLst/>
          </a:prstGeom>
          <a:noFill/>
        </p:spPr>
        <p:txBody>
          <a:bodyPr wrap="square" rtlCol="0">
            <a:spAutoFit/>
          </a:bodyPr>
          <a:lstStyle/>
          <a:p>
            <a:pPr algn="just"/>
            <a:r>
              <a:rPr lang="en-US" sz="1600" b="1" dirty="0" smtClean="0">
                <a:latin typeface="Arial" pitchFamily="34" charset="0"/>
                <a:cs typeface="Arial" pitchFamily="34" charset="0"/>
              </a:rPr>
              <a:t>Câu hỏi 2: Nếu mặt trống dao động với tần số 100Hz thì nó thực hiện bao nhiêu dao động trong 1 phút?</a:t>
            </a:r>
          </a:p>
        </p:txBody>
      </p:sp>
      <p:sp>
        <p:nvSpPr>
          <p:cNvPr id="27" name="TextBox 26"/>
          <p:cNvSpPr txBox="1"/>
          <p:nvPr/>
        </p:nvSpPr>
        <p:spPr>
          <a:xfrm>
            <a:off x="4643470" y="3143248"/>
            <a:ext cx="2428860" cy="338554"/>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Đổi: 1 phút = 60 giây.</a:t>
            </a:r>
            <a:endParaRPr lang="en-US" sz="1600" b="1" dirty="0" smtClean="0">
              <a:latin typeface="Arial" pitchFamily="34" charset="0"/>
              <a:cs typeface="Arial" pitchFamily="34" charset="0"/>
            </a:endParaRP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0" y="3487167"/>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 Số dao động mặt trống thực hiện trong 1 phút là:    100 x 60 = 1600 (dao động)</a:t>
            </a:r>
          </a:p>
        </p:txBody>
      </p:sp>
      <p:sp>
        <p:nvSpPr>
          <p:cNvPr id="37" name="TextBox 36"/>
          <p:cNvSpPr txBox="1"/>
          <p:nvPr/>
        </p:nvSpPr>
        <p:spPr>
          <a:xfrm>
            <a:off x="4572000" y="4071942"/>
            <a:ext cx="4572000" cy="584775"/>
          </a:xfrm>
          <a:prstGeom prst="rect">
            <a:avLst/>
          </a:prstGeom>
          <a:noFill/>
        </p:spPr>
        <p:txBody>
          <a:bodyPr wrap="square" rtlCol="0">
            <a:spAutoFit/>
          </a:bodyPr>
          <a:lstStyle/>
          <a:p>
            <a:pPr algn="just"/>
            <a:r>
              <a:rPr lang="vi-VN" sz="1600" b="1" dirty="0" smtClean="0">
                <a:latin typeface="Arial" pitchFamily="34" charset="0"/>
                <a:cs typeface="Arial" pitchFamily="34" charset="0"/>
              </a:rPr>
              <a:t>Vậy </a:t>
            </a:r>
            <a:r>
              <a:rPr lang="en-US" sz="1600" b="1" dirty="0" smtClean="0">
                <a:latin typeface="Arial" pitchFamily="34" charset="0"/>
                <a:cs typeface="Arial" pitchFamily="34" charset="0"/>
              </a:rPr>
              <a:t>mặt trống thực hiện 1600 dao động trong 1 phút</a:t>
            </a:r>
            <a:r>
              <a:rPr lang="vi-VN" sz="1600" b="1" dirty="0" smtClean="0">
                <a:latin typeface="Arial" pitchFamily="34" charset="0"/>
                <a:cs typeface="Arial" pitchFamily="34" charset="0"/>
              </a:rPr>
              <a:t>.</a:t>
            </a:r>
            <a:endParaRPr lang="en-US" sz="1600" b="1" dirty="0" smtClean="0">
              <a:latin typeface="Arial" pitchFamily="34" charset="0"/>
              <a:cs typeface="Arial" pitchFamily="34" charset="0"/>
            </a:endParaRPr>
          </a:p>
        </p:txBody>
      </p:sp>
      <p:sp>
        <p:nvSpPr>
          <p:cNvPr id="38" name="TextBox 37"/>
          <p:cNvSpPr txBox="1"/>
          <p:nvPr/>
        </p:nvSpPr>
        <p:spPr>
          <a:xfrm>
            <a:off x="6429388" y="2786058"/>
            <a:ext cx="633386" cy="338554"/>
          </a:xfrm>
          <a:prstGeom prst="rect">
            <a:avLst/>
          </a:prstGeom>
          <a:noFill/>
        </p:spPr>
        <p:txBody>
          <a:bodyPr wrap="square" rtlCol="0">
            <a:spAutoFit/>
          </a:bodyPr>
          <a:lstStyle/>
          <a:p>
            <a:r>
              <a:rPr lang="en-US" sz="1600" b="1" u="sng" dirty="0" smtClean="0">
                <a:latin typeface="Arial" pitchFamily="34" charset="0"/>
                <a:cs typeface="Arial" pitchFamily="34" charset="0"/>
              </a:rPr>
              <a:t> Giải</a:t>
            </a:r>
          </a:p>
        </p:txBody>
      </p:sp>
      <p:sp>
        <p:nvSpPr>
          <p:cNvPr id="25" name="TextBox 24"/>
          <p:cNvSpPr txBox="1"/>
          <p:nvPr/>
        </p:nvSpPr>
        <p:spPr>
          <a:xfrm>
            <a:off x="214282" y="3987804"/>
            <a:ext cx="960519" cy="338554"/>
          </a:xfrm>
          <a:prstGeom prst="rect">
            <a:avLst/>
          </a:prstGeom>
          <a:noFill/>
        </p:spPr>
        <p:txBody>
          <a:bodyPr wrap="none" rtlCol="0">
            <a:spAutoFit/>
          </a:bodyPr>
          <a:lstStyle/>
          <a:p>
            <a:r>
              <a:rPr lang="en-US" sz="1600" b="1" dirty="0" smtClean="0">
                <a:latin typeface="Arial" pitchFamily="34" charset="0"/>
                <a:cs typeface="Arial" pitchFamily="34" charset="0"/>
              </a:rPr>
              <a:t>Tần số  </a:t>
            </a:r>
          </a:p>
        </p:txBody>
      </p:sp>
      <p:sp>
        <p:nvSpPr>
          <p:cNvPr id="31" name="TextBox 30"/>
          <p:cNvSpPr txBox="1"/>
          <p:nvPr/>
        </p:nvSpPr>
        <p:spPr>
          <a:xfrm>
            <a:off x="1835326" y="3844928"/>
            <a:ext cx="1603324"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 =</a:t>
            </a:r>
          </a:p>
        </p:txBody>
      </p:sp>
      <p:sp>
        <p:nvSpPr>
          <p:cNvPr id="39" name="TextBox 38"/>
          <p:cNvSpPr txBox="1"/>
          <p:nvPr/>
        </p:nvSpPr>
        <p:spPr>
          <a:xfrm>
            <a:off x="7000892" y="1961569"/>
            <a:ext cx="2143108"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sp>
        <p:nvSpPr>
          <p:cNvPr id="41" name="TextBox 40"/>
          <p:cNvSpPr txBox="1"/>
          <p:nvPr/>
        </p:nvSpPr>
        <p:spPr>
          <a:xfrm>
            <a:off x="6858016" y="1947438"/>
            <a:ext cx="298480" cy="338554"/>
          </a:xfrm>
          <a:prstGeom prst="rect">
            <a:avLst/>
          </a:prstGeom>
          <a:noFill/>
        </p:spPr>
        <p:txBody>
          <a:bodyPr wrap="none" rtlCol="0">
            <a:spAutoFit/>
          </a:bodyPr>
          <a:lstStyle/>
          <a:p>
            <a:r>
              <a:rPr lang="en-US" sz="1600" b="1" dirty="0" smtClean="0">
                <a:solidFill>
                  <a:srgbClr val="C00000"/>
                </a:solidFill>
                <a:latin typeface="Arial" pitchFamily="34" charset="0"/>
                <a:cs typeface="Arial" pitchFamily="34" charset="0"/>
              </a:rPr>
              <a:t>x</a:t>
            </a:r>
            <a:endParaRPr lang="en-US" sz="1600" b="1" dirty="0">
              <a:solidFill>
                <a:srgbClr val="C00000"/>
              </a:solidFill>
              <a:latin typeface="Arial" pitchFamily="34" charset="0"/>
              <a:cs typeface="Arial" pitchFamily="34" charset="0"/>
            </a:endParaRPr>
          </a:p>
        </p:txBody>
      </p:sp>
      <p:sp>
        <p:nvSpPr>
          <p:cNvPr id="42" name="Rounded Rectangle 41"/>
          <p:cNvSpPr/>
          <p:nvPr/>
        </p:nvSpPr>
        <p:spPr>
          <a:xfrm>
            <a:off x="4630738" y="1928802"/>
            <a:ext cx="4429124" cy="64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63" presetClass="path" presetSubtype="0" accel="50000" decel="50000" fill="hold" grpId="1" nodeType="afterEffect">
                                  <p:stCondLst>
                                    <p:cond delay="0"/>
                                  </p:stCondLst>
                                  <p:childTnLst>
                                    <p:animMotion origin="layout" path="M 1.94444E-6 4.81481E-6 L 0.29826 -0.27408 " pathEditMode="relative" rAng="0" ptsTypes="AA">
                                      <p:cBhvr>
                                        <p:cTn id="15" dur="2000" fill="hold"/>
                                        <p:tgtEl>
                                          <p:spTgt spid="31"/>
                                        </p:tgtEl>
                                        <p:attrNameLst>
                                          <p:attrName>ppt_x</p:attrName>
                                          <p:attrName>ppt_y</p:attrName>
                                        </p:attrNameLst>
                                      </p:cBhvr>
                                      <p:rCtr x="14900" y="-13700"/>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1.94444E-6 1.48148E-6 L 0.6368 -0.29491 " pathEditMode="relative" rAng="0" ptsTypes="AA">
                                      <p:cBhvr>
                                        <p:cTn id="23" dur="2000" fill="hold"/>
                                        <p:tgtEl>
                                          <p:spTgt spid="25"/>
                                        </p:tgtEl>
                                        <p:attrNameLst>
                                          <p:attrName>ppt_x</p:attrName>
                                          <p:attrName>ppt_y</p:attrName>
                                        </p:attrNameLst>
                                      </p:cBhvr>
                                      <p:rCtr x="31800" y="-14700"/>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8" grpId="0"/>
      <p:bldP spid="25" grpId="0"/>
      <p:bldP spid="25" grpId="1"/>
      <p:bldP spid="31" grpId="0"/>
      <p:bldP spid="31" grpId="1"/>
      <p:bldP spid="39" grpId="0"/>
      <p:bldP spid="41"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0" name="Picture 39" descr="Sử dụng các dụng cụ của trường em như ở hình 10.3, để kiểm tra tần số của âm thoa"/>
          <p:cNvPicPr/>
          <p:nvPr/>
        </p:nvPicPr>
        <p:blipFill>
          <a:blip r:embed="rId2">
            <a:extLst>
              <a:ext uri="{28A0092B-C50C-407E-A947-70E740481C1C}">
                <a14:useLocalDpi xmlns:a14="http://schemas.microsoft.com/office/drawing/2010/main"/>
              </a:ext>
            </a:extLst>
          </a:blip>
          <a:srcRect/>
          <a:stretch>
            <a:fillRect/>
          </a:stretch>
        </p:blipFill>
        <p:spPr bwMode="auto">
          <a:xfrm>
            <a:off x="4643438" y="857232"/>
            <a:ext cx="4357718" cy="2786082"/>
          </a:xfrm>
          <a:prstGeom prst="rect">
            <a:avLst/>
          </a:prstGeom>
          <a:noFill/>
          <a:ln>
            <a:noFill/>
          </a:ln>
        </p:spPr>
      </p:pic>
      <p:sp>
        <p:nvSpPr>
          <p:cNvPr id="43" name="TextBox 42"/>
          <p:cNvSpPr txBox="1"/>
          <p:nvPr/>
        </p:nvSpPr>
        <p:spPr>
          <a:xfrm>
            <a:off x="4533932" y="3669573"/>
            <a:ext cx="4572000" cy="1569660"/>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(3 phút)</a:t>
            </a:r>
          </a:p>
          <a:p>
            <a:pPr algn="ctr"/>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 Sử dụng các dụng cụ như ở hình 10.3, để kiểm tra tần số của âm thoa</a:t>
            </a:r>
          </a:p>
          <a:p>
            <a:pPr algn="just"/>
            <a:r>
              <a:rPr lang="en-US" sz="1600" b="1" dirty="0" smtClean="0">
                <a:latin typeface="Arial" pitchFamily="34" charset="0"/>
                <a:cs typeface="Arial" pitchFamily="34" charset="0"/>
              </a:rPr>
              <a:t>  + So sánh giá trị hiển thị ở đồng hồ đo điện đa năng với giá trị tần số ghi trên âm thoa.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72000" y="714356"/>
            <a:ext cx="4572000" cy="830997"/>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4</a:t>
            </a:r>
            <a:r>
              <a:rPr lang="en-US" sz="1600" b="1" dirty="0" smtClean="0">
                <a:latin typeface="Arial" pitchFamily="34" charset="0"/>
                <a:cs typeface="Arial" pitchFamily="34" charset="0"/>
              </a:rPr>
              <a:t>: </a:t>
            </a:r>
          </a:p>
          <a:p>
            <a:pPr algn="just"/>
            <a:r>
              <a:rPr lang="en-US" sz="1600" b="1" dirty="0" smtClean="0">
                <a:latin typeface="Arial" pitchFamily="34" charset="0"/>
                <a:cs typeface="Arial" pitchFamily="34" charset="0"/>
              </a:rPr>
              <a:t>1. Đọc và tiến hành thí nghiệm như hình 10.4 và hoàn thành phiếu học tập 3  </a:t>
            </a:r>
          </a:p>
        </p:txBody>
      </p:sp>
      <p:sp>
        <p:nvSpPr>
          <p:cNvPr id="22" name="TextBox 21"/>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graphicFrame>
        <p:nvGraphicFramePr>
          <p:cNvPr id="23" name="Table 22"/>
          <p:cNvGraphicFramePr>
            <a:graphicFrameLocks noGrp="1"/>
          </p:cNvGraphicFramePr>
          <p:nvPr/>
        </p:nvGraphicFramePr>
        <p:xfrm>
          <a:off x="4643438" y="1986969"/>
          <a:ext cx="4286280" cy="1737360"/>
        </p:xfrm>
        <a:graphic>
          <a:graphicData uri="http://schemas.openxmlformats.org/drawingml/2006/table">
            <a:tbl>
              <a:tblPr/>
              <a:tblGrid>
                <a:gridCol w="1250164"/>
                <a:gridCol w="1535918"/>
                <a:gridCol w="1500198"/>
              </a:tblGrid>
              <a:tr h="475615">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Đầu</a:t>
                      </a:r>
                      <a:r>
                        <a:rPr lang="en-US" sz="1600" b="1" baseline="0" dirty="0" smtClean="0">
                          <a:solidFill>
                            <a:schemeClr val="tx1"/>
                          </a:solidFill>
                          <a:latin typeface="Arial" pitchFamily="34" charset="0"/>
                          <a:ea typeface="Calibri"/>
                          <a:cs typeface="Arial" pitchFamily="34" charset="0"/>
                        </a:rPr>
                        <a:t> tự do của thước</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Dao </a:t>
                      </a:r>
                      <a:r>
                        <a:rPr lang="en-US" sz="1600" b="1" dirty="0">
                          <a:solidFill>
                            <a:schemeClr val="tx1"/>
                          </a:solidFill>
                          <a:latin typeface="Arial" pitchFamily="34" charset="0"/>
                          <a:ea typeface="Calibri"/>
                          <a:cs typeface="Arial" pitchFamily="34" charset="0"/>
                        </a:rPr>
                        <a:t>động </a:t>
                      </a:r>
                      <a:r>
                        <a:rPr lang="en-US" sz="1600" b="1" dirty="0" smtClean="0">
                          <a:solidFill>
                            <a:schemeClr val="tx1"/>
                          </a:solidFill>
                          <a:latin typeface="Arial" pitchFamily="34" charset="0"/>
                          <a:ea typeface="Calibri"/>
                          <a:cs typeface="Arial" pitchFamily="34" charset="0"/>
                        </a:rPr>
                        <a:t>nhanh hay chậm</a:t>
                      </a:r>
                      <a:r>
                        <a:rPr lang="en-US" sz="1600" b="1" dirty="0">
                          <a:solidFill>
                            <a:schemeClr val="tx1"/>
                          </a:solidFill>
                          <a:latin typeface="Arial" pitchFamily="34" charset="0"/>
                          <a:ea typeface="Calibri"/>
                          <a:cs typeface="Arial" pitchFamily="34" charset="0"/>
                        </a:rPr>
                        <a:t>?</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Âm</a:t>
                      </a:r>
                      <a:r>
                        <a:rPr lang="en-US" sz="1600" b="1" baseline="0" dirty="0" smtClean="0">
                          <a:solidFill>
                            <a:schemeClr val="tx1"/>
                          </a:solidFill>
                          <a:latin typeface="Arial" pitchFamily="34" charset="0"/>
                          <a:ea typeface="Calibri"/>
                          <a:cs typeface="Arial" pitchFamily="34" charset="0"/>
                        </a:rPr>
                        <a:t> phát ra cao hay thấp?</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5049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Dài </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6446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Ngắn</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bl>
          </a:graphicData>
        </a:graphic>
      </p:graphicFrame>
      <p:sp>
        <p:nvSpPr>
          <p:cNvPr id="24" name="Rectangle 1"/>
          <p:cNvSpPr>
            <a:spLocks noChangeArrowheads="1"/>
          </p:cNvSpPr>
          <p:nvPr/>
        </p:nvSpPr>
        <p:spPr bwMode="auto">
          <a:xfrm>
            <a:off x="5715008" y="1661686"/>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Notched Right Arrow 24"/>
          <p:cNvSpPr/>
          <p:nvPr/>
        </p:nvSpPr>
        <p:spPr>
          <a:xfrm>
            <a:off x="4572000" y="3915795"/>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48876" y="3772919"/>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càng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âm phát ra càng cao </a:t>
            </a:r>
            <a:r>
              <a:rPr lang="en-US" sz="1600" b="1" dirty="0" smtClean="0">
                <a:latin typeface="Arial" pitchFamily="34" charset="0"/>
                <a:cs typeface="Arial" pitchFamily="34" charset="0"/>
              </a:rPr>
              <a:t>và ngược lại</a:t>
            </a:r>
          </a:p>
        </p:txBody>
      </p:sp>
      <p:sp>
        <p:nvSpPr>
          <p:cNvPr id="27" name="TextBox 26"/>
          <p:cNvSpPr txBox="1"/>
          <p:nvPr/>
        </p:nvSpPr>
        <p:spPr>
          <a:xfrm>
            <a:off x="4572000" y="4357694"/>
            <a:ext cx="4572000"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2. Gõ vào các âm thoa khác nhau, lắng nghe âm phát ra và đọc số ghi tần số trên âm thoa. Rút ra nhận xét về mối liên hệ giữa độ cao và tần số của âm do âm thoa phát ra?</a:t>
            </a:r>
          </a:p>
        </p:txBody>
      </p:sp>
      <p:sp>
        <p:nvSpPr>
          <p:cNvPr id="31" name="Notched Right Arrow 30"/>
          <p:cNvSpPr/>
          <p:nvPr/>
        </p:nvSpPr>
        <p:spPr>
          <a:xfrm>
            <a:off x="4572000" y="5630307"/>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748876" y="5487431"/>
            <a:ext cx="4395156" cy="584775"/>
          </a:xfrm>
          <a:prstGeom prst="rect">
            <a:avLst/>
          </a:prstGeom>
          <a:noFill/>
        </p:spPr>
        <p:txBody>
          <a:bodyPr wrap="square" rtlCol="0">
            <a:spAutoFit/>
          </a:bodyPr>
          <a:lstStyle/>
          <a:p>
            <a:pPr algn="just"/>
            <a:r>
              <a:rPr lang="en-US" sz="1600" b="1" dirty="0" smtClean="0">
                <a:solidFill>
                  <a:srgbClr val="FF0000"/>
                </a:solidFill>
                <a:latin typeface="Arial" pitchFamily="34" charset="0"/>
                <a:cs typeface="Arial" pitchFamily="34" charset="0"/>
              </a:rPr>
              <a:t>Tần số </a:t>
            </a:r>
            <a:r>
              <a:rPr lang="en-US" sz="1600" b="1" dirty="0" smtClean="0">
                <a:latin typeface="Arial" pitchFamily="34" charset="0"/>
                <a:cs typeface="Arial" pitchFamily="34" charset="0"/>
              </a:rPr>
              <a:t>của âm do âm thoa phát ra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âm càng cao </a:t>
            </a:r>
            <a:r>
              <a:rPr lang="en-US" sz="1600" b="1" dirty="0" smtClean="0">
                <a:latin typeface="Arial" pitchFamily="34" charset="0"/>
                <a:cs typeface="Arial" pitchFamily="34" charset="0"/>
              </a:rPr>
              <a:t>và ngược lại</a:t>
            </a:r>
          </a:p>
        </p:txBody>
      </p:sp>
      <p:sp>
        <p:nvSpPr>
          <p:cNvPr id="41" name="TextBox 40"/>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42" name="Rounded Rectangle 41"/>
          <p:cNvSpPr/>
          <p:nvPr/>
        </p:nvSpPr>
        <p:spPr>
          <a:xfrm>
            <a:off x="255740" y="4714884"/>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827772" y="3816170"/>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839218" y="5530682"/>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mc:AlternateContent xmlns:mc="http://schemas.openxmlformats.org/markup-compatibility/2006">
        <mc:Choice xmlns:v="urn:schemas-microsoft-com:vml" Requires="v">
          <p:control spid="26626" name="TextBox3" r:id="rId2" imgW="1371600" imgH="314280"/>
        </mc:Choice>
        <mc:Fallback>
          <p:control name="TextBox3" r:id="rId2" imgW="1371600" imgH="314280">
            <p:pic>
              <p:nvPicPr>
                <p:cNvPr id="0" name="TextBox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2995613"/>
                  <a:ext cx="1368425" cy="309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0" name="TextBox1" r:id="rId3" imgW="1371600" imgH="314280"/>
        </mc:Choice>
        <mc:Fallback>
          <p:control name="TextBox1" r:id="rId3" imgW="1371600" imgH="314280">
            <p:pic>
              <p:nvPicPr>
                <p:cNvPr id="0" name="TextBox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3406775"/>
                  <a:ext cx="13684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1" name="TextBox2" r:id="rId4" imgW="1371600" imgH="314280"/>
        </mc:Choice>
        <mc:Fallback>
          <p:control name="TextBox2" r:id="rId4" imgW="1371600" imgH="314280">
            <p:pic>
              <p:nvPicPr>
                <p:cNvPr id="0" name="TextBox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2995613"/>
                  <a:ext cx="1368425" cy="309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2" name="TextBox4" r:id="rId5" imgW="1371600" imgH="314280"/>
        </mc:Choice>
        <mc:Fallback>
          <p:control name="TextBox4" r:id="rId5" imgW="1371600" imgH="314280">
            <p:pic>
              <p:nvPicPr>
                <p:cNvPr id="0" name="TextBox4"/>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3406775"/>
                  <a:ext cx="13684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par>
                          <p:cTn id="53" fill="hold">
                            <p:stCondLst>
                              <p:cond delay="500"/>
                            </p:stCondLst>
                            <p:childTnLst>
                              <p:par>
                                <p:cTn id="54" presetID="22" presetClass="exit" presetSubtype="8" fill="hold" grpId="1" nodeType="afterEffect">
                                  <p:stCondLst>
                                    <p:cond delay="0"/>
                                  </p:stCondLst>
                                  <p:childTnLst>
                                    <p:animEffect transition="out" filter="wipe(left)">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22" presetClass="exit" presetSubtype="8" fill="hold" nodeType="withEffect">
                                  <p:stCondLst>
                                    <p:cond delay="0"/>
                                  </p:stCondLst>
                                  <p:childTnLst>
                                    <p:animEffect transition="out" filter="wipe(left)">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4" grpId="0"/>
      <p:bldP spid="24" grpId="1"/>
      <p:bldP spid="25" grpId="0" animBg="1"/>
      <p:bldP spid="26" grpId="0"/>
      <p:bldP spid="27" grpId="0"/>
      <p:bldP spid="27" grpId="1"/>
      <p:bldP spid="31" grpId="0" animBg="1"/>
      <p:bldP spid="36" grpId="0"/>
      <p:bldP spid="42"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pic>
        <p:nvPicPr>
          <p:cNvPr id="23" name="Picture 22"/>
          <p:cNvPicPr/>
          <p:nvPr/>
        </p:nvPicPr>
        <p:blipFill>
          <a:blip r:embed="rId2" cstate="email">
            <a:extLst>
              <a:ext uri="{28A0092B-C50C-407E-A947-70E740481C1C}">
                <a14:useLocalDpi xmlns:a14="http://schemas.microsoft.com/office/drawing/2010/main"/>
              </a:ext>
            </a:extLst>
          </a:blip>
          <a:stretch>
            <a:fillRect/>
          </a:stretch>
        </p:blipFill>
        <p:spPr>
          <a:xfrm>
            <a:off x="4714876" y="928670"/>
            <a:ext cx="421484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1"/>
          <p:cNvGrpSpPr/>
          <p:nvPr/>
        </p:nvGrpSpPr>
        <p:grpSpPr>
          <a:xfrm>
            <a:off x="4474646" y="1287735"/>
            <a:ext cx="4393138" cy="4257053"/>
            <a:chOff x="1499178" y="851616"/>
            <a:chExt cx="6013751" cy="5827465"/>
          </a:xfrm>
        </p:grpSpPr>
        <p:grpSp>
          <p:nvGrpSpPr>
            <p:cNvPr id="22" name="Group 79"/>
            <p:cNvGrpSpPr/>
            <p:nvPr/>
          </p:nvGrpSpPr>
          <p:grpSpPr>
            <a:xfrm>
              <a:off x="1499178" y="851616"/>
              <a:ext cx="6013751" cy="5827465"/>
              <a:chOff x="1499178" y="851616"/>
              <a:chExt cx="6013751" cy="5827465"/>
            </a:xfrm>
          </p:grpSpPr>
          <p:grpSp>
            <p:nvGrpSpPr>
              <p:cNvPr id="28"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1"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2"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2"/>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Alternate Process 74">
            <a:hlinkClick r:id="rId2" action="ppaction://hlinksldjump"/>
          </p:cNvPr>
          <p:cNvSpPr/>
          <p:nvPr/>
        </p:nvSpPr>
        <p:spPr>
          <a:xfrm>
            <a:off x="71434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sp>
        <p:nvSpPr>
          <p:cNvPr id="87" name="Flowchart: Alternate Process 86">
            <a:hlinkClick r:id="rId3" action="ppaction://hlinksldjump"/>
          </p:cNvPr>
          <p:cNvSpPr/>
          <p:nvPr/>
        </p:nvSpPr>
        <p:spPr>
          <a:xfrm>
            <a:off x="178591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sp>
        <p:nvSpPr>
          <p:cNvPr id="88" name="Flowchart: Alternate Process 87">
            <a:hlinkClick r:id="rId4" action="ppaction://hlinksldjump"/>
          </p:cNvPr>
          <p:cNvSpPr/>
          <p:nvPr/>
        </p:nvSpPr>
        <p:spPr>
          <a:xfrm>
            <a:off x="285748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3</a:t>
            </a:r>
            <a:endParaRPr lang="en-US" sz="3600" b="1" dirty="0">
              <a:latin typeface="Arial" pitchFamily="34" charset="0"/>
              <a:cs typeface="Arial" pitchFamily="34" charset="0"/>
            </a:endParaRPr>
          </a:p>
        </p:txBody>
      </p:sp>
      <p:sp>
        <p:nvSpPr>
          <p:cNvPr id="89" name="Flowchart: Alternate Process 88">
            <a:hlinkClick r:id="rId5" action="ppaction://hlinksldjump"/>
          </p:cNvPr>
          <p:cNvSpPr/>
          <p:nvPr/>
        </p:nvSpPr>
        <p:spPr>
          <a:xfrm>
            <a:off x="71434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4</a:t>
            </a:r>
            <a:endParaRPr lang="en-US" sz="3600" b="1" dirty="0">
              <a:latin typeface="Arial" pitchFamily="34" charset="0"/>
              <a:cs typeface="Arial" pitchFamily="34" charset="0"/>
            </a:endParaRPr>
          </a:p>
        </p:txBody>
      </p:sp>
      <p:sp>
        <p:nvSpPr>
          <p:cNvPr id="90" name="Flowchart: Alternate Process 89">
            <a:hlinkClick r:id="rId6" action="ppaction://hlinksldjump"/>
          </p:cNvPr>
          <p:cNvSpPr/>
          <p:nvPr/>
        </p:nvSpPr>
        <p:spPr>
          <a:xfrm>
            <a:off x="178591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5</a:t>
            </a:r>
            <a:endParaRPr lang="en-US" sz="3600" b="1" dirty="0">
              <a:latin typeface="Arial" pitchFamily="34" charset="0"/>
              <a:cs typeface="Arial" pitchFamily="34" charset="0"/>
            </a:endParaRPr>
          </a:p>
        </p:txBody>
      </p:sp>
      <p:sp>
        <p:nvSpPr>
          <p:cNvPr id="91" name="Flowchart: Alternate Process 90">
            <a:hlinkClick r:id="rId7" action="ppaction://hlinksldjump"/>
          </p:cNvPr>
          <p:cNvSpPr/>
          <p:nvPr/>
        </p:nvSpPr>
        <p:spPr>
          <a:xfrm>
            <a:off x="285748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6</a:t>
            </a:r>
            <a:endParaRPr lang="en-US" sz="3600" b="1" dirty="0">
              <a:latin typeface="Arial" pitchFamily="34" charset="0"/>
              <a:cs typeface="Arial" pitchFamily="34" charset="0"/>
            </a:endParaRPr>
          </a:p>
        </p:txBody>
      </p:sp>
      <p:sp>
        <p:nvSpPr>
          <p:cNvPr id="92" name="Flowchart: Alternate Process 91">
            <a:hlinkClick r:id="rId8" action="ppaction://hlinksldjump"/>
          </p:cNvPr>
          <p:cNvSpPr/>
          <p:nvPr/>
        </p:nvSpPr>
        <p:spPr>
          <a:xfrm>
            <a:off x="71434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7</a:t>
            </a:r>
            <a:endParaRPr lang="en-US" sz="3600" b="1" dirty="0">
              <a:latin typeface="Arial" pitchFamily="34" charset="0"/>
              <a:cs typeface="Arial" pitchFamily="34" charset="0"/>
            </a:endParaRPr>
          </a:p>
        </p:txBody>
      </p:sp>
      <p:sp>
        <p:nvSpPr>
          <p:cNvPr id="93" name="Flowchart: Alternate Process 92">
            <a:hlinkClick r:id="rId9" action="ppaction://hlinksldjump"/>
          </p:cNvPr>
          <p:cNvSpPr/>
          <p:nvPr/>
        </p:nvSpPr>
        <p:spPr>
          <a:xfrm>
            <a:off x="178591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8</a:t>
            </a:r>
            <a:endParaRPr lang="en-US" sz="3600" b="1" dirty="0">
              <a:latin typeface="Arial" pitchFamily="34" charset="0"/>
              <a:cs typeface="Arial" pitchFamily="34" charset="0"/>
            </a:endParaRPr>
          </a:p>
        </p:txBody>
      </p:sp>
      <p:sp>
        <p:nvSpPr>
          <p:cNvPr id="94" name="Flowchart: Alternate Process 93">
            <a:hlinkClick r:id="rId10" action="ppaction://hlinksldjump"/>
          </p:cNvPr>
          <p:cNvSpPr/>
          <p:nvPr/>
        </p:nvSpPr>
        <p:spPr>
          <a:xfrm>
            <a:off x="285748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9</a:t>
            </a:r>
            <a:endParaRPr lang="en-US" sz="3600" b="1" dirty="0">
              <a:latin typeface="Arial" pitchFamily="34" charset="0"/>
              <a:cs typeface="Arial" pitchFamily="34" charset="0"/>
            </a:endParaRPr>
          </a:p>
        </p:txBody>
      </p:sp>
      <p:sp>
        <p:nvSpPr>
          <p:cNvPr id="95" name="Flowchart: Alternate Process 94">
            <a:hlinkClick r:id="rId11" action="ppaction://hlinksldjump"/>
          </p:cNvPr>
          <p:cNvSpPr/>
          <p:nvPr/>
        </p:nvSpPr>
        <p:spPr>
          <a:xfrm>
            <a:off x="714348"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10</a:t>
            </a:r>
            <a:endParaRPr lang="en-US" sz="3600" b="1" dirty="0">
              <a:latin typeface="Arial" pitchFamily="34" charset="0"/>
              <a:cs typeface="Arial" pitchFamily="34" charset="0"/>
            </a:endParaRPr>
          </a:p>
        </p:txBody>
      </p:sp>
      <p:sp>
        <p:nvSpPr>
          <p:cNvPr id="106" name="Flowchart: Alternate Process 105">
            <a:hlinkClick r:id="rId12" action="ppaction://hlinksldjump"/>
          </p:cNvPr>
          <p:cNvSpPr/>
          <p:nvPr/>
        </p:nvSpPr>
        <p:spPr>
          <a:xfrm>
            <a:off x="1771404"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11</a:t>
            </a:r>
            <a:endParaRPr lang="en-US" sz="3600" b="1" dirty="0">
              <a:latin typeface="Arial" pitchFamily="34" charset="0"/>
              <a:cs typeface="Arial" pitchFamily="34" charset="0"/>
            </a:endParaRPr>
          </a:p>
        </p:txBody>
      </p:sp>
      <p:sp>
        <p:nvSpPr>
          <p:cNvPr id="107" name="Flowchart: Alternate Process 106">
            <a:hlinkClick r:id="rId13" action="ppaction://hlinksldjump"/>
          </p:cNvPr>
          <p:cNvSpPr/>
          <p:nvPr/>
        </p:nvSpPr>
        <p:spPr>
          <a:xfrm>
            <a:off x="2857488"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12</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up)">
                                      <p:cBhvr>
                                        <p:cTn id="39" dur="500"/>
                                        <p:tgtEl>
                                          <p:spTgt spid="7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up)">
                                      <p:cBhvr>
                                        <p:cTn id="42" dur="500"/>
                                        <p:tgtEl>
                                          <p:spTgt spid="8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up)">
                                      <p:cBhvr>
                                        <p:cTn id="45" dur="500"/>
                                        <p:tgtEl>
                                          <p:spTgt spid="8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up)">
                                      <p:cBhvr>
                                        <p:cTn id="48" dur="500"/>
                                        <p:tgtEl>
                                          <p:spTgt spid="8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up)">
                                      <p:cBhvr>
                                        <p:cTn id="51" dur="500"/>
                                        <p:tgtEl>
                                          <p:spTgt spid="9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wipe(up)">
                                      <p:cBhvr>
                                        <p:cTn id="54" dur="500"/>
                                        <p:tgtEl>
                                          <p:spTgt spid="9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wipe(up)">
                                      <p:cBhvr>
                                        <p:cTn id="57" dur="500"/>
                                        <p:tgtEl>
                                          <p:spTgt spid="9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up)">
                                      <p:cBhvr>
                                        <p:cTn id="63" dur="500"/>
                                        <p:tgtEl>
                                          <p:spTgt spid="94"/>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wipe(up)">
                                      <p:cBhvr>
                                        <p:cTn id="66" dur="500"/>
                                        <p:tgtEl>
                                          <p:spTgt spid="74"/>
                                        </p:tgtEl>
                                      </p:cBhvr>
                                    </p:animEffect>
                                  </p:childTnLst>
                                </p:cTn>
                              </p:par>
                              <p:par>
                                <p:cTn id="67" presetID="22" presetClass="entr" presetSubtype="1" fill="hold" grpId="1"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up)">
                                      <p:cBhvr>
                                        <p:cTn id="69" dur="500"/>
                                        <p:tgtEl>
                                          <p:spTgt spid="95"/>
                                        </p:tgtEl>
                                      </p:cBhvr>
                                    </p:animEffect>
                                  </p:childTnLst>
                                </p:cTn>
                              </p:par>
                              <p:par>
                                <p:cTn id="70" presetID="22" presetClass="entr" presetSubtype="1" fill="hold" grpId="1"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up)">
                                      <p:cBhvr>
                                        <p:cTn id="72" dur="500"/>
                                        <p:tgtEl>
                                          <p:spTgt spid="106"/>
                                        </p:tgtEl>
                                      </p:cBhvr>
                                    </p:animEffect>
                                  </p:childTnLst>
                                </p:cTn>
                              </p:par>
                              <p:par>
                                <p:cTn id="73" presetID="22" presetClass="entr" presetSubtype="1" fill="hold" grpId="1" nodeType="with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wipe(up)">
                                      <p:cBhvr>
                                        <p:cTn id="7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75"/>
                    </p:tgtEl>
                  </p:cond>
                </p:stCondLst>
                <p:endSync evt="end" delay="0">
                  <p:rtn val="all"/>
                </p:endSync>
                <p:childTnLst>
                  <p:par>
                    <p:cTn id="77" fill="hold">
                      <p:stCondLst>
                        <p:cond delay="0"/>
                      </p:stCondLst>
                      <p:childTnLst>
                        <p:par>
                          <p:cTn id="78" fill="hold">
                            <p:stCondLst>
                              <p:cond delay="0"/>
                            </p:stCondLst>
                            <p:childTnLst>
                              <p:par>
                                <p:cTn id="79" presetID="22" presetClass="exit" presetSubtype="4" fill="hold" nodeType="clickEffect">
                                  <p:stCondLst>
                                    <p:cond delay="0"/>
                                  </p:stCondLst>
                                  <p:childTnLst>
                                    <p:animEffect transition="out" filter="wipe(down)">
                                      <p:cBhvr>
                                        <p:cTn id="80" dur="500"/>
                                        <p:tgtEl>
                                          <p:spTgt spid="75"/>
                                        </p:tgtEl>
                                      </p:cBhvr>
                                    </p:animEffect>
                                    <p:set>
                                      <p:cBhvr>
                                        <p:cTn id="8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2" restart="whenNotActive" fill="hold" evtFilter="cancelBubble" nodeType="interactiveSeq">
                <p:stCondLst>
                  <p:cond evt="onClick" delay="0">
                    <p:tgtEl>
                      <p:spTgt spid="87"/>
                    </p:tgtEl>
                  </p:cond>
                </p:stCondLst>
                <p:endSync evt="end" delay="0">
                  <p:rtn val="all"/>
                </p:endSync>
                <p:childTnLst>
                  <p:par>
                    <p:cTn id="83" fill="hold">
                      <p:stCondLst>
                        <p:cond delay="0"/>
                      </p:stCondLst>
                      <p:childTnLst>
                        <p:par>
                          <p:cTn id="84" fill="hold">
                            <p:stCondLst>
                              <p:cond delay="0"/>
                            </p:stCondLst>
                            <p:childTnLst>
                              <p:par>
                                <p:cTn id="85" presetID="21" presetClass="exit" presetSubtype="4" fill="hold" grpId="1" nodeType="clickEffect">
                                  <p:stCondLst>
                                    <p:cond delay="0"/>
                                  </p:stCondLst>
                                  <p:childTnLst>
                                    <p:animEffect transition="out" filter="wheel(4)">
                                      <p:cBhvr>
                                        <p:cTn id="86" dur="500"/>
                                        <p:tgtEl>
                                          <p:spTgt spid="87"/>
                                        </p:tgtEl>
                                      </p:cBhvr>
                                    </p:animEffect>
                                    <p:set>
                                      <p:cBhvr>
                                        <p:cTn id="8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8" restart="whenNotActive" fill="hold" evtFilter="cancelBubble" nodeType="interactiveSeq">
                <p:stCondLst>
                  <p:cond evt="onClick" delay="0">
                    <p:tgtEl>
                      <p:spTgt spid="88"/>
                    </p:tgtEl>
                  </p:cond>
                </p:stCondLst>
                <p:endSync evt="end" delay="0">
                  <p:rtn val="all"/>
                </p:endSync>
                <p:childTnLst>
                  <p:par>
                    <p:cTn id="89" fill="hold">
                      <p:stCondLst>
                        <p:cond delay="0"/>
                      </p:stCondLst>
                      <p:childTnLst>
                        <p:par>
                          <p:cTn id="90" fill="hold">
                            <p:stCondLst>
                              <p:cond delay="0"/>
                            </p:stCondLst>
                            <p:childTnLst>
                              <p:par>
                                <p:cTn id="91" presetID="21" presetClass="exit" presetSubtype="4" fill="hold" grpId="1" nodeType="clickEffect">
                                  <p:stCondLst>
                                    <p:cond delay="0"/>
                                  </p:stCondLst>
                                  <p:childTnLst>
                                    <p:animEffect transition="out" filter="wheel(4)">
                                      <p:cBhvr>
                                        <p:cTn id="92" dur="500"/>
                                        <p:tgtEl>
                                          <p:spTgt spid="88"/>
                                        </p:tgtEl>
                                      </p:cBhvr>
                                    </p:animEffect>
                                    <p:set>
                                      <p:cBhvr>
                                        <p:cTn id="93"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94" restart="whenNotActive" fill="hold" evtFilter="cancelBubble" nodeType="interactiveSeq">
                <p:stCondLst>
                  <p:cond evt="onClick" delay="0">
                    <p:tgtEl>
                      <p:spTgt spid="89"/>
                    </p:tgtEl>
                  </p:cond>
                </p:stCondLst>
                <p:endSync evt="end" delay="0">
                  <p:rtn val="all"/>
                </p:endSync>
                <p:childTnLst>
                  <p:par>
                    <p:cTn id="95" fill="hold">
                      <p:stCondLst>
                        <p:cond delay="0"/>
                      </p:stCondLst>
                      <p:childTnLst>
                        <p:par>
                          <p:cTn id="96" fill="hold">
                            <p:stCondLst>
                              <p:cond delay="0"/>
                            </p:stCondLst>
                            <p:childTnLst>
                              <p:par>
                                <p:cTn id="97" presetID="21" presetClass="exit" presetSubtype="4" fill="hold" grpId="1" nodeType="clickEffect">
                                  <p:stCondLst>
                                    <p:cond delay="0"/>
                                  </p:stCondLst>
                                  <p:childTnLst>
                                    <p:animEffect transition="out" filter="wheel(4)">
                                      <p:cBhvr>
                                        <p:cTn id="98" dur="500"/>
                                        <p:tgtEl>
                                          <p:spTgt spid="89"/>
                                        </p:tgtEl>
                                      </p:cBhvr>
                                    </p:animEffect>
                                    <p:set>
                                      <p:cBhvr>
                                        <p:cTn id="99"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00" restart="whenNotActive" fill="hold" evtFilter="cancelBubble" nodeType="interactiveSeq">
                <p:stCondLst>
                  <p:cond evt="onClick" delay="0">
                    <p:tgtEl>
                      <p:spTgt spid="90"/>
                    </p:tgtEl>
                  </p:cond>
                </p:stCondLst>
                <p:endSync evt="end" delay="0">
                  <p:rtn val="all"/>
                </p:endSync>
                <p:childTnLst>
                  <p:par>
                    <p:cTn id="101" fill="hold">
                      <p:stCondLst>
                        <p:cond delay="0"/>
                      </p:stCondLst>
                      <p:childTnLst>
                        <p:par>
                          <p:cTn id="102" fill="hold">
                            <p:stCondLst>
                              <p:cond delay="0"/>
                            </p:stCondLst>
                            <p:childTnLst>
                              <p:par>
                                <p:cTn id="103" presetID="21" presetClass="exit" presetSubtype="4" fill="hold" grpId="1" nodeType="clickEffect">
                                  <p:stCondLst>
                                    <p:cond delay="0"/>
                                  </p:stCondLst>
                                  <p:childTnLst>
                                    <p:animEffect transition="out" filter="wheel(4)">
                                      <p:cBhvr>
                                        <p:cTn id="104" dur="500"/>
                                        <p:tgtEl>
                                          <p:spTgt spid="90"/>
                                        </p:tgtEl>
                                      </p:cBhvr>
                                    </p:animEffect>
                                    <p:set>
                                      <p:cBhvr>
                                        <p:cTn id="105"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06" restart="whenNotActive" fill="hold" evtFilter="cancelBubble" nodeType="interactiveSeq">
                <p:stCondLst>
                  <p:cond evt="onClick" delay="0">
                    <p:tgtEl>
                      <p:spTgt spid="91"/>
                    </p:tgtEl>
                  </p:cond>
                </p:stCondLst>
                <p:endSync evt="end" delay="0">
                  <p:rtn val="all"/>
                </p:endSync>
                <p:childTnLst>
                  <p:par>
                    <p:cTn id="107" fill="hold">
                      <p:stCondLst>
                        <p:cond delay="0"/>
                      </p:stCondLst>
                      <p:childTnLst>
                        <p:par>
                          <p:cTn id="108" fill="hold">
                            <p:stCondLst>
                              <p:cond delay="0"/>
                            </p:stCondLst>
                            <p:childTnLst>
                              <p:par>
                                <p:cTn id="109" presetID="21" presetClass="exit" presetSubtype="4" fill="hold" grpId="1" nodeType="clickEffect">
                                  <p:stCondLst>
                                    <p:cond delay="0"/>
                                  </p:stCondLst>
                                  <p:childTnLst>
                                    <p:animEffect transition="out" filter="wheel(4)">
                                      <p:cBhvr>
                                        <p:cTn id="110" dur="500"/>
                                        <p:tgtEl>
                                          <p:spTgt spid="91"/>
                                        </p:tgtEl>
                                      </p:cBhvr>
                                    </p:animEffect>
                                    <p:set>
                                      <p:cBhvr>
                                        <p:cTn id="111"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12" restart="whenNotActive" fill="hold" evtFilter="cancelBubble" nodeType="interactiveSeq">
                <p:stCondLst>
                  <p:cond evt="onClick" delay="0">
                    <p:tgtEl>
                      <p:spTgt spid="92"/>
                    </p:tgtEl>
                  </p:cond>
                </p:stCondLst>
                <p:endSync evt="end" delay="0">
                  <p:rtn val="all"/>
                </p:endSync>
                <p:childTnLst>
                  <p:par>
                    <p:cTn id="113" fill="hold">
                      <p:stCondLst>
                        <p:cond delay="0"/>
                      </p:stCondLst>
                      <p:childTnLst>
                        <p:par>
                          <p:cTn id="114" fill="hold">
                            <p:stCondLst>
                              <p:cond delay="0"/>
                            </p:stCondLst>
                            <p:childTnLst>
                              <p:par>
                                <p:cTn id="115" presetID="21" presetClass="exit" presetSubtype="4" fill="hold" grpId="1" nodeType="clickEffect">
                                  <p:stCondLst>
                                    <p:cond delay="0"/>
                                  </p:stCondLst>
                                  <p:childTnLst>
                                    <p:animEffect transition="out" filter="wheel(4)">
                                      <p:cBhvr>
                                        <p:cTn id="116" dur="500"/>
                                        <p:tgtEl>
                                          <p:spTgt spid="92"/>
                                        </p:tgtEl>
                                      </p:cBhvr>
                                    </p:animEffect>
                                    <p:set>
                                      <p:cBhvr>
                                        <p:cTn id="117"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18" restart="whenNotActive" fill="hold" evtFilter="cancelBubble" nodeType="interactiveSeq">
                <p:stCondLst>
                  <p:cond evt="onClick" delay="0">
                    <p:tgtEl>
                      <p:spTgt spid="93"/>
                    </p:tgtEl>
                  </p:cond>
                </p:stCondLst>
                <p:endSync evt="end" delay="0">
                  <p:rtn val="all"/>
                </p:endSync>
                <p:childTnLst>
                  <p:par>
                    <p:cTn id="119" fill="hold">
                      <p:stCondLst>
                        <p:cond delay="0"/>
                      </p:stCondLst>
                      <p:childTnLst>
                        <p:par>
                          <p:cTn id="120" fill="hold">
                            <p:stCondLst>
                              <p:cond delay="0"/>
                            </p:stCondLst>
                            <p:childTnLst>
                              <p:par>
                                <p:cTn id="121" presetID="21" presetClass="exit" presetSubtype="4" fill="hold" grpId="1" nodeType="clickEffect">
                                  <p:stCondLst>
                                    <p:cond delay="0"/>
                                  </p:stCondLst>
                                  <p:childTnLst>
                                    <p:animEffect transition="out" filter="wheel(4)">
                                      <p:cBhvr>
                                        <p:cTn id="122" dur="500"/>
                                        <p:tgtEl>
                                          <p:spTgt spid="93"/>
                                        </p:tgtEl>
                                      </p:cBhvr>
                                    </p:animEffect>
                                    <p:set>
                                      <p:cBhvr>
                                        <p:cTn id="12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24" restart="whenNotActive" fill="hold" evtFilter="cancelBubble" nodeType="interactiveSeq">
                <p:stCondLst>
                  <p:cond evt="onClick" delay="0">
                    <p:tgtEl>
                      <p:spTgt spid="94"/>
                    </p:tgtEl>
                  </p:cond>
                </p:stCondLst>
                <p:endSync evt="end" delay="0">
                  <p:rtn val="all"/>
                </p:endSync>
                <p:childTnLst>
                  <p:par>
                    <p:cTn id="125" fill="hold">
                      <p:stCondLst>
                        <p:cond delay="0"/>
                      </p:stCondLst>
                      <p:childTnLst>
                        <p:par>
                          <p:cTn id="126" fill="hold">
                            <p:stCondLst>
                              <p:cond delay="0"/>
                            </p:stCondLst>
                            <p:childTnLst>
                              <p:par>
                                <p:cTn id="127" presetID="21" presetClass="exit" presetSubtype="4" fill="hold" grpId="1" nodeType="clickEffect">
                                  <p:stCondLst>
                                    <p:cond delay="0"/>
                                  </p:stCondLst>
                                  <p:childTnLst>
                                    <p:animEffect transition="out" filter="wheel(4)">
                                      <p:cBhvr>
                                        <p:cTn id="128" dur="500"/>
                                        <p:tgtEl>
                                          <p:spTgt spid="94"/>
                                        </p:tgtEl>
                                      </p:cBhvr>
                                    </p:animEffect>
                                    <p:set>
                                      <p:cBhvr>
                                        <p:cTn id="129"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30" restart="whenNotActive" fill="hold" evtFilter="cancelBubble" nodeType="interactiveSeq">
                <p:stCondLst>
                  <p:cond evt="onClick" delay="0">
                    <p:tgtEl>
                      <p:spTgt spid="95"/>
                    </p:tgtEl>
                  </p:cond>
                </p:stCondLst>
                <p:endSync evt="end" delay="0">
                  <p:rtn val="all"/>
                </p:endSync>
                <p:childTnLst>
                  <p:par>
                    <p:cTn id="131" fill="hold">
                      <p:stCondLst>
                        <p:cond delay="0"/>
                      </p:stCondLst>
                      <p:childTnLst>
                        <p:par>
                          <p:cTn id="132" fill="hold">
                            <p:stCondLst>
                              <p:cond delay="0"/>
                            </p:stCondLst>
                            <p:childTnLst>
                              <p:par>
                                <p:cTn id="133" presetID="21" presetClass="exit" presetSubtype="4" fill="hold" grpId="0" nodeType="clickEffect">
                                  <p:stCondLst>
                                    <p:cond delay="0"/>
                                  </p:stCondLst>
                                  <p:childTnLst>
                                    <p:animEffect transition="out" filter="wheel(4)">
                                      <p:cBhvr>
                                        <p:cTn id="134" dur="2000"/>
                                        <p:tgtEl>
                                          <p:spTgt spid="95"/>
                                        </p:tgtEl>
                                      </p:cBhvr>
                                    </p:animEffect>
                                    <p:set>
                                      <p:cBhvr>
                                        <p:cTn id="13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36" restart="whenNotActive" fill="hold" evtFilter="cancelBubble" nodeType="interactiveSeq">
                <p:stCondLst>
                  <p:cond evt="onClick" delay="0">
                    <p:tgtEl>
                      <p:spTgt spid="106"/>
                    </p:tgtEl>
                  </p:cond>
                </p:stCondLst>
                <p:endSync evt="end" delay="0">
                  <p:rtn val="all"/>
                </p:endSync>
                <p:childTnLst>
                  <p:par>
                    <p:cTn id="137" fill="hold">
                      <p:stCondLst>
                        <p:cond delay="0"/>
                      </p:stCondLst>
                      <p:childTnLst>
                        <p:par>
                          <p:cTn id="138" fill="hold">
                            <p:stCondLst>
                              <p:cond delay="0"/>
                            </p:stCondLst>
                            <p:childTnLst>
                              <p:par>
                                <p:cTn id="139" presetID="21" presetClass="exit" presetSubtype="4" fill="hold" grpId="0" nodeType="clickEffect">
                                  <p:stCondLst>
                                    <p:cond delay="0"/>
                                  </p:stCondLst>
                                  <p:childTnLst>
                                    <p:animEffect transition="out" filter="wheel(4)">
                                      <p:cBhvr>
                                        <p:cTn id="140" dur="500"/>
                                        <p:tgtEl>
                                          <p:spTgt spid="106"/>
                                        </p:tgtEl>
                                      </p:cBhvr>
                                    </p:animEffect>
                                    <p:set>
                                      <p:cBhvr>
                                        <p:cTn id="14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42" restart="whenNotActive" fill="hold" evtFilter="cancelBubble" nodeType="interactiveSeq">
                <p:stCondLst>
                  <p:cond evt="onClick" delay="0">
                    <p:tgtEl>
                      <p:spTgt spid="107"/>
                    </p:tgtEl>
                  </p:cond>
                </p:stCondLst>
                <p:endSync evt="end" delay="0">
                  <p:rtn val="all"/>
                </p:endSync>
                <p:childTnLst>
                  <p:par>
                    <p:cTn id="143" fill="hold">
                      <p:stCondLst>
                        <p:cond delay="0"/>
                      </p:stCondLst>
                      <p:childTnLst>
                        <p:par>
                          <p:cTn id="144" fill="hold">
                            <p:stCondLst>
                              <p:cond delay="0"/>
                            </p:stCondLst>
                            <p:childTnLst>
                              <p:par>
                                <p:cTn id="145" presetID="21" presetClass="exit" presetSubtype="4" fill="hold" grpId="0" nodeType="clickEffect">
                                  <p:stCondLst>
                                    <p:cond delay="0"/>
                                  </p:stCondLst>
                                  <p:childTnLst>
                                    <p:animEffect transition="out" filter="wheel(4)">
                                      <p:cBhvr>
                                        <p:cTn id="146" dur="500"/>
                                        <p:tgtEl>
                                          <p:spTgt spid="107"/>
                                        </p:tgtEl>
                                      </p:cBhvr>
                                    </p:animEffect>
                                    <p:set>
                                      <p:cBhvr>
                                        <p:cTn id="147"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4" grpId="0" animBg="1"/>
      <p:bldP spid="75" grpId="0"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106" grpId="0" animBg="1"/>
      <p:bldP spid="106" grpId="1" animBg="1"/>
      <p:bldP spid="107" grpId="0" animBg="1"/>
      <p:bldP spid="10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2"/>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357586" cy="2785378"/>
          </a:xfrm>
          <a:prstGeom prst="rect">
            <a:avLst/>
          </a:prstGeom>
          <a:noFill/>
        </p:spPr>
        <p:txBody>
          <a:bodyPr wrap="square" rtlCol="0">
            <a:spAutoFit/>
          </a:bodyPr>
          <a:lstStyle/>
          <a:p>
            <a:pPr algn="just">
              <a:spcBef>
                <a:spcPts val="600"/>
              </a:spcBef>
            </a:pPr>
            <a:r>
              <a:rPr lang="en-US" sz="2000" b="1" i="1" dirty="0" smtClean="0">
                <a:latin typeface="Arial" pitchFamily="34" charset="0"/>
                <a:cs typeface="Arial" pitchFamily="34" charset="0"/>
              </a:rPr>
              <a:t>Câu 1. Vật phát ra âm cao hơn khi nào?</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A. Khi vật dao động mạnh hơn.</a:t>
            </a:r>
          </a:p>
          <a:p>
            <a:pPr algn="just">
              <a:spcBef>
                <a:spcPts val="600"/>
              </a:spcBef>
            </a:pPr>
            <a:r>
              <a:rPr lang="en-US" sz="2000" dirty="0" smtClean="0">
                <a:latin typeface="Arial" pitchFamily="34" charset="0"/>
                <a:cs typeface="Arial" pitchFamily="34" charset="0"/>
              </a:rPr>
              <a:t>B. Khi vật dao động chậm hơn.</a:t>
            </a:r>
          </a:p>
          <a:p>
            <a:pPr algn="just">
              <a:spcBef>
                <a:spcPts val="600"/>
              </a:spcBef>
            </a:pPr>
            <a:r>
              <a:rPr lang="en-US" sz="2000" dirty="0" smtClean="0">
                <a:latin typeface="Arial" pitchFamily="34" charset="0"/>
                <a:cs typeface="Arial" pitchFamily="34" charset="0"/>
              </a:rPr>
              <a:t>C. Khi vật lệch khỏi vị trí cân bằng nhiều hơn.</a:t>
            </a:r>
          </a:p>
        </p:txBody>
      </p:sp>
      <p:sp>
        <p:nvSpPr>
          <p:cNvPr id="78" name="TextBox 77"/>
          <p:cNvSpPr txBox="1"/>
          <p:nvPr/>
        </p:nvSpPr>
        <p:spPr>
          <a:xfrm>
            <a:off x="500035" y="4292750"/>
            <a:ext cx="3286147" cy="707886"/>
          </a:xfrm>
          <a:prstGeom prst="rect">
            <a:avLst/>
          </a:prstGeom>
          <a:noFill/>
        </p:spPr>
        <p:txBody>
          <a:bodyPr wrap="square" rtlCol="0">
            <a:spAutoFit/>
          </a:bodyPr>
          <a:lstStyle/>
          <a:p>
            <a:pPr algn="just"/>
            <a:r>
              <a:rPr lang="en-US" sz="2000" dirty="0" smtClean="0">
                <a:latin typeface="Arial" pitchFamily="34" charset="0"/>
                <a:cs typeface="Arial" pitchFamily="34" charset="0"/>
              </a:rPr>
              <a:t>D. Khi tần số dao động lớn hơn.</a:t>
            </a:r>
          </a:p>
        </p:txBody>
      </p:sp>
      <p:sp>
        <p:nvSpPr>
          <p:cNvPr id="79" name="Right Arrow 78">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4555093"/>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2. Phát biểu nào sau đây là đúng khi nói về biên độ dao động?</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 Biên độ dao động là độ lệch của vật dao động.</a:t>
            </a:r>
          </a:p>
          <a:p>
            <a:pPr algn="just">
              <a:spcBef>
                <a:spcPts val="600"/>
              </a:spcBef>
            </a:pPr>
            <a:r>
              <a:rPr lang="en-US" sz="2000" dirty="0" smtClean="0">
                <a:latin typeface="Arial" pitchFamily="34" charset="0"/>
                <a:cs typeface="Arial" pitchFamily="34" charset="0"/>
              </a:rPr>
              <a:t>B. Biên độ dao động là độ lệch so với vị trí cân bằng của vật dao động.</a:t>
            </a:r>
          </a:p>
          <a:p>
            <a:pPr>
              <a:spcBef>
                <a:spcPts val="600"/>
              </a:spcBef>
            </a:pPr>
            <a:endParaRPr lang="en-US" sz="2000" dirty="0" smtClean="0">
              <a:latin typeface="Arial" pitchFamily="34" charset="0"/>
              <a:cs typeface="Arial" pitchFamily="34" charset="0"/>
            </a:endParaRPr>
          </a:p>
          <a:p>
            <a:pPr>
              <a:spcBef>
                <a:spcPts val="600"/>
              </a:spcBef>
            </a:pPr>
            <a:endParaRPr lang="en-US" sz="2000" dirty="0" smtClean="0">
              <a:latin typeface="Arial" pitchFamily="34" charset="0"/>
              <a:cs typeface="Arial" pitchFamily="34" charset="0"/>
            </a:endParaRPr>
          </a:p>
          <a:p>
            <a:pPr>
              <a:spcBef>
                <a:spcPts val="600"/>
              </a:spcBef>
            </a:pP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D. Biên độ dao động là độ lệch so với vị trí cân bằng.</a:t>
            </a:r>
            <a:endParaRPr lang="en-US" sz="2000" dirty="0">
              <a:latin typeface="Arial" pitchFamily="34" charset="0"/>
              <a:cs typeface="Arial" pitchFamily="34" charset="0"/>
            </a:endParaRPr>
          </a:p>
        </p:txBody>
      </p:sp>
      <p:sp>
        <p:nvSpPr>
          <p:cNvPr id="78" name="TextBox 77"/>
          <p:cNvSpPr txBox="1"/>
          <p:nvPr/>
        </p:nvSpPr>
        <p:spPr>
          <a:xfrm>
            <a:off x="500034" y="4214818"/>
            <a:ext cx="3429024" cy="1015663"/>
          </a:xfrm>
          <a:prstGeom prst="rect">
            <a:avLst/>
          </a:prstGeom>
          <a:noFill/>
        </p:spPr>
        <p:txBody>
          <a:bodyPr wrap="square" rtlCol="0">
            <a:spAutoFit/>
          </a:bodyPr>
          <a:lstStyle/>
          <a:p>
            <a:pPr algn="just">
              <a:spcBef>
                <a:spcPts val="600"/>
              </a:spcBef>
            </a:pPr>
            <a:r>
              <a:rPr lang="en-US" sz="2000" dirty="0" smtClean="0">
                <a:latin typeface="Arial" pitchFamily="34" charset="0"/>
                <a:cs typeface="Arial" pitchFamily="34" charset="0"/>
              </a:rPr>
              <a:t>C. Biên độ dao động là độ lệch lớn nhất so với vị trí cân bằng của vật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4093428"/>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3. Trong bài hát Nhạc rừng của Hoàng Việt, nhạc sĩ viết: “ Róc rách, róc rách. Nước luồn qua khóm trúc”. Âm thanh được phát ra từ vật nào? Chọn câu trả lời đúng.</a:t>
            </a:r>
          </a:p>
          <a:p>
            <a:pPr>
              <a:spcBef>
                <a:spcPts val="600"/>
              </a:spcBef>
            </a:pP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B. Lá cây dao động.</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C. Dòng nước và khóm trúc.</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D. Do lớp không khí trên mặt nước.</a:t>
            </a:r>
            <a:endParaRPr lang="en-US" sz="2000" dirty="0">
              <a:latin typeface="Arial" pitchFamily="34" charset="0"/>
              <a:cs typeface="Arial" pitchFamily="34" charset="0"/>
            </a:endParaRPr>
          </a:p>
        </p:txBody>
      </p:sp>
      <p:sp>
        <p:nvSpPr>
          <p:cNvPr id="78" name="TextBox 77"/>
          <p:cNvSpPr txBox="1"/>
          <p:nvPr/>
        </p:nvSpPr>
        <p:spPr>
          <a:xfrm>
            <a:off x="500034" y="3714752"/>
            <a:ext cx="3429024" cy="400110"/>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A. Dòng nước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hạc Rừng Karaoke -- Beat Chuẩn 00_00_00-00_01_55.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093154"/>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4. </a:t>
            </a:r>
            <a:r>
              <a:rPr lang="vi-VN" sz="2000" b="1" i="1" dirty="0" smtClean="0">
                <a:latin typeface="Arial" pitchFamily="34" charset="0"/>
                <a:cs typeface="Arial" pitchFamily="34" charset="0"/>
              </a:rPr>
              <a:t>Chọn câu đúng trong các câu sau</a:t>
            </a:r>
            <a:r>
              <a:rPr lang="en-US" sz="2000" b="1" i="1" dirty="0" smtClean="0">
                <a:latin typeface="Arial" pitchFamily="34" charset="0"/>
                <a:cs typeface="Arial" pitchFamily="34" charset="0"/>
              </a:rPr>
              <a:t>?</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 </a:t>
            </a:r>
            <a:r>
              <a:rPr lang="vi-VN" sz="2000" dirty="0" smtClean="0">
                <a:latin typeface="Arial" pitchFamily="34" charset="0"/>
                <a:cs typeface="Arial" pitchFamily="34" charset="0"/>
              </a:rPr>
              <a:t>Khi gõ vào cùng một vị trí của mặt tr</a:t>
            </a:r>
            <a:r>
              <a:rPr lang="en-US" sz="2000" dirty="0" smtClean="0">
                <a:latin typeface="Arial" pitchFamily="34" charset="0"/>
                <a:cs typeface="Arial" pitchFamily="34" charset="0"/>
              </a:rPr>
              <a:t>ố</a:t>
            </a:r>
            <a:r>
              <a:rPr lang="vi-VN" sz="2000" dirty="0" smtClean="0">
                <a:latin typeface="Arial" pitchFamily="34" charset="0"/>
                <a:cs typeface="Arial" pitchFamily="34" charset="0"/>
              </a:rPr>
              <a:t>ng, nếu gõ nhanh thì âm phát ra to.</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B. </a:t>
            </a:r>
            <a:r>
              <a:rPr lang="vi-VN" sz="2000" dirty="0" smtClean="0">
                <a:latin typeface="Arial" pitchFamily="34" charset="0"/>
                <a:cs typeface="Arial" pitchFamily="34" charset="0"/>
              </a:rPr>
              <a:t>Khi vật dao động nhanh phát ra âm to.</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C. </a:t>
            </a:r>
            <a:r>
              <a:rPr lang="vi-VN" sz="2000" dirty="0" smtClean="0">
                <a:latin typeface="Arial" pitchFamily="34" charset="0"/>
                <a:cs typeface="Arial" pitchFamily="34" charset="0"/>
              </a:rPr>
              <a:t>Khi vật dao động chậm phát ra âm </a:t>
            </a:r>
            <a:r>
              <a:rPr lang="en-US" sz="2000" dirty="0" smtClean="0">
                <a:latin typeface="Arial" pitchFamily="34" charset="0"/>
                <a:cs typeface="Arial" pitchFamily="34" charset="0"/>
              </a:rPr>
              <a:t>nhỏ</a:t>
            </a:r>
            <a:r>
              <a:rPr lang="vi-VN" sz="2000" dirty="0" smtClean="0">
                <a:latin typeface="Arial" pitchFamily="34" charset="0"/>
                <a:cs typeface="Arial" pitchFamily="34" charset="0"/>
              </a:rPr>
              <a:t>.</a:t>
            </a:r>
            <a:endParaRPr lang="en-US" sz="2000" dirty="0" smtClean="0">
              <a:latin typeface="Arial" pitchFamily="34" charset="0"/>
              <a:cs typeface="Arial" pitchFamily="34" charset="0"/>
            </a:endParaRPr>
          </a:p>
        </p:txBody>
      </p:sp>
      <p:sp>
        <p:nvSpPr>
          <p:cNvPr id="78" name="TextBox 77"/>
          <p:cNvSpPr txBox="1"/>
          <p:nvPr/>
        </p:nvSpPr>
        <p:spPr>
          <a:xfrm>
            <a:off x="500034" y="4601036"/>
            <a:ext cx="3429024" cy="1323439"/>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D. </a:t>
            </a:r>
            <a:r>
              <a:rPr lang="vi-VN" sz="2000" dirty="0" smtClean="0">
                <a:latin typeface="Arial" pitchFamily="34" charset="0"/>
                <a:cs typeface="Arial" pitchFamily="34" charset="0"/>
              </a:rPr>
              <a:t>Để phân biệt đ­</a:t>
            </a:r>
            <a:r>
              <a:rPr lang="en-US" sz="2000" dirty="0" smtClean="0">
                <a:latin typeface="Arial" pitchFamily="34" charset="0"/>
                <a:cs typeface="Arial" pitchFamily="34" charset="0"/>
              </a:rPr>
              <a:t>ư</a:t>
            </a:r>
            <a:r>
              <a:rPr lang="vi-VN" sz="2000" dirty="0" smtClean="0">
                <a:latin typeface="Arial" pitchFamily="34" charset="0"/>
                <a:cs typeface="Arial" pitchFamily="34" charset="0"/>
              </a:rPr>
              <a:t>ợc âm to  hay âm </a:t>
            </a:r>
            <a:r>
              <a:rPr lang="en-US" sz="2000" dirty="0" smtClean="0">
                <a:latin typeface="Arial" pitchFamily="34" charset="0"/>
                <a:cs typeface="Arial" pitchFamily="34" charset="0"/>
              </a:rPr>
              <a:t>nhỏ</a:t>
            </a:r>
            <a:r>
              <a:rPr lang="vi-VN" sz="2000" dirty="0" smtClean="0">
                <a:latin typeface="Arial" pitchFamily="34" charset="0"/>
                <a:cs typeface="Arial" pitchFamily="34" charset="0"/>
              </a:rPr>
              <a:t> ta phải căn cứ vào biên độ  dao động của âm.</a:t>
            </a:r>
            <a:endParaRPr lang="en-US" sz="2000" dirty="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554819"/>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5. Âm nghe được càng bổng khi:</a:t>
            </a:r>
            <a:endParaRPr lang="en-US"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A. tần số dao động càng nhỏ.</a:t>
            </a:r>
          </a:p>
          <a:p>
            <a:pPr lvl="0">
              <a:spcBef>
                <a:spcPts val="600"/>
              </a:spcBef>
            </a:pPr>
            <a:r>
              <a:rPr lang="en-US" sz="2000" dirty="0" smtClean="0">
                <a:latin typeface="Arial" pitchFamily="34" charset="0"/>
                <a:cs typeface="Arial" pitchFamily="34" charset="0"/>
              </a:rPr>
              <a:t>B. nguồn âm dao động càng nhanh.</a:t>
            </a:r>
          </a:p>
          <a:p>
            <a:pPr lvl="0">
              <a:spcBef>
                <a:spcPts val="600"/>
              </a:spcBef>
            </a:pPr>
            <a:endParaRPr lang="en-US" sz="2000" dirty="0" smtClean="0">
              <a:latin typeface="Arial" pitchFamily="34" charset="0"/>
              <a:cs typeface="Arial" pitchFamily="34" charset="0"/>
            </a:endParaRPr>
          </a:p>
          <a:p>
            <a:pPr lvl="0">
              <a:spcBef>
                <a:spcPts val="600"/>
              </a:spcBef>
            </a:pPr>
            <a:endParaRPr lang="en-US"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D. Thời gian của một lần dao động càng dài.</a:t>
            </a:r>
            <a:endParaRPr lang="en-US" sz="2000" dirty="0">
              <a:latin typeface="Arial" pitchFamily="34" charset="0"/>
              <a:cs typeface="Arial" pitchFamily="34" charset="0"/>
            </a:endParaRPr>
          </a:p>
        </p:txBody>
      </p:sp>
      <p:sp>
        <p:nvSpPr>
          <p:cNvPr id="78" name="TextBox 77"/>
          <p:cNvSpPr txBox="1"/>
          <p:nvPr/>
        </p:nvSpPr>
        <p:spPr>
          <a:xfrm>
            <a:off x="500034" y="3600904"/>
            <a:ext cx="3429024" cy="707886"/>
          </a:xfrm>
          <a:prstGeom prst="rect">
            <a:avLst/>
          </a:prstGeom>
          <a:noFill/>
        </p:spPr>
        <p:txBody>
          <a:bodyPr wrap="square" rtlCol="0">
            <a:spAutoFit/>
          </a:bodyPr>
          <a:lstStyle/>
          <a:p>
            <a:pPr lvl="0">
              <a:spcBef>
                <a:spcPts val="600"/>
              </a:spcBef>
            </a:pPr>
            <a:r>
              <a:rPr lang="en-US" sz="2000" dirty="0" smtClean="0">
                <a:latin typeface="Arial" pitchFamily="34" charset="0"/>
                <a:cs typeface="Arial" pitchFamily="34" charset="0"/>
              </a:rPr>
              <a:t>C. Số lần dao động trong một giây càng ít.</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862596"/>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6. Vật nào sau đây phát ra âm nghe trầm nhất?</a:t>
            </a:r>
            <a:endParaRPr lang="en-US" sz="2000" dirty="0" smtClean="0">
              <a:latin typeface="Arial" pitchFamily="34" charset="0"/>
              <a:cs typeface="Arial" pitchFamily="34" charset="0"/>
            </a:endParaRPr>
          </a:p>
          <a:p>
            <a:pPr marL="457200" indent="-457200">
              <a:spcBef>
                <a:spcPts val="600"/>
              </a:spcBef>
              <a:buAutoNum type="alphaUcPeriod"/>
            </a:pPr>
            <a:r>
              <a:rPr lang="pt-BR" sz="2000" dirty="0" smtClean="0">
                <a:latin typeface="Arial" pitchFamily="34" charset="0"/>
                <a:cs typeface="Arial" pitchFamily="34" charset="0"/>
              </a:rPr>
              <a:t>Vật dao động 200 lần trong 1 giây.	</a:t>
            </a:r>
          </a:p>
          <a:p>
            <a:pPr marL="457200" indent="-457200">
              <a:spcBef>
                <a:spcPts val="600"/>
              </a:spcBef>
            </a:pPr>
            <a:r>
              <a:rPr lang="pt-BR" sz="2000" dirty="0" smtClean="0">
                <a:latin typeface="Arial" pitchFamily="34" charset="0"/>
                <a:cs typeface="Arial" pitchFamily="34" charset="0"/>
              </a:rPr>
              <a:t>	</a:t>
            </a:r>
            <a:endParaRPr lang="en-US" sz="2000" dirty="0" smtClean="0">
              <a:latin typeface="Arial" pitchFamily="34" charset="0"/>
              <a:cs typeface="Arial" pitchFamily="34" charset="0"/>
            </a:endParaRPr>
          </a:p>
          <a:p>
            <a:pPr>
              <a:spcBef>
                <a:spcPts val="600"/>
              </a:spcBef>
            </a:pPr>
            <a:endParaRPr lang="pt-BR"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C. Vật dao động 6000 lần trong 1 phút.		</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D. Vật dao động 6 lần trong 0,02 giây.</a:t>
            </a:r>
            <a:endParaRPr lang="en-US" sz="2000" dirty="0">
              <a:latin typeface="Arial" pitchFamily="34" charset="0"/>
              <a:cs typeface="Arial" pitchFamily="34" charset="0"/>
            </a:endParaRPr>
          </a:p>
        </p:txBody>
      </p:sp>
      <p:sp>
        <p:nvSpPr>
          <p:cNvPr id="78" name="TextBox 77"/>
          <p:cNvSpPr txBox="1"/>
          <p:nvPr/>
        </p:nvSpPr>
        <p:spPr>
          <a:xfrm>
            <a:off x="500034" y="3221180"/>
            <a:ext cx="3429024" cy="707886"/>
          </a:xfrm>
          <a:prstGeom prst="rect">
            <a:avLst/>
          </a:prstGeom>
          <a:noFill/>
        </p:spPr>
        <p:txBody>
          <a:bodyPr wrap="square" rtlCol="0">
            <a:spAutoFit/>
          </a:bodyPr>
          <a:lstStyle/>
          <a:p>
            <a:pPr>
              <a:spcBef>
                <a:spcPts val="600"/>
              </a:spcBef>
            </a:pPr>
            <a:r>
              <a:rPr lang="pt-BR" sz="2000" dirty="0" smtClean="0">
                <a:latin typeface="Arial" pitchFamily="34" charset="0"/>
                <a:cs typeface="Arial" pitchFamily="34" charset="0"/>
              </a:rPr>
              <a:t>B. Vật dao động 160 lần trong 0,5 giây.</a:t>
            </a:r>
            <a:endParaRPr lang="en-US" sz="2000" dirty="0" smtClean="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170099"/>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7. </a:t>
            </a:r>
            <a:r>
              <a:rPr lang="en-US" sz="2000" b="1" i="1" dirty="0" smtClean="0">
                <a:latin typeface="Arial" pitchFamily="34" charset="0"/>
                <a:cs typeface="Arial" pitchFamily="34" charset="0"/>
              </a:rPr>
              <a:t>Một âm thoa thực hiện 512 dao động mỗi giây thì sóng âm do nó phát ra có tần số bao nhiêu?</a:t>
            </a:r>
            <a:endParaRPr lang="en-US" sz="2000" dirty="0" smtClean="0">
              <a:latin typeface="Arial" pitchFamily="34" charset="0"/>
              <a:cs typeface="Arial" pitchFamily="34" charset="0"/>
            </a:endParaRPr>
          </a:p>
          <a:p>
            <a:pPr marL="457200" indent="-457200">
              <a:spcBef>
                <a:spcPts val="600"/>
              </a:spcBef>
            </a:pPr>
            <a:r>
              <a:rPr lang="en-US" sz="2000" dirty="0" smtClean="0">
                <a:latin typeface="Arial" pitchFamily="34" charset="0"/>
                <a:cs typeface="Arial" pitchFamily="34" charset="0"/>
              </a:rPr>
              <a:t>		</a:t>
            </a:r>
          </a:p>
          <a:p>
            <a:pPr marL="457200" indent="-457200">
              <a:spcBef>
                <a:spcPts val="600"/>
              </a:spcBef>
            </a:pPr>
            <a:r>
              <a:rPr lang="en-US" sz="2000" dirty="0" smtClean="0">
                <a:latin typeface="Arial" pitchFamily="34" charset="0"/>
                <a:cs typeface="Arial" pitchFamily="34" charset="0"/>
              </a:rPr>
              <a:t>B. 8,5 Hz.		</a:t>
            </a:r>
          </a:p>
          <a:p>
            <a:pPr marL="457200" indent="-457200">
              <a:spcBef>
                <a:spcPts val="600"/>
              </a:spcBef>
            </a:pPr>
            <a:r>
              <a:rPr lang="en-US" sz="2000" dirty="0" smtClean="0">
                <a:latin typeface="Arial" pitchFamily="34" charset="0"/>
                <a:cs typeface="Arial" pitchFamily="34" charset="0"/>
              </a:rPr>
              <a:t>C. 1 024 Hz.	</a:t>
            </a:r>
          </a:p>
          <a:p>
            <a:pPr marL="457200" indent="-457200">
              <a:spcBef>
                <a:spcPts val="600"/>
              </a:spcBef>
            </a:pPr>
            <a:r>
              <a:rPr lang="en-US" sz="2000" dirty="0" smtClean="0">
                <a:latin typeface="Arial" pitchFamily="34" charset="0"/>
                <a:cs typeface="Arial" pitchFamily="34" charset="0"/>
              </a:rPr>
              <a:t>D. 256 Hz.</a:t>
            </a:r>
            <a:endParaRPr lang="en-US" sz="2000" dirty="0">
              <a:latin typeface="Arial" pitchFamily="34" charset="0"/>
              <a:cs typeface="Arial" pitchFamily="34" charset="0"/>
            </a:endParaRPr>
          </a:p>
        </p:txBody>
      </p:sp>
      <p:sp>
        <p:nvSpPr>
          <p:cNvPr id="78" name="TextBox 77"/>
          <p:cNvSpPr txBox="1"/>
          <p:nvPr/>
        </p:nvSpPr>
        <p:spPr>
          <a:xfrm>
            <a:off x="500034" y="3071810"/>
            <a:ext cx="3429024" cy="400110"/>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A. 512 Hz.</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170099"/>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8.</a:t>
            </a:r>
            <a:r>
              <a:rPr lang="pt-BR" sz="2000" dirty="0" smtClean="0">
                <a:latin typeface="Arial" pitchFamily="34" charset="0"/>
                <a:cs typeface="Arial" pitchFamily="34" charset="0"/>
              </a:rPr>
              <a:t> </a:t>
            </a:r>
            <a:r>
              <a:rPr lang="en-US" sz="2000" b="1" i="1" dirty="0" smtClean="0">
                <a:latin typeface="Arial" pitchFamily="34" charset="0"/>
                <a:cs typeface="Arial" pitchFamily="34" charset="0"/>
              </a:rPr>
              <a:t>Khi điều chỉnh nút âm lượng (volume) trên loa là ta đang điều chỉnh đặc trưng nào của sóng âm phát ra?</a:t>
            </a:r>
            <a:endParaRPr lang="en-US" sz="2000" dirty="0" smtClean="0">
              <a:latin typeface="Arial" pitchFamily="34" charset="0"/>
              <a:cs typeface="Arial" pitchFamily="34" charset="0"/>
            </a:endParaRPr>
          </a:p>
          <a:p>
            <a:pPr marL="457200" indent="-457200">
              <a:spcBef>
                <a:spcPts val="600"/>
              </a:spcBef>
            </a:pPr>
            <a:endParaRPr lang="en-US" sz="2000" dirty="0" smtClean="0">
              <a:latin typeface="Arial" pitchFamily="34" charset="0"/>
              <a:cs typeface="Arial" pitchFamily="34" charset="0"/>
            </a:endParaRPr>
          </a:p>
          <a:p>
            <a:pPr marL="457200" indent="-457200">
              <a:spcBef>
                <a:spcPts val="600"/>
              </a:spcBef>
            </a:pPr>
            <a:r>
              <a:rPr lang="en-US" sz="2000" dirty="0" smtClean="0">
                <a:latin typeface="Arial" pitchFamily="34" charset="0"/>
                <a:cs typeface="Arial" pitchFamily="34" charset="0"/>
              </a:rPr>
              <a:t>B. Tần số âm.</a:t>
            </a:r>
          </a:p>
          <a:p>
            <a:pPr>
              <a:spcBef>
                <a:spcPts val="600"/>
              </a:spcBef>
            </a:pPr>
            <a:r>
              <a:rPr lang="en-US" sz="2000" dirty="0" smtClean="0">
                <a:latin typeface="Arial" pitchFamily="34" charset="0"/>
                <a:cs typeface="Arial" pitchFamily="34" charset="0"/>
              </a:rPr>
              <a:t>C. Tốc độ truyền âm.	</a:t>
            </a:r>
          </a:p>
          <a:p>
            <a:pPr>
              <a:spcBef>
                <a:spcPts val="600"/>
              </a:spcBef>
            </a:pPr>
            <a:r>
              <a:rPr lang="en-US" sz="2000" dirty="0" smtClean="0">
                <a:latin typeface="Arial" pitchFamily="34" charset="0"/>
                <a:cs typeface="Arial" pitchFamily="34" charset="0"/>
              </a:rPr>
              <a:t>D. Môi trường truyền âm.</a:t>
            </a:r>
            <a:endParaRPr lang="en-US" sz="2000" dirty="0">
              <a:latin typeface="Arial" pitchFamily="34" charset="0"/>
              <a:cs typeface="Arial" pitchFamily="34" charset="0"/>
            </a:endParaRPr>
          </a:p>
        </p:txBody>
      </p:sp>
      <p:sp>
        <p:nvSpPr>
          <p:cNvPr id="78" name="TextBox 77"/>
          <p:cNvSpPr txBox="1"/>
          <p:nvPr/>
        </p:nvSpPr>
        <p:spPr>
          <a:xfrm>
            <a:off x="500034" y="3100838"/>
            <a:ext cx="3429024" cy="400110"/>
          </a:xfrm>
          <a:prstGeom prst="rect">
            <a:avLst/>
          </a:prstGeom>
          <a:noFill/>
        </p:spPr>
        <p:txBody>
          <a:bodyPr wrap="square" rtlCol="0">
            <a:spAutoFit/>
          </a:bodyPr>
          <a:lstStyle/>
          <a:p>
            <a:pPr marL="457200" indent="-457200">
              <a:spcBef>
                <a:spcPts val="600"/>
              </a:spcBef>
            </a:pPr>
            <a:r>
              <a:rPr lang="en-US" sz="2000" dirty="0" smtClean="0">
                <a:latin typeface="Arial" pitchFamily="34" charset="0"/>
                <a:cs typeface="Arial" pitchFamily="34" charset="0"/>
              </a:rPr>
              <a:t>A. Biên độ âm.	</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477875"/>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9.</a:t>
            </a:r>
            <a:r>
              <a:rPr lang="pt-BR" sz="2000" dirty="0" smtClean="0">
                <a:latin typeface="Arial" pitchFamily="34" charset="0"/>
                <a:cs typeface="Arial" pitchFamily="34" charset="0"/>
              </a:rPr>
              <a:t> </a:t>
            </a:r>
            <a:r>
              <a:rPr lang="en-US" sz="2000" b="1" i="1" dirty="0" smtClean="0">
                <a:latin typeface="Arial" pitchFamily="34" charset="0"/>
                <a:cs typeface="Arial" pitchFamily="34" charset="0"/>
              </a:rPr>
              <a:t>Bằng cách điều chỉnh độ căng của dây đàn (lên dây), người nghệ sĩ guitar muốn thay đổi đặc trưng nào của sóng âm phát ra?</a:t>
            </a:r>
            <a:endParaRPr lang="en-US" sz="2000" dirty="0" smtClean="0">
              <a:latin typeface="Arial" pitchFamily="34" charset="0"/>
              <a:cs typeface="Arial" pitchFamily="34" charset="0"/>
            </a:endParaRPr>
          </a:p>
          <a:p>
            <a:pPr marL="457200" indent="-457200">
              <a:spcBef>
                <a:spcPts val="600"/>
              </a:spcBef>
              <a:buAutoNum type="alphaUcPeriod"/>
            </a:pPr>
            <a:r>
              <a:rPr lang="en-US" sz="2000" dirty="0" smtClean="0">
                <a:latin typeface="Arial" pitchFamily="34" charset="0"/>
                <a:cs typeface="Arial" pitchFamily="34" charset="0"/>
              </a:rPr>
              <a:t>Độ to.		</a:t>
            </a:r>
          </a:p>
          <a:p>
            <a:pPr marL="457200" indent="-457200">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C. Tốc độ lan truyền.	</a:t>
            </a:r>
          </a:p>
          <a:p>
            <a:pPr>
              <a:spcBef>
                <a:spcPts val="600"/>
              </a:spcBef>
            </a:pPr>
            <a:r>
              <a:rPr lang="en-US" sz="2000" dirty="0" smtClean="0">
                <a:latin typeface="Arial" pitchFamily="34" charset="0"/>
                <a:cs typeface="Arial" pitchFamily="34" charset="0"/>
              </a:rPr>
              <a:t>D. Biên độ.</a:t>
            </a:r>
            <a:endParaRPr lang="en-US" sz="2000" dirty="0">
              <a:latin typeface="Arial" pitchFamily="34" charset="0"/>
              <a:cs typeface="Arial" pitchFamily="34" charset="0"/>
            </a:endParaRPr>
          </a:p>
        </p:txBody>
      </p:sp>
      <p:sp>
        <p:nvSpPr>
          <p:cNvPr id="78" name="TextBox 77"/>
          <p:cNvSpPr txBox="1"/>
          <p:nvPr/>
        </p:nvSpPr>
        <p:spPr>
          <a:xfrm>
            <a:off x="500034" y="3786190"/>
            <a:ext cx="3429024" cy="400110"/>
          </a:xfrm>
          <a:prstGeom prst="rect">
            <a:avLst/>
          </a:prstGeom>
          <a:noFill/>
        </p:spPr>
        <p:txBody>
          <a:bodyPr wrap="square" rtlCol="0">
            <a:spAutoFit/>
          </a:bodyPr>
          <a:lstStyle/>
          <a:p>
            <a:pPr marL="457200" indent="-457200">
              <a:spcBef>
                <a:spcPts val="600"/>
              </a:spcBef>
            </a:pPr>
            <a:r>
              <a:rPr lang="en-US" sz="2000" dirty="0" smtClean="0">
                <a:latin typeface="Arial" pitchFamily="34" charset="0"/>
                <a:cs typeface="Arial" pitchFamily="34" charset="0"/>
              </a:rPr>
              <a:t>B. Độ cao.</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5170646"/>
          </a:xfrm>
          <a:prstGeom prst="rect">
            <a:avLst/>
          </a:prstGeom>
          <a:noFill/>
        </p:spPr>
        <p:txBody>
          <a:bodyPr wrap="square" rtlCol="0">
            <a:spAutoFit/>
          </a:bodyPr>
          <a:lstStyle/>
          <a:p>
            <a:pPr algn="just">
              <a:spcBef>
                <a:spcPts val="600"/>
              </a:spcBef>
            </a:pPr>
            <a:r>
              <a:rPr lang="en-US" sz="2000" b="1" i="1" dirty="0" smtClean="0">
                <a:latin typeface="Arial" pitchFamily="34" charset="0"/>
                <a:cs typeface="Arial" pitchFamily="34" charset="0"/>
              </a:rPr>
              <a:t>Câu 10. Vật nào sau đây dao động với tần số lớn nhất ?</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  </a:t>
            </a:r>
          </a:p>
          <a:p>
            <a:pPr algn="just">
              <a:spcBef>
                <a:spcPts val="600"/>
              </a:spcBef>
            </a:pPr>
            <a:endParaRPr lang="en-US" sz="2000" dirty="0" smtClean="0">
              <a:latin typeface="Arial" pitchFamily="34" charset="0"/>
              <a:cs typeface="Arial" pitchFamily="34" charset="0"/>
            </a:endParaRPr>
          </a:p>
          <a:p>
            <a:pPr algn="just">
              <a:spcBef>
                <a:spcPts val="600"/>
              </a:spcBef>
            </a:pP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 B. trong một phút, con lắc thực hiện được 3000 dao động.</a:t>
            </a:r>
          </a:p>
          <a:p>
            <a:pPr algn="just">
              <a:spcBef>
                <a:spcPts val="600"/>
              </a:spcBef>
            </a:pPr>
            <a:r>
              <a:rPr lang="en-US" sz="2000" dirty="0" smtClean="0">
                <a:latin typeface="Arial" pitchFamily="34" charset="0"/>
                <a:cs typeface="Arial" pitchFamily="34" charset="0"/>
              </a:rPr>
              <a:t> C. trong 5 giây, mặt trống thực hiện được 500 dao động.</a:t>
            </a:r>
          </a:p>
          <a:p>
            <a:pPr algn="just">
              <a:spcBef>
                <a:spcPts val="600"/>
              </a:spcBef>
            </a:pPr>
            <a:r>
              <a:rPr lang="en-US" sz="2000" dirty="0" smtClean="0">
                <a:latin typeface="Arial" pitchFamily="34" charset="0"/>
                <a:cs typeface="Arial" pitchFamily="34" charset="0"/>
              </a:rPr>
              <a:t> D. trong 20 giây, dây chun thực hiện được 1200 dao động.</a:t>
            </a:r>
            <a:endParaRPr lang="en-US" sz="2000" dirty="0">
              <a:latin typeface="Arial" pitchFamily="34" charset="0"/>
              <a:cs typeface="Arial" pitchFamily="34" charset="0"/>
            </a:endParaRPr>
          </a:p>
        </p:txBody>
      </p:sp>
      <p:sp>
        <p:nvSpPr>
          <p:cNvPr id="78" name="TextBox 77"/>
          <p:cNvSpPr txBox="1"/>
          <p:nvPr/>
        </p:nvSpPr>
        <p:spPr>
          <a:xfrm>
            <a:off x="500034" y="2571744"/>
            <a:ext cx="3429024" cy="1015663"/>
          </a:xfrm>
          <a:prstGeom prst="rect">
            <a:avLst/>
          </a:prstGeom>
          <a:noFill/>
        </p:spPr>
        <p:txBody>
          <a:bodyPr wrap="square" rtlCol="0">
            <a:spAutoFit/>
          </a:bodyPr>
          <a:lstStyle/>
          <a:p>
            <a:pPr indent="-457200" algn="just">
              <a:spcBef>
                <a:spcPts val="600"/>
              </a:spcBef>
            </a:pPr>
            <a:r>
              <a:rPr lang="en-US" sz="2000" dirty="0" smtClean="0">
                <a:latin typeface="Arial" pitchFamily="34" charset="0"/>
                <a:cs typeface="Arial" pitchFamily="34" charset="0"/>
              </a:rPr>
              <a:t> A. trong một giây, dây đàn thực hiện được 200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2939266"/>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11. Khi nào ta nói, âm phát ra trầm ?</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   A. Khi âm phát ra với tần số cao</a:t>
            </a:r>
          </a:p>
          <a:p>
            <a:pPr>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   C. Khi âm nghe to</a:t>
            </a:r>
          </a:p>
          <a:p>
            <a:pPr>
              <a:spcBef>
                <a:spcPts val="600"/>
              </a:spcBef>
            </a:pPr>
            <a:r>
              <a:rPr lang="en-US" sz="2000" dirty="0" smtClean="0">
                <a:latin typeface="Arial" pitchFamily="34" charset="0"/>
                <a:cs typeface="Arial" pitchFamily="34" charset="0"/>
              </a:rPr>
              <a:t>   D. Khi âm nghe nhỏ</a:t>
            </a:r>
            <a:endParaRPr lang="en-US" sz="2000" dirty="0">
              <a:latin typeface="Arial" pitchFamily="34" charset="0"/>
              <a:cs typeface="Arial" pitchFamily="34" charset="0"/>
            </a:endParaRPr>
          </a:p>
        </p:txBody>
      </p:sp>
      <p:sp>
        <p:nvSpPr>
          <p:cNvPr id="78" name="TextBox 77"/>
          <p:cNvSpPr txBox="1"/>
          <p:nvPr/>
        </p:nvSpPr>
        <p:spPr>
          <a:xfrm>
            <a:off x="500034" y="2893018"/>
            <a:ext cx="3429024" cy="707886"/>
          </a:xfrm>
          <a:prstGeom prst="rect">
            <a:avLst/>
          </a:prstGeom>
          <a:noFill/>
        </p:spPr>
        <p:txBody>
          <a:bodyPr wrap="square" rtlCol="0">
            <a:spAutoFit/>
          </a:bodyPr>
          <a:lstStyle/>
          <a:p>
            <a:pPr indent="-457200" algn="just">
              <a:spcBef>
                <a:spcPts val="600"/>
              </a:spcBef>
            </a:pPr>
            <a:r>
              <a:rPr lang="en-US" sz="2000" dirty="0" smtClean="0">
                <a:latin typeface="Arial" pitchFamily="34" charset="0"/>
                <a:cs typeface="Arial" pitchFamily="34" charset="0"/>
              </a:rPr>
              <a:t>  B. Khi âm phát ra với tần số thấp</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 xmlns:a16="http://schemas.microsoft.com/office/drawing/2014/main"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 xmlns:a16="http://schemas.microsoft.com/office/drawing/2014/main"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 xmlns:a16="http://schemas.microsoft.com/office/drawing/2014/main"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 xmlns:a16="http://schemas.microsoft.com/office/drawing/2014/main"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 xmlns:a16="http://schemas.microsoft.com/office/drawing/2014/main"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 xmlns:a16="http://schemas.microsoft.com/office/drawing/2014/main"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 xmlns:a16="http://schemas.microsoft.com/office/drawing/2014/main"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 xmlns:a16="http://schemas.microsoft.com/office/drawing/2014/main"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 xmlns:a16="http://schemas.microsoft.com/office/drawing/2014/main"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 xmlns:a16="http://schemas.microsoft.com/office/drawing/2014/main"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 xmlns:a16="http://schemas.microsoft.com/office/drawing/2014/main"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 xmlns:a16="http://schemas.microsoft.com/office/drawing/2014/main"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 xmlns:a16="http://schemas.microsoft.com/office/drawing/2014/main"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 xmlns:a16="http://schemas.microsoft.com/office/drawing/2014/main"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2477601"/>
          </a:xfrm>
          <a:prstGeom prst="rect">
            <a:avLst/>
          </a:prstGeom>
          <a:noFill/>
        </p:spPr>
        <p:txBody>
          <a:bodyPr wrap="square" rtlCol="0">
            <a:spAutoFit/>
          </a:bodyPr>
          <a:lstStyle/>
          <a:p>
            <a:pPr>
              <a:spcBef>
                <a:spcPts val="600"/>
              </a:spcBef>
            </a:pPr>
            <a:r>
              <a:rPr lang="vi-VN" sz="2000" b="1" i="1" dirty="0" smtClean="0">
                <a:latin typeface="Arial" pitchFamily="34" charset="0"/>
                <a:cs typeface="Arial" pitchFamily="34" charset="0"/>
              </a:rPr>
              <a:t>Câu 12. </a:t>
            </a:r>
            <a:r>
              <a:rPr lang="en-US" sz="2000" b="1" i="1" dirty="0" smtClean="0">
                <a:latin typeface="Arial" pitchFamily="34" charset="0"/>
                <a:cs typeface="Arial" pitchFamily="34" charset="0"/>
              </a:rPr>
              <a:t>Biên độ dao động của âm càng lớn khi ?</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A. vật dao động với tần số càng lớn.</a:t>
            </a:r>
          </a:p>
          <a:p>
            <a:pPr algn="just">
              <a:spcBef>
                <a:spcPts val="600"/>
              </a:spcBef>
            </a:pPr>
            <a:r>
              <a:rPr lang="en-US" sz="2000" dirty="0" smtClean="0">
                <a:latin typeface="Arial" pitchFamily="34" charset="0"/>
                <a:cs typeface="Arial" pitchFamily="34" charset="0"/>
              </a:rPr>
              <a:t>B. vật dao động với tần số càng nhanh.</a:t>
            </a:r>
          </a:p>
          <a:p>
            <a:pPr algn="just">
              <a:spcBef>
                <a:spcPts val="600"/>
              </a:spcBef>
            </a:pPr>
            <a:r>
              <a:rPr lang="en-US" sz="2000" dirty="0" smtClean="0">
                <a:latin typeface="Arial" pitchFamily="34" charset="0"/>
                <a:cs typeface="Arial" pitchFamily="34" charset="0"/>
              </a:rPr>
              <a:t>C. vật dao động càng chậm.</a:t>
            </a:r>
          </a:p>
        </p:txBody>
      </p:sp>
      <p:sp>
        <p:nvSpPr>
          <p:cNvPr id="78" name="TextBox 77"/>
          <p:cNvSpPr txBox="1"/>
          <p:nvPr/>
        </p:nvSpPr>
        <p:spPr>
          <a:xfrm>
            <a:off x="500034" y="4000504"/>
            <a:ext cx="3429024" cy="400110"/>
          </a:xfrm>
          <a:prstGeom prst="rect">
            <a:avLst/>
          </a:prstGeom>
          <a:noFill/>
        </p:spPr>
        <p:txBody>
          <a:bodyPr wrap="square" rtlCol="0">
            <a:spAutoFit/>
          </a:bodyPr>
          <a:lstStyle/>
          <a:p>
            <a:pPr algn="just">
              <a:spcBef>
                <a:spcPts val="600"/>
              </a:spcBef>
            </a:pPr>
            <a:r>
              <a:rPr lang="en-US" sz="2000" dirty="0" smtClean="0">
                <a:latin typeface="Arial" pitchFamily="34" charset="0"/>
                <a:cs typeface="Arial" pitchFamily="34" charset="0"/>
              </a:rPr>
              <a:t>D. vật dao động càng mạnh.</a:t>
            </a:r>
            <a:endParaRPr lang="en-US" sz="2000" dirty="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24" name="TextBox 23"/>
          <p:cNvSpPr txBox="1"/>
          <p:nvPr/>
        </p:nvSpPr>
        <p:spPr>
          <a:xfrm>
            <a:off x="0" y="6000768"/>
            <a:ext cx="1546129" cy="369332"/>
          </a:xfrm>
          <a:prstGeom prst="rect">
            <a:avLst/>
          </a:prstGeom>
          <a:noFill/>
        </p:spPr>
        <p:txBody>
          <a:bodyPr wrap="none" rtlCol="0">
            <a:spAutoFit/>
          </a:bodyPr>
          <a:lstStyle/>
          <a:p>
            <a:r>
              <a:rPr lang="en-US" b="1" dirty="0" smtClean="0"/>
              <a:t>III. VẬN DỤNG</a:t>
            </a:r>
            <a:endParaRPr lang="en-US" dirty="0"/>
          </a:p>
        </p:txBody>
      </p:sp>
      <p:sp>
        <p:nvSpPr>
          <p:cNvPr id="25" name="TextBox 24"/>
          <p:cNvSpPr txBox="1"/>
          <p:nvPr/>
        </p:nvSpPr>
        <p:spPr>
          <a:xfrm>
            <a:off x="4533932" y="857232"/>
            <a:ext cx="4572000" cy="2308324"/>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(3 phút)</a:t>
            </a:r>
          </a:p>
          <a:p>
            <a:pPr algn="just"/>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Đặt một ít mảnh vụn giấy hoặc xốp nhẹ lên mặt trống rồi dùng dùi trống đánh vào mặt trống.</a:t>
            </a:r>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Các mảnh vụn này nảy lên cao hay thấp khi em đánh trống mạnh, nhẹ? Tiếng trống nghe to hay nhỏ khi các mảnh vụn nảy lên cao, thấp?</a:t>
            </a:r>
            <a:endParaRPr lang="en-US" sz="16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1"/>
          <p:cNvSpPr>
            <a:spLocks noChangeArrowheads="1"/>
          </p:cNvSpPr>
          <p:nvPr/>
        </p:nvSpPr>
        <p:spPr bwMode="auto">
          <a:xfrm>
            <a:off x="1000100" y="571480"/>
            <a:ext cx="7715304" cy="4500594"/>
          </a:xfrm>
          <a:prstGeom prst="cloudCallout">
            <a:avLst>
              <a:gd name="adj1" fmla="val -59097"/>
              <a:gd name="adj2" fmla="val 58657"/>
            </a:avLst>
          </a:prstGeom>
          <a:solidFill>
            <a:schemeClr val="accent1"/>
          </a:solidFill>
          <a:ln w="9525">
            <a:solidFill>
              <a:schemeClr val="tx1"/>
            </a:solidFill>
            <a:round/>
            <a:headEnd/>
            <a:tailEnd/>
          </a:ln>
          <a:effectLst/>
        </p:spPr>
        <p:txBody>
          <a:bodyPr/>
          <a:lstStyle/>
          <a:p>
            <a:pPr algn="ctr"/>
            <a:r>
              <a:rPr lang="en-US" sz="3200" b="1" dirty="0" smtClean="0">
                <a:solidFill>
                  <a:schemeClr val="bg1"/>
                </a:solidFill>
                <a:latin typeface="Arial" pitchFamily="34" charset="0"/>
                <a:cs typeface="Arial" pitchFamily="34" charset="0"/>
              </a:rPr>
              <a:t>Vì sao bạn nữ thường phát ra âm cao hơn bạn nam?</a:t>
            </a:r>
          </a:p>
          <a:p>
            <a:pPr algn="ctr"/>
            <a:endParaRPr lang="en-US" sz="3200" b="1" dirty="0" smtClean="0">
              <a:solidFill>
                <a:schemeClr val="bg1"/>
              </a:solidFill>
              <a:latin typeface="Arial" pitchFamily="34" charset="0"/>
              <a:cs typeface="Arial" pitchFamily="34" charset="0"/>
            </a:endParaRPr>
          </a:p>
          <a:p>
            <a:pPr algn="ctr"/>
            <a:r>
              <a:rPr lang="en-US" sz="3200" b="1" dirty="0" smtClean="0">
                <a:solidFill>
                  <a:schemeClr val="bg1"/>
                </a:solidFill>
                <a:latin typeface="Arial" pitchFamily="34" charset="0"/>
                <a:cs typeface="Arial" pitchFamily="34" charset="0"/>
              </a:rPr>
              <a:t> Khi nào vật phát ra âm to, khi nào vật phát ra âm nhỏ? </a:t>
            </a:r>
            <a:endParaRPr lang="en-US" sz="3200" b="1" dirty="0">
              <a:solidFill>
                <a:schemeClr val="bg1"/>
              </a:solidFill>
              <a:latin typeface="Arial" pitchFamily="34" charset="0"/>
              <a:cs typeface="Arial" pitchFamily="34" charset="0"/>
            </a:endParaRPr>
          </a:p>
        </p:txBody>
      </p:sp>
      <p:sp>
        <p:nvSpPr>
          <p:cNvPr id="7" name="Rectangle 6"/>
          <p:cNvSpPr/>
          <p:nvPr/>
        </p:nvSpPr>
        <p:spPr>
          <a:xfrm>
            <a:off x="1857356" y="1285860"/>
            <a:ext cx="71438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 name="Rectangle 7"/>
          <p:cNvSpPr/>
          <p:nvPr/>
        </p:nvSpPr>
        <p:spPr>
          <a:xfrm>
            <a:off x="1857356" y="3250208"/>
            <a:ext cx="71438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7" presetClass="entr" presetSubtype="10"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childTnLst>
                                </p:cTn>
                              </p:par>
                              <p:par>
                                <p:cTn id="12" presetID="17" presetClass="entr" presetSubtype="10" repeatCount="indefinite"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24" name="TextBox 23"/>
          <p:cNvSpPr txBox="1"/>
          <p:nvPr/>
        </p:nvSpPr>
        <p:spPr>
          <a:xfrm>
            <a:off x="0" y="6000768"/>
            <a:ext cx="1546129" cy="369332"/>
          </a:xfrm>
          <a:prstGeom prst="rect">
            <a:avLst/>
          </a:prstGeom>
          <a:noFill/>
        </p:spPr>
        <p:txBody>
          <a:bodyPr wrap="none" rtlCol="0">
            <a:spAutoFit/>
          </a:bodyPr>
          <a:lstStyle/>
          <a:p>
            <a:r>
              <a:rPr lang="en-US" b="1" dirty="0" smtClean="0"/>
              <a:t>III. VẬN DỤNG</a:t>
            </a:r>
            <a:endParaRPr lang="en-US" dirty="0"/>
          </a:p>
        </p:txBody>
      </p:sp>
      <p:sp>
        <p:nvSpPr>
          <p:cNvPr id="25" name="TextBox 24"/>
          <p:cNvSpPr txBox="1"/>
          <p:nvPr/>
        </p:nvSpPr>
        <p:spPr>
          <a:xfrm>
            <a:off x="4533932" y="857232"/>
            <a:ext cx="4572000" cy="830997"/>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thực hiện ở nhà theo nhóm và báo cáo kết quả hôm sau cùng với sản phẩm nhóm như H10.5: </a:t>
            </a:r>
          </a:p>
        </p:txBody>
      </p:sp>
      <p:sp>
        <p:nvSpPr>
          <p:cNvPr id="23" name="TextBox 22"/>
          <p:cNvSpPr txBox="1"/>
          <p:nvPr/>
        </p:nvSpPr>
        <p:spPr>
          <a:xfrm>
            <a:off x="4643438" y="4071942"/>
            <a:ext cx="4500562" cy="2031325"/>
          </a:xfrm>
          <a:prstGeom prst="rect">
            <a:avLst/>
          </a:prstGeom>
          <a:noFill/>
        </p:spPr>
        <p:txBody>
          <a:bodyPr wrap="square" rtlCol="0">
            <a:spAutoFit/>
          </a:bodyPr>
          <a:lstStyle/>
          <a:p>
            <a:pPr algn="ctr"/>
            <a:r>
              <a:rPr lang="en-US" b="1" dirty="0" smtClean="0">
                <a:latin typeface="Arial" pitchFamily="34" charset="0"/>
                <a:cs typeface="Arial" pitchFamily="34" charset="0"/>
              </a:rPr>
              <a:t>TRẢ LỜI CÂU HỎI:</a:t>
            </a:r>
          </a:p>
          <a:p>
            <a:pPr algn="just"/>
            <a:r>
              <a:rPr lang="en-US" b="1" dirty="0" smtClean="0">
                <a:latin typeface="Arial" pitchFamily="34" charset="0"/>
                <a:cs typeface="Arial" pitchFamily="34" charset="0"/>
              </a:rPr>
              <a:t>a. Việc bịt và để hở các lỗ trên ống hút có ảnh hưởng đến độ cao của âm thanh tạo ra không?</a:t>
            </a:r>
          </a:p>
          <a:p>
            <a:pPr algn="just"/>
            <a:r>
              <a:rPr lang="en-US" b="1" dirty="0" smtClean="0">
                <a:latin typeface="Arial" pitchFamily="34" charset="0"/>
                <a:cs typeface="Arial" pitchFamily="34" charset="0"/>
              </a:rPr>
              <a:t>b. Khi mở dần từng lỗ, bắt đầu từ đầu bằng của ống, độ cao của âm tăng lên hay giảm dần?</a:t>
            </a:r>
          </a:p>
        </p:txBody>
      </p:sp>
      <p:pic>
        <p:nvPicPr>
          <p:cNvPr id="26" name="Picture 25" descr="Dùng kéo cắt phẳng một đầu của ống hút có một đầu vát, cẩn thận khoét các lỗ"/>
          <p:cNvPicPr/>
          <p:nvPr/>
        </p:nvPicPr>
        <p:blipFill>
          <a:blip r:embed="rId2">
            <a:extLst>
              <a:ext uri="{28A0092B-C50C-407E-A947-70E740481C1C}">
                <a14:useLocalDpi xmlns:a14="http://schemas.microsoft.com/office/drawing/2010/main"/>
              </a:ext>
            </a:extLst>
          </a:blip>
          <a:srcRect/>
          <a:stretch>
            <a:fillRect/>
          </a:stretch>
        </p:blipFill>
        <p:spPr bwMode="auto">
          <a:xfrm>
            <a:off x="4714876" y="1714488"/>
            <a:ext cx="4286248" cy="20002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srcRect/>
          <a:stretch>
            <a:fillRect/>
          </a:stretch>
        </p:blipFill>
        <p:spPr bwMode="auto">
          <a:xfrm>
            <a:off x="1030288" y="3195638"/>
            <a:ext cx="8094662" cy="2878137"/>
          </a:xfrm>
          <a:prstGeom prst="rect">
            <a:avLst/>
          </a:prstGeom>
          <a:noFill/>
        </p:spPr>
      </p:pic>
      <p:pic>
        <p:nvPicPr>
          <p:cNvPr id="21511" name="Picture 7" descr="Cover"/>
          <p:cNvPicPr>
            <a:picLocks noChangeAspect="1" noChangeArrowheads="1"/>
          </p:cNvPicPr>
          <p:nvPr/>
        </p:nvPicPr>
        <p:blipFill>
          <a:blip r:embed="rId3"/>
          <a:srcRect/>
          <a:stretch>
            <a:fillRect/>
          </a:stretch>
        </p:blipFill>
        <p:spPr bwMode="auto">
          <a:xfrm>
            <a:off x="1030288" y="3128963"/>
            <a:ext cx="8094662" cy="1646237"/>
          </a:xfrm>
          <a:prstGeom prst="rect">
            <a:avLst/>
          </a:prstGeom>
          <a:noFill/>
        </p:spPr>
      </p:pic>
      <p:pic>
        <p:nvPicPr>
          <p:cNvPr id="21510" name="Picture 6" descr="Cover"/>
          <p:cNvPicPr>
            <a:picLocks noChangeAspect="1" noChangeArrowheads="1"/>
          </p:cNvPicPr>
          <p:nvPr/>
        </p:nvPicPr>
        <p:blipFill>
          <a:blip r:embed="rId4"/>
          <a:srcRect/>
          <a:stretch>
            <a:fillRect/>
          </a:stretch>
        </p:blipFill>
        <p:spPr bwMode="auto">
          <a:xfrm>
            <a:off x="1030288" y="2501900"/>
            <a:ext cx="8094662" cy="1231900"/>
          </a:xfrm>
          <a:prstGeom prst="rect">
            <a:avLst/>
          </a:prstGeom>
          <a:noFill/>
        </p:spPr>
      </p:pic>
      <p:pic>
        <p:nvPicPr>
          <p:cNvPr id="21509" name="Picture 5" descr="Cover"/>
          <p:cNvPicPr>
            <a:picLocks noChangeAspect="1" noChangeArrowheads="1"/>
          </p:cNvPicPr>
          <p:nvPr/>
        </p:nvPicPr>
        <p:blipFill>
          <a:blip r:embed="rId5"/>
          <a:srcRect/>
          <a:stretch>
            <a:fillRect/>
          </a:stretch>
        </p:blipFill>
        <p:spPr bwMode="auto">
          <a:xfrm>
            <a:off x="1011238" y="769938"/>
            <a:ext cx="8123237" cy="2963862"/>
          </a:xfrm>
          <a:prstGeom prst="rect">
            <a:avLst/>
          </a:prstGeom>
          <a:noFill/>
        </p:spPr>
      </p:pic>
      <p:pic>
        <p:nvPicPr>
          <p:cNvPr id="21508" name="Picture 4" descr="Cover"/>
          <p:cNvPicPr>
            <a:picLocks noChangeAspect="1" noChangeArrowheads="1"/>
          </p:cNvPicPr>
          <p:nvPr/>
        </p:nvPicPr>
        <p:blipFill>
          <a:blip r:embed="rId6"/>
          <a:srcRect/>
          <a:stretch>
            <a:fillRect/>
          </a:stretch>
        </p:blipFill>
        <p:spPr bwMode="auto">
          <a:xfrm>
            <a:off x="0" y="2522538"/>
            <a:ext cx="2589213" cy="1857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1042988" y="593725"/>
            <a:ext cx="6934200" cy="1524000"/>
          </a:xfrm>
          <a:prstGeom prst="rect">
            <a:avLst/>
          </a:prstGeom>
        </p:spPr>
        <p:txBody>
          <a:bodyPr wrap="none" fromWordArt="1">
            <a:prstTxWarp prst="textCanUp">
              <a:avLst>
                <a:gd name="adj" fmla="val 85648"/>
              </a:avLst>
            </a:prstTxWarp>
          </a:bodyPr>
          <a:lstStyle/>
          <a:p>
            <a:pPr algn="ctr"/>
            <a:r>
              <a:rPr lang="en-US" sz="1800" b="1" kern="10">
                <a:ln w="9360" cap="sq">
                  <a:solidFill>
                    <a:srgbClr val="FF0000"/>
                  </a:solidFill>
                  <a:miter lim="800000"/>
                  <a:headEnd/>
                  <a:tailEnd/>
                </a:ln>
                <a:solidFill>
                  <a:srgbClr val="FF00FF"/>
                </a:solidFill>
                <a:effectLst>
                  <a:outerShdw dist="563925" dir="14050136" algn="ctr" rotWithShape="0">
                    <a:srgbClr val="C7DFD3">
                      <a:alpha val="80011"/>
                    </a:srgbClr>
                  </a:outerShdw>
                </a:effectLst>
                <a:latin typeface="Arial"/>
                <a:cs typeface="Arial"/>
              </a:rPr>
              <a:t>Tiết học kết thúc</a:t>
            </a:r>
          </a:p>
        </p:txBody>
      </p:sp>
      <p:pic>
        <p:nvPicPr>
          <p:cNvPr id="49155" name="Picture 3"/>
          <p:cNvPicPr>
            <a:picLocks noChangeAspect="1" noChangeArrowheads="1"/>
          </p:cNvPicPr>
          <p:nvPr/>
        </p:nvPicPr>
        <p:blipFill>
          <a:blip r:embed="rId2"/>
          <a:srcRect/>
          <a:stretch>
            <a:fillRect/>
          </a:stretch>
        </p:blipFill>
        <p:spPr bwMode="auto">
          <a:xfrm>
            <a:off x="-228600" y="0"/>
            <a:ext cx="9144000" cy="6858000"/>
          </a:xfrm>
          <a:prstGeom prst="rect">
            <a:avLst/>
          </a:prstGeom>
          <a:noFill/>
          <a:ln w="9525">
            <a:noFill/>
            <a:round/>
            <a:headEnd/>
            <a:tailEnd/>
          </a:ln>
          <a:effectLst/>
        </p:spPr>
      </p:pic>
      <p:sp>
        <p:nvSpPr>
          <p:cNvPr id="49156" name="Rectangle 4"/>
          <p:cNvSpPr>
            <a:spLocks noChangeArrowheads="1"/>
          </p:cNvSpPr>
          <p:nvPr/>
        </p:nvSpPr>
        <p:spPr bwMode="auto">
          <a:xfrm>
            <a:off x="381000" y="5286375"/>
            <a:ext cx="8763000" cy="396875"/>
          </a:xfrm>
          <a:prstGeom prst="rect">
            <a:avLst/>
          </a:prstGeom>
          <a:noFill/>
          <a:ln w="9525">
            <a:noFill/>
            <a:miter lim="800000"/>
            <a:headEnd/>
            <a:tailEnd/>
          </a:ln>
          <a:effectLst/>
        </p:spPr>
        <p:txBody>
          <a:bodyPr>
            <a:spAutoFit/>
          </a:bodyPr>
          <a:lstStyle/>
          <a:p>
            <a:pPr algn="ctr"/>
            <a:r>
              <a:rPr lang="en-US" sz="2000" b="1" dirty="0">
                <a:solidFill>
                  <a:srgbClr val="CC0000"/>
                </a:solidFill>
                <a:latin typeface="Arial" pitchFamily="34" charset="0"/>
                <a:cs typeface="Arial" pitchFamily="34" charset="0"/>
              </a:rPr>
              <a:t>CH</a:t>
            </a:r>
            <a:r>
              <a:rPr lang="vi-VN" sz="2000" b="1" dirty="0">
                <a:solidFill>
                  <a:srgbClr val="CC0000"/>
                </a:solidFill>
                <a:latin typeface="Arial" pitchFamily="34" charset="0"/>
                <a:cs typeface="Arial" pitchFamily="34" charset="0"/>
              </a:rPr>
              <a:t>Â</a:t>
            </a:r>
            <a:r>
              <a:rPr lang="en-US" sz="2000" b="1" dirty="0">
                <a:solidFill>
                  <a:srgbClr val="CC0000"/>
                </a:solidFill>
                <a:latin typeface="Arial" pitchFamily="34" charset="0"/>
                <a:cs typeface="Arial" pitchFamily="34" charset="0"/>
              </a:rPr>
              <a:t>N TH</a:t>
            </a:r>
            <a:r>
              <a:rPr lang="vi-VN" sz="2000" b="1" dirty="0">
                <a:solidFill>
                  <a:srgbClr val="CC0000"/>
                </a:solidFill>
                <a:latin typeface="Arial" pitchFamily="34" charset="0"/>
                <a:cs typeface="Arial" pitchFamily="34" charset="0"/>
              </a:rPr>
              <a:t>ÀNH</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ẢM</a:t>
            </a:r>
            <a:r>
              <a:rPr lang="en-US" sz="2000" b="1" dirty="0">
                <a:solidFill>
                  <a:srgbClr val="CC0000"/>
                </a:solidFill>
                <a:latin typeface="Arial" pitchFamily="34" charset="0"/>
                <a:cs typeface="Arial" pitchFamily="34" charset="0"/>
              </a:rPr>
              <a:t> </a:t>
            </a:r>
            <a:r>
              <a:rPr lang="vi-VN" sz="2000" b="1" dirty="0">
                <a:solidFill>
                  <a:srgbClr val="CC0000"/>
                </a:solidFill>
                <a:latin typeface="Arial" pitchFamily="34" charset="0"/>
                <a:cs typeface="Arial" pitchFamily="34" charset="0"/>
              </a:rPr>
              <a:t>Ơ</a:t>
            </a:r>
            <a:r>
              <a:rPr lang="en-US" sz="2000" b="1" dirty="0">
                <a:solidFill>
                  <a:srgbClr val="CC0000"/>
                </a:solidFill>
                <a:latin typeface="Arial" pitchFamily="34" charset="0"/>
                <a:cs typeface="Arial" pitchFamily="34" charset="0"/>
              </a:rPr>
              <a:t>N C</a:t>
            </a:r>
            <a:r>
              <a:rPr lang="vi-VN" sz="2000" b="1" dirty="0">
                <a:solidFill>
                  <a:srgbClr val="CC0000"/>
                </a:solidFill>
                <a:latin typeface="Arial" pitchFamily="34" charset="0"/>
                <a:cs typeface="Arial" pitchFamily="34" charset="0"/>
              </a:rPr>
              <a:t>ÁC</a:t>
            </a:r>
            <a:r>
              <a:rPr lang="en-US" sz="2000" b="1" dirty="0">
                <a:solidFill>
                  <a:srgbClr val="CC0000"/>
                </a:solidFill>
                <a:latin typeface="Arial" pitchFamily="34" charset="0"/>
                <a:cs typeface="Arial" pitchFamily="34" charset="0"/>
              </a:rPr>
              <a:t> TH</a:t>
            </a:r>
            <a:r>
              <a:rPr lang="vi-VN" sz="2000" b="1" dirty="0">
                <a:solidFill>
                  <a:srgbClr val="CC0000"/>
                </a:solidFill>
                <a:latin typeface="Arial" pitchFamily="34" charset="0"/>
                <a:cs typeface="Arial" pitchFamily="34" charset="0"/>
              </a:rPr>
              <a:t>ẤY</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Ô</a:t>
            </a:r>
            <a:r>
              <a:rPr lang="en-US" sz="2000" b="1" dirty="0">
                <a:solidFill>
                  <a:srgbClr val="CC0000"/>
                </a:solidFill>
                <a:latin typeface="Arial" pitchFamily="34" charset="0"/>
                <a:cs typeface="Arial" pitchFamily="34" charset="0"/>
              </a:rPr>
              <a:t> GI</a:t>
            </a:r>
            <a:r>
              <a:rPr lang="vi-VN" sz="2000" b="1" dirty="0">
                <a:solidFill>
                  <a:srgbClr val="CC0000"/>
                </a:solidFill>
                <a:latin typeface="Arial" pitchFamily="34" charset="0"/>
                <a:cs typeface="Arial" pitchFamily="34" charset="0"/>
              </a:rPr>
              <a:t>ÁO</a:t>
            </a:r>
            <a:r>
              <a:rPr lang="en-US" sz="2000" b="1" dirty="0">
                <a:solidFill>
                  <a:srgbClr val="CC0000"/>
                </a:solidFill>
                <a:latin typeface="Arial" pitchFamily="34" charset="0"/>
                <a:cs typeface="Arial" pitchFamily="34" charset="0"/>
              </a:rPr>
              <a:t> V</a:t>
            </a:r>
            <a:r>
              <a:rPr lang="vi-VN" sz="2000" b="1" dirty="0">
                <a:solidFill>
                  <a:srgbClr val="CC0000"/>
                </a:solidFill>
                <a:latin typeface="Arial" pitchFamily="34" charset="0"/>
                <a:cs typeface="Arial" pitchFamily="34" charset="0"/>
              </a:rPr>
              <a:t>À</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ÁC</a:t>
            </a:r>
            <a:r>
              <a:rPr lang="en-US" sz="2000" b="1" dirty="0">
                <a:solidFill>
                  <a:srgbClr val="CC0000"/>
                </a:solidFill>
                <a:latin typeface="Arial" pitchFamily="34" charset="0"/>
                <a:cs typeface="Arial" pitchFamily="34" charset="0"/>
              </a:rPr>
              <a:t> EM</a:t>
            </a:r>
            <a:r>
              <a:rPr lang="vi-VN" sz="2000" b="1" dirty="0">
                <a:solidFill>
                  <a:srgbClr val="CC0000"/>
                </a:solidFill>
                <a:latin typeface="Arial" pitchFamily="34" charset="0"/>
                <a:cs typeface="Arial" pitchFamily="34" charset="0"/>
              </a:rPr>
              <a:t> !</a:t>
            </a:r>
          </a:p>
        </p:txBody>
      </p:sp>
      <p:sp>
        <p:nvSpPr>
          <p:cNvPr id="49157" name="WordArt 5"/>
          <p:cNvSpPr>
            <a:spLocks noChangeArrowheads="1" noChangeShapeType="1" noTextEdit="1"/>
          </p:cNvSpPr>
          <p:nvPr/>
        </p:nvSpPr>
        <p:spPr bwMode="auto">
          <a:xfrm>
            <a:off x="1195388" y="1143000"/>
            <a:ext cx="6934200" cy="1524000"/>
          </a:xfrm>
          <a:prstGeom prst="rect">
            <a:avLst/>
          </a:prstGeom>
        </p:spPr>
        <p:txBody>
          <a:bodyPr wrap="none" fromWordArt="1">
            <a:prstTxWarp prst="textCanUp">
              <a:avLst>
                <a:gd name="adj" fmla="val 85648"/>
              </a:avLst>
            </a:prstTxWarp>
          </a:bodyPr>
          <a:lstStyle/>
          <a:p>
            <a:pPr algn="ctr"/>
            <a:r>
              <a:rPr lang="en-US" sz="1800" b="1" kern="10" dirty="0">
                <a:ln w="9360" cap="sq">
                  <a:solidFill>
                    <a:srgbClr val="FF0000"/>
                  </a:solidFill>
                  <a:miter lim="800000"/>
                  <a:headEnd/>
                  <a:tailEnd/>
                </a:ln>
                <a:solidFill>
                  <a:srgbClr val="FF00FF"/>
                </a:solidFill>
                <a:effectLst>
                  <a:outerShdw dist="563925" dir="14050136" algn="ctr" rotWithShape="0">
                    <a:srgbClr val="C7DFD3">
                      <a:alpha val="80011"/>
                    </a:srgbClr>
                  </a:outerShdw>
                </a:effectLst>
                <a:latin typeface="Arial"/>
                <a:cs typeface="Arial"/>
              </a:rPr>
              <a:t>Tiết học kết thúc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500" fill="hold"/>
                                        <p:tgtEl>
                                          <p:spTgt spid="49157"/>
                                        </p:tgtEl>
                                        <p:attrNameLst>
                                          <p:attrName>style.color</p:attrName>
                                        </p:attrNameLst>
                                      </p:cBhvr>
                                      <p:to>
                                        <a:srgbClr val="FF9933"/>
                                      </p:to>
                                    </p:animClr>
                                    <p:set>
                                      <p:cBhvr>
                                        <p:cTn id="7" dur="500" fill="hold"/>
                                        <p:tgtEl>
                                          <p:spTgt spid="49157"/>
                                        </p:tgtEl>
                                        <p:attrNameLst>
                                          <p:attrName>fill.type</p:attrName>
                                        </p:attrNameLst>
                                      </p:cBhvr>
                                      <p:to>
                                        <p:strVal val="solid"/>
                                      </p:to>
                                    </p:set>
                                    <p:set>
                                      <p:cBhvr>
                                        <p:cTn id="8" dur="500" fill="hold"/>
                                        <p:tgtEl>
                                          <p:spTgt spid="49157"/>
                                        </p:tgtEl>
                                        <p:attrNameLst>
                                          <p:attrName>fill.on</p:attrName>
                                        </p:attrNameLst>
                                      </p:cBhvr>
                                      <p:to>
                                        <p:strVal val="true"/>
                                      </p:to>
                                    </p:set>
                                  </p:childTnLst>
                                </p:cTn>
                              </p:par>
                              <p:par>
                                <p:cTn id="9" presetID="3" presetClass="emph" presetSubtype="2" repeatCount="indefinite" fill="hold" grpId="0" nodeType="withEffect">
                                  <p:stCondLst>
                                    <p:cond delay="0"/>
                                  </p:stCondLst>
                                  <p:childTnLst>
                                    <p:animClr clrSpc="rgb" dir="cw">
                                      <p:cBhvr override="childStyle">
                                        <p:cTn id="10" dur="500" fill="hold"/>
                                        <p:tgtEl>
                                          <p:spTgt spid="4915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pic>
        <p:nvPicPr>
          <p:cNvPr id="3" name="Picture 8" descr="Cov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300" y="3592512"/>
            <a:ext cx="8121650" cy="3113088"/>
          </a:xfrm>
          <a:prstGeom prst="rect">
            <a:avLst/>
          </a:prstGeom>
          <a:noFill/>
        </p:spPr>
      </p:pic>
      <p:pic>
        <p:nvPicPr>
          <p:cNvPr id="5" name="Picture 7" descr="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00" y="3527425"/>
            <a:ext cx="7886700" cy="1744662"/>
          </a:xfrm>
          <a:prstGeom prst="rect">
            <a:avLst/>
          </a:prstGeom>
          <a:noFill/>
        </p:spPr>
      </p:pic>
      <p:pic>
        <p:nvPicPr>
          <p:cNvPr id="6" name="Picture 6" descr="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3300" y="2917825"/>
            <a:ext cx="7886700" cy="1200150"/>
          </a:xfrm>
          <a:prstGeom prst="rect">
            <a:avLst/>
          </a:prstGeom>
          <a:noFill/>
        </p:spPr>
      </p:pic>
      <p:pic>
        <p:nvPicPr>
          <p:cNvPr id="7" name="Picture 5" descr="Cov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4250" y="1228725"/>
            <a:ext cx="7915275" cy="2889250"/>
          </a:xfrm>
          <a:prstGeom prst="rect">
            <a:avLst/>
          </a:prstGeom>
          <a:noFill/>
        </p:spPr>
      </p:pic>
      <p:pic>
        <p:nvPicPr>
          <p:cNvPr id="8" name="Picture 4" descr="Cov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935287"/>
            <a:ext cx="2522538"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pic>
        <p:nvPicPr>
          <p:cNvPr id="6" name="Picutre 561"/>
          <p:cNvPicPr/>
          <p:nvPr/>
        </p:nvPicPr>
        <p:blipFill>
          <a:blip r:embed="rId2"/>
          <a:stretch/>
        </p:blipFill>
        <p:spPr>
          <a:xfrm>
            <a:off x="4643438" y="3214686"/>
            <a:ext cx="4429124" cy="1500198"/>
          </a:xfrm>
          <a:prstGeom prst="rect">
            <a:avLst/>
          </a:prstGeom>
        </p:spPr>
      </p:pic>
      <p:sp>
        <p:nvSpPr>
          <p:cNvPr id="7" name="TextBox 6"/>
          <p:cNvSpPr txBox="1"/>
          <p:nvPr/>
        </p:nvSpPr>
        <p:spPr>
          <a:xfrm>
            <a:off x="4572000" y="2071678"/>
            <a:ext cx="4572000" cy="1077218"/>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1</a:t>
            </a:r>
            <a:r>
              <a:rPr lang="en-US" sz="1600" b="1" dirty="0" smtClean="0">
                <a:latin typeface="Arial" pitchFamily="34" charset="0"/>
                <a:cs typeface="Arial" pitchFamily="34" charset="0"/>
              </a:rPr>
              <a:t>: </a:t>
            </a:r>
          </a:p>
          <a:p>
            <a:pPr algn="just"/>
            <a:r>
              <a:rPr lang="en-US" sz="1600" b="1" dirty="0" smtClean="0">
                <a:latin typeface="Arial" pitchFamily="34" charset="0"/>
                <a:cs typeface="Arial" pitchFamily="34" charset="0"/>
              </a:rPr>
              <a:t>- Kéo căng 1 sợi dây cao su, dùng tay bật sợi dây cao su. Quan sát dây cao su và lắng nghe âm phát ra.</a:t>
            </a: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2" name="TextBox 11"/>
          <p:cNvSpPr txBox="1"/>
          <p:nvPr/>
        </p:nvSpPr>
        <p:spPr>
          <a:xfrm>
            <a:off x="4572000" y="5137864"/>
            <a:ext cx="4572000"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Từ quan sát và lắng nghe trong thí nghiệm trên em hãy rút ra mối quan hệ giữa</a:t>
            </a:r>
            <a:r>
              <a:rPr lang="en-US" sz="1600" b="1" dirty="0" smtClean="0">
                <a:solidFill>
                  <a:srgbClr val="FF000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Biên độ dao đông</a:t>
            </a:r>
            <a:r>
              <a:rPr lang="en-US" sz="1600" b="1" dirty="0" smtClean="0">
                <a:latin typeface="Arial" pitchFamily="34" charset="0"/>
                <a:cs typeface="Arial" pitchFamily="34" charset="0"/>
              </a:rPr>
              <a:t> – </a:t>
            </a:r>
            <a:r>
              <a:rPr lang="en-US" sz="1600" b="1" dirty="0" smtClean="0">
                <a:solidFill>
                  <a:srgbClr val="FF0000"/>
                </a:solidFill>
                <a:latin typeface="Arial" pitchFamily="34" charset="0"/>
                <a:cs typeface="Arial" pitchFamily="34" charset="0"/>
              </a:rPr>
              <a:t>Đặc điểm dao động của sợi dây cao su </a:t>
            </a:r>
            <a:r>
              <a:rPr lang="en-US" sz="1600" b="1" dirty="0" smtClean="0">
                <a:latin typeface="Arial" pitchFamily="34" charset="0"/>
                <a:cs typeface="Arial" pitchFamily="34" charset="0"/>
              </a:rPr>
              <a:t>– </a:t>
            </a:r>
            <a:r>
              <a:rPr lang="en-US" sz="1600" b="1" dirty="0" smtClean="0">
                <a:solidFill>
                  <a:srgbClr val="7030A0"/>
                </a:solidFill>
                <a:latin typeface="Arial" pitchFamily="34" charset="0"/>
                <a:cs typeface="Arial" pitchFamily="34" charset="0"/>
              </a:rPr>
              <a:t>độ to của âm</a:t>
            </a:r>
            <a:r>
              <a:rPr lang="en-US" sz="1600" b="1" dirty="0" smtClean="0">
                <a:latin typeface="Arial" pitchFamily="34" charset="0"/>
                <a:cs typeface="Arial" pitchFamily="34" charset="0"/>
              </a:rPr>
              <a:t>?</a:t>
            </a:r>
          </a:p>
        </p:txBody>
      </p:sp>
      <p:sp>
        <p:nvSpPr>
          <p:cNvPr id="13" name="Rounded Rectangle 12"/>
          <p:cNvSpPr/>
          <p:nvPr/>
        </p:nvSpPr>
        <p:spPr>
          <a:xfrm>
            <a:off x="4613458" y="857232"/>
            <a:ext cx="4500562"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latin typeface="Arial" pitchFamily="34" charset="0"/>
                <a:cs typeface="Arial" pitchFamily="34" charset="0"/>
              </a:rPr>
              <a:t>Biên độ dao động của sợi dây cao su càng lớn- dây dao động càng mạnh- âm phát ra càng to ( Và ngược lại)</a:t>
            </a:r>
            <a:endParaRPr lang="en-US" sz="16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1" name="TextBox 10"/>
          <p:cNvSpPr txBox="1"/>
          <p:nvPr/>
        </p:nvSpPr>
        <p:spPr>
          <a:xfrm>
            <a:off x="4572000" y="2143116"/>
            <a:ext cx="4572000" cy="1815882"/>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2</a:t>
            </a:r>
            <a:r>
              <a:rPr lang="en-US" sz="1600" b="1" dirty="0" smtClean="0">
                <a:latin typeface="Arial" pitchFamily="34" charset="0"/>
                <a:cs typeface="Arial" pitchFamily="34" charset="0"/>
              </a:rPr>
              <a:t>:</a:t>
            </a:r>
          </a:p>
          <a:p>
            <a:pPr algn="just"/>
            <a:r>
              <a:rPr lang="en-US" sz="1600" b="1" dirty="0" smtClean="0">
                <a:latin typeface="Arial" pitchFamily="34" charset="0"/>
                <a:cs typeface="Arial" pitchFamily="34" charset="0"/>
              </a:rPr>
              <a:t>- Sử dụng sợi dây chun quấn xung quanh hộp nhựa. Dùng ngón tay gảy nhẹ - mạnh dây chun. Quan sát biên độ dao động của dây chun và lắng nghe độ to của âm phát ra kết hợp làm thí nghiệm như H10.1 hoàn thành kết quả vào phiếu học tập 1:</a:t>
            </a:r>
          </a:p>
        </p:txBody>
      </p:sp>
      <p:graphicFrame>
        <p:nvGraphicFramePr>
          <p:cNvPr id="14" name="Table 13"/>
          <p:cNvGraphicFramePr>
            <a:graphicFrameLocks noGrp="1"/>
          </p:cNvGraphicFramePr>
          <p:nvPr/>
        </p:nvGraphicFramePr>
        <p:xfrm>
          <a:off x="4714877" y="4559076"/>
          <a:ext cx="4286279" cy="1961298"/>
        </p:xfrm>
        <a:graphic>
          <a:graphicData uri="http://schemas.openxmlformats.org/drawingml/2006/table">
            <a:tbl>
              <a:tblPr/>
              <a:tblGrid>
                <a:gridCol w="1127945"/>
                <a:gridCol w="1576321"/>
                <a:gridCol w="1582013"/>
              </a:tblGrid>
              <a:tr h="555982">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Gảy dây chun/Gõ mặt trống</a:t>
                      </a:r>
                      <a:endParaRPr lang="en-US" sz="1600" dirty="0">
                        <a:solidFill>
                          <a:schemeClr val="tx1"/>
                        </a:solidFill>
                        <a:latin typeface="Arial" pitchFamily="34" charset="0"/>
                        <a:ea typeface="Calibri"/>
                        <a:cs typeface="Arial"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Biên độ dao động của dây chun/quả cầu (lớn/nhỏ)</a:t>
                      </a:r>
                      <a:endParaRPr lang="en-US" sz="1600" dirty="0">
                        <a:solidFill>
                          <a:schemeClr val="tx1"/>
                        </a:solidFill>
                        <a:latin typeface="Arial" pitchFamily="34" charset="0"/>
                        <a:ea typeface="Calibri"/>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Âm phát ra (to/nhỏ)</a:t>
                      </a:r>
                      <a:endParaRPr lang="en-US" sz="1600" dirty="0">
                        <a:solidFill>
                          <a:schemeClr val="tx1"/>
                        </a:solidFill>
                        <a:latin typeface="Arial" pitchFamily="34" charset="0"/>
                        <a:ea typeface="Calibri"/>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r>
              <a:tr h="265599">
                <a:tc>
                  <a:txBody>
                    <a:bodyPr/>
                    <a:lstStyle/>
                    <a:p>
                      <a:pPr algn="ctr">
                        <a:lnSpc>
                          <a:spcPct val="120000"/>
                        </a:lnSpc>
                        <a:spcBef>
                          <a:spcPts val="200"/>
                        </a:spcBef>
                        <a:spcAft>
                          <a:spcPts val="200"/>
                        </a:spcAft>
                      </a:pPr>
                      <a:r>
                        <a:rPr lang="en-US" sz="1600" b="1">
                          <a:solidFill>
                            <a:srgbClr val="FF0000"/>
                          </a:solidFill>
                          <a:latin typeface="Arial" pitchFamily="34" charset="0"/>
                          <a:ea typeface="Calibri"/>
                          <a:cs typeface="Arial" pitchFamily="34" charset="0"/>
                        </a:rPr>
                        <a:t>nhẹ</a:t>
                      </a:r>
                      <a:endParaRPr lang="en-US" sz="1600">
                        <a:solidFill>
                          <a:srgbClr val="FF0000"/>
                        </a:solidFill>
                        <a:latin typeface="Arial" pitchFamily="34" charset="0"/>
                        <a:ea typeface="Calibri"/>
                        <a:cs typeface="Arial"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r>
              <a:tr h="265599">
                <a:tc>
                  <a:txBody>
                    <a:bodyPr/>
                    <a:lstStyle/>
                    <a:p>
                      <a:pPr algn="ctr">
                        <a:lnSpc>
                          <a:spcPct val="120000"/>
                        </a:lnSpc>
                        <a:spcBef>
                          <a:spcPts val="200"/>
                        </a:spcBef>
                        <a:spcAft>
                          <a:spcPts val="200"/>
                        </a:spcAft>
                      </a:pPr>
                      <a:r>
                        <a:rPr lang="en-US" sz="1600" b="1" dirty="0">
                          <a:solidFill>
                            <a:srgbClr val="FF0000"/>
                          </a:solidFill>
                          <a:latin typeface="Arial" pitchFamily="34" charset="0"/>
                          <a:ea typeface="Calibri"/>
                          <a:cs typeface="Arial" pitchFamily="34" charset="0"/>
                        </a:rPr>
                        <a:t>mạnh</a:t>
                      </a:r>
                      <a:endParaRPr lang="en-US" sz="1600" dirty="0">
                        <a:solidFill>
                          <a:srgbClr val="FF0000"/>
                        </a:solidFill>
                        <a:latin typeface="Arial" pitchFamily="34" charset="0"/>
                        <a:ea typeface="Calibri"/>
                        <a:cs typeface="Arial"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dirty="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dirty="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r>
            </a:tbl>
          </a:graphicData>
        </a:graphic>
      </p:graphicFrame>
      <p:sp>
        <p:nvSpPr>
          <p:cNvPr id="15" name="Rectangle 1"/>
          <p:cNvSpPr>
            <a:spLocks noChangeArrowheads="1"/>
          </p:cNvSpPr>
          <p:nvPr/>
        </p:nvSpPr>
        <p:spPr bwMode="auto">
          <a:xfrm>
            <a:off x="5857884" y="4162920"/>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mạnh, biên độ dao động của vật phát ra âm …………. , âm   ………….</a:t>
            </a:r>
          </a:p>
          <a:p>
            <a:pPr algn="just"/>
            <a:r>
              <a:rPr lang="en-US" sz="1600" b="1" dirty="0" smtClean="0">
                <a:latin typeface="Arial" pitchFamily="34" charset="0"/>
                <a:cs typeface="Arial" pitchFamily="34" charset="0"/>
              </a:rPr>
              <a:t>-Dao động càng ……,, biên độ dao động của vật phát ra âm ..…………., âm …  ………….</a:t>
            </a:r>
          </a:p>
        </p:txBody>
      </p:sp>
      <p:sp>
        <p:nvSpPr>
          <p:cNvPr id="12" name="TextBox 11"/>
          <p:cNvSpPr txBox="1"/>
          <p:nvPr/>
        </p:nvSpPr>
        <p:spPr>
          <a:xfrm>
            <a:off x="1951679" y="2229068"/>
            <a:ext cx="1048685" cy="338554"/>
          </a:xfrm>
          <a:prstGeom prst="rect">
            <a:avLst/>
          </a:prstGeom>
          <a:solidFill>
            <a:schemeClr val="bg1"/>
          </a:solidFill>
        </p:spPr>
        <p:txBody>
          <a:bodyPr wrap="none" rtlCol="0">
            <a:spAutoFit/>
          </a:bodyPr>
          <a:lstStyle/>
          <a:p>
            <a:r>
              <a:rPr lang="en-US" sz="1600" b="1" dirty="0" smtClean="0">
                <a:solidFill>
                  <a:srgbClr val="FF0000"/>
                </a:solidFill>
                <a:latin typeface="Arial" pitchFamily="34" charset="0"/>
                <a:cs typeface="Arial" pitchFamily="34" charset="0"/>
              </a:rPr>
              <a:t>càng lớn</a:t>
            </a:r>
          </a:p>
        </p:txBody>
      </p:sp>
      <p:sp>
        <p:nvSpPr>
          <p:cNvPr id="13" name="TextBox 12"/>
          <p:cNvSpPr txBox="1"/>
          <p:nvPr/>
        </p:nvSpPr>
        <p:spPr>
          <a:xfrm>
            <a:off x="3373347" y="2229068"/>
            <a:ext cx="971741" cy="338554"/>
          </a:xfrm>
          <a:prstGeom prst="rect">
            <a:avLst/>
          </a:prstGeom>
          <a:solidFill>
            <a:schemeClr val="bg1"/>
          </a:solidFill>
        </p:spPr>
        <p:txBody>
          <a:bodyPr wrap="none" rtlCol="0">
            <a:spAutoFit/>
          </a:bodyPr>
          <a:lstStyle/>
          <a:p>
            <a:r>
              <a:rPr lang="en-US" sz="1600" b="1" dirty="0" smtClean="0">
                <a:solidFill>
                  <a:srgbClr val="FF0000"/>
                </a:solidFill>
                <a:latin typeface="Arial" pitchFamily="34" charset="0"/>
                <a:cs typeface="Arial" pitchFamily="34" charset="0"/>
              </a:rPr>
              <a:t>càng to </a:t>
            </a:r>
          </a:p>
        </p:txBody>
      </p:sp>
      <p:sp>
        <p:nvSpPr>
          <p:cNvPr id="18" name="TextBox 17"/>
          <p:cNvSpPr txBox="1"/>
          <p:nvPr/>
        </p:nvSpPr>
        <p:spPr>
          <a:xfrm>
            <a:off x="1714480" y="2491046"/>
            <a:ext cx="537327"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yếu</a:t>
            </a:r>
          </a:p>
        </p:txBody>
      </p:sp>
      <p:sp>
        <p:nvSpPr>
          <p:cNvPr id="19" name="TextBox 18"/>
          <p:cNvSpPr txBox="1"/>
          <p:nvPr/>
        </p:nvSpPr>
        <p:spPr>
          <a:xfrm>
            <a:off x="1500166" y="2762284"/>
            <a:ext cx="1095172"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càng nhỏ</a:t>
            </a:r>
          </a:p>
        </p:txBody>
      </p:sp>
      <p:sp>
        <p:nvSpPr>
          <p:cNvPr id="20" name="TextBox 19"/>
          <p:cNvSpPr txBox="1"/>
          <p:nvPr/>
        </p:nvSpPr>
        <p:spPr>
          <a:xfrm>
            <a:off x="3000364" y="2762284"/>
            <a:ext cx="1152880"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càng nhỏ </a:t>
            </a:r>
          </a:p>
        </p:txBody>
      </p:sp>
      <p:sp>
        <p:nvSpPr>
          <p:cNvPr id="21" name="TextBox 20"/>
          <p:cNvSpPr txBox="1"/>
          <p:nvPr/>
        </p:nvSpPr>
        <p:spPr>
          <a:xfrm>
            <a:off x="6286512" y="6192212"/>
            <a:ext cx="513282"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lớn</a:t>
            </a:r>
          </a:p>
        </p:txBody>
      </p:sp>
      <p:sp>
        <p:nvSpPr>
          <p:cNvPr id="22" name="TextBox 21"/>
          <p:cNvSpPr txBox="1"/>
          <p:nvPr/>
        </p:nvSpPr>
        <p:spPr>
          <a:xfrm>
            <a:off x="6215074" y="5835022"/>
            <a:ext cx="559769"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nhỏ</a:t>
            </a:r>
          </a:p>
        </p:txBody>
      </p:sp>
      <p:sp>
        <p:nvSpPr>
          <p:cNvPr id="23" name="TextBox 22"/>
          <p:cNvSpPr txBox="1"/>
          <p:nvPr/>
        </p:nvSpPr>
        <p:spPr>
          <a:xfrm>
            <a:off x="7858148" y="5824630"/>
            <a:ext cx="559769"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nhỏ</a:t>
            </a:r>
          </a:p>
        </p:txBody>
      </p:sp>
      <p:sp>
        <p:nvSpPr>
          <p:cNvPr id="24" name="TextBox 23"/>
          <p:cNvSpPr txBox="1"/>
          <p:nvPr/>
        </p:nvSpPr>
        <p:spPr>
          <a:xfrm>
            <a:off x="7930718" y="6177698"/>
            <a:ext cx="378630"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to</a:t>
            </a:r>
          </a:p>
        </p:txBody>
      </p:sp>
      <p:sp>
        <p:nvSpPr>
          <p:cNvPr id="25" name="Rounded Rectangle 24"/>
          <p:cNvSpPr/>
          <p:nvPr/>
        </p:nvSpPr>
        <p:spPr>
          <a:xfrm>
            <a:off x="4613458" y="857232"/>
            <a:ext cx="4500562"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latin typeface="Arial" pitchFamily="34" charset="0"/>
                <a:cs typeface="Arial" pitchFamily="34" charset="0"/>
              </a:rPr>
              <a:t>Biên độ dao động của sợi dây cao su càng lớn- dây dao động càng mạnh- âm phát ra càng to ( Và ngược lại)</a:t>
            </a:r>
            <a:endParaRPr lang="en-US" sz="1600" b="1" dirty="0">
              <a:solidFill>
                <a:srgbClr val="C00000"/>
              </a:solidFill>
              <a:latin typeface="Arial" pitchFamily="34" charset="0"/>
              <a:cs typeface="Arial" pitchFamily="34" charset="0"/>
            </a:endParaRPr>
          </a:p>
        </p:txBody>
      </p:sp>
      <p:pic>
        <p:nvPicPr>
          <p:cNvPr id="26" name="TN gõ trống.mp4">
            <a:hlinkClick r:id="" action="ppaction://media"/>
          </p:cNvPr>
          <p:cNvPicPr>
            <a:picLocks noRot="1" noChangeAspect="1"/>
          </p:cNvPicPr>
          <p:nvPr>
            <a:videoFile r:link="rId1"/>
          </p:nvPr>
        </p:nvPicPr>
        <p:blipFill>
          <a:blip r:embed="rId3" cstate="print"/>
          <a:stretch>
            <a:fillRect/>
          </a:stretch>
        </p:blipFill>
        <p:spPr>
          <a:xfrm>
            <a:off x="29980" y="3643314"/>
            <a:ext cx="450056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0030" fill="hold"/>
                                        <p:tgtEl>
                                          <p:spTgt spid="26"/>
                                        </p:tgtEl>
                                      </p:cBhvr>
                                    </p:cmd>
                                  </p:childTnLst>
                                </p:cTn>
                              </p:par>
                            </p:childTnLst>
                          </p:cTn>
                        </p:par>
                      </p:childTnLst>
                    </p:cTn>
                  </p:par>
                  <p:par>
                    <p:cTn id="43" fill="hold">
                      <p:stCondLst>
                        <p:cond delay="indefinite"/>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6"/>
                                        </p:tgtEl>
                                      </p:cBhvr>
                                    </p:cmd>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69" fill="hold" display="0">
                  <p:stCondLst>
                    <p:cond delay="indefinite"/>
                  </p:stCondLst>
                  <p:endCondLst>
                    <p:cond evt="onNext" delay="0">
                      <p:tgtEl>
                        <p:sldTgt/>
                      </p:tgtEl>
                    </p:cond>
                    <p:cond evt="onPrev" delay="0">
                      <p:tgtEl>
                        <p:sldTgt/>
                      </p:tgtEl>
                    </p:cond>
                  </p:endCondLst>
                </p:cTn>
                <p:tgtEl>
                  <p:spTgt spid="26"/>
                </p:tgtEl>
              </p:cMediaNode>
            </p:video>
          </p:childTnLst>
        </p:cTn>
      </p:par>
    </p:tnLst>
    <p:bldLst>
      <p:bldP spid="11" grpId="0"/>
      <p:bldP spid="15" grpId="0"/>
      <p:bldP spid="16" grpId="0"/>
      <p:bldP spid="17" grpId="0"/>
      <p:bldP spid="12" grpId="0" animBg="1"/>
      <p:bldP spid="13" grpId="0" animBg="1"/>
      <p:bldP spid="18" grpId="0" animBg="1"/>
      <p:bldP spid="19"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25" name="TextBox 24"/>
          <p:cNvSpPr txBox="1"/>
          <p:nvPr/>
        </p:nvSpPr>
        <p:spPr>
          <a:xfrm>
            <a:off x="4643438" y="843961"/>
            <a:ext cx="4429124" cy="58477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just"/>
            <a:r>
              <a:rPr lang="en-US" sz="1600" b="1" dirty="0" smtClean="0">
                <a:latin typeface="Arial" pitchFamily="34" charset="0"/>
                <a:cs typeface="Arial" pitchFamily="34" charset="0"/>
              </a:rPr>
              <a:t>  Khi gảy mạnh dây đàn thì tiếng đàn sẽ to hay nhỏ?</a:t>
            </a:r>
          </a:p>
        </p:txBody>
      </p:sp>
      <p:sp>
        <p:nvSpPr>
          <p:cNvPr id="26" name="Rectangle 25"/>
          <p:cNvSpPr/>
          <p:nvPr/>
        </p:nvSpPr>
        <p:spPr>
          <a:xfrm>
            <a:off x="4542972" y="814312"/>
            <a:ext cx="42862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27" name="Picture 26" descr="ky-thuat-tay-trai-khi-choi-dan-guitar-e150809052817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3904" y="1571612"/>
            <a:ext cx="4214842" cy="2787656"/>
          </a:xfrm>
          <a:prstGeom prst="rect">
            <a:avLst/>
          </a:prstGeom>
          <a:noFill/>
          <a:ln w="9525">
            <a:noFill/>
            <a:miter lim="800000"/>
            <a:headEnd/>
            <a:tailEnd/>
          </a:ln>
        </p:spPr>
      </p:pic>
      <p:sp>
        <p:nvSpPr>
          <p:cNvPr id="29" name="TextBox 28"/>
          <p:cNvSpPr txBox="1"/>
          <p:nvPr/>
        </p:nvSpPr>
        <p:spPr>
          <a:xfrm>
            <a:off x="4643438" y="4630175"/>
            <a:ext cx="4429124" cy="646331"/>
          </a:xfrm>
          <a:prstGeom prst="rect">
            <a:avLst/>
          </a:prstGeom>
          <a:noFill/>
          <a:ln>
            <a:noFill/>
          </a:ln>
        </p:spPr>
        <p:txBody>
          <a:bodyPr wrap="square" rtlCol="0">
            <a:spAutoFit/>
          </a:bodyPr>
          <a:lstStyle/>
          <a:p>
            <a:pPr algn="just"/>
            <a:r>
              <a:rPr lang="en-US" b="1" dirty="0" smtClean="0">
                <a:solidFill>
                  <a:srgbClr val="C00000"/>
                </a:solidFill>
                <a:latin typeface="Arial" pitchFamily="34" charset="0"/>
                <a:cs typeface="Arial" pitchFamily="34" charset="0"/>
              </a:rPr>
              <a:t>+  Khi gảy mạnh dây đàn thì tiếng đàn sẽ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p:val>
                                            <p:fltVal val="0"/>
                                          </p:val>
                                        </p:tav>
                                        <p:tav tm="100000">
                                          <p:val>
                                            <p:strVal val="#ppt_w"/>
                                          </p:val>
                                        </p:tav>
                                      </p:tavLst>
                                    </p:anim>
                                    <p:anim calcmode="lin" valueType="num">
                                      <p:cBhvr>
                                        <p:cTn id="8" dur="2000" fill="hold"/>
                                        <p:tgtEl>
                                          <p:spTgt spid="26"/>
                                        </p:tgtEl>
                                        <p:attrNameLst>
                                          <p:attrName>ppt_h</p:attrName>
                                        </p:attrNameLst>
                                      </p:cBhvr>
                                      <p:tavLst>
                                        <p:tav tm="0">
                                          <p:val>
                                            <p:strVal val="#ppt_h"/>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3" presetClass="entr" presetSubtype="16"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pic>
        <p:nvPicPr>
          <p:cNvPr id="8" name="Picutre 562"/>
          <p:cNvPicPr/>
          <p:nvPr/>
        </p:nvPicPr>
        <p:blipFill>
          <a:blip r:embed="rId2"/>
          <a:stretch/>
        </p:blipFill>
        <p:spPr>
          <a:xfrm>
            <a:off x="4601980" y="857232"/>
            <a:ext cx="4500562" cy="3143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49" name="AutoShape 298"/>
          <p:cNvSpPr>
            <a:spLocks noChangeArrowheads="1"/>
          </p:cNvSpPr>
          <p:nvPr/>
        </p:nvSpPr>
        <p:spPr bwMode="auto">
          <a:xfrm>
            <a:off x="7932601" y="6486558"/>
            <a:ext cx="495300" cy="228600"/>
          </a:xfrm>
          <a:prstGeom prst="can">
            <a:avLst>
              <a:gd name="adj" fmla="val 50000"/>
            </a:avLst>
          </a:prstGeom>
          <a:gradFill rotWithShape="1">
            <a:gsLst>
              <a:gs pos="0">
                <a:srgbClr val="C0C0C0"/>
              </a:gs>
              <a:gs pos="50000">
                <a:srgbClr val="FFFFFF"/>
              </a:gs>
              <a:gs pos="100000">
                <a:srgbClr val="C0C0C0"/>
              </a:gs>
            </a:gsLst>
            <a:lin ang="0" scaled="1"/>
          </a:gradFill>
          <a:ln w="9525">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0" name="AutoShape 302"/>
          <p:cNvSpPr>
            <a:spLocks noChangeArrowheads="1"/>
          </p:cNvSpPr>
          <p:nvPr/>
        </p:nvSpPr>
        <p:spPr bwMode="auto">
          <a:xfrm>
            <a:off x="8100877" y="6197633"/>
            <a:ext cx="180975" cy="363538"/>
          </a:xfrm>
          <a:prstGeom prst="can">
            <a:avLst>
              <a:gd name="adj" fmla="val 4757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vi-VN">
              <a:latin typeface="VNI-Times" pitchFamily="2" charset="0"/>
            </a:endParaRPr>
          </a:p>
        </p:txBody>
      </p:sp>
      <p:sp>
        <p:nvSpPr>
          <p:cNvPr id="51" name="AutoShape 303"/>
          <p:cNvSpPr>
            <a:spLocks noChangeArrowheads="1"/>
          </p:cNvSpPr>
          <p:nvPr/>
        </p:nvSpPr>
        <p:spPr bwMode="auto">
          <a:xfrm>
            <a:off x="8161201" y="3114708"/>
            <a:ext cx="76200" cy="3136900"/>
          </a:xfrm>
          <a:prstGeom prst="can">
            <a:avLst>
              <a:gd name="adj" fmla="val 88242"/>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52" name="Group 306"/>
          <p:cNvGrpSpPr>
            <a:grpSpLocks/>
          </p:cNvGrpSpPr>
          <p:nvPr/>
        </p:nvGrpSpPr>
        <p:grpSpPr bwMode="auto">
          <a:xfrm>
            <a:off x="6824526" y="3225833"/>
            <a:ext cx="419100" cy="1773238"/>
            <a:chOff x="3792" y="1259"/>
            <a:chExt cx="264" cy="1117"/>
          </a:xfrm>
        </p:grpSpPr>
        <p:sp>
          <p:nvSpPr>
            <p:cNvPr id="53"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55" name="AutoShape 313"/>
          <p:cNvSpPr>
            <a:spLocks noChangeArrowheads="1"/>
          </p:cNvSpPr>
          <p:nvPr/>
        </p:nvSpPr>
        <p:spPr bwMode="auto">
          <a:xfrm rot="5400000">
            <a:off x="7328557" y="1724852"/>
            <a:ext cx="76200" cy="2703512"/>
          </a:xfrm>
          <a:prstGeom prst="can">
            <a:avLst>
              <a:gd name="adj" fmla="val 63403"/>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6" name="AutoShape 314"/>
          <p:cNvSpPr>
            <a:spLocks noChangeArrowheads="1"/>
          </p:cNvSpPr>
          <p:nvPr/>
        </p:nvSpPr>
        <p:spPr bwMode="auto">
          <a:xfrm>
            <a:off x="8065951" y="2943258"/>
            <a:ext cx="285750" cy="266700"/>
          </a:xfrm>
          <a:prstGeom prst="cube">
            <a:avLst>
              <a:gd name="adj" fmla="val 25000"/>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7" name="Oval 316"/>
          <p:cNvSpPr>
            <a:spLocks noChangeArrowheads="1"/>
          </p:cNvSpPr>
          <p:nvPr/>
        </p:nvSpPr>
        <p:spPr bwMode="auto">
          <a:xfrm flipH="1">
            <a:off x="6999151" y="3133758"/>
            <a:ext cx="76200" cy="7620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8" name="Line 318"/>
          <p:cNvSpPr>
            <a:spLocks noChangeShapeType="1"/>
          </p:cNvSpPr>
          <p:nvPr/>
        </p:nvSpPr>
        <p:spPr bwMode="auto">
          <a:xfrm flipV="1">
            <a:off x="7037252" y="3019458"/>
            <a:ext cx="1587" cy="15240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 name="AutoShape 319"/>
          <p:cNvSpPr>
            <a:spLocks noChangeArrowheads="1"/>
          </p:cNvSpPr>
          <p:nvPr/>
        </p:nvSpPr>
        <p:spPr bwMode="auto">
          <a:xfrm rot="5400000">
            <a:off x="8542201" y="2809908"/>
            <a:ext cx="76200" cy="533400"/>
          </a:xfrm>
          <a:prstGeom prst="can">
            <a:avLst>
              <a:gd name="adj" fmla="val 12509"/>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60" name="AutoShape 320"/>
          <p:cNvSpPr>
            <a:spLocks noChangeArrowheads="1"/>
          </p:cNvSpPr>
          <p:nvPr/>
        </p:nvSpPr>
        <p:spPr bwMode="auto">
          <a:xfrm>
            <a:off x="8161201" y="2447958"/>
            <a:ext cx="76200" cy="546100"/>
          </a:xfrm>
          <a:prstGeom prst="can">
            <a:avLst>
              <a:gd name="adj" fmla="val 15362"/>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61" name="Oval 324"/>
          <p:cNvSpPr>
            <a:spLocks noChangeArrowheads="1"/>
          </p:cNvSpPr>
          <p:nvPr/>
        </p:nvSpPr>
        <p:spPr bwMode="auto">
          <a:xfrm>
            <a:off x="8142151" y="3057558"/>
            <a:ext cx="76200" cy="76200"/>
          </a:xfrm>
          <a:prstGeom prst="ellipse">
            <a:avLst/>
          </a:prstGeom>
          <a:solidFill>
            <a:srgbClr val="00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62" name="Group 325"/>
          <p:cNvGrpSpPr>
            <a:grpSpLocks/>
          </p:cNvGrpSpPr>
          <p:nvPr/>
        </p:nvGrpSpPr>
        <p:grpSpPr bwMode="auto">
          <a:xfrm rot="19855591">
            <a:off x="5114788" y="1228758"/>
            <a:ext cx="3810000" cy="3810000"/>
            <a:chOff x="960" y="960"/>
            <a:chExt cx="2400" cy="2400"/>
          </a:xfrm>
        </p:grpSpPr>
        <p:sp>
          <p:nvSpPr>
            <p:cNvPr id="63" name="Oval 326"/>
            <p:cNvSpPr>
              <a:spLocks noChangeArrowheads="1"/>
            </p:cNvSpPr>
            <p:nvPr/>
          </p:nvSpPr>
          <p:spPr bwMode="auto">
            <a:xfrm>
              <a:off x="960" y="960"/>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64" name="Group 327"/>
            <p:cNvGrpSpPr>
              <a:grpSpLocks/>
            </p:cNvGrpSpPr>
            <p:nvPr/>
          </p:nvGrpSpPr>
          <p:grpSpPr bwMode="auto">
            <a:xfrm>
              <a:off x="2016" y="2160"/>
              <a:ext cx="288" cy="1200"/>
              <a:chOff x="2016" y="2160"/>
              <a:chExt cx="288" cy="1200"/>
            </a:xfrm>
          </p:grpSpPr>
          <p:sp>
            <p:nvSpPr>
              <p:cNvPr id="65" name="Line 328"/>
              <p:cNvSpPr>
                <a:spLocks noChangeShapeType="1"/>
              </p:cNvSpPr>
              <p:nvPr/>
            </p:nvSpPr>
            <p:spPr bwMode="auto">
              <a:xfrm>
                <a:off x="2160" y="216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 name="Oval 329"/>
              <p:cNvSpPr>
                <a:spLocks noChangeArrowheads="1"/>
              </p:cNvSpPr>
              <p:nvPr/>
            </p:nvSpPr>
            <p:spPr bwMode="auto">
              <a:xfrm>
                <a:off x="2016" y="3072"/>
                <a:ext cx="288" cy="288"/>
              </a:xfrm>
              <a:prstGeom prst="ellipse">
                <a:avLst/>
              </a:prstGeom>
              <a:gradFill rotWithShape="1">
                <a:gsLst>
                  <a:gs pos="0">
                    <a:srgbClr val="CBCBCB"/>
                  </a:gs>
                  <a:gs pos="100000">
                    <a:srgbClr val="80808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grpSp>
      <p:grpSp>
        <p:nvGrpSpPr>
          <p:cNvPr id="67" name="Group 346"/>
          <p:cNvGrpSpPr>
            <a:grpSpLocks/>
          </p:cNvGrpSpPr>
          <p:nvPr/>
        </p:nvGrpSpPr>
        <p:grpSpPr bwMode="auto">
          <a:xfrm rot="3841857">
            <a:off x="7723845" y="4331527"/>
            <a:ext cx="1065212" cy="882650"/>
            <a:chOff x="3765" y="1482"/>
            <a:chExt cx="750" cy="556"/>
          </a:xfrm>
        </p:grpSpPr>
        <p:sp>
          <p:nvSpPr>
            <p:cNvPr id="68" name="Freeform 347"/>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69" name="Freeform 348"/>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1 w 651"/>
                <a:gd name="T35" fmla="*/ 1 h 934"/>
                <a:gd name="T36" fmla="*/ 1 w 651"/>
                <a:gd name="T37" fmla="*/ 1 h 934"/>
                <a:gd name="T38" fmla="*/ 1 w 651"/>
                <a:gd name="T39" fmla="*/ 1 h 934"/>
                <a:gd name="T40" fmla="*/ 1 w 651"/>
                <a:gd name="T41" fmla="*/ 1 h 934"/>
                <a:gd name="T42" fmla="*/ 1 w 651"/>
                <a:gd name="T43" fmla="*/ 1 h 934"/>
                <a:gd name="T44" fmla="*/ 1 w 651"/>
                <a:gd name="T45" fmla="*/ 1 h 934"/>
                <a:gd name="T46" fmla="*/ 1 w 651"/>
                <a:gd name="T47" fmla="*/ 1 h 934"/>
                <a:gd name="T48" fmla="*/ 1 w 651"/>
                <a:gd name="T49" fmla="*/ 1 h 934"/>
                <a:gd name="T50" fmla="*/ 1 w 651"/>
                <a:gd name="T51" fmla="*/ 1 h 934"/>
                <a:gd name="T52" fmla="*/ 1 w 651"/>
                <a:gd name="T53" fmla="*/ 1 h 934"/>
                <a:gd name="T54" fmla="*/ 1 w 651"/>
                <a:gd name="T55" fmla="*/ 1 h 934"/>
                <a:gd name="T56" fmla="*/ 1 w 651"/>
                <a:gd name="T57" fmla="*/ 1 h 934"/>
                <a:gd name="T58" fmla="*/ 1 w 651"/>
                <a:gd name="T59" fmla="*/ 1 h 934"/>
                <a:gd name="T60" fmla="*/ 1 w 651"/>
                <a:gd name="T61" fmla="*/ 1 h 934"/>
                <a:gd name="T62" fmla="*/ 1 w 651"/>
                <a:gd name="T63" fmla="*/ 1 h 934"/>
                <a:gd name="T64" fmla="*/ 1 w 651"/>
                <a:gd name="T65" fmla="*/ 1 h 934"/>
                <a:gd name="T66" fmla="*/ 1 w 651"/>
                <a:gd name="T67" fmla="*/ 1 h 934"/>
                <a:gd name="T68" fmla="*/ 1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0" name="Freeform 349"/>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1" name="Freeform 350"/>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2" name="Freeform 351"/>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nvGrpSpPr>
            <p:cNvPr id="73" name="Group 352"/>
            <p:cNvGrpSpPr>
              <a:grpSpLocks/>
            </p:cNvGrpSpPr>
            <p:nvPr/>
          </p:nvGrpSpPr>
          <p:grpSpPr bwMode="auto">
            <a:xfrm rot="8522798">
              <a:off x="4299" y="1482"/>
              <a:ext cx="216" cy="258"/>
              <a:chOff x="2457" y="2549"/>
              <a:chExt cx="557" cy="547"/>
            </a:xfrm>
          </p:grpSpPr>
          <p:sp>
            <p:nvSpPr>
              <p:cNvPr id="76" name="Freeform 353"/>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rot="1080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7" name="Oval 354"/>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rot="1080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74" name="Freeform 355"/>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5" name="Freeform 356"/>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sp>
        <p:nvSpPr>
          <p:cNvPr id="78" name="Freeform 79"/>
          <p:cNvSpPr>
            <a:spLocks/>
          </p:cNvSpPr>
          <p:nvPr/>
        </p:nvSpPr>
        <p:spPr bwMode="auto">
          <a:xfrm rot="20932956">
            <a:off x="6307002" y="4694271"/>
            <a:ext cx="1582737" cy="431800"/>
          </a:xfrm>
          <a:custGeom>
            <a:avLst/>
            <a:gdLst>
              <a:gd name="T0" fmla="*/ 2147483647 w 997"/>
              <a:gd name="T1" fmla="*/ 2147483647 h 235"/>
              <a:gd name="T2" fmla="*/ 2147483647 w 997"/>
              <a:gd name="T3" fmla="*/ 2147483647 h 235"/>
              <a:gd name="T4" fmla="*/ 2147483647 w 997"/>
              <a:gd name="T5" fmla="*/ 2147483647 h 235"/>
              <a:gd name="T6" fmla="*/ 2147483647 w 997"/>
              <a:gd name="T7" fmla="*/ 2147483647 h 235"/>
              <a:gd name="T8" fmla="*/ 2147483647 w 997"/>
              <a:gd name="T9" fmla="*/ 2147483647 h 235"/>
              <a:gd name="T10" fmla="*/ 0 w 997"/>
              <a:gd name="T11" fmla="*/ 0 h 235"/>
              <a:gd name="T12" fmla="*/ 0 60000 65536"/>
              <a:gd name="T13" fmla="*/ 0 60000 65536"/>
              <a:gd name="T14" fmla="*/ 0 60000 65536"/>
              <a:gd name="T15" fmla="*/ 0 60000 65536"/>
              <a:gd name="T16" fmla="*/ 0 60000 65536"/>
              <a:gd name="T17" fmla="*/ 0 60000 65536"/>
              <a:gd name="T18" fmla="*/ 0 w 997"/>
              <a:gd name="T19" fmla="*/ 0 h 235"/>
              <a:gd name="T20" fmla="*/ 997 w 99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997" h="235">
                <a:moveTo>
                  <a:pt x="997" y="181"/>
                </a:moveTo>
                <a:cubicBezTo>
                  <a:pt x="944" y="200"/>
                  <a:pt x="891" y="219"/>
                  <a:pt x="816" y="227"/>
                </a:cubicBezTo>
                <a:cubicBezTo>
                  <a:pt x="741" y="235"/>
                  <a:pt x="635" y="235"/>
                  <a:pt x="544" y="227"/>
                </a:cubicBezTo>
                <a:cubicBezTo>
                  <a:pt x="453" y="219"/>
                  <a:pt x="348" y="204"/>
                  <a:pt x="272" y="181"/>
                </a:cubicBezTo>
                <a:cubicBezTo>
                  <a:pt x="196" y="158"/>
                  <a:pt x="135" y="120"/>
                  <a:pt x="90" y="90"/>
                </a:cubicBezTo>
                <a:cubicBezTo>
                  <a:pt x="45" y="60"/>
                  <a:pt x="22" y="30"/>
                  <a:pt x="0" y="0"/>
                </a:cubicBez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nvGrpSpPr>
          <p:cNvPr id="79" name="Group 306"/>
          <p:cNvGrpSpPr>
            <a:grpSpLocks/>
          </p:cNvGrpSpPr>
          <p:nvPr/>
        </p:nvGrpSpPr>
        <p:grpSpPr bwMode="auto">
          <a:xfrm rot="1560555">
            <a:off x="6391138" y="3170272"/>
            <a:ext cx="419100" cy="1773237"/>
            <a:chOff x="3792" y="1259"/>
            <a:chExt cx="264" cy="1117"/>
          </a:xfrm>
        </p:grpSpPr>
        <p:sp>
          <p:nvSpPr>
            <p:cNvPr id="80"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81"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grpSp>
        <p:nvGrpSpPr>
          <p:cNvPr id="82" name="Group 306"/>
          <p:cNvGrpSpPr>
            <a:grpSpLocks/>
          </p:cNvGrpSpPr>
          <p:nvPr/>
        </p:nvGrpSpPr>
        <p:grpSpPr bwMode="auto">
          <a:xfrm rot="19864388">
            <a:off x="7310301" y="3135347"/>
            <a:ext cx="419100" cy="1773237"/>
            <a:chOff x="3792" y="1259"/>
            <a:chExt cx="264" cy="1117"/>
          </a:xfrm>
        </p:grpSpPr>
        <p:sp>
          <p:nvSpPr>
            <p:cNvPr id="83"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85" name="Freeform 108"/>
          <p:cNvSpPr>
            <a:spLocks/>
          </p:cNvSpPr>
          <p:nvPr/>
        </p:nvSpPr>
        <p:spPr bwMode="auto">
          <a:xfrm rot="321237" flipH="1">
            <a:off x="6302238" y="4838733"/>
            <a:ext cx="1657350" cy="381000"/>
          </a:xfrm>
          <a:custGeom>
            <a:avLst/>
            <a:gdLst>
              <a:gd name="T0" fmla="*/ 2147483647 w 997"/>
              <a:gd name="T1" fmla="*/ 2147483647 h 235"/>
              <a:gd name="T2" fmla="*/ 2147483647 w 997"/>
              <a:gd name="T3" fmla="*/ 2147483647 h 235"/>
              <a:gd name="T4" fmla="*/ 2147483647 w 997"/>
              <a:gd name="T5" fmla="*/ 2147483647 h 235"/>
              <a:gd name="T6" fmla="*/ 2147483647 w 997"/>
              <a:gd name="T7" fmla="*/ 2147483647 h 235"/>
              <a:gd name="T8" fmla="*/ 2147483647 w 997"/>
              <a:gd name="T9" fmla="*/ 2147483647 h 235"/>
              <a:gd name="T10" fmla="*/ 0 w 997"/>
              <a:gd name="T11" fmla="*/ 0 h 235"/>
              <a:gd name="T12" fmla="*/ 0 60000 65536"/>
              <a:gd name="T13" fmla="*/ 0 60000 65536"/>
              <a:gd name="T14" fmla="*/ 0 60000 65536"/>
              <a:gd name="T15" fmla="*/ 0 60000 65536"/>
              <a:gd name="T16" fmla="*/ 0 60000 65536"/>
              <a:gd name="T17" fmla="*/ 0 60000 65536"/>
              <a:gd name="T18" fmla="*/ 0 w 997"/>
              <a:gd name="T19" fmla="*/ 0 h 235"/>
              <a:gd name="T20" fmla="*/ 997 w 99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997" h="235">
                <a:moveTo>
                  <a:pt x="997" y="181"/>
                </a:moveTo>
                <a:cubicBezTo>
                  <a:pt x="944" y="200"/>
                  <a:pt x="891" y="219"/>
                  <a:pt x="816" y="227"/>
                </a:cubicBezTo>
                <a:cubicBezTo>
                  <a:pt x="741" y="235"/>
                  <a:pt x="635" y="235"/>
                  <a:pt x="544" y="227"/>
                </a:cubicBezTo>
                <a:cubicBezTo>
                  <a:pt x="453" y="219"/>
                  <a:pt x="348" y="204"/>
                  <a:pt x="272" y="181"/>
                </a:cubicBezTo>
                <a:cubicBezTo>
                  <a:pt x="196" y="158"/>
                  <a:pt x="135" y="120"/>
                  <a:pt x="90" y="90"/>
                </a:cubicBezTo>
                <a:cubicBezTo>
                  <a:pt x="45" y="60"/>
                  <a:pt x="22" y="30"/>
                  <a:pt x="0" y="0"/>
                </a:cubicBez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86" name="Rectangle 110"/>
          <p:cNvSpPr>
            <a:spLocks noChangeArrowheads="1"/>
          </p:cNvSpPr>
          <p:nvPr/>
        </p:nvSpPr>
        <p:spPr bwMode="auto">
          <a:xfrm>
            <a:off x="6159363" y="5343558"/>
            <a:ext cx="1657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Một dao động </a:t>
            </a:r>
          </a:p>
        </p:txBody>
      </p:sp>
      <p:sp>
        <p:nvSpPr>
          <p:cNvPr id="87" name="Rectangle 125"/>
          <p:cNvSpPr>
            <a:spLocks noChangeArrowheads="1"/>
          </p:cNvSpPr>
          <p:nvPr/>
        </p:nvSpPr>
        <p:spPr bwMode="auto">
          <a:xfrm>
            <a:off x="7815126" y="406403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FF3300"/>
                </a:solidFill>
              </a:rPr>
              <a:t>1</a:t>
            </a:r>
          </a:p>
        </p:txBody>
      </p:sp>
      <p:sp>
        <p:nvSpPr>
          <p:cNvPr id="88" name="Rectangle 126"/>
          <p:cNvSpPr>
            <a:spLocks noChangeArrowheads="1"/>
          </p:cNvSpPr>
          <p:nvPr/>
        </p:nvSpPr>
        <p:spPr bwMode="auto">
          <a:xfrm>
            <a:off x="5870438" y="419103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FF3300"/>
                </a:solidFill>
              </a:rPr>
              <a:t>2</a:t>
            </a:r>
          </a:p>
        </p:txBody>
      </p:sp>
      <p:sp>
        <p:nvSpPr>
          <p:cNvPr id="90" name="TextBox 89"/>
          <p:cNvSpPr txBox="1"/>
          <p:nvPr/>
        </p:nvSpPr>
        <p:spPr>
          <a:xfrm>
            <a:off x="4572000" y="714356"/>
            <a:ext cx="4572000" cy="584775"/>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3</a:t>
            </a:r>
            <a:r>
              <a:rPr lang="en-US" sz="1600" b="1" dirty="0" smtClean="0">
                <a:latin typeface="Arial" pitchFamily="34" charset="0"/>
                <a:cs typeface="Arial" pitchFamily="34" charset="0"/>
              </a:rPr>
              <a:t>: Tiến hành thí nghiệm như hình 10.2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left)">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strips(downLeft)">
                                      <p:cBhvr>
                                        <p:cTn id="17" dur="500"/>
                                        <p:tgtEl>
                                          <p:spTgt spid="4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strips(downLeft)">
                                      <p:cBhvr>
                                        <p:cTn id="20" dur="500"/>
                                        <p:tgtEl>
                                          <p:spTgt spid="5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strips(downLeft)">
                                      <p:cBhvr>
                                        <p:cTn id="23" dur="500"/>
                                        <p:tgtEl>
                                          <p:spTgt spid="5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strips(downLeft)">
                                      <p:cBhvr>
                                        <p:cTn id="26" dur="500"/>
                                        <p:tgtEl>
                                          <p:spTgt spid="5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strips(downLeft)">
                                      <p:cBhvr>
                                        <p:cTn id="29" dur="500"/>
                                        <p:tgtEl>
                                          <p:spTgt spid="59"/>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strips(downLeft)">
                                      <p:cBhvr>
                                        <p:cTn id="32" dur="500"/>
                                        <p:tgtEl>
                                          <p:spTgt spid="60"/>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strips(downLeft)">
                                      <p:cBhvr>
                                        <p:cTn id="35" dur="500"/>
                                        <p:tgtEl>
                                          <p:spTgt spid="6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trips(downLeft)">
                                      <p:cBhvr>
                                        <p:cTn id="38" dur="500"/>
                                        <p:tgtEl>
                                          <p:spTgt spid="55"/>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strips(downLeft)">
                                      <p:cBhvr>
                                        <p:cTn id="41" dur="500"/>
                                        <p:tgtEl>
                                          <p:spTgt spid="57"/>
                                        </p:tgtEl>
                                      </p:cBhvr>
                                    </p:animEffect>
                                  </p:childTnLst>
                                </p:cTn>
                              </p:par>
                              <p:par>
                                <p:cTn id="42" presetID="18" presetClass="entr" presetSubtype="12"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strips(downLeft)">
                                      <p:cBhvr>
                                        <p:cTn id="44" dur="500"/>
                                        <p:tgtEl>
                                          <p:spTgt spid="58"/>
                                        </p:tgtEl>
                                      </p:cBhvr>
                                    </p:animEffect>
                                  </p:childTnLst>
                                </p:cTn>
                              </p:par>
                              <p:par>
                                <p:cTn id="45" presetID="18" presetClass="entr" presetSubtype="12"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strips(downLeft)">
                                      <p:cBhvr>
                                        <p:cTn id="47" dur="500"/>
                                        <p:tgtEl>
                                          <p:spTgt spid="52"/>
                                        </p:tgtEl>
                                      </p:cBhvr>
                                    </p:animEffect>
                                  </p:childTnLst>
                                </p:cTn>
                              </p:par>
                              <p:par>
                                <p:cTn id="48" presetID="18" presetClass="entr" presetSubtype="12"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strips(downLeft)">
                                      <p:cBhvr>
                                        <p:cTn id="50" dur="1000"/>
                                        <p:tgtEl>
                                          <p:spTgt spid="62"/>
                                        </p:tgtEl>
                                      </p:cBhvr>
                                    </p:animEffect>
                                  </p:childTnLst>
                                </p:cTn>
                              </p:par>
                              <p:par>
                                <p:cTn id="51" presetID="18" presetClass="entr" presetSubtype="12"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strips(downLeft)">
                                      <p:cBhvr>
                                        <p:cTn id="53" dur="1000"/>
                                        <p:tgtEl>
                                          <p:spTgt spid="67"/>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94444E-6 3.3526E-6 C 0.04983 -0.01943 0.1 -0.03862 0.15452 -0.04023 C 0.20903 -0.04162 0.26771 -0.0259 0.32674 -0.00971 " pathEditMode="relative" rAng="0" ptsTypes="aaA">
                                      <p:cBhvr>
                                        <p:cTn id="57" dur="2000" fill="hold"/>
                                        <p:tgtEl>
                                          <p:spTgt spid="67"/>
                                        </p:tgtEl>
                                        <p:attrNameLst>
                                          <p:attrName>ppt_x</p:attrName>
                                          <p:attrName>ppt_y</p:attrName>
                                        </p:attrNameLst>
                                      </p:cBhvr>
                                      <p:rCtr x="16337" y="-2081"/>
                                    </p:animMotion>
                                  </p:childTnLst>
                                </p:cTn>
                              </p:par>
                              <p:par>
                                <p:cTn id="58" presetID="8" presetClass="emph" presetSubtype="0" repeatCount="indefinite" autoRev="1" fill="hold" nodeType="withEffect">
                                  <p:stCondLst>
                                    <p:cond delay="0"/>
                                  </p:stCondLst>
                                  <p:childTnLst>
                                    <p:animRot by="3600000">
                                      <p:cBhvr>
                                        <p:cTn id="59" dur="2000" fill="hold"/>
                                        <p:tgtEl>
                                          <p:spTgt spid="62"/>
                                        </p:tgtEl>
                                        <p:attrNameLst>
                                          <p:attrName>r</p:attrName>
                                        </p:attrNameLst>
                                      </p:cBhvr>
                                    </p:animRot>
                                  </p:childTnLst>
                                </p:cTn>
                              </p:par>
                              <p:par>
                                <p:cTn id="60" presetID="18" presetClass="entr" presetSubtype="12"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strips(downLeft)">
                                      <p:cBhvr>
                                        <p:cTn id="62" dur="500"/>
                                        <p:tgtEl>
                                          <p:spTgt spid="82"/>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strips(downLeft)">
                                      <p:cBhvr>
                                        <p:cTn id="65" dur="1000"/>
                                        <p:tgtEl>
                                          <p:spTgt spid="7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dissolve">
                                      <p:cBhvr>
                                        <p:cTn id="68" dur="500"/>
                                        <p:tgtEl>
                                          <p:spTgt spid="87"/>
                                        </p:tgtEl>
                                      </p:cBhvr>
                                    </p:animEffect>
                                  </p:childTnLst>
                                </p:cTn>
                              </p:par>
                              <p:par>
                                <p:cTn id="69" presetID="5" presetClass="entr" presetSubtype="10" fill="hold" nodeType="withEffect">
                                  <p:stCondLst>
                                    <p:cond delay="1000"/>
                                  </p:stCondLst>
                                  <p:childTnLst>
                                    <p:set>
                                      <p:cBhvr>
                                        <p:cTn id="70" dur="1" fill="hold">
                                          <p:stCondLst>
                                            <p:cond delay="0"/>
                                          </p:stCondLst>
                                        </p:cTn>
                                        <p:tgtEl>
                                          <p:spTgt spid="79"/>
                                        </p:tgtEl>
                                        <p:attrNameLst>
                                          <p:attrName>style.visibility</p:attrName>
                                        </p:attrNameLst>
                                      </p:cBhvr>
                                      <p:to>
                                        <p:strVal val="visible"/>
                                      </p:to>
                                    </p:set>
                                    <p:animEffect transition="in" filter="checkerboard(across)">
                                      <p:cBhvr>
                                        <p:cTn id="71" dur="500"/>
                                        <p:tgtEl>
                                          <p:spTgt spid="79"/>
                                        </p:tgtEl>
                                      </p:cBhvr>
                                    </p:animEffect>
                                  </p:childTnLst>
                                </p:cTn>
                              </p:par>
                              <p:par>
                                <p:cTn id="72" presetID="9" presetClass="entr" presetSubtype="0" fill="hold" grpId="0" nodeType="withEffect">
                                  <p:stCondLst>
                                    <p:cond delay="1000"/>
                                  </p:stCondLst>
                                  <p:childTnLst>
                                    <p:set>
                                      <p:cBhvr>
                                        <p:cTn id="73" dur="1" fill="hold">
                                          <p:stCondLst>
                                            <p:cond delay="0"/>
                                          </p:stCondLst>
                                        </p:cTn>
                                        <p:tgtEl>
                                          <p:spTgt spid="88"/>
                                        </p:tgtEl>
                                        <p:attrNameLst>
                                          <p:attrName>style.visibility</p:attrName>
                                        </p:attrNameLst>
                                      </p:cBhvr>
                                      <p:to>
                                        <p:strVal val="visible"/>
                                      </p:to>
                                    </p:set>
                                    <p:animEffect transition="in" filter="dissolve">
                                      <p:cBhvr>
                                        <p:cTn id="74" dur="500"/>
                                        <p:tgtEl>
                                          <p:spTgt spid="88"/>
                                        </p:tgtEl>
                                      </p:cBhvr>
                                    </p:animEffect>
                                  </p:childTnLst>
                                </p:cTn>
                              </p:par>
                              <p:par>
                                <p:cTn id="75" presetID="20" presetClass="entr" presetSubtype="0" fill="hold" grpId="0" nodeType="withEffect">
                                  <p:stCondLst>
                                    <p:cond delay="1000"/>
                                  </p:stCondLst>
                                  <p:childTnLst>
                                    <p:set>
                                      <p:cBhvr>
                                        <p:cTn id="76" dur="1" fill="hold">
                                          <p:stCondLst>
                                            <p:cond delay="0"/>
                                          </p:stCondLst>
                                        </p:cTn>
                                        <p:tgtEl>
                                          <p:spTgt spid="85"/>
                                        </p:tgtEl>
                                        <p:attrNameLst>
                                          <p:attrName>style.visibility</p:attrName>
                                        </p:attrNameLst>
                                      </p:cBhvr>
                                      <p:to>
                                        <p:strVal val="visible"/>
                                      </p:to>
                                    </p:set>
                                    <p:animEffect transition="in" filter="wedge">
                                      <p:cBhvr>
                                        <p:cTn id="77" dur="2000"/>
                                        <p:tgtEl>
                                          <p:spTgt spid="85"/>
                                        </p:tgtEl>
                                      </p:cBhvr>
                                    </p:animEffect>
                                  </p:childTnLst>
                                </p:cTn>
                              </p:par>
                              <p:par>
                                <p:cTn id="78" presetID="18" presetClass="exit" presetSubtype="12" fill="hold" nodeType="withEffect">
                                  <p:stCondLst>
                                    <p:cond delay="1600"/>
                                  </p:stCondLst>
                                  <p:childTnLst>
                                    <p:animEffect transition="out" filter="strips(downLeft)">
                                      <p:cBhvr>
                                        <p:cTn id="79" dur="5000"/>
                                        <p:tgtEl>
                                          <p:spTgt spid="62"/>
                                        </p:tgtEl>
                                      </p:cBhvr>
                                    </p:animEffect>
                                    <p:set>
                                      <p:cBhvr>
                                        <p:cTn id="80" dur="1" fill="hold">
                                          <p:stCondLst>
                                            <p:cond delay="4999"/>
                                          </p:stCondLst>
                                        </p:cTn>
                                        <p:tgtEl>
                                          <p:spTgt spid="62"/>
                                        </p:tgtEl>
                                        <p:attrNameLst>
                                          <p:attrName>style.visibility</p:attrName>
                                        </p:attrNameLst>
                                      </p:cBhvr>
                                      <p:to>
                                        <p:strVal val="hidden"/>
                                      </p:to>
                                    </p:set>
                                  </p:childTnLst>
                                </p:cTn>
                              </p:par>
                              <p:par>
                                <p:cTn id="81" presetID="8" presetClass="entr" presetSubtype="16" fill="hold" grpId="0" nodeType="withEffect">
                                  <p:stCondLst>
                                    <p:cond delay="1000"/>
                                  </p:stCondLst>
                                  <p:childTnLst>
                                    <p:set>
                                      <p:cBhvr>
                                        <p:cTn id="82" dur="1" fill="hold">
                                          <p:stCondLst>
                                            <p:cond delay="0"/>
                                          </p:stCondLst>
                                        </p:cTn>
                                        <p:tgtEl>
                                          <p:spTgt spid="86"/>
                                        </p:tgtEl>
                                        <p:attrNameLst>
                                          <p:attrName>style.visibility</p:attrName>
                                        </p:attrNameLst>
                                      </p:cBhvr>
                                      <p:to>
                                        <p:strVal val="visible"/>
                                      </p:to>
                                    </p:set>
                                    <p:animEffect transition="in" filter="diamond(in)">
                                      <p:cBhvr>
                                        <p:cTn id="83" dur="5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5" grpId="0" animBg="1"/>
      <p:bldP spid="56" grpId="0" animBg="1"/>
      <p:bldP spid="57" grpId="0" animBg="1"/>
      <p:bldP spid="59" grpId="0" animBg="1"/>
      <p:bldP spid="60" grpId="0" animBg="1"/>
      <p:bldP spid="61" grpId="0" animBg="1"/>
      <p:bldP spid="78" grpId="0" animBg="1"/>
      <p:bldP spid="85" grpId="0" animBg="1"/>
      <p:bldP spid="86" grpId="0"/>
      <p:bldP spid="87" grpId="0"/>
      <p:bldP spid="88" grpId="0"/>
      <p:bldP spid="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3781</Words>
  <Application>Microsoft Office PowerPoint</Application>
  <PresentationFormat>On-screen Show (4:3)</PresentationFormat>
  <Paragraphs>428</Paragraphs>
  <Slides>32</Slides>
  <Notes>1</Notes>
  <HiddenSlides>0</HiddenSlides>
  <MMClips>2</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2022-08-16T05:16:12Z</dcterms:created>
  <dcterms:modified xsi:type="dcterms:W3CDTF">2022-08-16T05:16:24Z</dcterms:modified>
</cp:coreProperties>
</file>