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7" r:id="rId2"/>
    <p:sldId id="260" r:id="rId3"/>
    <p:sldId id="258" r:id="rId4"/>
    <p:sldId id="290" r:id="rId5"/>
    <p:sldId id="289" r:id="rId6"/>
    <p:sldId id="283" r:id="rId7"/>
    <p:sldId id="270" r:id="rId8"/>
    <p:sldId id="291" r:id="rId9"/>
    <p:sldId id="284" r:id="rId10"/>
    <p:sldId id="267" r:id="rId11"/>
    <p:sldId id="282" r:id="rId12"/>
    <p:sldId id="286" r:id="rId13"/>
    <p:sldId id="285" r:id="rId14"/>
    <p:sldId id="295" r:id="rId15"/>
    <p:sldId id="296" r:id="rId16"/>
    <p:sldId id="287" r:id="rId17"/>
    <p:sldId id="293" r:id="rId18"/>
    <p:sldId id="292" r:id="rId19"/>
    <p:sldId id="294" r:id="rId20"/>
    <p:sldId id="288" r:id="rId21"/>
    <p:sldId id="277" r:id="rId22"/>
    <p:sldId id="298" r:id="rId23"/>
    <p:sldId id="265" r:id="rId24"/>
    <p:sldId id="297" r:id="rId25"/>
    <p:sldId id="2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8/4/2022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3102591" y="1731747"/>
            <a:ext cx="6096000" cy="2369880"/>
          </a:xfrm>
          <a:prstGeom prst="rect">
            <a:avLst/>
          </a:prstGeom>
        </p:spPr>
        <p:txBody>
          <a:bodyPr>
            <a:spAutoFit/>
          </a:bodyPr>
          <a:lstStyle/>
          <a:p>
            <a:pPr algn="ctr">
              <a:lnSpc>
                <a:spcPct val="115000"/>
              </a:lnSpc>
              <a:spcBef>
                <a:spcPts val="600"/>
              </a:spcBef>
              <a:spcAft>
                <a:spcPts val="600"/>
              </a:spcAft>
            </a:pPr>
            <a:r>
              <a:rPr lang="en-US" sz="4000" b="1">
                <a:latin typeface="Times New Roman" panose="02020603050405020304" pitchFamily="18" charset="0"/>
                <a:ea typeface="Times New Roman" panose="02020603050405020304" pitchFamily="18" charset="0"/>
              </a:rPr>
              <a:t>BÀI 3 </a:t>
            </a:r>
            <a:endParaRPr lang="en-US" sz="4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latin typeface="Times New Roman" panose="02020603050405020304" pitchFamily="18" charset="0"/>
                <a:ea typeface="Times New Roman" panose="02020603050405020304" pitchFamily="18" charset="0"/>
              </a:rPr>
              <a:t>TRAO ĐỔI THÔNG TIN TRÊN MẠNG XÃ HỘI </a:t>
            </a:r>
            <a:endParaRPr lang="en-US" sz="40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nvPr/>
        </p:nvPicPr>
        <p:blipFill rotWithShape="1">
          <a:blip r:embed="rId2" cstate="email">
            <a:extLst>
              <a:ext uri="{28A0092B-C50C-407E-A947-70E740481C1C}">
                <a14:useLocalDpi xmlns:a14="http://schemas.microsoft.com/office/drawing/2010/main"/>
              </a:ext>
            </a:extLst>
          </a:blip>
          <a:srcRect/>
          <a:stretch/>
        </p:blipFill>
        <p:spPr bwMode="auto">
          <a:xfrm>
            <a:off x="2947916" y="489400"/>
            <a:ext cx="5703026" cy="58431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4794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cstate="email">
            <a:extLst>
              <a:ext uri="{28A0092B-C50C-407E-A947-70E740481C1C}">
                <a14:useLocalDpi xmlns:a14="http://schemas.microsoft.com/office/drawing/2010/main"/>
              </a:ext>
            </a:extLst>
          </a:blip>
          <a:srcRect/>
          <a:stretch/>
        </p:blipFill>
        <p:spPr bwMode="auto">
          <a:xfrm>
            <a:off x="7375618" y="548043"/>
            <a:ext cx="3337873" cy="5124658"/>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715614" y="2587152"/>
            <a:ext cx="6526146" cy="523220"/>
          </a:xfrm>
          <a:prstGeom prst="rect">
            <a:avLst/>
          </a:prstGeom>
        </p:spPr>
        <p:txBody>
          <a:bodyPr wrap="none">
            <a:spAutoFit/>
          </a:bodyPr>
          <a:lstStyle/>
          <a:p>
            <a:r>
              <a:rPr lang="en-US" sz="2800" i="1">
                <a:latin typeface="Times New Roman" panose="02020603050405020304" pitchFamily="18" charset="0"/>
                <a:ea typeface="Times New Roman" panose="02020603050405020304" pitchFamily="18" charset="0"/>
              </a:rPr>
              <a:t>Bước 3.</a:t>
            </a:r>
            <a:r>
              <a:rPr lang="en-US" sz="2800">
                <a:latin typeface="Times New Roman" panose="02020603050405020304" pitchFamily="18" charset="0"/>
                <a:ea typeface="Times New Roman" panose="02020603050405020304" pitchFamily="18" charset="0"/>
              </a:rPr>
              <a:t> Đưa nội dung thông tin cần trao đổi</a:t>
            </a:r>
            <a:endParaRPr lang="en-US" sz="2800"/>
          </a:p>
        </p:txBody>
      </p:sp>
    </p:spTree>
    <p:extLst>
      <p:ext uri="{BB962C8B-B14F-4D97-AF65-F5344CB8AC3E}">
        <p14:creationId xmlns:p14="http://schemas.microsoft.com/office/powerpoint/2010/main" val="169488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451211" y="1796070"/>
            <a:ext cx="8675427" cy="4146322"/>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1. </a:t>
            </a:r>
            <a:r>
              <a:rPr lang="en-US" sz="2800">
                <a:solidFill>
                  <a:schemeClr val="dk1"/>
                </a:solidFill>
                <a:latin typeface="Times New Roman" panose="02020603050405020304" pitchFamily="18" charset="0"/>
                <a:ea typeface="Times New Roman" panose="02020603050405020304" pitchFamily="18" charset="0"/>
              </a:rPr>
              <a:t>Theo em, mạng xã hội có những lợi ích gì khi sử dụng.</a:t>
            </a:r>
          </a:p>
          <a:p>
            <a:pPr algn="just">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2. </a:t>
            </a:r>
            <a:r>
              <a:rPr lang="en-US" sz="2800">
                <a:solidFill>
                  <a:schemeClr val="dk1"/>
                </a:solidFill>
                <a:latin typeface="Times New Roman" panose="02020603050405020304" pitchFamily="18" charset="0"/>
                <a:ea typeface="Times New Roman" panose="02020603050405020304" pitchFamily="18" charset="0"/>
              </a:rPr>
              <a:t>Nếu một người thiếu hiểu biết khi sử dụng thông tin trên mạng thì điều gì sẽ xảy ra?</a:t>
            </a:r>
          </a:p>
        </p:txBody>
      </p:sp>
      <p:sp>
        <p:nvSpPr>
          <p:cNvPr id="3" name="Rectangle 2"/>
          <p:cNvSpPr/>
          <p:nvPr/>
        </p:nvSpPr>
        <p:spPr>
          <a:xfrm>
            <a:off x="4118294" y="821553"/>
            <a:ext cx="3027367" cy="658642"/>
          </a:xfrm>
          <a:prstGeom prst="rect">
            <a:avLst/>
          </a:prstGeom>
        </p:spPr>
        <p:txBody>
          <a:bodyPr wrap="none">
            <a:spAutoFit/>
          </a:bodyPr>
          <a:lstStyle/>
          <a:p>
            <a:pPr algn="just">
              <a:lnSpc>
                <a:spcPct val="115000"/>
              </a:lnSpc>
              <a:spcBef>
                <a:spcPts val="600"/>
              </a:spcBef>
              <a:spcAft>
                <a:spcPts val="600"/>
              </a:spcAft>
            </a:pPr>
            <a:r>
              <a:rPr lang="en-US" sz="3200" b="1" smtClean="0">
                <a:solidFill>
                  <a:srgbClr val="002060"/>
                </a:solidFill>
                <a:latin typeface="Times New Roman" panose="02020603050405020304" pitchFamily="18" charset="0"/>
                <a:ea typeface="Times New Roman" panose="02020603050405020304" pitchFamily="18" charset="0"/>
              </a:rPr>
              <a:t>HOẠT ĐỘNG 2</a:t>
            </a:r>
            <a:endParaRPr lang="en-US" sz="32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5804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82388"/>
            <a:ext cx="3582456" cy="691351"/>
          </a:xfrm>
          <a:prstGeom prst="rect">
            <a:avLst/>
          </a:prstGeom>
        </p:spPr>
      </p:pic>
      <p:grpSp>
        <p:nvGrpSpPr>
          <p:cNvPr id="6" name="Group 5"/>
          <p:cNvGrpSpPr/>
          <p:nvPr/>
        </p:nvGrpSpPr>
        <p:grpSpPr>
          <a:xfrm>
            <a:off x="940993" y="995749"/>
            <a:ext cx="5505459" cy="562327"/>
            <a:chOff x="676256" y="1379897"/>
            <a:chExt cx="5505459" cy="562327"/>
          </a:xfrm>
        </p:grpSpPr>
        <p:grpSp>
          <p:nvGrpSpPr>
            <p:cNvPr id="7" name="Group 6"/>
            <p:cNvGrpSpPr/>
            <p:nvPr/>
          </p:nvGrpSpPr>
          <p:grpSpPr>
            <a:xfrm>
              <a:off x="676256" y="1379897"/>
              <a:ext cx="421114" cy="523220"/>
              <a:chOff x="1069018" y="1379837"/>
              <a:chExt cx="421114" cy="523220"/>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0" name="TextBox 9"/>
              <p:cNvSpPr txBox="1"/>
              <p:nvPr/>
            </p:nvSpPr>
            <p:spPr>
              <a:xfrm>
                <a:off x="1069018" y="1379837"/>
                <a:ext cx="364202" cy="523220"/>
              </a:xfrm>
              <a:prstGeom prst="rect">
                <a:avLst/>
              </a:prstGeom>
              <a:noFill/>
            </p:spPr>
            <p:txBody>
              <a:bodyPr wrap="none" rtlCol="0">
                <a:spAutoFit/>
              </a:bodyPr>
              <a:lstStyle/>
              <a:p>
                <a:r>
                  <a:rPr lang="en-US" sz="2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3</a:t>
                </a:r>
              </a:p>
            </p:txBody>
          </p:sp>
        </p:grpSp>
        <p:sp>
          <p:nvSpPr>
            <p:cNvPr id="8" name="TextBox 7"/>
            <p:cNvSpPr txBox="1"/>
            <p:nvPr/>
          </p:nvSpPr>
          <p:spPr>
            <a:xfrm>
              <a:off x="1100452" y="1419004"/>
              <a:ext cx="5081263"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LỢI ÍCH CỦA MẠNG XÃ HỘI</a:t>
              </a:r>
              <a:endParaRPr lang="en-US" sz="2800">
                <a:latin typeface="Times New Roman" panose="02020603050405020304" pitchFamily="18" charset="0"/>
                <a:cs typeface="Times New Roman" panose="02020603050405020304" pitchFamily="18" charset="0"/>
              </a:endParaRPr>
            </a:p>
          </p:txBody>
        </p:sp>
      </p:grpSp>
      <p:sp>
        <p:nvSpPr>
          <p:cNvPr id="3" name="Rectangle 2"/>
          <p:cNvSpPr/>
          <p:nvPr/>
        </p:nvSpPr>
        <p:spPr>
          <a:xfrm>
            <a:off x="940993" y="1832365"/>
            <a:ext cx="9990864" cy="54809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Mạng xã hội giúp ta có cơ hội kết nối với mọi người trên thế giới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2882" y="2984811"/>
            <a:ext cx="4951863" cy="3169192"/>
          </a:xfrm>
          <a:prstGeom prst="rect">
            <a:avLst/>
          </a:prstGeom>
        </p:spPr>
      </p:pic>
    </p:spTree>
    <p:extLst>
      <p:ext uri="{BB962C8B-B14F-4D97-AF65-F5344CB8AC3E}">
        <p14:creationId xmlns:p14="http://schemas.microsoft.com/office/powerpoint/2010/main" val="26023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7220" y="494884"/>
            <a:ext cx="9990864" cy="2228302"/>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Khi có người bình luận, thích thông tin mình chia sẻ, sẽ tạo ra niềm vui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Sử dụng mạng xã hội dễ dàng trao đổi, thảo luận về các chủ đề </a:t>
            </a:r>
            <a:r>
              <a:rPr lang="en-US" sz="2800" smtClean="0">
                <a:latin typeface="Times New Roman" panose="02020603050405020304" pitchFamily="18" charset="0"/>
                <a:ea typeface="Times New Roman" panose="02020603050405020304" pitchFamily="18" charset="0"/>
              </a:rPr>
              <a:t>học </a:t>
            </a:r>
            <a:r>
              <a:rPr lang="en-US" sz="2800">
                <a:latin typeface="Times New Roman" panose="02020603050405020304" pitchFamily="18" charset="0"/>
                <a:ea typeface="Times New Roman" panose="02020603050405020304" pitchFamily="18" charset="0"/>
              </a:rPr>
              <a:t>tập và cuộc </a:t>
            </a:r>
            <a:r>
              <a:rPr lang="en-US" sz="2800" smtClean="0">
                <a:latin typeface="Times New Roman" panose="02020603050405020304" pitchFamily="18" charset="0"/>
                <a:ea typeface="Times New Roman" panose="02020603050405020304" pitchFamily="18" charset="0"/>
              </a:rPr>
              <a:t>sống</a:t>
            </a:r>
            <a:endParaRPr lang="en-US" sz="2800">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79161" y="3002506"/>
            <a:ext cx="5786521" cy="3254918"/>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20" y="3109983"/>
            <a:ext cx="4910919" cy="2762392"/>
          </a:xfrm>
          <a:prstGeom prst="rect">
            <a:avLst/>
          </a:prstGeom>
        </p:spPr>
      </p:pic>
    </p:spTree>
    <p:extLst>
      <p:ext uri="{BB962C8B-B14F-4D97-AF65-F5344CB8AC3E}">
        <p14:creationId xmlns:p14="http://schemas.microsoft.com/office/powerpoint/2010/main" val="1025000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1564" y="5717770"/>
            <a:ext cx="3270119" cy="483017"/>
          </a:xfrm>
          <a:prstGeom prst="rect">
            <a:avLst/>
          </a:prstGeom>
        </p:spPr>
        <p:txBody>
          <a:bodyPr wrap="square">
            <a:spAutoFit/>
          </a:bodyPr>
          <a:lstStyle/>
          <a:p>
            <a:pPr algn="just">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Biết cách viết bài văn</a:t>
            </a:r>
            <a:endParaRPr lang="en-US" sz="2400" i="1">
              <a:solidFill>
                <a:srgbClr val="0070C0"/>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433233" y="2391330"/>
            <a:ext cx="4762500" cy="276225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4848" y="1944710"/>
            <a:ext cx="3350450" cy="3655491"/>
          </a:xfrm>
          <a:prstGeom prst="rect">
            <a:avLst/>
          </a:prstGeom>
        </p:spPr>
      </p:pic>
      <p:sp>
        <p:nvSpPr>
          <p:cNvPr id="11" name="Rectangle 10"/>
          <p:cNvSpPr/>
          <p:nvPr/>
        </p:nvSpPr>
        <p:spPr>
          <a:xfrm>
            <a:off x="1093393" y="892944"/>
            <a:ext cx="9990864" cy="587853"/>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Trên mạng xã hội ta có thể biết thêm một số thông tin </a:t>
            </a:r>
          </a:p>
        </p:txBody>
      </p:sp>
      <p:sp>
        <p:nvSpPr>
          <p:cNvPr id="12" name="Rectangle 11"/>
          <p:cNvSpPr/>
          <p:nvPr/>
        </p:nvSpPr>
        <p:spPr>
          <a:xfrm>
            <a:off x="7050994" y="5717770"/>
            <a:ext cx="4033263" cy="517065"/>
          </a:xfrm>
          <a:prstGeom prst="rect">
            <a:avLst/>
          </a:prstGeom>
        </p:spPr>
        <p:txBody>
          <a:bodyPr wrap="square">
            <a:spAutoFit/>
          </a:bodyPr>
          <a:lstStyle/>
          <a:p>
            <a:pPr algn="just">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Biết quy tắc ứng xử trên mạng</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0802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82388"/>
            <a:ext cx="3582456" cy="691351"/>
          </a:xfrm>
          <a:prstGeom prst="rect">
            <a:avLst/>
          </a:prstGeom>
        </p:spPr>
      </p:pic>
      <p:grpSp>
        <p:nvGrpSpPr>
          <p:cNvPr id="6" name="Group 5"/>
          <p:cNvGrpSpPr/>
          <p:nvPr/>
        </p:nvGrpSpPr>
        <p:grpSpPr>
          <a:xfrm>
            <a:off x="940993" y="1086129"/>
            <a:ext cx="10117106" cy="954107"/>
            <a:chOff x="676256" y="1214284"/>
            <a:chExt cx="10117106" cy="954107"/>
          </a:xfrm>
        </p:grpSpPr>
        <p:grpSp>
          <p:nvGrpSpPr>
            <p:cNvPr id="7" name="Group 6"/>
            <p:cNvGrpSpPr/>
            <p:nvPr/>
          </p:nvGrpSpPr>
          <p:grpSpPr>
            <a:xfrm>
              <a:off x="676256" y="1379897"/>
              <a:ext cx="421114" cy="523220"/>
              <a:chOff x="1069018" y="1379837"/>
              <a:chExt cx="421114" cy="523220"/>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0" name="TextBox 9"/>
              <p:cNvSpPr txBox="1"/>
              <p:nvPr/>
            </p:nvSpPr>
            <p:spPr>
              <a:xfrm>
                <a:off x="1069018" y="1379837"/>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4</a:t>
                </a:r>
                <a:endParaRPr lang="en-US" sz="2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8" name="TextBox 7"/>
            <p:cNvSpPr txBox="1"/>
            <p:nvPr/>
          </p:nvSpPr>
          <p:spPr>
            <a:xfrm>
              <a:off x="1100452" y="1214284"/>
              <a:ext cx="9692910" cy="954107"/>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HẬU QUẢ CỦA SỰ THIẾU HIỂU BIẾT TRONG SỬ DỤNG </a:t>
              </a:r>
              <a:endParaRPr lang="en-US" sz="2800" b="1" smtClean="0">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THÔNG </a:t>
              </a:r>
              <a:r>
                <a:rPr lang="en-US" sz="2800" b="1">
                  <a:latin typeface="Times New Roman" panose="02020603050405020304" pitchFamily="18" charset="0"/>
                  <a:cs typeface="Times New Roman" panose="02020603050405020304" pitchFamily="18" charset="0"/>
                </a:rPr>
                <a:t>TIN TRÊN MẠNG XÃ HỘI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940993" y="2522351"/>
            <a:ext cx="10117106" cy="153913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Nhiều thông tin không đáng tin cậy, không được kiểm soát chặt chẽ, lan truyền một cách nhanh chóng trên mạng xã hội đã gây ra những hậu quả nghiêm trọng: nhiều em nhỏ bắt chước video bạo lực</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9115" y="4274288"/>
            <a:ext cx="2550071" cy="2083391"/>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1644" y="4390062"/>
            <a:ext cx="3538552" cy="1851842"/>
          </a:xfrm>
          <a:prstGeom prst="rect">
            <a:avLst/>
          </a:prstGeom>
        </p:spPr>
      </p:pic>
    </p:spTree>
    <p:extLst>
      <p:ext uri="{BB962C8B-B14F-4D97-AF65-F5344CB8AC3E}">
        <p14:creationId xmlns:p14="http://schemas.microsoft.com/office/powerpoint/2010/main" val="331931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82388"/>
            <a:ext cx="3582456" cy="691351"/>
          </a:xfrm>
          <a:prstGeom prst="rect">
            <a:avLst/>
          </a:prstGeom>
        </p:spPr>
      </p:pic>
      <p:grpSp>
        <p:nvGrpSpPr>
          <p:cNvPr id="6" name="Group 5"/>
          <p:cNvGrpSpPr/>
          <p:nvPr/>
        </p:nvGrpSpPr>
        <p:grpSpPr>
          <a:xfrm>
            <a:off x="940993" y="1086129"/>
            <a:ext cx="10117106" cy="954107"/>
            <a:chOff x="676256" y="1214284"/>
            <a:chExt cx="10117106" cy="954107"/>
          </a:xfrm>
        </p:grpSpPr>
        <p:grpSp>
          <p:nvGrpSpPr>
            <p:cNvPr id="7" name="Group 6"/>
            <p:cNvGrpSpPr/>
            <p:nvPr/>
          </p:nvGrpSpPr>
          <p:grpSpPr>
            <a:xfrm>
              <a:off x="676256" y="1379897"/>
              <a:ext cx="421114" cy="523220"/>
              <a:chOff x="1069018" y="1379837"/>
              <a:chExt cx="421114" cy="523220"/>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0" name="TextBox 9"/>
              <p:cNvSpPr txBox="1"/>
              <p:nvPr/>
            </p:nvSpPr>
            <p:spPr>
              <a:xfrm>
                <a:off x="1069018" y="1379837"/>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4</a:t>
                </a:r>
                <a:endParaRPr lang="en-US" sz="2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8" name="TextBox 7"/>
            <p:cNvSpPr txBox="1"/>
            <p:nvPr/>
          </p:nvSpPr>
          <p:spPr>
            <a:xfrm>
              <a:off x="1100452" y="1214284"/>
              <a:ext cx="9692910" cy="954107"/>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HẬU QUẢ CỦA SỰ THIẾU HIỂU BIẾT TRONG SỬ DỤNG </a:t>
              </a:r>
              <a:endParaRPr lang="en-US" sz="2800" b="1" smtClean="0">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THÔNG </a:t>
              </a:r>
              <a:r>
                <a:rPr lang="en-US" sz="2800" b="1">
                  <a:latin typeface="Times New Roman" panose="02020603050405020304" pitchFamily="18" charset="0"/>
                  <a:cs typeface="Times New Roman" panose="02020603050405020304" pitchFamily="18" charset="0"/>
                </a:rPr>
                <a:t>TIN TRÊN MẠNG XÃ HỘI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940993" y="2586146"/>
            <a:ext cx="10117106" cy="104361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Thông tin cá nhân trên mạng có thể bị sử dụng với mục đích xấu, vi phạm quyền riêng tư: gọi điện tống tiền, đe dọa, quảng cáo</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11" name="Picture 2">
            <a:extLst>
              <a:ext uri="{FF2B5EF4-FFF2-40B4-BE49-F238E27FC236}">
                <a16:creationId xmlns:a16="http://schemas.microsoft.com/office/drawing/2014/main" xmlns="" id="{D6650DC7-D9FD-40EF-9B9C-20DA2B812E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79616" y="3890579"/>
            <a:ext cx="4657478" cy="244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16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050" y="1029747"/>
            <a:ext cx="10117106" cy="104361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Một số học sinh bị bắt nạt qua mạng, bị áp lực từ những bình luận tiêu cực dẫn đến lo lắng, căng thẳng, trầm cảm</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3351" y="2510163"/>
            <a:ext cx="6172995" cy="3486600"/>
          </a:xfrm>
          <a:prstGeom prst="rect">
            <a:avLst/>
          </a:prstGeom>
        </p:spPr>
      </p:pic>
    </p:spTree>
    <p:extLst>
      <p:ext uri="{BB962C8B-B14F-4D97-AF65-F5344CB8AC3E}">
        <p14:creationId xmlns:p14="http://schemas.microsoft.com/office/powerpoint/2010/main" val="4287053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816" y="598731"/>
            <a:ext cx="10117106" cy="2022092"/>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Một số học sinh tụ tập đua xe hay làm việc xấu do bị rủ trên mạng xã hội.</a:t>
            </a:r>
          </a:p>
          <a:p>
            <a:pPr algn="just"/>
            <a:r>
              <a:rPr lang="en-US" sz="2800">
                <a:latin typeface="Times New Roman" panose="02020603050405020304" pitchFamily="18" charset="0"/>
                <a:ea typeface="Times New Roman" panose="02020603050405020304" pitchFamily="18" charset="0"/>
              </a:rPr>
              <a:t>- Giao tiếp trực tuyến, sống ảo, dẫn đến sự xa rời giữa </a:t>
            </a:r>
            <a:r>
              <a:rPr lang="en-US" sz="2800" smtClean="0">
                <a:latin typeface="Times New Roman" panose="02020603050405020304" pitchFamily="18" charset="0"/>
                <a:ea typeface="Times New Roman" panose="02020603050405020304" pitchFamily="18" charset="0"/>
              </a:rPr>
              <a:t>người </a:t>
            </a:r>
            <a:r>
              <a:rPr lang="en-US" sz="2800">
                <a:latin typeface="Times New Roman" panose="02020603050405020304" pitchFamily="18" charset="0"/>
                <a:ea typeface="Times New Roman" panose="02020603050405020304" pitchFamily="18" charset="0"/>
              </a:rPr>
              <a:t>với người trong thế giới thực.</a:t>
            </a:r>
            <a:endParaRPr lang="en-US" sz="280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0902" y="3061414"/>
            <a:ext cx="4669129" cy="3211795"/>
          </a:xfrm>
          <a:prstGeom prst="rect">
            <a:avLst/>
          </a:prstGeom>
        </p:spPr>
      </p:pic>
    </p:spTree>
    <p:extLst>
      <p:ext uri="{BB962C8B-B14F-4D97-AF65-F5344CB8AC3E}">
        <p14:creationId xmlns:p14="http://schemas.microsoft.com/office/powerpoint/2010/main" val="83554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1758" y="382136"/>
            <a:ext cx="3915196" cy="794120"/>
          </a:xfrm>
          <a:prstGeom prst="rect">
            <a:avLst/>
          </a:prstGeom>
        </p:spPr>
      </p:pic>
      <p:sp>
        <p:nvSpPr>
          <p:cNvPr id="2" name="Cloud 1"/>
          <p:cNvSpPr/>
          <p:nvPr/>
        </p:nvSpPr>
        <p:spPr>
          <a:xfrm>
            <a:off x="808319" y="2120388"/>
            <a:ext cx="4104875" cy="2764215"/>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a:latin typeface="Times New Roman" panose="02020603050405020304" pitchFamily="18" charset="0"/>
                <a:ea typeface="Times New Roman" panose="02020603050405020304" pitchFamily="18" charset="0"/>
              </a:rPr>
              <a:t>Theo em vì sao có nhiều người tham gia mạng xã hội?</a:t>
            </a:r>
            <a:endParaRPr lang="en-US" sz="280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9356" y="2082974"/>
            <a:ext cx="4980674" cy="2801629"/>
          </a:xfrm>
          <a:prstGeom prst="rect">
            <a:avLst/>
          </a:prstGeom>
        </p:spPr>
      </p:pic>
    </p:spTree>
    <p:extLst>
      <p:ext uri="{BB962C8B-B14F-4D97-AF65-F5344CB8AC3E}">
        <p14:creationId xmlns:p14="http://schemas.microsoft.com/office/powerpoint/2010/main" val="1048364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1334530" y="1383957"/>
            <a:ext cx="9020432" cy="38553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8512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2" name="Rectangle 1"/>
          <p:cNvSpPr/>
          <p:nvPr/>
        </p:nvSpPr>
        <p:spPr>
          <a:xfrm>
            <a:off x="1269241" y="2127381"/>
            <a:ext cx="9444251" cy="2723823"/>
          </a:xfrm>
          <a:prstGeom prst="rect">
            <a:avLst/>
          </a:prstGeom>
        </p:spPr>
        <p:txBody>
          <a:bodyPr wrap="square">
            <a:spAutoFit/>
          </a:bodyPr>
          <a:lstStyle/>
          <a:p>
            <a:pPr>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nêu 4 ví dụ về những việc làm cần tránh khi sử dụng mạng xã hội.</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hãy tạo một nhóm trên Messenger của Facebook, gửi tin nhắn, gọi video để trao đổi về bài tập được giao làm theo nhóm</a:t>
            </a:r>
          </a:p>
        </p:txBody>
      </p:sp>
    </p:spTree>
    <p:extLst>
      <p:ext uri="{BB962C8B-B14F-4D97-AF65-F5344CB8AC3E}">
        <p14:creationId xmlns:p14="http://schemas.microsoft.com/office/powerpoint/2010/main" val="137830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5469" y="543088"/>
            <a:ext cx="9935570" cy="4924425"/>
          </a:xfrm>
          <a:prstGeom prst="rect">
            <a:avLst/>
          </a:prstGeom>
        </p:spPr>
        <p:txBody>
          <a:bodyPr wrap="square">
            <a:spAutoFit/>
          </a:bodyPr>
          <a:lstStyle/>
          <a:p>
            <a:pPr algn="just">
              <a:spcBef>
                <a:spcPts val="600"/>
              </a:spcBef>
              <a:spcAft>
                <a:spcPts val="600"/>
              </a:spcAft>
            </a:pPr>
            <a:r>
              <a:rPr lang="vi-VN" sz="2400" b="1" i="1" u="sng">
                <a:latin typeface="+mj-lt"/>
              </a:rPr>
              <a:t>Câu trả </a:t>
            </a:r>
            <a:r>
              <a:rPr lang="vi-VN" sz="2400" b="1" i="1" u="sng" smtClean="0">
                <a:latin typeface="+mj-lt"/>
              </a:rPr>
              <a:t>lời</a:t>
            </a:r>
            <a:r>
              <a:rPr lang="en-US" sz="2400" b="1" i="1" u="sng" smtClean="0">
                <a:latin typeface="+mj-lt"/>
              </a:rPr>
              <a:t> </a:t>
            </a:r>
            <a:r>
              <a:rPr lang="en-US" sz="2400" b="1" i="1" u="sng" smtClean="0">
                <a:latin typeface="Times New Roman" panose="02020603050405020304" pitchFamily="18" charset="0"/>
                <a:cs typeface="Times New Roman" panose="02020603050405020304" pitchFamily="18" charset="0"/>
              </a:rPr>
              <a:t>câu 1</a:t>
            </a:r>
            <a:r>
              <a:rPr lang="vi-VN" sz="2400" b="1" i="1" smtClean="0">
                <a:latin typeface="+mj-lt"/>
              </a:rPr>
              <a:t>:</a:t>
            </a:r>
            <a:endParaRPr lang="vi-VN" sz="2400">
              <a:latin typeface="+mj-lt"/>
            </a:endParaRPr>
          </a:p>
          <a:p>
            <a:pPr algn="just">
              <a:spcBef>
                <a:spcPts val="600"/>
              </a:spcBef>
              <a:spcAft>
                <a:spcPts val="600"/>
              </a:spcAft>
            </a:pPr>
            <a:r>
              <a:rPr lang="vi-VN" sz="2400">
                <a:latin typeface="+mj-lt"/>
              </a:rPr>
              <a:t>Bốn ví dụ về những việc cần tránh khi sử dụng mạng xã hội là:</a:t>
            </a:r>
          </a:p>
          <a:p>
            <a:pPr indent="287338" algn="just">
              <a:spcBef>
                <a:spcPts val="600"/>
              </a:spcBef>
              <a:spcAft>
                <a:spcPts val="600"/>
              </a:spcAft>
              <a:buFont typeface="Arial" panose="020B0604020202020204" pitchFamily="34" charset="0"/>
              <a:buChar char="•"/>
            </a:pPr>
            <a:r>
              <a:rPr lang="vi-VN" sz="2400">
                <a:latin typeface="+mj-lt"/>
              </a:rPr>
              <a:t>Không công khai các thông tin riêng tư như mật khẩu ngân hàng, mật khẩu thư điện tử hay các thông tin cá nhân khác (địa chỉ nhà, số điện thoại, thư điện tử,...) lên mạng xã hội.</a:t>
            </a:r>
          </a:p>
          <a:p>
            <a:pPr indent="287338" algn="just">
              <a:spcBef>
                <a:spcPts val="600"/>
              </a:spcBef>
              <a:spcAft>
                <a:spcPts val="600"/>
              </a:spcAft>
              <a:buFont typeface="Arial" panose="020B0604020202020204" pitchFamily="34" charset="0"/>
              <a:buChar char="•"/>
            </a:pPr>
            <a:r>
              <a:rPr lang="vi-VN" sz="2400">
                <a:latin typeface="+mj-lt"/>
              </a:rPr>
              <a:t>Không đăng các thông tin khi chưa được công nhận có thật hay không (tin giả).</a:t>
            </a:r>
          </a:p>
          <a:p>
            <a:pPr indent="287338" algn="just">
              <a:spcBef>
                <a:spcPts val="600"/>
              </a:spcBef>
              <a:spcAft>
                <a:spcPts val="600"/>
              </a:spcAft>
              <a:buFont typeface="Arial" panose="020B0604020202020204" pitchFamily="34" charset="0"/>
              <a:buChar char="•"/>
            </a:pPr>
            <a:r>
              <a:rPr lang="vi-VN" sz="2400">
                <a:latin typeface="+mj-lt"/>
              </a:rPr>
              <a:t>Không đăng các thông tin có nội dung bao lực, phản cảm, gây tranh cãi hoặc ảnh hưởng xấu đến một cấ nhân nào đó lên mạng xã hội.</a:t>
            </a:r>
          </a:p>
          <a:p>
            <a:pPr indent="287338" algn="just">
              <a:spcBef>
                <a:spcPts val="600"/>
              </a:spcBef>
              <a:spcAft>
                <a:spcPts val="600"/>
              </a:spcAft>
              <a:buFont typeface="Arial" panose="020B0604020202020204" pitchFamily="34" charset="0"/>
              <a:buChar char="•"/>
            </a:pPr>
            <a:r>
              <a:rPr lang="vi-VN" sz="2400">
                <a:latin typeface="+mj-lt"/>
              </a:rPr>
              <a:t>Không đăng các thông tin có nội dung đe dọa, tốn tiền người khác lên mạng xã hội.</a:t>
            </a:r>
            <a:endParaRPr lang="vi-VN" sz="2400" b="0" i="0">
              <a:effectLst/>
              <a:latin typeface="+mj-lt"/>
            </a:endParaRPr>
          </a:p>
        </p:txBody>
      </p:sp>
    </p:spTree>
    <p:extLst>
      <p:ext uri="{BB962C8B-B14F-4D97-AF65-F5344CB8AC3E}">
        <p14:creationId xmlns:p14="http://schemas.microsoft.com/office/powerpoint/2010/main" val="1541010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389324"/>
            <a:ext cx="3657995" cy="761201"/>
          </a:xfrm>
          <a:prstGeom prst="rect">
            <a:avLst/>
          </a:prstGeom>
        </p:spPr>
      </p:pic>
      <p:sp>
        <p:nvSpPr>
          <p:cNvPr id="2" name="Rectangle 1"/>
          <p:cNvSpPr/>
          <p:nvPr/>
        </p:nvSpPr>
        <p:spPr>
          <a:xfrm>
            <a:off x="1023581" y="1486963"/>
            <a:ext cx="9771797" cy="4672048"/>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Trong </a:t>
            </a:r>
            <a:r>
              <a:rPr lang="en-US" sz="2800">
                <a:latin typeface="Times New Roman" panose="02020603050405020304" pitchFamily="18" charset="0"/>
                <a:ea typeface="Times New Roman" panose="02020603050405020304" pitchFamily="18" charset="0"/>
              </a:rPr>
              <a:t>các câu sau, những câu nào đúng?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Mạng xã hội giúp em giới thiệu bản thân, thể hiện quan điểm</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Sử dụng mạng xã hội quá nhiều dễ dẫn đến trầm cảm, học tập sa sút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3) Mạng xã hội là nơi tuyệt đối an toàn, không ai bị lừa hay bị lôi kéo vào những việc làm phạm pháp.</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4) Mạng xã hội làm tăng tương tác trực tiếp giữa người với người, </a:t>
            </a:r>
            <a:r>
              <a:rPr lang="en-US" sz="2800" smtClean="0">
                <a:latin typeface="Times New Roman" panose="02020603050405020304" pitchFamily="18" charset="0"/>
                <a:ea typeface="Times New Roman" panose="02020603050405020304" pitchFamily="18" charset="0"/>
              </a:rPr>
              <a:t>giảm tương </a:t>
            </a:r>
            <a:r>
              <a:rPr lang="en-US" sz="2800">
                <a:latin typeface="Times New Roman" panose="02020603050405020304" pitchFamily="18" charset="0"/>
                <a:ea typeface="Times New Roman" panose="02020603050405020304" pitchFamily="18" charset="0"/>
              </a:rPr>
              <a:t>tác trong cộng đồng ảo.</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6564673"/>
              </p:ext>
            </p:extLst>
          </p:nvPr>
        </p:nvGraphicFramePr>
        <p:xfrm>
          <a:off x="1158529" y="1382316"/>
          <a:ext cx="9254713" cy="4425879"/>
        </p:xfrm>
        <a:graphic>
          <a:graphicData uri="http://schemas.openxmlformats.org/drawingml/2006/table">
            <a:tbl>
              <a:tblPr/>
              <a:tblGrid>
                <a:gridCol w="841338">
                  <a:extLst>
                    <a:ext uri="{9D8B030D-6E8A-4147-A177-3AD203B41FA5}">
                      <a16:colId xmlns:a16="http://schemas.microsoft.com/office/drawing/2014/main" xmlns="" val="3187125066"/>
                    </a:ext>
                  </a:extLst>
                </a:gridCol>
                <a:gridCol w="6917664">
                  <a:extLst>
                    <a:ext uri="{9D8B030D-6E8A-4147-A177-3AD203B41FA5}">
                      <a16:colId xmlns:a16="http://schemas.microsoft.com/office/drawing/2014/main" xmlns="" val="2635672739"/>
                    </a:ext>
                  </a:extLst>
                </a:gridCol>
                <a:gridCol w="1495711">
                  <a:extLst>
                    <a:ext uri="{9D8B030D-6E8A-4147-A177-3AD203B41FA5}">
                      <a16:colId xmlns:a16="http://schemas.microsoft.com/office/drawing/2014/main" xmlns="" val="2811791864"/>
                    </a:ext>
                  </a:extLst>
                </a:gridCol>
              </a:tblGrid>
              <a:tr h="713639">
                <a:tc>
                  <a:txBody>
                    <a:bodyPr/>
                    <a:lstStyle/>
                    <a:p>
                      <a:pPr algn="ctr" fontAlgn="t"/>
                      <a:r>
                        <a:rPr lang="vi-VN" sz="2400" b="1">
                          <a:effectLst/>
                          <a:latin typeface="+mj-lt"/>
                        </a:rPr>
                        <a:t>STT</a:t>
                      </a:r>
                      <a:endParaRPr lang="vi-VN" sz="2400">
                        <a:effectLst/>
                        <a:latin typeface="+mj-lt"/>
                      </a:endParaRPr>
                    </a:p>
                  </a:txBody>
                  <a:tcPr marL="47625" marR="47625" marT="47625" marB="47625">
                    <a:lnL w="12700" cap="flat" cmpd="sng" algn="ctr">
                      <a:solidFill>
                        <a:srgbClr val="20161F"/>
                      </a:solidFill>
                      <a:prstDash val="solid"/>
                      <a:round/>
                      <a:headEnd type="none" w="med" len="med"/>
                      <a:tailEnd type="none" w="med" len="med"/>
                    </a:lnL>
                    <a:lnR w="12700" cap="flat" cmpd="sng" algn="ctr">
                      <a:solidFill>
                        <a:srgbClr val="20161F"/>
                      </a:solidFill>
                      <a:prstDash val="solid"/>
                      <a:round/>
                      <a:headEnd type="none" w="med" len="med"/>
                      <a:tailEnd type="none" w="med" len="med"/>
                    </a:lnR>
                    <a:lnT w="12700" cap="flat" cmpd="sng" algn="ctr">
                      <a:solidFill>
                        <a:srgbClr val="2016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tc>
                  <a:txBody>
                    <a:bodyPr/>
                    <a:lstStyle/>
                    <a:p>
                      <a:pPr algn="ctr" fontAlgn="t"/>
                      <a:r>
                        <a:rPr lang="vi-VN" sz="2400" b="1">
                          <a:effectLst/>
                          <a:latin typeface="+mj-lt"/>
                        </a:rPr>
                        <a:t>Nội dung</a:t>
                      </a:r>
                      <a:endParaRPr lang="vi-VN" sz="2400">
                        <a:effectLst/>
                        <a:latin typeface="+mj-lt"/>
                      </a:endParaRPr>
                    </a:p>
                  </a:txBody>
                  <a:tcPr marL="47625" marR="47625" marT="47625" marB="47625">
                    <a:lnL w="12700" cap="flat" cmpd="sng" algn="ctr">
                      <a:solidFill>
                        <a:srgbClr val="20161F"/>
                      </a:solidFill>
                      <a:prstDash val="solid"/>
                      <a:round/>
                      <a:headEnd type="none" w="med" len="med"/>
                      <a:tailEnd type="none" w="med" len="med"/>
                    </a:lnL>
                    <a:lnR w="12700" cap="flat" cmpd="sng" algn="ctr">
                      <a:solidFill>
                        <a:srgbClr val="20161F"/>
                      </a:solidFill>
                      <a:prstDash val="solid"/>
                      <a:round/>
                      <a:headEnd type="none" w="med" len="med"/>
                      <a:tailEnd type="none" w="med" len="med"/>
                    </a:lnR>
                    <a:lnT w="12700" cap="flat" cmpd="sng" algn="ctr">
                      <a:solidFill>
                        <a:srgbClr val="2016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tc>
                  <a:txBody>
                    <a:bodyPr/>
                    <a:lstStyle/>
                    <a:p>
                      <a:pPr algn="ctr" fontAlgn="t"/>
                      <a:r>
                        <a:rPr lang="vi-VN" sz="2400" b="1">
                          <a:effectLst/>
                          <a:latin typeface="+mj-lt"/>
                        </a:rPr>
                        <a:t>Đúng/Sai</a:t>
                      </a:r>
                      <a:endParaRPr lang="vi-VN" sz="2400">
                        <a:effectLst/>
                        <a:latin typeface="+mj-lt"/>
                      </a:endParaRPr>
                    </a:p>
                  </a:txBody>
                  <a:tcPr marL="47625" marR="47625" marT="47625" marB="47625">
                    <a:lnL w="12700" cap="flat" cmpd="sng" algn="ctr">
                      <a:solidFill>
                        <a:srgbClr val="20161F"/>
                      </a:solidFill>
                      <a:prstDash val="solid"/>
                      <a:round/>
                      <a:headEnd type="none" w="med" len="med"/>
                      <a:tailEnd type="none" w="med" len="med"/>
                    </a:lnL>
                    <a:lnR w="12700" cap="flat" cmpd="sng" algn="ctr">
                      <a:solidFill>
                        <a:srgbClr val="20161F"/>
                      </a:solidFill>
                      <a:prstDash val="solid"/>
                      <a:round/>
                      <a:headEnd type="none" w="med" len="med"/>
                      <a:tailEnd type="none" w="med" len="med"/>
                    </a:lnR>
                    <a:lnT w="12700" cap="flat" cmpd="sng" algn="ctr">
                      <a:solidFill>
                        <a:srgbClr val="2016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extLst>
                  <a:ext uri="{0D108BD9-81ED-4DB2-BD59-A6C34878D82A}">
                    <a16:rowId xmlns:a16="http://schemas.microsoft.com/office/drawing/2014/main" xmlns="" val="622598744"/>
                  </a:ext>
                </a:extLst>
              </a:tr>
              <a:tr h="713639">
                <a:tc>
                  <a:txBody>
                    <a:bodyPr/>
                    <a:lstStyle/>
                    <a:p>
                      <a:pPr algn="ctr" fontAlgn="t"/>
                      <a:r>
                        <a:rPr lang="vi-VN" sz="2400">
                          <a:effectLst/>
                          <a:latin typeface="+mj-lt"/>
                        </a:rPr>
                        <a:t>1</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80131F"/>
                      </a:solidFill>
                      <a:prstDash val="solid"/>
                      <a:round/>
                      <a:headEnd type="none" w="med" len="med"/>
                      <a:tailEnd type="none" w="med" len="med"/>
                    </a:lnB>
                    <a:solidFill>
                      <a:srgbClr val="FFFFFF"/>
                    </a:solidFill>
                  </a:tcPr>
                </a:tc>
                <a:tc>
                  <a:txBody>
                    <a:bodyPr/>
                    <a:lstStyle/>
                    <a:p>
                      <a:pPr fontAlgn="t"/>
                      <a:r>
                        <a:rPr lang="vi-VN" sz="2400">
                          <a:effectLst/>
                          <a:latin typeface="+mj-lt"/>
                        </a:rPr>
                        <a:t>Mạng xã hội giúp em giới thiệu bản thân, thể hiện quan điểm.</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80131F"/>
                      </a:solidFill>
                      <a:prstDash val="solid"/>
                      <a:round/>
                      <a:headEnd type="none" w="med" len="med"/>
                      <a:tailEnd type="none" w="med" len="med"/>
                    </a:lnB>
                    <a:solidFill>
                      <a:srgbClr val="FFFFFF"/>
                    </a:solidFill>
                  </a:tcPr>
                </a:tc>
                <a:tc>
                  <a:txBody>
                    <a:bodyPr/>
                    <a:lstStyle/>
                    <a:p>
                      <a:pPr algn="ctr" fontAlgn="t"/>
                      <a:r>
                        <a:rPr lang="vi-VN" sz="2400">
                          <a:effectLst/>
                          <a:latin typeface="+mj-lt"/>
                        </a:rPr>
                        <a:t>Đúng</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80131F"/>
                      </a:solidFill>
                      <a:prstDash val="solid"/>
                      <a:round/>
                      <a:headEnd type="none" w="med" len="med"/>
                      <a:tailEnd type="none" w="med" len="med"/>
                    </a:lnB>
                    <a:solidFill>
                      <a:srgbClr val="FFFFFF"/>
                    </a:solidFill>
                  </a:tcPr>
                </a:tc>
                <a:extLst>
                  <a:ext uri="{0D108BD9-81ED-4DB2-BD59-A6C34878D82A}">
                    <a16:rowId xmlns:a16="http://schemas.microsoft.com/office/drawing/2014/main" xmlns="" val="3150419197"/>
                  </a:ext>
                </a:extLst>
              </a:tr>
              <a:tr h="713639">
                <a:tc>
                  <a:txBody>
                    <a:bodyPr/>
                    <a:lstStyle/>
                    <a:p>
                      <a:pPr algn="ctr" fontAlgn="t"/>
                      <a:r>
                        <a:rPr lang="vi-VN" sz="2400">
                          <a:effectLst/>
                          <a:latin typeface="+mj-lt"/>
                        </a:rPr>
                        <a:t>2</a:t>
                      </a:r>
                    </a:p>
                  </a:txBody>
                  <a:tcPr marL="47625" marR="47625" marT="47625" marB="47625">
                    <a:lnL w="12700" cap="flat" cmpd="sng" algn="ctr">
                      <a:solidFill>
                        <a:srgbClr val="80131F"/>
                      </a:solidFill>
                      <a:prstDash val="solid"/>
                      <a:round/>
                      <a:headEnd type="none" w="med" len="med"/>
                      <a:tailEnd type="none" w="med" len="med"/>
                    </a:lnL>
                    <a:lnR w="12700" cap="flat" cmpd="sng" algn="ctr">
                      <a:solidFill>
                        <a:srgbClr val="80131F"/>
                      </a:solidFill>
                      <a:prstDash val="solid"/>
                      <a:round/>
                      <a:headEnd type="none" w="med" len="med"/>
                      <a:tailEnd type="none" w="med" len="med"/>
                    </a:lnR>
                    <a:lnT w="12700" cap="flat" cmpd="sng" algn="ctr">
                      <a:solidFill>
                        <a:srgbClr val="8013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tc>
                  <a:txBody>
                    <a:bodyPr/>
                    <a:lstStyle/>
                    <a:p>
                      <a:pPr fontAlgn="t"/>
                      <a:r>
                        <a:rPr lang="vi-VN" sz="2400">
                          <a:effectLst/>
                          <a:latin typeface="+mj-lt"/>
                        </a:rPr>
                        <a:t>Sử dụng mạng xã hội quá nhiều dễ dẫn đến trầm cảm, học hành sa sút.</a:t>
                      </a:r>
                    </a:p>
                  </a:txBody>
                  <a:tcPr marL="47625" marR="47625" marT="47625" marB="47625">
                    <a:lnL w="12700" cap="flat" cmpd="sng" algn="ctr">
                      <a:solidFill>
                        <a:srgbClr val="80131F"/>
                      </a:solidFill>
                      <a:prstDash val="solid"/>
                      <a:round/>
                      <a:headEnd type="none" w="med" len="med"/>
                      <a:tailEnd type="none" w="med" len="med"/>
                    </a:lnL>
                    <a:lnR w="12700" cap="flat" cmpd="sng" algn="ctr">
                      <a:solidFill>
                        <a:srgbClr val="80131F"/>
                      </a:solidFill>
                      <a:prstDash val="solid"/>
                      <a:round/>
                      <a:headEnd type="none" w="med" len="med"/>
                      <a:tailEnd type="none" w="med" len="med"/>
                    </a:lnR>
                    <a:lnT w="12700" cap="flat" cmpd="sng" algn="ctr">
                      <a:solidFill>
                        <a:srgbClr val="8013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tc>
                  <a:txBody>
                    <a:bodyPr/>
                    <a:lstStyle/>
                    <a:p>
                      <a:pPr algn="ctr" fontAlgn="t"/>
                      <a:r>
                        <a:rPr lang="vi-VN" sz="2400">
                          <a:effectLst/>
                          <a:latin typeface="+mj-lt"/>
                        </a:rPr>
                        <a:t>Đúng</a:t>
                      </a:r>
                    </a:p>
                  </a:txBody>
                  <a:tcPr marL="47625" marR="47625" marT="47625" marB="47625">
                    <a:lnL w="12700" cap="flat" cmpd="sng" algn="ctr">
                      <a:solidFill>
                        <a:srgbClr val="80131F"/>
                      </a:solidFill>
                      <a:prstDash val="solid"/>
                      <a:round/>
                      <a:headEnd type="none" w="med" len="med"/>
                      <a:tailEnd type="none" w="med" len="med"/>
                    </a:lnL>
                    <a:lnR w="12700" cap="flat" cmpd="sng" algn="ctr">
                      <a:solidFill>
                        <a:srgbClr val="80131F"/>
                      </a:solidFill>
                      <a:prstDash val="solid"/>
                      <a:round/>
                      <a:headEnd type="none" w="med" len="med"/>
                      <a:tailEnd type="none" w="med" len="med"/>
                    </a:lnR>
                    <a:lnT w="12700" cap="flat" cmpd="sng" algn="ctr">
                      <a:solidFill>
                        <a:srgbClr val="8013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extLst>
                  <a:ext uri="{0D108BD9-81ED-4DB2-BD59-A6C34878D82A}">
                    <a16:rowId xmlns:a16="http://schemas.microsoft.com/office/drawing/2014/main" xmlns="" val="3860647472"/>
                  </a:ext>
                </a:extLst>
              </a:tr>
              <a:tr h="1029350">
                <a:tc>
                  <a:txBody>
                    <a:bodyPr/>
                    <a:lstStyle/>
                    <a:p>
                      <a:pPr algn="ctr" fontAlgn="t"/>
                      <a:r>
                        <a:rPr lang="vi-VN" sz="2400">
                          <a:effectLst/>
                          <a:latin typeface="+mj-lt"/>
                        </a:rPr>
                        <a:t>3</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tc>
                  <a:txBody>
                    <a:bodyPr/>
                    <a:lstStyle/>
                    <a:p>
                      <a:pPr fontAlgn="t"/>
                      <a:r>
                        <a:rPr lang="vi-VN" sz="2400">
                          <a:effectLst/>
                          <a:latin typeface="+mj-lt"/>
                        </a:rPr>
                        <a:t>Mạng xã hội là nơi tuyệt đối an toàn, không ai bị lừa hay bị lôi kéo vào những việc làm phạm pháp.</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tc>
                  <a:txBody>
                    <a:bodyPr/>
                    <a:lstStyle/>
                    <a:p>
                      <a:pPr algn="ctr" fontAlgn="t"/>
                      <a:r>
                        <a:rPr lang="vi-VN" sz="2400">
                          <a:effectLst/>
                          <a:latin typeface="+mj-lt"/>
                        </a:rPr>
                        <a:t>Sai</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extLst>
                  <a:ext uri="{0D108BD9-81ED-4DB2-BD59-A6C34878D82A}">
                    <a16:rowId xmlns:a16="http://schemas.microsoft.com/office/drawing/2014/main" xmlns="" val="143920005"/>
                  </a:ext>
                </a:extLst>
              </a:tr>
              <a:tr h="1029350">
                <a:tc>
                  <a:txBody>
                    <a:bodyPr/>
                    <a:lstStyle/>
                    <a:p>
                      <a:pPr algn="ctr" fontAlgn="t"/>
                      <a:r>
                        <a:rPr lang="vi-VN" sz="2400">
                          <a:effectLst/>
                          <a:latin typeface="+mj-lt"/>
                        </a:rPr>
                        <a:t>4</a:t>
                      </a:r>
                    </a:p>
                  </a:txBody>
                  <a:tcPr marL="47625" marR="47625" marT="47625" marB="47625">
                    <a:lnL w="12700" cap="flat" cmpd="sng" algn="ctr">
                      <a:solidFill>
                        <a:srgbClr val="C0101F"/>
                      </a:solidFill>
                      <a:prstDash val="solid"/>
                      <a:round/>
                      <a:headEnd type="none" w="med" len="med"/>
                      <a:tailEnd type="none" w="med" len="med"/>
                    </a:lnL>
                    <a:lnR w="12700" cap="flat" cmpd="sng" algn="ctr">
                      <a:solidFill>
                        <a:srgbClr val="C0101F"/>
                      </a:solidFill>
                      <a:prstDash val="solid"/>
                      <a:round/>
                      <a:headEnd type="none" w="med" len="med"/>
                      <a:tailEnd type="none" w="med" len="med"/>
                    </a:lnR>
                    <a:lnT w="12700" cap="flat" cmpd="sng" algn="ctr">
                      <a:solidFill>
                        <a:srgbClr val="C010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tc>
                  <a:txBody>
                    <a:bodyPr/>
                    <a:lstStyle/>
                    <a:p>
                      <a:pPr fontAlgn="t"/>
                      <a:r>
                        <a:rPr lang="vi-VN" sz="2400">
                          <a:effectLst/>
                          <a:latin typeface="+mj-lt"/>
                        </a:rPr>
                        <a:t>Mạng xã hội làm tăng tương tác trực tiếp giữa người với người, giảm tương tác trong cộng đồng ảo.</a:t>
                      </a:r>
                    </a:p>
                  </a:txBody>
                  <a:tcPr marL="47625" marR="47625" marT="47625" marB="47625">
                    <a:lnL w="12700" cap="flat" cmpd="sng" algn="ctr">
                      <a:solidFill>
                        <a:srgbClr val="C0101F"/>
                      </a:solidFill>
                      <a:prstDash val="solid"/>
                      <a:round/>
                      <a:headEnd type="none" w="med" len="med"/>
                      <a:tailEnd type="none" w="med" len="med"/>
                    </a:lnL>
                    <a:lnR w="12700" cap="flat" cmpd="sng" algn="ctr">
                      <a:solidFill>
                        <a:srgbClr val="C0101F"/>
                      </a:solidFill>
                      <a:prstDash val="solid"/>
                      <a:round/>
                      <a:headEnd type="none" w="med" len="med"/>
                      <a:tailEnd type="none" w="med" len="med"/>
                    </a:lnR>
                    <a:lnT w="12700" cap="flat" cmpd="sng" algn="ctr">
                      <a:solidFill>
                        <a:srgbClr val="C010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tc>
                  <a:txBody>
                    <a:bodyPr/>
                    <a:lstStyle/>
                    <a:p>
                      <a:pPr algn="ctr" fontAlgn="t"/>
                      <a:r>
                        <a:rPr lang="vi-VN" sz="2400" dirty="0">
                          <a:effectLst/>
                          <a:latin typeface="+mj-lt"/>
                        </a:rPr>
                        <a:t>Sai</a:t>
                      </a:r>
                    </a:p>
                  </a:txBody>
                  <a:tcPr marL="47625" marR="47625" marT="47625" marB="47625">
                    <a:lnL w="12700" cap="flat" cmpd="sng" algn="ctr">
                      <a:solidFill>
                        <a:srgbClr val="C0101F"/>
                      </a:solidFill>
                      <a:prstDash val="solid"/>
                      <a:round/>
                      <a:headEnd type="none" w="med" len="med"/>
                      <a:tailEnd type="none" w="med" len="med"/>
                    </a:lnL>
                    <a:lnR w="12700" cap="flat" cmpd="sng" algn="ctr">
                      <a:solidFill>
                        <a:srgbClr val="C0101F"/>
                      </a:solidFill>
                      <a:prstDash val="solid"/>
                      <a:round/>
                      <a:headEnd type="none" w="med" len="med"/>
                      <a:tailEnd type="none" w="med" len="med"/>
                    </a:lnR>
                    <a:lnT w="12700" cap="flat" cmpd="sng" algn="ctr">
                      <a:solidFill>
                        <a:srgbClr val="C010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extLst>
                  <a:ext uri="{0D108BD9-81ED-4DB2-BD59-A6C34878D82A}">
                    <a16:rowId xmlns:a16="http://schemas.microsoft.com/office/drawing/2014/main" xmlns="" val="887588709"/>
                  </a:ext>
                </a:extLst>
              </a:tr>
            </a:tbl>
          </a:graphicData>
        </a:graphic>
      </p:graphicFrame>
      <p:sp>
        <p:nvSpPr>
          <p:cNvPr id="5" name="Rectangle 1"/>
          <p:cNvSpPr>
            <a:spLocks noChangeArrowheads="1"/>
          </p:cNvSpPr>
          <p:nvPr/>
        </p:nvSpPr>
        <p:spPr bwMode="auto">
          <a:xfrm>
            <a:off x="858387" y="557898"/>
            <a:ext cx="3017577"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sng"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Câu trả lời:</a:t>
            </a:r>
            <a:endParaRPr kumimoji="0" lang="en-US" altLang="en-US" sz="4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947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82388"/>
            <a:ext cx="3582456" cy="691351"/>
          </a:xfrm>
          <a:prstGeom prst="rect">
            <a:avLst/>
          </a:prstGeom>
        </p:spPr>
      </p:pic>
      <p:grpSp>
        <p:nvGrpSpPr>
          <p:cNvPr id="6" name="Group 5"/>
          <p:cNvGrpSpPr/>
          <p:nvPr/>
        </p:nvGrpSpPr>
        <p:grpSpPr>
          <a:xfrm>
            <a:off x="940993" y="1282355"/>
            <a:ext cx="6244444" cy="553998"/>
            <a:chOff x="676256" y="1379897"/>
            <a:chExt cx="6244444" cy="553998"/>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05356"/>
              <a:ext cx="5820248"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TRÒ CHUYỆN QUA MESSENGER</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940993" y="2120402"/>
            <a:ext cx="9949920" cy="587853"/>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Trò chuyện qua Messenger là một chức năng cơ bản của Facebook</a:t>
            </a: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2879677" y="651945"/>
            <a:ext cx="5630059" cy="54828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9038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6337" y="1068307"/>
            <a:ext cx="3094893" cy="4332849"/>
          </a:xfrm>
          <a:prstGeom prst="rect">
            <a:avLst/>
          </a:prstGeom>
          <a:ln>
            <a:solidFill>
              <a:srgbClr val="002060"/>
            </a:solidFill>
          </a:ln>
        </p:spPr>
      </p:pic>
      <p:sp>
        <p:nvSpPr>
          <p:cNvPr id="7" name="Oval 6"/>
          <p:cNvSpPr/>
          <p:nvPr/>
        </p:nvSpPr>
        <p:spPr>
          <a:xfrm>
            <a:off x="6979828" y="1029623"/>
            <a:ext cx="2067951" cy="45016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i="1" smtClean="0">
                <a:latin typeface="Times New Roman" panose="02020603050405020304" pitchFamily="18" charset="0"/>
                <a:cs typeface="Times New Roman" panose="02020603050405020304" pitchFamily="18" charset="0"/>
              </a:rPr>
              <a:t>Gọi thoại</a:t>
            </a:r>
            <a:endParaRPr lang="en-US" sz="2200" i="1">
              <a:latin typeface="Times New Roman" panose="02020603050405020304" pitchFamily="18" charset="0"/>
              <a:cs typeface="Times New Roman" panose="02020603050405020304" pitchFamily="18" charset="0"/>
            </a:endParaRPr>
          </a:p>
        </p:txBody>
      </p:sp>
      <p:sp>
        <p:nvSpPr>
          <p:cNvPr id="8" name="Oval 7"/>
          <p:cNvSpPr/>
          <p:nvPr/>
        </p:nvSpPr>
        <p:spPr>
          <a:xfrm>
            <a:off x="7018515" y="1839687"/>
            <a:ext cx="2067951" cy="45016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i="1" smtClean="0">
                <a:latin typeface="Times New Roman" panose="02020603050405020304" pitchFamily="18" charset="0"/>
                <a:cs typeface="Times New Roman" panose="02020603050405020304" pitchFamily="18" charset="0"/>
              </a:rPr>
              <a:t>Gọi video</a:t>
            </a:r>
            <a:endParaRPr lang="en-US" sz="2200" i="1">
              <a:latin typeface="Times New Roman" panose="02020603050405020304" pitchFamily="18" charset="0"/>
              <a:cs typeface="Times New Roman" panose="02020603050405020304" pitchFamily="18" charset="0"/>
            </a:endParaRPr>
          </a:p>
        </p:txBody>
      </p:sp>
      <p:sp>
        <p:nvSpPr>
          <p:cNvPr id="9" name="Oval 8"/>
          <p:cNvSpPr/>
          <p:nvPr/>
        </p:nvSpPr>
        <p:spPr>
          <a:xfrm>
            <a:off x="7046650" y="2750567"/>
            <a:ext cx="2067951" cy="78779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i="1" smtClean="0">
                <a:latin typeface="Times New Roman" panose="02020603050405020304" pitchFamily="18" charset="0"/>
                <a:cs typeface="Times New Roman" panose="02020603050405020304" pitchFamily="18" charset="0"/>
              </a:rPr>
              <a:t>Đính kèm tệp</a:t>
            </a:r>
            <a:endParaRPr lang="en-US" sz="2200" i="1">
              <a:latin typeface="Times New Roman" panose="02020603050405020304" pitchFamily="18" charset="0"/>
              <a:cs typeface="Times New Roman" panose="02020603050405020304" pitchFamily="18" charset="0"/>
            </a:endParaRPr>
          </a:p>
        </p:txBody>
      </p:sp>
      <p:sp>
        <p:nvSpPr>
          <p:cNvPr id="11" name="Oval 10"/>
          <p:cNvSpPr/>
          <p:nvPr/>
        </p:nvSpPr>
        <p:spPr>
          <a:xfrm>
            <a:off x="7119332" y="4655567"/>
            <a:ext cx="2067951" cy="45016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i="1" smtClean="0">
                <a:latin typeface="Times New Roman" panose="02020603050405020304" pitchFamily="18" charset="0"/>
                <a:cs typeface="Times New Roman" panose="02020603050405020304" pitchFamily="18" charset="0"/>
              </a:rPr>
              <a:t>Nhắn tin</a:t>
            </a:r>
            <a:endParaRPr lang="en-US" sz="2200" i="1">
              <a:latin typeface="Times New Roman" panose="02020603050405020304" pitchFamily="18" charset="0"/>
              <a:cs typeface="Times New Roman" panose="02020603050405020304" pitchFamily="18" charset="0"/>
            </a:endParaRPr>
          </a:p>
        </p:txBody>
      </p:sp>
      <p:cxnSp>
        <p:nvCxnSpPr>
          <p:cNvPr id="21" name="Elbow Connector 20"/>
          <p:cNvCxnSpPr/>
          <p:nvPr/>
        </p:nvCxnSpPr>
        <p:spPr>
          <a:xfrm rot="16200000" flipH="1" flipV="1">
            <a:off x="6682653" y="99395"/>
            <a:ext cx="137154" cy="1965960"/>
          </a:xfrm>
          <a:prstGeom prst="bentConnector4">
            <a:avLst>
              <a:gd name="adj1" fmla="val -166674"/>
              <a:gd name="adj2" fmla="val 10062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8" idx="2"/>
          </p:cNvCxnSpPr>
          <p:nvPr/>
        </p:nvCxnSpPr>
        <p:spPr>
          <a:xfrm rot="10800000">
            <a:off x="6075981" y="1419998"/>
            <a:ext cx="942535" cy="644772"/>
          </a:xfrm>
          <a:prstGeom prst="bentConnector3">
            <a:avLst>
              <a:gd name="adj1" fmla="val 100746"/>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1" name="Elbow Connector 30"/>
          <p:cNvCxnSpPr>
            <a:stCxn id="9" idx="2"/>
          </p:cNvCxnSpPr>
          <p:nvPr/>
        </p:nvCxnSpPr>
        <p:spPr>
          <a:xfrm rot="10800000" flipV="1">
            <a:off x="4092436" y="3144462"/>
            <a:ext cx="2954215" cy="1750255"/>
          </a:xfrm>
          <a:prstGeom prst="bentConnector3">
            <a:avLst>
              <a:gd name="adj1" fmla="val 100000"/>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4" name="Elbow Connector 33"/>
          <p:cNvCxnSpPr>
            <a:stCxn id="11" idx="2"/>
          </p:cNvCxnSpPr>
          <p:nvPr/>
        </p:nvCxnSpPr>
        <p:spPr>
          <a:xfrm rot="10800000" flipV="1">
            <a:off x="5414798" y="4880649"/>
            <a:ext cx="1704534" cy="225083"/>
          </a:xfrm>
          <a:prstGeom prst="bentConnector3">
            <a:avLst>
              <a:gd name="adj1" fmla="val 101169"/>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7516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903027" y="1434798"/>
            <a:ext cx="9457899" cy="466636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Chia </a:t>
            </a:r>
            <a:r>
              <a:rPr lang="en-US" sz="2800">
                <a:latin typeface="Times New Roman" panose="02020603050405020304" pitchFamily="18" charset="0"/>
                <a:ea typeface="Times New Roman" panose="02020603050405020304" pitchFamily="18" charset="0"/>
              </a:rPr>
              <a:t>lớp thành nhiều nhóm, mỗi nhóm 3 học sinh thực hiện tìm hiểu và thảo luận về chủ đề “Những ảnh hưởng của biến đổi khí hậu đến cuộc sống và môi trường. Em đã làm gì để chống lại biến đổi khí hậu?”</a:t>
            </a:r>
          </a:p>
        </p:txBody>
      </p:sp>
      <p:sp>
        <p:nvSpPr>
          <p:cNvPr id="2" name="Rectangle 1"/>
          <p:cNvSpPr/>
          <p:nvPr/>
        </p:nvSpPr>
        <p:spPr>
          <a:xfrm>
            <a:off x="4118294" y="821553"/>
            <a:ext cx="3027367" cy="613245"/>
          </a:xfrm>
          <a:prstGeom prst="rect">
            <a:avLst/>
          </a:prstGeom>
        </p:spPr>
        <p:txBody>
          <a:bodyPr wrap="none">
            <a:spAutoFit/>
          </a:bodyPr>
          <a:lstStyle/>
          <a:p>
            <a:pPr algn="just">
              <a:lnSpc>
                <a:spcPct val="115000"/>
              </a:lnSpc>
              <a:spcBef>
                <a:spcPts val="600"/>
              </a:spcBef>
              <a:spcAft>
                <a:spcPts val="600"/>
              </a:spcAft>
            </a:pPr>
            <a:r>
              <a:rPr lang="en-US" sz="3200" b="1" smtClean="0">
                <a:solidFill>
                  <a:srgbClr val="002060"/>
                </a:solidFill>
                <a:latin typeface="Times New Roman" panose="02020603050405020304" pitchFamily="18" charset="0"/>
                <a:ea typeface="Times New Roman" panose="02020603050405020304" pitchFamily="18" charset="0"/>
              </a:rPr>
              <a:t>HOẠT ĐỘNG 1</a:t>
            </a:r>
            <a:endParaRPr lang="en-US" sz="32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770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309282"/>
            <a:ext cx="3582456" cy="691351"/>
          </a:xfrm>
          <a:prstGeom prst="rect">
            <a:avLst/>
          </a:prstGeom>
        </p:spPr>
      </p:pic>
      <p:grpSp>
        <p:nvGrpSpPr>
          <p:cNvPr id="14" name="Group 13"/>
          <p:cNvGrpSpPr/>
          <p:nvPr/>
        </p:nvGrpSpPr>
        <p:grpSpPr>
          <a:xfrm>
            <a:off x="927345" y="1167724"/>
            <a:ext cx="9095929" cy="954107"/>
            <a:chOff x="676256" y="1214286"/>
            <a:chExt cx="9095929" cy="954107"/>
          </a:xfrm>
        </p:grpSpPr>
        <p:grpSp>
          <p:nvGrpSpPr>
            <p:cNvPr id="15" name="Group 14"/>
            <p:cNvGrpSpPr/>
            <p:nvPr/>
          </p:nvGrpSpPr>
          <p:grpSpPr>
            <a:xfrm>
              <a:off x="676256" y="1379897"/>
              <a:ext cx="429926" cy="553998"/>
              <a:chOff x="1069018" y="1379837"/>
              <a:chExt cx="429926" cy="553998"/>
            </a:xfrm>
          </p:grpSpPr>
          <p:sp>
            <p:nvSpPr>
              <p:cNvPr id="21" name="Rectangle 20"/>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0" name="TextBox 19"/>
            <p:cNvSpPr txBox="1"/>
            <p:nvPr/>
          </p:nvSpPr>
          <p:spPr>
            <a:xfrm>
              <a:off x="1100452" y="1214286"/>
              <a:ext cx="8671733" cy="954107"/>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THỰC HÀNH TRAO ĐỔI VÀ CHIA SẺ THÔNG TIN </a:t>
              </a:r>
              <a:endParaRPr lang="en-US" sz="2800" b="1" smtClean="0">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TRONG </a:t>
              </a:r>
              <a:r>
                <a:rPr lang="en-US" sz="2800" b="1">
                  <a:latin typeface="Times New Roman" panose="02020603050405020304" pitchFamily="18" charset="0"/>
                  <a:cs typeface="Times New Roman" panose="02020603050405020304" pitchFamily="18" charset="0"/>
                </a:rPr>
                <a:t>NHÓM Ở FACEBOOK</a:t>
              </a:r>
              <a:endParaRPr lang="en-US" sz="3600" dirty="0">
                <a:solidFill>
                  <a:srgbClr val="3333CC"/>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947667" y="2585855"/>
            <a:ext cx="9629379" cy="1732782"/>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latin typeface="Times New Roman" panose="02020603050405020304" pitchFamily="18" charset="0"/>
                <a:ea typeface="Times New Roman" panose="02020603050405020304" pitchFamily="18" charset="0"/>
              </a:rPr>
              <a:t>Bước 1.</a:t>
            </a:r>
            <a:r>
              <a:rPr lang="en-US" sz="2800">
                <a:latin typeface="Times New Roman" panose="02020603050405020304" pitchFamily="18" charset="0"/>
                <a:ea typeface="Times New Roman" panose="02020603050405020304" pitchFamily="18" charset="0"/>
              </a:rPr>
              <a:t> Mở website </a:t>
            </a:r>
            <a:r>
              <a:rPr lang="en-US" sz="2800" u="sng">
                <a:solidFill>
                  <a:srgbClr val="0563C1"/>
                </a:solidFill>
                <a:latin typeface="Times New Roman" panose="02020603050405020304" pitchFamily="18" charset="0"/>
                <a:ea typeface="Times New Roman" panose="02020603050405020304" pitchFamily="18" charset="0"/>
                <a:hlinkClick r:id="rId3"/>
              </a:rPr>
              <a:t>https://www.facebook.com</a:t>
            </a:r>
            <a:r>
              <a:rPr lang="en-US" sz="2800">
                <a:latin typeface="Times New Roman" panose="02020603050405020304" pitchFamily="18" charset="0"/>
                <a:ea typeface="Times New Roman" panose="02020603050405020304" pitchFamily="18" charset="0"/>
              </a:rPr>
              <a:t> và đăng nhập tài khoản cá </a:t>
            </a:r>
            <a:r>
              <a:rPr lang="en-US" sz="2800" smtClean="0">
                <a:latin typeface="Times New Roman" panose="02020603050405020304" pitchFamily="18" charset="0"/>
                <a:ea typeface="Times New Roman" panose="02020603050405020304" pitchFamily="18" charset="0"/>
              </a:rPr>
              <a:t>nhân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679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309282"/>
            <a:ext cx="3582456" cy="691351"/>
          </a:xfrm>
          <a:prstGeom prst="rect">
            <a:avLst/>
          </a:prstGeom>
        </p:spPr>
      </p:pic>
      <p:grpSp>
        <p:nvGrpSpPr>
          <p:cNvPr id="14" name="Group 13"/>
          <p:cNvGrpSpPr/>
          <p:nvPr/>
        </p:nvGrpSpPr>
        <p:grpSpPr>
          <a:xfrm>
            <a:off x="927345" y="1167724"/>
            <a:ext cx="9095929" cy="954107"/>
            <a:chOff x="676256" y="1214286"/>
            <a:chExt cx="9095929" cy="954107"/>
          </a:xfrm>
        </p:grpSpPr>
        <p:grpSp>
          <p:nvGrpSpPr>
            <p:cNvPr id="15" name="Group 14"/>
            <p:cNvGrpSpPr/>
            <p:nvPr/>
          </p:nvGrpSpPr>
          <p:grpSpPr>
            <a:xfrm>
              <a:off x="676256" y="1379897"/>
              <a:ext cx="429926" cy="553998"/>
              <a:chOff x="1069018" y="1379837"/>
              <a:chExt cx="429926" cy="553998"/>
            </a:xfrm>
          </p:grpSpPr>
          <p:sp>
            <p:nvSpPr>
              <p:cNvPr id="21" name="Rectangle 20"/>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0" name="TextBox 19"/>
            <p:cNvSpPr txBox="1"/>
            <p:nvPr/>
          </p:nvSpPr>
          <p:spPr>
            <a:xfrm>
              <a:off x="1100452" y="1214286"/>
              <a:ext cx="8671733" cy="954107"/>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THỰC HÀNH TRAO ĐỔI VÀ CHIA SẺ THÔNG TIN </a:t>
              </a:r>
              <a:endParaRPr lang="en-US" sz="2800" b="1" smtClean="0">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TRONG </a:t>
              </a:r>
              <a:r>
                <a:rPr lang="en-US" sz="2800" b="1">
                  <a:latin typeface="Times New Roman" panose="02020603050405020304" pitchFamily="18" charset="0"/>
                  <a:cs typeface="Times New Roman" panose="02020603050405020304" pitchFamily="18" charset="0"/>
                </a:rPr>
                <a:t>NHÓM Ở FACEBOOK</a:t>
              </a:r>
              <a:endParaRPr lang="en-US" sz="3600" dirty="0">
                <a:solidFill>
                  <a:srgbClr val="3333CC"/>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1114981" y="2640446"/>
            <a:ext cx="9629379" cy="2228302"/>
          </a:xfrm>
          <a:prstGeom prst="rect">
            <a:avLst/>
          </a:prstGeom>
        </p:spPr>
        <p:txBody>
          <a:bodyPr wrap="square">
            <a:spAutoFit/>
          </a:bodyPr>
          <a:lstStyle/>
          <a:p>
            <a:pPr algn="just">
              <a:lnSpc>
                <a:spcPct val="115000"/>
              </a:lnSpc>
              <a:spcBef>
                <a:spcPts val="600"/>
              </a:spcBef>
              <a:spcAft>
                <a:spcPts val="600"/>
              </a:spcAft>
            </a:pPr>
            <a:r>
              <a:rPr lang="en-US" sz="2800" i="1" smtClean="0">
                <a:latin typeface="Times New Roman" panose="02020603050405020304" pitchFamily="18" charset="0"/>
                <a:ea typeface="Times New Roman" panose="02020603050405020304" pitchFamily="18" charset="0"/>
              </a:rPr>
              <a:t>Bước </a:t>
            </a:r>
            <a:r>
              <a:rPr lang="en-US" sz="2800" i="1">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Tạo nhóm trên Facebook để trao đổi với các thành viên trong nhóm:</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Tại cửa sổ trang Facebook cá nhân, nháy chuột vào + (ở phía trên cửa sổ) và chọn Group (hình 2</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016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231" y="1051404"/>
            <a:ext cx="9714500" cy="4672048"/>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Chọn và điền các thông tin vào cột bên trái cửa sổ Create group (hình 3)</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Nhập tên nhóm vào ô Group name</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Chọn nhóm công khai (Public) hoặc riêng tư (Private) tại ô Choose privacy</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Mời thành viên tham gia nhóm: nháy chuột vào ô Invite friends, gõ tên tài khoản Facebook hoặc địa chỉ email của thành viên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Chọn Create</a:t>
            </a:r>
          </a:p>
        </p:txBody>
      </p:sp>
    </p:spTree>
    <p:extLst>
      <p:ext uri="{BB962C8B-B14F-4D97-AF65-F5344CB8AC3E}">
        <p14:creationId xmlns:p14="http://schemas.microsoft.com/office/powerpoint/2010/main" val="75915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888</Words>
  <Application>Microsoft Office PowerPoint</Application>
  <PresentationFormat>Custom</PresentationFormat>
  <Paragraphs>81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2022-08-04T14:19:46Z</dcterms:created>
  <dcterms:modified xsi:type="dcterms:W3CDTF">2022-08-04T14:19:55Z</dcterms:modified>
</cp:coreProperties>
</file>