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sldIdLst>
    <p:sldId id="256" r:id="rId2"/>
    <p:sldId id="278" r:id="rId3"/>
    <p:sldId id="268" r:id="rId4"/>
    <p:sldId id="272" r:id="rId5"/>
    <p:sldId id="273" r:id="rId6"/>
    <p:sldId id="279" r:id="rId7"/>
    <p:sldId id="264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FF"/>
    <a:srgbClr val="FFFFCC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780" y="-10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bai%20tap%20van%20dung/Bai%203.pptx" TargetMode="External"/><Relationship Id="rId13" Type="http://schemas.openxmlformats.org/officeDocument/2006/relationships/image" Target="../media/image19.jpeg"/><Relationship Id="rId18" Type="http://schemas.openxmlformats.org/officeDocument/2006/relationships/image" Target="../media/image23.jpeg"/><Relationship Id="rId3" Type="http://schemas.openxmlformats.org/officeDocument/2006/relationships/image" Target="../media/image11.jpeg"/><Relationship Id="rId21" Type="http://schemas.openxmlformats.org/officeDocument/2006/relationships/image" Target="../media/image25.jpeg"/><Relationship Id="rId7" Type="http://schemas.openxmlformats.org/officeDocument/2006/relationships/image" Target="../media/image14.jpeg"/><Relationship Id="rId12" Type="http://schemas.openxmlformats.org/officeDocument/2006/relationships/image" Target="../media/image18.jpeg"/><Relationship Id="rId1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jpeg"/><Relationship Id="rId20" Type="http://schemas.openxmlformats.org/officeDocument/2006/relationships/hyperlink" Target="bai%20tap%20van%20dung/Bai%202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image" Target="../media/image17.png"/><Relationship Id="rId24" Type="http://schemas.openxmlformats.org/officeDocument/2006/relationships/image" Target="../media/image28.jpeg"/><Relationship Id="rId5" Type="http://schemas.openxmlformats.org/officeDocument/2006/relationships/hyperlink" Target="bai%20tap%20van%20dung/Bai%201.pptx" TargetMode="External"/><Relationship Id="rId15" Type="http://schemas.openxmlformats.org/officeDocument/2006/relationships/hyperlink" Target="bai%20tap%20van%20dung/Bai%204.pptx" TargetMode="External"/><Relationship Id="rId23" Type="http://schemas.openxmlformats.org/officeDocument/2006/relationships/image" Target="../media/image27.jpeg"/><Relationship Id="rId10" Type="http://schemas.openxmlformats.org/officeDocument/2006/relationships/image" Target="../media/image16.png"/><Relationship Id="rId19" Type="http://schemas.openxmlformats.org/officeDocument/2006/relationships/image" Target="../media/image24.jpeg"/><Relationship Id="rId4" Type="http://schemas.openxmlformats.org/officeDocument/2006/relationships/image" Target="../media/image12.jpeg"/><Relationship Id="rId9" Type="http://schemas.openxmlformats.org/officeDocument/2006/relationships/image" Target="../media/image15.png"/><Relationship Id="rId14" Type="http://schemas.openxmlformats.org/officeDocument/2006/relationships/image" Target="../media/image20.jpeg"/><Relationship Id="rId22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936415" y="5122903"/>
            <a:ext cx="10928600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53: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 CHUNG (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027" y="749141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961552" y="5594925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155292" y="1132303"/>
            <a:ext cx="1242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53: LUYỆN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TẬP CHUNG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(TIẾT 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43395" y="1745297"/>
            <a:ext cx="2160924" cy="707886"/>
            <a:chOff x="1470819" y="1921758"/>
            <a:chExt cx="1398534" cy="707886"/>
          </a:xfrm>
        </p:grpSpPr>
        <p:grpSp>
          <p:nvGrpSpPr>
            <p:cNvPr id="28" name="Group 27"/>
            <p:cNvGrpSpPr/>
            <p:nvPr/>
          </p:nvGrpSpPr>
          <p:grpSpPr>
            <a:xfrm>
              <a:off x="1470819" y="1945220"/>
              <a:ext cx="533400" cy="646331"/>
              <a:chOff x="1737519" y="1945220"/>
              <a:chExt cx="533400" cy="646331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894164" y="1945220"/>
                <a:ext cx="3767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2004219" y="1921758"/>
              <a:ext cx="8651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Số?</a:t>
              </a:r>
              <a:endParaRPr lang="en-US" sz="4000" b="1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479370"/>
              </p:ext>
            </p:extLst>
          </p:nvPr>
        </p:nvGraphicFramePr>
        <p:xfrm>
          <a:off x="927056" y="2934548"/>
          <a:ext cx="14415685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76286">
                  <a:extLst>
                    <a:ext uri="{9D8B030D-6E8A-4147-A177-3AD203B41FA5}">
                      <a16:colId xmlns:a16="http://schemas.microsoft.com/office/drawing/2014/main" xmlns="" val="46917463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950360866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1440015701"/>
                    </a:ext>
                  </a:extLst>
                </a:gridCol>
                <a:gridCol w="2679462">
                  <a:extLst>
                    <a:ext uri="{9D8B030D-6E8A-4147-A177-3AD203B41FA5}">
                      <a16:colId xmlns:a16="http://schemas.microsoft.com/office/drawing/2014/main" xmlns="" val="4106391873"/>
                    </a:ext>
                  </a:extLst>
                </a:gridCol>
                <a:gridCol w="2883137">
                  <a:extLst>
                    <a:ext uri="{9D8B030D-6E8A-4147-A177-3AD203B41FA5}">
                      <a16:colId xmlns:a16="http://schemas.microsoft.com/office/drawing/2014/main" xmlns="" val="8839348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Cạnh hình</a:t>
                      </a:r>
                      <a:r>
                        <a:rPr lang="en-US" sz="3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vuông</a:t>
                      </a:r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37037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 vi hình</a:t>
                      </a:r>
                      <a:r>
                        <a:rPr lang="en-US" sz="3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vuông</a:t>
                      </a:r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02630636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5242719" y="3774644"/>
            <a:ext cx="1600201" cy="68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 cm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780652" y="3774644"/>
            <a:ext cx="1600201" cy="68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cm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0462418" y="2939654"/>
            <a:ext cx="1600201" cy="68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cm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3167519" y="2963421"/>
            <a:ext cx="1600201" cy="68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cm</a:t>
            </a:r>
          </a:p>
        </p:txBody>
      </p:sp>
    </p:spTree>
    <p:extLst>
      <p:ext uri="{BB962C8B-B14F-4D97-AF65-F5344CB8AC3E}">
        <p14:creationId xmlns:p14="http://schemas.microsoft.com/office/powerpoint/2010/main" val="106791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7" grpId="0" animBg="1"/>
      <p:bldP spid="31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241928" y="1165318"/>
            <a:ext cx="659335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53: LUYỆN TẬP CHUNG (TIẾT 1)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34775" y="1736821"/>
            <a:ext cx="14730401" cy="1266230"/>
            <a:chOff x="1470819" y="1943100"/>
            <a:chExt cx="14730401" cy="1266230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4082701" cy="1261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a) Tính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vi hình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chữ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nhật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có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chiều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dài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2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dm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và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chiều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rộng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5 cm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  <a:p>
              <a:pPr lvl="0" algn="ctr">
                <a:defRPr/>
              </a:pP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b)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Tính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chu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vi hình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nhật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1 m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rộng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2 dm</a:t>
              </a:r>
              <a:r>
                <a:rPr lang="en-US" sz="3800" b="1" dirty="0">
                  <a:latin typeface=".VnAristoteH" panose="020B7200000000000000" pitchFamily="34" charset="0"/>
                  <a:cs typeface="Times New Roman" pitchFamily="18" charset="0"/>
                </a:rPr>
                <a:t>.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sp>
        <p:nvSpPr>
          <p:cNvPr id="14" name="Text Box 35"/>
          <p:cNvSpPr txBox="1">
            <a:spLocks noChangeArrowheads="1"/>
          </p:cNvSpPr>
          <p:nvPr/>
        </p:nvSpPr>
        <p:spPr bwMode="auto">
          <a:xfrm>
            <a:off x="401865" y="3438957"/>
            <a:ext cx="5907654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 :       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Đổi 2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20 cm</a:t>
            </a:r>
          </a:p>
          <a:p>
            <a:pPr lvl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Chu vi hình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là:</a:t>
            </a:r>
          </a:p>
          <a:p>
            <a:pPr lvl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 + 5) x 2 = 50 (cm</a:t>
            </a:r>
            <a:r>
              <a:rPr lang="en-US" altLang="en-US" sz="36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Đáp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50 cm</a:t>
            </a:r>
            <a:r>
              <a:rPr lang="en-US" altLang="en-US" sz="36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8380697" y="3438957"/>
            <a:ext cx="7453822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                   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 1 m = 10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hình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là:</a:t>
            </a:r>
          </a:p>
          <a:p>
            <a:pPr lvl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 + 2) x 2 = 40 (dm</a:t>
            </a:r>
            <a:r>
              <a:rPr lang="en-US" altLang="en-US" sz="36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400 cm</a:t>
            </a:r>
            <a:r>
              <a:rPr lang="en-US" altLang="en-US" sz="36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Đáp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400 cm</a:t>
            </a:r>
            <a:r>
              <a:rPr lang="en-US" altLang="en-US" sz="36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28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13519" y="1838208"/>
            <a:ext cx="15444393" cy="1261884"/>
            <a:chOff x="1470819" y="1921758"/>
            <a:chExt cx="9995499" cy="126188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5220"/>
              <a:ext cx="533400" cy="646331"/>
              <a:chOff x="1737519" y="194522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94164" y="1945220"/>
                <a:ext cx="3767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noProof="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04219" y="1921758"/>
              <a:ext cx="9462099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Một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viên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gạch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hình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vuông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cạnh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30 cm. Tính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chu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vi hình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nhật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ghép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bởi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3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viên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gạch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thế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746625" y="3505200"/>
            <a:ext cx="7834128" cy="4445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  <a:buNone/>
            </a:pPr>
            <a:r>
              <a:rPr lang="nl-NL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Chiều dài hình chữ nhật là: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  <a:buNone/>
            </a:pPr>
            <a:r>
              <a:rPr lang="nl-NL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30 x 3 = 90 (cm)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  <a:buNone/>
            </a:pPr>
            <a:r>
              <a:rPr lang="nl-NL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 vi hình chữ nhật là: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  <a:buNone/>
            </a:pPr>
            <a:r>
              <a:rPr lang="nl-NL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(90 + 30) x 2 = 240(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cm</a:t>
            </a:r>
            <a:r>
              <a:rPr lang="nl-NL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buNone/>
            </a:pPr>
            <a:r>
              <a:rPr lang="nl-NL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Đáp số: 240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cm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3327" t="11077" b="4745"/>
          <a:stretch/>
        </p:blipFill>
        <p:spPr>
          <a:xfrm>
            <a:off x="8824119" y="3200400"/>
            <a:ext cx="7071834" cy="28956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663689" y="1193185"/>
            <a:ext cx="63955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53: LUYỆN TẬP CHUNG (TIẾT 1)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34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643395" y="1745297"/>
            <a:ext cx="15444393" cy="1261884"/>
            <a:chOff x="1470819" y="1921758"/>
            <a:chExt cx="9995499" cy="1261884"/>
          </a:xfrm>
        </p:grpSpPr>
        <p:grpSp>
          <p:nvGrpSpPr>
            <p:cNvPr id="28" name="Group 27"/>
            <p:cNvGrpSpPr/>
            <p:nvPr/>
          </p:nvGrpSpPr>
          <p:grpSpPr>
            <a:xfrm>
              <a:off x="1470819" y="1945220"/>
              <a:ext cx="533400" cy="646331"/>
              <a:chOff x="1737519" y="1945220"/>
              <a:chExt cx="533400" cy="646331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894164" y="1945220"/>
                <a:ext cx="3767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noProof="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2004219" y="1921758"/>
              <a:ext cx="9462099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Người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ta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đóng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cọc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để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rào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các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vườn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hoa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Biết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rằng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hai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cọc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cạnh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nhau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cách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nhau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1 m (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như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hình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vẽ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)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705367" y="2963534"/>
            <a:ext cx="14748151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56719" y="4572000"/>
            <a:ext cx="12268200" cy="399145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56514" y="1264898"/>
            <a:ext cx="63955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53: LUYỆN TẬP CHUNG (TIẾT 1)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20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83896" y="1572833"/>
            <a:ext cx="15444393" cy="1261884"/>
            <a:chOff x="1470819" y="1921758"/>
            <a:chExt cx="9995499" cy="1261884"/>
          </a:xfrm>
        </p:grpSpPr>
        <p:grpSp>
          <p:nvGrpSpPr>
            <p:cNvPr id="28" name="Group 27"/>
            <p:cNvGrpSpPr/>
            <p:nvPr/>
          </p:nvGrpSpPr>
          <p:grpSpPr>
            <a:xfrm>
              <a:off x="1470819" y="1945220"/>
              <a:ext cx="533400" cy="646331"/>
              <a:chOff x="1737519" y="1945220"/>
              <a:chExt cx="533400" cy="646331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894164" y="1945220"/>
                <a:ext cx="3767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2004219" y="1921758"/>
              <a:ext cx="9462099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Người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ta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đóng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cọc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để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rào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các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vườn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hoa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Biết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rằng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hai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cọc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cạnh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nhau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cách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nhau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1 m (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như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hình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vẽ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).</a:t>
              </a:r>
            </a:p>
          </p:txBody>
        </p:sp>
      </p:grp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251738" y="2719742"/>
            <a:ext cx="7902292" cy="2361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vườn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hàng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nhất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chuồn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chuồn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vườn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hàng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ngắn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nhất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mỗi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sẽ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vườn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7032" y="6219687"/>
            <a:ext cx="3000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62506" y="2476536"/>
            <a:ext cx="6943725" cy="5143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85119" y="5133923"/>
            <a:ext cx="9677400" cy="402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Trong tranh là vườn hoa của ba bạn Mai, Nam, Việt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Bạn ong đã tìm đến vườn hoa có hàng ráo dài nhất do bạn Việt chăm sóc.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+ Bạn chuồn chuồn đã tìm đến vườn hoa có            hàng ráo ngắn nhất do bạn Mai chăm sóc.</a:t>
            </a:r>
            <a:endParaRPr lang="en-US" sz="36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68554" y="1185071"/>
            <a:ext cx="63955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53: LUYỆN TẬP CHUNG (TIẾT 1)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85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 101"/>
          <p:cNvSpPr/>
          <p:nvPr/>
        </p:nvSpPr>
        <p:spPr>
          <a:xfrm>
            <a:off x="975519" y="3803684"/>
            <a:ext cx="1693956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3" name="Rounded Rectangle 102"/>
          <p:cNvSpPr/>
          <p:nvPr/>
        </p:nvSpPr>
        <p:spPr>
          <a:xfrm>
            <a:off x="8524913" y="6159501"/>
            <a:ext cx="1745043" cy="1523999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1" name="Rounded Rectangle 100"/>
          <p:cNvSpPr/>
          <p:nvPr/>
        </p:nvSpPr>
        <p:spPr>
          <a:xfrm>
            <a:off x="5979319" y="1620676"/>
            <a:ext cx="1791645" cy="1423034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1110119" y="3854484"/>
            <a:ext cx="1622419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99719" y="1041400"/>
            <a:ext cx="8153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CHẤP HÀNH LUẬT LỆ GIAO THÔNG</a:t>
            </a:r>
          </a:p>
        </p:txBody>
      </p:sp>
      <p:pic>
        <p:nvPicPr>
          <p:cNvPr id="42" name="Picture 12" descr="Biển báo nguy hiểm 2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918" y="1720883"/>
            <a:ext cx="1363141" cy="117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6" descr="Biển báo nguy hiểm 2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12" y="1720883"/>
            <a:ext cx="1393541" cy="122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8" descr="Biển báo trẻ em W225 - Ý nghĩa của biển báo - HoaTieu.vn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68528"/>
            <a:ext cx="1374388" cy="127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0" descr="Biển báo nguy hiểm 2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756" y="1741301"/>
            <a:ext cx="1315704" cy="115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4" descr="https://media.cungphuot.info/2013/07/5115/p103.p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69884" y="3954240"/>
            <a:ext cx="1392590" cy="128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6" descr="https://media.cungphuot.info/2013/07/5115/p10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758" y="3974923"/>
            <a:ext cx="1364761" cy="128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8" descr="https://media.cungphuot.info/2013/07/5115/p110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01693" y="3979879"/>
            <a:ext cx="1303226" cy="12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2" descr="Hướng đi thẳng phải the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53" y="6348832"/>
            <a:ext cx="1250644" cy="123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4" descr="Hướng đi phải phải the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151" y="6297685"/>
            <a:ext cx="1380967" cy="132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6" descr="Hướng đi trái phải the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62" y="6313252"/>
            <a:ext cx="1303675" cy="123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8" descr="Các xe chỉ được rẽ trái và rẽ phải">
            <a:hlinkClick r:id="rId1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734" y="6259590"/>
            <a:ext cx="1382089" cy="136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0" descr="Các xe chỉ được rẽ trái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119" y="6237051"/>
            <a:ext cx="1368975" cy="130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2" descr="Các xe chỉ được rẽ phải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654" y="6314937"/>
            <a:ext cx="1267265" cy="12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6" descr="Biển báo giao thông cấm người đi bộ, xe đẩy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47920" y="3979880"/>
            <a:ext cx="1260505" cy="126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8" descr="Biển đường 1 chiều, đường cấm">
            <a:hlinkClick r:id="rId2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300511" y="3962400"/>
            <a:ext cx="1303842" cy="128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8" descr="Biển đường 1 chiều, đường cấm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636268" y="3954240"/>
            <a:ext cx="1283851" cy="125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0" descr="Toàn bộ biển báo nguy hiểm và ý nghĩa: Nhớ sẽ không sợ rủi rodrh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243342" y="1689212"/>
            <a:ext cx="1361010" cy="127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52" descr="Toàn bộ biển báo nguy hiểm và ý nghĩa: Nhớ sẽ không sợ rủi rosdg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608178" y="1676400"/>
            <a:ext cx="140398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1110362" y="2895600"/>
            <a:ext cx="1693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</a:t>
            </a:r>
          </a:p>
          <a:p>
            <a:pPr algn="ctr"/>
            <a:r>
              <a:rPr lang="en-US" sz="2000"/>
              <a:t>hai chiều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289787" y="2971800"/>
            <a:ext cx="2181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</a:t>
            </a:r>
          </a:p>
          <a:p>
            <a:pPr algn="ctr"/>
            <a:r>
              <a:rPr lang="en-US" sz="2000"/>
              <a:t>đường ưu tiên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928519" y="2949714"/>
            <a:ext cx="1791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trẻ em </a:t>
            </a:r>
          </a:p>
          <a:p>
            <a:pPr algn="ctr"/>
            <a:r>
              <a:rPr lang="en-US" sz="2000"/>
              <a:t>đi qua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8221648" y="2971800"/>
            <a:ext cx="2421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bộ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0348085" y="2895600"/>
            <a:ext cx="29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 </a:t>
            </a:r>
          </a:p>
          <a:p>
            <a:pPr algn="ctr"/>
            <a:r>
              <a:rPr lang="en-US" sz="2000"/>
              <a:t>đường có đèn đỏ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3091319" y="2948226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xe đạp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158651" y="5358368"/>
            <a:ext cx="1220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ô tô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92657" y="5240450"/>
            <a:ext cx="1582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máy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218734" y="5271552"/>
            <a:ext cx="1538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đạp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371929" y="5309969"/>
            <a:ext cx="2128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người đi bộ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1104552" y="5309970"/>
            <a:ext cx="153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cấm</a:t>
            </a:r>
          </a:p>
          <a:p>
            <a:pPr algn="ctr"/>
            <a:r>
              <a:rPr lang="en-US" sz="2000"/>
              <a:t>Các loại xe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3158811" y="5292027"/>
            <a:ext cx="2523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đi ngược chiều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23119" y="7620000"/>
            <a:ext cx="1763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trái </a:t>
            </a:r>
            <a:endParaRPr lang="en-US" sz="2000"/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6" name="TextBox 95"/>
          <p:cNvSpPr txBox="1"/>
          <p:nvPr/>
        </p:nvSpPr>
        <p:spPr>
          <a:xfrm>
            <a:off x="3471880" y="7620000"/>
            <a:ext cx="1936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thẳng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7" name="TextBox 96"/>
          <p:cNvSpPr txBox="1"/>
          <p:nvPr/>
        </p:nvSpPr>
        <p:spPr>
          <a:xfrm>
            <a:off x="5899429" y="7645400"/>
            <a:ext cx="1789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phải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8" name="TextBox 97"/>
          <p:cNvSpPr txBox="1"/>
          <p:nvPr/>
        </p:nvSpPr>
        <p:spPr>
          <a:xfrm>
            <a:off x="8514649" y="7715953"/>
            <a:ext cx="1867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rẽ trái </a:t>
            </a:r>
          </a:p>
          <a:p>
            <a:pPr algn="ctr"/>
            <a:r>
              <a:rPr lang="en-US" sz="2000"/>
              <a:t>hoặc phải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1317951" y="7690552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trái 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3606528" y="7696200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phải</a:t>
            </a: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500"/>
                            </p:stCondLst>
                            <p:childTnLst>
                              <p:par>
                                <p:cTn id="1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500"/>
                            </p:stCondLst>
                            <p:childTnLst>
                              <p:par>
                                <p:cTn id="1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0"/>
                            </p:stCondLst>
                            <p:childTnLst>
                              <p:par>
                                <p:cTn id="1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"/>
                            </p:stCondLst>
                            <p:childTnLst>
                              <p:par>
                                <p:cTn id="20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500"/>
                            </p:stCondLst>
                            <p:childTnLst>
                              <p:par>
                                <p:cTn id="2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500"/>
                            </p:stCondLst>
                            <p:childTnLst>
                              <p:par>
                                <p:cTn id="2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8000"/>
                            </p:stCondLst>
                            <p:childTnLst>
                              <p:par>
                                <p:cTn id="2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95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000"/>
                            </p:stCondLst>
                            <p:childTnLst>
                              <p:par>
                                <p:cTn id="2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500"/>
                            </p:stCondLst>
                            <p:childTnLst>
                              <p:par>
                                <p:cTn id="2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"/>
                            </p:stCondLst>
                            <p:childTnLst>
                              <p:par>
                                <p:cTn id="2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500"/>
                            </p:stCondLst>
                            <p:childTnLst>
                              <p:par>
                                <p:cTn id="2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0"/>
                            </p:stCondLst>
                            <p:childTnLst>
                              <p:par>
                                <p:cTn id="2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8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500"/>
                            </p:stCondLst>
                            <p:childTnLst>
                              <p:par>
                                <p:cTn id="2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6000"/>
                            </p:stCondLst>
                            <p:childTnLst>
                              <p:par>
                                <p:cTn id="2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7000"/>
                            </p:stCondLst>
                            <p:childTnLst>
                              <p:par>
                                <p:cTn id="2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500"/>
                            </p:stCondLst>
                            <p:childTnLst>
                              <p:par>
                                <p:cTn id="2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500"/>
                            </p:stCondLst>
                            <p:childTnLst>
                              <p:par>
                                <p:cTn id="30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000"/>
                            </p:stCondLst>
                            <p:childTnLst>
                              <p:par>
                                <p:cTn id="3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1" grpId="0" animBg="1"/>
      <p:bldP spid="10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620</Words>
  <Application>Microsoft Office PowerPoint</Application>
  <PresentationFormat>Custom</PresentationFormat>
  <Paragraphs>102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created xsi:type="dcterms:W3CDTF">2023-03-01T03:39:46Z</dcterms:created>
  <dcterms:modified xsi:type="dcterms:W3CDTF">2023-03-01T03:44:38Z</dcterms:modified>
</cp:coreProperties>
</file>