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748" r:id="rId1"/>
  </p:sldMasterIdLst>
  <p:notesMasterIdLst>
    <p:notesMasterId r:id="rId26"/>
  </p:notesMasterIdLst>
  <p:handoutMasterIdLst>
    <p:handoutMasterId r:id="rId27"/>
  </p:handoutMasterIdLst>
  <p:sldIdLst>
    <p:sldId id="349" r:id="rId2"/>
    <p:sldId id="391" r:id="rId3"/>
    <p:sldId id="383" r:id="rId4"/>
    <p:sldId id="393" r:id="rId5"/>
    <p:sldId id="394" r:id="rId6"/>
    <p:sldId id="396" r:id="rId7"/>
    <p:sldId id="397" r:id="rId8"/>
    <p:sldId id="398" r:id="rId9"/>
    <p:sldId id="399" r:id="rId10"/>
    <p:sldId id="400" r:id="rId11"/>
    <p:sldId id="401" r:id="rId12"/>
    <p:sldId id="402" r:id="rId13"/>
    <p:sldId id="367" r:id="rId14"/>
    <p:sldId id="411" r:id="rId15"/>
    <p:sldId id="403" r:id="rId16"/>
    <p:sldId id="404" r:id="rId17"/>
    <p:sldId id="406" r:id="rId18"/>
    <p:sldId id="408" r:id="rId19"/>
    <p:sldId id="409" r:id="rId20"/>
    <p:sldId id="407" r:id="rId21"/>
    <p:sldId id="405" r:id="rId22"/>
    <p:sldId id="381" r:id="rId23"/>
    <p:sldId id="410" r:id="rId24"/>
    <p:sldId id="342" r:id="rId25"/>
  </p:sldIdLst>
  <p:sldSz cx="12190413" cy="6859588"/>
  <p:notesSz cx="6858000" cy="9144000"/>
  <p:embeddedFontLst>
    <p:embeddedFont>
      <p:font typeface="Tahoma" pitchFamily="34" charset="0"/>
      <p:regular r:id="rId28"/>
      <p:bold r:id="rId29"/>
    </p:embeddedFont>
    <p:embeddedFont>
      <p:font typeface="#9Slide03 Bebas Neue Bold" charset="0"/>
      <p:bold r:id="rId30"/>
    </p:embeddedFont>
    <p:embeddedFont>
      <p:font typeface="Arial Black" pitchFamily="34" charset="0"/>
      <p:bold r:id="rId31"/>
    </p:embeddedFont>
    <p:embeddedFont>
      <p:font typeface="Cambria" pitchFamily="18" charset="0"/>
      <p:regular r:id="rId32"/>
      <p:bold r:id="rId33"/>
      <p:italic r:id="rId34"/>
      <p:boldItalic r:id="rId35"/>
    </p:embeddedFont>
    <p:embeddedFont>
      <p:font typeface="Verdana" pitchFamily="34" charset="0"/>
      <p:regular r:id="rId36"/>
      <p:bold r:id="rId37"/>
      <p:italic r:id="rId38"/>
      <p:boldItalic r:id="rId39"/>
    </p:embeddedFont>
    <p:embeddedFont>
      <p:font typeface="#9Slide03 Bebas Neue ZSmall" charset="0"/>
      <p:bold r:id="rId40"/>
    </p:embeddedFont>
    <p:embeddedFont>
      <p:font typeface="#9Slide03 Oswald" charset="0"/>
      <p:regular r:id="rId4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74675" indent="-1174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50938" indent="-2365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727200" indent="-355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301875" indent="-4730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  <a:srgbClr val="FFC000"/>
    <a:srgbClr val="009245"/>
    <a:srgbClr val="D7181F"/>
    <a:srgbClr val="000000"/>
    <a:srgbClr val="CC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 showGuides="1">
      <p:cViewPr varScale="1">
        <p:scale>
          <a:sx n="69" d="100"/>
          <a:sy n="69" d="100"/>
        </p:scale>
        <p:origin x="-744" y="-96"/>
      </p:cViewPr>
      <p:guideLst>
        <p:guide orient="horz" pos="2162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="" xmlns:a16="http://schemas.microsoft.com/office/drawing/2014/main" id="{A1A94F4F-370D-2952-82AE-792F68C1725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1" name="Rectangle 3">
            <a:extLst>
              <a:ext uri="{FF2B5EF4-FFF2-40B4-BE49-F238E27FC236}">
                <a16:creationId xmlns="" xmlns:a16="http://schemas.microsoft.com/office/drawing/2014/main" id="{27504102-3D23-9091-9EBA-3E97964997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2" name="Rectangle 4">
            <a:extLst>
              <a:ext uri="{FF2B5EF4-FFF2-40B4-BE49-F238E27FC236}">
                <a16:creationId xmlns="" xmlns:a16="http://schemas.microsoft.com/office/drawing/2014/main" id="{CC6D9FD3-BCE1-9928-92C1-7C48A45A177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8053" name="Rectangle 5">
            <a:extLst>
              <a:ext uri="{FF2B5EF4-FFF2-40B4-BE49-F238E27FC236}">
                <a16:creationId xmlns="" xmlns:a16="http://schemas.microsoft.com/office/drawing/2014/main" id="{03750465-2587-8918-35CE-D20844421A1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BF9E23-C67C-4E4C-911E-86E15680778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5160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="" xmlns:a16="http://schemas.microsoft.com/office/drawing/2014/main" id="{5E1115CB-C489-008E-4DFD-E75E06F011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5" name="Rectangle 3">
            <a:extLst>
              <a:ext uri="{FF2B5EF4-FFF2-40B4-BE49-F238E27FC236}">
                <a16:creationId xmlns="" xmlns:a16="http://schemas.microsoft.com/office/drawing/2014/main" id="{8D8AFAFB-DAE9-B933-D5F7-6A1A8DF496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>
            <a:extLst>
              <a:ext uri="{FF2B5EF4-FFF2-40B4-BE49-F238E27FC236}">
                <a16:creationId xmlns="" xmlns:a16="http://schemas.microsoft.com/office/drawing/2014/main" id="{C506F4D7-86A8-C6FC-69E4-4186DE29F35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9797" name="Rectangle 5">
            <a:extLst>
              <a:ext uri="{FF2B5EF4-FFF2-40B4-BE49-F238E27FC236}">
                <a16:creationId xmlns="" xmlns:a16="http://schemas.microsoft.com/office/drawing/2014/main" id="{CC0EF856-F564-57DF-F113-6F1C3810360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9798" name="Rectangle 6">
            <a:extLst>
              <a:ext uri="{FF2B5EF4-FFF2-40B4-BE49-F238E27FC236}">
                <a16:creationId xmlns="" xmlns:a16="http://schemas.microsoft.com/office/drawing/2014/main" id="{89779CAB-FE61-435E-9BB1-AF870FB7BD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9" name="Rectangle 7">
            <a:extLst>
              <a:ext uri="{FF2B5EF4-FFF2-40B4-BE49-F238E27FC236}">
                <a16:creationId xmlns="" xmlns:a16="http://schemas.microsoft.com/office/drawing/2014/main" id="{B9FA211A-5DAC-B95B-F76C-4A68075A0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4DFBE2A-EA0F-4834-8E56-6A5DCCF24A9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6709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57467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1150938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72720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230187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878682" algn="l" defTabSz="11514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4418" algn="l" defTabSz="11514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0154" algn="l" defTabSz="11514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5892" algn="l" defTabSz="115147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="" xmlns:a16="http://schemas.microsoft.com/office/drawing/2014/main" id="{0AC0C888-00A4-3F41-2A28-C0614162C2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="" xmlns:a16="http://schemas.microsoft.com/office/drawing/2014/main" id="{011D9DC7-6E3D-341B-663D-A4063910A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="" xmlns:a16="http://schemas.microsoft.com/office/drawing/2014/main" id="{47D96F31-624D-06CA-A1CD-907F5B1936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6BB6F0B-1822-4AE0-B319-81AD2B4435FF}" type="slidenum">
              <a:rPr lang="en-US" altLang="vi-VN" smtClean="0"/>
              <a:pPr/>
              <a:t>2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="" xmlns:a16="http://schemas.microsoft.com/office/drawing/2014/main" id="{B4D17894-7016-A01F-FA69-499CF063D9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="" xmlns:a16="http://schemas.microsoft.com/office/drawing/2014/main" id="{265BF99E-FB39-30C2-C0CC-26FF188DF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="" xmlns:a16="http://schemas.microsoft.com/office/drawing/2014/main" id="{9219E198-71CF-03E8-86A0-A96537BD0D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559DB46-FFF3-4457-98AC-6A49722CDE39}" type="slidenum">
              <a:rPr lang="en-US" altLang="vi-VN" smtClean="0"/>
              <a:pPr/>
              <a:t>18</a:t>
            </a:fld>
            <a:endParaRPr lang="en-US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9EEFCC0-EE64-EB39-A7D2-9369393F7EE9}"/>
              </a:ext>
            </a:extLst>
          </p:cNvPr>
          <p:cNvSpPr/>
          <p:nvPr/>
        </p:nvSpPr>
        <p:spPr>
          <a:xfrm>
            <a:off x="11999913" y="4848225"/>
            <a:ext cx="190500" cy="2011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48" tIns="57573" rIns="115148" bIns="57573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6392C35-4084-53D7-D8DE-26ADC57829B6}"/>
              </a:ext>
            </a:extLst>
          </p:cNvPr>
          <p:cNvSpPr/>
          <p:nvPr/>
        </p:nvSpPr>
        <p:spPr>
          <a:xfrm>
            <a:off x="11999913" y="0"/>
            <a:ext cx="190500" cy="4848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48" tIns="57573" rIns="115148" bIns="57573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22">
            <a:extLst>
              <a:ext uri="{FF2B5EF4-FFF2-40B4-BE49-F238E27FC236}">
                <a16:creationId xmlns="" xmlns:a16="http://schemas.microsoft.com/office/drawing/2014/main" id="{6F01FDD5-558E-5D5B-AEEA-246F3D7EB2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4625" y="0"/>
            <a:ext cx="2263775" cy="285750"/>
          </a:xfrm>
          <a:prstGeom prst="rect">
            <a:avLst/>
          </a:prstGeom>
          <a:noFill/>
          <a:ln>
            <a:noFill/>
          </a:ln>
        </p:spPr>
        <p:txBody>
          <a:bodyPr wrap="none" lIns="115148" tIns="57573" rIns="115148" bIns="57573">
            <a:spAutoFit/>
          </a:bodyPr>
          <a:lstStyle>
            <a:lvl1pPr algn="r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r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r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r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r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100">
                <a:solidFill>
                  <a:schemeClr val="bg1"/>
                </a:solidFill>
                <a:latin typeface="Verdana" pitchFamily="34" charset="0"/>
                <a:cs typeface="Arial" charset="0"/>
              </a:rPr>
              <a:t>www.trungtamtinhoc.edu.vn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521" y="228656"/>
            <a:ext cx="10361851" cy="457305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11100" spc="-99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21" y="4801711"/>
            <a:ext cx="9142810" cy="914612"/>
          </a:xfrm>
        </p:spPr>
        <p:txBody>
          <a:bodyPr/>
          <a:lstStyle>
            <a:lvl1pPr marL="0" indent="0" algn="l">
              <a:buNone/>
              <a:defRPr b="0" cap="all" spc="151" baseline="0">
                <a:solidFill>
                  <a:schemeClr val="tx2"/>
                </a:solidFill>
                <a:latin typeface="+mj-lt"/>
              </a:defRPr>
            </a:lvl1pPr>
            <a:lvl2pPr marL="575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2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86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0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5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5B6C6444-2615-38F0-9783-A9280321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602AEC5F-3223-FFEF-C3D5-92196E39A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6089757E-0F4A-DCF0-3B59-F7916608E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53B427F-4D2C-4FE2-B88E-C5E18DBED9D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1640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C1D22F-804E-D57F-18B3-17099817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48F0CF-5761-E5F8-7665-0B90BF95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591C57-DEB9-C1B6-18CC-A91CA904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6FFB0-5EAC-49B0-829D-85E18756235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2822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EB7C71-D4F2-6371-AA55-968C3764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19D46C-63B4-27FD-20ED-A43367ADD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C86644-85F6-DA0B-0780-E8DC298E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2455E-7484-48AC-97F2-EB2564181D3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3553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80935" y="0"/>
            <a:ext cx="7813836" cy="6870112"/>
          </a:xfrm>
          <a:custGeom>
            <a:avLst/>
            <a:gdLst>
              <a:gd name="connsiteX0" fmla="*/ 0 w 7814853"/>
              <a:gd name="connsiteY0" fmla="*/ 0 h 6868522"/>
              <a:gd name="connsiteX1" fmla="*/ 7814853 w 7814853"/>
              <a:gd name="connsiteY1" fmla="*/ 0 h 6868522"/>
              <a:gd name="connsiteX2" fmla="*/ 7814853 w 7814853"/>
              <a:gd name="connsiteY2" fmla="*/ 6868522 h 6868522"/>
              <a:gd name="connsiteX3" fmla="*/ 4047943 w 7814853"/>
              <a:gd name="connsiteY3" fmla="*/ 6868522 h 6868522"/>
              <a:gd name="connsiteX4" fmla="*/ 2297383 w 7814853"/>
              <a:gd name="connsiteY4" fmla="*/ 3363323 h 6868522"/>
              <a:gd name="connsiteX5" fmla="*/ 1746929 w 7814853"/>
              <a:gd name="connsiteY5" fmla="*/ 3271883 h 6868522"/>
              <a:gd name="connsiteX6" fmla="*/ 0 w 7814853"/>
              <a:gd name="connsiteY6" fmla="*/ 247777 h 68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853" h="6868522">
                <a:moveTo>
                  <a:pt x="0" y="0"/>
                </a:moveTo>
                <a:lnTo>
                  <a:pt x="7814853" y="0"/>
                </a:lnTo>
                <a:lnTo>
                  <a:pt x="7814853" y="6868522"/>
                </a:lnTo>
                <a:lnTo>
                  <a:pt x="4047943" y="6868522"/>
                </a:lnTo>
                <a:lnTo>
                  <a:pt x="2297383" y="3363323"/>
                </a:lnTo>
                <a:lnTo>
                  <a:pt x="1746929" y="3271883"/>
                </a:lnTo>
                <a:lnTo>
                  <a:pt x="0" y="247777"/>
                </a:lnTo>
                <a:close/>
              </a:path>
            </a:pathLst>
          </a:custGeom>
          <a:solidFill>
            <a:srgbClr val="E6E6E6"/>
          </a:solidFill>
        </p:spPr>
        <p:txBody>
          <a:bodyPr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Date Placeholder 1">
            <a:extLst>
              <a:ext uri="{FF2B5EF4-FFF2-40B4-BE49-F238E27FC236}">
                <a16:creationId xmlns="" xmlns:a16="http://schemas.microsoft.com/office/drawing/2014/main" id="{4239930B-A331-13FE-FC55-9D62C75DF9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7B2C4-D8FE-440E-9AC7-872004E4E7D0}" type="datetimeFigureOut">
              <a:rPr lang="en-US"/>
              <a:pPr>
                <a:defRPr/>
              </a:pPr>
              <a:t>2/11/2023</a:t>
            </a:fld>
            <a:endParaRPr lang="en-US" dirty="0"/>
          </a:p>
        </p:txBody>
      </p:sp>
      <p:sp>
        <p:nvSpPr>
          <p:cNvPr id="4" name="Footer Placeholder 2">
            <a:extLst>
              <a:ext uri="{FF2B5EF4-FFF2-40B4-BE49-F238E27FC236}">
                <a16:creationId xmlns="" xmlns:a16="http://schemas.microsoft.com/office/drawing/2014/main" id="{5A9D0EB9-64D9-A893-A32B-DDDD44E4BB2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="" xmlns:a16="http://schemas.microsoft.com/office/drawing/2014/main" id="{846132DE-BDBE-00DE-CEAA-13B5E3D58A6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3AFB5-CD2B-4E79-A980-F273A8521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36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4CC0A8-438E-3A2F-914F-D6C0573EC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C2F2B6-8596-09FD-2057-AEDDF3C06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75238A-4ABC-D554-7AAF-9F58D95E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9256-7C09-4A36-95DF-8D60FD714E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1098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1448139"/>
            <a:ext cx="10361851" cy="4322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11100" b="0" cap="all" spc="-99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228655"/>
            <a:ext cx="10361851" cy="1067047"/>
          </a:xfrm>
        </p:spPr>
        <p:txBody>
          <a:bodyPr anchor="b"/>
          <a:lstStyle>
            <a:lvl1pPr marL="0" indent="0">
              <a:buNone/>
              <a:defRPr sz="2500" b="0" cap="all" spc="151" baseline="0">
                <a:solidFill>
                  <a:schemeClr val="tx2"/>
                </a:solidFill>
                <a:latin typeface="+mj-lt"/>
              </a:defRPr>
            </a:lvl1pPr>
            <a:lvl2pPr marL="57573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14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72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29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86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44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0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58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F1C70A5-7D27-FEE2-4B1E-42BDE2456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795805-6761-A5F7-85B0-34EB1B782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0733C1-6F7C-131F-4114-BFBFD1522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FF557-C40D-4C10-9744-65E800601F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94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3957" y="1575167"/>
            <a:ext cx="4388549" cy="452701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5997" y="1575167"/>
            <a:ext cx="4388549" cy="452701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7A205D1-E54A-6D62-2BAD-ABB6BA93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E995437A-919A-91A3-AD85-35CD9A81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A0BF7461-1439-4AFE-367A-932CB2B5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93A3-0C99-41E1-8BDC-0071E33FB97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3009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9893" y="1573133"/>
            <a:ext cx="4388549" cy="639911"/>
          </a:xfrm>
        </p:spPr>
        <p:txBody>
          <a:bodyPr anchor="b">
            <a:noAutofit/>
          </a:bodyPr>
          <a:lstStyle>
            <a:lvl1pPr marL="0" indent="0">
              <a:buNone/>
              <a:defRPr sz="2300" b="0" cap="all" spc="126" baseline="0">
                <a:solidFill>
                  <a:schemeClr val="tx1"/>
                </a:solidFill>
                <a:latin typeface="+mj-lt"/>
              </a:defRPr>
            </a:lvl1pPr>
            <a:lvl2pPr marL="575736" indent="0">
              <a:buNone/>
              <a:defRPr sz="2500" b="1"/>
            </a:lvl2pPr>
            <a:lvl3pPr marL="1151472" indent="0">
              <a:buNone/>
              <a:defRPr sz="2300" b="1"/>
            </a:lvl3pPr>
            <a:lvl4pPr marL="1727210" indent="0">
              <a:buNone/>
              <a:defRPr sz="2000" b="1"/>
            </a:lvl4pPr>
            <a:lvl5pPr marL="2302946" indent="0">
              <a:buNone/>
              <a:defRPr sz="2000" b="1"/>
            </a:lvl5pPr>
            <a:lvl6pPr marL="2878682" indent="0">
              <a:buNone/>
              <a:defRPr sz="2000" b="1"/>
            </a:lvl6pPr>
            <a:lvl7pPr marL="3454418" indent="0">
              <a:buNone/>
              <a:defRPr sz="2000" b="1"/>
            </a:lvl7pPr>
            <a:lvl8pPr marL="4030154" indent="0">
              <a:buNone/>
              <a:defRPr sz="2000" b="1"/>
            </a:lvl8pPr>
            <a:lvl9pPr marL="4605892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9893" y="2259891"/>
            <a:ext cx="4388549" cy="3841369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060" y="1573133"/>
            <a:ext cx="4388549" cy="639911"/>
          </a:xfrm>
        </p:spPr>
        <p:txBody>
          <a:bodyPr anchor="b">
            <a:noAutofit/>
          </a:bodyPr>
          <a:lstStyle>
            <a:lvl1pPr marL="0" indent="0">
              <a:buNone/>
              <a:defRPr lang="en-US" sz="2300" b="0" kern="1200" cap="all" spc="126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75736" indent="0">
              <a:buNone/>
              <a:defRPr sz="2500" b="1"/>
            </a:lvl2pPr>
            <a:lvl3pPr marL="1151472" indent="0">
              <a:buNone/>
              <a:defRPr sz="2300" b="1"/>
            </a:lvl3pPr>
            <a:lvl4pPr marL="1727210" indent="0">
              <a:buNone/>
              <a:defRPr sz="2000" b="1"/>
            </a:lvl4pPr>
            <a:lvl5pPr marL="2302946" indent="0">
              <a:buNone/>
              <a:defRPr sz="2000" b="1"/>
            </a:lvl5pPr>
            <a:lvl6pPr marL="2878682" indent="0">
              <a:buNone/>
              <a:defRPr sz="2000" b="1"/>
            </a:lvl6pPr>
            <a:lvl7pPr marL="3454418" indent="0">
              <a:buNone/>
              <a:defRPr sz="2000" b="1"/>
            </a:lvl7pPr>
            <a:lvl8pPr marL="4030154" indent="0">
              <a:buNone/>
              <a:defRPr sz="2000" b="1"/>
            </a:lvl8pPr>
            <a:lvl9pPr marL="4605892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060" y="2259891"/>
            <a:ext cx="4388549" cy="3841369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BD32A81B-A831-DC31-C509-81E37AB26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A222828C-1236-F156-B042-55655501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40406BE4-9C6A-F3B6-8FF0-EA3040DB2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0D6E4-CA7E-45ED-8251-565BA5CBD83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1424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67C7D845-FBF8-AEE8-48E6-5606DC0C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644ECEE-5B4B-8E72-C53B-2126B9E07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5D534C3E-046B-B390-E236-444DC77A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5EE28-A3E5-4E30-8627-713109AC824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4301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E405CC0E-E79C-9ABD-8F49-382D2EBC5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76472E49-FAB2-009E-0C10-4FB4EA57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4F8D5C0-EEFE-8D30-91A1-690CD58D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92B68-15DF-475F-907D-95261B2DC96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43697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6" y="1600574"/>
            <a:ext cx="6814781" cy="4481597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1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5" y="1600574"/>
            <a:ext cx="4010562" cy="448159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575736" indent="0">
              <a:buNone/>
              <a:defRPr sz="1500"/>
            </a:lvl2pPr>
            <a:lvl3pPr marL="1151472" indent="0">
              <a:buNone/>
              <a:defRPr sz="1400"/>
            </a:lvl3pPr>
            <a:lvl4pPr marL="1727210" indent="0">
              <a:buNone/>
              <a:defRPr sz="1100"/>
            </a:lvl4pPr>
            <a:lvl5pPr marL="2302946" indent="0">
              <a:buNone/>
              <a:defRPr sz="1100"/>
            </a:lvl5pPr>
            <a:lvl6pPr marL="2878682" indent="0">
              <a:buNone/>
              <a:defRPr sz="1100"/>
            </a:lvl6pPr>
            <a:lvl7pPr marL="3454418" indent="0">
              <a:buNone/>
              <a:defRPr sz="1100"/>
            </a:lvl7pPr>
            <a:lvl8pPr marL="4030154" indent="0">
              <a:buNone/>
              <a:defRPr sz="1100"/>
            </a:lvl8pPr>
            <a:lvl9pPr marL="460589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EDBFE1D-615F-56D7-C999-3383F3B17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17DC0F98-22DA-BC14-4EF7-9FB2C3442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6CC9F5F-9CE1-F2A1-820D-AEF5B6B3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49C49-5D16-464C-BC8A-C15436D41E1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7767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14969A4-F409-2C75-2A34-68E3F7516640}"/>
              </a:ext>
            </a:extLst>
          </p:cNvPr>
          <p:cNvSpPr/>
          <p:nvPr/>
        </p:nvSpPr>
        <p:spPr>
          <a:xfrm>
            <a:off x="11999913" y="4848225"/>
            <a:ext cx="190500" cy="20113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48" tIns="57573" rIns="115148" bIns="57573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706964B-B558-8CA3-4FB0-4FBDD450D074}"/>
              </a:ext>
            </a:extLst>
          </p:cNvPr>
          <p:cNvSpPr/>
          <p:nvPr/>
        </p:nvSpPr>
        <p:spPr>
          <a:xfrm>
            <a:off x="11999913" y="0"/>
            <a:ext cx="190500" cy="48482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48" tIns="57573" rIns="115148" bIns="57573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999607" cy="4847442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75736" indent="0">
              <a:buNone/>
              <a:defRPr sz="3500"/>
            </a:lvl2pPr>
            <a:lvl3pPr marL="1151472" indent="0">
              <a:buNone/>
              <a:defRPr sz="3100"/>
            </a:lvl3pPr>
            <a:lvl4pPr marL="1727210" indent="0">
              <a:buNone/>
              <a:defRPr sz="2500"/>
            </a:lvl4pPr>
            <a:lvl5pPr marL="2302946" indent="0">
              <a:buNone/>
              <a:defRPr sz="2500"/>
            </a:lvl5pPr>
            <a:lvl6pPr marL="2878682" indent="0">
              <a:buNone/>
              <a:defRPr sz="2500"/>
            </a:lvl6pPr>
            <a:lvl7pPr marL="3454418" indent="0">
              <a:buNone/>
              <a:defRPr sz="2500"/>
            </a:lvl7pPr>
            <a:lvl8pPr marL="4030154" indent="0">
              <a:buNone/>
              <a:defRPr sz="2500"/>
            </a:lvl8pPr>
            <a:lvl9pPr marL="4605892" indent="0">
              <a:buNone/>
              <a:defRPr sz="2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5716323"/>
            <a:ext cx="10869785" cy="457306"/>
          </a:xfrm>
        </p:spPr>
        <p:txBody>
          <a:bodyPr/>
          <a:lstStyle>
            <a:lvl1pPr marL="0" indent="0">
              <a:buNone/>
              <a:defRPr sz="2000"/>
            </a:lvl1pPr>
            <a:lvl2pPr marL="575736" indent="0">
              <a:buNone/>
              <a:defRPr sz="1500"/>
            </a:lvl2pPr>
            <a:lvl3pPr marL="1151472" indent="0">
              <a:buNone/>
              <a:defRPr sz="1400"/>
            </a:lvl3pPr>
            <a:lvl4pPr marL="1727210" indent="0">
              <a:buNone/>
              <a:defRPr sz="1100"/>
            </a:lvl4pPr>
            <a:lvl5pPr marL="2302946" indent="0">
              <a:buNone/>
              <a:defRPr sz="1100"/>
            </a:lvl5pPr>
            <a:lvl6pPr marL="2878682" indent="0">
              <a:buNone/>
              <a:defRPr sz="1100"/>
            </a:lvl6pPr>
            <a:lvl7pPr marL="3454418" indent="0">
              <a:buNone/>
              <a:defRPr sz="1100"/>
            </a:lvl7pPr>
            <a:lvl8pPr marL="4030154" indent="0">
              <a:buNone/>
              <a:defRPr sz="1100"/>
            </a:lvl8pPr>
            <a:lvl9pPr marL="4605892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521" y="4954147"/>
            <a:ext cx="10869785" cy="76217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="" xmlns:a16="http://schemas.microsoft.com/office/drawing/2014/main" id="{D9AFACF9-C573-2A31-B411-BF88D447F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36D2645D-1D78-0604-7C94-90E547080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9F200C41-5FC2-C538-31F3-4660A5229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5BDAB8-E5D5-43CB-BA07-1A6BC0CB0E5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021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0F31D1-50AF-E13D-ECC1-5C3ED3179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7721600" cy="1371600"/>
          </a:xfrm>
          <a:prstGeom prst="rect">
            <a:avLst/>
          </a:prstGeom>
        </p:spPr>
        <p:txBody>
          <a:bodyPr vert="horz" lIns="115148" tIns="57573" rIns="115148" bIns="57573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EB3188CB-A935-356A-92BC-F424A8468A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52600"/>
            <a:ext cx="10158413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5148" tIns="57573" rIns="115148" bIns="57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187108-5D99-5C06-3313-57C2E581B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173788"/>
            <a:ext cx="4572000" cy="304800"/>
          </a:xfrm>
          <a:prstGeom prst="rect">
            <a:avLst/>
          </a:prstGeom>
        </p:spPr>
        <p:txBody>
          <a:bodyPr vert="horz" lIns="115148" tIns="57573" rIns="115148" bIns="0" rtlCol="0" anchor="b"/>
          <a:lstStyle>
            <a:lvl1pPr algn="l" eaLnBrk="1" hangingPunct="1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AA73F6A-3832-E27A-1B8B-9960F13D4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494463"/>
            <a:ext cx="4572000" cy="284162"/>
          </a:xfrm>
          <a:prstGeom prst="rect">
            <a:avLst/>
          </a:prstGeom>
        </p:spPr>
        <p:txBody>
          <a:bodyPr vert="horz" lIns="115148" tIns="57573" rIns="115148" bIns="57573" rtlCol="0" anchor="t"/>
          <a:lstStyle>
            <a:lvl1pPr algn="l" eaLnBrk="1" hangingPunct="1"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F4C328-E652-BE9B-7F3F-45A1CC4E8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187907" y="5826919"/>
            <a:ext cx="1316037" cy="485775"/>
          </a:xfrm>
          <a:prstGeom prst="rect">
            <a:avLst/>
          </a:prstGeom>
        </p:spPr>
        <p:txBody>
          <a:bodyPr vert="horz" wrap="square" lIns="115148" tIns="57573" rIns="115148" bIns="57573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31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0AC08A9-803A-4D1F-870F-CA6FD727D91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02CB845-F51A-3E82-6D3A-A8BDD638C703}"/>
              </a:ext>
            </a:extLst>
          </p:cNvPr>
          <p:cNvSpPr/>
          <p:nvPr/>
        </p:nvSpPr>
        <p:spPr>
          <a:xfrm>
            <a:off x="11999913" y="0"/>
            <a:ext cx="190500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48" tIns="57573" rIns="115148" bIns="57573"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674C267-6EE8-04D4-7EB6-4C620FF684DD}"/>
              </a:ext>
            </a:extLst>
          </p:cNvPr>
          <p:cNvSpPr/>
          <p:nvPr/>
        </p:nvSpPr>
        <p:spPr>
          <a:xfrm>
            <a:off x="11999913" y="1371600"/>
            <a:ext cx="190500" cy="5487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48" tIns="57573" rIns="115148" bIns="57573"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9" r:id="rId9"/>
    <p:sldLayoutId id="2147483946" r:id="rId10"/>
    <p:sldLayoutId id="2147483947" r:id="rId11"/>
    <p:sldLayoutId id="2147483950" r:id="rId12"/>
  </p:sldLayoutIdLst>
  <p:txStyles>
    <p:titleStyle>
      <a:lvl1pPr algn="l" defTabSz="1150938" rtl="0" eaLnBrk="0" fontAlgn="base" hangingPunct="0">
        <a:spcBef>
          <a:spcPct val="0"/>
        </a:spcBef>
        <a:spcAft>
          <a:spcPct val="0"/>
        </a:spcAft>
        <a:defRPr sz="4500" kern="1200" cap="all" spc="-76">
          <a:solidFill>
            <a:schemeClr val="tx2"/>
          </a:solidFill>
          <a:latin typeface="+mj-lt"/>
          <a:ea typeface="+mj-ea"/>
          <a:cs typeface="+mj-cs"/>
        </a:defRPr>
      </a:lvl1pPr>
      <a:lvl2pPr algn="l" defTabSz="1150938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 Black" pitchFamily="34" charset="0"/>
        </a:defRPr>
      </a:lvl2pPr>
      <a:lvl3pPr algn="l" defTabSz="1150938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 Black" pitchFamily="34" charset="0"/>
        </a:defRPr>
      </a:lvl3pPr>
      <a:lvl4pPr algn="l" defTabSz="1150938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 Black" pitchFamily="34" charset="0"/>
        </a:defRPr>
      </a:lvl4pPr>
      <a:lvl5pPr algn="l" defTabSz="1150938" rtl="0" eaLnBrk="0" fontAlgn="base" hangingPunct="0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 Black" pitchFamily="34" charset="0"/>
        </a:defRPr>
      </a:lvl5pPr>
      <a:lvl6pPr marL="457200" algn="l" defTabSz="1150938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 Black" pitchFamily="34" charset="0"/>
        </a:defRPr>
      </a:lvl6pPr>
      <a:lvl7pPr marL="914400" algn="l" defTabSz="1150938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 Black" pitchFamily="34" charset="0"/>
        </a:defRPr>
      </a:lvl7pPr>
      <a:lvl8pPr marL="1371600" algn="l" defTabSz="1150938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 Black" pitchFamily="34" charset="0"/>
        </a:defRPr>
      </a:lvl8pPr>
      <a:lvl9pPr marL="1828800" algn="l" defTabSz="1150938" rtl="0" fontAlgn="base"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defTabSz="1150938" rtl="0" eaLnBrk="0" fontAlgn="base" hangingPunct="0">
        <a:spcBef>
          <a:spcPct val="20000"/>
        </a:spcBef>
        <a:spcAft>
          <a:spcPts val="750"/>
        </a:spcAft>
        <a:buFont typeface="Arial" panose="020B0604020202020204" pitchFamily="34" charset="0"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0188" algn="l" defTabSz="11509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8275" indent="-287338" algn="l" defTabSz="11509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2014538" indent="-287338" algn="l" defTabSz="11509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590800" indent="-287338" algn="l" defTabSz="1150938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166551" indent="-287869" algn="l" defTabSz="1151472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742287" indent="-287869" algn="l" defTabSz="1151472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4318023" indent="-287869" algn="l" defTabSz="1151472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893759" indent="-287869" algn="l" defTabSz="1151472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14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736" algn="l" defTabSz="11514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472" algn="l" defTabSz="11514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210" algn="l" defTabSz="11514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946" algn="l" defTabSz="11514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8682" algn="l" defTabSz="11514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4418" algn="l" defTabSz="11514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0154" algn="l" defTabSz="11514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5892" algn="l" defTabSz="115147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49.jpe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41F6B275-B3CF-BF66-23B5-68D5A3DAD2C7}"/>
              </a:ext>
            </a:extLst>
          </p:cNvPr>
          <p:cNvGrpSpPr/>
          <p:nvPr/>
        </p:nvGrpSpPr>
        <p:grpSpPr>
          <a:xfrm>
            <a:off x="824459" y="1202136"/>
            <a:ext cx="2050818" cy="2576305"/>
            <a:chOff x="925821" y="849247"/>
            <a:chExt cx="2050818" cy="25763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BA223678-D5D1-1A78-ED20-B2B428A68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02273" y="849247"/>
              <a:ext cx="1974366" cy="152684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E932FC6E-8F83-8B6B-EB33-6E18AD288244}"/>
                </a:ext>
              </a:extLst>
            </p:cNvPr>
            <p:cNvSpPr txBox="1"/>
            <p:nvPr/>
          </p:nvSpPr>
          <p:spPr>
            <a:xfrm>
              <a:off x="925821" y="2471445"/>
              <a:ext cx="2050818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2 phút </a:t>
              </a:r>
              <a:r>
                <a:rPr lang="en-US" sz="28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suy nghĩ </a:t>
              </a:r>
              <a:r>
                <a:rPr lang="en-US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cá nhân</a:t>
              </a:r>
              <a:endParaRPr lang="vi-VN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679D5980-2DAD-5025-D45E-613623BAD1C3}"/>
              </a:ext>
            </a:extLst>
          </p:cNvPr>
          <p:cNvGrpSpPr/>
          <p:nvPr/>
        </p:nvGrpSpPr>
        <p:grpSpPr>
          <a:xfrm>
            <a:off x="3238536" y="1197546"/>
            <a:ext cx="3724211" cy="2540513"/>
            <a:chOff x="3339898" y="844657"/>
            <a:chExt cx="3724211" cy="25405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7FA78054-4BCE-E19A-5F17-4E719758C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55133" y="844657"/>
              <a:ext cx="1983437" cy="151543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F90BE395-FC35-057A-1E8A-713B15777904}"/>
                </a:ext>
              </a:extLst>
            </p:cNvPr>
            <p:cNvSpPr txBox="1"/>
            <p:nvPr/>
          </p:nvSpPr>
          <p:spPr>
            <a:xfrm>
              <a:off x="4829592" y="2431063"/>
              <a:ext cx="2234517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1 phút </a:t>
              </a:r>
              <a:r>
                <a:rPr lang="en-US" sz="28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chia sẽ </a:t>
              </a:r>
              <a:r>
                <a:rPr lang="en-US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với bạn kế bên</a:t>
              </a:r>
              <a:endParaRPr lang="vi-VN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Striped Right Arrow 19">
              <a:extLst>
                <a:ext uri="{FF2B5EF4-FFF2-40B4-BE49-F238E27FC236}">
                  <a16:creationId xmlns="" xmlns:a16="http://schemas.microsoft.com/office/drawing/2014/main" id="{05493490-310B-983B-BB9A-09883BFF6103}"/>
                </a:ext>
              </a:extLst>
            </p:cNvPr>
            <p:cNvSpPr/>
            <p:nvPr/>
          </p:nvSpPr>
          <p:spPr>
            <a:xfrm>
              <a:off x="3339898" y="1109085"/>
              <a:ext cx="1251975" cy="1007165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5D116CF-49BA-2760-DCC8-BA46AAC14222}"/>
              </a:ext>
            </a:extLst>
          </p:cNvPr>
          <p:cNvGrpSpPr/>
          <p:nvPr/>
        </p:nvGrpSpPr>
        <p:grpSpPr>
          <a:xfrm>
            <a:off x="7327198" y="1213545"/>
            <a:ext cx="3824491" cy="2540513"/>
            <a:chOff x="7428560" y="860656"/>
            <a:chExt cx="3824491" cy="25405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="" xmlns:a16="http://schemas.microsoft.com/office/drawing/2014/main" id="{9A58BEFB-3F86-C600-8E7D-E375ACBE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0526" y="860656"/>
              <a:ext cx="1974366" cy="151543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E2153FD0-E1C5-F1D2-B73E-DE25AD5B1B66}"/>
                </a:ext>
              </a:extLst>
            </p:cNvPr>
            <p:cNvSpPr txBox="1"/>
            <p:nvPr/>
          </p:nvSpPr>
          <p:spPr>
            <a:xfrm>
              <a:off x="9062367" y="2447062"/>
              <a:ext cx="2190684" cy="95410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1 phút </a:t>
              </a:r>
              <a:r>
                <a:rPr lang="en-US" sz="28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trình bày </a:t>
              </a:r>
              <a:r>
                <a:rPr lang="en-US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ea typeface="Tahoma" panose="020B0604030504040204" pitchFamily="34" charset="0"/>
                  <a:cs typeface="Tahoma" panose="020B0604030504040204" pitchFamily="34" charset="0"/>
                </a:rPr>
                <a:t>trước lớp</a:t>
              </a:r>
              <a:endParaRPr lang="vi-VN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Striped Right Arrow 23">
              <a:extLst>
                <a:ext uri="{FF2B5EF4-FFF2-40B4-BE49-F238E27FC236}">
                  <a16:creationId xmlns="" xmlns:a16="http://schemas.microsoft.com/office/drawing/2014/main" id="{804456E0-E7AB-EDDF-1FC4-2B7850C59414}"/>
                </a:ext>
              </a:extLst>
            </p:cNvPr>
            <p:cNvSpPr/>
            <p:nvPr/>
          </p:nvSpPr>
          <p:spPr>
            <a:xfrm>
              <a:off x="7428560" y="1109085"/>
              <a:ext cx="1251975" cy="1007165"/>
            </a:xfrm>
            <a:prstGeom prst="strip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E79E293C-9307-58AA-F3E2-1C19DAE7B96A}"/>
              </a:ext>
            </a:extLst>
          </p:cNvPr>
          <p:cNvGrpSpPr>
            <a:grpSpLocks/>
          </p:cNvGrpSpPr>
          <p:nvPr/>
        </p:nvGrpSpPr>
        <p:grpSpPr bwMode="auto">
          <a:xfrm>
            <a:off x="173038" y="3827463"/>
            <a:ext cx="11771312" cy="2952750"/>
            <a:chOff x="172962" y="3828128"/>
            <a:chExt cx="11770772" cy="2951882"/>
          </a:xfrm>
          <a:solidFill>
            <a:srgbClr val="FFFF00"/>
          </a:solidFill>
        </p:grpSpPr>
        <p:sp>
          <p:nvSpPr>
            <p:cNvPr id="4" name="Rounded Rectangle 3">
              <a:extLst>
                <a:ext uri="{FF2B5EF4-FFF2-40B4-BE49-F238E27FC236}">
                  <a16:creationId xmlns="" xmlns:a16="http://schemas.microsoft.com/office/drawing/2014/main" id="{2E3EAD43-B315-91A7-580B-8CC9A050C9D9}"/>
                </a:ext>
              </a:extLst>
            </p:cNvPr>
            <p:cNvSpPr/>
            <p:nvPr/>
          </p:nvSpPr>
          <p:spPr>
            <a:xfrm>
              <a:off x="172962" y="4331738"/>
              <a:ext cx="11770772" cy="2448272"/>
            </a:xfrm>
            <a:prstGeom prst="roundRect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="" xmlns:a16="http://schemas.microsoft.com/office/drawing/2014/main" id="{F074B2B1-5410-6994-FC18-0A8D9659AFB1}"/>
                </a:ext>
              </a:extLst>
            </p:cNvPr>
            <p:cNvSpPr/>
            <p:nvPr/>
          </p:nvSpPr>
          <p:spPr>
            <a:xfrm>
              <a:off x="2034831" y="3947220"/>
              <a:ext cx="2849217" cy="742121"/>
            </a:xfrm>
            <a:prstGeom prst="roundRect">
              <a:avLst>
                <a:gd name="adj" fmla="val 39881"/>
              </a:avLst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en-US" sz="3600" b="1">
                  <a:solidFill>
                    <a:srgbClr val="00206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#9Slide03 Bebas Neue Bold" panose="020B0606020202050201" pitchFamily="34" charset="0"/>
                  <a:cs typeface="Tahoma" panose="020B0604030504040204" pitchFamily="34" charset="0"/>
                </a:rPr>
                <a:t>NHIỆM VỤ</a:t>
              </a:r>
              <a:endParaRPr lang="vi-VN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#9Slide03 Bebas Neue Bold" panose="020B0606020202050201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7180162F-553D-33F5-B244-751B50C96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544558" y="3828128"/>
              <a:ext cx="868355" cy="904776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68B324E-1FAB-D33E-F09E-EAC92CD3E302}"/>
              </a:ext>
            </a:extLst>
          </p:cNvPr>
          <p:cNvSpPr/>
          <p:nvPr/>
        </p:nvSpPr>
        <p:spPr>
          <a:xfrm>
            <a:off x="839788" y="5530850"/>
            <a:ext cx="10499725" cy="1101725"/>
          </a:xfrm>
          <a:prstGeom prst="rect">
            <a:avLst/>
          </a:prstGeom>
          <a:ln>
            <a:noFill/>
            <a:prstDash val="dash"/>
          </a:ln>
        </p:spPr>
        <p:txBody>
          <a:bodyPr lIns="115160" tIns="57580" rIns="115160" bIns="57580">
            <a:spAutoFit/>
          </a:bodyPr>
          <a:lstStyle/>
          <a:p>
            <a:pPr algn="just" eaLnBrk="1" hangingPunct="1">
              <a:defRPr/>
            </a:pPr>
            <a:r>
              <a:rPr lang="vi-VN" sz="3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2. Các sản phẩm đó làm nguyên liệu cho các ngành công nghiệp nào? Lấy ví dụ một số ngành mà em biết?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1A7B1BEB-4037-A4C1-ACF3-31E1F07D1ACD}"/>
              </a:ext>
            </a:extLst>
          </p:cNvPr>
          <p:cNvSpPr/>
          <p:nvPr/>
        </p:nvSpPr>
        <p:spPr>
          <a:xfrm>
            <a:off x="804863" y="4872038"/>
            <a:ext cx="10506075" cy="608012"/>
          </a:xfrm>
          <a:prstGeom prst="rect">
            <a:avLst/>
          </a:prstGeom>
          <a:ln>
            <a:noFill/>
            <a:prstDash val="dash"/>
          </a:ln>
        </p:spPr>
        <p:txBody>
          <a:bodyPr lIns="115160" tIns="57580" rIns="115160" bIns="57580">
            <a:spAutoFit/>
          </a:bodyPr>
          <a:lstStyle/>
          <a:p>
            <a:pPr algn="just" eaLnBrk="1" hangingPunct="1">
              <a:defRPr/>
            </a:pPr>
            <a:r>
              <a:rPr lang="vi-VN" sz="32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1. Em hãy kể tên các sản phẩm của ngành nông nghiệp?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7B22949-A899-7D76-BE3B-87A162B66855}"/>
              </a:ext>
            </a:extLst>
          </p:cNvPr>
          <p:cNvSpPr/>
          <p:nvPr/>
        </p:nvSpPr>
        <p:spPr>
          <a:xfrm>
            <a:off x="173038" y="0"/>
            <a:ext cx="138112" cy="414972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A4B5512-37C0-4D74-4836-5AC4022DABD9}"/>
              </a:ext>
            </a:extLst>
          </p:cNvPr>
          <p:cNvGrpSpPr/>
          <p:nvPr/>
        </p:nvGrpSpPr>
        <p:grpSpPr>
          <a:xfrm>
            <a:off x="0" y="-41635"/>
            <a:ext cx="12575927" cy="898881"/>
            <a:chOff x="0" y="-41635"/>
            <a:chExt cx="12575927" cy="89888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AF2C232D-3364-8F9B-DAEC-99026D7C3204}"/>
                </a:ext>
              </a:extLst>
            </p:cNvPr>
            <p:cNvSpPr txBox="1"/>
            <p:nvPr/>
          </p:nvSpPr>
          <p:spPr>
            <a:xfrm>
              <a:off x="3854961" y="-41635"/>
              <a:ext cx="3935413" cy="85493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115148" tIns="57573" rIns="115148" bIns="57573"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Bebas Neue ZSmall" panose="020B0606020202050201" pitchFamily="34" charset="0"/>
                  <a:cs typeface="Arial" charset="0"/>
                </a:rPr>
                <a:t>KHỞI ĐỘNG</a:t>
              </a:r>
              <a:endParaRPr lang="vi-VN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F22C8090-13A4-F7FA-4746-5D1D3B361699}"/>
                </a:ext>
              </a:extLst>
            </p:cNvPr>
            <p:cNvSpPr/>
            <p:nvPr/>
          </p:nvSpPr>
          <p:spPr>
            <a:xfrm>
              <a:off x="0" y="809556"/>
              <a:ext cx="12575927" cy="47690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9E142DF-B7D0-E6C4-CC2F-DBA8BF51F00E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1828800"/>
            <a:ext cx="4246563" cy="638175"/>
            <a:chOff x="806450" y="1828800"/>
            <a:chExt cx="4246563" cy="638175"/>
          </a:xfrm>
        </p:grpSpPr>
        <p:pic>
          <p:nvPicPr>
            <p:cNvPr id="17428" name="Picture 1">
              <a:extLst>
                <a:ext uri="{FF2B5EF4-FFF2-40B4-BE49-F238E27FC236}">
                  <a16:creationId xmlns="" xmlns:a16="http://schemas.microsoft.com/office/drawing/2014/main" id="{007FCD96-F3EE-93BF-1279-9615FBBF89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9098" y="1833594"/>
              <a:ext cx="628585" cy="628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: Rounded Corners 3">
              <a:extLst>
                <a:ext uri="{FF2B5EF4-FFF2-40B4-BE49-F238E27FC236}">
                  <a16:creationId xmlns="" xmlns:a16="http://schemas.microsoft.com/office/drawing/2014/main" id="{4D132A76-03B5-2E89-D8FA-07A0729144A9}"/>
                </a:ext>
              </a:extLst>
            </p:cNvPr>
            <p:cNvSpPr/>
            <p:nvPr/>
          </p:nvSpPr>
          <p:spPr>
            <a:xfrm>
              <a:off x="806450" y="1828800"/>
              <a:ext cx="4246563" cy="63817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2060"/>
                  </a:solidFill>
                  <a:latin typeface="#9Slide03 Bebas Neue ZSmall" panose="020B0606020202050201" pitchFamily="34" charset="0"/>
                </a:rPr>
                <a:t>TỔNG THỂ CÁC NGÀNH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2A0DF06A-9722-B050-B83B-DE04775C8ECE}"/>
              </a:ext>
            </a:extLst>
          </p:cNvPr>
          <p:cNvSpPr/>
          <p:nvPr/>
        </p:nvSpPr>
        <p:spPr>
          <a:xfrm>
            <a:off x="4006850" y="838200"/>
            <a:ext cx="4246563" cy="6381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ZSmall" panose="020B0606020202050201" pitchFamily="34" charset="0"/>
              </a:rPr>
              <a:t>CƠ CẤU NGÀNH CÔNG NGHIỆP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B9563FF-5E14-AA55-02BB-D7B83320EB81}"/>
              </a:ext>
            </a:extLst>
          </p:cNvPr>
          <p:cNvGrpSpPr>
            <a:grpSpLocks/>
          </p:cNvGrpSpPr>
          <p:nvPr/>
        </p:nvGrpSpPr>
        <p:grpSpPr bwMode="auto">
          <a:xfrm>
            <a:off x="7246938" y="1803400"/>
            <a:ext cx="4248150" cy="646113"/>
            <a:chOff x="7246938" y="1802748"/>
            <a:chExt cx="4248150" cy="646765"/>
          </a:xfrm>
        </p:grpSpPr>
        <p:pic>
          <p:nvPicPr>
            <p:cNvPr id="17426" name="Picture 5">
              <a:extLst>
                <a:ext uri="{FF2B5EF4-FFF2-40B4-BE49-F238E27FC236}">
                  <a16:creationId xmlns="" xmlns:a16="http://schemas.microsoft.com/office/drawing/2014/main" id="{71DCCD7A-6D63-D296-9055-D31B1A8D3C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3729" y="1802748"/>
              <a:ext cx="638176" cy="638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EF2DE8C6-CFC5-0223-FA2A-5CCD2E931966}"/>
                </a:ext>
              </a:extLst>
            </p:cNvPr>
            <p:cNvSpPr/>
            <p:nvPr/>
          </p:nvSpPr>
          <p:spPr>
            <a:xfrm>
              <a:off x="7246938" y="1810694"/>
              <a:ext cx="4248150" cy="63881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2060"/>
                  </a:solidFill>
                  <a:latin typeface="#9Slide03 Bebas Neue ZSmall" panose="020B0606020202050201" pitchFamily="34" charset="0"/>
                </a:rPr>
                <a:t>CÁC NHỚM NGÀNH</a:t>
              </a: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0E235F48-5E0A-AB4D-E3A5-1004F29857CB}"/>
              </a:ext>
            </a:extLst>
          </p:cNvPr>
          <p:cNvCxnSpPr/>
          <p:nvPr/>
        </p:nvCxnSpPr>
        <p:spPr>
          <a:xfrm>
            <a:off x="5338763" y="2100263"/>
            <a:ext cx="1223962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C087796B-4611-0A5A-3C92-029792419094}"/>
              </a:ext>
            </a:extLst>
          </p:cNvPr>
          <p:cNvCxnSpPr/>
          <p:nvPr/>
        </p:nvCxnSpPr>
        <p:spPr>
          <a:xfrm flipH="1">
            <a:off x="5770563" y="2316163"/>
            <a:ext cx="1296987" cy="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5A8DD969-D0B3-A8F5-A8E9-7F73C5168A38}"/>
              </a:ext>
            </a:extLst>
          </p:cNvPr>
          <p:cNvCxnSpPr>
            <a:stCxn id="3" idx="2"/>
            <a:endCxn id="4" idx="0"/>
          </p:cNvCxnSpPr>
          <p:nvPr/>
        </p:nvCxnSpPr>
        <p:spPr>
          <a:xfrm flipH="1">
            <a:off x="2928938" y="1476375"/>
            <a:ext cx="3201987" cy="352425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A8FA6965-8BE1-E420-8734-BCA56C70F6D1}"/>
              </a:ext>
            </a:extLst>
          </p:cNvPr>
          <p:cNvCxnSpPr>
            <a:stCxn id="3" idx="2"/>
            <a:endCxn id="5" idx="0"/>
          </p:cNvCxnSpPr>
          <p:nvPr/>
        </p:nvCxnSpPr>
        <p:spPr>
          <a:xfrm>
            <a:off x="6130925" y="1476375"/>
            <a:ext cx="3240088" cy="334963"/>
          </a:xfrm>
          <a:prstGeom prst="straightConnector1">
            <a:avLst/>
          </a:prstGeom>
          <a:ln w="285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47CB8082-3655-D622-F474-A8E906BD6367}"/>
              </a:ext>
            </a:extLst>
          </p:cNvPr>
          <p:cNvSpPr/>
          <p:nvPr/>
        </p:nvSpPr>
        <p:spPr bwMode="auto">
          <a:xfrm>
            <a:off x="0" y="693738"/>
            <a:ext cx="12190413" cy="71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4D4769F-2221-7173-8E23-2BBBA5476EF5}"/>
              </a:ext>
            </a:extLst>
          </p:cNvPr>
          <p:cNvSpPr txBox="1"/>
          <p:nvPr/>
        </p:nvSpPr>
        <p:spPr bwMode="auto">
          <a:xfrm>
            <a:off x="1127125" y="0"/>
            <a:ext cx="10225088" cy="731838"/>
          </a:xfrm>
          <a:prstGeom prst="rect">
            <a:avLst/>
          </a:prstGeom>
          <a:noFill/>
        </p:spPr>
        <p:txBody>
          <a:bodyPr lIns="115148" tIns="57573" rIns="115148" bIns="57573"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1. VAI TRÒ, ĐẶC ĐIỂM, CƠ CẤU NGÀNH CÔNG NGHIỆP</a:t>
            </a:r>
            <a:endParaRPr lang="vi-VN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pic>
        <p:nvPicPr>
          <p:cNvPr id="17419" name="Picture 9" descr="Hình ảnh có liên quan">
            <a:extLst>
              <a:ext uri="{FF2B5EF4-FFF2-40B4-BE49-F238E27FC236}">
                <a16:creationId xmlns="" xmlns:a16="http://schemas.microsoft.com/office/drawing/2014/main" id="{0C5459C9-3BC9-F399-A4EF-0C63A61E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4525" y="4090988"/>
            <a:ext cx="392588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31">
            <a:extLst>
              <a:ext uri="{FF2B5EF4-FFF2-40B4-BE49-F238E27FC236}">
                <a16:creationId xmlns="" xmlns:a16="http://schemas.microsoft.com/office/drawing/2014/main" id="{2CD139FE-18FE-8F8D-C68A-3C41F1B2D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0025" y="2824163"/>
            <a:ext cx="618966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en-US" sz="32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Cơ cấu ngành công nghiệp gồm tổng thể các ngành, nhóm ngành tạo nên công nghiệp và mối quan hệ giữa chúng.</a:t>
            </a:r>
            <a:endParaRPr lang="en-US" altLang="en-US" sz="32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422" name="Picture 35">
            <a:extLst>
              <a:ext uri="{FF2B5EF4-FFF2-40B4-BE49-F238E27FC236}">
                <a16:creationId xmlns="" xmlns:a16="http://schemas.microsoft.com/office/drawing/2014/main" id="{AC2ADD2D-F6D5-6832-003F-100074366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450" y="4752975"/>
            <a:ext cx="30035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6">
            <a:extLst>
              <a:ext uri="{FF2B5EF4-FFF2-40B4-BE49-F238E27FC236}">
                <a16:creationId xmlns="" xmlns:a16="http://schemas.microsoft.com/office/drawing/2014/main" id="{3550729D-D3E3-D899-B4BD-0DB2BE284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7363" y="4754563"/>
            <a:ext cx="2989262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3">
            <a:extLst>
              <a:ext uri="{FF2B5EF4-FFF2-40B4-BE49-F238E27FC236}">
                <a16:creationId xmlns="" xmlns:a16="http://schemas.microsoft.com/office/drawing/2014/main" id="{E8766251-40F3-53D4-1F81-A83C070EA771}"/>
              </a:ext>
            </a:extLst>
          </p:cNvPr>
          <p:cNvGrpSpPr>
            <a:grpSpLocks/>
          </p:cNvGrpSpPr>
          <p:nvPr/>
        </p:nvGrpSpPr>
        <p:grpSpPr bwMode="auto">
          <a:xfrm>
            <a:off x="806450" y="2709863"/>
            <a:ext cx="3003550" cy="1800225"/>
            <a:chOff x="9528744" y="3718322"/>
            <a:chExt cx="3004458" cy="1799704"/>
          </a:xfrm>
        </p:grpSpPr>
        <p:sp>
          <p:nvSpPr>
            <p:cNvPr id="23" name="Pentagon 20">
              <a:extLst>
                <a:ext uri="{FF2B5EF4-FFF2-40B4-BE49-F238E27FC236}">
                  <a16:creationId xmlns="" xmlns:a16="http://schemas.microsoft.com/office/drawing/2014/main" id="{CE11895F-55D8-FD07-861A-9F81485757A9}"/>
                </a:ext>
              </a:extLst>
            </p:cNvPr>
            <p:cNvSpPr/>
            <p:nvPr/>
          </p:nvSpPr>
          <p:spPr>
            <a:xfrm>
              <a:off x="9528744" y="3718322"/>
              <a:ext cx="3004458" cy="1799704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5F11D4B2-6316-CDD2-8727-12C77BAFAC99}"/>
                </a:ext>
              </a:extLst>
            </p:cNvPr>
            <p:cNvSpPr txBox="1"/>
            <p:nvPr/>
          </p:nvSpPr>
          <p:spPr>
            <a:xfrm>
              <a:off x="9528744" y="4002402"/>
              <a:ext cx="2140597" cy="10760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32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Bebas Neue ZSmall" panose="020B0606020202050201" pitchFamily="34" charset="0"/>
                  <a:cs typeface="Arial" charset="0"/>
                </a:rPr>
                <a:t>KHÁI NIỆM CƠ CẤU NGÀNH CN</a:t>
              </a:r>
              <a:endParaRPr lang="vi-VN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DBD7C74-0720-3753-422C-AF325DCD68A5}"/>
              </a:ext>
            </a:extLst>
          </p:cNvPr>
          <p:cNvSpPr/>
          <p:nvPr/>
        </p:nvSpPr>
        <p:spPr>
          <a:xfrm>
            <a:off x="319088" y="344488"/>
            <a:ext cx="3605212" cy="6826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</a:rPr>
              <a:t>CÔNG NGHIỆP KHAI THÁC</a:t>
            </a:r>
            <a:endParaRPr lang="vi-VN" sz="28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A9EB4EC-06C5-6365-A514-B1136892AF62}"/>
              </a:ext>
            </a:extLst>
          </p:cNvPr>
          <p:cNvSpPr/>
          <p:nvPr/>
        </p:nvSpPr>
        <p:spPr>
          <a:xfrm>
            <a:off x="4787900" y="379413"/>
            <a:ext cx="2316163" cy="628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</a:rPr>
              <a:t>CƠ CẤU</a:t>
            </a:r>
            <a:endParaRPr lang="vi-VN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FDFF4069-293F-4B82-FC1E-107247D08BAE}"/>
              </a:ext>
            </a:extLst>
          </p:cNvPr>
          <p:cNvGrpSpPr>
            <a:grpSpLocks/>
          </p:cNvGrpSpPr>
          <p:nvPr/>
        </p:nvGrpSpPr>
        <p:grpSpPr bwMode="auto">
          <a:xfrm>
            <a:off x="7175500" y="341313"/>
            <a:ext cx="4824413" cy="682625"/>
            <a:chOff x="7175326" y="246914"/>
            <a:chExt cx="4824536" cy="683939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4ECD0C12-65BA-0E9C-7F79-755AF5182533}"/>
                </a:ext>
              </a:extLst>
            </p:cNvPr>
            <p:cNvSpPr/>
            <p:nvPr/>
          </p:nvSpPr>
          <p:spPr>
            <a:xfrm>
              <a:off x="7823043" y="246914"/>
              <a:ext cx="4176819" cy="68393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Bebas Neue ZSmall" panose="020B0606020202050201" pitchFamily="34" charset="0"/>
                </a:rPr>
                <a:t>CÔNG NGHIỆP CHẾ BIẾN</a:t>
              </a:r>
              <a:endParaRPr lang="vi-VN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</a:endParaRPr>
            </a:p>
          </p:txBody>
        </p:sp>
        <p:sp>
          <p:nvSpPr>
            <p:cNvPr id="16" name="Right Arrow 15">
              <a:extLst>
                <a:ext uri="{FF2B5EF4-FFF2-40B4-BE49-F238E27FC236}">
                  <a16:creationId xmlns="" xmlns:a16="http://schemas.microsoft.com/office/drawing/2014/main" id="{C1E51A53-D3B2-3952-6EAC-1AD24E81F0EE}"/>
                </a:ext>
              </a:extLst>
            </p:cNvPr>
            <p:cNvSpPr/>
            <p:nvPr/>
          </p:nvSpPr>
          <p:spPr>
            <a:xfrm>
              <a:off x="7175326" y="286677"/>
              <a:ext cx="576278" cy="644176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 sz="2800">
                <a:solidFill>
                  <a:srgbClr val="0070C0"/>
                </a:solidFill>
                <a:latin typeface="#9Slide03 Bebas Neue ZSmall" panose="020B0606020202050201" pitchFamily="34" charset="0"/>
              </a:endParaRPr>
            </a:p>
          </p:txBody>
        </p:sp>
      </p:grpSp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id="{F4B4BFF5-44CC-79B9-5E77-72E5C24BA310}"/>
              </a:ext>
            </a:extLst>
          </p:cNvPr>
          <p:cNvSpPr/>
          <p:nvPr/>
        </p:nvSpPr>
        <p:spPr>
          <a:xfrm rot="10800000">
            <a:off x="4044950" y="409575"/>
            <a:ext cx="576263" cy="64452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>
              <a:solidFill>
                <a:srgbClr val="0070C0"/>
              </a:solidFill>
            </a:endParaRPr>
          </a:p>
        </p:txBody>
      </p:sp>
      <p:pic>
        <p:nvPicPr>
          <p:cNvPr id="18438" name="Picture 2" descr="Kết quả hình ảnh cho KHAI THÁC DẦU MỎ">
            <a:extLst>
              <a:ext uri="{FF2B5EF4-FFF2-40B4-BE49-F238E27FC236}">
                <a16:creationId xmlns="" xmlns:a16="http://schemas.microsoft.com/office/drawing/2014/main" id="{BC9AEC8E-8A2B-680F-E268-82C787B3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1331913"/>
            <a:ext cx="2735262" cy="2314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4" descr="Hình ảnh có liên quan">
            <a:extLst>
              <a:ext uri="{FF2B5EF4-FFF2-40B4-BE49-F238E27FC236}">
                <a16:creationId xmlns="" xmlns:a16="http://schemas.microsoft.com/office/drawing/2014/main" id="{7E84028C-6F42-1470-F6F2-DCF71E40F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8788" y="1331913"/>
            <a:ext cx="2762250" cy="230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6" descr="Kết quả hình ảnh cho công nghiệp CHẾ BIẾN">
            <a:extLst>
              <a:ext uri="{FF2B5EF4-FFF2-40B4-BE49-F238E27FC236}">
                <a16:creationId xmlns="" xmlns:a16="http://schemas.microsoft.com/office/drawing/2014/main" id="{277F16A5-DB35-FF54-5CDE-8CBDB60BE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913" y="1306513"/>
            <a:ext cx="2732087" cy="227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="" xmlns:a16="http://schemas.microsoft.com/office/drawing/2014/main" id="{0CF3E1C9-B08F-C88C-809B-518E5F693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7650" y="1301750"/>
            <a:ext cx="2789238" cy="2282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F82027AC-ABE3-F828-198D-2CD7D296EC7E}"/>
              </a:ext>
            </a:extLst>
          </p:cNvPr>
          <p:cNvGrpSpPr/>
          <p:nvPr/>
        </p:nvGrpSpPr>
        <p:grpSpPr>
          <a:xfrm>
            <a:off x="4871070" y="2421682"/>
            <a:ext cx="2318324" cy="3176505"/>
            <a:chOff x="4943078" y="2219726"/>
            <a:chExt cx="2318324" cy="317650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3F1E594-520D-E950-9116-E5605FCD68C9}"/>
                </a:ext>
              </a:extLst>
            </p:cNvPr>
            <p:cNvCxnSpPr/>
            <p:nvPr/>
          </p:nvCxnSpPr>
          <p:spPr>
            <a:xfrm>
              <a:off x="6023198" y="2219726"/>
              <a:ext cx="0" cy="170654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AD8AE2D0-7C0D-ADCF-A8B1-87581CF1726E}"/>
                </a:ext>
              </a:extLst>
            </p:cNvPr>
            <p:cNvCxnSpPr/>
            <p:nvPr/>
          </p:nvCxnSpPr>
          <p:spPr>
            <a:xfrm>
              <a:off x="6195350" y="3689690"/>
              <a:ext cx="0" cy="170654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B4A0C486-98DA-7F74-1754-5C47EE9292FE}"/>
                </a:ext>
              </a:extLst>
            </p:cNvPr>
            <p:cNvCxnSpPr/>
            <p:nvPr/>
          </p:nvCxnSpPr>
          <p:spPr>
            <a:xfrm flipH="1" flipV="1">
              <a:off x="4943078" y="3717826"/>
              <a:ext cx="1252272" cy="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C9B5038C-0D45-D992-07F1-583D1E8DE5C4}"/>
                </a:ext>
              </a:extLst>
            </p:cNvPr>
            <p:cNvCxnSpPr/>
            <p:nvPr/>
          </p:nvCxnSpPr>
          <p:spPr>
            <a:xfrm flipH="1" flipV="1">
              <a:off x="6009130" y="3907921"/>
              <a:ext cx="1252272" cy="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43" name="Picture 1">
            <a:extLst>
              <a:ext uri="{FF2B5EF4-FFF2-40B4-BE49-F238E27FC236}">
                <a16:creationId xmlns="" xmlns:a16="http://schemas.microsoft.com/office/drawing/2014/main" id="{9386680B-325E-2977-A772-426284E34A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4246563"/>
            <a:ext cx="2744787" cy="2268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4" name="Picture 2">
            <a:extLst>
              <a:ext uri="{FF2B5EF4-FFF2-40B4-BE49-F238E27FC236}">
                <a16:creationId xmlns="" xmlns:a16="http://schemas.microsoft.com/office/drawing/2014/main" id="{733D5525-6821-D4E4-EBEB-FE9D3D7BCE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6563" y="4270375"/>
            <a:ext cx="2784475" cy="224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5" name="Picture 3">
            <a:extLst>
              <a:ext uri="{FF2B5EF4-FFF2-40B4-BE49-F238E27FC236}">
                <a16:creationId xmlns="" xmlns:a16="http://schemas.microsoft.com/office/drawing/2014/main" id="{EF90BA77-F457-F024-E8C6-C72FC832FB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4913" y="4294188"/>
            <a:ext cx="2762250" cy="2244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5">
            <a:extLst>
              <a:ext uri="{FF2B5EF4-FFF2-40B4-BE49-F238E27FC236}">
                <a16:creationId xmlns="" xmlns:a16="http://schemas.microsoft.com/office/drawing/2014/main" id="{C32116CF-DE9B-E220-FEDA-C852A17675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2588" y="4325938"/>
            <a:ext cx="2752725" cy="2230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63A0173-E900-3F0B-D60E-413E4117448D}"/>
              </a:ext>
            </a:extLst>
          </p:cNvPr>
          <p:cNvSpPr/>
          <p:nvPr/>
        </p:nvSpPr>
        <p:spPr>
          <a:xfrm>
            <a:off x="8415338" y="1536700"/>
            <a:ext cx="3513137" cy="4845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5039CC9-BFA5-33A2-3A48-A64139CA8A01}"/>
              </a:ext>
            </a:extLst>
          </p:cNvPr>
          <p:cNvSpPr/>
          <p:nvPr/>
        </p:nvSpPr>
        <p:spPr>
          <a:xfrm>
            <a:off x="3970338" y="1536700"/>
            <a:ext cx="4144962" cy="4845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#9Slide03 Oswald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B48B7B9-E2D2-FF47-4A42-68734A803C49}"/>
              </a:ext>
            </a:extLst>
          </p:cNvPr>
          <p:cNvSpPr/>
          <p:nvPr/>
        </p:nvSpPr>
        <p:spPr bwMode="auto">
          <a:xfrm>
            <a:off x="0" y="693738"/>
            <a:ext cx="12190413" cy="71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A5ED80E-C3CD-A536-58CB-96746899E36C}"/>
              </a:ext>
            </a:extLst>
          </p:cNvPr>
          <p:cNvSpPr txBox="1"/>
          <p:nvPr/>
        </p:nvSpPr>
        <p:spPr bwMode="auto">
          <a:xfrm>
            <a:off x="1127125" y="0"/>
            <a:ext cx="10225088" cy="731838"/>
          </a:xfrm>
          <a:prstGeom prst="rect">
            <a:avLst/>
          </a:prstGeom>
          <a:noFill/>
        </p:spPr>
        <p:txBody>
          <a:bodyPr lIns="115148" tIns="57573" rIns="115148" bIns="57573"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1. VAI TRÒ, ĐẶC ĐIỂM, CƠ CẤU NGÀNH CÔNG NGHIỆP</a:t>
            </a:r>
            <a:endParaRPr lang="vi-VN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DBB12D6-6E62-5986-3BB8-9B83F7FA1518}"/>
              </a:ext>
            </a:extLst>
          </p:cNvPr>
          <p:cNvSpPr/>
          <p:nvPr/>
        </p:nvSpPr>
        <p:spPr>
          <a:xfrm>
            <a:off x="406400" y="1536700"/>
            <a:ext cx="3297238" cy="4845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6F2247F5-FEF8-7B3B-95EE-86BF771389AB}"/>
              </a:ext>
            </a:extLst>
          </p:cNvPr>
          <p:cNvSpPr/>
          <p:nvPr/>
        </p:nvSpPr>
        <p:spPr>
          <a:xfrm>
            <a:off x="801688" y="1076325"/>
            <a:ext cx="2447925" cy="685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#9Slide03 Bebas Neue ZSmall" panose="020B0606020202050201" pitchFamily="34" charset="0"/>
              </a:rPr>
              <a:t>VAI TRÒ</a:t>
            </a:r>
          </a:p>
        </p:txBody>
      </p:sp>
      <p:sp>
        <p:nvSpPr>
          <p:cNvPr id="19464" name="TextBox 8">
            <a:extLst>
              <a:ext uri="{FF2B5EF4-FFF2-40B4-BE49-F238E27FC236}">
                <a16:creationId xmlns="" xmlns:a16="http://schemas.microsoft.com/office/drawing/2014/main" id="{588C331B-DACB-03BB-8FE5-516019D2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917700"/>
            <a:ext cx="3067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Cung cấp TLSX cho toàn bộ nền KT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68327B60-C72F-77E6-2D4D-73CA4877B0C5}"/>
              </a:ext>
            </a:extLst>
          </p:cNvPr>
          <p:cNvSpPr/>
          <p:nvPr/>
        </p:nvSpPr>
        <p:spPr>
          <a:xfrm>
            <a:off x="4784725" y="1076325"/>
            <a:ext cx="2447925" cy="685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#9Slide03 Bebas Neue ZSmall" panose="020B0606020202050201" pitchFamily="34" charset="0"/>
              </a:rPr>
              <a:t>ĐẶC ĐIỂM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3C6278A-B8C4-B903-1FBD-E5521E2767C5}"/>
              </a:ext>
            </a:extLst>
          </p:cNvPr>
          <p:cNvSpPr/>
          <p:nvPr/>
        </p:nvSpPr>
        <p:spPr>
          <a:xfrm>
            <a:off x="8929688" y="1076325"/>
            <a:ext cx="2447925" cy="685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#9Slide03 Bebas Neue ZSmall" panose="020B0606020202050201" pitchFamily="34" charset="0"/>
              </a:rPr>
              <a:t>CƠ CẤU</a:t>
            </a:r>
          </a:p>
        </p:txBody>
      </p:sp>
      <p:sp>
        <p:nvSpPr>
          <p:cNvPr id="19467" name="TextBox 11">
            <a:extLst>
              <a:ext uri="{FF2B5EF4-FFF2-40B4-BE49-F238E27FC236}">
                <a16:creationId xmlns="" xmlns:a16="http://schemas.microsoft.com/office/drawing/2014/main" id="{10160196-7A07-E024-A973-4395F9088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3011488"/>
            <a:ext cx="32131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- Cung cấp hàng tiêu dùng phong phú</a:t>
            </a:r>
          </a:p>
        </p:txBody>
      </p:sp>
      <p:sp>
        <p:nvSpPr>
          <p:cNvPr id="19468" name="TextBox 12">
            <a:extLst>
              <a:ext uri="{FF2B5EF4-FFF2-40B4-BE49-F238E27FC236}">
                <a16:creationId xmlns="" xmlns:a16="http://schemas.microsoft.com/office/drawing/2014/main" id="{A5BAD6A5-D188-EDDB-64AA-245818FA3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4090988"/>
            <a:ext cx="31845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- Cung cấp hàng xuất khẩu, tạo việc làm</a:t>
            </a:r>
          </a:p>
        </p:txBody>
      </p:sp>
      <p:sp>
        <p:nvSpPr>
          <p:cNvPr id="19469" name="TextBox 13">
            <a:extLst>
              <a:ext uri="{FF2B5EF4-FFF2-40B4-BE49-F238E27FC236}">
                <a16:creationId xmlns="" xmlns:a16="http://schemas.microsoft.com/office/drawing/2014/main" id="{4D213C09-5925-D20C-9562-B7170EF53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5172075"/>
            <a:ext cx="31845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- Khai thác hiệu quả tài nguyên thiên nhiên</a:t>
            </a:r>
          </a:p>
        </p:txBody>
      </p:sp>
      <p:sp>
        <p:nvSpPr>
          <p:cNvPr id="19470" name="TextBox 16">
            <a:extLst>
              <a:ext uri="{FF2B5EF4-FFF2-40B4-BE49-F238E27FC236}">
                <a16:creationId xmlns="" xmlns:a16="http://schemas.microsoft.com/office/drawing/2014/main" id="{FA916B19-CD33-097C-B856-E7D128B3C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0" y="1787525"/>
            <a:ext cx="39798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Gắn liền với sử dụng máy móc và áp dụng công nghệ.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71" name="TextBox 17">
            <a:extLst>
              <a:ext uri="{FF2B5EF4-FFF2-40B4-BE49-F238E27FC236}">
                <a16:creationId xmlns="" xmlns:a16="http://schemas.microsoft.com/office/drawing/2014/main" id="{CCBE1A75-8ACA-BE92-EF4A-DC7DCDF2C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3" y="2609850"/>
            <a:ext cx="40195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Có mức độ tập trung hoá, chuyên môn hoá và hợp tác hoá rất cao.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72" name="TextBox 19">
            <a:extLst>
              <a:ext uri="{FF2B5EF4-FFF2-40B4-BE49-F238E27FC236}">
                <a16:creationId xmlns="" xmlns:a16="http://schemas.microsoft.com/office/drawing/2014/main" id="{643AC2A3-C3CF-86EA-4818-8E5B81B4B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430588"/>
            <a:ext cx="39846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Tiêu thụ nguyên liệu lớn</a:t>
            </a: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lượng chất thải ra môi trường nhiều.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73" name="TextBox 21">
            <a:extLst>
              <a:ext uri="{FF2B5EF4-FFF2-40B4-BE49-F238E27FC236}">
                <a16:creationId xmlns="" xmlns:a16="http://schemas.microsoft.com/office/drawing/2014/main" id="{75D08511-49D7-15E8-740F-FB049B1D0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4294188"/>
            <a:ext cx="3956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Có tính linh động cao trong phân bố theo không gian lãnh thổ.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74" name="TextBox 23">
            <a:extLst>
              <a:ext uri="{FF2B5EF4-FFF2-40B4-BE49-F238E27FC236}">
                <a16:creationId xmlns="" xmlns:a16="http://schemas.microsoft.com/office/drawing/2014/main" id="{2C571821-DB6E-8197-9C76-E12875D88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5148263"/>
            <a:ext cx="39576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G</a:t>
            </a: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ắn liền với tự động hoá, ứng dụng công nghệ cao, đẩy mạnh nghiên cứu và phát triển.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75" name="TextBox 22">
            <a:extLst>
              <a:ext uri="{FF2B5EF4-FFF2-40B4-BE49-F238E27FC236}">
                <a16:creationId xmlns="" xmlns:a16="http://schemas.microsoft.com/office/drawing/2014/main" id="{F6441C3F-6AE3-5C8D-0456-D52E97012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5338" y="2185988"/>
            <a:ext cx="34575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- KN: </a:t>
            </a: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Cơ cấu ngành công nghiệp gồm tổng thể các ngành, nhóm ngành tạo nên công nghiệp và mối quan hệ giữa chúng.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76" name="TextBox 24">
            <a:extLst>
              <a:ext uri="{FF2B5EF4-FFF2-40B4-BE49-F238E27FC236}">
                <a16:creationId xmlns="" xmlns:a16="http://schemas.microsoft.com/office/drawing/2014/main" id="{32E4CE20-DE49-ECF2-0D72-DFE9AE65B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2325" y="4360863"/>
            <a:ext cx="345916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- Cơ cấu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477" name="TextBox 25">
            <a:extLst>
              <a:ext uri="{FF2B5EF4-FFF2-40B4-BE49-F238E27FC236}">
                <a16:creationId xmlns="" xmlns:a16="http://schemas.microsoft.com/office/drawing/2014/main" id="{F2180135-CDA9-5D96-6922-BB9A1BED1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363" y="4886325"/>
            <a:ext cx="22637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+ CN khai thác</a:t>
            </a:r>
          </a:p>
        </p:txBody>
      </p:sp>
      <p:sp>
        <p:nvSpPr>
          <p:cNvPr id="19478" name="TextBox 26">
            <a:extLst>
              <a:ext uri="{FF2B5EF4-FFF2-40B4-BE49-F238E27FC236}">
                <a16:creationId xmlns="" xmlns:a16="http://schemas.microsoft.com/office/drawing/2014/main" id="{AE229252-AF8B-A9CA-6A9D-EE1CEE833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5363" y="5360988"/>
            <a:ext cx="22637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+ CN chế biến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5B9ABD54-29AE-DD13-EE7C-3EDDA71950CD}"/>
              </a:ext>
            </a:extLst>
          </p:cNvPr>
          <p:cNvSpPr/>
          <p:nvPr/>
        </p:nvSpPr>
        <p:spPr>
          <a:xfrm>
            <a:off x="484188" y="1123950"/>
            <a:ext cx="619125" cy="61595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Bold" panose="020B0606020202050201" pitchFamily="34" charset="0"/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5EC1FE7E-1236-B1D8-40EB-25A799E8DC80}"/>
              </a:ext>
            </a:extLst>
          </p:cNvPr>
          <p:cNvSpPr/>
          <p:nvPr/>
        </p:nvSpPr>
        <p:spPr>
          <a:xfrm>
            <a:off x="4484688" y="1125538"/>
            <a:ext cx="619125" cy="61595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Bold" panose="020B0606020202050201" pitchFamily="34" charset="0"/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1ECF6900-D5F7-F089-2317-03260573BC84}"/>
              </a:ext>
            </a:extLst>
          </p:cNvPr>
          <p:cNvSpPr/>
          <p:nvPr/>
        </p:nvSpPr>
        <p:spPr>
          <a:xfrm>
            <a:off x="8612188" y="1131888"/>
            <a:ext cx="619125" cy="66833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Bold" panose="020B0606020202050201" pitchFamily="34" charset="0"/>
              </a:rPr>
              <a:t>3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">
            <a:extLst>
              <a:ext uri="{FF2B5EF4-FFF2-40B4-BE49-F238E27FC236}">
                <a16:creationId xmlns="" xmlns:a16="http://schemas.microsoft.com/office/drawing/2014/main" id="{F17078FE-536C-B3A0-6F84-9EDA9CC95258}"/>
              </a:ext>
            </a:extLst>
          </p:cNvPr>
          <p:cNvGrpSpPr>
            <a:grpSpLocks/>
          </p:cNvGrpSpPr>
          <p:nvPr/>
        </p:nvGrpSpPr>
        <p:grpSpPr bwMode="auto">
          <a:xfrm>
            <a:off x="180975" y="549275"/>
            <a:ext cx="3681413" cy="3622675"/>
            <a:chOff x="180987" y="549399"/>
            <a:chExt cx="3682038" cy="3622421"/>
          </a:xfrm>
        </p:grpSpPr>
        <p:pic>
          <p:nvPicPr>
            <p:cNvPr id="20491" name="Picture 3">
              <a:extLst>
                <a:ext uri="{FF2B5EF4-FFF2-40B4-BE49-F238E27FC236}">
                  <a16:creationId xmlns="" xmlns:a16="http://schemas.microsoft.com/office/drawing/2014/main" id="{9B5761E1-7055-CE62-D84F-3FC4420BC8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89" y="1291500"/>
              <a:ext cx="3179137" cy="2880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B4842369-7F20-B2C9-EB20-EEC6B441A873}"/>
                </a:ext>
              </a:extLst>
            </p:cNvPr>
            <p:cNvSpPr txBox="1"/>
            <p:nvPr/>
          </p:nvSpPr>
          <p:spPr>
            <a:xfrm>
              <a:off x="180987" y="549399"/>
              <a:ext cx="3682038" cy="608704"/>
            </a:xfrm>
            <a:prstGeom prst="rect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115148" tIns="57573" rIns="115148" bIns="57573">
              <a:spAutoFit/>
            </a:bodyPr>
            <a:lstStyle/>
            <a:p>
              <a:pPr algn="ctr" eaLnBrk="1" hangingPunct="1">
                <a:defRPr/>
              </a:pPr>
              <a:r>
                <a:rPr lang="en-US" sz="32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Bebas Neue ZSmall" panose="020B0606020202050201" pitchFamily="34" charset="0"/>
                </a:rPr>
                <a:t>CHUYÊN GIA MÔI TRƯỜNG…</a:t>
              </a:r>
              <a:endParaRPr lang="vi-VN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BC9B5AC-E295-EBB2-731B-D3A8C8FECB41}"/>
              </a:ext>
            </a:extLst>
          </p:cNvPr>
          <p:cNvSpPr/>
          <p:nvPr/>
        </p:nvSpPr>
        <p:spPr>
          <a:xfrm>
            <a:off x="3862388" y="3030538"/>
            <a:ext cx="7821612" cy="95408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2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Theo em, sự phát triển nhanh chóng của công nghiệp tác động như thế nào đến môi trường? Lấy ví dụ.</a:t>
            </a:r>
          </a:p>
        </p:txBody>
      </p:sp>
      <p:pic>
        <p:nvPicPr>
          <p:cNvPr id="15" name="Picture 6" descr="Hình ảnh có liên quan">
            <a:extLst>
              <a:ext uri="{FF2B5EF4-FFF2-40B4-BE49-F238E27FC236}">
                <a16:creationId xmlns="" xmlns:a16="http://schemas.microsoft.com/office/drawing/2014/main" id="{7A84E90E-855F-E0DF-3928-6883C2D05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2388" y="104775"/>
            <a:ext cx="3775075" cy="26193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Kết quả hình ảnh cho chất thai công nghiệp">
            <a:extLst>
              <a:ext uri="{FF2B5EF4-FFF2-40B4-BE49-F238E27FC236}">
                <a16:creationId xmlns="" xmlns:a16="http://schemas.microsoft.com/office/drawing/2014/main" id="{4DC6DD8A-497E-DF60-5A89-2F16D256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850" y="4308475"/>
            <a:ext cx="3716338" cy="2524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Kết quả hình ảnh cho bãi rác công nghiệp">
            <a:extLst>
              <a:ext uri="{FF2B5EF4-FFF2-40B4-BE49-F238E27FC236}">
                <a16:creationId xmlns="" xmlns:a16="http://schemas.microsoft.com/office/drawing/2014/main" id="{7B1A3A47-6545-D83D-6E91-DD3C0D1C6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638" y="101600"/>
            <a:ext cx="3789362" cy="26225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Kết quả hình ảnh cho ô nhiễm môi trường nước do công nghiệp">
            <a:extLst>
              <a:ext uri="{FF2B5EF4-FFF2-40B4-BE49-F238E27FC236}">
                <a16:creationId xmlns="" xmlns:a16="http://schemas.microsoft.com/office/drawing/2014/main" id="{49B0C17F-6569-3BA2-AC61-70FC025E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063" y="4308475"/>
            <a:ext cx="3743325" cy="25241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3">
            <a:extLst>
              <a:ext uri="{FF2B5EF4-FFF2-40B4-BE49-F238E27FC236}">
                <a16:creationId xmlns="" xmlns:a16="http://schemas.microsoft.com/office/drawing/2014/main" id="{B6A535AD-FEE7-0883-7DA0-4D9C1F52D989}"/>
              </a:ext>
            </a:extLst>
          </p:cNvPr>
          <p:cNvGrpSpPr>
            <a:grpSpLocks/>
          </p:cNvGrpSpPr>
          <p:nvPr/>
        </p:nvGrpSpPr>
        <p:grpSpPr bwMode="auto">
          <a:xfrm>
            <a:off x="8137525" y="4595813"/>
            <a:ext cx="3646488" cy="1800225"/>
            <a:chOff x="9528744" y="3718322"/>
            <a:chExt cx="3646091" cy="1799704"/>
          </a:xfrm>
        </p:grpSpPr>
        <p:sp>
          <p:nvSpPr>
            <p:cNvPr id="21" name="Pentagon 20">
              <a:extLst>
                <a:ext uri="{FF2B5EF4-FFF2-40B4-BE49-F238E27FC236}">
                  <a16:creationId xmlns="" xmlns:a16="http://schemas.microsoft.com/office/drawing/2014/main" id="{5877DB8A-3740-E60B-077D-3B0167B87665}"/>
                </a:ext>
              </a:extLst>
            </p:cNvPr>
            <p:cNvSpPr/>
            <p:nvPr/>
          </p:nvSpPr>
          <p:spPr>
            <a:xfrm>
              <a:off x="9528744" y="3718322"/>
              <a:ext cx="3646091" cy="1799704"/>
            </a:xfrm>
            <a:prstGeom prst="homePlat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070228F0-A298-D069-F33B-03FE7E22FC5A}"/>
                </a:ext>
              </a:extLst>
            </p:cNvPr>
            <p:cNvSpPr txBox="1"/>
            <p:nvPr/>
          </p:nvSpPr>
          <p:spPr>
            <a:xfrm>
              <a:off x="9695414" y="3861156"/>
              <a:ext cx="2520676" cy="15695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48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Bebas Neue ZSmall" panose="020B0606020202050201" pitchFamily="34" charset="0"/>
                  <a:cs typeface="Arial" charset="0"/>
                </a:rPr>
                <a:t>PHÁT TRIỂN BỀN VỮNG</a:t>
              </a:r>
              <a:endParaRPr lang="vi-VN" sz="4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D6E77C8-10FB-1B4B-60CC-0A4ADA3D474D}"/>
              </a:ext>
            </a:extLst>
          </p:cNvPr>
          <p:cNvSpPr txBox="1"/>
          <p:nvPr/>
        </p:nvSpPr>
        <p:spPr bwMode="auto">
          <a:xfrm>
            <a:off x="4943077" y="477466"/>
            <a:ext cx="2592289" cy="67026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115148" tIns="57573" rIns="115148" bIns="57573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</a:rPr>
              <a:t>EM CÓ BIẾT????</a:t>
            </a:r>
            <a:endParaRPr lang="vi-VN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53AC998C-74B5-58E4-14B6-96B6033B9D0C}"/>
              </a:ext>
            </a:extLst>
          </p:cNvPr>
          <p:cNvSpPr/>
          <p:nvPr/>
        </p:nvSpPr>
        <p:spPr>
          <a:xfrm>
            <a:off x="5049838" y="1506538"/>
            <a:ext cx="2232025" cy="4429125"/>
          </a:xfrm>
          <a:prstGeom prst="roundRect">
            <a:avLst>
              <a:gd name="adj" fmla="val 12310"/>
            </a:avLst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002060"/>
                </a:solidFill>
                <a:latin typeface="#9Slide03 Bebas Neue Bold" panose="020B0606020202050201" pitchFamily="34" charset="0"/>
              </a:rPr>
              <a:t>Ở VIỆT NAM, CÔNG NGHIỆP ĐƯỢC CHIA THÀNH 4 NHÓM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B3440E-7002-FF8E-E340-D714FBBC6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800" y="2827338"/>
            <a:ext cx="29765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Công nghiệp khai khoáng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A2B104D-851D-298C-32BF-BA45F8036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2925763"/>
            <a:ext cx="3960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Công nghiệp chế biến, chế tạo.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EF895F5-E36D-652C-2409-C09180FF9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" y="5961063"/>
            <a:ext cx="44323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CN SX và phân phối điện, khí đốt, nước nóng, hơi nước và điều hoà KK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6CF7669-E3E8-E674-E195-5AD4DD153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138" y="5949950"/>
            <a:ext cx="3998912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CN cung cấp nước, hoạt động quản lí và xử lí rác thải, nước thải.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A50D9FB-1DFB-5B44-9DC8-096003084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223838"/>
            <a:ext cx="4300538" cy="25669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8C20904-5C95-4E96-714C-BF3352F61B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100" y="333375"/>
            <a:ext cx="4298950" cy="25669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F7D32AA-97C1-7B1A-4BCA-AF0068E242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3409950"/>
            <a:ext cx="4206875" cy="249396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B23253EB-17B0-A284-C7A5-FAA39C70A0A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3376613"/>
            <a:ext cx="4298950" cy="25273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437A937-5448-0635-312E-178F3A47FA2C}"/>
              </a:ext>
            </a:extLst>
          </p:cNvPr>
          <p:cNvSpPr/>
          <p:nvPr/>
        </p:nvSpPr>
        <p:spPr bwMode="auto">
          <a:xfrm>
            <a:off x="0" y="693738"/>
            <a:ext cx="12190413" cy="71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3175C0-73B6-09E0-0693-B28E6F270E0B}"/>
              </a:ext>
            </a:extLst>
          </p:cNvPr>
          <p:cNvSpPr txBox="1"/>
          <p:nvPr/>
        </p:nvSpPr>
        <p:spPr bwMode="auto">
          <a:xfrm>
            <a:off x="119063" y="0"/>
            <a:ext cx="12071350" cy="669925"/>
          </a:xfrm>
          <a:prstGeom prst="rect">
            <a:avLst/>
          </a:prstGeom>
          <a:noFill/>
        </p:spPr>
        <p:txBody>
          <a:bodyPr lIns="115148" tIns="57573" rIns="115148" bIns="57573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2. CÁC NHÂN TỐ ẢNH HƯỞNG TỚI SỰ PHÂN BỐ VÀ PHÁT TRIỂN NGÀNH CÔNG NGHIỆP</a:t>
            </a:r>
            <a:endParaRPr lang="vi-V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4BC1EAF-5040-E25A-DE84-08343D102F94}"/>
              </a:ext>
            </a:extLst>
          </p:cNvPr>
          <p:cNvSpPr/>
          <p:nvPr/>
        </p:nvSpPr>
        <p:spPr>
          <a:xfrm>
            <a:off x="477838" y="981075"/>
            <a:ext cx="5902325" cy="73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VÒNG 1. HÌNH THÀNH NHÓM CHUYÊN GIA</a:t>
            </a:r>
            <a:endParaRPr lang="vi-VN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47B5E41-423D-CB89-F0EB-5FD0B30C3F35}"/>
              </a:ext>
            </a:extLst>
          </p:cNvPr>
          <p:cNvSpPr/>
          <p:nvPr/>
        </p:nvSpPr>
        <p:spPr>
          <a:xfrm>
            <a:off x="474663" y="1917700"/>
            <a:ext cx="5900737" cy="4754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FB5933F-E035-12A3-4269-9CE3C6332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1989138"/>
            <a:ext cx="5616575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spcAft>
                <a:spcPts val="750"/>
              </a:spcAft>
              <a:buFont typeface="Arial" panose="020B0604020202020204" pitchFamily="34" charset="0"/>
              <a:defRPr sz="25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2800" b="0">
                <a:solidFill>
                  <a:srgbClr val="002060"/>
                </a:solidFill>
                <a:latin typeface="#9Slide03 Oswald" panose="00000500000000000000" pitchFamily="2" charset="0"/>
              </a:rPr>
              <a:t>Chia lớp thành </a:t>
            </a:r>
            <a:r>
              <a:rPr lang="en-US" altLang="en-US" sz="2800" b="0">
                <a:solidFill>
                  <a:srgbClr val="FF0000"/>
                </a:solidFill>
                <a:latin typeface="#9Slide03 Oswald" panose="00000500000000000000" pitchFamily="2" charset="0"/>
              </a:rPr>
              <a:t>4 </a:t>
            </a:r>
            <a:r>
              <a:rPr lang="en-US" altLang="en-US" sz="2800" b="0">
                <a:solidFill>
                  <a:srgbClr val="002060"/>
                </a:solidFill>
                <a:latin typeface="#9Slide03 Oswald" panose="00000500000000000000" pitchFamily="2" charset="0"/>
              </a:rPr>
              <a:t>nhóm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</a:rPr>
              <a:t>NHIỆM VỤ: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0">
                <a:solidFill>
                  <a:srgbClr val="002060"/>
                </a:solidFill>
                <a:latin typeface="#9Slide03 Oswald" panose="00000500000000000000" pitchFamily="2" charset="0"/>
              </a:rPr>
              <a:t>Nhóm 1 và 3: Phân tích vai trò của các </a:t>
            </a:r>
            <a:r>
              <a:rPr lang="en-US" altLang="en-US" sz="2800" b="0">
                <a:solidFill>
                  <a:srgbClr val="FF0000"/>
                </a:solidFill>
                <a:latin typeface="#9Slide03 Oswald" panose="00000500000000000000" pitchFamily="2" charset="0"/>
              </a:rPr>
              <a:t>nhân tố bên trong</a:t>
            </a:r>
            <a:r>
              <a:rPr lang="en-US" altLang="en-US" sz="2800" b="0">
                <a:solidFill>
                  <a:srgbClr val="002060"/>
                </a:solidFill>
                <a:latin typeface="#9Slide03 Oswald" panose="00000500000000000000" pitchFamily="2" charset="0"/>
              </a:rPr>
              <a:t> đối với sự phát triển và phân bố ngành công nghiệp. Lấy </a:t>
            </a:r>
            <a:r>
              <a:rPr lang="en-US" altLang="en-US" sz="2800" b="0">
                <a:solidFill>
                  <a:srgbClr val="FF0000"/>
                </a:solidFill>
                <a:latin typeface="#9Slide03 Oswald" panose="00000500000000000000" pitchFamily="2" charset="0"/>
              </a:rPr>
              <a:t>ví dụ</a:t>
            </a:r>
            <a:r>
              <a:rPr lang="en-US" altLang="en-US" sz="2800" b="0">
                <a:solidFill>
                  <a:srgbClr val="002060"/>
                </a:solidFill>
                <a:latin typeface="#9Slide03 Oswald" panose="00000500000000000000" pitchFamily="2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800" b="0">
                <a:solidFill>
                  <a:srgbClr val="002060"/>
                </a:solidFill>
                <a:latin typeface="#9Slide03 Oswald" panose="00000500000000000000" pitchFamily="2" charset="0"/>
              </a:rPr>
              <a:t>Nhóm 2 và 4: Phân tích vai trò của các </a:t>
            </a:r>
            <a:r>
              <a:rPr lang="en-US" altLang="en-US" sz="2800" b="0">
                <a:solidFill>
                  <a:srgbClr val="FF0000"/>
                </a:solidFill>
                <a:latin typeface="#9Slide03 Oswald" panose="00000500000000000000" pitchFamily="2" charset="0"/>
              </a:rPr>
              <a:t>nhân tố bên ngoài</a:t>
            </a:r>
            <a:r>
              <a:rPr lang="en-US" altLang="en-US" sz="2800" b="0">
                <a:solidFill>
                  <a:srgbClr val="002060"/>
                </a:solidFill>
                <a:latin typeface="#9Slide03 Oswald" panose="00000500000000000000" pitchFamily="2" charset="0"/>
              </a:rPr>
              <a:t> đối với sự phát triển và phân bố ngành công nghiệp. Lấy </a:t>
            </a:r>
            <a:r>
              <a:rPr lang="en-US" altLang="en-US" sz="2800" b="0">
                <a:solidFill>
                  <a:srgbClr val="FF0000"/>
                </a:solidFill>
                <a:latin typeface="#9Slide03 Oswald" panose="00000500000000000000" pitchFamily="2" charset="0"/>
              </a:rPr>
              <a:t>ví dụ</a:t>
            </a:r>
            <a:r>
              <a:rPr lang="en-US" altLang="en-US" sz="2800" b="0">
                <a:solidFill>
                  <a:srgbClr val="002060"/>
                </a:solidFill>
                <a:latin typeface="#9Slide03 Oswald" panose="00000500000000000000" pitchFamily="2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</a:rPr>
              <a:t>THỜI GIAN: </a:t>
            </a:r>
            <a:r>
              <a:rPr lang="en-US" altLang="en-US" sz="2800" b="0">
                <a:solidFill>
                  <a:srgbClr val="FF0000"/>
                </a:solidFill>
                <a:latin typeface="#9Slide03 Oswald" panose="00000500000000000000" pitchFamily="2" charset="0"/>
              </a:rPr>
              <a:t>3 phút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8F34FCAB-DFBF-57C1-00A6-ACED3519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438" y="981075"/>
            <a:ext cx="5164137" cy="17192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538139D0-F0A4-E885-B418-C20FDEFD7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8438" y="2997200"/>
            <a:ext cx="5167312" cy="3675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2410D74-EA24-1977-2D01-351EB9F6E5CD}"/>
              </a:ext>
            </a:extLst>
          </p:cNvPr>
          <p:cNvSpPr/>
          <p:nvPr/>
        </p:nvSpPr>
        <p:spPr bwMode="auto">
          <a:xfrm>
            <a:off x="0" y="693738"/>
            <a:ext cx="12190413" cy="71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57ADE3-3FEC-BE14-8618-BA9AB6C6ECB2}"/>
              </a:ext>
            </a:extLst>
          </p:cNvPr>
          <p:cNvSpPr txBox="1"/>
          <p:nvPr/>
        </p:nvSpPr>
        <p:spPr bwMode="auto">
          <a:xfrm>
            <a:off x="119063" y="0"/>
            <a:ext cx="12071350" cy="669925"/>
          </a:xfrm>
          <a:prstGeom prst="rect">
            <a:avLst/>
          </a:prstGeom>
          <a:noFill/>
        </p:spPr>
        <p:txBody>
          <a:bodyPr lIns="115148" tIns="57573" rIns="115148" bIns="57573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2. CÁC NHÂN TỐ ẢNH HƯỞNG TỚI SỰ PHÂN BỐ VÀ PHÁT TRIỂN NGÀNH CÔNG NGHIỆP</a:t>
            </a:r>
            <a:endParaRPr lang="vi-V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EFB3C57-59A6-DFDA-8604-D9B8784A6731}"/>
              </a:ext>
            </a:extLst>
          </p:cNvPr>
          <p:cNvSpPr/>
          <p:nvPr/>
        </p:nvSpPr>
        <p:spPr>
          <a:xfrm>
            <a:off x="477838" y="1093788"/>
            <a:ext cx="5902325" cy="73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VÒNG 2. HÌNH THÀNH NHÓM MẢNH GHÉP</a:t>
            </a:r>
            <a:endParaRPr lang="vi-VN" sz="28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C16C09F-20BF-70FE-36DF-9D86223AFEC9}"/>
              </a:ext>
            </a:extLst>
          </p:cNvPr>
          <p:cNvSpPr/>
          <p:nvPr/>
        </p:nvSpPr>
        <p:spPr>
          <a:xfrm>
            <a:off x="474663" y="2028825"/>
            <a:ext cx="5900737" cy="46418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64270F3-76A7-0BE8-F1E3-B98F1F379EEA}"/>
              </a:ext>
            </a:extLst>
          </p:cNvPr>
          <p:cNvSpPr txBox="1"/>
          <p:nvPr/>
        </p:nvSpPr>
        <p:spPr>
          <a:xfrm>
            <a:off x="549275" y="2249488"/>
            <a:ext cx="5751513" cy="420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vi-VN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Các thành viên trong nhóm chuyên gia </a:t>
            </a:r>
            <a:r>
              <a:rPr lang="en-US" altLang="vi-VN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đánh số </a:t>
            </a:r>
            <a:r>
              <a:rPr lang="en-US" altLang="vi-VN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thứ tự </a:t>
            </a:r>
            <a:r>
              <a:rPr lang="en-US" altLang="vi-VN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từ 1 đến 6</a:t>
            </a:r>
            <a:r>
              <a:rPr lang="en-US" altLang="vi-VN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vi-VN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Các thành viên của nhóm chuyên gia có </a:t>
            </a:r>
            <a:r>
              <a:rPr lang="en-US" altLang="vi-VN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cùng số thứ tự di chuyển về 1 nhóm</a:t>
            </a:r>
            <a:r>
              <a:rPr lang="en-US" altLang="vi-VN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vi-VN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Các nhóm </a:t>
            </a:r>
            <a:r>
              <a:rPr lang="en-US" altLang="vi-VN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mảnh ghép </a:t>
            </a:r>
            <a:r>
              <a:rPr lang="en-US" altLang="vi-VN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lần lượt </a:t>
            </a:r>
            <a:r>
              <a:rPr lang="en-US" altLang="vi-VN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di chuyển </a:t>
            </a:r>
            <a:r>
              <a:rPr lang="en-US" altLang="vi-VN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theo sơ đồ.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vi-VN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Các </a:t>
            </a:r>
            <a:r>
              <a:rPr lang="en-US" altLang="vi-VN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chuyên gia lần lượt trình bày sản phẩm </a:t>
            </a:r>
            <a:r>
              <a:rPr lang="en-US" altLang="vi-VN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của mình. Các chuyên gia khác lắng nghe, nhận xét và phản biện.</a:t>
            </a:r>
            <a:endParaRPr lang="vi-VN" altLang="vi-VN" sz="28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B74516D-7F07-3523-A6E3-32917BCF7259}"/>
              </a:ext>
            </a:extLst>
          </p:cNvPr>
          <p:cNvGrpSpPr>
            <a:grpSpLocks/>
          </p:cNvGrpSpPr>
          <p:nvPr/>
        </p:nvGrpSpPr>
        <p:grpSpPr bwMode="auto">
          <a:xfrm>
            <a:off x="7175326" y="1557586"/>
            <a:ext cx="4248150" cy="4680520"/>
            <a:chOff x="7772400" y="1297018"/>
            <a:chExt cx="3657600" cy="3646884"/>
          </a:xfrm>
          <a:solidFill>
            <a:srgbClr val="FFC000"/>
          </a:solidFill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CBDC03C0-8B71-2F85-39D7-8EEB59937638}"/>
                </a:ext>
              </a:extLst>
            </p:cNvPr>
            <p:cNvSpPr/>
            <p:nvPr/>
          </p:nvSpPr>
          <p:spPr>
            <a:xfrm>
              <a:off x="7772400" y="1297018"/>
              <a:ext cx="1524000" cy="698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NHÓM SỐ 1</a:t>
              </a:r>
              <a:endParaRPr lang="vi-VN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1CADC5CA-A77F-144F-F022-8B02EB3A5C07}"/>
                </a:ext>
              </a:extLst>
            </p:cNvPr>
            <p:cNvSpPr/>
            <p:nvPr/>
          </p:nvSpPr>
          <p:spPr>
            <a:xfrm>
              <a:off x="7772400" y="2699665"/>
              <a:ext cx="1524000" cy="6988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NHÓM SỐ 2</a:t>
              </a:r>
              <a:endParaRPr lang="vi-VN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299A1910-781C-B3D4-2068-5F826F012684}"/>
                </a:ext>
              </a:extLst>
            </p:cNvPr>
            <p:cNvSpPr/>
            <p:nvPr/>
          </p:nvSpPr>
          <p:spPr>
            <a:xfrm>
              <a:off x="7772400" y="4245041"/>
              <a:ext cx="1524000" cy="698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NHÓM SỐ 3</a:t>
              </a:r>
              <a:endParaRPr lang="vi-VN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429D5D49-5AEB-93CE-CF67-0AD35F9A9D6A}"/>
                </a:ext>
              </a:extLst>
            </p:cNvPr>
            <p:cNvSpPr/>
            <p:nvPr/>
          </p:nvSpPr>
          <p:spPr>
            <a:xfrm>
              <a:off x="9906000" y="1297018"/>
              <a:ext cx="1524000" cy="698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NHÓM SỐ 6</a:t>
              </a:r>
              <a:endParaRPr lang="vi-VN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5C6C08A0-8C44-5377-3458-581BA76B2D24}"/>
                </a:ext>
              </a:extLst>
            </p:cNvPr>
            <p:cNvSpPr/>
            <p:nvPr/>
          </p:nvSpPr>
          <p:spPr>
            <a:xfrm>
              <a:off x="9906000" y="2699665"/>
              <a:ext cx="1524000" cy="6988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NHÓM SỐ 5</a:t>
              </a:r>
              <a:endParaRPr lang="vi-VN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BC43F912-56DE-43A7-23AE-4F0B4DAF7719}"/>
                </a:ext>
              </a:extLst>
            </p:cNvPr>
            <p:cNvSpPr/>
            <p:nvPr/>
          </p:nvSpPr>
          <p:spPr>
            <a:xfrm>
              <a:off x="9906000" y="4245042"/>
              <a:ext cx="1524000" cy="6988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itchFamily="34" charset="0"/>
                </a:rPr>
                <a:t>NHÓM SỐ 4</a:t>
              </a:r>
              <a:endParaRPr lang="vi-VN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30" name="Down Arrow 44">
              <a:extLst>
                <a:ext uri="{FF2B5EF4-FFF2-40B4-BE49-F238E27FC236}">
                  <a16:creationId xmlns="" xmlns:a16="http://schemas.microsoft.com/office/drawing/2014/main" id="{5F087A51-C547-9AF5-65C5-ED67183BB07C}"/>
                </a:ext>
              </a:extLst>
            </p:cNvPr>
            <p:cNvSpPr/>
            <p:nvPr/>
          </p:nvSpPr>
          <p:spPr>
            <a:xfrm>
              <a:off x="8382000" y="2098582"/>
              <a:ext cx="381341" cy="508374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31" name="Down Arrow 45">
              <a:extLst>
                <a:ext uri="{FF2B5EF4-FFF2-40B4-BE49-F238E27FC236}">
                  <a16:creationId xmlns="" xmlns:a16="http://schemas.microsoft.com/office/drawing/2014/main" id="{3B9B79A5-FDA2-24E7-FAF6-4912E88B8860}"/>
                </a:ext>
              </a:extLst>
            </p:cNvPr>
            <p:cNvSpPr/>
            <p:nvPr/>
          </p:nvSpPr>
          <p:spPr>
            <a:xfrm>
              <a:off x="8330381" y="3542492"/>
              <a:ext cx="381341" cy="508374"/>
            </a:xfrm>
            <a:prstGeom prst="down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32" name="Right Arrow 46">
              <a:extLst>
                <a:ext uri="{FF2B5EF4-FFF2-40B4-BE49-F238E27FC236}">
                  <a16:creationId xmlns="" xmlns:a16="http://schemas.microsoft.com/office/drawing/2014/main" id="{52CC4F88-5BE3-6C0F-D282-A80C1E71A8C9}"/>
                </a:ext>
              </a:extLst>
            </p:cNvPr>
            <p:cNvSpPr/>
            <p:nvPr/>
          </p:nvSpPr>
          <p:spPr>
            <a:xfrm>
              <a:off x="9332727" y="4394612"/>
              <a:ext cx="609600" cy="380971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33" name="Up Arrow 47">
              <a:extLst>
                <a:ext uri="{FF2B5EF4-FFF2-40B4-BE49-F238E27FC236}">
                  <a16:creationId xmlns="" xmlns:a16="http://schemas.microsoft.com/office/drawing/2014/main" id="{09EA69A3-A406-93C6-8313-EC58F1B7315F}"/>
                </a:ext>
              </a:extLst>
            </p:cNvPr>
            <p:cNvSpPr/>
            <p:nvPr/>
          </p:nvSpPr>
          <p:spPr>
            <a:xfrm>
              <a:off x="10442113" y="3541254"/>
              <a:ext cx="381342" cy="508374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34" name="Up Arrow 48">
              <a:extLst>
                <a:ext uri="{FF2B5EF4-FFF2-40B4-BE49-F238E27FC236}">
                  <a16:creationId xmlns="" xmlns:a16="http://schemas.microsoft.com/office/drawing/2014/main" id="{64AA6E8E-72E1-24D0-8191-6F263C7BBA31}"/>
                </a:ext>
              </a:extLst>
            </p:cNvPr>
            <p:cNvSpPr/>
            <p:nvPr/>
          </p:nvSpPr>
          <p:spPr>
            <a:xfrm>
              <a:off x="10515600" y="2082501"/>
              <a:ext cx="381342" cy="507137"/>
            </a:xfrm>
            <a:prstGeom prst="up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35" name="Left Arrow 49">
              <a:extLst>
                <a:ext uri="{FF2B5EF4-FFF2-40B4-BE49-F238E27FC236}">
                  <a16:creationId xmlns="" xmlns:a16="http://schemas.microsoft.com/office/drawing/2014/main" id="{C33202CC-D6F6-AB32-F43E-A4E1A2825FF5}"/>
                </a:ext>
              </a:extLst>
            </p:cNvPr>
            <p:cNvSpPr/>
            <p:nvPr/>
          </p:nvSpPr>
          <p:spPr>
            <a:xfrm>
              <a:off x="9281365" y="1489475"/>
              <a:ext cx="609600" cy="368602"/>
            </a:xfrm>
            <a:prstGeom prst="lef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364E54E-689D-2C2B-A0C3-D6CF8340BD71}"/>
              </a:ext>
            </a:extLst>
          </p:cNvPr>
          <p:cNvSpPr/>
          <p:nvPr/>
        </p:nvSpPr>
        <p:spPr bwMode="auto">
          <a:xfrm>
            <a:off x="0" y="693738"/>
            <a:ext cx="12190413" cy="71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C8AFCB-3AF4-47AF-B1AC-A1A8F1439345}"/>
              </a:ext>
            </a:extLst>
          </p:cNvPr>
          <p:cNvSpPr txBox="1"/>
          <p:nvPr/>
        </p:nvSpPr>
        <p:spPr bwMode="auto">
          <a:xfrm>
            <a:off x="119063" y="0"/>
            <a:ext cx="12071350" cy="669925"/>
          </a:xfrm>
          <a:prstGeom prst="rect">
            <a:avLst/>
          </a:prstGeom>
          <a:noFill/>
        </p:spPr>
        <p:txBody>
          <a:bodyPr lIns="115148" tIns="57573" rIns="115148" bIns="57573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2. CÁC NHÂN TỐ ẢNH HƯỞNG TỚI SỰ PHÂN BỐ VÀ PHÁT TRIỂN NGÀNH CÔNG NGHIỆP</a:t>
            </a:r>
            <a:endParaRPr lang="vi-V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8F540CD-BDF9-0B04-802F-FE0AEB5D5335}"/>
              </a:ext>
            </a:extLst>
          </p:cNvPr>
          <p:cNvGrpSpPr>
            <a:grpSpLocks/>
          </p:cNvGrpSpPr>
          <p:nvPr/>
        </p:nvGrpSpPr>
        <p:grpSpPr bwMode="auto">
          <a:xfrm>
            <a:off x="422275" y="825500"/>
            <a:ext cx="3644900" cy="1008063"/>
            <a:chOff x="910630" y="912579"/>
            <a:chExt cx="3646187" cy="100868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734C6004-6E24-71CB-A321-7BA9AE1D2F94}"/>
                </a:ext>
              </a:extLst>
            </p:cNvPr>
            <p:cNvSpPr/>
            <p:nvPr/>
          </p:nvSpPr>
          <p:spPr>
            <a:xfrm>
              <a:off x="910630" y="1053954"/>
              <a:ext cx="3646187" cy="65445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2060"/>
                  </a:solidFill>
                  <a:latin typeface="#9Slide03 Bebas Neue Bold" panose="020B0606020202050201" pitchFamily="34" charset="0"/>
                </a:rPr>
                <a:t>             NHÂN TỐ BÊN TRONG</a:t>
              </a:r>
            </a:p>
          </p:txBody>
        </p:sp>
        <p:pic>
          <p:nvPicPr>
            <p:cNvPr id="24590" name="Picture 7">
              <a:extLst>
                <a:ext uri="{FF2B5EF4-FFF2-40B4-BE49-F238E27FC236}">
                  <a16:creationId xmlns="" xmlns:a16="http://schemas.microsoft.com/office/drawing/2014/main" id="{07D95DC2-DD9C-73B8-F49E-362701385C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58089" y="912579"/>
              <a:ext cx="1008683" cy="100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AFF3B89-7EE9-E24E-FC57-2E84A2916BBE}"/>
              </a:ext>
            </a:extLst>
          </p:cNvPr>
          <p:cNvGrpSpPr>
            <a:grpSpLocks/>
          </p:cNvGrpSpPr>
          <p:nvPr/>
        </p:nvGrpSpPr>
        <p:grpSpPr bwMode="auto">
          <a:xfrm>
            <a:off x="538163" y="1782763"/>
            <a:ext cx="3529012" cy="765175"/>
            <a:chOff x="475594" y="1839254"/>
            <a:chExt cx="2949071" cy="765434"/>
          </a:xfrm>
        </p:grpSpPr>
        <p:pic>
          <p:nvPicPr>
            <p:cNvPr id="24587" name="Picture 2" descr="Kết quả hình ảnh cho icon vị trí địa lý">
              <a:extLst>
                <a:ext uri="{FF2B5EF4-FFF2-40B4-BE49-F238E27FC236}">
                  <a16:creationId xmlns="" xmlns:a16="http://schemas.microsoft.com/office/drawing/2014/main" id="{670E86D9-57CD-B2CE-146E-B493795C5A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594" y="1839254"/>
              <a:ext cx="611918" cy="765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4118F260-95CC-6953-086E-2C6AB5412B22}"/>
                </a:ext>
              </a:extLst>
            </p:cNvPr>
            <p:cNvSpPr/>
            <p:nvPr/>
          </p:nvSpPr>
          <p:spPr>
            <a:xfrm>
              <a:off x="1295444" y="1950417"/>
              <a:ext cx="2129221" cy="5859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1. Vị trí địa lí</a:t>
              </a:r>
              <a:endParaRPr lang="vi-V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pic>
        <p:nvPicPr>
          <p:cNvPr id="11" name="Picture 5" descr="map-hcmc">
            <a:extLst>
              <a:ext uri="{FF2B5EF4-FFF2-40B4-BE49-F238E27FC236}">
                <a16:creationId xmlns="" xmlns:a16="http://schemas.microsoft.com/office/drawing/2014/main" id="{B5D8B50F-A8E2-346E-6603-50156A05A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638425"/>
            <a:ext cx="3781425" cy="3527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vị trí địa lý đà nẵng">
            <a:extLst>
              <a:ext uri="{FF2B5EF4-FFF2-40B4-BE49-F238E27FC236}">
                <a16:creationId xmlns="" xmlns:a16="http://schemas.microsoft.com/office/drawing/2014/main" id="{A040F927-3741-66F1-0B18-D3D7BA7BE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0" y="2638425"/>
            <a:ext cx="3646488" cy="3527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vietnam_showcase">
            <a:extLst>
              <a:ext uri="{FF2B5EF4-FFF2-40B4-BE49-F238E27FC236}">
                <a16:creationId xmlns="" xmlns:a16="http://schemas.microsoft.com/office/drawing/2014/main" id="{B50DB716-0005-68BF-B2A3-DBF503AE5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8025" y="2638425"/>
            <a:ext cx="3644900" cy="35274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557E658-923C-16C0-3D30-77D2369FAFDC}"/>
              </a:ext>
            </a:extLst>
          </p:cNvPr>
          <p:cNvSpPr txBox="1"/>
          <p:nvPr/>
        </p:nvSpPr>
        <p:spPr>
          <a:xfrm>
            <a:off x="2422525" y="6310313"/>
            <a:ext cx="798988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VỊ TRÍ ĐỊA LÍ CỦA TP. HỒ CHÍ MINH VÀ TP. ĐÀ NẴNG</a:t>
            </a:r>
            <a:endParaRPr lang="vi-VN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1575BFB-5B4B-62DD-9847-9B3D0F95E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4550" y="923925"/>
            <a:ext cx="69977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32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Ả</a:t>
            </a:r>
            <a:r>
              <a:rPr lang="vi-VN" altLang="en-US" sz="32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nh hưởng tới việc phân bố các cơ sở sản xuất, mức độ thuận lợi trong tiếp cận các nhân tố bên ngoài.</a:t>
            </a:r>
            <a:endParaRPr lang="en-US" altLang="en-US" sz="320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C76263C-08DE-F0BE-B639-DD1AF29B3A03}"/>
              </a:ext>
            </a:extLst>
          </p:cNvPr>
          <p:cNvSpPr/>
          <p:nvPr/>
        </p:nvSpPr>
        <p:spPr bwMode="auto">
          <a:xfrm>
            <a:off x="0" y="693738"/>
            <a:ext cx="12190413" cy="71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DD6CE1-DE27-66EC-817D-070E0F23E5C7}"/>
              </a:ext>
            </a:extLst>
          </p:cNvPr>
          <p:cNvSpPr txBox="1"/>
          <p:nvPr/>
        </p:nvSpPr>
        <p:spPr bwMode="auto">
          <a:xfrm>
            <a:off x="119063" y="0"/>
            <a:ext cx="12071350" cy="669925"/>
          </a:xfrm>
          <a:prstGeom prst="rect">
            <a:avLst/>
          </a:prstGeom>
          <a:noFill/>
        </p:spPr>
        <p:txBody>
          <a:bodyPr lIns="115148" tIns="57573" rIns="115148" bIns="57573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2. CÁC NHÂN TỐ ẢNH HƯỞNG TỚI SỰ PHÂN BỐ VÀ PHÁT TRIỂN NGÀNH CÔNG NGHIỆP</a:t>
            </a:r>
            <a:endParaRPr lang="vi-V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grpSp>
        <p:nvGrpSpPr>
          <p:cNvPr id="25604" name="Group 5">
            <a:extLst>
              <a:ext uri="{FF2B5EF4-FFF2-40B4-BE49-F238E27FC236}">
                <a16:creationId xmlns="" xmlns:a16="http://schemas.microsoft.com/office/drawing/2014/main" id="{659D7D09-A712-03C9-9C60-94BCF5749F41}"/>
              </a:ext>
            </a:extLst>
          </p:cNvPr>
          <p:cNvGrpSpPr>
            <a:grpSpLocks/>
          </p:cNvGrpSpPr>
          <p:nvPr/>
        </p:nvGrpSpPr>
        <p:grpSpPr bwMode="auto">
          <a:xfrm>
            <a:off x="422275" y="825500"/>
            <a:ext cx="3644900" cy="1008063"/>
            <a:chOff x="910630" y="912579"/>
            <a:chExt cx="3646187" cy="100868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8F8EA202-C872-D53D-AAF3-899110FCA302}"/>
                </a:ext>
              </a:extLst>
            </p:cNvPr>
            <p:cNvSpPr/>
            <p:nvPr/>
          </p:nvSpPr>
          <p:spPr>
            <a:xfrm>
              <a:off x="910630" y="1053954"/>
              <a:ext cx="3646187" cy="65445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2060"/>
                  </a:solidFill>
                  <a:latin typeface="#9Slide03 Bebas Neue Bold" panose="020B0606020202050201" pitchFamily="34" charset="0"/>
                </a:rPr>
                <a:t>             NHÂN TỐ BÊN TRONG</a:t>
              </a:r>
            </a:p>
          </p:txBody>
        </p:sp>
        <p:pic>
          <p:nvPicPr>
            <p:cNvPr id="25634" name="Picture 7">
              <a:extLst>
                <a:ext uri="{FF2B5EF4-FFF2-40B4-BE49-F238E27FC236}">
                  <a16:creationId xmlns="" xmlns:a16="http://schemas.microsoft.com/office/drawing/2014/main" id="{3983CAD3-37CD-6296-2E0C-FCC2A626A0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58089" y="912579"/>
              <a:ext cx="1008683" cy="100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E40E855-9A13-4A06-9DEA-339F7ED53C7B}"/>
              </a:ext>
            </a:extLst>
          </p:cNvPr>
          <p:cNvGrpSpPr>
            <a:grpSpLocks/>
          </p:cNvGrpSpPr>
          <p:nvPr/>
        </p:nvGrpSpPr>
        <p:grpSpPr bwMode="auto">
          <a:xfrm>
            <a:off x="388938" y="1679575"/>
            <a:ext cx="3678237" cy="900113"/>
            <a:chOff x="388316" y="1680113"/>
            <a:chExt cx="3679630" cy="899260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EA801E2-C3C2-75F0-A991-F60305EE0A3B}"/>
                </a:ext>
              </a:extLst>
            </p:cNvPr>
            <p:cNvSpPr/>
            <p:nvPr/>
          </p:nvSpPr>
          <p:spPr>
            <a:xfrm>
              <a:off x="1360234" y="1908496"/>
              <a:ext cx="2707712" cy="5852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32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2. ĐKTN VÀ TNTN</a:t>
              </a:r>
              <a:endParaRPr lang="vi-V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="" xmlns:a16="http://schemas.microsoft.com/office/drawing/2014/main" id="{1B0E1361-AF1B-9E4B-1326-5FA201DB01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316" y="1680113"/>
              <a:ext cx="899260" cy="899260"/>
            </a:xfrm>
            <a:prstGeom prst="ellipse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4537188-3C25-E0B5-048E-6CC9F7268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1154113"/>
            <a:ext cx="684053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Quyết định sự phân bố và phát triển ngành </a:t>
            </a:r>
            <a:r>
              <a:rPr lang="vi-VN" altLang="en-US" sz="32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công nghiệp.</a:t>
            </a:r>
            <a:endParaRPr lang="en-US" altLang="en-US" sz="32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 descr="Kết quả hình ảnh cho than">
            <a:extLst>
              <a:ext uri="{FF2B5EF4-FFF2-40B4-BE49-F238E27FC236}">
                <a16:creationId xmlns="" xmlns:a16="http://schemas.microsoft.com/office/drawing/2014/main" id="{4F0D4322-4DA7-C525-F056-2648150C8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5" y="2760663"/>
            <a:ext cx="2384425" cy="14319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Kết quả hình ảnh cho dầu khí">
            <a:extLst>
              <a:ext uri="{FF2B5EF4-FFF2-40B4-BE49-F238E27FC236}">
                <a16:creationId xmlns="" xmlns:a16="http://schemas.microsoft.com/office/drawing/2014/main" id="{881EF843-F04D-EA1E-F53E-CAA423545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238" y="4719638"/>
            <a:ext cx="2335212" cy="14557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>
            <a:extLst>
              <a:ext uri="{FF2B5EF4-FFF2-40B4-BE49-F238E27FC236}">
                <a16:creationId xmlns="" xmlns:a16="http://schemas.microsoft.com/office/drawing/2014/main" id="{902C85FC-AD4B-72DF-FF47-33761F680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725" y="2763838"/>
            <a:ext cx="2384425" cy="14557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22" name="Picture 11">
            <a:extLst>
              <a:ext uri="{FF2B5EF4-FFF2-40B4-BE49-F238E27FC236}">
                <a16:creationId xmlns="" xmlns:a16="http://schemas.microsoft.com/office/drawing/2014/main" id="{EA5A0581-6C13-163B-EA75-3A5AFF3E7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8200" y="4810125"/>
            <a:ext cx="2438400" cy="1485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3" name="Right Arrow 7">
            <a:extLst>
              <a:ext uri="{FF2B5EF4-FFF2-40B4-BE49-F238E27FC236}">
                <a16:creationId xmlns="" xmlns:a16="http://schemas.microsoft.com/office/drawing/2014/main" id="{9E3C79AB-DD82-5DEA-3CDE-D78D299FDA60}"/>
              </a:ext>
            </a:extLst>
          </p:cNvPr>
          <p:cNvSpPr/>
          <p:nvPr/>
        </p:nvSpPr>
        <p:spPr>
          <a:xfrm>
            <a:off x="2797175" y="3189288"/>
            <a:ext cx="503238" cy="576262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24" name="Right Arrow 19">
            <a:extLst>
              <a:ext uri="{FF2B5EF4-FFF2-40B4-BE49-F238E27FC236}">
                <a16:creationId xmlns="" xmlns:a16="http://schemas.microsoft.com/office/drawing/2014/main" id="{A0B65437-CE64-E35A-7C7B-8D750633923F}"/>
              </a:ext>
            </a:extLst>
          </p:cNvPr>
          <p:cNvSpPr/>
          <p:nvPr/>
        </p:nvSpPr>
        <p:spPr>
          <a:xfrm>
            <a:off x="2784475" y="5159375"/>
            <a:ext cx="512763" cy="5762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6AAF19B-CA55-497E-AF79-07049B65F24F}"/>
              </a:ext>
            </a:extLst>
          </p:cNvPr>
          <p:cNvSpPr txBox="1"/>
          <p:nvPr/>
        </p:nvSpPr>
        <p:spPr>
          <a:xfrm>
            <a:off x="682625" y="4257675"/>
            <a:ext cx="1538288" cy="4619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Than đá</a:t>
            </a:r>
            <a:endParaRPr lang="vi-VN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28F967A-4B23-E416-5BE2-68063DCD41CC}"/>
              </a:ext>
            </a:extLst>
          </p:cNvPr>
          <p:cNvSpPr txBox="1"/>
          <p:nvPr/>
        </p:nvSpPr>
        <p:spPr>
          <a:xfrm>
            <a:off x="3387725" y="4192588"/>
            <a:ext cx="2441575" cy="46196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Nhiệt điện than</a:t>
            </a:r>
            <a:endParaRPr lang="vi-VN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D87B5BA-1259-C0F5-36B4-4232324F69E1}"/>
              </a:ext>
            </a:extLst>
          </p:cNvPr>
          <p:cNvSpPr txBox="1"/>
          <p:nvPr/>
        </p:nvSpPr>
        <p:spPr>
          <a:xfrm>
            <a:off x="847725" y="6324600"/>
            <a:ext cx="1397000" cy="4603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Dầu khí</a:t>
            </a:r>
            <a:endParaRPr lang="vi-VN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99A2A2A-1E78-2526-226A-0B4EDD4A6570}"/>
              </a:ext>
            </a:extLst>
          </p:cNvPr>
          <p:cNvSpPr txBox="1"/>
          <p:nvPr/>
        </p:nvSpPr>
        <p:spPr>
          <a:xfrm>
            <a:off x="3206750" y="6337300"/>
            <a:ext cx="2760663" cy="4619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Nhiệt điện khí đốt</a:t>
            </a:r>
            <a:endParaRPr lang="vi-VN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D8B1ADB0-3B0D-60F3-93B6-F3177BD921A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3425" y="2738438"/>
            <a:ext cx="2363788" cy="1454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1C11B6ED-CAD1-273A-EBCC-E0CEDC2AE88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625" y="2795588"/>
            <a:ext cx="2335213" cy="1465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44B3ED5F-3925-8B69-EA2C-6A484E41D7A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8113" y="4656138"/>
            <a:ext cx="2371725" cy="1581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A1617D63-867B-CEBF-E6CB-65FED8BCCD0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0400" y="4702175"/>
            <a:ext cx="2441575" cy="1535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ight Arrow 7">
            <a:extLst>
              <a:ext uri="{FF2B5EF4-FFF2-40B4-BE49-F238E27FC236}">
                <a16:creationId xmlns="" xmlns:a16="http://schemas.microsoft.com/office/drawing/2014/main" id="{B94CBF96-7585-AB88-2415-42FD7CC5E4FA}"/>
              </a:ext>
            </a:extLst>
          </p:cNvPr>
          <p:cNvSpPr/>
          <p:nvPr/>
        </p:nvSpPr>
        <p:spPr>
          <a:xfrm>
            <a:off x="8974138" y="3276600"/>
            <a:ext cx="503237" cy="576263"/>
          </a:xfrm>
          <a:prstGeom prst="rightArrow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4" name="Right Arrow 19">
            <a:extLst>
              <a:ext uri="{FF2B5EF4-FFF2-40B4-BE49-F238E27FC236}">
                <a16:creationId xmlns="" xmlns:a16="http://schemas.microsoft.com/office/drawing/2014/main" id="{181DC5C7-D3A7-F18F-E79F-257C550651EB}"/>
              </a:ext>
            </a:extLst>
          </p:cNvPr>
          <p:cNvSpPr/>
          <p:nvPr/>
        </p:nvSpPr>
        <p:spPr>
          <a:xfrm>
            <a:off x="8961438" y="5246688"/>
            <a:ext cx="512762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28856801-4D8B-7A67-C1E7-DBB59BC9E2DC}"/>
              </a:ext>
            </a:extLst>
          </p:cNvPr>
          <p:cNvSpPr txBox="1"/>
          <p:nvPr/>
        </p:nvSpPr>
        <p:spPr>
          <a:xfrm>
            <a:off x="6932613" y="4221163"/>
            <a:ext cx="1538287" cy="46196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Thuỷ sản</a:t>
            </a:r>
            <a:endParaRPr lang="vi-VN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04E72E3-B58B-8ED7-A3DB-A7A2A22AA82E}"/>
              </a:ext>
            </a:extLst>
          </p:cNvPr>
          <p:cNvSpPr txBox="1"/>
          <p:nvPr/>
        </p:nvSpPr>
        <p:spPr>
          <a:xfrm>
            <a:off x="9642475" y="4219575"/>
            <a:ext cx="2501900" cy="4619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CNCB thuỷ sản</a:t>
            </a:r>
            <a:endParaRPr lang="vi-VN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6EBAD1D-7EC2-DE81-1B19-FE9614AF138F}"/>
              </a:ext>
            </a:extLst>
          </p:cNvPr>
          <p:cNvSpPr txBox="1"/>
          <p:nvPr/>
        </p:nvSpPr>
        <p:spPr>
          <a:xfrm>
            <a:off x="6831013" y="6351588"/>
            <a:ext cx="1397000" cy="4603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Lúa gạo</a:t>
            </a:r>
            <a:endParaRPr lang="vi-VN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37FCF78D-42D7-D0CE-1770-090A868BF6A2}"/>
              </a:ext>
            </a:extLst>
          </p:cNvPr>
          <p:cNvSpPr txBox="1"/>
          <p:nvPr/>
        </p:nvSpPr>
        <p:spPr>
          <a:xfrm>
            <a:off x="9550400" y="6364288"/>
            <a:ext cx="2400300" cy="46196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CNCB lương thực</a:t>
            </a:r>
            <a:endParaRPr lang="vi-VN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E3D89376-C61D-A411-F414-9BA05311605B}"/>
              </a:ext>
            </a:extLst>
          </p:cNvPr>
          <p:cNvGrpSpPr/>
          <p:nvPr/>
        </p:nvGrpSpPr>
        <p:grpSpPr>
          <a:xfrm>
            <a:off x="5648459" y="3763753"/>
            <a:ext cx="1252272" cy="1706541"/>
            <a:chOff x="5689895" y="3740735"/>
            <a:chExt cx="1252272" cy="170654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77E8C8C9-9E73-1EA5-2E1D-586A1AD9CC46}"/>
                </a:ext>
              </a:extLst>
            </p:cNvPr>
            <p:cNvCxnSpPr/>
            <p:nvPr/>
          </p:nvCxnSpPr>
          <p:spPr>
            <a:xfrm>
              <a:off x="6248267" y="3740735"/>
              <a:ext cx="0" cy="170654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FAAC156C-E0D1-3907-B511-D65011BD5122}"/>
                </a:ext>
              </a:extLst>
            </p:cNvPr>
            <p:cNvCxnSpPr/>
            <p:nvPr/>
          </p:nvCxnSpPr>
          <p:spPr>
            <a:xfrm flipH="1" flipV="1">
              <a:off x="5689895" y="4465615"/>
              <a:ext cx="1252272" cy="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5">
            <a:extLst>
              <a:ext uri="{FF2B5EF4-FFF2-40B4-BE49-F238E27FC236}">
                <a16:creationId xmlns="" xmlns:a16="http://schemas.microsoft.com/office/drawing/2014/main" id="{6D19EC78-4EE7-2D50-C8FF-F8AE06CC8DA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9975" y="1641475"/>
            <a:ext cx="1439863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">
            <a:extLst>
              <a:ext uri="{FF2B5EF4-FFF2-40B4-BE49-F238E27FC236}">
                <a16:creationId xmlns="" xmlns:a16="http://schemas.microsoft.com/office/drawing/2014/main" id="{9C7538AE-3459-EDD3-6CCB-12DE6A7D21E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9538" y="1641475"/>
            <a:ext cx="1439862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">
            <a:extLst>
              <a:ext uri="{FF2B5EF4-FFF2-40B4-BE49-F238E27FC236}">
                <a16:creationId xmlns="" xmlns:a16="http://schemas.microsoft.com/office/drawing/2014/main" id="{9795243C-A0B2-5F4B-6C0E-787D7E6131D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0838" y="1619250"/>
            <a:ext cx="1439862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 animBg="1"/>
      <p:bldP spid="24" grpId="0" animBg="1"/>
      <p:bldP spid="25" grpId="0"/>
      <p:bldP spid="26" grpId="0"/>
      <p:bldP spid="27" grpId="0"/>
      <p:bldP spid="28" grpId="0"/>
      <p:bldP spid="33" grpId="0" animBg="1"/>
      <p:bldP spid="34" grpId="0" animBg="1"/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E291461-6B0A-9919-5D17-C515E53713E1}"/>
              </a:ext>
            </a:extLst>
          </p:cNvPr>
          <p:cNvSpPr/>
          <p:nvPr/>
        </p:nvSpPr>
        <p:spPr bwMode="auto">
          <a:xfrm>
            <a:off x="0" y="693738"/>
            <a:ext cx="12190413" cy="71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3E1D0EA-2FD4-C85A-5376-1B83112449F2}"/>
              </a:ext>
            </a:extLst>
          </p:cNvPr>
          <p:cNvSpPr txBox="1"/>
          <p:nvPr/>
        </p:nvSpPr>
        <p:spPr bwMode="auto">
          <a:xfrm>
            <a:off x="119063" y="0"/>
            <a:ext cx="12071350" cy="669925"/>
          </a:xfrm>
          <a:prstGeom prst="rect">
            <a:avLst/>
          </a:prstGeom>
          <a:noFill/>
        </p:spPr>
        <p:txBody>
          <a:bodyPr lIns="115148" tIns="57573" rIns="115148" bIns="57573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2. CÁC NHÂN TỐ ẢNH HƯỞNG TỚI SỰ PHÂN BỐ VÀ PHÁT TRIỂN NGÀNH CÔNG NGHIỆP</a:t>
            </a:r>
            <a:endParaRPr lang="vi-V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grpSp>
        <p:nvGrpSpPr>
          <p:cNvPr id="27652" name="Group 5">
            <a:extLst>
              <a:ext uri="{FF2B5EF4-FFF2-40B4-BE49-F238E27FC236}">
                <a16:creationId xmlns="" xmlns:a16="http://schemas.microsoft.com/office/drawing/2014/main" id="{71A85245-253E-E3CF-4AF6-DBD0B9A86137}"/>
              </a:ext>
            </a:extLst>
          </p:cNvPr>
          <p:cNvGrpSpPr>
            <a:grpSpLocks/>
          </p:cNvGrpSpPr>
          <p:nvPr/>
        </p:nvGrpSpPr>
        <p:grpSpPr bwMode="auto">
          <a:xfrm>
            <a:off x="422275" y="825500"/>
            <a:ext cx="3644900" cy="1008063"/>
            <a:chOff x="910630" y="912579"/>
            <a:chExt cx="3646187" cy="100868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9654D651-A0A1-AAA5-9D61-F78C3B547B02}"/>
                </a:ext>
              </a:extLst>
            </p:cNvPr>
            <p:cNvSpPr/>
            <p:nvPr/>
          </p:nvSpPr>
          <p:spPr>
            <a:xfrm>
              <a:off x="910630" y="1053954"/>
              <a:ext cx="3646187" cy="654452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2060"/>
                  </a:solidFill>
                  <a:latin typeface="#9Slide03 Bebas Neue Bold" panose="020B0606020202050201" pitchFamily="34" charset="0"/>
                </a:rPr>
                <a:t>             NHÂN TỐ BÊN TRONG</a:t>
              </a:r>
            </a:p>
          </p:txBody>
        </p:sp>
        <p:pic>
          <p:nvPicPr>
            <p:cNvPr id="27682" name="Picture 7">
              <a:extLst>
                <a:ext uri="{FF2B5EF4-FFF2-40B4-BE49-F238E27FC236}">
                  <a16:creationId xmlns="" xmlns:a16="http://schemas.microsoft.com/office/drawing/2014/main" id="{75961700-45DC-E1A6-8BA3-DC3B57C772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58089" y="912579"/>
              <a:ext cx="1008683" cy="100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AA87C6E-4C82-5B05-F5F5-B08E845A0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175" y="1150938"/>
            <a:ext cx="684053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32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Ả</a:t>
            </a:r>
            <a:r>
              <a:rPr lang="vi-VN" altLang="en-US" sz="32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nh hưởng trực tiếp đến việc xác định cơ cấu và phân bố ngành công nghiệp.</a:t>
            </a:r>
            <a:endParaRPr lang="en-US" altLang="en-US" sz="32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8C2E2ECD-8B96-F7AF-11A9-2CA9FA24C393}"/>
              </a:ext>
            </a:extLst>
          </p:cNvPr>
          <p:cNvGrpSpPr/>
          <p:nvPr/>
        </p:nvGrpSpPr>
        <p:grpSpPr>
          <a:xfrm>
            <a:off x="5592339" y="3764760"/>
            <a:ext cx="1252272" cy="1706541"/>
            <a:chOff x="5622131" y="3740735"/>
            <a:chExt cx="1252272" cy="170654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DEDB9C9E-B839-3A7C-488A-0CA226ABEB2B}"/>
                </a:ext>
              </a:extLst>
            </p:cNvPr>
            <p:cNvCxnSpPr/>
            <p:nvPr/>
          </p:nvCxnSpPr>
          <p:spPr>
            <a:xfrm>
              <a:off x="6248267" y="3740735"/>
              <a:ext cx="0" cy="170654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9DADCFC5-CA04-4A7F-B8E3-E7DE19F22366}"/>
                </a:ext>
              </a:extLst>
            </p:cNvPr>
            <p:cNvCxnSpPr/>
            <p:nvPr/>
          </p:nvCxnSpPr>
          <p:spPr>
            <a:xfrm flipH="1" flipV="1">
              <a:off x="5622131" y="4502531"/>
              <a:ext cx="1252272" cy="1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B149509-3F35-E4B2-E8BF-568EAC5EAD69}"/>
              </a:ext>
            </a:extLst>
          </p:cNvPr>
          <p:cNvSpPr/>
          <p:nvPr/>
        </p:nvSpPr>
        <p:spPr>
          <a:xfrm>
            <a:off x="558800" y="1884363"/>
            <a:ext cx="33718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rPr>
              <a:t>3. ĐK kinh tế - xã hội</a:t>
            </a:r>
            <a:endParaRPr lang="vi-VN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Oswald" panose="00000500000000000000" pitchFamily="2" charset="0"/>
              <a:cs typeface="Arial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F90BDFE6-DCBD-AEEA-5055-3A3ACD13C19D}"/>
              </a:ext>
            </a:extLst>
          </p:cNvPr>
          <p:cNvGrpSpPr>
            <a:grpSpLocks/>
          </p:cNvGrpSpPr>
          <p:nvPr/>
        </p:nvGrpSpPr>
        <p:grpSpPr bwMode="auto">
          <a:xfrm>
            <a:off x="2797175" y="2684463"/>
            <a:ext cx="2930525" cy="1603375"/>
            <a:chOff x="2797902" y="2683837"/>
            <a:chExt cx="2929386" cy="1603332"/>
          </a:xfrm>
        </p:grpSpPr>
        <p:sp>
          <p:nvSpPr>
            <p:cNvPr id="23" name="Right Arrow 7">
              <a:extLst>
                <a:ext uri="{FF2B5EF4-FFF2-40B4-BE49-F238E27FC236}">
                  <a16:creationId xmlns="" xmlns:a16="http://schemas.microsoft.com/office/drawing/2014/main" id="{D3C6A4F9-83F5-9CC6-A100-C6A36657D5A3}"/>
                </a:ext>
              </a:extLst>
            </p:cNvPr>
            <p:cNvSpPr/>
            <p:nvPr/>
          </p:nvSpPr>
          <p:spPr>
            <a:xfrm>
              <a:off x="2797902" y="3188648"/>
              <a:ext cx="503042" cy="576247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="" xmlns:a16="http://schemas.microsoft.com/office/drawing/2014/main" id="{DD874649-32D1-4E7B-FD64-70D89782C256}"/>
                </a:ext>
              </a:extLst>
            </p:cNvPr>
            <p:cNvSpPr/>
            <p:nvPr/>
          </p:nvSpPr>
          <p:spPr>
            <a:xfrm>
              <a:off x="3348551" y="2683837"/>
              <a:ext cx="2378737" cy="1603332"/>
            </a:xfrm>
            <a:prstGeom prst="rect">
              <a:avLst/>
            </a:prstGeom>
            <a:noFill/>
            <a:ln w="9525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vi-VN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Cung cấp </a:t>
              </a:r>
              <a:r>
                <a:rPr lang="vi-VN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lao động</a:t>
              </a:r>
              <a:r>
                <a:rPr lang="vi-VN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 và tạo </a:t>
              </a:r>
              <a:r>
                <a:rPr lang="vi-VN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thị trường</a:t>
              </a:r>
              <a:r>
                <a:rPr lang="vi-VN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 tiêu thụ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0AB295E-236F-B3E4-853C-3F32EFA00CE2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476500"/>
            <a:ext cx="2459038" cy="1979613"/>
            <a:chOff x="314909" y="2633975"/>
            <a:chExt cx="2459734" cy="1980298"/>
          </a:xfrm>
        </p:grpSpPr>
        <p:pic>
          <p:nvPicPr>
            <p:cNvPr id="27677" name="Picture 11">
              <a:extLst>
                <a:ext uri="{FF2B5EF4-FFF2-40B4-BE49-F238E27FC236}">
                  <a16:creationId xmlns="" xmlns:a16="http://schemas.microsoft.com/office/drawing/2014/main" id="{12AEE1BA-004A-B82F-1688-BF030F939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529"/>
            <a:stretch>
              <a:fillRect/>
            </a:stretch>
          </p:blipFill>
          <p:spPr bwMode="auto">
            <a:xfrm>
              <a:off x="314909" y="2633975"/>
              <a:ext cx="2459734" cy="1603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3821FA6B-D635-52F4-8668-4CF09683912B}"/>
                </a:ext>
              </a:extLst>
            </p:cNvPr>
            <p:cNvSpPr txBox="1"/>
            <p:nvPr/>
          </p:nvSpPr>
          <p:spPr>
            <a:xfrm>
              <a:off x="386367" y="4152150"/>
              <a:ext cx="2321582" cy="462123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Dân cư – lao động</a:t>
              </a:r>
              <a:endParaRPr lang="vi-VN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="" xmlns:a16="http://schemas.microsoft.com/office/drawing/2014/main" id="{DBBD40E8-A0B6-490A-702E-94FDA27C0C24}"/>
              </a:ext>
            </a:extLst>
          </p:cNvPr>
          <p:cNvGrpSpPr>
            <a:grpSpLocks/>
          </p:cNvGrpSpPr>
          <p:nvPr/>
        </p:nvGrpSpPr>
        <p:grpSpPr bwMode="auto">
          <a:xfrm>
            <a:off x="2784475" y="4614863"/>
            <a:ext cx="2976563" cy="1736725"/>
            <a:chOff x="2784362" y="4614273"/>
            <a:chExt cx="2977171" cy="1736961"/>
          </a:xfrm>
        </p:grpSpPr>
        <p:sp>
          <p:nvSpPr>
            <p:cNvPr id="24" name="Right Arrow 19">
              <a:extLst>
                <a:ext uri="{FF2B5EF4-FFF2-40B4-BE49-F238E27FC236}">
                  <a16:creationId xmlns="" xmlns:a16="http://schemas.microsoft.com/office/drawing/2014/main" id="{4B2487A2-D70C-DFC8-5173-45E68B477039}"/>
                </a:ext>
              </a:extLst>
            </p:cNvPr>
            <p:cNvSpPr/>
            <p:nvPr/>
          </p:nvSpPr>
          <p:spPr>
            <a:xfrm>
              <a:off x="2784362" y="5158859"/>
              <a:ext cx="512868" cy="57634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5E0B8C0E-B013-A945-635F-58FED877BA56}"/>
                </a:ext>
              </a:extLst>
            </p:cNvPr>
            <p:cNvSpPr/>
            <p:nvPr/>
          </p:nvSpPr>
          <p:spPr>
            <a:xfrm>
              <a:off x="3340100" y="4614273"/>
              <a:ext cx="2421433" cy="1736961"/>
            </a:xfrm>
            <a:prstGeom prst="rect">
              <a:avLst/>
            </a:prstGeom>
            <a:noFill/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vi-VN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Tạo </a:t>
              </a:r>
              <a:r>
                <a:rPr lang="vi-VN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cơ sở </a:t>
              </a:r>
              <a:r>
                <a:rPr lang="vi-VN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cho sự phát triển công nghiệp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86EAE469-7594-486C-CFFD-E8917D61466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4691063"/>
            <a:ext cx="2286000" cy="2133600"/>
            <a:chOff x="336916" y="4690298"/>
            <a:chExt cx="2286363" cy="2135088"/>
          </a:xfrm>
        </p:grpSpPr>
        <p:pic>
          <p:nvPicPr>
            <p:cNvPr id="27673" name="Picture 12">
              <a:extLst>
                <a:ext uri="{FF2B5EF4-FFF2-40B4-BE49-F238E27FC236}">
                  <a16:creationId xmlns="" xmlns:a16="http://schemas.microsoft.com/office/drawing/2014/main" id="{CC208E3C-16BE-8A86-B77E-4618637B8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271" y="4690298"/>
              <a:ext cx="1954308" cy="1561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6F348E1F-2B38-74AE-FD44-8FECF711D39C}"/>
                </a:ext>
              </a:extLst>
            </p:cNvPr>
            <p:cNvSpPr txBox="1"/>
            <p:nvPr/>
          </p:nvSpPr>
          <p:spPr>
            <a:xfrm>
              <a:off x="336916" y="6363101"/>
              <a:ext cx="2286363" cy="462285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CSHT - CSVCKT</a:t>
              </a:r>
              <a:endParaRPr lang="vi-VN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26C654A7-6649-E739-A65B-FB07F4239A18}"/>
              </a:ext>
            </a:extLst>
          </p:cNvPr>
          <p:cNvGrpSpPr>
            <a:grpSpLocks/>
          </p:cNvGrpSpPr>
          <p:nvPr/>
        </p:nvGrpSpPr>
        <p:grpSpPr bwMode="auto">
          <a:xfrm>
            <a:off x="8961438" y="4681538"/>
            <a:ext cx="2855912" cy="1603375"/>
            <a:chOff x="8960848" y="4681086"/>
            <a:chExt cx="2855746" cy="1603333"/>
          </a:xfrm>
        </p:grpSpPr>
        <p:sp>
          <p:nvSpPr>
            <p:cNvPr id="34" name="Right Arrow 19">
              <a:extLst>
                <a:ext uri="{FF2B5EF4-FFF2-40B4-BE49-F238E27FC236}">
                  <a16:creationId xmlns="" xmlns:a16="http://schemas.microsoft.com/office/drawing/2014/main" id="{ECA3D63E-624D-5B37-643B-B90A9BD190C1}"/>
                </a:ext>
              </a:extLst>
            </p:cNvPr>
            <p:cNvSpPr/>
            <p:nvPr/>
          </p:nvSpPr>
          <p:spPr>
            <a:xfrm>
              <a:off x="8960848" y="5246221"/>
              <a:ext cx="512732" cy="57624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CBB34FF1-2BEB-148A-DFD9-C4CABFF699C1}"/>
                </a:ext>
              </a:extLst>
            </p:cNvPr>
            <p:cNvSpPr/>
            <p:nvPr/>
          </p:nvSpPr>
          <p:spPr>
            <a:xfrm>
              <a:off x="9500567" y="4681086"/>
              <a:ext cx="2316027" cy="1603333"/>
            </a:xfrm>
            <a:prstGeom prst="rect">
              <a:avLst/>
            </a:prstGeom>
            <a:noFill/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vi-VN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Định hướng</a:t>
              </a:r>
              <a:r>
                <a:rPr lang="vi-VN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, chỉ đạo chiến lược phát triển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0EFDC8EE-8D57-D755-7CB4-644A150AF5B9}"/>
              </a:ext>
            </a:extLst>
          </p:cNvPr>
          <p:cNvGrpSpPr>
            <a:grpSpLocks/>
          </p:cNvGrpSpPr>
          <p:nvPr/>
        </p:nvGrpSpPr>
        <p:grpSpPr bwMode="auto">
          <a:xfrm>
            <a:off x="6375400" y="4637088"/>
            <a:ext cx="2511425" cy="2043112"/>
            <a:chOff x="6521993" y="4627565"/>
            <a:chExt cx="2511755" cy="2042589"/>
          </a:xfrm>
        </p:grpSpPr>
        <p:pic>
          <p:nvPicPr>
            <p:cNvPr id="27669" name="Picture 13">
              <a:extLst>
                <a:ext uri="{FF2B5EF4-FFF2-40B4-BE49-F238E27FC236}">
                  <a16:creationId xmlns="" xmlns:a16="http://schemas.microsoft.com/office/drawing/2014/main" id="{7CE48176-94A9-D853-FF65-8CF8762C02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444" y="4627565"/>
              <a:ext cx="1622479" cy="1538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E45DAF28-9935-B47D-0019-3E88B13756B0}"/>
                </a:ext>
              </a:extLst>
            </p:cNvPr>
            <p:cNvSpPr txBox="1"/>
            <p:nvPr/>
          </p:nvSpPr>
          <p:spPr>
            <a:xfrm>
              <a:off x="6521993" y="6208310"/>
              <a:ext cx="2511755" cy="46184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Đường lối chính sách</a:t>
              </a:r>
              <a:endParaRPr lang="vi-VN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BFF10D66-090C-A808-0E62-8BD719B782B7}"/>
              </a:ext>
            </a:extLst>
          </p:cNvPr>
          <p:cNvGrpSpPr>
            <a:grpSpLocks/>
          </p:cNvGrpSpPr>
          <p:nvPr/>
        </p:nvGrpSpPr>
        <p:grpSpPr bwMode="auto">
          <a:xfrm>
            <a:off x="8974138" y="2797175"/>
            <a:ext cx="2901950" cy="1376363"/>
            <a:chOff x="8974388" y="2797222"/>
            <a:chExt cx="2901116" cy="1376562"/>
          </a:xfrm>
        </p:grpSpPr>
        <p:sp>
          <p:nvSpPr>
            <p:cNvPr id="33" name="Right Arrow 7">
              <a:extLst>
                <a:ext uri="{FF2B5EF4-FFF2-40B4-BE49-F238E27FC236}">
                  <a16:creationId xmlns="" xmlns:a16="http://schemas.microsoft.com/office/drawing/2014/main" id="{A18E9CE3-8025-EC8C-0BCE-4B19316C950B}"/>
                </a:ext>
              </a:extLst>
            </p:cNvPr>
            <p:cNvSpPr/>
            <p:nvPr/>
          </p:nvSpPr>
          <p:spPr>
            <a:xfrm>
              <a:off x="8974388" y="3276716"/>
              <a:ext cx="503092" cy="576346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BF9EF76F-98E7-98F2-2D5E-C866BC7F49C9}"/>
                </a:ext>
              </a:extLst>
            </p:cNvPr>
            <p:cNvSpPr/>
            <p:nvPr/>
          </p:nvSpPr>
          <p:spPr>
            <a:xfrm>
              <a:off x="9510809" y="2797222"/>
              <a:ext cx="2364695" cy="1376562"/>
            </a:xfrm>
            <a:prstGeom prst="rect">
              <a:avLst/>
            </a:prstGeom>
            <a:noFill/>
            <a:ln w="1270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vi-VN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Điều tiết</a:t>
              </a:r>
              <a:endPara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endParaRPr>
            </a:p>
            <a:p>
              <a:pPr algn="ctr" eaLnBrk="1" hangingPunct="1">
                <a:defRPr/>
              </a:pPr>
              <a:r>
                <a:rPr lang="vi-VN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 </a:t>
              </a:r>
              <a:r>
                <a:rPr lang="vi-VN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sản xuất.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D21449E9-182D-F961-CA0F-E950459F8EF1}"/>
              </a:ext>
            </a:extLst>
          </p:cNvPr>
          <p:cNvGrpSpPr>
            <a:grpSpLocks/>
          </p:cNvGrpSpPr>
          <p:nvPr/>
        </p:nvGrpSpPr>
        <p:grpSpPr bwMode="auto">
          <a:xfrm>
            <a:off x="6462713" y="2630488"/>
            <a:ext cx="2716212" cy="1833562"/>
            <a:chOff x="6366918" y="2677088"/>
            <a:chExt cx="2715233" cy="1833293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33BBEE73-42DB-D40A-4865-ECA3B8175769}"/>
                </a:ext>
              </a:extLst>
            </p:cNvPr>
            <p:cNvSpPr txBox="1"/>
            <p:nvPr/>
          </p:nvSpPr>
          <p:spPr>
            <a:xfrm>
              <a:off x="6366918" y="4048487"/>
              <a:ext cx="2715233" cy="461894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sz="2400" b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  <a:cs typeface="Arial" charset="0"/>
                </a:rPr>
                <a:t>Thị trường trong nước</a:t>
              </a:r>
              <a:endParaRPr lang="vi-VN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endParaRPr>
            </a:p>
          </p:txBody>
        </p:sp>
        <p:pic>
          <p:nvPicPr>
            <p:cNvPr id="27666" name="Picture 14">
              <a:extLst>
                <a:ext uri="{FF2B5EF4-FFF2-40B4-BE49-F238E27FC236}">
                  <a16:creationId xmlns="" xmlns:a16="http://schemas.microsoft.com/office/drawing/2014/main" id="{1C5ACBDE-D04C-8993-BFA6-68C39D78D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148" y="2677088"/>
              <a:ext cx="2145443" cy="1275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" name="Picture 5">
            <a:extLst>
              <a:ext uri="{FF2B5EF4-FFF2-40B4-BE49-F238E27FC236}">
                <a16:creationId xmlns="" xmlns:a16="http://schemas.microsoft.com/office/drawing/2014/main" id="{8B3CC96A-4263-C5E7-31CC-AA4671D67CA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2375" y="1504950"/>
            <a:ext cx="1763713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803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="" xmlns:a16="http://schemas.microsoft.com/office/drawing/2014/main" id="{BC0FEAE8-588C-83BA-3DC6-A74A4FEAB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74BA71F-6119-C5CA-7C4B-83DFA33A74FA}"/>
              </a:ext>
            </a:extLst>
          </p:cNvPr>
          <p:cNvSpPr/>
          <p:nvPr/>
        </p:nvSpPr>
        <p:spPr>
          <a:xfrm>
            <a:off x="0" y="3717925"/>
            <a:ext cx="12190413" cy="3024188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62C8AD-9405-23B2-DB5E-9C8223307523}"/>
              </a:ext>
            </a:extLst>
          </p:cNvPr>
          <p:cNvSpPr txBox="1"/>
          <p:nvPr/>
        </p:nvSpPr>
        <p:spPr>
          <a:xfrm>
            <a:off x="1846263" y="3717925"/>
            <a:ext cx="8199437" cy="8302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CHƯƠNG </a:t>
            </a:r>
            <a:r>
              <a:rPr lang="en-US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11</a:t>
            </a:r>
            <a:r>
              <a:rPr lang="vi-VN" sz="48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. ĐỊA LÍ CÔNG NGHIỆP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B32F983-64C6-BA45-0F8B-55C34F921E50}"/>
              </a:ext>
            </a:extLst>
          </p:cNvPr>
          <p:cNvSpPr txBox="1"/>
          <p:nvPr/>
        </p:nvSpPr>
        <p:spPr>
          <a:xfrm>
            <a:off x="1487488" y="4510088"/>
            <a:ext cx="9144000" cy="212407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4400">
                <a:solidFill>
                  <a:schemeClr val="bg1"/>
                </a:solidFill>
                <a:latin typeface="#9Slide03 Bebas Neue ZSmall" panose="020B0606020202050201" pitchFamily="34" charset="0"/>
                <a:cs typeface="Arial" charset="0"/>
              </a:rPr>
              <a:t>BÀI </a:t>
            </a:r>
            <a:r>
              <a:rPr lang="en-US" sz="4400">
                <a:solidFill>
                  <a:schemeClr val="bg1"/>
                </a:solidFill>
                <a:latin typeface="#9Slide03 Bebas Neue ZSmall" panose="020B0606020202050201" pitchFamily="34" charset="0"/>
                <a:cs typeface="Arial" charset="0"/>
              </a:rPr>
              <a:t>28</a:t>
            </a:r>
            <a:r>
              <a:rPr lang="vi-VN" sz="4400">
                <a:solidFill>
                  <a:schemeClr val="bg1"/>
                </a:solidFill>
                <a:latin typeface="#9Slide03 Bebas Neue ZSmall" panose="020B0606020202050201" pitchFamily="34" charset="0"/>
                <a:cs typeface="Arial" charset="0"/>
              </a:rPr>
              <a:t>. </a:t>
            </a:r>
            <a:r>
              <a:rPr lang="en-US" sz="4400">
                <a:solidFill>
                  <a:schemeClr val="bg1"/>
                </a:solidFill>
                <a:latin typeface="#9Slide03 Bebas Neue ZSmall" panose="020B0606020202050201" pitchFamily="34" charset="0"/>
              </a:rPr>
              <a:t>VAI TRÒ, ĐẶC ĐIỂM, CƠ CẤU NGÀNH CÔNG NGHIỆP, CÁC NHÂN TỐ ẢNH HƯỞNG TỚI SỰ PHÁT TRIỂN VÀ PHÂN BỐ CÔNG NGHIỆP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A7A952B-1EDC-D9F7-4068-3EC557B94E9D}"/>
              </a:ext>
            </a:extLst>
          </p:cNvPr>
          <p:cNvSpPr/>
          <p:nvPr/>
        </p:nvSpPr>
        <p:spPr bwMode="auto">
          <a:xfrm>
            <a:off x="0" y="693738"/>
            <a:ext cx="12190413" cy="71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00AE24-004B-5838-C5D5-EFFDAD1A18F8}"/>
              </a:ext>
            </a:extLst>
          </p:cNvPr>
          <p:cNvSpPr txBox="1"/>
          <p:nvPr/>
        </p:nvSpPr>
        <p:spPr bwMode="auto">
          <a:xfrm>
            <a:off x="119063" y="0"/>
            <a:ext cx="12071350" cy="669925"/>
          </a:xfrm>
          <a:prstGeom prst="rect">
            <a:avLst/>
          </a:prstGeom>
          <a:noFill/>
        </p:spPr>
        <p:txBody>
          <a:bodyPr lIns="115148" tIns="57573" rIns="115148" bIns="57573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2. CÁC NHÂN TỐ ẢNH HƯỞNG TỚI SỰ PHÂN BỐ VÀ PHÁT TRIỂN NGÀNH CÔNG NGHIỆP</a:t>
            </a:r>
            <a:endParaRPr lang="vi-V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018B4880-0FCC-857E-5A8F-E795D2035E2E}"/>
              </a:ext>
            </a:extLst>
          </p:cNvPr>
          <p:cNvGrpSpPr>
            <a:grpSpLocks/>
          </p:cNvGrpSpPr>
          <p:nvPr/>
        </p:nvGrpSpPr>
        <p:grpSpPr bwMode="auto">
          <a:xfrm>
            <a:off x="693738" y="909638"/>
            <a:ext cx="3646487" cy="1008062"/>
            <a:chOff x="910630" y="912579"/>
            <a:chExt cx="3646187" cy="100868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69F831F5-D9AB-8DE8-55DB-40BAF3B88FB4}"/>
                </a:ext>
              </a:extLst>
            </p:cNvPr>
            <p:cNvSpPr/>
            <p:nvPr/>
          </p:nvSpPr>
          <p:spPr>
            <a:xfrm>
              <a:off x="910630" y="1053953"/>
              <a:ext cx="3646187" cy="654453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2060"/>
                  </a:solidFill>
                  <a:latin typeface="#9Slide03 Bebas Neue Bold" panose="020B0606020202050201" pitchFamily="34" charset="0"/>
                </a:rPr>
                <a:t>             NHÂN TỐ BÊN NGOÀI</a:t>
              </a:r>
            </a:p>
          </p:txBody>
        </p:sp>
        <p:pic>
          <p:nvPicPr>
            <p:cNvPr id="28697" name="Picture 7">
              <a:extLst>
                <a:ext uri="{FF2B5EF4-FFF2-40B4-BE49-F238E27FC236}">
                  <a16:creationId xmlns="" xmlns:a16="http://schemas.microsoft.com/office/drawing/2014/main" id="{BB98D6F4-6E04-2AE4-38B7-7E8D92E549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58089" y="912579"/>
              <a:ext cx="1008683" cy="100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A4131B7-A82D-2F32-694B-B581D99C7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944563"/>
            <a:ext cx="6578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800" b="1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ạo sức mạnh, điều kiện để phát triển và phân bố các ngành công nghiêp.</a:t>
            </a:r>
            <a:endParaRPr lang="en-US" altLang="en-US" sz="2800" b="1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7928C59-B7AE-ADD7-487D-F625A1077B31}"/>
              </a:ext>
            </a:extLst>
          </p:cNvPr>
          <p:cNvGrpSpPr>
            <a:grpSpLocks/>
          </p:cNvGrpSpPr>
          <p:nvPr/>
        </p:nvGrpSpPr>
        <p:grpSpPr bwMode="auto">
          <a:xfrm>
            <a:off x="693738" y="2965450"/>
            <a:ext cx="3314700" cy="3705225"/>
            <a:chOff x="694372" y="2964855"/>
            <a:chExt cx="3314066" cy="3705299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B3BFA591-3D21-99AE-09CC-E6920C23E15F}"/>
                </a:ext>
              </a:extLst>
            </p:cNvPr>
            <p:cNvSpPr/>
            <p:nvPr/>
          </p:nvSpPr>
          <p:spPr>
            <a:xfrm>
              <a:off x="694372" y="2964855"/>
              <a:ext cx="3314066" cy="1614520"/>
            </a:xfrm>
            <a:prstGeom prst="rect">
              <a:avLst/>
            </a:prstGeom>
            <a:noFill/>
            <a:ln w="1270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Thúc đẩy sự phát triển công nghiệp</a:t>
              </a:r>
              <a:endParaRPr lang="vi-VN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</a:endParaRPr>
            </a:p>
          </p:txBody>
        </p:sp>
        <p:pic>
          <p:nvPicPr>
            <p:cNvPr id="28695" name="Picture 24">
              <a:extLst>
                <a:ext uri="{FF2B5EF4-FFF2-40B4-BE49-F238E27FC236}">
                  <a16:creationId xmlns="" xmlns:a16="http://schemas.microsoft.com/office/drawing/2014/main" id="{0BD98F99-7497-1C8F-ABFD-7C4A13CE8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372" y="4664455"/>
              <a:ext cx="3314063" cy="20056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2A77196F-FBE6-2D4E-DF90-2C97566CF191}"/>
              </a:ext>
            </a:extLst>
          </p:cNvPr>
          <p:cNvGrpSpPr>
            <a:grpSpLocks/>
          </p:cNvGrpSpPr>
          <p:nvPr/>
        </p:nvGrpSpPr>
        <p:grpSpPr bwMode="auto">
          <a:xfrm>
            <a:off x="4554538" y="2971800"/>
            <a:ext cx="3268662" cy="3716338"/>
            <a:chOff x="4555166" y="2971874"/>
            <a:chExt cx="3268232" cy="3717031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554115A-C8BF-0D7B-2C35-1FB9E90728CD}"/>
                </a:ext>
              </a:extLst>
            </p:cNvPr>
            <p:cNvSpPr/>
            <p:nvPr/>
          </p:nvSpPr>
          <p:spPr>
            <a:xfrm>
              <a:off x="4555166" y="2971874"/>
              <a:ext cx="3265057" cy="1610025"/>
            </a:xfrm>
            <a:prstGeom prst="rect">
              <a:avLst/>
            </a:prstGeom>
            <a:noFill/>
            <a:ln w="1270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vi-VN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Khai thác</a:t>
              </a:r>
              <a:r>
                <a:rPr lang="vi-VN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, </a:t>
              </a:r>
              <a:r>
                <a:rPr lang="vi-VN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sử dụng</a:t>
              </a:r>
              <a:r>
                <a:rPr lang="vi-VN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 TN hiệu quả. </a:t>
              </a:r>
              <a:r>
                <a:rPr lang="vi-VN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Nâng cao </a:t>
              </a:r>
              <a:r>
                <a:rPr lang="vi-VN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năng suất, chất lượng...</a:t>
              </a:r>
            </a:p>
          </p:txBody>
        </p:sp>
        <p:pic>
          <p:nvPicPr>
            <p:cNvPr id="28693" name="Picture 25">
              <a:extLst>
                <a:ext uri="{FF2B5EF4-FFF2-40B4-BE49-F238E27FC236}">
                  <a16:creationId xmlns="" xmlns:a16="http://schemas.microsoft.com/office/drawing/2014/main" id="{3E3EF663-F8FA-97DC-1D5D-76BE01EE5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474" y="4683207"/>
              <a:ext cx="3264924" cy="200569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55A1D64-A1EA-7899-DFED-8A8F91B7D754}"/>
              </a:ext>
            </a:extLst>
          </p:cNvPr>
          <p:cNvGrpSpPr>
            <a:grpSpLocks/>
          </p:cNvGrpSpPr>
          <p:nvPr/>
        </p:nvGrpSpPr>
        <p:grpSpPr bwMode="auto">
          <a:xfrm>
            <a:off x="8421688" y="2971800"/>
            <a:ext cx="3243262" cy="3698875"/>
            <a:chOff x="8421812" y="2971874"/>
            <a:chExt cx="3242573" cy="3698280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9790762D-082C-74EE-DA33-458653F59622}"/>
                </a:ext>
              </a:extLst>
            </p:cNvPr>
            <p:cNvSpPr/>
            <p:nvPr/>
          </p:nvSpPr>
          <p:spPr>
            <a:xfrm>
              <a:off x="8421812" y="2971874"/>
              <a:ext cx="3242573" cy="1609466"/>
            </a:xfrm>
            <a:prstGeom prst="rect">
              <a:avLst/>
            </a:prstGeom>
            <a:noFill/>
            <a:ln w="1270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vi-VN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Điều tiết </a:t>
              </a:r>
              <a:r>
                <a:rPr lang="vi-VN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sản xuất. Ảnh hưởng đến hướng </a:t>
              </a:r>
              <a:r>
                <a:rPr lang="vi-VN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chuyên môn hóa</a:t>
              </a:r>
              <a:r>
                <a:rPr lang="vi-VN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Oswald" panose="00000500000000000000" pitchFamily="2" charset="0"/>
                </a:rPr>
                <a:t>.</a:t>
              </a:r>
            </a:p>
          </p:txBody>
        </p:sp>
        <p:pic>
          <p:nvPicPr>
            <p:cNvPr id="28691" name="Picture 4" descr="Qui luật cung cầu (Law of Supply and Demand) là gì? Xây dựng qui luật cung  cầu">
              <a:extLst>
                <a:ext uri="{FF2B5EF4-FFF2-40B4-BE49-F238E27FC236}">
                  <a16:creationId xmlns="" xmlns:a16="http://schemas.microsoft.com/office/drawing/2014/main" id="{F4E99138-917F-2631-B938-F71D0B25A3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1812" y="4683207"/>
              <a:ext cx="3242573" cy="198694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63671CD-DC69-F707-A104-6CA631F5F171}"/>
              </a:ext>
            </a:extLst>
          </p:cNvPr>
          <p:cNvGrpSpPr>
            <a:grpSpLocks/>
          </p:cNvGrpSpPr>
          <p:nvPr/>
        </p:nvGrpSpPr>
        <p:grpSpPr bwMode="auto">
          <a:xfrm>
            <a:off x="669925" y="1917700"/>
            <a:ext cx="3338513" cy="1008063"/>
            <a:chOff x="670205" y="1917626"/>
            <a:chExt cx="3338232" cy="100868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="" xmlns:a16="http://schemas.microsoft.com/office/drawing/2014/main" id="{29E81CB1-36CA-2D1E-557A-6D8AA7B255AC}"/>
                </a:ext>
              </a:extLst>
            </p:cNvPr>
            <p:cNvSpPr/>
            <p:nvPr/>
          </p:nvSpPr>
          <p:spPr>
            <a:xfrm>
              <a:off x="694016" y="1917626"/>
              <a:ext cx="3314421" cy="1008682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2060"/>
                  </a:solidFill>
                  <a:latin typeface="#9Slide03 Oswald" panose="00000500000000000000" pitchFamily="2" charset="0"/>
                </a:rPr>
                <a:t>Vốn đầu tư</a:t>
              </a:r>
            </a:p>
          </p:txBody>
        </p:sp>
        <p:pic>
          <p:nvPicPr>
            <p:cNvPr id="28689" name="Picture 26">
              <a:extLst>
                <a:ext uri="{FF2B5EF4-FFF2-40B4-BE49-F238E27FC236}">
                  <a16:creationId xmlns="" xmlns:a16="http://schemas.microsoft.com/office/drawing/2014/main" id="{D025EB57-0F90-0272-6BD0-9978D88DE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05" y="1952727"/>
              <a:ext cx="970075" cy="970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E40FC068-F326-1066-9034-3C8590992BD1}"/>
              </a:ext>
            </a:extLst>
          </p:cNvPr>
          <p:cNvGrpSpPr>
            <a:grpSpLocks/>
          </p:cNvGrpSpPr>
          <p:nvPr/>
        </p:nvGrpSpPr>
        <p:grpSpPr bwMode="auto">
          <a:xfrm>
            <a:off x="4538663" y="1860550"/>
            <a:ext cx="3281362" cy="1155700"/>
            <a:chOff x="4538888" y="1859793"/>
            <a:chExt cx="3281200" cy="115594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FFD36712-47D6-8152-F2B4-30DB97EAF93A}"/>
                </a:ext>
              </a:extLst>
            </p:cNvPr>
            <p:cNvSpPr/>
            <p:nvPr/>
          </p:nvSpPr>
          <p:spPr>
            <a:xfrm>
              <a:off x="4554762" y="1916955"/>
              <a:ext cx="3265326" cy="1009861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2060"/>
                  </a:solidFill>
                  <a:latin typeface="#9Slide03 Oswald" panose="00000500000000000000" pitchFamily="2" charset="0"/>
                </a:rPr>
                <a:t>         Tiến bộ khoa học  – kĩ thuật</a:t>
              </a:r>
            </a:p>
          </p:txBody>
        </p:sp>
        <p:pic>
          <p:nvPicPr>
            <p:cNvPr id="28687" name="Picture 28">
              <a:extLst>
                <a:ext uri="{FF2B5EF4-FFF2-40B4-BE49-F238E27FC236}">
                  <a16:creationId xmlns="" xmlns:a16="http://schemas.microsoft.com/office/drawing/2014/main" id="{67F241D6-75EE-1D89-1F16-F14CD107E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8888" y="1859793"/>
              <a:ext cx="1061579" cy="1155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C232929-F72E-0ECD-D970-1F8475C7D91D}"/>
              </a:ext>
            </a:extLst>
          </p:cNvPr>
          <p:cNvGrpSpPr>
            <a:grpSpLocks/>
          </p:cNvGrpSpPr>
          <p:nvPr/>
        </p:nvGrpSpPr>
        <p:grpSpPr bwMode="auto">
          <a:xfrm>
            <a:off x="8399463" y="1925638"/>
            <a:ext cx="3265487" cy="1008062"/>
            <a:chOff x="8399461" y="1925461"/>
            <a:chExt cx="3264924" cy="1008682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C7CDFE84-DCF4-DE3A-8C79-49A80D3136ED}"/>
                </a:ext>
              </a:extLst>
            </p:cNvPr>
            <p:cNvSpPr/>
            <p:nvPr/>
          </p:nvSpPr>
          <p:spPr>
            <a:xfrm>
              <a:off x="8399461" y="1925461"/>
              <a:ext cx="3264924" cy="1008682"/>
            </a:xfrm>
            <a:prstGeom prst="roundRect">
              <a:avLst/>
            </a:prstGeom>
            <a:solidFill>
              <a:srgbClr val="FFFF00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2060"/>
                  </a:solidFill>
                  <a:latin typeface="#9Slide03 Oswald" panose="00000500000000000000" pitchFamily="2" charset="0"/>
                </a:rPr>
                <a:t>          Thị trường</a:t>
              </a:r>
            </a:p>
          </p:txBody>
        </p:sp>
        <p:pic>
          <p:nvPicPr>
            <p:cNvPr id="28685" name="Picture 30">
              <a:extLst>
                <a:ext uri="{FF2B5EF4-FFF2-40B4-BE49-F238E27FC236}">
                  <a16:creationId xmlns="" xmlns:a16="http://schemas.microsoft.com/office/drawing/2014/main" id="{149B23EE-C817-EDD1-4928-CDA0EA095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84085" y="1947606"/>
              <a:ext cx="95410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C0DA9028-F7C8-EFDA-B15E-062B49FD2545}"/>
              </a:ext>
            </a:extLst>
          </p:cNvPr>
          <p:cNvSpPr/>
          <p:nvPr/>
        </p:nvSpPr>
        <p:spPr>
          <a:xfrm>
            <a:off x="6251575" y="1387475"/>
            <a:ext cx="5688013" cy="5210175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FA943805-8AD0-1C4C-8C38-070E481B90EC}"/>
              </a:ext>
            </a:extLst>
          </p:cNvPr>
          <p:cNvSpPr/>
          <p:nvPr/>
        </p:nvSpPr>
        <p:spPr>
          <a:xfrm>
            <a:off x="261938" y="1387475"/>
            <a:ext cx="5689600" cy="5211763"/>
          </a:xfrm>
          <a:prstGeom prst="roundRect">
            <a:avLst>
              <a:gd name="adj" fmla="val 7269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DFA6DA2-3CAD-4C3F-37C8-596EBA7E43A6}"/>
              </a:ext>
            </a:extLst>
          </p:cNvPr>
          <p:cNvSpPr/>
          <p:nvPr/>
        </p:nvSpPr>
        <p:spPr bwMode="auto">
          <a:xfrm>
            <a:off x="0" y="693738"/>
            <a:ext cx="12190413" cy="71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A9960FB-82AB-72B2-991F-E29F65F3138F}"/>
              </a:ext>
            </a:extLst>
          </p:cNvPr>
          <p:cNvSpPr txBox="1"/>
          <p:nvPr/>
        </p:nvSpPr>
        <p:spPr bwMode="auto">
          <a:xfrm>
            <a:off x="119063" y="0"/>
            <a:ext cx="12071350" cy="669925"/>
          </a:xfrm>
          <a:prstGeom prst="rect">
            <a:avLst/>
          </a:prstGeom>
          <a:noFill/>
        </p:spPr>
        <p:txBody>
          <a:bodyPr lIns="115148" tIns="57573" rIns="115148" bIns="57573">
            <a:spAutoFit/>
          </a:bodyPr>
          <a:lstStyle/>
          <a:p>
            <a:pPr algn="ctr" eaLnBrk="1" hangingPunct="1">
              <a:defRPr/>
            </a:pP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2. CÁC NHÂN TỐ ẢNH HƯỞNG TỚI SỰ PHÂN BỐ VÀ PHÁT TRIỂN NGÀNH CÔNG NGHIỆP</a:t>
            </a:r>
            <a:endParaRPr lang="vi-VN" sz="36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grpSp>
        <p:nvGrpSpPr>
          <p:cNvPr id="29702" name="Group 8">
            <a:extLst>
              <a:ext uri="{FF2B5EF4-FFF2-40B4-BE49-F238E27FC236}">
                <a16:creationId xmlns="" xmlns:a16="http://schemas.microsoft.com/office/drawing/2014/main" id="{298C58A4-017B-52BD-1D2B-90936ADE07A2}"/>
              </a:ext>
            </a:extLst>
          </p:cNvPr>
          <p:cNvGrpSpPr>
            <a:grpSpLocks/>
          </p:cNvGrpSpPr>
          <p:nvPr/>
        </p:nvGrpSpPr>
        <p:grpSpPr bwMode="auto">
          <a:xfrm>
            <a:off x="1246188" y="765175"/>
            <a:ext cx="3646487" cy="1009650"/>
            <a:chOff x="910630" y="912579"/>
            <a:chExt cx="3646187" cy="1008683"/>
          </a:xfrm>
        </p:grpSpPr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FB8D44D4-A088-B913-6B94-2E13B5FD4A78}"/>
                </a:ext>
              </a:extLst>
            </p:cNvPr>
            <p:cNvSpPr/>
            <p:nvPr/>
          </p:nvSpPr>
          <p:spPr>
            <a:xfrm>
              <a:off x="910630" y="1053732"/>
              <a:ext cx="3646187" cy="65500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2060"/>
                  </a:solidFill>
                  <a:latin typeface="#9Slide03 Bebas Neue Bold" panose="020B0606020202050201" pitchFamily="34" charset="0"/>
                </a:rPr>
                <a:t>             NHÂN TỐ BÊN TRONG</a:t>
              </a:r>
            </a:p>
          </p:txBody>
        </p:sp>
        <p:pic>
          <p:nvPicPr>
            <p:cNvPr id="29714" name="Picture 6">
              <a:extLst>
                <a:ext uri="{FF2B5EF4-FFF2-40B4-BE49-F238E27FC236}">
                  <a16:creationId xmlns="" xmlns:a16="http://schemas.microsoft.com/office/drawing/2014/main" id="{66B39517-A47C-EEF4-D4D7-4F3A7FD2F7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58089" y="912579"/>
              <a:ext cx="1008683" cy="100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3" name="Group 9">
            <a:extLst>
              <a:ext uri="{FF2B5EF4-FFF2-40B4-BE49-F238E27FC236}">
                <a16:creationId xmlns="" xmlns:a16="http://schemas.microsoft.com/office/drawing/2014/main" id="{C850C78F-F641-79D2-8F89-B6757013E7A0}"/>
              </a:ext>
            </a:extLst>
          </p:cNvPr>
          <p:cNvGrpSpPr>
            <a:grpSpLocks/>
          </p:cNvGrpSpPr>
          <p:nvPr/>
        </p:nvGrpSpPr>
        <p:grpSpPr bwMode="auto">
          <a:xfrm>
            <a:off x="7478713" y="765175"/>
            <a:ext cx="3646487" cy="1009650"/>
            <a:chOff x="6679824" y="876861"/>
            <a:chExt cx="3646187" cy="1008683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80D1B8EA-9926-2A0F-DD29-AED8156F1B8F}"/>
                </a:ext>
              </a:extLst>
            </p:cNvPr>
            <p:cNvSpPr/>
            <p:nvPr/>
          </p:nvSpPr>
          <p:spPr>
            <a:xfrm>
              <a:off x="6679824" y="1052905"/>
              <a:ext cx="3646187" cy="656596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>
                  <a:solidFill>
                    <a:srgbClr val="002060"/>
                  </a:solidFill>
                  <a:latin typeface="#9Slide03 Bebas Neue Bold" panose="020B0606020202050201" pitchFamily="34" charset="0"/>
                </a:rPr>
                <a:t>             NHÂN TỐ BÊN NGOÀI</a:t>
              </a:r>
            </a:p>
          </p:txBody>
        </p:sp>
        <p:pic>
          <p:nvPicPr>
            <p:cNvPr id="29712" name="Picture 7">
              <a:extLst>
                <a:ext uri="{FF2B5EF4-FFF2-40B4-BE49-F238E27FC236}">
                  <a16:creationId xmlns="" xmlns:a16="http://schemas.microsoft.com/office/drawing/2014/main" id="{B02BCFFC-5E91-C064-3803-E355A34EE8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679824" y="876861"/>
              <a:ext cx="1008683" cy="10086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4" name="TextBox 13">
            <a:extLst>
              <a:ext uri="{FF2B5EF4-FFF2-40B4-BE49-F238E27FC236}">
                <a16:creationId xmlns="" xmlns:a16="http://schemas.microsoft.com/office/drawing/2014/main" id="{55FAB6D8-A630-0842-ADBB-819DE188B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1887538"/>
            <a:ext cx="5367337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en-US" sz="26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- Vị trí địa lí: ảnh hưởng tới việc phân bố các cơ sở sản xuất, mức độ thuận lợi trong tiếp cận các nhân tố bên ngoài.</a:t>
            </a:r>
            <a:endParaRPr lang="en-US" altLang="en-US" sz="26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05" name="TextBox 15">
            <a:extLst>
              <a:ext uri="{FF2B5EF4-FFF2-40B4-BE49-F238E27FC236}">
                <a16:creationId xmlns="" xmlns:a16="http://schemas.microsoft.com/office/drawing/2014/main" id="{2B2CA178-1306-F40F-178D-F46793789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487738"/>
            <a:ext cx="5400675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en-US" sz="26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- Điều kiện tự nhiên, tài nguyên thiên nhiên: ảnh hưởng trực tiếp đến việc xác định cơ cấu và phân bố ngành công nghiệp.</a:t>
            </a:r>
            <a:endParaRPr lang="en-US" altLang="en-US" sz="26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06" name="TextBox 17">
            <a:extLst>
              <a:ext uri="{FF2B5EF4-FFF2-40B4-BE49-F238E27FC236}">
                <a16:creationId xmlns="" xmlns:a16="http://schemas.microsoft.com/office/drawing/2014/main" id="{E25B39FC-BBF2-9498-7727-9BCE3C17C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5199063"/>
            <a:ext cx="54006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en-US" sz="26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- Điều kiện KT – XH: quyết định sự phát triển và phân bố ngành công nghiệp.</a:t>
            </a:r>
            <a:endParaRPr lang="en-US" altLang="en-US" sz="26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07" name="TextBox 19">
            <a:extLst>
              <a:ext uri="{FF2B5EF4-FFF2-40B4-BE49-F238E27FC236}">
                <a16:creationId xmlns="" xmlns:a16="http://schemas.microsoft.com/office/drawing/2014/main" id="{318DA544-FF31-C612-6977-B9ED55CCA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638" y="1619250"/>
            <a:ext cx="51895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en-US" sz="26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- Vốn đầu tư: Thúc đẩy sự phát triển công nghiệp.</a:t>
            </a:r>
            <a:endParaRPr lang="en-US" altLang="en-US" sz="26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08" name="TextBox 21">
            <a:extLst>
              <a:ext uri="{FF2B5EF4-FFF2-40B4-BE49-F238E27FC236}">
                <a16:creationId xmlns="" xmlns:a16="http://schemas.microsoft.com/office/drawing/2014/main" id="{7141D509-1F08-895E-3FF6-F1DD3747E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650" y="2566988"/>
            <a:ext cx="531336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en-US" sz="2600" b="1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altLang="en-US" sz="26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Tiến bộ khoa học - kĩ thuật: Cho phép khai thác, sử dụng tài nguyên, phân bố các ngành công nghiệp hợp lí. Nâng cao năng suất, chất lượng</a:t>
            </a:r>
            <a:endParaRPr lang="en-US" altLang="en-US" sz="26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09" name="TextBox 23">
            <a:extLst>
              <a:ext uri="{FF2B5EF4-FFF2-40B4-BE49-F238E27FC236}">
                <a16:creationId xmlns="" xmlns:a16="http://schemas.microsoft.com/office/drawing/2014/main" id="{43ADB5CC-143A-425B-E082-3D43419C2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638" y="4348163"/>
            <a:ext cx="54260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en-US" sz="2600" b="1">
                <a:solidFill>
                  <a:srgbClr val="002060"/>
                </a:solidFill>
                <a:latin typeface="#9Slide03 Oswald" panose="00000500000000000000" pitchFamily="2" charset="0"/>
              </a:rPr>
              <a:t>- </a:t>
            </a:r>
            <a:r>
              <a:rPr lang="vi-VN" altLang="en-US" sz="2600">
                <a:solidFill>
                  <a:srgbClr val="002060"/>
                </a:solidFill>
                <a:latin typeface="#9Slide03 Oswald" panose="00000500000000000000" pitchFamily="2" charset="0"/>
              </a:rPr>
              <a:t>Thị trường: tác động tới hướng chuyên môn hóa sản phẩm</a:t>
            </a:r>
            <a:endParaRPr lang="en-US" altLang="en-US" sz="2600">
              <a:solidFill>
                <a:srgbClr val="002060"/>
              </a:solidFill>
              <a:latin typeface="#9Slide03 Oswald" panose="00000500000000000000" pitchFamily="2" charset="0"/>
            </a:endParaRPr>
          </a:p>
        </p:txBody>
      </p:sp>
      <p:sp>
        <p:nvSpPr>
          <p:cNvPr id="29710" name="TextBox 25">
            <a:extLst>
              <a:ext uri="{FF2B5EF4-FFF2-40B4-BE49-F238E27FC236}">
                <a16:creationId xmlns="" xmlns:a16="http://schemas.microsoft.com/office/drawing/2014/main" id="{AAE20803-B65D-FB50-FB82-85469D95F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211763"/>
            <a:ext cx="53117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26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=&gt;</a:t>
            </a:r>
            <a:r>
              <a:rPr lang="vi-VN" altLang="en-US" sz="26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tạo sức mạnh, điều kiện để phát triển và phân bố các ngành công nghiêp.</a:t>
            </a:r>
            <a:endParaRPr lang="en-US" altLang="en-US" sz="26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5E8FFEA-F993-3529-7292-B7A5E009BD12}"/>
              </a:ext>
            </a:extLst>
          </p:cNvPr>
          <p:cNvSpPr/>
          <p:nvPr/>
        </p:nvSpPr>
        <p:spPr>
          <a:xfrm>
            <a:off x="4943475" y="714375"/>
            <a:ext cx="5616575" cy="936625"/>
          </a:xfrm>
          <a:prstGeom prst="rect">
            <a:avLst/>
          </a:prstGeom>
          <a:solidFill>
            <a:srgbClr val="FFC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54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Bold" panose="020B0606020202050201" pitchFamily="34" charset="0"/>
              </a:rPr>
              <a:t>TRƯỜNG TEEN 2019</a:t>
            </a:r>
          </a:p>
        </p:txBody>
      </p:sp>
      <p:pic>
        <p:nvPicPr>
          <p:cNvPr id="30723" name="Picture 6" descr="Kết quả hình ảnh cho tranh luận đúng sai icon">
            <a:extLst>
              <a:ext uri="{FF2B5EF4-FFF2-40B4-BE49-F238E27FC236}">
                <a16:creationId xmlns="" xmlns:a16="http://schemas.microsoft.com/office/drawing/2014/main" id="{AF66812C-C843-5FEF-2A5A-CA0B3CE74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625" y="3575050"/>
            <a:ext cx="3575050" cy="308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04D9085-32DE-9AF6-577B-E0E64185BFDA}"/>
              </a:ext>
            </a:extLst>
          </p:cNvPr>
          <p:cNvSpPr txBox="1"/>
          <p:nvPr/>
        </p:nvSpPr>
        <p:spPr>
          <a:xfrm>
            <a:off x="3573463" y="2224088"/>
            <a:ext cx="8035925" cy="175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3600" b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Oswald" panose="00000500000000000000" pitchFamily="2" charset="0"/>
                <a:cs typeface="Arial" charset="0"/>
              </a:rPr>
              <a:t>Theo em, trong điều kiện hiện nay, nhân tố nào đóng vai trò quan trọng đối với sự phân bố và phát triển công nghiệp? Tại sao???</a:t>
            </a:r>
          </a:p>
        </p:txBody>
      </p:sp>
      <p:pic>
        <p:nvPicPr>
          <p:cNvPr id="78857" name="Picture 9" descr="Hình ảnh có liên quan">
            <a:extLst>
              <a:ext uri="{FF2B5EF4-FFF2-40B4-BE49-F238E27FC236}">
                <a16:creationId xmlns="" xmlns:a16="http://schemas.microsoft.com/office/drawing/2014/main" id="{C88B6F4A-9DE9-0385-921D-4ABB7BCDA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2225" y="4733925"/>
            <a:ext cx="1728788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9" name="Picture 11" descr="Hình ảnh có liên quan">
            <a:extLst>
              <a:ext uri="{FF2B5EF4-FFF2-40B4-BE49-F238E27FC236}">
                <a16:creationId xmlns="" xmlns:a16="http://schemas.microsoft.com/office/drawing/2014/main" id="{4E7B4A09-6D49-D015-15E3-F200F9C66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75" y="4725988"/>
            <a:ext cx="176212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">
            <a:extLst>
              <a:ext uri="{FF2B5EF4-FFF2-40B4-BE49-F238E27FC236}">
                <a16:creationId xmlns="" xmlns:a16="http://schemas.microsoft.com/office/drawing/2014/main" id="{1EBE03C5-516B-B037-34BE-B068C8BE1C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450" y="401638"/>
            <a:ext cx="337661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>
            <a:extLst>
              <a:ext uri="{FF2B5EF4-FFF2-40B4-BE49-F238E27FC236}">
                <a16:creationId xmlns="" xmlns:a16="http://schemas.microsoft.com/office/drawing/2014/main" id="{53A777C9-03E6-CF88-F37F-6420899A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53E6E3E-29E8-915E-79C7-610D8108A8BB}"/>
              </a:ext>
            </a:extLst>
          </p:cNvPr>
          <p:cNvSpPr/>
          <p:nvPr/>
        </p:nvSpPr>
        <p:spPr>
          <a:xfrm>
            <a:off x="341313" y="4221163"/>
            <a:ext cx="11507787" cy="252095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8" name="TextBox 7">
            <a:extLst>
              <a:ext uri="{FF2B5EF4-FFF2-40B4-BE49-F238E27FC236}">
                <a16:creationId xmlns="" xmlns:a16="http://schemas.microsoft.com/office/drawing/2014/main" id="{C8BA265D-09DB-DA60-B842-6B1925301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4438650"/>
            <a:ext cx="108013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</a:rPr>
              <a:t>1. Hãy tìm hiểu một cơ sở sản xuất ở địa phương em và ý nghĩa của cơ sở đó với sự phát triển KT – XH.</a:t>
            </a:r>
            <a:endParaRPr lang="en-US" altLang="en-US" sz="28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749" name="TextBox 9">
            <a:extLst>
              <a:ext uri="{FF2B5EF4-FFF2-40B4-BE49-F238E27FC236}">
                <a16:creationId xmlns="" xmlns:a16="http://schemas.microsoft.com/office/drawing/2014/main" id="{8A11DE3E-4D07-7A40-9924-ED7489353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5497513"/>
            <a:ext cx="106568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2. Vẽ sơ dồ tư duy để thể hiện CÁC NHÂN TỐ ẢNH HƯỞNG TỚI SỰ PHÁT TRIỂN VÀ PHÂN BỐ NGÀNH CÔNG NGHIỆP</a:t>
            </a:r>
          </a:p>
        </p:txBody>
      </p:sp>
    </p:spTree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="" xmlns:a16="http://schemas.microsoft.com/office/drawing/2014/main" id="{C8BA52B1-A2C6-DF97-2640-118062426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0">
            <a:extLst>
              <a:ext uri="{FF2B5EF4-FFF2-40B4-BE49-F238E27FC236}">
                <a16:creationId xmlns="" xmlns:a16="http://schemas.microsoft.com/office/drawing/2014/main" id="{E7B4378C-FAAA-7E1C-BF8E-39544584193F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074988" y="841375"/>
            <a:ext cx="1285875" cy="1211263"/>
          </a:xfrm>
          <a:prstGeom prst="diamond">
            <a:avLst/>
          </a:prstGeom>
          <a:solidFill>
            <a:srgbClr val="05A6F0"/>
          </a:solidFill>
          <a:ln w="9525">
            <a:miter lim="800000"/>
            <a:headEnd/>
            <a:tailEnd/>
          </a:ln>
          <a:scene3d>
            <a:camera prst="legacyPerspectiveBottom">
              <a:rot lat="20999994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rgbClr val="05A6F0"/>
            </a:contour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sp>
        <p:nvSpPr>
          <p:cNvPr id="7" name="AutoShape 61">
            <a:extLst>
              <a:ext uri="{FF2B5EF4-FFF2-40B4-BE49-F238E27FC236}">
                <a16:creationId xmlns="" xmlns:a16="http://schemas.microsoft.com/office/drawing/2014/main" id="{700949ED-39FD-5CE0-1115-0AE76C7DA9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14950" y="854075"/>
            <a:ext cx="1284288" cy="1211263"/>
          </a:xfrm>
          <a:prstGeom prst="diamond">
            <a:avLst/>
          </a:prstGeom>
          <a:solidFill>
            <a:schemeClr val="accent3">
              <a:lumMod val="75000"/>
            </a:schemeClr>
          </a:solidFill>
          <a:ln w="9525" algn="ctr">
            <a:noFill/>
            <a:miter lim="800000"/>
            <a:headEnd/>
            <a:tailEnd/>
          </a:ln>
          <a:effectLst/>
          <a:scene3d>
            <a:camera prst="legacyPerspectiveBottom">
              <a:rot lat="20999999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/>
          </a:p>
        </p:txBody>
      </p:sp>
      <p:sp>
        <p:nvSpPr>
          <p:cNvPr id="9" name="AutoShape 63">
            <a:extLst>
              <a:ext uri="{FF2B5EF4-FFF2-40B4-BE49-F238E27FC236}">
                <a16:creationId xmlns="" xmlns:a16="http://schemas.microsoft.com/office/drawing/2014/main" id="{C3D49AC4-3271-4130-26CA-9B089E25A1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055225" y="854075"/>
            <a:ext cx="1284288" cy="1211263"/>
          </a:xfrm>
          <a:prstGeom prst="diamond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scene3d>
            <a:camera prst="legacyPerspectiveBottom">
              <a:rot lat="20999994" lon="0" rev="0"/>
            </a:camera>
            <a:lightRig rig="legacyFlat4" dir="b"/>
          </a:scene3d>
          <a:sp3d extrusionH="1635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rgbClr val="FFFF00"/>
            </a:contourClr>
          </a:sp3d>
        </p:spPr>
        <p:txBody>
          <a:bodyPr wrap="none" anchor="ctr">
            <a:flatTx/>
          </a:bodyPr>
          <a:lstStyle/>
          <a:p>
            <a:endParaRPr lang="en-US" altLang="en-US"/>
          </a:p>
        </p:txBody>
      </p:sp>
      <p:cxnSp>
        <p:nvCxnSpPr>
          <p:cNvPr id="10" name="AutoShape 64">
            <a:extLst>
              <a:ext uri="{FF2B5EF4-FFF2-40B4-BE49-F238E27FC236}">
                <a16:creationId xmlns="" xmlns:a16="http://schemas.microsoft.com/office/drawing/2014/main" id="{F54C547C-63BC-81B5-CD05-E20207394026}"/>
              </a:ext>
            </a:extLst>
          </p:cNvPr>
          <p:cNvCxnSpPr>
            <a:cxnSpLocks noChangeShapeType="1"/>
            <a:endCxn id="7" idx="1"/>
          </p:cNvCxnSpPr>
          <p:nvPr/>
        </p:nvCxnSpPr>
        <p:spPr bwMode="gray">
          <a:xfrm>
            <a:off x="4346575" y="1458913"/>
            <a:ext cx="968375" cy="1587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66">
            <a:extLst>
              <a:ext uri="{FF2B5EF4-FFF2-40B4-BE49-F238E27FC236}">
                <a16:creationId xmlns="" xmlns:a16="http://schemas.microsoft.com/office/drawing/2014/main" id="{86472083-8F7B-DFA5-A721-99CF2087BEF3}"/>
              </a:ext>
            </a:extLst>
          </p:cNvPr>
          <p:cNvCxnSpPr>
            <a:cxnSpLocks noChangeShapeType="1"/>
          </p:cNvCxnSpPr>
          <p:nvPr/>
        </p:nvCxnSpPr>
        <p:spPr bwMode="gray">
          <a:xfrm flipV="1">
            <a:off x="8916988" y="1473200"/>
            <a:ext cx="1095375" cy="0"/>
          </a:xfrm>
          <a:prstGeom prst="straightConnector1">
            <a:avLst/>
          </a:prstGeom>
          <a:noFill/>
          <a:ln w="12700">
            <a:solidFill>
              <a:srgbClr val="333333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67">
            <a:extLst>
              <a:ext uri="{FF2B5EF4-FFF2-40B4-BE49-F238E27FC236}">
                <a16:creationId xmlns="" xmlns:a16="http://schemas.microsoft.com/office/drawing/2014/main" id="{2D98A75E-A66D-5DAC-CD01-3404E78A91E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201988" y="1181100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4" name="Text Box 68">
            <a:extLst>
              <a:ext uri="{FF2B5EF4-FFF2-40B4-BE49-F238E27FC236}">
                <a16:creationId xmlns="" xmlns:a16="http://schemas.microsoft.com/office/drawing/2014/main" id="{D470AE7F-982C-7787-7E0C-84769E20AD7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413375" y="1193800"/>
            <a:ext cx="9985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6" name="Text Box 70">
            <a:extLst>
              <a:ext uri="{FF2B5EF4-FFF2-40B4-BE49-F238E27FC236}">
                <a16:creationId xmlns="" xmlns:a16="http://schemas.microsoft.com/office/drawing/2014/main" id="{E294766C-A072-F78E-0C6E-D62E8EE839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164763" y="1193800"/>
            <a:ext cx="100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D95C648-E378-33D5-21D2-CA31E28B5AE6}"/>
              </a:ext>
            </a:extLst>
          </p:cNvPr>
          <p:cNvSpPr/>
          <p:nvPr/>
        </p:nvSpPr>
        <p:spPr>
          <a:xfrm>
            <a:off x="9902825" y="2159000"/>
            <a:ext cx="1765300" cy="344963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Rèn luyện các kĩ năng và các năng lực</a:t>
            </a:r>
            <a:endParaRPr lang="vi-VN" sz="280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0251" name="Picture 33">
            <a:extLst>
              <a:ext uri="{FF2B5EF4-FFF2-40B4-BE49-F238E27FC236}">
                <a16:creationId xmlns="" xmlns:a16="http://schemas.microsoft.com/office/drawing/2014/main" id="{D833E496-B237-AC2F-8C64-99F5AC1E1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9863" y="2157413"/>
            <a:ext cx="2901951" cy="472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E854228-F4E3-F729-BC39-F2C01FC92595}"/>
              </a:ext>
            </a:extLst>
          </p:cNvPr>
          <p:cNvSpPr/>
          <p:nvPr/>
        </p:nvSpPr>
        <p:spPr>
          <a:xfrm>
            <a:off x="2732088" y="2157413"/>
            <a:ext cx="1851025" cy="345122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b="1">
                <a:solidFill>
                  <a:srgbClr val="002060"/>
                </a:solidFill>
                <a:latin typeface="Tohama"/>
              </a:rPr>
              <a:t>Nêu được vai trò</a:t>
            </a:r>
            <a:r>
              <a:rPr lang="en-US" sz="2800" b="1">
                <a:solidFill>
                  <a:srgbClr val="002060"/>
                </a:solidFill>
                <a:latin typeface="Tohama"/>
              </a:rPr>
              <a:t>,</a:t>
            </a:r>
            <a:r>
              <a:rPr lang="vi-VN" sz="2800" b="1">
                <a:solidFill>
                  <a:srgbClr val="002060"/>
                </a:solidFill>
                <a:latin typeface="Tohama"/>
              </a:rPr>
              <a:t> đặc điểm</a:t>
            </a:r>
            <a:r>
              <a:rPr lang="en-US" sz="2800" b="1">
                <a:solidFill>
                  <a:srgbClr val="002060"/>
                </a:solidFill>
                <a:latin typeface="Tohama"/>
              </a:rPr>
              <a:t> và cơ cấu</a:t>
            </a:r>
            <a:r>
              <a:rPr lang="vi-VN" sz="2800" b="1">
                <a:solidFill>
                  <a:srgbClr val="002060"/>
                </a:solidFill>
                <a:latin typeface="Tohama"/>
              </a:rPr>
              <a:t> của sản xuất công nghiệp.</a:t>
            </a:r>
            <a:endParaRPr lang="vi-VN"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hama"/>
              <a:cs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9E0FCF1-CFD3-AC84-031F-065145126ABB}"/>
              </a:ext>
            </a:extLst>
          </p:cNvPr>
          <p:cNvSpPr/>
          <p:nvPr/>
        </p:nvSpPr>
        <p:spPr>
          <a:xfrm>
            <a:off x="4794250" y="2130425"/>
            <a:ext cx="2446338" cy="3432175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b="1">
                <a:solidFill>
                  <a:srgbClr val="002060"/>
                </a:solidFill>
                <a:latin typeface="Tohama"/>
              </a:rPr>
              <a:t>Phân tích được ảnh hưởng của các nhân tố </a:t>
            </a:r>
            <a:r>
              <a:rPr lang="en-US" sz="2800" b="1">
                <a:solidFill>
                  <a:srgbClr val="002060"/>
                </a:solidFill>
                <a:latin typeface="Tohama"/>
              </a:rPr>
              <a:t>TN </a:t>
            </a:r>
            <a:r>
              <a:rPr lang="vi-VN" sz="2800" b="1">
                <a:solidFill>
                  <a:srgbClr val="002060"/>
                </a:solidFill>
                <a:latin typeface="Tohama"/>
              </a:rPr>
              <a:t>và </a:t>
            </a:r>
            <a:r>
              <a:rPr lang="en-US" sz="2800" b="1">
                <a:solidFill>
                  <a:srgbClr val="002060"/>
                </a:solidFill>
                <a:latin typeface="Tohama"/>
              </a:rPr>
              <a:t>KT – XH </a:t>
            </a:r>
            <a:r>
              <a:rPr lang="vi-VN" sz="2800" b="1">
                <a:solidFill>
                  <a:srgbClr val="002060"/>
                </a:solidFill>
                <a:latin typeface="Tohama"/>
              </a:rPr>
              <a:t>tới sự phát triển và phân bố </a:t>
            </a:r>
            <a:r>
              <a:rPr lang="en-US" sz="2800" b="1">
                <a:solidFill>
                  <a:srgbClr val="002060"/>
                </a:solidFill>
                <a:latin typeface="Tohama"/>
              </a:rPr>
              <a:t>CN</a:t>
            </a:r>
            <a:r>
              <a:rPr lang="vi-VN" sz="2800" b="1">
                <a:solidFill>
                  <a:srgbClr val="002060"/>
                </a:solidFill>
                <a:latin typeface="Tohama"/>
              </a:rPr>
              <a:t>.</a:t>
            </a:r>
            <a:endParaRPr lang="vi-VN" sz="28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ohama"/>
              <a:cs typeface="Arial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696352C9-250B-75A0-89BA-AFF5A745D575}"/>
              </a:ext>
            </a:extLst>
          </p:cNvPr>
          <p:cNvGrpSpPr>
            <a:grpSpLocks/>
          </p:cNvGrpSpPr>
          <p:nvPr/>
        </p:nvGrpSpPr>
        <p:grpSpPr bwMode="auto">
          <a:xfrm>
            <a:off x="-25400" y="14288"/>
            <a:ext cx="12047538" cy="1441450"/>
            <a:chOff x="-25474" y="14855"/>
            <a:chExt cx="12047613" cy="1440161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1595E1E-D6A8-1E99-FEEB-A30D02876527}"/>
                </a:ext>
              </a:extLst>
            </p:cNvPr>
            <p:cNvSpPr txBox="1"/>
            <p:nvPr/>
          </p:nvSpPr>
          <p:spPr>
            <a:xfrm>
              <a:off x="4583068" y="29129"/>
              <a:ext cx="5980149" cy="793040"/>
            </a:xfrm>
            <a:prstGeom prst="rect">
              <a:avLst/>
            </a:prstGeom>
            <a:noFill/>
          </p:spPr>
          <p:txBody>
            <a:bodyPr lIns="115148" tIns="57573" rIns="115148" bIns="57573">
              <a:spAutoFit/>
            </a:bodyPr>
            <a:lstStyle/>
            <a:p>
              <a:pPr algn="ctr" eaLnBrk="1" hangingPunct="1">
                <a:defRPr/>
              </a:pPr>
              <a:r>
                <a:rPr lang="en-US" sz="4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3 Bebas Neue ZSmall" panose="020B0606020202050201" pitchFamily="34" charset="0"/>
                  <a:cs typeface="Arial" charset="0"/>
                </a:rPr>
                <a:t>MỤC TIÊU BÀI HỌC</a:t>
              </a:r>
              <a:endParaRPr lang="vi-VN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7A36907D-0477-CEE9-1A33-7BD45931C2D6}"/>
                </a:ext>
              </a:extLst>
            </p:cNvPr>
            <p:cNvSpPr/>
            <p:nvPr/>
          </p:nvSpPr>
          <p:spPr>
            <a:xfrm>
              <a:off x="-74" y="809481"/>
              <a:ext cx="12022213" cy="8089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pic>
          <p:nvPicPr>
            <p:cNvPr id="10266" name="Picture 20">
              <a:extLst>
                <a:ext uri="{FF2B5EF4-FFF2-40B4-BE49-F238E27FC236}">
                  <a16:creationId xmlns="" xmlns:a16="http://schemas.microsoft.com/office/drawing/2014/main" id="{50945AA3-A4A3-ED17-92A8-0BFF403AF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74" y="14855"/>
              <a:ext cx="2664296" cy="1440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3010" name="Picture 2" descr="Bảo trì theo tình trạng Động cơ - Thiết bị Công nghiệp">
            <a:extLst>
              <a:ext uri="{FF2B5EF4-FFF2-40B4-BE49-F238E27FC236}">
                <a16:creationId xmlns="" xmlns:a16="http://schemas.microsoft.com/office/drawing/2014/main" id="{481F721A-BC46-D742-1481-0EB340754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1988" y="5658458"/>
            <a:ext cx="1176440" cy="117855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E2963CB2-2024-DE69-7CDF-7A6CC1B8F6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8768" y="5617273"/>
            <a:ext cx="1211885" cy="1250516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FD5E4EFD-B116-0FA4-B32D-EE7E581F91A4}"/>
              </a:ext>
            </a:extLst>
          </p:cNvPr>
          <p:cNvGrpSpPr>
            <a:grpSpLocks/>
          </p:cNvGrpSpPr>
          <p:nvPr/>
        </p:nvGrpSpPr>
        <p:grpSpPr bwMode="auto">
          <a:xfrm>
            <a:off x="6599238" y="841375"/>
            <a:ext cx="3063875" cy="5980113"/>
            <a:chOff x="6598617" y="840706"/>
            <a:chExt cx="3064264" cy="5981523"/>
          </a:xfrm>
        </p:grpSpPr>
        <p:sp>
          <p:nvSpPr>
            <p:cNvPr id="10259" name="AutoShape 62">
              <a:extLst>
                <a:ext uri="{FF2B5EF4-FFF2-40B4-BE49-F238E27FC236}">
                  <a16:creationId xmlns="" xmlns:a16="http://schemas.microsoft.com/office/drawing/2014/main" id="{2008411B-5CFF-4D69-81C0-9E299C26C5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834783" y="840706"/>
              <a:ext cx="1284575" cy="1212239"/>
            </a:xfrm>
            <a:prstGeom prst="diamond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scene3d>
              <a:camera prst="legacyPerspectiveBottom">
                <a:rot lat="20999994" lon="0" rev="0"/>
              </a:camera>
              <a:lightRig rig="legacyFlat4" dir="b"/>
            </a:scene3d>
            <a:sp3d extrusionH="163500" prstMaterial="legacyMatte">
              <a:bevelT w="13500" h="13500" prst="angle"/>
              <a:bevelB w="13500" h="13500" prst="angle"/>
              <a:extrusionClr>
                <a:schemeClr val="folHlink"/>
              </a:extrusionClr>
              <a:contourClr>
                <a:srgbClr val="FF0000"/>
              </a:contourClr>
            </a:sp3d>
          </p:spPr>
          <p:txBody>
            <a:bodyPr wrap="none" anchor="ctr">
              <a:flatTx/>
            </a:bodyPr>
            <a:lstStyle/>
            <a:p>
              <a:endParaRPr lang="en-US" altLang="en-US"/>
            </a:p>
          </p:txBody>
        </p:sp>
        <p:cxnSp>
          <p:nvCxnSpPr>
            <p:cNvPr id="10260" name="AutoShape 65">
              <a:extLst>
                <a:ext uri="{FF2B5EF4-FFF2-40B4-BE49-F238E27FC236}">
                  <a16:creationId xmlns="" xmlns:a16="http://schemas.microsoft.com/office/drawing/2014/main" id="{4AD421D8-DB9C-9218-7DB7-E3219BF3A7E3}"/>
                </a:ext>
              </a:extLst>
            </p:cNvPr>
            <p:cNvCxnSpPr>
              <a:cxnSpLocks noChangeShapeType="1"/>
              <a:stCxn id="7" idx="3"/>
              <a:endCxn id="10259" idx="1"/>
            </p:cNvCxnSpPr>
            <p:nvPr/>
          </p:nvCxnSpPr>
          <p:spPr bwMode="gray">
            <a:xfrm flipV="1">
              <a:off x="6598617" y="1446826"/>
              <a:ext cx="1236166" cy="12342"/>
            </a:xfrm>
            <a:prstGeom prst="straightConnector1">
              <a:avLst/>
            </a:prstGeom>
            <a:noFill/>
            <a:ln w="12700">
              <a:solidFill>
                <a:srgbClr val="333333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261" name="Text Box 69">
              <a:extLst>
                <a:ext uri="{FF2B5EF4-FFF2-40B4-BE49-F238E27FC236}">
                  <a16:creationId xmlns="" xmlns:a16="http://schemas.microsoft.com/office/drawing/2014/main" id="{FB1A46B1-C092-FEF9-9671-6AFACA57FD1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7977513" y="1207215"/>
              <a:ext cx="999114" cy="584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FFFF"/>
                  </a:solidFill>
                </a:rPr>
                <a:t>03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247A02AF-E15D-7842-3974-13C721BFFA12}"/>
                </a:ext>
              </a:extLst>
            </p:cNvPr>
            <p:cNvSpPr/>
            <p:nvPr/>
          </p:nvSpPr>
          <p:spPr>
            <a:xfrm>
              <a:off x="7452800" y="2191988"/>
              <a:ext cx="2210081" cy="3466329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vi-VN" sz="280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ohama"/>
                  <a:cs typeface="Arial" charset="0"/>
                </a:rPr>
                <a:t>Giải thích được các nước đang phát triển trong đó có Việt Nam phải tiến hành CNH.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F212D8F-25CB-B785-D112-BE0D7445D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33474" y="5663753"/>
              <a:ext cx="1158476" cy="1158476"/>
            </a:xfrm>
            <a:prstGeom prst="ellipse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D37D3BA7-4969-0EFB-56EC-4CBE891B77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69975" y="5688225"/>
            <a:ext cx="1158264" cy="1158264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3" grpId="0"/>
      <p:bldP spid="14" grpId="0"/>
      <p:bldP spid="16" grpId="0"/>
      <p:bldP spid="32" grpId="0" animBg="1"/>
      <p:bldP spid="35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6B57737-24A0-F377-8C16-6A143FE6E37B}"/>
              </a:ext>
            </a:extLst>
          </p:cNvPr>
          <p:cNvSpPr/>
          <p:nvPr/>
        </p:nvSpPr>
        <p:spPr bwMode="auto">
          <a:xfrm>
            <a:off x="0" y="809625"/>
            <a:ext cx="10128250" cy="8096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532AEF-D41F-B258-AED4-24A7775B1561}"/>
              </a:ext>
            </a:extLst>
          </p:cNvPr>
          <p:cNvSpPr/>
          <p:nvPr/>
        </p:nvSpPr>
        <p:spPr>
          <a:xfrm>
            <a:off x="9120188" y="-158750"/>
            <a:ext cx="3240087" cy="71755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6835F62-A36F-C6D4-D168-CCE12C53206A}"/>
              </a:ext>
            </a:extLst>
          </p:cNvPr>
          <p:cNvSpPr txBox="1"/>
          <p:nvPr/>
        </p:nvSpPr>
        <p:spPr bwMode="auto">
          <a:xfrm>
            <a:off x="2747963" y="96838"/>
            <a:ext cx="5980112" cy="793750"/>
          </a:xfrm>
          <a:prstGeom prst="rect">
            <a:avLst/>
          </a:prstGeom>
          <a:noFill/>
        </p:spPr>
        <p:txBody>
          <a:bodyPr lIns="115148" tIns="57573" rIns="115148" bIns="57573">
            <a:spAutoFit/>
          </a:bodyPr>
          <a:lstStyle/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NỘI DUNG BÀI HỌC</a:t>
            </a:r>
            <a:endParaRPr lang="vi-VN" sz="4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pic>
        <p:nvPicPr>
          <p:cNvPr id="11269" name="Picture 9">
            <a:extLst>
              <a:ext uri="{FF2B5EF4-FFF2-40B4-BE49-F238E27FC236}">
                <a16:creationId xmlns="" xmlns:a16="http://schemas.microsoft.com/office/drawing/2014/main" id="{EE6F73EC-9E54-3D3F-122B-A44A85CB0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188" y="1539875"/>
            <a:ext cx="5988050" cy="426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0">
            <a:extLst>
              <a:ext uri="{FF2B5EF4-FFF2-40B4-BE49-F238E27FC236}">
                <a16:creationId xmlns="" xmlns:a16="http://schemas.microsoft.com/office/drawing/2014/main" id="{954F2875-8AB7-4303-72DE-BEB271FE1BC3}"/>
              </a:ext>
            </a:extLst>
          </p:cNvPr>
          <p:cNvSpPr/>
          <p:nvPr/>
        </p:nvSpPr>
        <p:spPr>
          <a:xfrm>
            <a:off x="555625" y="3789363"/>
            <a:ext cx="6565900" cy="1276350"/>
          </a:xfrm>
          <a:prstGeom prst="round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0540C1D-BAEA-7404-9428-1A2F4D7C7BAC}"/>
              </a:ext>
            </a:extLst>
          </p:cNvPr>
          <p:cNvGrpSpPr>
            <a:grpSpLocks/>
          </p:cNvGrpSpPr>
          <p:nvPr/>
        </p:nvGrpSpPr>
        <p:grpSpPr bwMode="auto">
          <a:xfrm>
            <a:off x="230188" y="2581275"/>
            <a:ext cx="6873875" cy="777875"/>
            <a:chOff x="6561300" y="2024352"/>
            <a:chExt cx="5695095" cy="778677"/>
          </a:xfrm>
        </p:grpSpPr>
        <p:grpSp>
          <p:nvGrpSpPr>
            <p:cNvPr id="11276" name="Group 17">
              <a:extLst>
                <a:ext uri="{FF2B5EF4-FFF2-40B4-BE49-F238E27FC236}">
                  <a16:creationId xmlns="" xmlns:a16="http://schemas.microsoft.com/office/drawing/2014/main" id="{F40CFAF2-6E03-707A-2BE1-A8C4172214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61300" y="2024352"/>
              <a:ext cx="5695095" cy="778677"/>
              <a:chOff x="6561300" y="2024352"/>
              <a:chExt cx="5695095" cy="778677"/>
            </a:xfrm>
          </p:grpSpPr>
          <p:sp>
            <p:nvSpPr>
              <p:cNvPr id="20" name="Rounded Rectangle 3">
                <a:extLst>
                  <a:ext uri="{FF2B5EF4-FFF2-40B4-BE49-F238E27FC236}">
                    <a16:creationId xmlns="" xmlns:a16="http://schemas.microsoft.com/office/drawing/2014/main" id="{11D51C4A-D4BC-1A6F-471D-91E299E09A64}"/>
                  </a:ext>
                </a:extLst>
              </p:cNvPr>
              <p:cNvSpPr/>
              <p:nvPr/>
            </p:nvSpPr>
            <p:spPr>
              <a:xfrm>
                <a:off x="6792787" y="2024352"/>
                <a:ext cx="5463608" cy="762786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53859CB7-0D49-0A22-E423-F041381E502D}"/>
                  </a:ext>
                </a:extLst>
              </p:cNvPr>
              <p:cNvSpPr/>
              <p:nvPr/>
            </p:nvSpPr>
            <p:spPr>
              <a:xfrm>
                <a:off x="6561300" y="2040243"/>
                <a:ext cx="647110" cy="76278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5400" dirty="0">
                    <a:solidFill>
                      <a:srgbClr val="002060"/>
                    </a:solidFill>
                    <a:latin typeface="#9Slide03 Bebas Neue Bold" panose="020B0606020202050201" pitchFamily="34" charset="0"/>
                  </a:rPr>
                  <a:t>1</a:t>
                </a:r>
              </a:p>
            </p:txBody>
          </p:sp>
        </p:grpSp>
        <p:sp>
          <p:nvSpPr>
            <p:cNvPr id="11277" name="TextBox 18">
              <a:extLst>
                <a:ext uri="{FF2B5EF4-FFF2-40B4-BE49-F238E27FC236}">
                  <a16:creationId xmlns="" xmlns:a16="http://schemas.microsoft.com/office/drawing/2014/main" id="{C4CD2860-E75D-4EA1-BD91-22E67B4063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04852" y="2143742"/>
              <a:ext cx="485493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800">
                  <a:solidFill>
                    <a:srgbClr val="002060"/>
                  </a:solidFill>
                  <a:latin typeface="#9Slide03 Bebas Neue Bold" panose="020B0606020202050201" pitchFamily="34" charset="0"/>
                </a:rPr>
                <a:t>VAI TRÒ, ĐẶC ĐIỂM VÀ CƠ CẤU NGÀNH CÔNG NGHIỆP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9C2DD93-56FD-5DC7-8A31-9F0F51704A33}"/>
              </a:ext>
            </a:extLst>
          </p:cNvPr>
          <p:cNvGrpSpPr>
            <a:grpSpLocks/>
          </p:cNvGrpSpPr>
          <p:nvPr/>
        </p:nvGrpSpPr>
        <p:grpSpPr bwMode="auto">
          <a:xfrm>
            <a:off x="274638" y="3933825"/>
            <a:ext cx="6711950" cy="1052513"/>
            <a:chOff x="6421921" y="3827525"/>
            <a:chExt cx="6712268" cy="1053117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3F7DA455-3057-DE08-7F93-E7DEB5D54EFF}"/>
                </a:ext>
              </a:extLst>
            </p:cNvPr>
            <p:cNvSpPr/>
            <p:nvPr/>
          </p:nvSpPr>
          <p:spPr>
            <a:xfrm>
              <a:off x="6421921" y="3827525"/>
              <a:ext cx="762036" cy="954636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400" dirty="0">
                  <a:solidFill>
                    <a:srgbClr val="002060"/>
                  </a:solidFill>
                  <a:latin typeface="#9Slide03 Bebas Neue Bold" panose="020B0606020202050201" pitchFamily="34" charset="0"/>
                </a:rPr>
                <a:t>2</a:t>
              </a:r>
            </a:p>
          </p:txBody>
        </p:sp>
        <p:sp>
          <p:nvSpPr>
            <p:cNvPr id="11275" name="TextBox 23">
              <a:extLst>
                <a:ext uri="{FF2B5EF4-FFF2-40B4-BE49-F238E27FC236}">
                  <a16:creationId xmlns="" xmlns:a16="http://schemas.microsoft.com/office/drawing/2014/main" id="{92AB13DD-6332-B655-F6BE-E1217A5FE9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8447" y="3926535"/>
              <a:ext cx="597574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2800">
                  <a:solidFill>
                    <a:srgbClr val="002060"/>
                  </a:solidFill>
                  <a:latin typeface="#9Slide03 Bebas Neue Bold" panose="020B0606020202050201" pitchFamily="34" charset="0"/>
                </a:rPr>
                <a:t>CÁC  NHÂN TỐ ẢNH HƯỞNG TỚI SỰ PHÁT TRIỂN VÀ PHÂN BỐ CÔNG NGHIỆP</a:t>
              </a:r>
            </a:p>
          </p:txBody>
        </p:sp>
      </p:grpSp>
      <p:pic>
        <p:nvPicPr>
          <p:cNvPr id="11273" name="Picture 2">
            <a:extLst>
              <a:ext uri="{FF2B5EF4-FFF2-40B4-BE49-F238E27FC236}">
                <a16:creationId xmlns="" xmlns:a16="http://schemas.microsoft.com/office/drawing/2014/main" id="{7B0B0629-43CC-AF80-7A65-479C8C84A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96838"/>
            <a:ext cx="2349501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11523C0-BB2F-274D-E4DC-860170C06302}"/>
              </a:ext>
            </a:extLst>
          </p:cNvPr>
          <p:cNvSpPr/>
          <p:nvPr/>
        </p:nvSpPr>
        <p:spPr bwMode="auto">
          <a:xfrm>
            <a:off x="0" y="693738"/>
            <a:ext cx="12190413" cy="71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F5B9F24-6FBA-C47E-F3EE-3A663F148C50}"/>
              </a:ext>
            </a:extLst>
          </p:cNvPr>
          <p:cNvSpPr txBox="1"/>
          <p:nvPr/>
        </p:nvSpPr>
        <p:spPr bwMode="auto">
          <a:xfrm>
            <a:off x="1127125" y="0"/>
            <a:ext cx="10225088" cy="731838"/>
          </a:xfrm>
          <a:prstGeom prst="rect">
            <a:avLst/>
          </a:prstGeom>
          <a:noFill/>
        </p:spPr>
        <p:txBody>
          <a:bodyPr lIns="115148" tIns="57573" rIns="115148" bIns="57573"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1. VAI TRÒ, ĐẶC ĐIỂM, CƠ CẤU NGÀNH CÔNG NGHIỆP</a:t>
            </a:r>
            <a:endParaRPr lang="vi-VN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23B5331-0D56-AA28-8D14-A30C29C0DC90}"/>
              </a:ext>
            </a:extLst>
          </p:cNvPr>
          <p:cNvSpPr/>
          <p:nvPr/>
        </p:nvSpPr>
        <p:spPr>
          <a:xfrm>
            <a:off x="622300" y="1463675"/>
            <a:ext cx="3600450" cy="48466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293" name="Picture 9" descr="Hình ảnh có liên quan">
            <a:extLst>
              <a:ext uri="{FF2B5EF4-FFF2-40B4-BE49-F238E27FC236}">
                <a16:creationId xmlns="" xmlns:a16="http://schemas.microsoft.com/office/drawing/2014/main" id="{3DD269DA-FB49-3DDA-DA21-BD6687DD7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788" y="3778250"/>
            <a:ext cx="4365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Box 8">
            <a:extLst>
              <a:ext uri="{FF2B5EF4-FFF2-40B4-BE49-F238E27FC236}">
                <a16:creationId xmlns="" xmlns:a16="http://schemas.microsoft.com/office/drawing/2014/main" id="{C0C96735-87D2-D1AF-82A4-E361DF0BA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" y="1985963"/>
            <a:ext cx="3382963" cy="386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YÊU CẦU: </a:t>
            </a: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lang="vi-VN" altLang="en-US" sz="28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uan sát hình ảnh trên máy chiếu và đọc thông tin trong SGK </a:t>
            </a: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mục 1.a </a:t>
            </a:r>
            <a:r>
              <a:rPr lang="vi-VN" altLang="en-US" sz="28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trang </a:t>
            </a: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79: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NHIỆM VỤ: </a:t>
            </a: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CN có vai trò gì đối với nền KT quốc dân?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3EB5A708-5114-698F-FEBC-8A7C73AC15D8}"/>
              </a:ext>
            </a:extLst>
          </p:cNvPr>
          <p:cNvSpPr/>
          <p:nvPr/>
        </p:nvSpPr>
        <p:spPr>
          <a:xfrm>
            <a:off x="801688" y="1076325"/>
            <a:ext cx="2447925" cy="685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#9Slide03 Bebas Neue ZSmall" panose="020B0606020202050201" pitchFamily="34" charset="0"/>
              </a:rPr>
              <a:t>VAI TRÒ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90ACDABB-4AB0-E53C-6273-2D3032F5CA50}"/>
              </a:ext>
            </a:extLst>
          </p:cNvPr>
          <p:cNvSpPr/>
          <p:nvPr/>
        </p:nvSpPr>
        <p:spPr>
          <a:xfrm>
            <a:off x="4784725" y="1076325"/>
            <a:ext cx="2447925" cy="685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#9Slide03 Bebas Neue ZSmall" panose="020B0606020202050201" pitchFamily="34" charset="0"/>
              </a:rPr>
              <a:t>ĐẶC ĐIỂM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1A45333B-9688-3121-4740-EF6FC48B97F1}"/>
              </a:ext>
            </a:extLst>
          </p:cNvPr>
          <p:cNvSpPr/>
          <p:nvPr/>
        </p:nvSpPr>
        <p:spPr>
          <a:xfrm>
            <a:off x="8929688" y="1076325"/>
            <a:ext cx="2447925" cy="685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#9Slide03 Bebas Neue ZSmall" panose="020B0606020202050201" pitchFamily="34" charset="0"/>
              </a:rPr>
              <a:t>CƠ CẤU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E3888A69-4E46-CD71-588F-105DAC1E2C8C}"/>
              </a:ext>
            </a:extLst>
          </p:cNvPr>
          <p:cNvSpPr/>
          <p:nvPr/>
        </p:nvSpPr>
        <p:spPr>
          <a:xfrm>
            <a:off x="484188" y="1123950"/>
            <a:ext cx="619125" cy="61595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Bold" panose="020B0606020202050201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58B9D812-873E-54A4-54AE-7B462560FEC0}"/>
              </a:ext>
            </a:extLst>
          </p:cNvPr>
          <p:cNvSpPr/>
          <p:nvPr/>
        </p:nvSpPr>
        <p:spPr>
          <a:xfrm>
            <a:off x="4484688" y="1125538"/>
            <a:ext cx="619125" cy="61595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Bold" panose="020B0606020202050201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92EDA753-CA13-851A-FACC-83B3CB3C6AFA}"/>
              </a:ext>
            </a:extLst>
          </p:cNvPr>
          <p:cNvSpPr/>
          <p:nvPr/>
        </p:nvSpPr>
        <p:spPr>
          <a:xfrm>
            <a:off x="8612188" y="1131888"/>
            <a:ext cx="619125" cy="66833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Bold" panose="020B0606020202050201" pitchFamily="34" charset="0"/>
              </a:rPr>
              <a:t>3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295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4432D0F4-EFFD-4B2E-9106-B33B4DA9C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4463" y="77788"/>
            <a:ext cx="4386262" cy="285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315" name="TextBox 7">
            <a:extLst>
              <a:ext uri="{FF2B5EF4-FFF2-40B4-BE49-F238E27FC236}">
                <a16:creationId xmlns="" xmlns:a16="http://schemas.microsoft.com/office/drawing/2014/main" id="{7AFA58D4-90E7-C0FC-95DB-A2AB9D39B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117475"/>
            <a:ext cx="115093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Cung cấp TLSX cho toàn bộ nền KT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6019BD-7FB4-D394-3B5B-0F07794F7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8738" y="42863"/>
            <a:ext cx="4413250" cy="288925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317" name="TextBox 9">
            <a:extLst>
              <a:ext uri="{FF2B5EF4-FFF2-40B4-BE49-F238E27FC236}">
                <a16:creationId xmlns="" xmlns:a16="http://schemas.microsoft.com/office/drawing/2014/main" id="{4B5AFA4C-67E7-656D-9B09-484E9792B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8700" y="117475"/>
            <a:ext cx="1371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Cung cấp hàng tiêu dùng phong phú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60E1928-C570-625B-D8E0-3BF3AA9C3DA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0" y="3927475"/>
            <a:ext cx="4386263" cy="2854325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319" name="TextBox 11">
            <a:extLst>
              <a:ext uri="{FF2B5EF4-FFF2-40B4-BE49-F238E27FC236}">
                <a16:creationId xmlns="" xmlns:a16="http://schemas.microsoft.com/office/drawing/2014/main" id="{8ED0C9D9-FBD5-AC2B-D107-3345F7B48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" y="4076700"/>
            <a:ext cx="13700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Cung cấp hàng xuất khẩu, tạo việc làm</a:t>
            </a:r>
          </a:p>
        </p:txBody>
      </p:sp>
      <p:pic>
        <p:nvPicPr>
          <p:cNvPr id="13" name="Picture 7" descr="Hình ảnh có liên quan">
            <a:extLst>
              <a:ext uri="{FF2B5EF4-FFF2-40B4-BE49-F238E27FC236}">
                <a16:creationId xmlns="" xmlns:a16="http://schemas.microsoft.com/office/drawing/2014/main" id="{6F30DF79-62E7-8131-5FE3-523C76F3A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8738" y="3927475"/>
            <a:ext cx="4384675" cy="2854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321" name="TextBox 13">
            <a:extLst>
              <a:ext uri="{FF2B5EF4-FFF2-40B4-BE49-F238E27FC236}">
                <a16:creationId xmlns="" xmlns:a16="http://schemas.microsoft.com/office/drawing/2014/main" id="{6B9F5DA8-DCA7-1A24-E57B-AD7BAB361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813" y="3933825"/>
            <a:ext cx="1487487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Khai thác hiệu quả tài nguyên thiên nhiên</a:t>
            </a:r>
          </a:p>
        </p:txBody>
      </p:sp>
      <p:sp>
        <p:nvSpPr>
          <p:cNvPr id="13322" name="TextBox 15">
            <a:extLst>
              <a:ext uri="{FF2B5EF4-FFF2-40B4-BE49-F238E27FC236}">
                <a16:creationId xmlns="" xmlns:a16="http://schemas.microsoft.com/office/drawing/2014/main" id="{588C06E1-A956-AE4B-8A07-10B239697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3" y="3179763"/>
            <a:ext cx="1144111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en-US" sz="2800">
                <a:solidFill>
                  <a:srgbClr val="FF0000"/>
                </a:solidFill>
                <a:latin typeface="#9Slide03 Bebas Neue ZSmall" panose="020B0606020202050201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Đóng vai trò chủ đạo trong nền </a:t>
            </a:r>
            <a:r>
              <a:rPr lang="en-US" altLang="en-US" sz="2800">
                <a:solidFill>
                  <a:srgbClr val="FF0000"/>
                </a:solidFill>
                <a:latin typeface="#9Slide03 Bebas Neue ZSmall" panose="020B0606020202050201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kt </a:t>
            </a:r>
            <a:r>
              <a:rPr lang="vi-VN" altLang="en-US" sz="2800">
                <a:solidFill>
                  <a:srgbClr val="FF0000"/>
                </a:solidFill>
                <a:latin typeface="#9Slide03 Bebas Neue ZSmall" panose="020B0606020202050201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quốc dân, tác động toàn diện tới sản xuất và đời sống xã hội.</a:t>
            </a:r>
            <a:endParaRPr lang="en-US" altLang="en-US" sz="2800">
              <a:solidFill>
                <a:srgbClr val="FF0000"/>
              </a:solidFill>
              <a:latin typeface="#9Slide03 Bebas Neue ZSmall" panose="020B0606020202050201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AA583308-DCE0-45AB-AFDF-F1393D3C641D}"/>
              </a:ext>
            </a:extLst>
          </p:cNvPr>
          <p:cNvSpPr/>
          <p:nvPr/>
        </p:nvSpPr>
        <p:spPr>
          <a:xfrm>
            <a:off x="119063" y="3019425"/>
            <a:ext cx="584200" cy="85883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7" grpId="0"/>
      <p:bldP spid="13319" grpId="0"/>
      <p:bldP spid="13321" grpId="0"/>
      <p:bldP spid="13322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E6A2BD4-FA6E-C2D1-9124-B937D9BB5680}"/>
              </a:ext>
            </a:extLst>
          </p:cNvPr>
          <p:cNvSpPr/>
          <p:nvPr/>
        </p:nvSpPr>
        <p:spPr>
          <a:xfrm>
            <a:off x="4200525" y="1536700"/>
            <a:ext cx="3600450" cy="4845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D95AEAA-B136-4D6D-AC61-C556028CC44A}"/>
              </a:ext>
            </a:extLst>
          </p:cNvPr>
          <p:cNvSpPr/>
          <p:nvPr/>
        </p:nvSpPr>
        <p:spPr bwMode="auto">
          <a:xfrm>
            <a:off x="0" y="693738"/>
            <a:ext cx="12190413" cy="71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72FCA5-25CB-ABFE-DBCE-AF9B807B25EA}"/>
              </a:ext>
            </a:extLst>
          </p:cNvPr>
          <p:cNvSpPr txBox="1"/>
          <p:nvPr/>
        </p:nvSpPr>
        <p:spPr bwMode="auto">
          <a:xfrm>
            <a:off x="1127125" y="0"/>
            <a:ext cx="10225088" cy="731838"/>
          </a:xfrm>
          <a:prstGeom prst="rect">
            <a:avLst/>
          </a:prstGeom>
          <a:noFill/>
        </p:spPr>
        <p:txBody>
          <a:bodyPr lIns="115148" tIns="57573" rIns="115148" bIns="57573"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1. VAI TRÒ, ĐẶC ĐIỂM, CƠ CẤU NGÀNH CÔNG NGHIỆP</a:t>
            </a:r>
            <a:endParaRPr lang="vi-VN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B90C8CD-1996-688C-46B8-36694D1BD57F}"/>
              </a:ext>
            </a:extLst>
          </p:cNvPr>
          <p:cNvSpPr/>
          <p:nvPr/>
        </p:nvSpPr>
        <p:spPr>
          <a:xfrm>
            <a:off x="406400" y="1536700"/>
            <a:ext cx="3600450" cy="4845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4342" name="Picture 9" descr="Hình ảnh có liên quan">
            <a:extLst>
              <a:ext uri="{FF2B5EF4-FFF2-40B4-BE49-F238E27FC236}">
                <a16:creationId xmlns="" xmlns:a16="http://schemas.microsoft.com/office/drawing/2014/main" id="{D8EA9878-09F1-3718-F1D9-69E9CA305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4788" y="3778250"/>
            <a:ext cx="4365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8">
            <a:extLst>
              <a:ext uri="{FF2B5EF4-FFF2-40B4-BE49-F238E27FC236}">
                <a16:creationId xmlns="" xmlns:a16="http://schemas.microsoft.com/office/drawing/2014/main" id="{1A19C892-65E7-B2E2-210A-EC2B28D2A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917700"/>
            <a:ext cx="331311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 b="1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Cung cấp TLSX cho toàn bộ nền KT</a:t>
            </a:r>
          </a:p>
        </p:txBody>
      </p:sp>
      <p:sp>
        <p:nvSpPr>
          <p:cNvPr id="14344" name="TextBox 11">
            <a:extLst>
              <a:ext uri="{FF2B5EF4-FFF2-40B4-BE49-F238E27FC236}">
                <a16:creationId xmlns="" xmlns:a16="http://schemas.microsoft.com/office/drawing/2014/main" id="{41953026-73FC-17CC-3C95-E6AC1DCC0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3011488"/>
            <a:ext cx="34194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- Cung cấp hàng tiêu dùng phong phú</a:t>
            </a:r>
          </a:p>
        </p:txBody>
      </p:sp>
      <p:sp>
        <p:nvSpPr>
          <p:cNvPr id="14345" name="TextBox 12">
            <a:extLst>
              <a:ext uri="{FF2B5EF4-FFF2-40B4-BE49-F238E27FC236}">
                <a16:creationId xmlns="" xmlns:a16="http://schemas.microsoft.com/office/drawing/2014/main" id="{032D2292-46E0-7459-14E8-F4F09606B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4090988"/>
            <a:ext cx="34925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- Cung cấp hàng xuất khẩu, tạo việc làm</a:t>
            </a:r>
          </a:p>
        </p:txBody>
      </p:sp>
      <p:sp>
        <p:nvSpPr>
          <p:cNvPr id="14346" name="TextBox 13">
            <a:extLst>
              <a:ext uri="{FF2B5EF4-FFF2-40B4-BE49-F238E27FC236}">
                <a16:creationId xmlns="" xmlns:a16="http://schemas.microsoft.com/office/drawing/2014/main" id="{43855C57-2B0D-59D0-DA65-BD373B48E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5172075"/>
            <a:ext cx="33115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- Khai thác hiệu quả tài nguyên thiên nhiên</a:t>
            </a:r>
          </a:p>
        </p:txBody>
      </p:sp>
      <p:sp>
        <p:nvSpPr>
          <p:cNvPr id="14350" name="TextBox 15">
            <a:extLst>
              <a:ext uri="{FF2B5EF4-FFF2-40B4-BE49-F238E27FC236}">
                <a16:creationId xmlns="" xmlns:a16="http://schemas.microsoft.com/office/drawing/2014/main" id="{F8A051F9-E488-19AC-5A70-5825A660B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338" y="2073275"/>
            <a:ext cx="3128962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YÊU CẦU: </a:t>
            </a: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altLang="en-US" sz="28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ọc thông tin trong SGK </a:t>
            </a: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mục 1.b </a:t>
            </a:r>
            <a:r>
              <a:rPr lang="vi-VN" altLang="en-US" sz="28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trang </a:t>
            </a: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79: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altLang="en-US" sz="2800" b="1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NHIỆM VỤ: </a:t>
            </a:r>
            <a:r>
              <a:rPr lang="en-US" altLang="en-US" sz="28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Nêu các đặc điểm của ngành công nghiệp. Lấy ví dụ chứng minh.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="" xmlns:a16="http://schemas.microsoft.com/office/drawing/2014/main" id="{61FD0D6A-1BB9-476C-BD73-A9F03AF5155D}"/>
              </a:ext>
            </a:extLst>
          </p:cNvPr>
          <p:cNvSpPr/>
          <p:nvPr/>
        </p:nvSpPr>
        <p:spPr>
          <a:xfrm>
            <a:off x="801688" y="1076325"/>
            <a:ext cx="2447925" cy="685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#9Slide03 Bebas Neue ZSmall" panose="020B0606020202050201" pitchFamily="34" charset="0"/>
              </a:rPr>
              <a:t>VAI TRÒ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="" xmlns:a16="http://schemas.microsoft.com/office/drawing/2014/main" id="{98878680-EA50-8D9C-F277-0E909D66F9C4}"/>
              </a:ext>
            </a:extLst>
          </p:cNvPr>
          <p:cNvSpPr/>
          <p:nvPr/>
        </p:nvSpPr>
        <p:spPr>
          <a:xfrm>
            <a:off x="4784725" y="1076325"/>
            <a:ext cx="2447925" cy="685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#9Slide03 Bebas Neue ZSmall" panose="020B0606020202050201" pitchFamily="34" charset="0"/>
              </a:rPr>
              <a:t>ĐẶC ĐIỂM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38D3068E-1ECF-43A0-1D66-D04C8B9E9C51}"/>
              </a:ext>
            </a:extLst>
          </p:cNvPr>
          <p:cNvSpPr/>
          <p:nvPr/>
        </p:nvSpPr>
        <p:spPr>
          <a:xfrm>
            <a:off x="8929688" y="1076325"/>
            <a:ext cx="2447925" cy="685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#9Slide03 Bebas Neue ZSmall" panose="020B0606020202050201" pitchFamily="34" charset="0"/>
              </a:rPr>
              <a:t>CƠ CẤU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9A8D05A1-A30F-A8D6-218E-D6FA4D5261EC}"/>
              </a:ext>
            </a:extLst>
          </p:cNvPr>
          <p:cNvSpPr/>
          <p:nvPr/>
        </p:nvSpPr>
        <p:spPr>
          <a:xfrm>
            <a:off x="484188" y="1123950"/>
            <a:ext cx="619125" cy="61595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Bold" panose="020B0606020202050201" pitchFamily="34" charset="0"/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45BF28E7-0E4A-F0AC-3AD2-8F423F37F29A}"/>
              </a:ext>
            </a:extLst>
          </p:cNvPr>
          <p:cNvSpPr/>
          <p:nvPr/>
        </p:nvSpPr>
        <p:spPr>
          <a:xfrm>
            <a:off x="4484688" y="1125538"/>
            <a:ext cx="619125" cy="61595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Bold" panose="020B0606020202050201" pitchFamily="34" charset="0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53FC6C48-910B-2AA4-2575-98C6C43942F9}"/>
              </a:ext>
            </a:extLst>
          </p:cNvPr>
          <p:cNvSpPr/>
          <p:nvPr/>
        </p:nvSpPr>
        <p:spPr>
          <a:xfrm>
            <a:off x="8612188" y="1131888"/>
            <a:ext cx="619125" cy="66833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Bold" panose="020B0606020202050201" pitchFamily="34" charset="0"/>
              </a:rPr>
              <a:t>3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3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CDFD2D6-1362-38DA-C572-DF76905953E2}"/>
              </a:ext>
            </a:extLst>
          </p:cNvPr>
          <p:cNvSpPr/>
          <p:nvPr/>
        </p:nvSpPr>
        <p:spPr>
          <a:xfrm>
            <a:off x="3970338" y="1536700"/>
            <a:ext cx="4144962" cy="4845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#9Slide03 Oswald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623A4F0-0E07-F820-6426-2A3AF8005E8C}"/>
              </a:ext>
            </a:extLst>
          </p:cNvPr>
          <p:cNvSpPr/>
          <p:nvPr/>
        </p:nvSpPr>
        <p:spPr bwMode="auto">
          <a:xfrm>
            <a:off x="0" y="693738"/>
            <a:ext cx="12190413" cy="71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3311107-684F-633A-8DA3-B1CBD7D026DB}"/>
              </a:ext>
            </a:extLst>
          </p:cNvPr>
          <p:cNvSpPr txBox="1"/>
          <p:nvPr/>
        </p:nvSpPr>
        <p:spPr bwMode="auto">
          <a:xfrm>
            <a:off x="1127125" y="0"/>
            <a:ext cx="10225088" cy="731838"/>
          </a:xfrm>
          <a:prstGeom prst="rect">
            <a:avLst/>
          </a:prstGeom>
          <a:noFill/>
        </p:spPr>
        <p:txBody>
          <a:bodyPr lIns="115148" tIns="57573" rIns="115148" bIns="57573"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1. VAI TRÒ, ĐẶC ĐIỂM, CƠ CẤU NGÀNH CÔNG NGHIỆP</a:t>
            </a:r>
            <a:endParaRPr lang="vi-VN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10127E2-1672-2AC5-9D07-6ED9E63AAF55}"/>
              </a:ext>
            </a:extLst>
          </p:cNvPr>
          <p:cNvSpPr/>
          <p:nvPr/>
        </p:nvSpPr>
        <p:spPr>
          <a:xfrm>
            <a:off x="406400" y="1536700"/>
            <a:ext cx="3297238" cy="4845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6" name="Picture 9" descr="Hình ảnh có liên quan">
            <a:extLst>
              <a:ext uri="{FF2B5EF4-FFF2-40B4-BE49-F238E27FC236}">
                <a16:creationId xmlns="" xmlns:a16="http://schemas.microsoft.com/office/drawing/2014/main" id="{F028B347-4694-6067-28CE-0CC777E13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4525" y="4090988"/>
            <a:ext cx="3925888" cy="279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8">
            <a:extLst>
              <a:ext uri="{FF2B5EF4-FFF2-40B4-BE49-F238E27FC236}">
                <a16:creationId xmlns="" xmlns:a16="http://schemas.microsoft.com/office/drawing/2014/main" id="{C161AA00-49E3-8223-7E13-846A7B825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917700"/>
            <a:ext cx="3067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Cung cấp TLSX cho toàn bộ nền KT</a:t>
            </a:r>
          </a:p>
        </p:txBody>
      </p:sp>
      <p:sp>
        <p:nvSpPr>
          <p:cNvPr id="15368" name="TextBox 11">
            <a:extLst>
              <a:ext uri="{FF2B5EF4-FFF2-40B4-BE49-F238E27FC236}">
                <a16:creationId xmlns="" xmlns:a16="http://schemas.microsoft.com/office/drawing/2014/main" id="{AFD82D6E-DF24-0BD3-1125-331436DEA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3011488"/>
            <a:ext cx="32131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- Cung cấp hàng tiêu dùng phong phú</a:t>
            </a:r>
          </a:p>
        </p:txBody>
      </p:sp>
      <p:sp>
        <p:nvSpPr>
          <p:cNvPr id="15369" name="TextBox 12">
            <a:extLst>
              <a:ext uri="{FF2B5EF4-FFF2-40B4-BE49-F238E27FC236}">
                <a16:creationId xmlns="" xmlns:a16="http://schemas.microsoft.com/office/drawing/2014/main" id="{3127F228-9997-08BC-8C64-545D0E73C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4090988"/>
            <a:ext cx="31845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- Cung cấp hàng xuất khẩu, tạo việc làm</a:t>
            </a:r>
          </a:p>
        </p:txBody>
      </p:sp>
      <p:sp>
        <p:nvSpPr>
          <p:cNvPr id="15370" name="TextBox 13">
            <a:extLst>
              <a:ext uri="{FF2B5EF4-FFF2-40B4-BE49-F238E27FC236}">
                <a16:creationId xmlns="" xmlns:a16="http://schemas.microsoft.com/office/drawing/2014/main" id="{A77BB0E1-6711-4F40-8EE6-D5FD77F72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5172075"/>
            <a:ext cx="31845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- Khai thác hiệu quả tài nguyên thiên nhiên</a:t>
            </a:r>
          </a:p>
        </p:txBody>
      </p:sp>
      <p:sp>
        <p:nvSpPr>
          <p:cNvPr id="15374" name="TextBox 16">
            <a:extLst>
              <a:ext uri="{FF2B5EF4-FFF2-40B4-BE49-F238E27FC236}">
                <a16:creationId xmlns="" xmlns:a16="http://schemas.microsoft.com/office/drawing/2014/main" id="{509AFF13-8E0B-45FA-83D2-B515D801E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0" y="1787525"/>
            <a:ext cx="39798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Gắn liền với sử dụng máy móc và áp dụng công nghệ.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75" name="TextBox 17">
            <a:extLst>
              <a:ext uri="{FF2B5EF4-FFF2-40B4-BE49-F238E27FC236}">
                <a16:creationId xmlns="" xmlns:a16="http://schemas.microsoft.com/office/drawing/2014/main" id="{5D1F6260-7702-C91C-D669-D48D30A2F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3" y="2609850"/>
            <a:ext cx="40195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Có mức độ tập trung hoá, chuyên môn hoá và hợp tác hoá rất cao.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76" name="TextBox 19">
            <a:extLst>
              <a:ext uri="{FF2B5EF4-FFF2-40B4-BE49-F238E27FC236}">
                <a16:creationId xmlns="" xmlns:a16="http://schemas.microsoft.com/office/drawing/2014/main" id="{DB6C0318-EB4D-5873-CFA5-A5E66B0D8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430588"/>
            <a:ext cx="39846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Tiêu thụ nguyên liệu lớn</a:t>
            </a: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lượng chất thải ra môi trường nhiều.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77" name="TextBox 21">
            <a:extLst>
              <a:ext uri="{FF2B5EF4-FFF2-40B4-BE49-F238E27FC236}">
                <a16:creationId xmlns="" xmlns:a16="http://schemas.microsoft.com/office/drawing/2014/main" id="{0FFD2E9C-2BF9-F0E6-6BE7-293D323C8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4294188"/>
            <a:ext cx="3956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Có tính linh động cao trong phân bố theo không gian lãnh thổ.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78" name="TextBox 23">
            <a:extLst>
              <a:ext uri="{FF2B5EF4-FFF2-40B4-BE49-F238E27FC236}">
                <a16:creationId xmlns="" xmlns:a16="http://schemas.microsoft.com/office/drawing/2014/main" id="{5528AB26-EC30-9B61-6F38-E776CF0EE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5148263"/>
            <a:ext cx="39576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G</a:t>
            </a: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ắn liền với tự động hoá, ứng dụng công nghệ cao, đẩy mạnh nghiên cứu và phát triển.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352756A6-F8B0-476F-D6FE-1D6961825883}"/>
              </a:ext>
            </a:extLst>
          </p:cNvPr>
          <p:cNvSpPr/>
          <p:nvPr/>
        </p:nvSpPr>
        <p:spPr>
          <a:xfrm>
            <a:off x="801688" y="1076325"/>
            <a:ext cx="2447925" cy="685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#9Slide03 Bebas Neue ZSmall" panose="020B0606020202050201" pitchFamily="34" charset="0"/>
              </a:rPr>
              <a:t>VAI TRÒ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02BE576C-16D7-4FE7-C138-562D1D1956E7}"/>
              </a:ext>
            </a:extLst>
          </p:cNvPr>
          <p:cNvSpPr/>
          <p:nvPr/>
        </p:nvSpPr>
        <p:spPr>
          <a:xfrm>
            <a:off x="4784725" y="1076325"/>
            <a:ext cx="2447925" cy="685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#9Slide03 Bebas Neue ZSmall" panose="020B0606020202050201" pitchFamily="34" charset="0"/>
              </a:rPr>
              <a:t>ĐẶC ĐIỂM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A206AE14-2274-5A72-1117-E5BE1BAE6A9A}"/>
              </a:ext>
            </a:extLst>
          </p:cNvPr>
          <p:cNvSpPr/>
          <p:nvPr/>
        </p:nvSpPr>
        <p:spPr>
          <a:xfrm>
            <a:off x="8929688" y="1076325"/>
            <a:ext cx="2447925" cy="685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#9Slide03 Bebas Neue ZSmall" panose="020B0606020202050201" pitchFamily="34" charset="0"/>
              </a:rPr>
              <a:t>CƠ CẤU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7543B131-1114-C3C8-050D-D4F5910AECC0}"/>
              </a:ext>
            </a:extLst>
          </p:cNvPr>
          <p:cNvSpPr/>
          <p:nvPr/>
        </p:nvSpPr>
        <p:spPr>
          <a:xfrm>
            <a:off x="484188" y="1123950"/>
            <a:ext cx="619125" cy="61595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Bold" panose="020B0606020202050201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85D36470-31E9-2D2D-C092-AC332BB88E5D}"/>
              </a:ext>
            </a:extLst>
          </p:cNvPr>
          <p:cNvSpPr/>
          <p:nvPr/>
        </p:nvSpPr>
        <p:spPr>
          <a:xfrm>
            <a:off x="4484688" y="1125538"/>
            <a:ext cx="619125" cy="61595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Bold" panose="020B0606020202050201" pitchFamily="34" charset="0"/>
              </a:rPr>
              <a:t>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4F044774-43C4-F5C5-E3AE-DCBAD3DE8392}"/>
              </a:ext>
            </a:extLst>
          </p:cNvPr>
          <p:cNvSpPr/>
          <p:nvPr/>
        </p:nvSpPr>
        <p:spPr>
          <a:xfrm>
            <a:off x="8612188" y="1131888"/>
            <a:ext cx="619125" cy="66833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Bold" panose="020B0606020202050201" pitchFamily="34" charset="0"/>
              </a:rPr>
              <a:t>3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4" grpId="0"/>
      <p:bldP spid="15375" grpId="0"/>
      <p:bldP spid="15376" grpId="0"/>
      <p:bldP spid="15377" grpId="0"/>
      <p:bldP spid="153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108E02F-D3C1-F052-AD8D-318EA085E972}"/>
              </a:ext>
            </a:extLst>
          </p:cNvPr>
          <p:cNvSpPr/>
          <p:nvPr/>
        </p:nvSpPr>
        <p:spPr>
          <a:xfrm>
            <a:off x="8415338" y="1536700"/>
            <a:ext cx="3513137" cy="4845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4F33C99-C118-A95A-C462-A63DE30240A0}"/>
              </a:ext>
            </a:extLst>
          </p:cNvPr>
          <p:cNvSpPr/>
          <p:nvPr/>
        </p:nvSpPr>
        <p:spPr>
          <a:xfrm>
            <a:off x="3970338" y="1536700"/>
            <a:ext cx="4144962" cy="4845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latin typeface="#9Slide03 Oswald" panose="000005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BE06FCF-313D-C9E7-3A8B-06450E8D2850}"/>
              </a:ext>
            </a:extLst>
          </p:cNvPr>
          <p:cNvSpPr/>
          <p:nvPr/>
        </p:nvSpPr>
        <p:spPr bwMode="auto">
          <a:xfrm>
            <a:off x="0" y="693738"/>
            <a:ext cx="12190413" cy="714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623F1B2-180A-94CC-0023-5BD3835CA1F1}"/>
              </a:ext>
            </a:extLst>
          </p:cNvPr>
          <p:cNvSpPr txBox="1"/>
          <p:nvPr/>
        </p:nvSpPr>
        <p:spPr bwMode="auto">
          <a:xfrm>
            <a:off x="1127125" y="0"/>
            <a:ext cx="10225088" cy="731838"/>
          </a:xfrm>
          <a:prstGeom prst="rect">
            <a:avLst/>
          </a:prstGeom>
          <a:noFill/>
        </p:spPr>
        <p:txBody>
          <a:bodyPr lIns="115148" tIns="57573" rIns="115148" bIns="57573">
            <a:spAutoFit/>
          </a:bodyPr>
          <a:lstStyle/>
          <a:p>
            <a:pPr algn="ctr" eaLnBrk="1" hangingPunct="1"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Bebas Neue ZSmall" panose="020B0606020202050201" pitchFamily="34" charset="0"/>
                <a:cs typeface="Arial" charset="0"/>
              </a:rPr>
              <a:t>1. VAI TRÒ, ĐẶC ĐIỂM, CƠ CẤU NGÀNH CÔNG NGHIỆP</a:t>
            </a:r>
            <a:endParaRPr lang="vi-VN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Bebas Neue ZSmall" panose="020B0606020202050201" pitchFamily="34" charset="0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B287A11-39E5-565A-3E51-81EDAC5E4CD9}"/>
              </a:ext>
            </a:extLst>
          </p:cNvPr>
          <p:cNvSpPr/>
          <p:nvPr/>
        </p:nvSpPr>
        <p:spPr>
          <a:xfrm>
            <a:off x="406400" y="1536700"/>
            <a:ext cx="3297238" cy="48450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1" name="TextBox 8">
            <a:extLst>
              <a:ext uri="{FF2B5EF4-FFF2-40B4-BE49-F238E27FC236}">
                <a16:creationId xmlns="" xmlns:a16="http://schemas.microsoft.com/office/drawing/2014/main" id="{E3BB7781-5CB5-7A44-1C75-3479C7EFA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1917700"/>
            <a:ext cx="30670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Cung cấp TLSX cho toàn bộ nền KT</a:t>
            </a:r>
          </a:p>
        </p:txBody>
      </p:sp>
      <p:sp>
        <p:nvSpPr>
          <p:cNvPr id="16392" name="TextBox 11">
            <a:extLst>
              <a:ext uri="{FF2B5EF4-FFF2-40B4-BE49-F238E27FC236}">
                <a16:creationId xmlns="" xmlns:a16="http://schemas.microsoft.com/office/drawing/2014/main" id="{83A9CA39-D6C3-B074-34DC-1D113FF1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3011488"/>
            <a:ext cx="321310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- Cung cấp hàng tiêu dùng phong phú</a:t>
            </a:r>
          </a:p>
        </p:txBody>
      </p:sp>
      <p:sp>
        <p:nvSpPr>
          <p:cNvPr id="16393" name="TextBox 12">
            <a:extLst>
              <a:ext uri="{FF2B5EF4-FFF2-40B4-BE49-F238E27FC236}">
                <a16:creationId xmlns="" xmlns:a16="http://schemas.microsoft.com/office/drawing/2014/main" id="{1A0E7E32-CB17-2725-F100-8181D1B74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4090988"/>
            <a:ext cx="31845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- Cung cấp hàng xuất khẩu, tạo việc làm</a:t>
            </a:r>
          </a:p>
        </p:txBody>
      </p:sp>
      <p:sp>
        <p:nvSpPr>
          <p:cNvPr id="16394" name="TextBox 13">
            <a:extLst>
              <a:ext uri="{FF2B5EF4-FFF2-40B4-BE49-F238E27FC236}">
                <a16:creationId xmlns="" xmlns:a16="http://schemas.microsoft.com/office/drawing/2014/main" id="{458435C6-DFCA-28A4-81DF-1CCEDFD798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538" y="5172075"/>
            <a:ext cx="31845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cs typeface="Times New Roman" panose="02020603050405020304" pitchFamily="18" charset="0"/>
              </a:rPr>
              <a:t>- Khai thác hiệu quả tài nguyên thiên nhiên</a:t>
            </a:r>
          </a:p>
        </p:txBody>
      </p:sp>
      <p:sp>
        <p:nvSpPr>
          <p:cNvPr id="16395" name="TextBox 16">
            <a:extLst>
              <a:ext uri="{FF2B5EF4-FFF2-40B4-BE49-F238E27FC236}">
                <a16:creationId xmlns="" xmlns:a16="http://schemas.microsoft.com/office/drawing/2014/main" id="{2D967E8B-E0DA-AA2F-AA73-7C428911D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3050" y="1787525"/>
            <a:ext cx="39798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Gắn liền với sử dụng máy móc và áp dụng công nghệ.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96" name="TextBox 17">
            <a:extLst>
              <a:ext uri="{FF2B5EF4-FFF2-40B4-BE49-F238E27FC236}">
                <a16:creationId xmlns="" xmlns:a16="http://schemas.microsoft.com/office/drawing/2014/main" id="{E379BE4A-78AE-C2DA-6D13-A46954CB4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3" y="2609850"/>
            <a:ext cx="40195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Có mức độ tập trung hoá, chuyên môn hoá và hợp tác hoá rất cao.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97" name="TextBox 19">
            <a:extLst>
              <a:ext uri="{FF2B5EF4-FFF2-40B4-BE49-F238E27FC236}">
                <a16:creationId xmlns="" xmlns:a16="http://schemas.microsoft.com/office/drawing/2014/main" id="{FA0E21A6-77A3-B509-AF48-BDEE32E87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3430588"/>
            <a:ext cx="398462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Tiêu thụ nguyên liệu lớn</a:t>
            </a: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lượng chất thải ra môi trường nhiều.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98" name="TextBox 21">
            <a:extLst>
              <a:ext uri="{FF2B5EF4-FFF2-40B4-BE49-F238E27FC236}">
                <a16:creationId xmlns="" xmlns:a16="http://schemas.microsoft.com/office/drawing/2014/main" id="{1511A5DF-9E2F-2776-EF96-461D29888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863" y="4294188"/>
            <a:ext cx="3956050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 Có tính linh động cao trong phân bố theo không gian lãnh thổ.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99" name="TextBox 23">
            <a:extLst>
              <a:ext uri="{FF2B5EF4-FFF2-40B4-BE49-F238E27FC236}">
                <a16:creationId xmlns="" xmlns:a16="http://schemas.microsoft.com/office/drawing/2014/main" id="{26B5566F-C465-007E-EC5F-C93B7B3D5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5148263"/>
            <a:ext cx="395763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G</a:t>
            </a: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ắn liền với tự động hoá, ứng dụng công nghệ cao, đẩy mạnh nghiên cứu và phát triển.</a:t>
            </a:r>
            <a:endParaRPr lang="en-US" altLang="en-US" sz="2400">
              <a:solidFill>
                <a:srgbClr val="002060"/>
              </a:solidFill>
              <a:latin typeface="#9Slide03 Oswald" panose="00000500000000000000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8BDDE36D-1992-CAA6-0946-2FC69F9F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900" y="2024063"/>
            <a:ext cx="33845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59075" indent="-473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16275" indent="-473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673475" indent="-473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30675" indent="-473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YÊU CẦU: </a:t>
            </a: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ọc thông tin trong SGK </a:t>
            </a: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mục 1.c </a:t>
            </a:r>
            <a:r>
              <a:rPr lang="vi-VN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tr</a:t>
            </a: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79: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altLang="en-US" sz="2400" b="1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NHIỆM VỤ: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Nêu khái niệm cơ cấu ngành công nghiệp.</a:t>
            </a:r>
          </a:p>
          <a:p>
            <a:pPr algn="just">
              <a:buFont typeface="Wingdings" panose="05000000000000000000" pitchFamily="2" charset="2"/>
              <a:buChar char=""/>
            </a:pPr>
            <a:r>
              <a:rPr lang="en-US" altLang="en-US" sz="2400">
                <a:solidFill>
                  <a:srgbClr val="002060"/>
                </a:solidFill>
                <a:latin typeface="#9Slide03 Oswald" panose="00000500000000000000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Trình bày cơ cấu ngành công nghiệp.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22FDAC9A-4797-4EA3-5CC4-92699BEE529A}"/>
              </a:ext>
            </a:extLst>
          </p:cNvPr>
          <p:cNvSpPr/>
          <p:nvPr/>
        </p:nvSpPr>
        <p:spPr>
          <a:xfrm>
            <a:off x="801688" y="1076325"/>
            <a:ext cx="2447925" cy="685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#9Slide03 Bebas Neue ZSmall" panose="020B0606020202050201" pitchFamily="34" charset="0"/>
              </a:rPr>
              <a:t>VAI TRÒ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A4B015B1-3788-46EE-58BB-6FC64E25C879}"/>
              </a:ext>
            </a:extLst>
          </p:cNvPr>
          <p:cNvSpPr/>
          <p:nvPr/>
        </p:nvSpPr>
        <p:spPr>
          <a:xfrm>
            <a:off x="4784725" y="1076325"/>
            <a:ext cx="2447925" cy="685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#9Slide03 Bebas Neue ZSmall" panose="020B0606020202050201" pitchFamily="34" charset="0"/>
              </a:rPr>
              <a:t>ĐẶC ĐIỂM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E8BBFF0B-8901-E9D7-9E0C-54500FE089B9}"/>
              </a:ext>
            </a:extLst>
          </p:cNvPr>
          <p:cNvSpPr/>
          <p:nvPr/>
        </p:nvSpPr>
        <p:spPr>
          <a:xfrm>
            <a:off x="8929688" y="1076325"/>
            <a:ext cx="2447925" cy="685800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#9Slide03 Bebas Neue ZSmall" panose="020B0606020202050201" pitchFamily="34" charset="0"/>
              </a:rPr>
              <a:t>CƠ CẤU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569A5470-BB92-4DC2-0ABB-DFEB07AAAC56}"/>
              </a:ext>
            </a:extLst>
          </p:cNvPr>
          <p:cNvSpPr/>
          <p:nvPr/>
        </p:nvSpPr>
        <p:spPr>
          <a:xfrm>
            <a:off x="484188" y="1123950"/>
            <a:ext cx="619125" cy="61595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Bold" panose="020B0606020202050201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7796A831-B9C5-76CB-416C-37E06C5FF705}"/>
              </a:ext>
            </a:extLst>
          </p:cNvPr>
          <p:cNvSpPr/>
          <p:nvPr/>
        </p:nvSpPr>
        <p:spPr>
          <a:xfrm>
            <a:off x="4484688" y="1125538"/>
            <a:ext cx="619125" cy="615950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Bold" panose="020B0606020202050201" pitchFamily="34" charset="0"/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89AC81B0-A6DC-375B-4EB4-462AF5B26E62}"/>
              </a:ext>
            </a:extLst>
          </p:cNvPr>
          <p:cNvSpPr/>
          <p:nvPr/>
        </p:nvSpPr>
        <p:spPr>
          <a:xfrm>
            <a:off x="8612188" y="1131888"/>
            <a:ext cx="619125" cy="668337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#9Slide03 Bebas Neue Bold" panose="020B0606020202050201" pitchFamily="34" charset="0"/>
              </a:rPr>
              <a:t>3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1879</Words>
  <Application>Microsoft Office PowerPoint</Application>
  <PresentationFormat>Custom</PresentationFormat>
  <Paragraphs>198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Wingdings</vt:lpstr>
      <vt:lpstr>Tahoma</vt:lpstr>
      <vt:lpstr>#9Slide03 Bebas Neue Bold</vt:lpstr>
      <vt:lpstr>Arial Black</vt:lpstr>
      <vt:lpstr>Cambria</vt:lpstr>
      <vt:lpstr>Verdana</vt:lpstr>
      <vt:lpstr>#9Slide03 Bebas Neue ZSmall</vt:lpstr>
      <vt:lpstr>#9Slide03 Oswald</vt:lpstr>
      <vt:lpstr>Tohama</vt:lpstr>
      <vt:lpstr>Times New Roman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2023-02-08T04:59:10Z</dcterms:created>
  <dcterms:modified xsi:type="dcterms:W3CDTF">2023-02-11T03:29:21Z</dcterms:modified>
</cp:coreProperties>
</file>