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6" r:id="rId2"/>
    <p:sldId id="267" r:id="rId3"/>
    <p:sldId id="268" r:id="rId4"/>
    <p:sldId id="269" r:id="rId5"/>
    <p:sldId id="270" r:id="rId6"/>
    <p:sldId id="273" r:id="rId7"/>
    <p:sldId id="274" r:id="rId8"/>
    <p:sldId id="275" r:id="rId9"/>
    <p:sldId id="263" r:id="rId10"/>
    <p:sldId id="276" r:id="rId11"/>
    <p:sldId id="277" r:id="rId12"/>
    <p:sldId id="278" r:id="rId13"/>
    <p:sldId id="279" r:id="rId14"/>
    <p:sldId id="280" r:id="rId15"/>
    <p:sldId id="271" r:id="rId16"/>
    <p:sldId id="272" r:id="rId17"/>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83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9B523-698A-49EE-9405-5E0EF0464323}"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F1258-8B87-43B0-9A55-220720FE67AD}" type="slidenum">
              <a:rPr lang="en-US" smtClean="0"/>
              <a:t>‹#›</a:t>
            </a:fld>
            <a:endParaRPr lang="en-US"/>
          </a:p>
        </p:txBody>
      </p:sp>
    </p:spTree>
    <p:extLst>
      <p:ext uri="{BB962C8B-B14F-4D97-AF65-F5344CB8AC3E}">
        <p14:creationId xmlns:p14="http://schemas.microsoft.com/office/powerpoint/2010/main" val="316426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8FCFF-C224-45CC-B76C-C558B40483DD}" type="slidenum">
              <a:rPr lang="en-US" smtClean="0"/>
              <a:t>4</a:t>
            </a:fld>
            <a:endParaRPr lang="en-US"/>
          </a:p>
        </p:txBody>
      </p:sp>
    </p:spTree>
    <p:extLst>
      <p:ext uri="{BB962C8B-B14F-4D97-AF65-F5344CB8AC3E}">
        <p14:creationId xmlns:p14="http://schemas.microsoft.com/office/powerpoint/2010/main" val="38360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2.svg"/><Relationship Id="rId12" Type="http://schemas.openxmlformats.org/officeDocument/2006/relationships/image" Target="../media/image6.png"/><Relationship Id="rId17" Type="http://schemas.openxmlformats.org/officeDocument/2006/relationships/image" Target="../media/image107.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40.svg"/><Relationship Id="rId15" Type="http://schemas.openxmlformats.org/officeDocument/2006/relationships/image" Target="../media/image101.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44.svg"/></Relationships>
</file>

<file path=ppt/slides/_rels/slide10.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47.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51.svg"/></Relationships>
</file>

<file path=ppt/slides/_rels/slide11.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48.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35.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12.svg"/></Relationships>
</file>

<file path=ppt/slides/_rels/slide12.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50.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49.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 Id="rId9" Type="http://schemas.openxmlformats.org/officeDocument/2006/relationships/image" Target="../media/image376.svg"/><Relationship Id="rId27" Type="http://schemas.openxmlformats.org/officeDocument/2006/relationships/image" Target="../media/image51.png"/></Relationships>
</file>

<file path=ppt/slides/_rels/slide13.xml.rels><?xml version="1.0" encoding="UTF-8" standalone="yes"?>
<Relationships xmlns="http://schemas.openxmlformats.org/package/2006/relationships"><Relationship Id="rId18" Type="http://schemas.openxmlformats.org/officeDocument/2006/relationships/image" Target="../media/image33.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52.png"/><Relationship Id="rId7" Type="http://schemas.openxmlformats.org/officeDocument/2006/relationships/image" Target="../media/image326.sv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22" Type="http://schemas.openxmlformats.org/officeDocument/2006/relationships/image" Target="../media/image34.png"/></Relationships>
</file>

<file path=ppt/slides/_rels/slide14.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1010.svg"/><Relationship Id="rId18" Type="http://schemas.openxmlformats.org/officeDocument/2006/relationships/image" Target="../media/image46.png"/><Relationship Id="rId12" Type="http://schemas.openxmlformats.org/officeDocument/2006/relationships/image" Target="../media/image124.svg"/><Relationship Id="rId17" Type="http://schemas.openxmlformats.org/officeDocument/2006/relationships/image" Target="../media/image6.png"/><Relationship Id="rId2" Type="http://schemas.openxmlformats.org/officeDocument/2006/relationships/image" Target="../media/image41.png"/><Relationship Id="rId16"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119.svg"/><Relationship Id="rId15" Type="http://schemas.openxmlformats.org/officeDocument/2006/relationships/image" Target="../media/image45.png"/><Relationship Id="rId10" Type="http://schemas.openxmlformats.org/officeDocument/2006/relationships/image" Target="../media/image122.svg"/><Relationship Id="rId19" Type="http://schemas.openxmlformats.org/officeDocument/2006/relationships/image" Target="../media/image69.svg"/><Relationship Id="rId14" Type="http://schemas.openxmlformats.org/officeDocument/2006/relationships/image" Target="../media/image126.sv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0.svg"/><Relationship Id="rId18" Type="http://schemas.openxmlformats.org/officeDocument/2006/relationships/image" Target="../media/image14.png"/><Relationship Id="rId26" Type="http://schemas.openxmlformats.org/officeDocument/2006/relationships/image" Target="../media/image25.svg"/><Relationship Id="rId7" Type="http://schemas.openxmlformats.org/officeDocument/2006/relationships/image" Target="../media/image132.svg"/><Relationship Id="rId17" Type="http://schemas.openxmlformats.org/officeDocument/2006/relationships/image" Target="../media/image53.svg"/><Relationship Id="rId25" Type="http://schemas.openxmlformats.org/officeDocument/2006/relationships/image" Target="../media/image19.png"/><Relationship Id="rId2" Type="http://schemas.openxmlformats.org/officeDocument/2006/relationships/image" Target="../media/image53.png"/><Relationship Id="rId16" Type="http://schemas.openxmlformats.org/officeDocument/2006/relationships/image" Target="../media/image21.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4.png"/><Relationship Id="rId24" Type="http://schemas.openxmlformats.org/officeDocument/2006/relationships/image" Target="../media/image23.svg"/><Relationship Id="rId5" Type="http://schemas.openxmlformats.org/officeDocument/2006/relationships/image" Target="../media/image130.svg"/><Relationship Id="rId15" Type="http://schemas.openxmlformats.org/officeDocument/2006/relationships/image" Target="../media/image138.svg"/><Relationship Id="rId10" Type="http://schemas.openxmlformats.org/officeDocument/2006/relationships/image" Target="../media/image13.png"/><Relationship Id="rId19" Type="http://schemas.openxmlformats.org/officeDocument/2006/relationships/image" Target="../media/image12.svg"/><Relationship Id="rId9" Type="http://schemas.openxmlformats.org/officeDocument/2006/relationships/image" Target="../media/image134.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2.svg"/><Relationship Id="rId12" Type="http://schemas.openxmlformats.org/officeDocument/2006/relationships/image" Target="../media/image6.png"/><Relationship Id="rId17" Type="http://schemas.openxmlformats.org/officeDocument/2006/relationships/image" Target="../media/image107.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9.svg"/><Relationship Id="rId5" Type="http://schemas.openxmlformats.org/officeDocument/2006/relationships/image" Target="../media/image140.svg"/><Relationship Id="rId15" Type="http://schemas.openxmlformats.org/officeDocument/2006/relationships/image" Target="../media/image101.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image" Target="../media/image2.png"/><Relationship Id="rId9" Type="http://schemas.openxmlformats.org/officeDocument/2006/relationships/image" Target="../media/image144.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image" Target="../media/image14.png"/><Relationship Id="rId17" Type="http://schemas.openxmlformats.org/officeDocument/2006/relationships/image" Target="../media/image16.sv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8.png"/><Relationship Id="rId22" Type="http://schemas.openxmlformats.org/officeDocument/2006/relationships/image" Target="../media/image21.svg"/></Relationships>
</file>

<file path=ppt/slides/_rels/slide3.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310.svg"/><Relationship Id="rId12" Type="http://schemas.openxmlformats.org/officeDocument/2006/relationships/image" Target="../media/image21.png"/><Relationship Id="rId17" Type="http://schemas.openxmlformats.org/officeDocument/2006/relationships/image" Target="../media/image23.png"/><Relationship Id="rId2" Type="http://schemas.openxmlformats.org/officeDocument/2006/relationships/image" Target="../media/image20.png"/><Relationship Id="rId16" Type="http://schemas.openxmlformats.org/officeDocument/2006/relationships/image" Target="../media/image56.svg"/><Relationship Id="rId20"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51.svg"/><Relationship Id="rId19" Type="http://schemas.openxmlformats.org/officeDocument/2006/relationships/image" Target="../media/image59.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9.pn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43.svg"/><Relationship Id="rId7" Type="http://schemas.openxmlformats.org/officeDocument/2006/relationships/image" Target="../media/image26.png"/><Relationship Id="rId12" Type="http://schemas.openxmlformats.org/officeDocument/2006/relationships/image" Target="../media/image33.svg"/><Relationship Id="rId17" Type="http://schemas.openxmlformats.org/officeDocument/2006/relationships/image" Target="../media/image39.svg"/><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8.png"/><Relationship Id="rId24"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37.svg"/><Relationship Id="rId23" Type="http://schemas.openxmlformats.org/officeDocument/2006/relationships/image" Target="../media/image87.svg"/><Relationship Id="rId10" Type="http://schemas.openxmlformats.org/officeDocument/2006/relationships/image" Target="../media/image31.svg"/><Relationship Id="rId19" Type="http://schemas.openxmlformats.org/officeDocument/2006/relationships/image" Target="../media/image89.svg"/><Relationship Id="rId4" Type="http://schemas.openxmlformats.org/officeDocument/2006/relationships/image" Target="../media/image2.svg"/><Relationship Id="rId9" Type="http://schemas.openxmlformats.org/officeDocument/2006/relationships/image" Target="../media/image27.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6.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29" Type="http://schemas.openxmlformats.org/officeDocument/2006/relationships/image" Target="../media/image381.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s>
</file>

<file path=ppt/slides/_rels/slide6.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7.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 Id="rId27" Type="http://schemas.openxmlformats.org/officeDocument/2006/relationships/image" Target="../media/image38.png"/></Relationships>
</file>

<file path=ppt/slides/_rels/slide7.xml.rels><?xml version="1.0" encoding="UTF-8" standalone="yes"?>
<Relationships xmlns="http://schemas.openxmlformats.org/package/2006/relationships"><Relationship Id="rId18" Type="http://schemas.openxmlformats.org/officeDocument/2006/relationships/image" Target="../media/image33.png"/><Relationship Id="rId13" Type="http://schemas.openxmlformats.org/officeDocument/2006/relationships/image" Target="../media/image23.svg"/><Relationship Id="rId26" Type="http://schemas.openxmlformats.org/officeDocument/2006/relationships/image" Target="../media/image39.pn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22.png"/><Relationship Id="rId2" Type="http://schemas.openxmlformats.org/officeDocument/2006/relationships/image" Target="../media/image31.png"/><Relationship Id="rId16" Type="http://schemas.openxmlformats.org/officeDocument/2006/relationships/image" Target="../media/image560.svg"/><Relationship Id="rId41" Type="http://schemas.openxmlformats.org/officeDocument/2006/relationships/image" Target="../media/image84.svg"/><Relationship Id="rId1" Type="http://schemas.openxmlformats.org/officeDocument/2006/relationships/slideLayout" Target="../slideLayouts/slideLayout7.xml"/><Relationship Id="rId24" Type="http://schemas.openxmlformats.org/officeDocument/2006/relationships/image" Target="../media/image35.png"/><Relationship Id="rId23" Type="http://schemas.openxmlformats.org/officeDocument/2006/relationships/image" Target="../media/image93.svg"/><Relationship Id="rId22" Type="http://schemas.openxmlformats.org/officeDocument/2006/relationships/image" Target="../media/image34.png"/></Relationships>
</file>

<file path=ppt/slides/_rels/slide8.xml.rels><?xml version="1.0" encoding="UTF-8" standalone="yes"?>
<Relationships xmlns="http://schemas.openxmlformats.org/package/2006/relationships"><Relationship Id="rId18" Type="http://schemas.openxmlformats.org/officeDocument/2006/relationships/image" Target="../media/image33.png"/><Relationship Id="rId26" Type="http://schemas.openxmlformats.org/officeDocument/2006/relationships/image" Target="../media/image35.png"/><Relationship Id="rId13" Type="http://schemas.openxmlformats.org/officeDocument/2006/relationships/image" Target="../media/image23.svg"/><Relationship Id="rId21" Type="http://schemas.openxmlformats.org/officeDocument/2006/relationships/image" Target="../media/image91.svg"/><Relationship Id="rId17" Type="http://schemas.openxmlformats.org/officeDocument/2006/relationships/image" Target="../media/image87.svg"/><Relationship Id="rId25"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560.svg"/><Relationship Id="rId1" Type="http://schemas.openxmlformats.org/officeDocument/2006/relationships/slideLayout" Target="../slideLayouts/slideLayout7.xml"/><Relationship Id="rId24" Type="http://schemas.openxmlformats.org/officeDocument/2006/relationships/image" Target="../media/image22.png"/><Relationship Id="rId23" Type="http://schemas.openxmlformats.org/officeDocument/2006/relationships/image" Target="../media/image93.svg"/><Relationship Id="rId19" Type="http://schemas.openxmlformats.org/officeDocument/2006/relationships/image" Target="../media/image406.sv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13" Type="http://schemas.openxmlformats.org/officeDocument/2006/relationships/image" Target="../media/image44.png"/><Relationship Id="rId8" Type="http://schemas.openxmlformats.org/officeDocument/2006/relationships/image" Target="../media/image1010.svg"/><Relationship Id="rId18" Type="http://schemas.openxmlformats.org/officeDocument/2006/relationships/image" Target="../media/image46.png"/><Relationship Id="rId12" Type="http://schemas.openxmlformats.org/officeDocument/2006/relationships/image" Target="../media/image124.svg"/><Relationship Id="rId17" Type="http://schemas.openxmlformats.org/officeDocument/2006/relationships/image" Target="../media/image6.png"/><Relationship Id="rId2" Type="http://schemas.openxmlformats.org/officeDocument/2006/relationships/image" Target="../media/image41.png"/><Relationship Id="rId16"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119.svg"/><Relationship Id="rId15" Type="http://schemas.openxmlformats.org/officeDocument/2006/relationships/image" Target="../media/image45.png"/><Relationship Id="rId10" Type="http://schemas.openxmlformats.org/officeDocument/2006/relationships/image" Target="../media/image122.svg"/><Relationship Id="rId19" Type="http://schemas.openxmlformats.org/officeDocument/2006/relationships/image" Target="../media/image69.svg"/><Relationship Id="rId14" Type="http://schemas.openxmlformats.org/officeDocument/2006/relationships/image" Target="../media/image1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1937" y="2461705"/>
            <a:ext cx="15163800" cy="56776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11730">
            <a:off x="1135690" y="2959522"/>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2387">
            <a:off x="14343303" y="6789946"/>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1526468" y="7904199"/>
            <a:ext cx="5407699" cy="3667403"/>
          </a:xfrm>
          <a:prstGeom prst="rect">
            <a:avLst/>
          </a:prstGeom>
        </p:spPr>
      </p:pic>
      <p:sp>
        <p:nvSpPr>
          <p:cNvPr id="9" name="TextBox 9"/>
          <p:cNvSpPr txBox="1"/>
          <p:nvPr/>
        </p:nvSpPr>
        <p:spPr>
          <a:xfrm>
            <a:off x="2540138" y="3583396"/>
            <a:ext cx="13710455" cy="3323987"/>
          </a:xfrm>
          <a:prstGeom prst="rect">
            <a:avLst/>
          </a:prstGeom>
        </p:spPr>
        <p:txBody>
          <a:bodyPr wrap="square" lIns="0" tIns="0" rIns="0" bIns="0" rtlCol="0" anchor="t">
            <a:spAutoFit/>
          </a:bodyPr>
          <a:lstStyle/>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4F3B2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501560" y="7573338"/>
            <a:ext cx="3621657" cy="296317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24448" y="-1833701"/>
            <a:ext cx="5407699" cy="3667403"/>
          </a:xfrm>
          <a:prstGeom prst="rect">
            <a:avLst/>
          </a:prstGeom>
        </p:spPr>
      </p:pic>
      <p:pic>
        <p:nvPicPr>
          <p:cNvPr id="14"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90225">
            <a:off x="14585372" y="1850569"/>
            <a:ext cx="2069138" cy="2196961"/>
          </a:xfrm>
          <a:prstGeom prst="rect">
            <a:avLst/>
          </a:prstGeom>
        </p:spPr>
      </p:pic>
      <p:pic>
        <p:nvPicPr>
          <p:cNvPr id="15" name="Picture 10"/>
          <p:cNvPicPr>
            <a:picLocks noChangeAspect="1"/>
          </p:cNvPicPr>
          <p:nvPr/>
        </p:nvPicPr>
        <p:blipFill>
          <a:blip r:embed="rId20"/>
          <a:srcRect/>
          <a:stretch>
            <a:fillRect/>
          </a:stretch>
        </p:blipFill>
        <p:spPr>
          <a:xfrm rot="-349462">
            <a:off x="1319939" y="6860861"/>
            <a:ext cx="2838694" cy="3145367"/>
          </a:xfrm>
          <a:prstGeom prst="rect">
            <a:avLst/>
          </a:prstGeom>
        </p:spPr>
      </p:pic>
    </p:spTree>
    <p:extLst>
      <p:ext uri="{BB962C8B-B14F-4D97-AF65-F5344CB8AC3E}">
        <p14:creationId xmlns:p14="http://schemas.microsoft.com/office/powerpoint/2010/main" val="2299409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2. Thiết </a:t>
            </a:r>
            <a:r>
              <a:rPr lang="vi-VN" sz="5200" b="1" dirty="0">
                <a:solidFill>
                  <a:srgbClr val="4F3B20"/>
                </a:solidFill>
              </a:rPr>
              <a:t>kế và trình bày sản phẩm giới thiệu về truyền thống trường em</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27"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92600" y="8643485"/>
            <a:ext cx="1996813" cy="1902418"/>
          </a:xfrm>
          <a:prstGeom prst="rect">
            <a:avLst/>
          </a:prstGeom>
        </p:spPr>
      </p:pic>
      <p:sp>
        <p:nvSpPr>
          <p:cNvPr id="4" name="Rectangle 3"/>
          <p:cNvSpPr/>
          <p:nvPr/>
        </p:nvSpPr>
        <p:spPr>
          <a:xfrm>
            <a:off x="990600" y="2320826"/>
            <a:ext cx="16230600" cy="2041456"/>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Làm việc nhóm: </a:t>
            </a:r>
            <a:r>
              <a:rPr lang="vi-VN" sz="4500" i="1" dirty="0" smtClean="0">
                <a:latin typeface="Arial" panose="020B0604020202020204" pitchFamily="34" charset="0"/>
                <a:ea typeface="Calibri" panose="020F0502020204030204" pitchFamily="34" charset="0"/>
                <a:cs typeface="Arial" panose="020B0604020202020204" pitchFamily="34" charset="0"/>
              </a:rPr>
              <a:t>t</a:t>
            </a:r>
            <a:r>
              <a:rPr lang="en-US" sz="4500" i="1" dirty="0" err="1" smtClean="0">
                <a:latin typeface="Arial" panose="020B0604020202020204" pitchFamily="34" charset="0"/>
                <a:ea typeface="Calibri" panose="020F0502020204030204" pitchFamily="34" charset="0"/>
                <a:cs typeface="Arial" panose="020B0604020202020204" pitchFamily="34" charset="0"/>
              </a:rPr>
              <a:t>hảo</a:t>
            </a:r>
            <a:r>
              <a:rPr lang="en-US" sz="4500" i="1" dirty="0" smtClean="0">
                <a:latin typeface="Arial" panose="020B0604020202020204" pitchFamily="34" charset="0"/>
                <a:ea typeface="Calibri" panose="020F0502020204030204" pitchFamily="34" charset="0"/>
                <a:cs typeface="Arial" panose="020B0604020202020204" pitchFamily="34" charset="0"/>
              </a:rPr>
              <a:t> </a:t>
            </a:r>
            <a:r>
              <a:rPr lang="en-US" sz="4500" i="1" dirty="0" err="1" smtClean="0">
                <a:latin typeface="Arial" panose="020B0604020202020204" pitchFamily="34" charset="0"/>
                <a:ea typeface="Calibri" panose="020F0502020204030204" pitchFamily="34" charset="0"/>
                <a:cs typeface="Arial" panose="020B0604020202020204" pitchFamily="34" charset="0"/>
              </a:rPr>
              <a:t>luận</a:t>
            </a:r>
            <a:r>
              <a:rPr lang="en-US" sz="4500" i="1" dirty="0" smtClean="0">
                <a:latin typeface="Arial" panose="020B0604020202020204" pitchFamily="34" charset="0"/>
                <a:ea typeface="Calibri" panose="020F0502020204030204" pitchFamily="34" charset="0"/>
                <a:cs typeface="Arial" panose="020B0604020202020204" pitchFamily="34" charset="0"/>
              </a:rPr>
              <a:t> </a:t>
            </a:r>
            <a:r>
              <a:rPr lang="en-US" sz="4500" i="1" dirty="0">
                <a:latin typeface="Arial" panose="020B0604020202020204" pitchFamily="34" charset="0"/>
                <a:ea typeface="Calibri" panose="020F0502020204030204" pitchFamily="34" charset="0"/>
                <a:cs typeface="Arial" panose="020B0604020202020204" pitchFamily="34" charset="0"/>
              </a:rPr>
              <a:t>về việc </a:t>
            </a:r>
            <a:r>
              <a:rPr lang="en-US" sz="4500" i="1" dirty="0" err="1">
                <a:latin typeface="Arial" panose="020B0604020202020204" pitchFamily="34" charset="0"/>
                <a:ea typeface="Calibri" panose="020F0502020204030204" pitchFamily="34" charset="0"/>
                <a:cs typeface="Arial" panose="020B0604020202020204" pitchFamily="34" charset="0"/>
              </a:rPr>
              <a:t>tạo</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ra</a:t>
            </a:r>
            <a:r>
              <a:rPr lang="en-US" sz="4500" i="1" dirty="0">
                <a:latin typeface="Arial" panose="020B0604020202020204" pitchFamily="34" charset="0"/>
                <a:ea typeface="Calibri" panose="020F0502020204030204" pitchFamily="34" charset="0"/>
                <a:cs typeface="Arial" panose="020B0604020202020204" pitchFamily="34" charset="0"/>
              </a:rPr>
              <a:t> một </a:t>
            </a:r>
            <a:r>
              <a:rPr lang="en-US" sz="4500" i="1" dirty="0" err="1">
                <a:latin typeface="Arial" panose="020B0604020202020204" pitchFamily="34" charset="0"/>
                <a:ea typeface="Calibri" panose="020F0502020204030204" pitchFamily="34" charset="0"/>
                <a:cs typeface="Arial" panose="020B0604020202020204" pitchFamily="34" charset="0"/>
              </a:rPr>
              <a:t>sản</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phẩm</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giới</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thiệu</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truyền</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thống</a:t>
            </a:r>
            <a:r>
              <a:rPr lang="en-US" sz="4500" i="1" dirty="0">
                <a:latin typeface="Arial" panose="020B0604020202020204" pitchFamily="34" charset="0"/>
                <a:ea typeface="Calibri" panose="020F0502020204030204" pitchFamily="34" charset="0"/>
                <a:cs typeface="Arial" panose="020B0604020202020204" pitchFamily="34" charset="0"/>
              </a:rPr>
              <a:t> nhà trường </a:t>
            </a:r>
            <a:r>
              <a:rPr lang="en-US" sz="4500" i="1" dirty="0" err="1">
                <a:latin typeface="Arial" panose="020B0604020202020204" pitchFamily="34" charset="0"/>
                <a:ea typeface="Calibri" panose="020F0502020204030204" pitchFamily="34" charset="0"/>
                <a:cs typeface="Arial" panose="020B0604020202020204" pitchFamily="34" charset="0"/>
              </a:rPr>
              <a:t>theo</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err="1">
                <a:latin typeface="Arial" panose="020B0604020202020204" pitchFamily="34" charset="0"/>
                <a:ea typeface="Calibri" panose="020F0502020204030204" pitchFamily="34" charset="0"/>
                <a:cs typeface="Arial" panose="020B0604020202020204" pitchFamily="34" charset="0"/>
              </a:rPr>
              <a:t>gợi</a:t>
            </a:r>
            <a:r>
              <a:rPr lang="en-US" sz="4500" i="1" dirty="0">
                <a:latin typeface="Arial" panose="020B0604020202020204" pitchFamily="34" charset="0"/>
                <a:ea typeface="Calibri" panose="020F0502020204030204" pitchFamily="34" charset="0"/>
                <a:cs typeface="Arial" panose="020B0604020202020204" pitchFamily="34" charset="0"/>
              </a:rPr>
              <a:t> </a:t>
            </a:r>
            <a:r>
              <a:rPr lang="en-US" sz="4500" i="1" dirty="0" smtClean="0">
                <a:latin typeface="Arial" panose="020B0604020202020204" pitchFamily="34" charset="0"/>
                <a:ea typeface="Calibri" panose="020F0502020204030204" pitchFamily="34" charset="0"/>
                <a:cs typeface="Arial" panose="020B0604020202020204" pitchFamily="34" charset="0"/>
              </a:rPr>
              <a:t>ý</a:t>
            </a:r>
            <a:r>
              <a:rPr lang="vi-VN" sz="4500" i="1" dirty="0" smtClean="0">
                <a:latin typeface="Arial" panose="020B0604020202020204" pitchFamily="34" charset="0"/>
                <a:ea typeface="Calibri" panose="020F0502020204030204" pitchFamily="34" charset="0"/>
                <a:cs typeface="Arial" panose="020B0604020202020204" pitchFamily="34" charset="0"/>
              </a:rPr>
              <a:t>:</a:t>
            </a:r>
            <a:endParaRPr lang="en-US" sz="4500" i="1" dirty="0">
              <a:latin typeface="Arial" panose="020B0604020202020204" pitchFamily="34" charset="0"/>
              <a:cs typeface="Arial" panose="020B0604020202020204" pitchFamily="34" charset="0"/>
            </a:endParaRPr>
          </a:p>
        </p:txBody>
      </p:sp>
      <p:sp>
        <p:nvSpPr>
          <p:cNvPr id="5" name="Rectangle 4"/>
          <p:cNvSpPr/>
          <p:nvPr/>
        </p:nvSpPr>
        <p:spPr>
          <a:xfrm>
            <a:off x="1163301" y="4450177"/>
            <a:ext cx="7787356" cy="3411190"/>
          </a:xfrm>
          <a:prstGeom prst="rect">
            <a:avLst/>
          </a:prstGeom>
        </p:spPr>
        <p:txBody>
          <a:bodyPr wrap="square">
            <a:spAutoFit/>
          </a:bodyPr>
          <a:lstStyle/>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Lựa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chọn</a:t>
            </a:r>
            <a:r>
              <a:rPr lang="en-US" sz="4200" dirty="0">
                <a:latin typeface="Arial" panose="020B0604020202020204" pitchFamily="34" charset="0"/>
                <a:ea typeface="Calibri" panose="020F0502020204030204" pitchFamily="34" charset="0"/>
                <a:cs typeface="Arial" panose="020B0604020202020204" pitchFamily="34" charset="0"/>
              </a:rPr>
              <a:t> nội dung </a:t>
            </a:r>
            <a:r>
              <a:rPr lang="en-US" sz="4200" dirty="0" err="1">
                <a:latin typeface="Arial" panose="020B0604020202020204" pitchFamily="34" charset="0"/>
                <a:ea typeface="Calibri" panose="020F0502020204030204" pitchFamily="34" charset="0"/>
                <a:cs typeface="Arial" panose="020B0604020202020204" pitchFamily="34" charset="0"/>
              </a:rPr>
              <a:t>giới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thiệu</a:t>
            </a:r>
            <a:endParaRPr lang="en-US" sz="4200" dirty="0">
              <a:latin typeface="Arial" panose="020B0604020202020204" pitchFamily="34" charset="0"/>
              <a:ea typeface="Calibri" panose="020F0502020204030204" pitchFamily="34" charset="0"/>
              <a:cs typeface="Arial" panose="020B0604020202020204" pitchFamily="34" charset="0"/>
            </a:endParaRPr>
          </a:p>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Lựa</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chọn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thể </a:t>
            </a:r>
            <a:r>
              <a:rPr lang="en-US" sz="4200" dirty="0" err="1" smtClean="0">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a:p>
            <a:pPr marL="685800" indent="-6858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Thời </a:t>
            </a:r>
            <a:r>
              <a:rPr lang="en-US" sz="4200" dirty="0" err="1">
                <a:latin typeface="Arial" panose="020B0604020202020204" pitchFamily="34" charset="0"/>
                <a:ea typeface="Calibri" panose="020F0502020204030204" pitchFamily="34" charset="0"/>
                <a:cs typeface="Arial" panose="020B0604020202020204" pitchFamily="34" charset="0"/>
              </a:rPr>
              <a:t>gian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hoàn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thành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9339895" y="4472355"/>
            <a:ext cx="8398094" cy="4380686"/>
          </a:xfrm>
          <a:prstGeom prst="rect">
            <a:avLst/>
          </a:prstGeom>
        </p:spPr>
        <p:txBody>
          <a:bodyPr wrap="square">
            <a:spAutoFit/>
          </a:bodyPr>
          <a:lstStyle/>
          <a:p>
            <a:pPr marL="685800" indent="-685800">
              <a:lnSpc>
                <a:spcPct val="150000"/>
              </a:lnSpc>
              <a:spcBef>
                <a:spcPts val="600"/>
              </a:spcBef>
              <a:spcAft>
                <a:spcPts val="1000"/>
              </a:spcAft>
              <a:buFont typeface="Wingdings" panose="05000000000000000000" pitchFamily="2" charset="2"/>
              <a:buChar char="v"/>
            </a:pP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công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nhiệm</a:t>
            </a:r>
            <a:r>
              <a:rPr lang="en-US" sz="4200" dirty="0">
                <a:latin typeface="Arial" panose="020B0604020202020204" pitchFamily="34" charset="0"/>
                <a:ea typeface="Calibri" panose="020F0502020204030204" pitchFamily="34" charset="0"/>
                <a:cs typeface="Arial" panose="020B0604020202020204" pitchFamily="34" charset="0"/>
              </a:rPr>
              <a:t> vụ</a:t>
            </a:r>
          </a:p>
          <a:p>
            <a:pPr marL="685800" indent="-6858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Xin </a:t>
            </a:r>
            <a:r>
              <a:rPr lang="en-US" sz="4200" dirty="0">
                <a:latin typeface="Arial" panose="020B0604020202020204" pitchFamily="34" charset="0"/>
                <a:ea typeface="Calibri" panose="020F0502020204030204" pitchFamily="34" charset="0"/>
                <a:cs typeface="Arial" panose="020B0604020202020204" pitchFamily="34" charset="0"/>
              </a:rPr>
              <a:t>ý </a:t>
            </a:r>
            <a:r>
              <a:rPr lang="en-US" sz="4200" dirty="0" err="1">
                <a:latin typeface="Arial" panose="020B0604020202020204" pitchFamily="34" charset="0"/>
                <a:ea typeface="Calibri" panose="020F0502020204030204" pitchFamily="34" charset="0"/>
                <a:cs typeface="Arial" panose="020B0604020202020204" pitchFamily="34" charset="0"/>
              </a:rPr>
              <a:t>kiến</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về kế </a:t>
            </a:r>
            <a:r>
              <a:rPr lang="en-US" sz="4200" dirty="0" err="1">
                <a:latin typeface="Arial" panose="020B0604020202020204" pitchFamily="34" charset="0"/>
                <a:ea typeface="Calibri" panose="020F0502020204030204" pitchFamily="34" charset="0"/>
                <a:cs typeface="Arial" panose="020B0604020202020204" pitchFamily="34" charset="0"/>
              </a:rPr>
              <a:t>hoạch</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nhóm</a:t>
            </a:r>
            <a:r>
              <a:rPr lang="en-US" sz="4200" dirty="0">
                <a:latin typeface="Arial" panose="020B0604020202020204" pitchFamily="34" charset="0"/>
                <a:ea typeface="Calibri" panose="020F0502020204030204" pitchFamily="34" charset="0"/>
                <a:cs typeface="Arial" panose="020B0604020202020204" pitchFamily="34" charset="0"/>
              </a:rPr>
              <a:t> mình</a:t>
            </a:r>
          </a:p>
          <a:p>
            <a:pPr marL="685800" indent="-6858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Thực</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điều</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chỉnh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sản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phẩm</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20" name="Picture 8"/>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4267200" y="7949262"/>
            <a:ext cx="3015585" cy="2740413"/>
          </a:xfrm>
          <a:prstGeom prst="rect">
            <a:avLst/>
          </a:prstGeom>
        </p:spPr>
      </p:pic>
    </p:spTree>
    <p:extLst>
      <p:ext uri="{BB962C8B-B14F-4D97-AF65-F5344CB8AC3E}">
        <p14:creationId xmlns:p14="http://schemas.microsoft.com/office/powerpoint/2010/main" val="577980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900" decel="100000" fill="hold"/>
                                        <p:tgtEl>
                                          <p:spTgt spid="1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900" decel="100000" fill="hold"/>
                                        <p:tgtEl>
                                          <p:spTgt spid="2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2. Thiết </a:t>
            </a:r>
            <a:r>
              <a:rPr lang="vi-VN" sz="5200" b="1" dirty="0">
                <a:solidFill>
                  <a:srgbClr val="4F3B20"/>
                </a:solidFill>
              </a:rPr>
              <a:t>kế và trình bày sản phẩm giới thiệu về truyền thống trường em</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27" name="Picture 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92600" y="8643485"/>
            <a:ext cx="1996813" cy="1902418"/>
          </a:xfrm>
          <a:prstGeom prst="rect">
            <a:avLst/>
          </a:prstGeom>
        </p:spPr>
      </p:pic>
      <p:sp>
        <p:nvSpPr>
          <p:cNvPr id="2" name="Rectangle 1"/>
          <p:cNvSpPr/>
          <p:nvPr/>
        </p:nvSpPr>
        <p:spPr>
          <a:xfrm>
            <a:off x="1752600" y="2554993"/>
            <a:ext cx="15544800" cy="3413755"/>
          </a:xfrm>
          <a:prstGeom prst="rect">
            <a:avLst/>
          </a:prstGeom>
        </p:spPr>
        <p:txBody>
          <a:bodyPr wrap="square">
            <a:spAutoFit/>
          </a:bodyPr>
          <a:lstStyle/>
          <a:p>
            <a:pPr marL="914400" indent="-914400">
              <a:lnSpc>
                <a:spcPct val="150000"/>
              </a:lnSpc>
              <a:spcBef>
                <a:spcPts val="600"/>
              </a:spcBef>
              <a:spcAft>
                <a:spcPts val="1000"/>
              </a:spcAft>
              <a:buFont typeface="Wingdings" panose="05000000000000000000" pitchFamily="2" charset="2"/>
              <a:buChar char="v"/>
            </a:pP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Gợi</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ý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sản</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phẩm</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p>
          <a:p>
            <a:pPr marR="0" lvl="0" algn="just">
              <a:lnSpc>
                <a:spcPct val="150000"/>
              </a:lnSpc>
              <a:spcBef>
                <a:spcPts val="600"/>
              </a:spcBef>
              <a:spcAft>
                <a:spcPts val="0"/>
              </a:spcAft>
            </a:pPr>
            <a:r>
              <a:rPr lang="en-US" sz="4500" dirty="0" smtClean="0">
                <a:latin typeface="Arial" panose="020B0604020202020204" pitchFamily="34" charset="0"/>
                <a:ea typeface="Calibri" panose="020F0502020204030204" pitchFamily="34" charset="0"/>
                <a:cs typeface="Arial" panose="020B0604020202020204" pitchFamily="34" charset="0"/>
              </a:rPr>
              <a:t>Video clip</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ập</a:t>
            </a:r>
            <a:r>
              <a:rPr lang="en-US" sz="4500" dirty="0" smtClean="0">
                <a:latin typeface="Arial" panose="020B0604020202020204" pitchFamily="34" charset="0"/>
                <a:ea typeface="Calibri" panose="020F0502020204030204" pitchFamily="34" charset="0"/>
                <a:cs typeface="Arial" panose="020B0604020202020204" pitchFamily="34" charset="0"/>
              </a:rPr>
              <a:t> san</a:t>
            </a:r>
            <a:r>
              <a:rPr lang="vi-VN" sz="4500" dirty="0" smtClean="0">
                <a:latin typeface="Arial" panose="020B0604020202020204" pitchFamily="34" charset="0"/>
                <a:ea typeface="Calibri" panose="020F0502020204030204" pitchFamily="34" charset="0"/>
                <a:cs typeface="Arial" panose="020B0604020202020204" pitchFamily="34" charset="0"/>
              </a:rPr>
              <a:t>, á</a:t>
            </a:r>
            <a:r>
              <a:rPr lang="en-US" sz="4500" dirty="0" smtClean="0">
                <a:latin typeface="Arial" panose="020B0604020202020204" pitchFamily="34" charset="0"/>
                <a:ea typeface="Calibri" panose="020F0502020204030204" pitchFamily="34" charset="0"/>
                <a:cs typeface="Arial" panose="020B0604020202020204" pitchFamily="34" charset="0"/>
              </a:rPr>
              <a:t>p </a:t>
            </a:r>
            <a:r>
              <a:rPr lang="en-US" sz="4500" dirty="0" err="1" smtClean="0">
                <a:latin typeface="Arial" panose="020B0604020202020204" pitchFamily="34" charset="0"/>
                <a:ea typeface="Calibri" panose="020F0502020204030204" pitchFamily="34" charset="0"/>
                <a:cs typeface="Arial" panose="020B0604020202020204" pitchFamily="34" charset="0"/>
              </a:rPr>
              <a:t>phích</a:t>
            </a:r>
            <a:r>
              <a:rPr lang="vi-VN" sz="4500" dirty="0" smtClean="0">
                <a:latin typeface="Arial" panose="020B0604020202020204" pitchFamily="34" charset="0"/>
                <a:ea typeface="Calibri" panose="020F0502020204030204" pitchFamily="34" charset="0"/>
                <a:cs typeface="Arial" panose="020B0604020202020204" pitchFamily="34" charset="0"/>
              </a:rPr>
              <a:t>, b</a:t>
            </a:r>
            <a:r>
              <a:rPr lang="en-US" sz="4500" dirty="0" err="1" smtClean="0">
                <a:latin typeface="Arial" panose="020B0604020202020204" pitchFamily="34" charset="0"/>
                <a:ea typeface="Calibri" panose="020F0502020204030204" pitchFamily="34" charset="0"/>
                <a:cs typeface="Arial" panose="020B0604020202020204" pitchFamily="34" charset="0"/>
              </a:rPr>
              <a:t>ài</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thơ</a:t>
            </a:r>
            <a:r>
              <a:rPr lang="en-US" sz="4500" dirty="0" smtClean="0">
                <a:latin typeface="Arial" panose="020B0604020202020204" pitchFamily="34" charset="0"/>
                <a:ea typeface="Calibri" panose="020F0502020204030204" pitchFamily="34" charset="0"/>
                <a:cs typeface="Arial" panose="020B0604020202020204" pitchFamily="34" charset="0"/>
              </a:rPr>
              <a:t>, bài văn</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ranh</a:t>
            </a:r>
            <a:r>
              <a:rPr lang="en-US" sz="4500" dirty="0" smtClean="0">
                <a:latin typeface="Arial" panose="020B0604020202020204" pitchFamily="34" charset="0"/>
                <a:ea typeface="Calibri" panose="020F0502020204030204" pitchFamily="34" charset="0"/>
                <a:cs typeface="Arial" panose="020B0604020202020204" pitchFamily="34" charset="0"/>
              </a:rPr>
              <a:t> ảnh</a:t>
            </a:r>
            <a:r>
              <a:rPr lang="vi-VN" sz="4500" dirty="0" smtClean="0">
                <a:latin typeface="Arial" panose="020B0604020202020204" pitchFamily="34" charset="0"/>
                <a:ea typeface="Calibri" panose="020F0502020204030204" pitchFamily="34" charset="0"/>
                <a:cs typeface="Arial" panose="020B0604020202020204" pitchFamily="34" charset="0"/>
              </a:rPr>
              <a:t>, t</a:t>
            </a:r>
            <a:r>
              <a:rPr lang="en-US" sz="4500" dirty="0" err="1" smtClean="0">
                <a:latin typeface="Arial" panose="020B0604020202020204" pitchFamily="34" charset="0"/>
                <a:ea typeface="Calibri" panose="020F0502020204030204" pitchFamily="34" charset="0"/>
                <a:cs typeface="Arial" panose="020B0604020202020204" pitchFamily="34" charset="0"/>
              </a:rPr>
              <a:t>iểu</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phẩm</a:t>
            </a:r>
            <a:r>
              <a:rPr lang="vi-VN" sz="4500" dirty="0" smtClean="0">
                <a:latin typeface="Arial" panose="020B0604020202020204" pitchFamily="34" charset="0"/>
                <a:ea typeface="Calibri" panose="020F0502020204030204" pitchFamily="34" charset="0"/>
                <a:cs typeface="Arial" panose="020B0604020202020204" pitchFamily="34" charset="0"/>
              </a:rPr>
              <a:t>, m</a:t>
            </a:r>
            <a:r>
              <a:rPr lang="en-US" sz="4500" dirty="0" smtClean="0">
                <a:latin typeface="Arial" panose="020B0604020202020204" pitchFamily="34" charset="0"/>
                <a:ea typeface="Calibri" panose="020F0502020204030204" pitchFamily="34" charset="0"/>
                <a:cs typeface="Arial" panose="020B0604020202020204" pitchFamily="34" charset="0"/>
              </a:rPr>
              <a:t>ô </a:t>
            </a:r>
            <a:r>
              <a:rPr lang="en-US" sz="4500" dirty="0" err="1" smtClean="0">
                <a:latin typeface="Arial" panose="020B0604020202020204" pitchFamily="34" charset="0"/>
                <a:ea typeface="Calibri" panose="020F0502020204030204" pitchFamily="34" charset="0"/>
                <a:cs typeface="Arial" panose="020B0604020202020204" pitchFamily="34" charset="0"/>
              </a:rPr>
              <a:t>hình</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ngôi</a:t>
            </a:r>
            <a:r>
              <a:rPr lang="en-US" sz="4500" dirty="0" smtClean="0">
                <a:latin typeface="Arial" panose="020B0604020202020204" pitchFamily="34" charset="0"/>
                <a:ea typeface="Calibri" panose="020F0502020204030204" pitchFamily="34" charset="0"/>
                <a:cs typeface="Arial" panose="020B0604020202020204" pitchFamily="34" charset="0"/>
              </a:rPr>
              <a:t> trường…</a:t>
            </a:r>
            <a:endParaRPr lang="en-US" sz="4500" dirty="0">
              <a:latin typeface="Arial" panose="020B0604020202020204" pitchFamily="34" charset="0"/>
              <a:cs typeface="Arial" panose="020B0604020202020204" pitchFamily="34" charset="0"/>
            </a:endParaRPr>
          </a:p>
        </p:txBody>
      </p:sp>
      <p:pic>
        <p:nvPicPr>
          <p:cNvPr id="13" name="Picture 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023898" y="6515100"/>
            <a:ext cx="14164004" cy="4255008"/>
          </a:xfrm>
          <a:prstGeom prst="rect">
            <a:avLst/>
          </a:prstGeom>
        </p:spPr>
      </p:pic>
    </p:spTree>
    <p:extLst>
      <p:ext uri="{BB962C8B-B14F-4D97-AF65-F5344CB8AC3E}">
        <p14:creationId xmlns:p14="http://schemas.microsoft.com/office/powerpoint/2010/main" val="367069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6843" y="5417826"/>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3. Rèn </a:t>
            </a:r>
            <a:r>
              <a:rPr lang="vi-VN" sz="5200" b="1" dirty="0">
                <a:solidFill>
                  <a:srgbClr val="4F3B20"/>
                </a:solidFill>
              </a:rPr>
              <a:t>luyện bản thân để góp phần phát huy truyền thống nhà trường</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15"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25401" y="5417826"/>
            <a:ext cx="5562600" cy="4869174"/>
          </a:xfrm>
          <a:prstGeom prst="rect">
            <a:avLst/>
          </a:prstGeom>
        </p:spPr>
      </p:pic>
      <p:sp>
        <p:nvSpPr>
          <p:cNvPr id="3" name="Rectangle 2"/>
          <p:cNvSpPr/>
          <p:nvPr/>
        </p:nvSpPr>
        <p:spPr>
          <a:xfrm>
            <a:off x="1600200" y="2499699"/>
            <a:ext cx="11658601" cy="5439951"/>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v"/>
            </a:pPr>
            <a:r>
              <a:rPr lang="vi-VN" sz="4500" b="1" dirty="0">
                <a:solidFill>
                  <a:srgbClr val="FF0000"/>
                </a:solidFill>
                <a:ea typeface="Calibri" panose="020F0502020204030204" pitchFamily="34" charset="0"/>
                <a:cs typeface="Arial" panose="020B0604020202020204" pitchFamily="34" charset="0"/>
              </a:rPr>
              <a:t>Xây dựng kế hoạch rèn luyện bản </a:t>
            </a:r>
            <a:r>
              <a:rPr lang="vi-VN" sz="4500" b="1" dirty="0" smtClean="0">
                <a:solidFill>
                  <a:srgbClr val="FF0000"/>
                </a:solidFill>
                <a:ea typeface="Calibri" panose="020F0502020204030204" pitchFamily="34" charset="0"/>
                <a:cs typeface="Arial" panose="020B0604020202020204" pitchFamily="34" charset="0"/>
              </a:rPr>
              <a:t>thân:</a:t>
            </a:r>
          </a:p>
          <a:p>
            <a:pPr marL="1143000" lvl="1" indent="-685800" algn="just">
              <a:lnSpc>
                <a:spcPct val="150000"/>
              </a:lnSpc>
              <a:spcBef>
                <a:spcPts val="600"/>
              </a:spcBef>
              <a:buFont typeface="Wingdings" panose="05000000000000000000" pitchFamily="2" charset="2"/>
              <a:buChar char="§"/>
            </a:pPr>
            <a:r>
              <a:rPr lang="en-US" sz="4500" dirty="0" err="1" smtClean="0">
                <a:latin typeface="Arial" panose="020B0604020202020204" pitchFamily="34" charset="0"/>
                <a:ea typeface="Calibri" panose="020F0502020204030204" pitchFamily="34" charset="0"/>
                <a:cs typeface="Arial" panose="020B0604020202020204" pitchFamily="34" charset="0"/>
              </a:rPr>
              <a:t>Xác</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lập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mục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tiêu</a:t>
            </a:r>
            <a:r>
              <a:rPr lang="vi-VN" sz="4500" dirty="0" smtClean="0">
                <a:latin typeface="Arial" panose="020B0604020202020204" pitchFamily="34" charset="0"/>
                <a:ea typeface="Calibri" panose="020F0502020204030204" pitchFamily="34" charset="0"/>
                <a:cs typeface="Arial" panose="020B0604020202020204" pitchFamily="34" charset="0"/>
              </a:rPr>
              <a:t> của bản thân</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theo</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từng</a:t>
            </a:r>
            <a:r>
              <a:rPr lang="en-US" sz="4500" dirty="0">
                <a:latin typeface="Arial" panose="020B0604020202020204" pitchFamily="34" charset="0"/>
                <a:ea typeface="Calibri" panose="020F0502020204030204" pitchFamily="34" charset="0"/>
                <a:cs typeface="Arial" panose="020B0604020202020204" pitchFamily="34" charset="0"/>
              </a:rPr>
              <a:t> học </a:t>
            </a:r>
            <a:r>
              <a:rPr lang="en-US" sz="4500" dirty="0" err="1">
                <a:latin typeface="Arial" panose="020B0604020202020204" pitchFamily="34" charset="0"/>
                <a:ea typeface="Calibri" panose="020F0502020204030204" pitchFamily="34" charset="0"/>
                <a:cs typeface="Arial" panose="020B0604020202020204" pitchFamily="34" charset="0"/>
              </a:rPr>
              <a:t>kì</a:t>
            </a:r>
            <a:r>
              <a:rPr lang="en-US" sz="4500" dirty="0">
                <a:latin typeface="Arial" panose="020B0604020202020204" pitchFamily="34" charset="0"/>
                <a:ea typeface="Calibri" panose="020F0502020204030204" pitchFamily="34" charset="0"/>
                <a:cs typeface="Arial" panose="020B0604020202020204" pitchFamily="34" charset="0"/>
              </a:rPr>
              <a:t>, năm </a:t>
            </a:r>
            <a:r>
              <a:rPr lang="en-US" sz="4500" dirty="0" smtClean="0">
                <a:latin typeface="Arial" panose="020B0604020202020204" pitchFamily="34" charset="0"/>
                <a:ea typeface="Calibri" panose="020F0502020204030204" pitchFamily="34" charset="0"/>
                <a:cs typeface="Arial" panose="020B0604020202020204" pitchFamily="34" charset="0"/>
              </a:rPr>
              <a:t>học</a:t>
            </a:r>
            <a:r>
              <a:rPr lang="vi-VN"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
            </a:pPr>
            <a:r>
              <a:rPr lang="en-US" sz="4500" dirty="0" err="1">
                <a:latin typeface="Arial" panose="020B0604020202020204" pitchFamily="34" charset="0"/>
                <a:ea typeface="Calibri" panose="020F0502020204030204" pitchFamily="34" charset="0"/>
                <a:cs typeface="Arial" panose="020B0604020202020204" pitchFamily="34" charset="0"/>
              </a:rPr>
              <a:t>Xây</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dựng</a:t>
            </a:r>
            <a:r>
              <a:rPr lang="en-US" sz="4500" dirty="0">
                <a:latin typeface="Arial" panose="020B0604020202020204" pitchFamily="34" charset="0"/>
                <a:ea typeface="Calibri" panose="020F0502020204030204" pitchFamily="34" charset="0"/>
                <a:cs typeface="Arial" panose="020B0604020202020204" pitchFamily="34" charset="0"/>
              </a:rPr>
              <a:t> kế </a:t>
            </a:r>
            <a:r>
              <a:rPr lang="en-US" sz="4500" dirty="0" err="1">
                <a:latin typeface="Arial" panose="020B0604020202020204" pitchFamily="34" charset="0"/>
                <a:ea typeface="Calibri" panose="020F0502020204030204" pitchFamily="34" charset="0"/>
                <a:cs typeface="Arial" panose="020B0604020202020204" pitchFamily="34" charset="0"/>
              </a:rPr>
              <a:t>hoạch</a:t>
            </a:r>
            <a:r>
              <a:rPr lang="en-US" sz="4500" dirty="0">
                <a:latin typeface="Arial" panose="020B0604020202020204" pitchFamily="34" charset="0"/>
                <a:ea typeface="Calibri" panose="020F0502020204030204" pitchFamily="34" charset="0"/>
                <a:cs typeface="Arial" panose="020B0604020202020204" pitchFamily="34" charset="0"/>
              </a:rPr>
              <a:t> học </a:t>
            </a:r>
            <a:r>
              <a:rPr lang="en-US" sz="4500" dirty="0" err="1">
                <a:latin typeface="Arial" panose="020B0604020202020204" pitchFamily="34" charset="0"/>
                <a:ea typeface="Calibri" panose="020F0502020204030204" pitchFamily="34" charset="0"/>
                <a:cs typeface="Arial" panose="020B0604020202020204" pitchFamily="34" charset="0"/>
              </a:rPr>
              <a:t>tập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rèn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luyện</a:t>
            </a:r>
            <a:r>
              <a:rPr lang="en-US" sz="4500" dirty="0">
                <a:latin typeface="Arial" panose="020B0604020202020204" pitchFamily="34" charset="0"/>
                <a:ea typeface="Calibri" panose="020F0502020204030204" pitchFamily="34" charset="0"/>
                <a:cs typeface="Arial" panose="020B0604020202020204" pitchFamily="34" charset="0"/>
              </a:rPr>
              <a:t> bản </a:t>
            </a:r>
            <a:r>
              <a:rPr lang="en-US" sz="4500" dirty="0" err="1">
                <a:latin typeface="Arial" panose="020B0604020202020204" pitchFamily="34" charset="0"/>
                <a:ea typeface="Calibri" panose="020F0502020204030204" pitchFamily="34" charset="0"/>
                <a:cs typeface="Arial" panose="020B0604020202020204" pitchFamily="34" charset="0"/>
              </a:rPr>
              <a:t>thân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theo</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từng</a:t>
            </a:r>
            <a:r>
              <a:rPr lang="en-US" sz="4500" dirty="0">
                <a:latin typeface="Arial" panose="020B0604020202020204" pitchFamily="34" charset="0"/>
                <a:ea typeface="Calibri" panose="020F0502020204030204" pitchFamily="34" charset="0"/>
                <a:cs typeface="Arial" panose="020B0604020202020204" pitchFamily="34" charset="0"/>
              </a:rPr>
              <a:t> tuần</a:t>
            </a:r>
            <a:r>
              <a:rPr lang="en-US" sz="4500" dirty="0" smtClean="0">
                <a:latin typeface="Arial" panose="020B0604020202020204" pitchFamily="34" charset="0"/>
                <a:ea typeface="Calibri" panose="020F0502020204030204" pitchFamily="34" charset="0"/>
                <a:cs typeface="Arial" panose="020B0604020202020204" pitchFamily="34" charset="0"/>
              </a:rPr>
              <a:t>.</a:t>
            </a:r>
            <a:endParaRPr lang="vi-VN" sz="4500" dirty="0" smtClean="0">
              <a:latin typeface="Arial" panose="020B0604020202020204" pitchFamily="34" charset="0"/>
              <a:ea typeface="Calibri" panose="020F0502020204030204" pitchFamily="34" charset="0"/>
              <a:cs typeface="Arial" panose="020B0604020202020204" pitchFamily="34" charset="0"/>
            </a:endParaRPr>
          </a:p>
        </p:txBody>
      </p:sp>
      <p:pic>
        <p:nvPicPr>
          <p:cNvPr id="16" name="Picture 13"/>
          <p:cNvPicPr>
            <a:picLocks noChangeAspect="1"/>
          </p:cNvPicPr>
          <p:nvPr/>
        </p:nvPicPr>
        <p:blipFill>
          <a:blip r:embed="rId26"/>
          <a:srcRect/>
          <a:stretch>
            <a:fillRect/>
          </a:stretch>
        </p:blipFill>
        <p:spPr>
          <a:xfrm>
            <a:off x="4490261" y="8707473"/>
            <a:ext cx="1145158" cy="1579528"/>
          </a:xfrm>
          <a:prstGeom prst="rect">
            <a:avLst/>
          </a:prstGeom>
        </p:spPr>
      </p:pic>
      <p:pic>
        <p:nvPicPr>
          <p:cNvPr id="17" name="Picture 14"/>
          <p:cNvPicPr>
            <a:picLocks noChangeAspect="1"/>
          </p:cNvPicPr>
          <p:nvPr/>
        </p:nvPicPr>
        <p:blipFill>
          <a:blip r:embed="rId27"/>
          <a:srcRect/>
          <a:stretch>
            <a:fillRect/>
          </a:stretch>
        </p:blipFill>
        <p:spPr>
          <a:xfrm>
            <a:off x="6248400" y="8408158"/>
            <a:ext cx="1806226" cy="1866900"/>
          </a:xfrm>
          <a:prstGeom prst="rect">
            <a:avLst/>
          </a:prstGeom>
        </p:spPr>
      </p:pic>
    </p:spTree>
    <p:extLst>
      <p:ext uri="{BB962C8B-B14F-4D97-AF65-F5344CB8AC3E}">
        <p14:creationId xmlns:p14="http://schemas.microsoft.com/office/powerpoint/2010/main" val="2013346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584533" y="-30653"/>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6843" y="5417826"/>
            <a:ext cx="1341690" cy="1389697"/>
          </a:xfrm>
          <a:prstGeom prst="rect">
            <a:avLst/>
          </a:prstGeom>
        </p:spPr>
      </p:pic>
      <p:sp>
        <p:nvSpPr>
          <p:cNvPr id="14" name="TextBox 14"/>
          <p:cNvSpPr txBox="1"/>
          <p:nvPr/>
        </p:nvSpPr>
        <p:spPr>
          <a:xfrm>
            <a:off x="1752600" y="356901"/>
            <a:ext cx="14706600" cy="1972271"/>
          </a:xfrm>
          <a:prstGeom prst="rect">
            <a:avLst/>
          </a:prstGeom>
        </p:spPr>
        <p:txBody>
          <a:bodyPr wrap="square" lIns="0" tIns="0" rIns="0" bIns="0" rtlCol="0" anchor="t">
            <a:spAutoFit/>
          </a:bodyPr>
          <a:lstStyle/>
          <a:p>
            <a:pPr algn="just">
              <a:lnSpc>
                <a:spcPct val="130000"/>
              </a:lnSpc>
            </a:pPr>
            <a:r>
              <a:rPr lang="vi-VN" sz="5200" b="1" dirty="0" smtClean="0">
                <a:solidFill>
                  <a:srgbClr val="4F3B20"/>
                </a:solidFill>
              </a:rPr>
              <a:t>3. Rèn </a:t>
            </a:r>
            <a:r>
              <a:rPr lang="vi-VN" sz="5200" b="1" dirty="0">
                <a:solidFill>
                  <a:srgbClr val="4F3B20"/>
                </a:solidFill>
              </a:rPr>
              <a:t>luyện bản thân để góp phần phát huy truyền thống nhà trường</a:t>
            </a: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3" name="Rectangle 2"/>
          <p:cNvSpPr/>
          <p:nvPr/>
        </p:nvSpPr>
        <p:spPr>
          <a:xfrm>
            <a:off x="1600200" y="2499699"/>
            <a:ext cx="15849600" cy="3285515"/>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v"/>
            </a:pPr>
            <a:r>
              <a:rPr lang="vi-VN" sz="4500" dirty="0">
                <a:ea typeface="Calibri" panose="020F0502020204030204" pitchFamily="34" charset="0"/>
                <a:cs typeface="Arial" panose="020B0604020202020204" pitchFamily="34" charset="0"/>
              </a:rPr>
              <a:t>Rèn luyện bản thân trong học tập và các hoạt động.</a:t>
            </a:r>
          </a:p>
          <a:p>
            <a:pPr marL="685800" marR="0" lvl="0" indent="-685800" algn="just">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Kiểm </a:t>
            </a:r>
            <a:r>
              <a:rPr lang="vi-VN" sz="4500" dirty="0">
                <a:ea typeface="Calibri" panose="020F0502020204030204" pitchFamily="34" charset="0"/>
                <a:cs typeface="Arial" panose="020B0604020202020204" pitchFamily="34" charset="0"/>
              </a:rPr>
              <a:t>soát, đánh giá hiệu quả hoạt động mỗi ngày, mỗi tuần và điều chỉnh hoạt động của mình.</a:t>
            </a:r>
          </a:p>
        </p:txBody>
      </p:sp>
      <p:pic>
        <p:nvPicPr>
          <p:cNvPr id="18" name="Picture 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089472" y="5833330"/>
            <a:ext cx="8032855" cy="4488358"/>
          </a:xfrm>
          <a:prstGeom prst="rect">
            <a:avLst/>
          </a:prstGeom>
        </p:spPr>
      </p:pic>
    </p:spTree>
    <p:extLst>
      <p:ext uri="{BB962C8B-B14F-4D97-AF65-F5344CB8AC3E}">
        <p14:creationId xmlns:p14="http://schemas.microsoft.com/office/powerpoint/2010/main" val="110168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1714500"/>
            <a:ext cx="15849600" cy="7771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28362" y="1218203"/>
            <a:ext cx="7390953" cy="161654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23634">
            <a:off x="15457975" y="7756797"/>
            <a:ext cx="3330219" cy="272472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462391" flipH="1" flipV="1">
            <a:off x="-190792" y="7465884"/>
            <a:ext cx="3378791" cy="280746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79608" y="-434366"/>
            <a:ext cx="3356383" cy="2788849"/>
          </a:xfrm>
          <a:prstGeom prst="rect">
            <a:avLst/>
          </a:prstGeom>
        </p:spPr>
      </p:pic>
      <p:sp>
        <p:nvSpPr>
          <p:cNvPr id="11" name="TextBox 11"/>
          <p:cNvSpPr txBox="1"/>
          <p:nvPr/>
        </p:nvSpPr>
        <p:spPr>
          <a:xfrm>
            <a:off x="3284512" y="1470484"/>
            <a:ext cx="4678651" cy="1128514"/>
          </a:xfrm>
          <a:prstGeom prst="rect">
            <a:avLst/>
          </a:prstGeom>
        </p:spPr>
        <p:txBody>
          <a:bodyPr wrap="square" lIns="0" tIns="0" rIns="0" bIns="0" rtlCol="0" anchor="t">
            <a:spAutoFit/>
          </a:bodyPr>
          <a:lstStyle/>
          <a:p>
            <a:pPr algn="ctr">
              <a:lnSpc>
                <a:spcPts val="8799"/>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4163" y="-231573"/>
            <a:ext cx="3516115" cy="2876821"/>
          </a:xfrm>
          <a:prstGeom prst="rect">
            <a:avLst/>
          </a:prstGeom>
        </p:spPr>
      </p:pic>
      <p:sp>
        <p:nvSpPr>
          <p:cNvPr id="13" name="Rectangle 12"/>
          <p:cNvSpPr/>
          <p:nvPr/>
        </p:nvSpPr>
        <p:spPr>
          <a:xfrm>
            <a:off x="2328959" y="2897529"/>
            <a:ext cx="13782481" cy="5632311"/>
          </a:xfrm>
          <a:prstGeom prst="rect">
            <a:avLst/>
          </a:prstGeom>
        </p:spPr>
        <p:txBody>
          <a:bodyPr wrap="square">
            <a:spAutoFit/>
          </a:bodyPr>
          <a:lstStyle/>
          <a:p>
            <a:pPr algn="just">
              <a:lnSpc>
                <a:spcPct val="150000"/>
              </a:lnSpc>
            </a:pPr>
            <a:r>
              <a:rPr lang="vi-VN" sz="4800" dirty="0" smtClean="0">
                <a:ea typeface="Calibri" panose="020F0502020204030204" pitchFamily="34" charset="0"/>
                <a:cs typeface="Arial" panose="020B0604020202020204" pitchFamily="34" charset="0"/>
              </a:rPr>
              <a:t>	Trường </a:t>
            </a:r>
            <a:r>
              <a:rPr lang="vi-VN" sz="4800" dirty="0">
                <a:ea typeface="Calibri" panose="020F0502020204030204" pitchFamily="34" charset="0"/>
                <a:cs typeface="Arial" panose="020B0604020202020204" pitchFamily="34" charset="0"/>
              </a:rPr>
              <a:t>học chúng ta có nhiều truyền thống đáng tự hào trong học tập, rèn luyện và các hoạt động khác. Tự hào về trường mình, mỗi chúng ta hãy cố gắng học tập, rèn luyện để góp phần phát huy truyền thống nhà trường.</a:t>
            </a:r>
            <a:endParaRPr lang="en-US" sz="4800" dirty="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18707" r="3854"/>
          <a:stretch>
            <a:fillRect/>
          </a:stretch>
        </p:blipFill>
        <p:spPr>
          <a:xfrm>
            <a:off x="16522798" y="-6211"/>
            <a:ext cx="1628986" cy="3269632"/>
          </a:xfrm>
          <a:prstGeom prst="rect">
            <a:avLst/>
          </a:prstGeom>
        </p:spPr>
      </p:pic>
    </p:spTree>
    <p:extLst>
      <p:ext uri="{BB962C8B-B14F-4D97-AF65-F5344CB8AC3E}">
        <p14:creationId xmlns:p14="http://schemas.microsoft.com/office/powerpoint/2010/main" val="2441012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658040">
            <a:off x="-1647719" y="7371098"/>
            <a:ext cx="3295438" cy="45425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7926" y="2978217"/>
            <a:ext cx="7025117" cy="6028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44504" y="3026623"/>
            <a:ext cx="7696200" cy="5980437"/>
          </a:xfrm>
          <a:prstGeom prst="rect">
            <a:avLst/>
          </a:prstGeom>
        </p:spPr>
      </p:pic>
      <p:sp>
        <p:nvSpPr>
          <p:cNvPr id="7" name="TextBox 7"/>
          <p:cNvSpPr txBox="1"/>
          <p:nvPr/>
        </p:nvSpPr>
        <p:spPr>
          <a:xfrm>
            <a:off x="5209657" y="1524300"/>
            <a:ext cx="8797689" cy="1000274"/>
          </a:xfrm>
          <a:prstGeom prst="rect">
            <a:avLst/>
          </a:prstGeom>
        </p:spPr>
        <p:txBody>
          <a:bodyPr wrap="square" lIns="0" tIns="0" rIns="0" bIns="0" rtlCol="0" anchor="t">
            <a:spAutoFit/>
          </a:bodyPr>
          <a:lstStyle/>
          <a:p>
            <a:pPr algn="ctr">
              <a:lnSpc>
                <a:spcPts val="7796"/>
              </a:lnSpc>
            </a:pPr>
            <a:r>
              <a:rPr lang="vi-VN" sz="6400" b="1" dirty="0" smtClean="0">
                <a:solidFill>
                  <a:srgbClr val="FF0000"/>
                </a:solidFill>
              </a:rPr>
              <a:t>HƯỚNG DẪN VỀ NHÀ</a:t>
            </a:r>
            <a:endParaRPr lang="en-US" sz="6400" b="1" dirty="0">
              <a:solidFill>
                <a:srgbClr val="FF0000"/>
              </a:solidFill>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3972" y="-452887"/>
            <a:ext cx="3621657" cy="2963174"/>
          </a:xfrm>
          <a:prstGeom prst="rect">
            <a:avLst/>
          </a:prstGeom>
        </p:spPr>
      </p:pic>
      <p:sp>
        <p:nvSpPr>
          <p:cNvPr id="14" name="Rectangle 13"/>
          <p:cNvSpPr/>
          <p:nvPr/>
        </p:nvSpPr>
        <p:spPr>
          <a:xfrm>
            <a:off x="2125110" y="4838476"/>
            <a:ext cx="5855942" cy="2308324"/>
          </a:xfrm>
          <a:prstGeom prst="rect">
            <a:avLst/>
          </a:prstGeom>
        </p:spPr>
        <p:txBody>
          <a:bodyPr wrap="square">
            <a:spAutoFit/>
          </a:bodyPr>
          <a:lstStyle/>
          <a:p>
            <a:pPr algn="just">
              <a:lnSpc>
                <a:spcPct val="150000"/>
              </a:lnSpc>
            </a:pPr>
            <a:r>
              <a:rPr lang="vi-VN" sz="4800" dirty="0" smtClean="0">
                <a:solidFill>
                  <a:srgbClr val="000000"/>
                </a:solidFill>
                <a:cs typeface="Arial" panose="020B0604020202020204" pitchFamily="34" charset="0"/>
              </a:rPr>
              <a:t>	Em về nhà ôn </a:t>
            </a:r>
            <a:r>
              <a:rPr lang="vi-VN" sz="4800" dirty="0">
                <a:solidFill>
                  <a:srgbClr val="000000"/>
                </a:solidFill>
                <a:cs typeface="Arial" panose="020B0604020202020204" pitchFamily="34" charset="0"/>
              </a:rPr>
              <a:t>lại kiến thức đã </a:t>
            </a:r>
            <a:r>
              <a:rPr lang="vi-VN" sz="4800" dirty="0" smtClean="0">
                <a:solidFill>
                  <a:srgbClr val="000000"/>
                </a:solidFill>
                <a:cs typeface="Arial" panose="020B0604020202020204" pitchFamily="34" charset="0"/>
              </a:rPr>
              <a:t>học.</a:t>
            </a:r>
            <a:endParaRPr lang="en-US" sz="4800" dirty="0">
              <a:latin typeface="Arial" panose="020B0604020202020204" pitchFamily="34" charset="0"/>
              <a:cs typeface="Arial" panose="020B0604020202020204" pitchFamily="34" charset="0"/>
            </a:endParaRPr>
          </a:p>
        </p:txBody>
      </p:sp>
      <p:sp>
        <p:nvSpPr>
          <p:cNvPr id="15" name="Rectangle 14"/>
          <p:cNvSpPr/>
          <p:nvPr/>
        </p:nvSpPr>
        <p:spPr>
          <a:xfrm>
            <a:off x="9921686" y="3879743"/>
            <a:ext cx="6941836" cy="4524315"/>
          </a:xfrm>
          <a:prstGeom prst="rect">
            <a:avLst/>
          </a:prstGeom>
        </p:spPr>
        <p:txBody>
          <a:bodyPr wrap="square">
            <a:spAutoFit/>
          </a:bodyPr>
          <a:lstStyle/>
          <a:p>
            <a:pPr algn="just">
              <a:lnSpc>
                <a:spcPct val="150000"/>
              </a:lnSpc>
            </a:pPr>
            <a:r>
              <a:rPr lang="vi-VN" sz="4800" dirty="0" smtClean="0">
                <a:solidFill>
                  <a:srgbClr val="000000"/>
                </a:solidFill>
                <a:cs typeface="Arial" panose="020B0604020202020204" pitchFamily="34" charset="0"/>
              </a:rPr>
              <a:t>	Đọc </a:t>
            </a:r>
            <a:r>
              <a:rPr lang="vi-VN" sz="4800" dirty="0">
                <a:solidFill>
                  <a:srgbClr val="000000"/>
                </a:solidFill>
                <a:cs typeface="Arial" panose="020B0604020202020204" pitchFamily="34" charset="0"/>
              </a:rPr>
              <a:t>trước kiến thức </a:t>
            </a:r>
            <a:r>
              <a:rPr lang="vi-VN" sz="4800" b="1" dirty="0">
                <a:solidFill>
                  <a:srgbClr val="000000"/>
                </a:solidFill>
                <a:cs typeface="Arial" panose="020B0604020202020204" pitchFamily="34" charset="0"/>
              </a:rPr>
              <a:t>tuần </a:t>
            </a:r>
            <a:r>
              <a:rPr lang="vi-VN" sz="4800" b="1" dirty="0" smtClean="0">
                <a:solidFill>
                  <a:srgbClr val="000000"/>
                </a:solidFill>
                <a:cs typeface="Arial" panose="020B0604020202020204" pitchFamily="34" charset="0"/>
              </a:rPr>
              <a:t>3 </a:t>
            </a:r>
            <a:r>
              <a:rPr lang="vi-VN" sz="4800" b="1" i="1" dirty="0" smtClean="0">
                <a:solidFill>
                  <a:srgbClr val="000000"/>
                </a:solidFill>
                <a:cs typeface="Arial" panose="020B0604020202020204" pitchFamily="34" charset="0"/>
              </a:rPr>
              <a:t>- Tìm </a:t>
            </a:r>
            <a:r>
              <a:rPr lang="vi-VN" sz="4800" b="1" i="1" dirty="0">
                <a:solidFill>
                  <a:srgbClr val="000000"/>
                </a:solidFill>
                <a:cs typeface="Arial" panose="020B0604020202020204" pitchFamily="34" charset="0"/>
              </a:rPr>
              <a:t>hiểu điểm mạnh, điểm hạn chế của tôi (</a:t>
            </a:r>
            <a:r>
              <a:rPr lang="vi-VN" sz="4800" b="1" i="1" dirty="0" smtClean="0">
                <a:solidFill>
                  <a:srgbClr val="000000"/>
                </a:solidFill>
                <a:cs typeface="Arial" panose="020B0604020202020204" pitchFamily="34" charset="0"/>
              </a:rPr>
              <a:t>tiết 1</a:t>
            </a:r>
            <a:r>
              <a:rPr lang="vi-VN" sz="4800" b="1" i="1" dirty="0">
                <a:solidFill>
                  <a:srgbClr val="000000"/>
                </a:solidFill>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pic>
        <p:nvPicPr>
          <p:cNvPr id="16"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156672">
            <a:off x="14371520" y="1031882"/>
            <a:ext cx="2505011" cy="1626836"/>
          </a:xfrm>
          <a:prstGeom prst="rect">
            <a:avLst/>
          </a:prstGeom>
        </p:spPr>
      </p:pic>
      <p:pic>
        <p:nvPicPr>
          <p:cNvPr id="17"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8440231" y="8818496"/>
            <a:ext cx="1415723" cy="1348798"/>
          </a:xfrm>
          <a:prstGeom prst="rect">
            <a:avLst/>
          </a:prstGeom>
        </p:spPr>
      </p:pic>
      <p:pic>
        <p:nvPicPr>
          <p:cNvPr id="18"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891384">
            <a:off x="-446043" y="3553911"/>
            <a:ext cx="2272838" cy="2095143"/>
          </a:xfrm>
          <a:prstGeom prst="rect">
            <a:avLst/>
          </a:prstGeom>
        </p:spPr>
      </p:pic>
    </p:spTree>
    <p:extLst>
      <p:ext uri="{BB962C8B-B14F-4D97-AF65-F5344CB8AC3E}">
        <p14:creationId xmlns:p14="http://schemas.microsoft.com/office/powerpoint/2010/main" val="36133398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81937" y="2461705"/>
            <a:ext cx="15163800" cy="567763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11730">
            <a:off x="1135690" y="2959522"/>
            <a:ext cx="3346232" cy="857064"/>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212387">
            <a:off x="14343303" y="6789946"/>
            <a:ext cx="3346232" cy="8570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flipV="1">
            <a:off x="-1526468" y="7904199"/>
            <a:ext cx="5407699" cy="3667403"/>
          </a:xfrm>
          <a:prstGeom prst="rect">
            <a:avLst/>
          </a:prstGeom>
        </p:spPr>
      </p:pic>
      <p:sp>
        <p:nvSpPr>
          <p:cNvPr id="9" name="TextBox 9"/>
          <p:cNvSpPr txBox="1"/>
          <p:nvPr/>
        </p:nvSpPr>
        <p:spPr>
          <a:xfrm>
            <a:off x="2540138" y="3583396"/>
            <a:ext cx="13710455" cy="3118674"/>
          </a:xfrm>
          <a:prstGeom prst="rect">
            <a:avLst/>
          </a:prstGeom>
        </p:spPr>
        <p:txBody>
          <a:bodyPr wrap="square" lIns="0" tIns="0" rIns="0" bIns="0" rtlCol="0" anchor="t">
            <a:spAutoFit/>
          </a:bodyPr>
          <a:lstStyle/>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CẢM ƠN CÁC EM ĐÃ </a:t>
            </a:r>
          </a:p>
          <a:p>
            <a:pPr algn="ctr">
              <a:lnSpc>
                <a:spcPct val="150000"/>
              </a:lnSpc>
            </a:pPr>
            <a:r>
              <a:rPr lang="vi-VN" sz="7200" b="1" dirty="0" smtClean="0">
                <a:solidFill>
                  <a:srgbClr val="4F3B20"/>
                </a:solidFill>
                <a:latin typeface="Arial" panose="020B0604020202020204" pitchFamily="34" charset="0"/>
                <a:cs typeface="Arial" panose="020B0604020202020204" pitchFamily="34" charset="0"/>
              </a:rPr>
              <a:t>LẮNG NGHE BÀI GIẢNG!</a:t>
            </a:r>
            <a:endParaRPr lang="en-US" sz="7200" b="1" dirty="0">
              <a:solidFill>
                <a:srgbClr val="4F3B2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501560" y="7573338"/>
            <a:ext cx="3621657" cy="296317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62420" y="-452887"/>
            <a:ext cx="3621657" cy="2963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24448" y="-1833701"/>
            <a:ext cx="5407699" cy="3667403"/>
          </a:xfrm>
          <a:prstGeom prst="rect">
            <a:avLst/>
          </a:prstGeom>
        </p:spPr>
      </p:pic>
      <p:pic>
        <p:nvPicPr>
          <p:cNvPr id="14"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90225">
            <a:off x="14585372" y="1850569"/>
            <a:ext cx="2069138" cy="2196961"/>
          </a:xfrm>
          <a:prstGeom prst="rect">
            <a:avLst/>
          </a:prstGeom>
        </p:spPr>
      </p:pic>
      <p:pic>
        <p:nvPicPr>
          <p:cNvPr id="15" name="Picture 10"/>
          <p:cNvPicPr>
            <a:picLocks noChangeAspect="1"/>
          </p:cNvPicPr>
          <p:nvPr/>
        </p:nvPicPr>
        <p:blipFill>
          <a:blip r:embed="rId20"/>
          <a:srcRect/>
          <a:stretch>
            <a:fillRect/>
          </a:stretch>
        </p:blipFill>
        <p:spPr>
          <a:xfrm rot="-349462">
            <a:off x="1319939" y="6860861"/>
            <a:ext cx="2838694" cy="3145367"/>
          </a:xfrm>
          <a:prstGeom prst="rect">
            <a:avLst/>
          </a:prstGeom>
        </p:spPr>
      </p:pic>
    </p:spTree>
    <p:extLst>
      <p:ext uri="{BB962C8B-B14F-4D97-AF65-F5344CB8AC3E}">
        <p14:creationId xmlns:p14="http://schemas.microsoft.com/office/powerpoint/2010/main" val="11202429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24520" y="1590883"/>
            <a:ext cx="16038957" cy="720295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72551" y="4534954"/>
            <a:ext cx="5452852" cy="616746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56672">
            <a:off x="14298927" y="1900726"/>
            <a:ext cx="2505011" cy="162683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90225">
            <a:off x="1710014" y="2714738"/>
            <a:ext cx="2069138" cy="219696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8"/>
          <a:srcRect/>
          <a:stretch>
            <a:fillRect/>
          </a:stretch>
        </p:blipFill>
        <p:spPr>
          <a:xfrm rot="-349462">
            <a:off x="14425184" y="6658052"/>
            <a:ext cx="2838694" cy="3145367"/>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894096">
            <a:off x="7789684" y="7884842"/>
            <a:ext cx="1709135" cy="1709135"/>
          </a:xfrm>
          <a:prstGeom prst="rect">
            <a:avLst/>
          </a:prstGeom>
        </p:spPr>
      </p:pic>
      <p:pic>
        <p:nvPicPr>
          <p:cNvPr id="13" name="Picture 1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891384">
            <a:off x="543189" y="494453"/>
            <a:ext cx="2272838" cy="2095143"/>
          </a:xfrm>
          <a:prstGeom prst="rect">
            <a:avLst/>
          </a:prstGeom>
        </p:spPr>
      </p:pic>
      <p:sp>
        <p:nvSpPr>
          <p:cNvPr id="15" name="TextBox 15"/>
          <p:cNvSpPr txBox="1"/>
          <p:nvPr/>
        </p:nvSpPr>
        <p:spPr>
          <a:xfrm>
            <a:off x="2896188" y="4076421"/>
            <a:ext cx="12495620" cy="3293402"/>
          </a:xfrm>
          <a:prstGeom prst="rect">
            <a:avLst/>
          </a:prstGeom>
        </p:spPr>
        <p:txBody>
          <a:bodyPr wrap="square" lIns="0" tIns="0" rIns="0" bIns="0" rtlCol="0" anchor="t">
            <a:spAutoFit/>
          </a:bodyPr>
          <a:lstStyle/>
          <a:p>
            <a:pPr algn="ctr">
              <a:lnSpc>
                <a:spcPct val="130000"/>
              </a:lnSpc>
            </a:pPr>
            <a:r>
              <a:rPr lang="vi-VN" sz="8600" b="1" dirty="0" smtClean="0">
                <a:solidFill>
                  <a:schemeClr val="accent6">
                    <a:lumMod val="75000"/>
                  </a:schemeClr>
                </a:solidFill>
              </a:rPr>
              <a:t>TỰ HÀO TRUYỀN THỐNG TRƯỜNG EM</a:t>
            </a:r>
            <a:endParaRPr lang="en-US" sz="8600" b="1" dirty="0">
              <a:solidFill>
                <a:schemeClr val="accent6">
                  <a:lumMod val="75000"/>
                </a:schemeClr>
              </a:solidFill>
            </a:endParaRPr>
          </a:p>
        </p:txBody>
      </p:sp>
      <p:sp>
        <p:nvSpPr>
          <p:cNvPr id="16" name="TextBox 16"/>
          <p:cNvSpPr txBox="1"/>
          <p:nvPr/>
        </p:nvSpPr>
        <p:spPr>
          <a:xfrm>
            <a:off x="5259760" y="2874934"/>
            <a:ext cx="8087724" cy="1107996"/>
          </a:xfrm>
          <a:prstGeom prst="rect">
            <a:avLst/>
          </a:prstGeom>
        </p:spPr>
        <p:txBody>
          <a:bodyPr wrap="square" lIns="0" tIns="0" rIns="0" bIns="0" rtlCol="0" anchor="t">
            <a:spAutoFit/>
          </a:bodyPr>
          <a:lstStyle/>
          <a:p>
            <a:pPr algn="ctr"/>
            <a:r>
              <a:rPr lang="vi-VN" sz="7200" b="1" dirty="0" smtClean="0">
                <a:solidFill>
                  <a:srgbClr val="4F3B20"/>
                </a:solidFill>
              </a:rPr>
              <a:t>Chủ đề 1 – Tuần 3</a:t>
            </a:r>
            <a:endParaRPr lang="en-US" sz="7200" b="1" dirty="0">
              <a:solidFill>
                <a:srgbClr val="4F3B20"/>
              </a:solidFill>
            </a:endParaRPr>
          </a:p>
        </p:txBody>
      </p:sp>
    </p:spTree>
    <p:extLst>
      <p:ext uri="{BB962C8B-B14F-4D97-AF65-F5344CB8AC3E}">
        <p14:creationId xmlns:p14="http://schemas.microsoft.com/office/powerpoint/2010/main" val="248831829"/>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838897">
            <a:off x="15840929" y="8294474"/>
            <a:ext cx="2684467" cy="219638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28600" y="-14216"/>
            <a:ext cx="2497785" cy="20436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865269" y="6877878"/>
            <a:ext cx="4952166" cy="4114800"/>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384183" y="-805392"/>
            <a:ext cx="4883386" cy="4057650"/>
          </a:xfrm>
          <a:prstGeom prst="rect">
            <a:avLst/>
          </a:prstGeom>
        </p:spPr>
      </p:pic>
      <p:sp>
        <p:nvSpPr>
          <p:cNvPr id="12" name="TextBox 12"/>
          <p:cNvSpPr txBox="1"/>
          <p:nvPr/>
        </p:nvSpPr>
        <p:spPr>
          <a:xfrm>
            <a:off x="6629400" y="464443"/>
            <a:ext cx="5057103" cy="1128514"/>
          </a:xfrm>
          <a:prstGeom prst="rect">
            <a:avLst/>
          </a:prstGeom>
        </p:spPr>
        <p:txBody>
          <a:bodyPr wrap="square" lIns="0" tIns="0" rIns="0" bIns="0" rtlCol="0" anchor="t">
            <a:spAutoFit/>
          </a:bodyPr>
          <a:lstStyle/>
          <a:p>
            <a:pPr algn="ctr">
              <a:lnSpc>
                <a:spcPts val="8799"/>
              </a:lnSpc>
            </a:pPr>
            <a:r>
              <a:rPr lang="vi-VN" sz="6400" b="1" dirty="0" smtClean="0">
                <a:solidFill>
                  <a:schemeClr val="accent6">
                    <a:lumMod val="75000"/>
                  </a:schemeClr>
                </a:solidFill>
              </a:rPr>
              <a:t>KHỞI ĐỘNG</a:t>
            </a:r>
            <a:endParaRPr lang="en-US" sz="6400" b="1" dirty="0">
              <a:solidFill>
                <a:schemeClr val="accent6">
                  <a:lumMod val="75000"/>
                </a:schemeClr>
              </a:solidFill>
            </a:endParaRPr>
          </a:p>
        </p:txBody>
      </p:sp>
      <p:sp>
        <p:nvSpPr>
          <p:cNvPr id="13" name="Rectangle 12"/>
          <p:cNvSpPr/>
          <p:nvPr/>
        </p:nvSpPr>
        <p:spPr>
          <a:xfrm>
            <a:off x="1684859" y="1486612"/>
            <a:ext cx="14946184" cy="3208571"/>
          </a:xfrm>
          <a:prstGeom prst="rect">
            <a:avLst/>
          </a:prstGeom>
        </p:spPr>
        <p:txBody>
          <a:bodyPr wrap="square">
            <a:spAutoFit/>
          </a:bodyPr>
          <a:lstStyle/>
          <a:p>
            <a:pPr algn="just">
              <a:lnSpc>
                <a:spcPct val="150000"/>
              </a:lnSpc>
            </a:pPr>
            <a:r>
              <a:rPr lang="vi-VN" sz="4500" b="1" dirty="0" smtClean="0">
                <a:solidFill>
                  <a:srgbClr val="FF0000"/>
                </a:solidFill>
                <a:ea typeface="Calibri" panose="020F0502020204030204" pitchFamily="34" charset="0"/>
                <a:cs typeface="Arial" panose="020B0604020202020204" pitchFamily="34" charset="0"/>
              </a:rPr>
              <a:t>TRÒ CHƠI: </a:t>
            </a:r>
            <a:r>
              <a:rPr lang="vi-VN" sz="4500" dirty="0" smtClean="0">
                <a:ea typeface="Calibri" panose="020F0502020204030204" pitchFamily="34" charset="0"/>
                <a:cs typeface="Arial" panose="020B0604020202020204" pitchFamily="34" charset="0"/>
              </a:rPr>
              <a:t>chia </a:t>
            </a:r>
            <a:r>
              <a:rPr lang="vi-VN" sz="4500" dirty="0">
                <a:ea typeface="Calibri" panose="020F0502020204030204" pitchFamily="34" charset="0"/>
                <a:cs typeface="Arial" panose="020B0604020202020204" pitchFamily="34" charset="0"/>
              </a:rPr>
              <a:t>lớp thành 2 đội. Mỗi đội cử 1 đại diện lên bảng. Trong thời gian 3 phút, thi xem đội nào kể được nhiều hoạt động truyền thống của nhà trường nhất.</a:t>
            </a:r>
            <a:endParaRPr lang="en-US" sz="4800" dirty="0">
              <a:latin typeface="Arial" panose="020B0604020202020204" pitchFamily="34" charset="0"/>
              <a:cs typeface="Arial" panose="020B0604020202020204" pitchFamily="34" charset="0"/>
            </a:endParaRPr>
          </a:p>
        </p:txBody>
      </p:sp>
      <p:pic>
        <p:nvPicPr>
          <p:cNvPr id="10"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33722" y="4838700"/>
            <a:ext cx="7848457" cy="5570262"/>
          </a:xfrm>
          <a:prstGeom prst="rect">
            <a:avLst/>
          </a:prstGeom>
        </p:spPr>
      </p:pic>
    </p:spTree>
    <p:extLst>
      <p:ext uri="{BB962C8B-B14F-4D97-AF65-F5344CB8AC3E}">
        <p14:creationId xmlns:p14="http://schemas.microsoft.com/office/powerpoint/2010/main" val="1236410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33103">
            <a:off x="13703155" y="430542"/>
            <a:ext cx="3725389" cy="2756788"/>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1780" y="541896"/>
            <a:ext cx="3179138" cy="2676256"/>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3521781" y="7705354"/>
            <a:ext cx="5407699" cy="3667403"/>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419707" y="8628924"/>
            <a:ext cx="3346232" cy="857064"/>
          </a:xfrm>
          <a:prstGeom prst="rect">
            <a:avLst/>
          </a:prstGeom>
        </p:spPr>
      </p:pic>
      <p:sp>
        <p:nvSpPr>
          <p:cNvPr id="14" name="TextBox 14"/>
          <p:cNvSpPr txBox="1"/>
          <p:nvPr/>
        </p:nvSpPr>
        <p:spPr>
          <a:xfrm>
            <a:off x="4980952" y="1740277"/>
            <a:ext cx="8288638" cy="1128514"/>
          </a:xfrm>
          <a:prstGeom prst="rect">
            <a:avLst/>
          </a:prstGeom>
        </p:spPr>
        <p:txBody>
          <a:bodyPr wrap="square" lIns="0" tIns="0" rIns="0" bIns="0" rtlCol="0" anchor="t">
            <a:spAutoFit/>
          </a:bodyPr>
          <a:lstStyle/>
          <a:p>
            <a:pPr algn="ctr">
              <a:lnSpc>
                <a:spcPts val="8799"/>
              </a:lnSpc>
            </a:pPr>
            <a:r>
              <a:rPr lang="vi-VN" sz="6400" b="1" dirty="0" smtClean="0">
                <a:solidFill>
                  <a:schemeClr val="accent6">
                    <a:lumMod val="75000"/>
                  </a:schemeClr>
                </a:solidFill>
              </a:rPr>
              <a:t>NỘI DUNG BÀI HỌC</a:t>
            </a:r>
            <a:endParaRPr lang="en-US" sz="6400" b="1" dirty="0">
              <a:solidFill>
                <a:schemeClr val="accent6">
                  <a:lumMod val="75000"/>
                </a:schemeClr>
              </a:solidFill>
            </a:endParaRPr>
          </a:p>
        </p:txBody>
      </p:sp>
      <p:pic>
        <p:nvPicPr>
          <p:cNvPr id="15" name="Picture 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960950">
            <a:off x="347386" y="6847106"/>
            <a:ext cx="2552445" cy="3683625"/>
          </a:xfrm>
          <a:prstGeom prst="rect">
            <a:avLst/>
          </a:prstGeom>
        </p:spPr>
      </p:pic>
      <p:sp>
        <p:nvSpPr>
          <p:cNvPr id="17" name="TextBox 16"/>
          <p:cNvSpPr txBox="1"/>
          <p:nvPr/>
        </p:nvSpPr>
        <p:spPr>
          <a:xfrm>
            <a:off x="2605405" y="2796977"/>
            <a:ext cx="13065760" cy="5495415"/>
          </a:xfrm>
          <a:prstGeom prst="rect">
            <a:avLst/>
          </a:prstGeom>
          <a:noFill/>
        </p:spPr>
        <p:txBody>
          <a:bodyPr wrap="square" rtlCol="0">
            <a:spAutoFit/>
          </a:bodyPr>
          <a:lstStyle/>
          <a:p>
            <a:pPr marL="342900" indent="-342900" algn="just">
              <a:lnSpc>
                <a:spcPct val="150000"/>
              </a:lnSpc>
              <a:buAutoNum type="arabicPeriod"/>
            </a:pPr>
            <a:r>
              <a:rPr lang="vi-VN" sz="4800" dirty="0" smtClean="0"/>
              <a:t> Tìm </a:t>
            </a:r>
            <a:r>
              <a:rPr lang="vi-VN" sz="4800" dirty="0"/>
              <a:t>hiểu những truyền thống trường </a:t>
            </a:r>
            <a:r>
              <a:rPr lang="vi-VN" sz="4800" dirty="0" smtClean="0"/>
              <a:t>em</a:t>
            </a:r>
          </a:p>
          <a:p>
            <a:pPr marL="342900" indent="-342900" algn="just">
              <a:lnSpc>
                <a:spcPct val="150000"/>
              </a:lnSpc>
              <a:buAutoNum type="arabicPeriod"/>
            </a:pPr>
            <a:r>
              <a:rPr lang="vi-VN" sz="4800" dirty="0" smtClean="0"/>
              <a:t> Thiết kế và trình bày sản phẩm giới thiệu về truyền thống trường em</a:t>
            </a:r>
          </a:p>
          <a:p>
            <a:pPr marL="342900" indent="-342900" algn="just">
              <a:lnSpc>
                <a:spcPct val="150000"/>
              </a:lnSpc>
              <a:buAutoNum type="arabicPeriod"/>
            </a:pPr>
            <a:r>
              <a:rPr lang="vi-VN" sz="4800" dirty="0" smtClean="0"/>
              <a:t> Rèn luyện bản thân để góp phần phát huy truyền thống nhà trường</a:t>
            </a:r>
          </a:p>
        </p:txBody>
      </p:sp>
      <p:pic>
        <p:nvPicPr>
          <p:cNvPr id="18"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06444">
            <a:off x="14719644" y="7758166"/>
            <a:ext cx="2026633" cy="1717572"/>
          </a:xfrm>
          <a:prstGeom prst="rect">
            <a:avLst/>
          </a:prstGeom>
        </p:spPr>
      </p:pic>
    </p:spTree>
    <p:extLst>
      <p:ext uri="{BB962C8B-B14F-4D97-AF65-F5344CB8AC3E}">
        <p14:creationId xmlns:p14="http://schemas.microsoft.com/office/powerpoint/2010/main" val="368583008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810710" y="642263"/>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241215"/>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700212" y="1792031"/>
            <a:ext cx="15634408" cy="830997"/>
          </a:xfrm>
          <a:prstGeom prst="rect">
            <a:avLst/>
          </a:prstGeom>
          <a:noFill/>
        </p:spPr>
        <p:txBody>
          <a:bodyPr wrap="none" rtlCol="0">
            <a:spAutoFit/>
          </a:bodyPr>
          <a:lstStyle/>
          <a:p>
            <a:pPr marL="685800" indent="-685800">
              <a:buFont typeface="Wingdings" panose="05000000000000000000" pitchFamily="2" charset="2"/>
              <a:buChar char="Ø"/>
            </a:pPr>
            <a:r>
              <a:rPr lang="vi-VN" sz="4800" b="1" dirty="0" smtClean="0">
                <a:solidFill>
                  <a:srgbClr val="FF0000"/>
                </a:solidFill>
              </a:rPr>
              <a:t>Tìm hiểu những nét nổi bật, tự hào của trường em</a:t>
            </a:r>
            <a:endParaRPr lang="en-US" sz="4800" b="1" dirty="0">
              <a:solidFill>
                <a:srgbClr val="FF0000"/>
              </a:solidFill>
            </a:endParaRPr>
          </a:p>
        </p:txBody>
      </p:sp>
      <p:sp>
        <p:nvSpPr>
          <p:cNvPr id="3" name="Rectangle 2"/>
          <p:cNvSpPr/>
          <p:nvPr/>
        </p:nvSpPr>
        <p:spPr>
          <a:xfrm>
            <a:off x="1700212" y="2739888"/>
            <a:ext cx="9348788" cy="4606389"/>
          </a:xfrm>
          <a:prstGeom prst="rect">
            <a:avLst/>
          </a:prstGeom>
        </p:spPr>
        <p:txBody>
          <a:bodyPr wrap="square">
            <a:spAutoFit/>
          </a:bodyPr>
          <a:lstStyle/>
          <a:p>
            <a:pPr>
              <a:lnSpc>
                <a:spcPct val="150000"/>
              </a:lnSpc>
              <a:spcBef>
                <a:spcPts val="600"/>
              </a:spcBef>
              <a:spcAft>
                <a:spcPts val="1000"/>
              </a:spcAft>
            </a:pPr>
            <a:r>
              <a:rPr lang="en-US" sz="4500" b="1" u="sng" dirty="0" err="1" smtClean="0">
                <a:latin typeface="Arial" panose="020B0604020202020204" pitchFamily="34" charset="0"/>
                <a:ea typeface="Calibri" panose="020F0502020204030204" pitchFamily="34" charset="0"/>
                <a:cs typeface="Arial" panose="020B0604020202020204" pitchFamily="34" charset="0"/>
              </a:rPr>
              <a:t>Gợi</a:t>
            </a:r>
            <a:r>
              <a:rPr lang="en-US" sz="4500" b="1" u="sng" dirty="0" smtClean="0">
                <a:latin typeface="Arial" panose="020B0604020202020204" pitchFamily="34" charset="0"/>
                <a:ea typeface="Calibri" panose="020F0502020204030204" pitchFamily="34" charset="0"/>
                <a:cs typeface="Arial" panose="020B0604020202020204" pitchFamily="34" charset="0"/>
              </a:rPr>
              <a:t> ý</a:t>
            </a:r>
            <a:r>
              <a:rPr lang="en-US" sz="4500" b="1" dirty="0" smtClean="0">
                <a:latin typeface="Arial" panose="020B0604020202020204" pitchFamily="34" charset="0"/>
                <a:ea typeface="Calibri" panose="020F0502020204030204" pitchFamily="34" charset="0"/>
                <a:cs typeface="Arial" panose="020B0604020202020204" pitchFamily="34" charset="0"/>
              </a:rPr>
              <a:t>: </a:t>
            </a:r>
          </a:p>
          <a:p>
            <a:pPr marL="685800" marR="0" lvl="0" indent="-685800">
              <a:lnSpc>
                <a:spcPct val="150000"/>
              </a:lnSpc>
              <a:spcBef>
                <a:spcPts val="600"/>
              </a:spcBef>
              <a:spcAft>
                <a:spcPts val="0"/>
              </a:spcAft>
              <a:buFont typeface="Wingdings" panose="05000000000000000000" pitchFamily="2" charset="2"/>
              <a:buChar char="v"/>
            </a:pPr>
            <a:r>
              <a:rPr lang="en-US" sz="4500" dirty="0" err="1" smtClean="0">
                <a:latin typeface="Arial" panose="020B0604020202020204" pitchFamily="34" charset="0"/>
                <a:ea typeface="Calibri" panose="020F0502020204030204" pitchFamily="34" charset="0"/>
                <a:cs typeface="Arial" panose="020B0604020202020204" pitchFamily="34" charset="0"/>
              </a:rPr>
              <a:t>Lịch</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sử</a:t>
            </a:r>
            <a:r>
              <a:rPr lang="en-US" sz="4500" dirty="0" smtClean="0">
                <a:latin typeface="Arial" panose="020B0604020202020204" pitchFamily="34" charset="0"/>
                <a:ea typeface="Calibri" panose="020F0502020204030204" pitchFamily="34" charset="0"/>
                <a:cs typeface="Arial" panose="020B0604020202020204" pitchFamily="34" charset="0"/>
              </a:rPr>
              <a:t> nhà trường</a:t>
            </a:r>
          </a:p>
          <a:p>
            <a:pPr marL="685800" marR="0" lvl="0" indent="-685800">
              <a:lnSpc>
                <a:spcPct val="150000"/>
              </a:lnSpc>
              <a:spcBef>
                <a:spcPts val="600"/>
              </a:spcBef>
              <a:spcAft>
                <a:spcPts val="0"/>
              </a:spcAft>
              <a:buFont typeface="Wingdings" panose="05000000000000000000" pitchFamily="2" charset="2"/>
              <a:buChar char="v"/>
            </a:pPr>
            <a:r>
              <a:rPr lang="en-US" sz="4500" dirty="0" smtClean="0">
                <a:latin typeface="Arial" panose="020B0604020202020204" pitchFamily="34" charset="0"/>
                <a:ea typeface="Calibri" panose="020F0502020204030204" pitchFamily="34" charset="0"/>
                <a:cs typeface="Arial" panose="020B0604020202020204" pitchFamily="34" charset="0"/>
              </a:rPr>
              <a:t>Thành </a:t>
            </a:r>
            <a:r>
              <a:rPr lang="en-US" sz="4500" dirty="0" err="1" smtClean="0">
                <a:latin typeface="Arial" panose="020B0604020202020204" pitchFamily="34" charset="0"/>
                <a:ea typeface="Calibri" panose="020F0502020204030204" pitchFamily="34" charset="0"/>
                <a:cs typeface="Arial" panose="020B0604020202020204" pitchFamily="34" charset="0"/>
              </a:rPr>
              <a:t>tích</a:t>
            </a:r>
            <a:r>
              <a:rPr lang="en-US" sz="4500" dirty="0" smtClean="0">
                <a:latin typeface="Arial" panose="020B0604020202020204" pitchFamily="34" charset="0"/>
                <a:ea typeface="Calibri" panose="020F0502020204030204" pitchFamily="34" charset="0"/>
                <a:cs typeface="Arial" panose="020B0604020202020204" pitchFamily="34" charset="0"/>
              </a:rPr>
              <a:t> học </a:t>
            </a:r>
            <a:r>
              <a:rPr lang="en-US" sz="4500" dirty="0" err="1" smtClean="0">
                <a:latin typeface="Arial" panose="020B0604020202020204" pitchFamily="34" charset="0"/>
                <a:ea typeface="Calibri" panose="020F0502020204030204" pitchFamily="34" charset="0"/>
                <a:cs typeface="Arial" panose="020B0604020202020204" pitchFamily="34" charset="0"/>
              </a:rPr>
              <a:t>tập</a:t>
            </a:r>
            <a:endParaRPr lang="en-US" sz="4500" dirty="0" smtClean="0">
              <a:latin typeface="Arial" panose="020B0604020202020204" pitchFamily="34" charset="0"/>
              <a:ea typeface="Calibri" panose="020F0502020204030204" pitchFamily="34" charset="0"/>
              <a:cs typeface="Arial" panose="020B0604020202020204" pitchFamily="34" charset="0"/>
            </a:endParaRPr>
          </a:p>
          <a:p>
            <a:pPr marL="685800" marR="0" lvl="0" indent="-685800">
              <a:lnSpc>
                <a:spcPct val="150000"/>
              </a:lnSpc>
              <a:spcBef>
                <a:spcPts val="600"/>
              </a:spcBef>
              <a:spcAft>
                <a:spcPts val="1000"/>
              </a:spcAft>
              <a:buFont typeface="Wingdings" panose="05000000000000000000" pitchFamily="2" charset="2"/>
              <a:buChar char="v"/>
            </a:pPr>
            <a:r>
              <a:rPr lang="en-US" sz="4500" dirty="0" err="1" smtClean="0">
                <a:latin typeface="Arial" panose="020B0604020202020204" pitchFamily="34" charset="0"/>
                <a:ea typeface="Calibri" panose="020F0502020204030204" pitchFamily="34" charset="0"/>
                <a:cs typeface="Arial" panose="020B0604020202020204" pitchFamily="34" charset="0"/>
              </a:rPr>
              <a:t>Hoạt</a:t>
            </a:r>
            <a:r>
              <a:rPr lang="en-US" sz="4500" dirty="0" smtClean="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động</a:t>
            </a:r>
            <a:r>
              <a:rPr lang="en-US" sz="4500" dirty="0" smtClean="0">
                <a:latin typeface="Arial" panose="020B0604020202020204" pitchFamily="34" charset="0"/>
                <a:ea typeface="Calibri" panose="020F0502020204030204" pitchFamily="34" charset="0"/>
                <a:cs typeface="Arial" panose="020B0604020202020204" pitchFamily="34" charset="0"/>
              </a:rPr>
              <a:t> văn </a:t>
            </a:r>
            <a:r>
              <a:rPr lang="en-US" sz="4500" dirty="0" err="1" smtClean="0">
                <a:latin typeface="Arial" panose="020B0604020202020204" pitchFamily="34" charset="0"/>
                <a:ea typeface="Calibri" panose="020F0502020204030204" pitchFamily="34" charset="0"/>
                <a:cs typeface="Arial" panose="020B0604020202020204" pitchFamily="34" charset="0"/>
              </a:rPr>
              <a:t>nghệ</a:t>
            </a:r>
            <a:r>
              <a:rPr lang="en-US" sz="4500" dirty="0" smtClean="0">
                <a:latin typeface="Arial" panose="020B0604020202020204" pitchFamily="34" charset="0"/>
                <a:ea typeface="Calibri" panose="020F0502020204030204" pitchFamily="34" charset="0"/>
                <a:cs typeface="Arial" panose="020B0604020202020204" pitchFamily="34" charset="0"/>
              </a:rPr>
              <a:t>, thể </a:t>
            </a:r>
            <a:r>
              <a:rPr lang="en-US" sz="4500" dirty="0" err="1" smtClean="0">
                <a:latin typeface="Arial" panose="020B0604020202020204" pitchFamily="34" charset="0"/>
                <a:ea typeface="Calibri" panose="020F0502020204030204" pitchFamily="34" charset="0"/>
                <a:cs typeface="Arial" panose="020B0604020202020204" pitchFamily="34" charset="0"/>
              </a:rPr>
              <a:t>thao</a:t>
            </a:r>
            <a:r>
              <a:rPr lang="en-US"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5"/>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0591800" y="2611797"/>
            <a:ext cx="6896980" cy="7160183"/>
          </a:xfrm>
          <a:prstGeom prst="rect">
            <a:avLst/>
          </a:prstGeom>
        </p:spPr>
      </p:pic>
    </p:spTree>
    <p:extLst>
      <p:ext uri="{BB962C8B-B14F-4D97-AF65-F5344CB8AC3E}">
        <p14:creationId xmlns:p14="http://schemas.microsoft.com/office/powerpoint/2010/main" val="3647045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241215"/>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447800" y="1400167"/>
            <a:ext cx="15472823" cy="230832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vi-VN" sz="4800" b="1" dirty="0" smtClean="0">
                <a:solidFill>
                  <a:srgbClr val="FF0000"/>
                </a:solidFill>
              </a:rPr>
              <a:t>Thảo luận: </a:t>
            </a:r>
            <a:r>
              <a:rPr lang="vi-VN" sz="4800" i="1" dirty="0" smtClean="0"/>
              <a:t>chia sẻ về một số nét nổi bật, tự hào nhất của trường em.</a:t>
            </a:r>
            <a:endParaRPr lang="en-US" sz="4800" i="1" dirty="0"/>
          </a:p>
        </p:txBody>
      </p:sp>
      <p:pic>
        <p:nvPicPr>
          <p:cNvPr id="13" name="Picture 12"/>
          <p:cNvPicPr/>
          <p:nvPr/>
        </p:nvPicPr>
        <p:blipFill>
          <a:blip r:embed="rId26"/>
          <a:stretch>
            <a:fillRect/>
          </a:stretch>
        </p:blipFill>
        <p:spPr>
          <a:xfrm>
            <a:off x="2362200" y="3708491"/>
            <a:ext cx="10668000" cy="5702209"/>
          </a:xfrm>
          <a:prstGeom prst="rect">
            <a:avLst/>
          </a:prstGeom>
        </p:spPr>
      </p:pic>
      <p:pic>
        <p:nvPicPr>
          <p:cNvPr id="16" name="Picture 4"/>
          <p:cNvPicPr>
            <a:picLocks noChangeAspect="1"/>
          </p:cNvPicPr>
          <p:nvPr/>
        </p:nvPicPr>
        <p:blipFill>
          <a:blip r:embed="rId27"/>
          <a:srcRect/>
          <a:stretch>
            <a:fillRect/>
          </a:stretch>
        </p:blipFill>
        <p:spPr>
          <a:xfrm flipH="1">
            <a:off x="13527538" y="2781300"/>
            <a:ext cx="3558864" cy="7159109"/>
          </a:xfrm>
          <a:prstGeom prst="rect">
            <a:avLst/>
          </a:prstGeom>
        </p:spPr>
      </p:pic>
    </p:spTree>
    <p:extLst>
      <p:ext uri="{BB962C8B-B14F-4D97-AF65-F5344CB8AC3E}">
        <p14:creationId xmlns:p14="http://schemas.microsoft.com/office/powerpoint/2010/main" val="138455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9"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2165" y="8572500"/>
            <a:ext cx="2318416" cy="2208818"/>
          </a:xfrm>
          <a:prstGeom prst="rect">
            <a:avLst/>
          </a:prstGeom>
        </p:spPr>
      </p:pic>
      <p:pic>
        <p:nvPicPr>
          <p:cNvPr id="10"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sp>
        <p:nvSpPr>
          <p:cNvPr id="2" name="TextBox 1"/>
          <p:cNvSpPr txBox="1"/>
          <p:nvPr/>
        </p:nvSpPr>
        <p:spPr>
          <a:xfrm>
            <a:off x="1447800" y="1400167"/>
            <a:ext cx="15472823" cy="2308324"/>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vi-VN" sz="4800" b="1" dirty="0" smtClean="0">
                <a:solidFill>
                  <a:srgbClr val="FF0000"/>
                </a:solidFill>
              </a:rPr>
              <a:t>Thảo luận: </a:t>
            </a:r>
            <a:r>
              <a:rPr lang="vi-VN" sz="4800" i="1" dirty="0" smtClean="0"/>
              <a:t>chia sẻ về cách giữ gìn, phát huy truyền thống của nhà trường.</a:t>
            </a:r>
            <a:endParaRPr lang="en-US" sz="4800" i="1" dirty="0"/>
          </a:p>
        </p:txBody>
      </p:sp>
      <p:sp>
        <p:nvSpPr>
          <p:cNvPr id="15" name="Rectangle 14"/>
          <p:cNvSpPr/>
          <p:nvPr/>
        </p:nvSpPr>
        <p:spPr>
          <a:xfrm>
            <a:off x="2057399" y="3659278"/>
            <a:ext cx="13487401" cy="4529445"/>
          </a:xfrm>
          <a:prstGeom prst="rect">
            <a:avLst/>
          </a:prstGeom>
        </p:spPr>
        <p:txBody>
          <a:bodyPr wrap="square">
            <a:spAutoFit/>
          </a:bodyPr>
          <a:lstStyle/>
          <a:p>
            <a:pPr>
              <a:lnSpc>
                <a:spcPct val="150000"/>
              </a:lnSpc>
              <a:spcBef>
                <a:spcPts val="600"/>
              </a:spcBef>
              <a:spcAft>
                <a:spcPts val="1000"/>
              </a:spcAft>
            </a:pPr>
            <a:r>
              <a:rPr lang="en-US" sz="4500" b="1" u="sng" dirty="0" err="1" smtClean="0">
                <a:latin typeface="Arial" panose="020B0604020202020204" pitchFamily="34" charset="0"/>
                <a:ea typeface="Calibri" panose="020F0502020204030204" pitchFamily="34" charset="0"/>
                <a:cs typeface="Arial" panose="020B0604020202020204" pitchFamily="34" charset="0"/>
              </a:rPr>
              <a:t>Gợi</a:t>
            </a:r>
            <a:r>
              <a:rPr lang="en-US" sz="4500" b="1" u="sng" dirty="0" smtClean="0">
                <a:latin typeface="Arial" panose="020B0604020202020204" pitchFamily="34" charset="0"/>
                <a:ea typeface="Calibri" panose="020F0502020204030204" pitchFamily="34" charset="0"/>
                <a:cs typeface="Arial" panose="020B0604020202020204" pitchFamily="34" charset="0"/>
              </a:rPr>
              <a:t> ý</a:t>
            </a:r>
            <a:r>
              <a:rPr lang="en-US" sz="4500" b="1" dirty="0" smtClean="0">
                <a:latin typeface="Arial" panose="020B0604020202020204" pitchFamily="34" charset="0"/>
                <a:ea typeface="Calibri" panose="020F0502020204030204" pitchFamily="34" charset="0"/>
                <a:cs typeface="Arial" panose="020B0604020202020204" pitchFamily="34" charset="0"/>
              </a:rPr>
              <a:t>: </a:t>
            </a:r>
          </a:p>
          <a:p>
            <a:pPr marL="685800" marR="0" lvl="0" indent="-685800">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Học </a:t>
            </a:r>
            <a:r>
              <a:rPr lang="vi-VN" sz="4500" dirty="0">
                <a:ea typeface="Calibri" panose="020F0502020204030204" pitchFamily="34" charset="0"/>
                <a:cs typeface="Arial" panose="020B0604020202020204" pitchFamily="34" charset="0"/>
              </a:rPr>
              <a:t>tập tấm gương vượt khó, vươn lên trong học tập, rèn luyện của những anh chị lớp trước.</a:t>
            </a:r>
          </a:p>
          <a:p>
            <a:pPr marL="685800" marR="0" lvl="0" indent="-685800">
              <a:lnSpc>
                <a:spcPct val="150000"/>
              </a:lnSpc>
              <a:spcBef>
                <a:spcPts val="600"/>
              </a:spcBef>
              <a:spcAft>
                <a:spcPts val="0"/>
              </a:spcAft>
              <a:buFont typeface="Wingdings" panose="05000000000000000000" pitchFamily="2" charset="2"/>
              <a:buChar char="v"/>
            </a:pPr>
            <a:r>
              <a:rPr lang="vi-VN" sz="4500" dirty="0" smtClean="0">
                <a:ea typeface="Calibri" panose="020F0502020204030204" pitchFamily="34" charset="0"/>
                <a:cs typeface="Arial" panose="020B0604020202020204" pitchFamily="34" charset="0"/>
              </a:rPr>
              <a:t>Thực </a:t>
            </a:r>
            <a:r>
              <a:rPr lang="vi-VN" sz="4500" dirty="0">
                <a:ea typeface="Calibri" panose="020F0502020204030204" pitchFamily="34" charset="0"/>
                <a:cs typeface="Arial" panose="020B0604020202020204" pitchFamily="34" charset="0"/>
              </a:rPr>
              <a:t>hiện các tiêu chí của “</a:t>
            </a:r>
            <a:r>
              <a:rPr lang="vi-VN" sz="4500" i="1" dirty="0">
                <a:ea typeface="Calibri" panose="020F0502020204030204" pitchFamily="34" charset="0"/>
                <a:cs typeface="Arial" panose="020B0604020202020204" pitchFamily="34" charset="0"/>
              </a:rPr>
              <a:t>Lớp học hạnh phúc</a:t>
            </a:r>
            <a:r>
              <a:rPr lang="vi-VN" sz="4500" dirty="0">
                <a:ea typeface="Calibri" panose="020F0502020204030204" pitchFamily="34" charset="0"/>
                <a:cs typeface="Arial" panose="020B0604020202020204" pitchFamily="34" charset="0"/>
              </a:rPr>
              <a:t>”</a:t>
            </a:r>
          </a:p>
        </p:txBody>
      </p:sp>
      <p:pic>
        <p:nvPicPr>
          <p:cNvPr id="17" name="Picture 2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14676177" y="3100142"/>
            <a:ext cx="3676777" cy="5470346"/>
          </a:xfrm>
          <a:prstGeom prst="rect">
            <a:avLst/>
          </a:prstGeom>
        </p:spPr>
      </p:pic>
    </p:spTree>
    <p:extLst>
      <p:ext uri="{BB962C8B-B14F-4D97-AF65-F5344CB8AC3E}">
        <p14:creationId xmlns:p14="http://schemas.microsoft.com/office/powerpoint/2010/main" val="42767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960950">
            <a:off x="17202028" y="82400"/>
            <a:ext cx="1538690" cy="222059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1176681">
            <a:off x="-442818" y="-111746"/>
            <a:ext cx="2624009" cy="1636725"/>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670845" y="4722978"/>
            <a:ext cx="1341690" cy="1389697"/>
          </a:xfrm>
          <a:prstGeom prst="rect">
            <a:avLst/>
          </a:prstGeom>
        </p:spPr>
      </p:pic>
      <p:sp>
        <p:nvSpPr>
          <p:cNvPr id="14" name="TextBox 14"/>
          <p:cNvSpPr txBox="1"/>
          <p:nvPr/>
        </p:nvSpPr>
        <p:spPr>
          <a:xfrm>
            <a:off x="1676400" y="571500"/>
            <a:ext cx="14706600" cy="800219"/>
          </a:xfrm>
          <a:prstGeom prst="rect">
            <a:avLst/>
          </a:prstGeom>
        </p:spPr>
        <p:txBody>
          <a:bodyPr wrap="square" lIns="0" tIns="0" rIns="0" bIns="0" rtlCol="0" anchor="t">
            <a:spAutoFit/>
          </a:bodyPr>
          <a:lstStyle/>
          <a:p>
            <a:pPr algn="ctr"/>
            <a:r>
              <a:rPr lang="vi-VN" sz="5200" b="1" dirty="0" smtClean="0">
                <a:solidFill>
                  <a:srgbClr val="4F3B20"/>
                </a:solidFill>
              </a:rPr>
              <a:t>1. Tìm hiểu những truyền thống trường em</a:t>
            </a:r>
            <a:endParaRPr lang="en-US" sz="5200" b="1" dirty="0">
              <a:solidFill>
                <a:srgbClr val="4F3B20"/>
              </a:solidFill>
            </a:endParaRPr>
          </a:p>
        </p:txBody>
      </p:sp>
      <p:pic>
        <p:nvPicPr>
          <p:cNvPr id="10" name="Picture 9"/>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flipV="1">
            <a:off x="-333290" y="8045374"/>
            <a:ext cx="2922669" cy="2428472"/>
          </a:xfrm>
          <a:prstGeom prst="rect">
            <a:avLst/>
          </a:prstGeom>
        </p:spPr>
      </p:pic>
      <p:pic>
        <p:nvPicPr>
          <p:cNvPr id="13"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1937987"/>
            <a:ext cx="977379" cy="1123424"/>
          </a:xfrm>
          <a:prstGeom prst="rect">
            <a:avLst/>
          </a:prstGeom>
        </p:spPr>
      </p:pic>
      <p:sp>
        <p:nvSpPr>
          <p:cNvPr id="3" name="Rectangle 2"/>
          <p:cNvSpPr/>
          <p:nvPr/>
        </p:nvSpPr>
        <p:spPr>
          <a:xfrm>
            <a:off x="2668429" y="2028008"/>
            <a:ext cx="12282978" cy="784830"/>
          </a:xfrm>
          <a:prstGeom prst="rect">
            <a:avLst/>
          </a:prstGeom>
          <a:solidFill>
            <a:schemeClr val="accent2">
              <a:lumMod val="20000"/>
              <a:lumOff val="80000"/>
            </a:schemeClr>
          </a:solidFill>
        </p:spPr>
        <p:txBody>
          <a:bodyPr wrap="none">
            <a:spAutoFit/>
          </a:bodyPr>
          <a:lstStyle/>
          <a:p>
            <a:r>
              <a:rPr lang="en-US" sz="4500" dirty="0" err="1">
                <a:latin typeface="Arial" panose="020B0604020202020204" pitchFamily="34" charset="0"/>
                <a:ea typeface="Calibri" panose="020F0502020204030204" pitchFamily="34" charset="0"/>
                <a:cs typeface="Arial" panose="020B0604020202020204" pitchFamily="34" charset="0"/>
              </a:rPr>
              <a:t>Thực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tốt nội </a:t>
            </a:r>
            <a:r>
              <a:rPr lang="en-US" sz="4500" dirty="0" err="1">
                <a:latin typeface="Arial" panose="020B0604020202020204" pitchFamily="34" charset="0"/>
                <a:ea typeface="Calibri" panose="020F0502020204030204" pitchFamily="34" charset="0"/>
                <a:cs typeface="Arial" panose="020B0604020202020204" pitchFamily="34" charset="0"/>
              </a:rPr>
              <a:t>quy</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a:t>
            </a:r>
            <a:r>
              <a:rPr lang="en-US" sz="4500" dirty="0">
                <a:latin typeface="Arial" panose="020B0604020202020204" pitchFamily="34" charset="0"/>
                <a:ea typeface="Calibri" panose="020F0502020204030204" pitchFamily="34" charset="0"/>
                <a:cs typeface="Arial" panose="020B0604020202020204" pitchFamily="34" charset="0"/>
              </a:rPr>
              <a:t> định của nhà trường.</a:t>
            </a:r>
            <a:endParaRPr lang="en-US" sz="4500" dirty="0">
              <a:latin typeface="Arial" panose="020B0604020202020204" pitchFamily="34" charset="0"/>
              <a:cs typeface="Arial" panose="020B0604020202020204" pitchFamily="34" charset="0"/>
            </a:endParaRPr>
          </a:p>
        </p:txBody>
      </p:sp>
      <p:sp>
        <p:nvSpPr>
          <p:cNvPr id="18" name="Rectangle 17"/>
          <p:cNvSpPr/>
          <p:nvPr/>
        </p:nvSpPr>
        <p:spPr>
          <a:xfrm>
            <a:off x="2654781" y="3402627"/>
            <a:ext cx="8714245" cy="784830"/>
          </a:xfrm>
          <a:prstGeom prst="rect">
            <a:avLst/>
          </a:prstGeom>
          <a:solidFill>
            <a:schemeClr val="accent2">
              <a:lumMod val="20000"/>
              <a:lumOff val="80000"/>
            </a:schemeClr>
          </a:solidFill>
        </p:spPr>
        <p:txBody>
          <a:bodyPr wrap="none">
            <a:spAutoFit/>
          </a:bodyPr>
          <a:lstStyle/>
          <a:p>
            <a:r>
              <a:rPr lang="en-US" sz="4500" dirty="0" err="1">
                <a:latin typeface="Arial" panose="020B0604020202020204" pitchFamily="34" charset="0"/>
                <a:ea typeface="Calibri" panose="020F0502020204030204" pitchFamily="34" charset="0"/>
                <a:cs typeface="Arial" panose="020B0604020202020204" pitchFamily="34" charset="0"/>
              </a:rPr>
              <a:t>Tích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tham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gia</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hoạt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smtClean="0">
                <a:latin typeface="Arial" panose="020B0604020202020204" pitchFamily="34" charset="0"/>
                <a:ea typeface="Calibri" panose="020F0502020204030204" pitchFamily="34" charset="0"/>
                <a:cs typeface="Arial" panose="020B0604020202020204" pitchFamily="34" charset="0"/>
              </a:rPr>
              <a:t>Đội</a:t>
            </a:r>
            <a:r>
              <a:rPr lang="vi-VN" sz="4500" dirty="0" smtClean="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21" name="Rectangle 20"/>
          <p:cNvSpPr/>
          <p:nvPr/>
        </p:nvSpPr>
        <p:spPr>
          <a:xfrm>
            <a:off x="2654781" y="4738142"/>
            <a:ext cx="14433500" cy="2169825"/>
          </a:xfrm>
          <a:prstGeom prst="rect">
            <a:avLst/>
          </a:prstGeom>
          <a:solidFill>
            <a:schemeClr val="accent2">
              <a:lumMod val="20000"/>
              <a:lumOff val="80000"/>
            </a:schemeClr>
          </a:solidFill>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Tuyên truyền </a:t>
            </a:r>
            <a:r>
              <a:rPr lang="vi-VN" sz="4500" dirty="0" smtClean="0">
                <a:ea typeface="Calibri" panose="020F0502020204030204" pitchFamily="34" charset="0"/>
                <a:cs typeface="Arial" panose="020B0604020202020204" pitchFamily="34" charset="0"/>
              </a:rPr>
              <a:t>những truyền </a:t>
            </a:r>
            <a:r>
              <a:rPr lang="vi-VN" sz="4500" dirty="0">
                <a:ea typeface="Calibri" panose="020F0502020204030204" pitchFamily="34" charset="0"/>
                <a:cs typeface="Arial" panose="020B0604020202020204" pitchFamily="34" charset="0"/>
              </a:rPr>
              <a:t>thống tốt đẹp, tự </a:t>
            </a:r>
            <a:r>
              <a:rPr lang="vi-VN" sz="4500" dirty="0" smtClean="0">
                <a:ea typeface="Calibri" panose="020F0502020204030204" pitchFamily="34" charset="0"/>
                <a:cs typeface="Arial" panose="020B0604020202020204" pitchFamily="34" charset="0"/>
              </a:rPr>
              <a:t>hào của nhà trường.</a:t>
            </a:r>
            <a:endParaRPr lang="en-US" sz="4500" dirty="0">
              <a:latin typeface="Arial" panose="020B0604020202020204" pitchFamily="34" charset="0"/>
              <a:cs typeface="Arial" panose="020B0604020202020204" pitchFamily="34" charset="0"/>
            </a:endParaRPr>
          </a:p>
        </p:txBody>
      </p:sp>
      <p:sp>
        <p:nvSpPr>
          <p:cNvPr id="23" name="Rectangle 22"/>
          <p:cNvSpPr/>
          <p:nvPr/>
        </p:nvSpPr>
        <p:spPr>
          <a:xfrm>
            <a:off x="2668429" y="7216844"/>
            <a:ext cx="14433500" cy="2041456"/>
          </a:xfrm>
          <a:prstGeom prst="rect">
            <a:avLst/>
          </a:prstGeom>
          <a:solidFill>
            <a:schemeClr val="accent2">
              <a:lumMod val="20000"/>
              <a:lumOff val="80000"/>
            </a:schemeClr>
          </a:solidFill>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Tích cực học tập, rèn luyện để góp phần làm cho truyền thống trường mình ngày càng nổi bật, tự hào hơn.</a:t>
            </a:r>
            <a:endParaRPr lang="en-US" sz="4500" dirty="0">
              <a:latin typeface="Arial" panose="020B0604020202020204" pitchFamily="34" charset="0"/>
              <a:cs typeface="Arial" panose="020B0604020202020204" pitchFamily="34" charset="0"/>
            </a:endParaRPr>
          </a:p>
        </p:txBody>
      </p:sp>
      <p:pic>
        <p:nvPicPr>
          <p:cNvPr id="24"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3362584"/>
            <a:ext cx="977379" cy="1123424"/>
          </a:xfrm>
          <a:prstGeom prst="rect">
            <a:avLst/>
          </a:prstGeom>
        </p:spPr>
      </p:pic>
      <p:pic>
        <p:nvPicPr>
          <p:cNvPr id="25"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369866" y="5390596"/>
            <a:ext cx="977379" cy="1123424"/>
          </a:xfrm>
          <a:prstGeom prst="rect">
            <a:avLst/>
          </a:prstGeom>
        </p:spPr>
      </p:pic>
      <p:pic>
        <p:nvPicPr>
          <p:cNvPr id="26" name="Picture 11"/>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22266" y="7805114"/>
            <a:ext cx="977379" cy="1123424"/>
          </a:xfrm>
          <a:prstGeom prst="rect">
            <a:avLst/>
          </a:prstGeom>
        </p:spPr>
      </p:pic>
      <p:pic>
        <p:nvPicPr>
          <p:cNvPr id="27" name="Picture 9"/>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90276" y="8300585"/>
            <a:ext cx="2318416" cy="2208818"/>
          </a:xfrm>
          <a:prstGeom prst="rect">
            <a:avLst/>
          </a:prstGeom>
        </p:spPr>
      </p:pic>
    </p:spTree>
    <p:extLst>
      <p:ext uri="{BB962C8B-B14F-4D97-AF65-F5344CB8AC3E}">
        <p14:creationId xmlns:p14="http://schemas.microsoft.com/office/powerpoint/2010/main" val="233058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5400" y="1714500"/>
            <a:ext cx="15849600" cy="7771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28362" y="1218203"/>
            <a:ext cx="7390953" cy="161654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223634">
            <a:off x="15457975" y="7756797"/>
            <a:ext cx="3330219" cy="272472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462391" flipH="1" flipV="1">
            <a:off x="-190792" y="7465884"/>
            <a:ext cx="3378791" cy="280746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79608" y="-434366"/>
            <a:ext cx="3356383" cy="2788849"/>
          </a:xfrm>
          <a:prstGeom prst="rect">
            <a:avLst/>
          </a:prstGeom>
        </p:spPr>
      </p:pic>
      <p:sp>
        <p:nvSpPr>
          <p:cNvPr id="11" name="TextBox 11"/>
          <p:cNvSpPr txBox="1"/>
          <p:nvPr/>
        </p:nvSpPr>
        <p:spPr>
          <a:xfrm>
            <a:off x="3284512" y="1470484"/>
            <a:ext cx="4678651" cy="1128514"/>
          </a:xfrm>
          <a:prstGeom prst="rect">
            <a:avLst/>
          </a:prstGeom>
        </p:spPr>
        <p:txBody>
          <a:bodyPr wrap="square" lIns="0" tIns="0" rIns="0" bIns="0" rtlCol="0" anchor="t">
            <a:spAutoFit/>
          </a:bodyPr>
          <a:lstStyle/>
          <a:p>
            <a:pPr algn="ctr">
              <a:lnSpc>
                <a:spcPts val="8799"/>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4163" y="-231573"/>
            <a:ext cx="3516115" cy="2876821"/>
          </a:xfrm>
          <a:prstGeom prst="rect">
            <a:avLst/>
          </a:prstGeom>
        </p:spPr>
      </p:pic>
      <p:sp>
        <p:nvSpPr>
          <p:cNvPr id="13" name="Rectangle 12"/>
          <p:cNvSpPr/>
          <p:nvPr/>
        </p:nvSpPr>
        <p:spPr>
          <a:xfrm>
            <a:off x="2328959" y="2897529"/>
            <a:ext cx="13782481" cy="5909310"/>
          </a:xfrm>
          <a:prstGeom prst="rect">
            <a:avLst/>
          </a:prstGeom>
        </p:spPr>
        <p:txBody>
          <a:bodyPr wrap="square">
            <a:spAutoFit/>
          </a:bodyPr>
          <a:lstStyle/>
          <a:p>
            <a:pPr algn="just">
              <a:lnSpc>
                <a:spcPct val="150000"/>
              </a:lnSpc>
            </a:pPr>
            <a:r>
              <a:rPr lang="vi-VN" sz="4200" dirty="0" smtClean="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Trường </a:t>
            </a:r>
            <a:r>
              <a:rPr lang="en-US" sz="4200" dirty="0">
                <a:latin typeface="Arial" panose="020B0604020202020204" pitchFamily="34" charset="0"/>
                <a:ea typeface="Calibri" panose="020F0502020204030204" pitchFamily="34" charset="0"/>
                <a:cs typeface="Arial" panose="020B0604020202020204" pitchFamily="34" charset="0"/>
              </a:rPr>
              <a:t>của </a:t>
            </a:r>
            <a:r>
              <a:rPr lang="en-US" sz="4200" dirty="0" err="1">
                <a:latin typeface="Arial" panose="020B0604020202020204" pitchFamily="34" charset="0"/>
                <a:ea typeface="Calibri" panose="020F0502020204030204" pitchFamily="34" charset="0"/>
                <a:cs typeface="Arial" panose="020B0604020202020204" pitchFamily="34" charset="0"/>
              </a:rPr>
              <a:t>chúng</a:t>
            </a:r>
            <a:r>
              <a:rPr lang="en-US" sz="4200" dirty="0">
                <a:latin typeface="Arial" panose="020B0604020202020204" pitchFamily="34" charset="0"/>
                <a:ea typeface="Calibri" panose="020F0502020204030204" pitchFamily="34" charset="0"/>
                <a:cs typeface="Arial" panose="020B0604020202020204" pitchFamily="34" charset="0"/>
              </a:rPr>
              <a:t> ta có nhiều </a:t>
            </a:r>
            <a:r>
              <a:rPr lang="en-US" sz="4200" dirty="0" err="1">
                <a:latin typeface="Arial" panose="020B0604020202020204" pitchFamily="34" charset="0"/>
                <a:ea typeface="Calibri" panose="020F0502020204030204" pitchFamily="34" charset="0"/>
                <a:cs typeface="Arial" panose="020B0604020202020204" pitchFamily="34" charset="0"/>
              </a:rPr>
              <a:t>nét</a:t>
            </a:r>
            <a:r>
              <a:rPr lang="en-US" sz="4200" dirty="0">
                <a:latin typeface="Arial" panose="020B0604020202020204" pitchFamily="34" charset="0"/>
                <a:ea typeface="Calibri" panose="020F0502020204030204" pitchFamily="34" charset="0"/>
                <a:cs typeface="Arial" panose="020B0604020202020204" pitchFamily="34" charset="0"/>
              </a:rPr>
              <a:t> nổi bật, </a:t>
            </a:r>
            <a:r>
              <a:rPr lang="en-US" sz="4200" dirty="0" err="1">
                <a:latin typeface="Arial" panose="020B0604020202020204" pitchFamily="34" charset="0"/>
                <a:ea typeface="Calibri" panose="020F0502020204030204" pitchFamily="34" charset="0"/>
                <a:cs typeface="Arial" panose="020B0604020202020204" pitchFamily="34" charset="0"/>
              </a:rPr>
              <a:t>đáng</a:t>
            </a:r>
            <a:r>
              <a:rPr lang="en-US" sz="4200" dirty="0">
                <a:latin typeface="Arial" panose="020B0604020202020204" pitchFamily="34" charset="0"/>
                <a:ea typeface="Calibri" panose="020F0502020204030204" pitchFamily="34" charset="0"/>
                <a:cs typeface="Arial" panose="020B0604020202020204" pitchFamily="34" charset="0"/>
              </a:rPr>
              <a:t> tự </a:t>
            </a:r>
            <a:r>
              <a:rPr lang="en-US" sz="4200" dirty="0" err="1">
                <a:latin typeface="Arial" panose="020B0604020202020204" pitchFamily="34" charset="0"/>
                <a:ea typeface="Calibri" panose="020F0502020204030204" pitchFamily="34" charset="0"/>
                <a:cs typeface="Arial" panose="020B0604020202020204" pitchFamily="34" charset="0"/>
              </a:rPr>
              <a:t>hào</a:t>
            </a:r>
            <a:r>
              <a:rPr lang="en-US" sz="4200" dirty="0">
                <a:latin typeface="Arial" panose="020B0604020202020204" pitchFamily="34" charset="0"/>
                <a:ea typeface="Calibri" panose="020F0502020204030204" pitchFamily="34" charset="0"/>
                <a:cs typeface="Arial" panose="020B0604020202020204" pitchFamily="34" charset="0"/>
              </a:rPr>
              <a:t> trong học </a:t>
            </a:r>
            <a:r>
              <a:rPr lang="en-US" sz="4200" dirty="0" err="1">
                <a:latin typeface="Arial" panose="020B0604020202020204" pitchFamily="34" charset="0"/>
                <a:ea typeface="Calibri" panose="020F0502020204030204" pitchFamily="34" charset="0"/>
                <a:cs typeface="Arial" panose="020B0604020202020204" pitchFamily="34" charset="0"/>
              </a:rPr>
              <a:t>tập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rèn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luyện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các </a:t>
            </a:r>
            <a:r>
              <a:rPr lang="en-US" sz="4200" dirty="0" err="1">
                <a:latin typeface="Arial" panose="020B0604020202020204" pitchFamily="34" charset="0"/>
                <a:ea typeface="Calibri" panose="020F0502020204030204" pitchFamily="34" charset="0"/>
                <a:cs typeface="Arial" panose="020B0604020202020204" pitchFamily="34" charset="0"/>
              </a:rPr>
              <a:t>hoạt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truyền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thống</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Đội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niên</a:t>
            </a:r>
            <a:r>
              <a:rPr lang="en-US" sz="4200" dirty="0">
                <a:latin typeface="Arial" panose="020B0604020202020204" pitchFamily="34" charset="0"/>
                <a:ea typeface="Calibri" panose="020F0502020204030204" pitchFamily="34" charset="0"/>
                <a:cs typeface="Arial" panose="020B0604020202020204" pitchFamily="34" charset="0"/>
              </a:rPr>
              <a:t> Tiền </a:t>
            </a:r>
            <a:r>
              <a:rPr lang="en-US" sz="4200" dirty="0" err="1">
                <a:latin typeface="Arial" panose="020B0604020202020204" pitchFamily="34" charset="0"/>
                <a:ea typeface="Calibri" panose="020F0502020204030204" pitchFamily="34" charset="0"/>
                <a:cs typeface="Arial" panose="020B0604020202020204" pitchFamily="34" charset="0"/>
              </a:rPr>
              <a:t>phong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Hồ</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Chí</a:t>
            </a:r>
            <a:r>
              <a:rPr lang="en-US" sz="4200" dirty="0">
                <a:latin typeface="Arial" panose="020B0604020202020204" pitchFamily="34" charset="0"/>
                <a:ea typeface="Calibri" panose="020F0502020204030204" pitchFamily="34" charset="0"/>
                <a:cs typeface="Arial" panose="020B0604020202020204" pitchFamily="34" charset="0"/>
              </a:rPr>
              <a:t> Minh. Có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những</a:t>
            </a:r>
            <a:r>
              <a:rPr lang="en-US" sz="4200" dirty="0">
                <a:latin typeface="Arial" panose="020B0604020202020204" pitchFamily="34" charset="0"/>
                <a:ea typeface="Calibri" panose="020F0502020204030204" pitchFamily="34" charset="0"/>
                <a:cs typeface="Arial" panose="020B0604020202020204" pitchFamily="34" charset="0"/>
              </a:rPr>
              <a:t> thành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này là nhờ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nỗ</a:t>
            </a:r>
            <a:r>
              <a:rPr lang="en-US" sz="4200" dirty="0">
                <a:latin typeface="Arial" panose="020B0604020202020204" pitchFamily="34" charset="0"/>
                <a:ea typeface="Calibri" panose="020F0502020204030204" pitchFamily="34" charset="0"/>
                <a:cs typeface="Arial" panose="020B0604020202020204" pitchFamily="34" charset="0"/>
              </a:rPr>
              <a:t> lực </a:t>
            </a:r>
            <a:r>
              <a:rPr lang="en-US" sz="4200" dirty="0" err="1">
                <a:latin typeface="Arial" panose="020B0604020202020204" pitchFamily="34" charset="0"/>
                <a:ea typeface="Calibri" panose="020F0502020204030204" pitchFamily="34" charset="0"/>
                <a:cs typeface="Arial" panose="020B0604020202020204" pitchFamily="34" charset="0"/>
              </a:rPr>
              <a:t>phấn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đấu</a:t>
            </a:r>
            <a:r>
              <a:rPr lang="en-US" sz="4200" dirty="0">
                <a:latin typeface="Arial" panose="020B0604020202020204" pitchFamily="34" charset="0"/>
                <a:ea typeface="Calibri" panose="020F0502020204030204" pitchFamily="34" charset="0"/>
                <a:cs typeface="Arial" panose="020B0604020202020204" pitchFamily="34" charset="0"/>
              </a:rPr>
              <a:t> của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trò trường ta từ nhiều năm nay. Các </a:t>
            </a:r>
            <a:r>
              <a:rPr lang="en-US" sz="4200" dirty="0" err="1">
                <a:latin typeface="Arial" panose="020B0604020202020204" pitchFamily="34" charset="0"/>
                <a:ea typeface="Calibri" panose="020F0502020204030204" pitchFamily="34" charset="0"/>
                <a:cs typeface="Arial" panose="020B0604020202020204" pitchFamily="34" charset="0"/>
              </a:rPr>
              <a:t>em</a:t>
            </a:r>
            <a:r>
              <a:rPr lang="en-US" sz="4200" dirty="0">
                <a:latin typeface="Arial" panose="020B0604020202020204" pitchFamily="34" charset="0"/>
                <a:ea typeface="Calibri" panose="020F0502020204030204" pitchFamily="34" charset="0"/>
                <a:cs typeface="Arial" panose="020B0604020202020204" pitchFamily="34" charset="0"/>
              </a:rPr>
              <a:t> cần phải </a:t>
            </a:r>
            <a:r>
              <a:rPr lang="en-US" sz="4200" dirty="0" err="1">
                <a:latin typeface="Arial" panose="020B0604020202020204" pitchFamily="34" charset="0"/>
                <a:ea typeface="Calibri" panose="020F0502020204030204" pitchFamily="34" charset="0"/>
                <a:cs typeface="Arial" panose="020B0604020202020204" pitchFamily="34" charset="0"/>
              </a:rPr>
              <a:t>cố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gắng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giữ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gìn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phát </a:t>
            </a:r>
            <a:r>
              <a:rPr lang="en-US" sz="4200" dirty="0" err="1">
                <a:latin typeface="Arial" panose="020B0604020202020204" pitchFamily="34" charset="0"/>
                <a:ea typeface="Calibri" panose="020F0502020204030204" pitchFamily="34" charset="0"/>
                <a:cs typeface="Arial" panose="020B0604020202020204" pitchFamily="34" charset="0"/>
              </a:rPr>
              <a:t>huy</a:t>
            </a:r>
            <a:r>
              <a:rPr lang="en-US" sz="4200" dirty="0">
                <a:latin typeface="Arial" panose="020B0604020202020204" pitchFamily="34" charset="0"/>
                <a:ea typeface="Calibri" panose="020F0502020204030204" pitchFamily="34" charset="0"/>
                <a:cs typeface="Arial" panose="020B0604020202020204" pitchFamily="34" charset="0"/>
              </a:rPr>
              <a:t> tốt các </a:t>
            </a:r>
            <a:r>
              <a:rPr lang="en-US" sz="4200" dirty="0" err="1">
                <a:latin typeface="Arial" panose="020B0604020202020204" pitchFamily="34" charset="0"/>
                <a:ea typeface="Calibri" panose="020F0502020204030204" pitchFamily="34" charset="0"/>
                <a:cs typeface="Arial" panose="020B0604020202020204" pitchFamily="34" charset="0"/>
              </a:rPr>
              <a:t>truyền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thống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đó</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t="18707" r="3854"/>
          <a:stretch>
            <a:fillRect/>
          </a:stretch>
        </p:blipFill>
        <p:spPr>
          <a:xfrm>
            <a:off x="16522798" y="-6211"/>
            <a:ext cx="1628986" cy="3269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560</Words>
  <Application>Microsoft Office PowerPoint</Application>
  <PresentationFormat>Custom</PresentationFormat>
  <Paragraphs>55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Ha_PC</cp:lastModifiedBy>
  <cp:revision>9</cp:revision>
  <dcterms:created xsi:type="dcterms:W3CDTF">2006-08-16T00:00:00Z</dcterms:created>
  <dcterms:modified xsi:type="dcterms:W3CDTF">2022-06-14T01:09:45Z</dcterms:modified>
  <dc:identifier>DAEswOIwa4E</dc:identifier>
</cp:coreProperties>
</file>