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1"/>
  </p:sldMasterIdLst>
  <p:notesMasterIdLst>
    <p:notesMasterId r:id="rId33"/>
  </p:notesMasterIdLst>
  <p:sldIdLst>
    <p:sldId id="334" r:id="rId2"/>
    <p:sldId id="325" r:id="rId3"/>
    <p:sldId id="365" r:id="rId4"/>
    <p:sldId id="366" r:id="rId5"/>
    <p:sldId id="380" r:id="rId6"/>
    <p:sldId id="369" r:id="rId7"/>
    <p:sldId id="381" r:id="rId8"/>
    <p:sldId id="387" r:id="rId9"/>
    <p:sldId id="372" r:id="rId10"/>
    <p:sldId id="375" r:id="rId11"/>
    <p:sldId id="371" r:id="rId12"/>
    <p:sldId id="386" r:id="rId13"/>
    <p:sldId id="367" r:id="rId14"/>
    <p:sldId id="335" r:id="rId15"/>
    <p:sldId id="388" r:id="rId16"/>
    <p:sldId id="308" r:id="rId17"/>
    <p:sldId id="330" r:id="rId18"/>
    <p:sldId id="391" r:id="rId19"/>
    <p:sldId id="392" r:id="rId20"/>
    <p:sldId id="393" r:id="rId21"/>
    <p:sldId id="394" r:id="rId22"/>
    <p:sldId id="395" r:id="rId23"/>
    <p:sldId id="396" r:id="rId24"/>
    <p:sldId id="397" r:id="rId25"/>
    <p:sldId id="378" r:id="rId26"/>
    <p:sldId id="379" r:id="rId27"/>
    <p:sldId id="331" r:id="rId28"/>
    <p:sldId id="353" r:id="rId29"/>
    <p:sldId id="398" r:id="rId30"/>
    <p:sldId id="399" r:id="rId31"/>
    <p:sldId id="297" r:id="rId32"/>
  </p:sldIdLst>
  <p:sldSz cx="15544800" cy="8229600"/>
  <p:notesSz cx="6858000" cy="9144000"/>
  <p:defaultTextStyle>
    <a:defPPr>
      <a:defRPr lang="vi-VN"/>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677863" indent="-220663"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1357313" indent="-442913"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2036763" indent="-665163"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2716213" indent="-887413"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4D7620"/>
    <a:srgbClr val="E6D34A"/>
    <a:srgbClr val="6600CC"/>
    <a:srgbClr val="DBD103"/>
    <a:srgbClr val="CCCC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14" autoAdjust="0"/>
    <p:restoredTop sz="94728" autoAdjust="0"/>
  </p:normalViewPr>
  <p:slideViewPr>
    <p:cSldViewPr>
      <p:cViewPr varScale="1">
        <p:scale>
          <a:sx n="61" d="100"/>
          <a:sy n="61" d="100"/>
        </p:scale>
        <p:origin x="-378" y="-96"/>
      </p:cViewPr>
      <p:guideLst>
        <p:guide orient="horz" pos="2592"/>
        <p:guide pos="48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BC7E7FC-4EFF-4CF6-9E33-AA86D3A6661A}" type="datetimeFigureOut">
              <a:rPr lang="en-US"/>
              <a:pPr>
                <a:defRPr/>
              </a:pPr>
              <a:t>8/16/2022</a:t>
            </a:fld>
            <a:endParaRPr lang="en-US"/>
          </a:p>
        </p:txBody>
      </p:sp>
      <p:sp>
        <p:nvSpPr>
          <p:cNvPr id="4" name="Slide Image Placeholder 3"/>
          <p:cNvSpPr>
            <a:spLocks noGrp="1" noRot="1" noChangeAspect="1"/>
          </p:cNvSpPr>
          <p:nvPr>
            <p:ph type="sldImg" idx="2"/>
          </p:nvPr>
        </p:nvSpPr>
        <p:spPr>
          <a:xfrm>
            <a:off x="190500" y="685800"/>
            <a:ext cx="6477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8457142-F828-4E25-A00E-B3BAA0BA833F}" type="slidenum">
              <a:rPr lang="en-US" altLang="vi-VN"/>
              <a:pPr/>
              <a:t>‹#›</a:t>
            </a:fld>
            <a:endParaRPr lang="en-US" altLang="vi-VN"/>
          </a:p>
        </p:txBody>
      </p:sp>
    </p:spTree>
    <p:extLst>
      <p:ext uri="{BB962C8B-B14F-4D97-AF65-F5344CB8AC3E}">
        <p14:creationId xmlns:p14="http://schemas.microsoft.com/office/powerpoint/2010/main" val="3832268270"/>
      </p:ext>
    </p:extLst>
  </p:cSld>
  <p:clrMap bg1="lt1" tx1="dk1" bg2="lt2" tx2="dk2" accent1="accent1" accent2="accent2" accent3="accent3" accent4="accent4" accent5="accent5" accent6="accent6" hlink="hlink" folHlink="folHlink"/>
  <p:notesStyle>
    <a:lvl1pPr algn="l" defTabSz="1357313" rtl="0" eaLnBrk="0" fontAlgn="base" hangingPunct="0">
      <a:spcBef>
        <a:spcPct val="30000"/>
      </a:spcBef>
      <a:spcAft>
        <a:spcPct val="0"/>
      </a:spcAft>
      <a:defRPr sz="1200" kern="1200">
        <a:solidFill>
          <a:schemeClr val="tx1"/>
        </a:solidFill>
        <a:latin typeface="+mn-lt"/>
        <a:ea typeface="+mn-ea"/>
        <a:cs typeface="+mn-cs"/>
      </a:defRPr>
    </a:lvl1pPr>
    <a:lvl2pPr marL="677863" algn="l" defTabSz="1357313" rtl="0" eaLnBrk="0" fontAlgn="base" hangingPunct="0">
      <a:spcBef>
        <a:spcPct val="30000"/>
      </a:spcBef>
      <a:spcAft>
        <a:spcPct val="0"/>
      </a:spcAft>
      <a:defRPr sz="1200" kern="1200">
        <a:solidFill>
          <a:schemeClr val="tx1"/>
        </a:solidFill>
        <a:latin typeface="+mn-lt"/>
        <a:ea typeface="+mn-ea"/>
        <a:cs typeface="+mn-cs"/>
      </a:defRPr>
    </a:lvl2pPr>
    <a:lvl3pPr marL="1357313" algn="l" defTabSz="1357313" rtl="0" eaLnBrk="0" fontAlgn="base" hangingPunct="0">
      <a:spcBef>
        <a:spcPct val="30000"/>
      </a:spcBef>
      <a:spcAft>
        <a:spcPct val="0"/>
      </a:spcAft>
      <a:defRPr sz="1200" kern="1200">
        <a:solidFill>
          <a:schemeClr val="tx1"/>
        </a:solidFill>
        <a:latin typeface="+mn-lt"/>
        <a:ea typeface="+mn-ea"/>
        <a:cs typeface="+mn-cs"/>
      </a:defRPr>
    </a:lvl3pPr>
    <a:lvl4pPr marL="2036763" algn="l" defTabSz="1357313" rtl="0" eaLnBrk="0" fontAlgn="base" hangingPunct="0">
      <a:spcBef>
        <a:spcPct val="30000"/>
      </a:spcBef>
      <a:spcAft>
        <a:spcPct val="0"/>
      </a:spcAft>
      <a:defRPr sz="1200" kern="1200">
        <a:solidFill>
          <a:schemeClr val="tx1"/>
        </a:solidFill>
        <a:latin typeface="+mn-lt"/>
        <a:ea typeface="+mn-ea"/>
        <a:cs typeface="+mn-cs"/>
      </a:defRPr>
    </a:lvl4pPr>
    <a:lvl5pPr marL="2716213" algn="l" defTabSz="1357313" rtl="0" eaLnBrk="0" fontAlgn="base" hangingPunct="0">
      <a:spcBef>
        <a:spcPct val="30000"/>
      </a:spcBef>
      <a:spcAft>
        <a:spcPct val="0"/>
      </a:spcAft>
      <a:defRPr sz="12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3100" y="1346836"/>
            <a:ext cx="116586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943100" y="4322446"/>
            <a:ext cx="116586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DA176CC7-0AD4-4DA4-82E9-4519A3FD9B5A}" type="slidenum">
              <a:rPr lang="vi-VN" altLang="vi-VN"/>
              <a:pPr/>
              <a:t>‹#›</a:t>
            </a:fld>
            <a:endParaRPr lang="vi-VN" altLang="vi-VN"/>
          </a:p>
        </p:txBody>
      </p:sp>
    </p:spTree>
    <p:extLst>
      <p:ext uri="{BB962C8B-B14F-4D97-AF65-F5344CB8AC3E}">
        <p14:creationId xmlns:p14="http://schemas.microsoft.com/office/powerpoint/2010/main" val="47491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756E81FC-85DC-492A-9C86-E755561A422C}" type="slidenum">
              <a:rPr lang="vi-VN" altLang="vi-VN"/>
              <a:pPr/>
              <a:t>‹#›</a:t>
            </a:fld>
            <a:endParaRPr lang="vi-VN" altLang="vi-VN"/>
          </a:p>
        </p:txBody>
      </p:sp>
    </p:spTree>
    <p:extLst>
      <p:ext uri="{BB962C8B-B14F-4D97-AF65-F5344CB8AC3E}">
        <p14:creationId xmlns:p14="http://schemas.microsoft.com/office/powerpoint/2010/main" val="104553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7" y="438150"/>
            <a:ext cx="3351848"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5" y="438150"/>
            <a:ext cx="9861233"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45CED7C-D51B-441B-88EA-169B6E0F7911}" type="slidenum">
              <a:rPr lang="vi-VN" altLang="vi-VN"/>
              <a:pPr/>
              <a:t>‹#›</a:t>
            </a:fld>
            <a:endParaRPr lang="vi-VN" altLang="vi-VN"/>
          </a:p>
        </p:txBody>
      </p:sp>
    </p:spTree>
    <p:extLst>
      <p:ext uri="{BB962C8B-B14F-4D97-AF65-F5344CB8AC3E}">
        <p14:creationId xmlns:p14="http://schemas.microsoft.com/office/powerpoint/2010/main" val="332237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2A2528F-348B-49B5-8D23-6B84D18C14CE}" type="slidenum">
              <a:rPr lang="vi-VN" altLang="vi-VN"/>
              <a:pPr/>
              <a:t>‹#›</a:t>
            </a:fld>
            <a:endParaRPr lang="vi-VN" altLang="vi-VN"/>
          </a:p>
        </p:txBody>
      </p:sp>
    </p:spTree>
    <p:extLst>
      <p:ext uri="{BB962C8B-B14F-4D97-AF65-F5344CB8AC3E}">
        <p14:creationId xmlns:p14="http://schemas.microsoft.com/office/powerpoint/2010/main" val="396619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09" y="2051686"/>
            <a:ext cx="1340739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1060609" y="5507356"/>
            <a:ext cx="1340739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5D12EE79-15DC-4A87-87B1-B60C49AB149C}" type="slidenum">
              <a:rPr lang="vi-VN" altLang="vi-VN"/>
              <a:pPr/>
              <a:t>‹#›</a:t>
            </a:fld>
            <a:endParaRPr lang="vi-VN" altLang="vi-VN"/>
          </a:p>
        </p:txBody>
      </p:sp>
    </p:spTree>
    <p:extLst>
      <p:ext uri="{BB962C8B-B14F-4D97-AF65-F5344CB8AC3E}">
        <p14:creationId xmlns:p14="http://schemas.microsoft.com/office/powerpoint/2010/main" val="149714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190750"/>
            <a:ext cx="660654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190750"/>
            <a:ext cx="660654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4C5A764C-05BB-4EC6-9DF5-4053225DBE82}" type="slidenum">
              <a:rPr lang="vi-VN" altLang="vi-VN"/>
              <a:pPr/>
              <a:t>‹#›</a:t>
            </a:fld>
            <a:endParaRPr lang="vi-VN" altLang="vi-VN"/>
          </a:p>
        </p:txBody>
      </p:sp>
    </p:spTree>
    <p:extLst>
      <p:ext uri="{BB962C8B-B14F-4D97-AF65-F5344CB8AC3E}">
        <p14:creationId xmlns:p14="http://schemas.microsoft.com/office/powerpoint/2010/main" val="64201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438150"/>
            <a:ext cx="1340739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017396"/>
            <a:ext cx="6576178"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p:cNvSpPr>
            <a:spLocks noGrp="1"/>
          </p:cNvSpPr>
          <p:nvPr>
            <p:ph sz="half" idx="2"/>
          </p:nvPr>
        </p:nvSpPr>
        <p:spPr>
          <a:xfrm>
            <a:off x="1070731" y="3006090"/>
            <a:ext cx="6576178"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5" y="2017396"/>
            <a:ext cx="6608565"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6" name="Content Placeholder 5"/>
          <p:cNvSpPr>
            <a:spLocks noGrp="1"/>
          </p:cNvSpPr>
          <p:nvPr>
            <p:ph sz="quarter" idx="4"/>
          </p:nvPr>
        </p:nvSpPr>
        <p:spPr>
          <a:xfrm>
            <a:off x="7869555" y="3006090"/>
            <a:ext cx="6608565"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fld id="{7BECC848-C354-4022-9E05-20B73FDCE9D1}" type="slidenum">
              <a:rPr lang="vi-VN" altLang="vi-VN"/>
              <a:pPr/>
              <a:t>‹#›</a:t>
            </a:fld>
            <a:endParaRPr lang="vi-VN" altLang="vi-VN"/>
          </a:p>
        </p:txBody>
      </p:sp>
    </p:spTree>
    <p:extLst>
      <p:ext uri="{BB962C8B-B14F-4D97-AF65-F5344CB8AC3E}">
        <p14:creationId xmlns:p14="http://schemas.microsoft.com/office/powerpoint/2010/main" val="153177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fld id="{BE6D9F15-2A17-4A4C-ADF9-C4693902ECA8}" type="slidenum">
              <a:rPr lang="vi-VN" altLang="vi-VN"/>
              <a:pPr/>
              <a:t>‹#›</a:t>
            </a:fld>
            <a:endParaRPr lang="vi-VN" altLang="vi-VN"/>
          </a:p>
        </p:txBody>
      </p:sp>
    </p:spTree>
    <p:extLst>
      <p:ext uri="{BB962C8B-B14F-4D97-AF65-F5344CB8AC3E}">
        <p14:creationId xmlns:p14="http://schemas.microsoft.com/office/powerpoint/2010/main" val="149368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fld id="{C2BB25AC-4E04-44F3-A0FE-5C5C8C1E6971}" type="slidenum">
              <a:rPr lang="vi-VN" altLang="vi-VN"/>
              <a:pPr/>
              <a:t>‹#›</a:t>
            </a:fld>
            <a:endParaRPr lang="vi-VN" altLang="vi-VN"/>
          </a:p>
        </p:txBody>
      </p:sp>
    </p:spTree>
    <p:extLst>
      <p:ext uri="{BB962C8B-B14F-4D97-AF65-F5344CB8AC3E}">
        <p14:creationId xmlns:p14="http://schemas.microsoft.com/office/powerpoint/2010/main" val="185399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48640"/>
            <a:ext cx="5013602"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608565" y="1184911"/>
            <a:ext cx="7869555"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2468880"/>
            <a:ext cx="5013602"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0E17B5E5-6AE3-4BF4-A869-D36A1F98498A}" type="slidenum">
              <a:rPr lang="vi-VN" altLang="vi-VN"/>
              <a:pPr/>
              <a:t>‹#›</a:t>
            </a:fld>
            <a:endParaRPr lang="vi-VN" altLang="vi-VN"/>
          </a:p>
        </p:txBody>
      </p:sp>
    </p:spTree>
    <p:extLst>
      <p:ext uri="{BB962C8B-B14F-4D97-AF65-F5344CB8AC3E}">
        <p14:creationId xmlns:p14="http://schemas.microsoft.com/office/powerpoint/2010/main" val="21468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48640"/>
            <a:ext cx="5013602"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184911"/>
            <a:ext cx="7869555" cy="5848350"/>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70730" y="2468880"/>
            <a:ext cx="5013602"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240DBD5D-2D73-4AA5-9919-E2C0159A9238}" type="slidenum">
              <a:rPr lang="vi-VN" altLang="vi-VN"/>
              <a:pPr/>
              <a:t>‹#›</a:t>
            </a:fld>
            <a:endParaRPr lang="vi-VN" altLang="vi-VN"/>
          </a:p>
        </p:txBody>
      </p:sp>
    </p:spTree>
    <p:extLst>
      <p:ext uri="{BB962C8B-B14F-4D97-AF65-F5344CB8AC3E}">
        <p14:creationId xmlns:p14="http://schemas.microsoft.com/office/powerpoint/2010/main" val="56313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68388" y="438150"/>
            <a:ext cx="134080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068388" y="2190750"/>
            <a:ext cx="13408025"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68388" y="7627938"/>
            <a:ext cx="3497262" cy="438150"/>
          </a:xfrm>
          <a:prstGeom prst="rect">
            <a:avLst/>
          </a:prstGeom>
        </p:spPr>
        <p:txBody>
          <a:bodyPr vert="horz" lIns="91440" tIns="45720" rIns="91440" bIns="45720" rtlCol="0" anchor="ctr"/>
          <a:lstStyle>
            <a:lvl1pPr algn="l">
              <a:defRPr sz="1440">
                <a:solidFill>
                  <a:schemeClr val="tx1">
                    <a:tint val="75000"/>
                  </a:schemeClr>
                </a:solidFill>
                <a:latin typeface="Arial" panose="020B0604020202020204" pitchFamily="34" charset="0"/>
                <a:cs typeface="Arial" panose="020B0604020202020204" pitchFamily="34" charset="0"/>
              </a:defRPr>
            </a:lvl1pPr>
          </a:lstStyle>
          <a:p>
            <a:pPr>
              <a:defRPr/>
            </a:pPr>
            <a:endParaRPr lang="vi-VN"/>
          </a:p>
        </p:txBody>
      </p:sp>
      <p:sp>
        <p:nvSpPr>
          <p:cNvPr id="5" name="Footer Placeholder 4"/>
          <p:cNvSpPr>
            <a:spLocks noGrp="1"/>
          </p:cNvSpPr>
          <p:nvPr>
            <p:ph type="ftr" sz="quarter" idx="3"/>
          </p:nvPr>
        </p:nvSpPr>
        <p:spPr>
          <a:xfrm>
            <a:off x="5149850" y="7627938"/>
            <a:ext cx="5245100" cy="438150"/>
          </a:xfrm>
          <a:prstGeom prst="rect">
            <a:avLst/>
          </a:prstGeom>
        </p:spPr>
        <p:txBody>
          <a:bodyPr vert="horz" lIns="91440" tIns="45720" rIns="91440" bIns="45720" rtlCol="0" anchor="ctr"/>
          <a:lstStyle>
            <a:lvl1pPr algn="ctr">
              <a:defRPr sz="1440">
                <a:solidFill>
                  <a:schemeClr val="tx1">
                    <a:tint val="75000"/>
                  </a:schemeClr>
                </a:solidFill>
                <a:latin typeface="Arial" panose="020B0604020202020204" pitchFamily="34" charset="0"/>
                <a:cs typeface="Arial" panose="020B0604020202020204" pitchFamily="34" charset="0"/>
              </a:defRPr>
            </a:lvl1pPr>
          </a:lstStyle>
          <a:p>
            <a:pPr>
              <a:defRPr/>
            </a:pPr>
            <a:endParaRPr lang="vi-VN"/>
          </a:p>
        </p:txBody>
      </p:sp>
      <p:sp>
        <p:nvSpPr>
          <p:cNvPr id="6" name="Slide Number Placeholder 5"/>
          <p:cNvSpPr>
            <a:spLocks noGrp="1"/>
          </p:cNvSpPr>
          <p:nvPr>
            <p:ph type="sldNum" sz="quarter" idx="4"/>
          </p:nvPr>
        </p:nvSpPr>
        <p:spPr>
          <a:xfrm>
            <a:off x="10979150" y="7627938"/>
            <a:ext cx="3497263" cy="438150"/>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898989"/>
                </a:solidFill>
              </a:defRPr>
            </a:lvl1pPr>
          </a:lstStyle>
          <a:p>
            <a:fld id="{F9056228-D441-4200-911C-7149699D394E}" type="slidenum">
              <a:rPr lang="vi-VN" altLang="vi-VN"/>
              <a:pPr/>
              <a:t>‹#›</a:t>
            </a:fld>
            <a:endParaRPr lang="vi-VN" altLang="vi-VN"/>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1096963" rtl="0" eaLnBrk="0" fontAlgn="base" hangingPunct="0">
        <a:lnSpc>
          <a:spcPct val="90000"/>
        </a:lnSpc>
        <a:spcBef>
          <a:spcPct val="0"/>
        </a:spcBef>
        <a:spcAft>
          <a:spcPct val="0"/>
        </a:spcAft>
        <a:defRPr sz="5200" kern="1200">
          <a:solidFill>
            <a:schemeClr val="tx1"/>
          </a:solidFill>
          <a:latin typeface="+mj-lt"/>
          <a:ea typeface="+mj-ea"/>
          <a:cs typeface="+mj-cs"/>
        </a:defRPr>
      </a:lvl1pPr>
      <a:lvl2pPr algn="l" defTabSz="1096963" rtl="0" eaLnBrk="0" fontAlgn="base" hangingPunct="0">
        <a:lnSpc>
          <a:spcPct val="90000"/>
        </a:lnSpc>
        <a:spcBef>
          <a:spcPct val="0"/>
        </a:spcBef>
        <a:spcAft>
          <a:spcPct val="0"/>
        </a:spcAft>
        <a:defRPr sz="5200">
          <a:solidFill>
            <a:schemeClr val="tx1"/>
          </a:solidFill>
          <a:latin typeface="Times New Roman" panose="02020603050405020304" pitchFamily="18" charset="0"/>
        </a:defRPr>
      </a:lvl2pPr>
      <a:lvl3pPr algn="l" defTabSz="1096963" rtl="0" eaLnBrk="0" fontAlgn="base" hangingPunct="0">
        <a:lnSpc>
          <a:spcPct val="90000"/>
        </a:lnSpc>
        <a:spcBef>
          <a:spcPct val="0"/>
        </a:spcBef>
        <a:spcAft>
          <a:spcPct val="0"/>
        </a:spcAft>
        <a:defRPr sz="5200">
          <a:solidFill>
            <a:schemeClr val="tx1"/>
          </a:solidFill>
          <a:latin typeface="Times New Roman" panose="02020603050405020304" pitchFamily="18" charset="0"/>
        </a:defRPr>
      </a:lvl3pPr>
      <a:lvl4pPr algn="l" defTabSz="1096963" rtl="0" eaLnBrk="0" fontAlgn="base" hangingPunct="0">
        <a:lnSpc>
          <a:spcPct val="90000"/>
        </a:lnSpc>
        <a:spcBef>
          <a:spcPct val="0"/>
        </a:spcBef>
        <a:spcAft>
          <a:spcPct val="0"/>
        </a:spcAft>
        <a:defRPr sz="5200">
          <a:solidFill>
            <a:schemeClr val="tx1"/>
          </a:solidFill>
          <a:latin typeface="Times New Roman" panose="02020603050405020304" pitchFamily="18" charset="0"/>
        </a:defRPr>
      </a:lvl4pPr>
      <a:lvl5pPr algn="l" defTabSz="1096963" rtl="0" eaLnBrk="0" fontAlgn="base" hangingPunct="0">
        <a:lnSpc>
          <a:spcPct val="90000"/>
        </a:lnSpc>
        <a:spcBef>
          <a:spcPct val="0"/>
        </a:spcBef>
        <a:spcAft>
          <a:spcPct val="0"/>
        </a:spcAft>
        <a:defRPr sz="5200">
          <a:solidFill>
            <a:schemeClr val="tx1"/>
          </a:solidFill>
          <a:latin typeface="Times New Roman" panose="02020603050405020304" pitchFamily="18" charset="0"/>
        </a:defRPr>
      </a:lvl5pPr>
      <a:lvl6pPr marL="457200" algn="l" defTabSz="1096963" rtl="0" fontAlgn="base">
        <a:lnSpc>
          <a:spcPct val="90000"/>
        </a:lnSpc>
        <a:spcBef>
          <a:spcPct val="0"/>
        </a:spcBef>
        <a:spcAft>
          <a:spcPct val="0"/>
        </a:spcAft>
        <a:defRPr sz="5200">
          <a:solidFill>
            <a:schemeClr val="tx1"/>
          </a:solidFill>
          <a:latin typeface="Times New Roman" panose="02020603050405020304" pitchFamily="18" charset="0"/>
        </a:defRPr>
      </a:lvl6pPr>
      <a:lvl7pPr marL="914400" algn="l" defTabSz="1096963" rtl="0" fontAlgn="base">
        <a:lnSpc>
          <a:spcPct val="90000"/>
        </a:lnSpc>
        <a:spcBef>
          <a:spcPct val="0"/>
        </a:spcBef>
        <a:spcAft>
          <a:spcPct val="0"/>
        </a:spcAft>
        <a:defRPr sz="5200">
          <a:solidFill>
            <a:schemeClr val="tx1"/>
          </a:solidFill>
          <a:latin typeface="Times New Roman" panose="02020603050405020304" pitchFamily="18" charset="0"/>
        </a:defRPr>
      </a:lvl7pPr>
      <a:lvl8pPr marL="1371600" algn="l" defTabSz="1096963" rtl="0" fontAlgn="base">
        <a:lnSpc>
          <a:spcPct val="90000"/>
        </a:lnSpc>
        <a:spcBef>
          <a:spcPct val="0"/>
        </a:spcBef>
        <a:spcAft>
          <a:spcPct val="0"/>
        </a:spcAft>
        <a:defRPr sz="5200">
          <a:solidFill>
            <a:schemeClr val="tx1"/>
          </a:solidFill>
          <a:latin typeface="Times New Roman" panose="02020603050405020304" pitchFamily="18" charset="0"/>
        </a:defRPr>
      </a:lvl8pPr>
      <a:lvl9pPr marL="1828800" algn="l" defTabSz="1096963" rtl="0" fontAlgn="base">
        <a:lnSpc>
          <a:spcPct val="90000"/>
        </a:lnSpc>
        <a:spcBef>
          <a:spcPct val="0"/>
        </a:spcBef>
        <a:spcAft>
          <a:spcPct val="0"/>
        </a:spcAft>
        <a:defRPr sz="5200">
          <a:solidFill>
            <a:schemeClr val="tx1"/>
          </a:solidFill>
          <a:latin typeface="Times New Roman" panose="02020603050405020304" pitchFamily="18" charset="0"/>
        </a:defRPr>
      </a:lvl9pPr>
    </p:titleStyle>
    <p:bodyStyle>
      <a:lvl1pPr marL="273050" indent="-273050" algn="l" defTabSz="1096963" rtl="0" eaLnBrk="0" fontAlgn="base" hangingPunct="0">
        <a:lnSpc>
          <a:spcPct val="90000"/>
        </a:lnSpc>
        <a:spcBef>
          <a:spcPts val="1200"/>
        </a:spcBef>
        <a:spcAft>
          <a:spcPct val="0"/>
        </a:spcAft>
        <a:buFont typeface="Arial" pitchFamily="34" charset="0"/>
        <a:buChar char="•"/>
        <a:defRPr sz="3300" kern="1200">
          <a:solidFill>
            <a:schemeClr val="tx1"/>
          </a:solidFill>
          <a:latin typeface="+mn-lt"/>
          <a:ea typeface="+mn-ea"/>
          <a:cs typeface="+mn-cs"/>
        </a:defRPr>
      </a:lvl1pPr>
      <a:lvl2pPr marL="822325" indent="-273050" algn="l" defTabSz="1096963" rtl="0" eaLnBrk="0" fontAlgn="base" hangingPunct="0">
        <a:lnSpc>
          <a:spcPct val="90000"/>
        </a:lnSpc>
        <a:spcBef>
          <a:spcPts val="600"/>
        </a:spcBef>
        <a:spcAft>
          <a:spcPct val="0"/>
        </a:spcAft>
        <a:buFont typeface="Arial" pitchFamily="34" charset="0"/>
        <a:buChar char="•"/>
        <a:defRPr sz="2800" kern="1200">
          <a:solidFill>
            <a:schemeClr val="tx1"/>
          </a:solidFill>
          <a:latin typeface="+mn-lt"/>
          <a:ea typeface="+mn-ea"/>
          <a:cs typeface="+mn-cs"/>
        </a:defRPr>
      </a:lvl2pPr>
      <a:lvl3pPr marL="1371600" indent="-273050" algn="l" defTabSz="1096963" rtl="0" eaLnBrk="0" fontAlgn="base" hangingPunct="0">
        <a:lnSpc>
          <a:spcPct val="90000"/>
        </a:lnSpc>
        <a:spcBef>
          <a:spcPts val="600"/>
        </a:spcBef>
        <a:spcAft>
          <a:spcPct val="0"/>
        </a:spcAft>
        <a:buFont typeface="Arial" pitchFamily="34" charset="0"/>
        <a:buChar char="•"/>
        <a:defRPr sz="2400" kern="1200">
          <a:solidFill>
            <a:schemeClr val="tx1"/>
          </a:solidFill>
          <a:latin typeface="+mn-lt"/>
          <a:ea typeface="+mn-ea"/>
          <a:cs typeface="+mn-cs"/>
        </a:defRPr>
      </a:lvl3pPr>
      <a:lvl4pPr marL="1919288" indent="-273050" algn="l" defTabSz="1096963" rtl="0" eaLnBrk="0" fontAlgn="base" hangingPunct="0">
        <a:lnSpc>
          <a:spcPct val="90000"/>
        </a:lnSpc>
        <a:spcBef>
          <a:spcPts val="600"/>
        </a:spcBef>
        <a:spcAft>
          <a:spcPct val="0"/>
        </a:spcAft>
        <a:buFont typeface="Arial" pitchFamily="34" charset="0"/>
        <a:buChar char="•"/>
        <a:defRPr sz="2100" kern="1200">
          <a:solidFill>
            <a:schemeClr val="tx1"/>
          </a:solidFill>
          <a:latin typeface="+mn-lt"/>
          <a:ea typeface="+mn-ea"/>
          <a:cs typeface="+mn-cs"/>
        </a:defRPr>
      </a:lvl4pPr>
      <a:lvl5pPr marL="2468563" indent="-273050" algn="l" defTabSz="1096963" rtl="0" eaLnBrk="0" fontAlgn="base" hangingPunct="0">
        <a:lnSpc>
          <a:spcPct val="90000"/>
        </a:lnSpc>
        <a:spcBef>
          <a:spcPts val="600"/>
        </a:spcBef>
        <a:spcAft>
          <a:spcPct val="0"/>
        </a:spcAft>
        <a:buFont typeface="Arial" pitchFamily="34" charset="0"/>
        <a:buChar char="•"/>
        <a:defRPr sz="21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4.png"/><Relationship Id="rId7" Type="http://schemas.openxmlformats.org/officeDocument/2006/relationships/image" Target="../media/image33.wmf"/><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2.gif"/><Relationship Id="rId5" Type="http://schemas.openxmlformats.org/officeDocument/2006/relationships/image" Target="../media/image31.wmf"/><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1775" y="34925"/>
            <a:ext cx="15776575" cy="84613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flipH="1" flipV="1">
            <a:off x="2635250" y="1954213"/>
            <a:ext cx="9361488" cy="4248150"/>
          </a:xfrm>
          <a:prstGeom prst="rect">
            <a:avLst/>
          </a:prstGeom>
          <a:solidFill>
            <a:srgbClr val="FFFF00"/>
          </a:solidFill>
          <a:ln w="889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3103563" y="2279650"/>
            <a:ext cx="8424862" cy="3430588"/>
          </a:xfrm>
          <a:prstGeom prst="rect">
            <a:avLst/>
          </a:prstGeom>
          <a:solidFill>
            <a:srgbClr val="FF0000"/>
          </a:solidFill>
          <a:ln w="889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3571875" y="2646363"/>
            <a:ext cx="7488238" cy="2543175"/>
          </a:xfrm>
          <a:prstGeom prst="rect">
            <a:avLst/>
          </a:prstGeom>
          <a:solidFill>
            <a:srgbClr val="6600CC"/>
          </a:solidFill>
          <a:ln w="88900" cmpd="dbl">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latin typeface="Times New Roman" panose="02020603050405020304" pitchFamily="18" charset="0"/>
                <a:cs typeface="Times New Roman" panose="02020603050405020304" pitchFamily="18" charset="0"/>
              </a:rPr>
              <a:t>MÔN KHOA HỌC TỰ NHIÊN</a:t>
            </a:r>
          </a:p>
          <a:p>
            <a:pPr algn="ctr">
              <a:defRPr/>
            </a:pPr>
            <a:r>
              <a:rPr lang="en-US" sz="4000">
                <a:latin typeface="Times New Roman" panose="02020603050405020304" pitchFamily="18" charset="0"/>
                <a:cs typeface="Times New Roman" panose="02020603050405020304" pitchFamily="18" charset="0"/>
              </a:rPr>
              <a:t>Phần Vật Lý</a:t>
            </a:r>
          </a:p>
        </p:txBody>
      </p:sp>
      <p:sp>
        <p:nvSpPr>
          <p:cNvPr id="2" name="TextBox 1"/>
          <p:cNvSpPr txBox="1">
            <a:spLocks noChangeArrowheads="1"/>
          </p:cNvSpPr>
          <p:nvPr/>
        </p:nvSpPr>
        <p:spPr bwMode="auto">
          <a:xfrm>
            <a:off x="3282950" y="6605588"/>
            <a:ext cx="8039100" cy="708025"/>
          </a:xfrm>
          <a:prstGeom prst="rect">
            <a:avLst/>
          </a:prstGeom>
          <a:solidFill>
            <a:srgbClr val="00B0F0"/>
          </a:solidFill>
          <a:ln w="88900" cmpd="dbl">
            <a:solidFill>
              <a:srgbClr val="FFFF00"/>
            </a:solidFill>
            <a:miter lim="800000"/>
            <a:headEnd/>
            <a:tailEnd/>
          </a:ln>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4000">
                <a:solidFill>
                  <a:srgbClr val="FF0000"/>
                </a:solidFill>
              </a:rPr>
              <a:t>Giáo viên:</a:t>
            </a:r>
            <a:r>
              <a:rPr lang="en-US" altLang="en-US" sz="4000"/>
              <a:t> </a:t>
            </a:r>
            <a:r>
              <a:rPr lang="en-US" altLang="en-US" sz="4000">
                <a:solidFill>
                  <a:srgbClr val="FF0000"/>
                </a:solidFill>
              </a:rPr>
              <a:t>…</a:t>
            </a:r>
          </a:p>
        </p:txBody>
      </p:sp>
      <p:sp>
        <p:nvSpPr>
          <p:cNvPr id="10" name="TextBox 3"/>
          <p:cNvSpPr txBox="1">
            <a:spLocks noChangeArrowheads="1"/>
          </p:cNvSpPr>
          <p:nvPr/>
        </p:nvSpPr>
        <p:spPr bwMode="auto">
          <a:xfrm>
            <a:off x="3302000" y="763588"/>
            <a:ext cx="8027988" cy="830262"/>
          </a:xfrm>
          <a:prstGeom prst="rect">
            <a:avLst/>
          </a:prstGeom>
          <a:solidFill>
            <a:srgbClr val="00B0F0"/>
          </a:solidFill>
          <a:ln w="88900" cmpd="thickThin">
            <a:solidFill>
              <a:srgbClr val="FFFF00"/>
            </a:solidFill>
            <a:miter lim="800000"/>
            <a:headEnd/>
            <a:tailEnd/>
          </a:ln>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4800">
                <a:solidFill>
                  <a:srgbClr val="FF0000"/>
                </a:solidFill>
                <a:latin typeface="Times New Roman" pitchFamily="18" charset="0"/>
                <a:cs typeface="Times New Roman" pitchFamily="18" charset="0"/>
              </a:rPr>
              <a:t>Trường THCS …</a:t>
            </a:r>
          </a:p>
        </p:txBody>
      </p:sp>
      <p:sp>
        <p:nvSpPr>
          <p:cNvPr id="7" name="5-Point Star 6"/>
          <p:cNvSpPr/>
          <p:nvPr/>
        </p:nvSpPr>
        <p:spPr>
          <a:xfrm>
            <a:off x="12957175" y="630238"/>
            <a:ext cx="914400" cy="830262"/>
          </a:xfrm>
          <a:prstGeom prst="star5">
            <a:avLst/>
          </a:prstGeom>
          <a:solidFill>
            <a:srgbClr val="E6D34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4-Point Star 7"/>
          <p:cNvSpPr/>
          <p:nvPr/>
        </p:nvSpPr>
        <p:spPr>
          <a:xfrm>
            <a:off x="14163675" y="3122613"/>
            <a:ext cx="935038" cy="1081087"/>
          </a:xfrm>
          <a:prstGeom prst="star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6-Point Star 8"/>
          <p:cNvSpPr/>
          <p:nvPr/>
        </p:nvSpPr>
        <p:spPr>
          <a:xfrm>
            <a:off x="13414375" y="5961063"/>
            <a:ext cx="982663" cy="998537"/>
          </a:xfrm>
          <a:prstGeom prst="star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5-Point Star 15"/>
          <p:cNvSpPr/>
          <p:nvPr/>
        </p:nvSpPr>
        <p:spPr>
          <a:xfrm>
            <a:off x="1155700" y="630238"/>
            <a:ext cx="914400" cy="830262"/>
          </a:xfrm>
          <a:prstGeom prst="star5">
            <a:avLst/>
          </a:prstGeom>
          <a:solidFill>
            <a:srgbClr val="E6D34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4-Point Star 17"/>
          <p:cNvSpPr/>
          <p:nvPr/>
        </p:nvSpPr>
        <p:spPr>
          <a:xfrm>
            <a:off x="265113" y="3024188"/>
            <a:ext cx="936625" cy="1079500"/>
          </a:xfrm>
          <a:prstGeom prst="star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6-Point Star 18"/>
          <p:cNvSpPr/>
          <p:nvPr/>
        </p:nvSpPr>
        <p:spPr>
          <a:xfrm>
            <a:off x="733425" y="6202363"/>
            <a:ext cx="982663" cy="998537"/>
          </a:xfrm>
          <a:prstGeom prst="star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265113" y="7859713"/>
            <a:ext cx="1450975" cy="36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anose="02020603050405020304" pitchFamily="18" charset="0"/>
                <a:cs typeface="Times New Roman" panose="02020603050405020304" pitchFamily="18" charset="0"/>
              </a:rPr>
              <a:t>ST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26" presetClass="emph" presetSubtype="0" repeatCount="10000" fill="hold" nodeType="withEffect">
                                  <p:stCondLst>
                                    <p:cond delay="0"/>
                                  </p:stCondLst>
                                  <p:childTnLst>
                                    <p:animEffect transition="out" filter="fade">
                                      <p:cBhvr>
                                        <p:cTn id="21" dur="500" tmFilter="0, 0; .2, .5; .8, .5; 1, 0"/>
                                        <p:tgtEl>
                                          <p:spTgt spid="16"/>
                                        </p:tgtEl>
                                      </p:cBhvr>
                                    </p:animEffect>
                                    <p:animScale>
                                      <p:cBhvr>
                                        <p:cTn id="22" dur="250" autoRev="1" fill="hold"/>
                                        <p:tgtEl>
                                          <p:spTgt spid="16"/>
                                        </p:tgtEl>
                                      </p:cBhvr>
                                      <p:by x="105000" y="105000"/>
                                    </p:animScale>
                                  </p:childTnLst>
                                </p:cTn>
                              </p:par>
                              <p:par>
                                <p:cTn id="23" presetID="26" presetClass="emph" presetSubtype="0" repeatCount="10000" fill="hold" nodeType="withEffect">
                                  <p:stCondLst>
                                    <p:cond delay="0"/>
                                  </p:stCondLst>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par>
                                <p:cTn id="26" presetID="26" presetClass="emph" presetSubtype="0" repeatCount="10000" fill="hold" grpId="0" nodeType="withEffect">
                                  <p:stCondLst>
                                    <p:cond delay="0"/>
                                  </p:stCondLst>
                                  <p:childTnLst>
                                    <p:animEffect transition="out" filter="fade">
                                      <p:cBhvr>
                                        <p:cTn id="27" dur="500" tmFilter="0, 0; .2, .5; .8, .5; 1, 0"/>
                                        <p:tgtEl>
                                          <p:spTgt spid="8"/>
                                        </p:tgtEl>
                                      </p:cBhvr>
                                    </p:animEffect>
                                    <p:animScale>
                                      <p:cBhvr>
                                        <p:cTn id="28" dur="250" autoRev="1" fill="hold"/>
                                        <p:tgtEl>
                                          <p:spTgt spid="8"/>
                                        </p:tgtEl>
                                      </p:cBhvr>
                                      <p:by x="105000" y="105000"/>
                                    </p:animScale>
                                  </p:childTnLst>
                                </p:cTn>
                              </p:par>
                              <p:par>
                                <p:cTn id="29" presetID="26" presetClass="emph" presetSubtype="0" repeatCount="10000" fill="hold" nodeType="withEffect">
                                  <p:stCondLst>
                                    <p:cond delay="0"/>
                                  </p:stCondLst>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par>
                                <p:cTn id="32" presetID="26" presetClass="emph" presetSubtype="0" repeatCount="10000" fill="hold" grpId="0" nodeType="withEffect">
                                  <p:stCondLst>
                                    <p:cond delay="0"/>
                                  </p:stCondLst>
                                  <p:childTnLst>
                                    <p:animEffect transition="out" filter="fade">
                                      <p:cBhvr>
                                        <p:cTn id="33" dur="500" tmFilter="0, 0; .2, .5; .8, .5; 1, 0"/>
                                        <p:tgtEl>
                                          <p:spTgt spid="18"/>
                                        </p:tgtEl>
                                      </p:cBhvr>
                                    </p:animEffect>
                                    <p:animScale>
                                      <p:cBhvr>
                                        <p:cTn id="34" dur="250" autoRev="1" fill="hold"/>
                                        <p:tgtEl>
                                          <p:spTgt spid="18"/>
                                        </p:tgtEl>
                                      </p:cBhvr>
                                      <p:by x="105000" y="105000"/>
                                    </p:animScale>
                                  </p:childTnLst>
                                </p:cTn>
                              </p:par>
                              <p:par>
                                <p:cTn id="35" presetID="26" presetClass="emph" presetSubtype="0" repeatCount="10000" fill="hold" nodeType="withEffect">
                                  <p:stCondLst>
                                    <p:cond delay="0"/>
                                  </p:stCondLst>
                                  <p:childTnLst>
                                    <p:animEffect transition="out" filter="fade">
                                      <p:cBhvr>
                                        <p:cTn id="36" dur="500" tmFilter="0, 0; .2, .5; .8, .5; 1, 0"/>
                                        <p:tgtEl>
                                          <p:spTgt spid="19"/>
                                        </p:tgtEl>
                                      </p:cBhvr>
                                    </p:animEffect>
                                    <p:animScale>
                                      <p:cBhvr>
                                        <p:cTn id="37" dur="250" autoRev="1" fill="hold"/>
                                        <p:tgtEl>
                                          <p:spTgt spid="19"/>
                                        </p:tgtEl>
                                      </p:cBhvr>
                                      <p:by x="105000" y="105000"/>
                                    </p:animScale>
                                  </p:childTnLst>
                                </p:cTn>
                              </p:par>
                              <p:par>
                                <p:cTn id="38" presetID="8" presetClass="emph" presetSubtype="0" repeatCount="10000" fill="hold" nodeType="withEffect">
                                  <p:stCondLst>
                                    <p:cond delay="0"/>
                                  </p:stCondLst>
                                  <p:childTnLst>
                                    <p:animRot by="21600000">
                                      <p:cBhvr>
                                        <p:cTn id="39" dur="2000" fill="hold"/>
                                        <p:tgtEl>
                                          <p:spTgt spid="16"/>
                                        </p:tgtEl>
                                        <p:attrNameLst>
                                          <p:attrName>r</p:attrName>
                                        </p:attrNameLst>
                                      </p:cBhvr>
                                    </p:animRot>
                                  </p:childTnLst>
                                </p:cTn>
                              </p:par>
                              <p:par>
                                <p:cTn id="40" presetID="8" presetClass="emph" presetSubtype="0" repeatCount="10000" fill="hold" nodeType="withEffect">
                                  <p:stCondLst>
                                    <p:cond delay="0"/>
                                  </p:stCondLst>
                                  <p:childTnLst>
                                    <p:animRot by="21600000">
                                      <p:cBhvr>
                                        <p:cTn id="41" dur="2000" fill="hold"/>
                                        <p:tgtEl>
                                          <p:spTgt spid="7"/>
                                        </p:tgtEl>
                                        <p:attrNameLst>
                                          <p:attrName>r</p:attrName>
                                        </p:attrNameLst>
                                      </p:cBhvr>
                                    </p:animRot>
                                  </p:childTnLst>
                                </p:cTn>
                              </p:par>
                              <p:par>
                                <p:cTn id="42" presetID="8" presetClass="emph" presetSubtype="0" repeatCount="10000" fill="hold" grpId="1" nodeType="withEffect">
                                  <p:stCondLst>
                                    <p:cond delay="0"/>
                                  </p:stCondLst>
                                  <p:childTnLst>
                                    <p:animRot by="21600000">
                                      <p:cBhvr>
                                        <p:cTn id="43" dur="2000" fill="hold"/>
                                        <p:tgtEl>
                                          <p:spTgt spid="8"/>
                                        </p:tgtEl>
                                        <p:attrNameLst>
                                          <p:attrName>r</p:attrName>
                                        </p:attrNameLst>
                                      </p:cBhvr>
                                    </p:animRot>
                                  </p:childTnLst>
                                </p:cTn>
                              </p:par>
                              <p:par>
                                <p:cTn id="44" presetID="8" presetClass="emph" presetSubtype="0" repeatCount="10000" fill="hold" nodeType="withEffect">
                                  <p:stCondLst>
                                    <p:cond delay="0"/>
                                  </p:stCondLst>
                                  <p:childTnLst>
                                    <p:animRot by="21600000">
                                      <p:cBhvr>
                                        <p:cTn id="45" dur="2000" fill="hold"/>
                                        <p:tgtEl>
                                          <p:spTgt spid="9"/>
                                        </p:tgtEl>
                                        <p:attrNameLst>
                                          <p:attrName>r</p:attrName>
                                        </p:attrNameLst>
                                      </p:cBhvr>
                                    </p:animRot>
                                  </p:childTnLst>
                                </p:cTn>
                              </p:par>
                              <p:par>
                                <p:cTn id="46" presetID="8" presetClass="emph" presetSubtype="0" repeatCount="10000" fill="hold" grpId="1" nodeType="withEffect">
                                  <p:stCondLst>
                                    <p:cond delay="0"/>
                                  </p:stCondLst>
                                  <p:childTnLst>
                                    <p:animRot by="21600000">
                                      <p:cBhvr>
                                        <p:cTn id="47" dur="2000" fill="hold"/>
                                        <p:tgtEl>
                                          <p:spTgt spid="18"/>
                                        </p:tgtEl>
                                        <p:attrNameLst>
                                          <p:attrName>r</p:attrName>
                                        </p:attrNameLst>
                                      </p:cBhvr>
                                    </p:animRot>
                                  </p:childTnLst>
                                </p:cTn>
                              </p:par>
                              <p:par>
                                <p:cTn id="48" presetID="8" presetClass="emph" presetSubtype="0" repeatCount="10000" fill="hold" nodeType="withEffect">
                                  <p:stCondLst>
                                    <p:cond delay="0"/>
                                  </p:stCondLst>
                                  <p:childTnLst>
                                    <p:animRot by="21600000">
                                      <p:cBhvr>
                                        <p:cTn id="49" dur="2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animBg="1"/>
      <p:bldP spid="10" grpId="0" animBg="1"/>
      <p:bldP spid="8" grpId="0" animBg="1"/>
      <p:bldP spid="8" grpId="1" animBg="1"/>
      <p:bldP spid="18" grpId="0" animBg="1"/>
      <p:bldP spid="1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125" y="-109538"/>
            <a:ext cx="15767050"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p:cNvSpPr txBox="1">
            <a:spLocks noChangeArrowheads="1"/>
          </p:cNvSpPr>
          <p:nvPr/>
        </p:nvSpPr>
        <p:spPr bwMode="auto">
          <a:xfrm>
            <a:off x="2371725" y="298450"/>
            <a:ext cx="110934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200" b="1">
                <a:solidFill>
                  <a:srgbClr val="FF0000"/>
                </a:solidFill>
                <a:latin typeface="Times New Roman" pitchFamily="18" charset="0"/>
                <a:cs typeface="Times New Roman" pitchFamily="18" charset="0"/>
              </a:rPr>
              <a:t>Bài </a:t>
            </a:r>
            <a:r>
              <a:rPr lang="vi-VN" altLang="vi-VN" sz="3200" b="1">
                <a:solidFill>
                  <a:srgbClr val="FF0000"/>
                </a:solidFill>
                <a:latin typeface="Times New Roman" pitchFamily="18" charset="0"/>
                <a:cs typeface="Times New Roman" pitchFamily="18" charset="0"/>
              </a:rPr>
              <a:t>12</a:t>
            </a:r>
            <a:r>
              <a:rPr lang="en-US" altLang="vi-VN" sz="3200" b="1">
                <a:solidFill>
                  <a:srgbClr val="FF0000"/>
                </a:solidFill>
                <a:latin typeface="Times New Roman" pitchFamily="18" charset="0"/>
                <a:cs typeface="Times New Roman" pitchFamily="18" charset="0"/>
              </a:rPr>
              <a:t>. ÁNH </a:t>
            </a:r>
            <a:r>
              <a:rPr lang="vi-VN" altLang="vi-VN" sz="3200" b="1">
                <a:solidFill>
                  <a:srgbClr val="FF0000"/>
                </a:solidFill>
                <a:latin typeface="Times New Roman" pitchFamily="18" charset="0"/>
                <a:cs typeface="Times New Roman" pitchFamily="18" charset="0"/>
              </a:rPr>
              <a:t>SÁNG,</a:t>
            </a:r>
            <a:r>
              <a:rPr lang="en-US" altLang="vi-VN" sz="3200" b="1">
                <a:solidFill>
                  <a:srgbClr val="FF0000"/>
                </a:solidFill>
                <a:latin typeface="Times New Roman" pitchFamily="18" charset="0"/>
                <a:cs typeface="Times New Roman" pitchFamily="18" charset="0"/>
              </a:rPr>
              <a:t> TIA </a:t>
            </a:r>
            <a:r>
              <a:rPr lang="vi-VN" altLang="vi-VN" sz="3200" b="1">
                <a:solidFill>
                  <a:srgbClr val="FF0000"/>
                </a:solidFill>
                <a:latin typeface="Times New Roman" pitchFamily="18" charset="0"/>
                <a:cs typeface="Times New Roman" pitchFamily="18" charset="0"/>
              </a:rPr>
              <a:t>SÁNG.</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71725" y="2216150"/>
            <a:ext cx="10729913"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5"/>
          <p:cNvSpPr txBox="1">
            <a:spLocks noChangeArrowheads="1"/>
          </p:cNvSpPr>
          <p:nvPr/>
        </p:nvSpPr>
        <p:spPr bwMode="auto">
          <a:xfrm>
            <a:off x="30163" y="1109663"/>
            <a:ext cx="4884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a:solidFill>
                  <a:srgbClr val="000000"/>
                </a:solidFill>
                <a:latin typeface="Times New Roman" pitchFamily="18" charset="0"/>
                <a:cs typeface="Calibri" pitchFamily="34" charset="0"/>
              </a:rPr>
              <a:t>II. Chùm sáng và tia sáng</a:t>
            </a:r>
            <a:endParaRPr lang="en-US" altLang="en-US" sz="3200"/>
          </a:p>
        </p:txBody>
      </p:sp>
      <p:sp>
        <p:nvSpPr>
          <p:cNvPr id="12294" name="TextBox 6"/>
          <p:cNvSpPr txBox="1">
            <a:spLocks noChangeArrowheads="1"/>
          </p:cNvSpPr>
          <p:nvPr/>
        </p:nvSpPr>
        <p:spPr bwMode="auto">
          <a:xfrm>
            <a:off x="98425" y="1693863"/>
            <a:ext cx="2373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Bef>
                <a:spcPts val="600"/>
              </a:spcBef>
              <a:spcAft>
                <a:spcPts val="600"/>
              </a:spcAft>
            </a:pPr>
            <a:r>
              <a:rPr lang="vi-VN" altLang="en-US" sz="2800" b="1">
                <a:latin typeface="Times New Roman" pitchFamily="18" charset="0"/>
                <a:ea typeface="Calibri" pitchFamily="34" charset="0"/>
                <a:cs typeface="Times New Roman" pitchFamily="18" charset="0"/>
              </a:rPr>
              <a:t>2</a:t>
            </a:r>
            <a:r>
              <a:rPr lang="en-US" altLang="en-US" sz="2800" b="1">
                <a:latin typeface="Times New Roman" pitchFamily="18" charset="0"/>
                <a:ea typeface="Calibri" pitchFamily="34" charset="0"/>
                <a:cs typeface="Times New Roman" pitchFamily="18" charset="0"/>
              </a:rPr>
              <a:t>. Chùm sáng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2388"/>
            <a:ext cx="15767050"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4"/>
          <p:cNvSpPr txBox="1">
            <a:spLocks noChangeArrowheads="1"/>
          </p:cNvSpPr>
          <p:nvPr/>
        </p:nvSpPr>
        <p:spPr bwMode="auto">
          <a:xfrm>
            <a:off x="2371725" y="298450"/>
            <a:ext cx="110934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200" b="1">
                <a:solidFill>
                  <a:srgbClr val="FF0000"/>
                </a:solidFill>
                <a:latin typeface="Times New Roman" pitchFamily="18" charset="0"/>
                <a:cs typeface="Times New Roman" pitchFamily="18" charset="0"/>
              </a:rPr>
              <a:t>Bài </a:t>
            </a:r>
            <a:r>
              <a:rPr lang="vi-VN" altLang="vi-VN" sz="3200" b="1">
                <a:solidFill>
                  <a:srgbClr val="FF0000"/>
                </a:solidFill>
                <a:latin typeface="Times New Roman" pitchFamily="18" charset="0"/>
                <a:cs typeface="Times New Roman" pitchFamily="18" charset="0"/>
              </a:rPr>
              <a:t>12</a:t>
            </a:r>
            <a:r>
              <a:rPr lang="en-US" altLang="vi-VN" sz="3200" b="1">
                <a:solidFill>
                  <a:srgbClr val="FF0000"/>
                </a:solidFill>
                <a:latin typeface="Times New Roman" pitchFamily="18" charset="0"/>
                <a:cs typeface="Times New Roman" pitchFamily="18" charset="0"/>
              </a:rPr>
              <a:t>. ÁNH </a:t>
            </a:r>
            <a:r>
              <a:rPr lang="vi-VN" altLang="vi-VN" sz="3200" b="1">
                <a:solidFill>
                  <a:srgbClr val="FF0000"/>
                </a:solidFill>
                <a:latin typeface="Times New Roman" pitchFamily="18" charset="0"/>
                <a:cs typeface="Times New Roman" pitchFamily="18" charset="0"/>
              </a:rPr>
              <a:t>SÁNG,</a:t>
            </a:r>
            <a:r>
              <a:rPr lang="en-US" altLang="vi-VN" sz="3200" b="1">
                <a:solidFill>
                  <a:srgbClr val="FF0000"/>
                </a:solidFill>
                <a:latin typeface="Times New Roman" pitchFamily="18" charset="0"/>
                <a:cs typeface="Times New Roman" pitchFamily="18" charset="0"/>
              </a:rPr>
              <a:t> TIA </a:t>
            </a:r>
            <a:r>
              <a:rPr lang="vi-VN" altLang="vi-VN" sz="3200" b="1">
                <a:solidFill>
                  <a:srgbClr val="FF0000"/>
                </a:solidFill>
                <a:latin typeface="Times New Roman" pitchFamily="18" charset="0"/>
                <a:cs typeface="Times New Roman" pitchFamily="18" charset="0"/>
              </a:rPr>
              <a:t>SÁNG.</a:t>
            </a:r>
          </a:p>
        </p:txBody>
      </p:sp>
      <p:sp>
        <p:nvSpPr>
          <p:cNvPr id="13316" name="TextBox 5"/>
          <p:cNvSpPr txBox="1">
            <a:spLocks noChangeArrowheads="1"/>
          </p:cNvSpPr>
          <p:nvPr/>
        </p:nvSpPr>
        <p:spPr bwMode="auto">
          <a:xfrm>
            <a:off x="571500" y="1042988"/>
            <a:ext cx="79930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a:solidFill>
                  <a:srgbClr val="000000"/>
                </a:solidFill>
                <a:latin typeface="Times New Roman" pitchFamily="18" charset="0"/>
                <a:cs typeface="Calibri" pitchFamily="34" charset="0"/>
              </a:rPr>
              <a:t>I. Ánh sáng là một dạng của Năng lượng</a:t>
            </a:r>
            <a:endParaRPr lang="en-US" altLang="en-US" sz="3200"/>
          </a:p>
        </p:txBody>
      </p:sp>
      <p:sp>
        <p:nvSpPr>
          <p:cNvPr id="9" name="TextBox 8"/>
          <p:cNvSpPr txBox="1">
            <a:spLocks noChangeArrowheads="1"/>
          </p:cNvSpPr>
          <p:nvPr/>
        </p:nvSpPr>
        <p:spPr bwMode="auto">
          <a:xfrm>
            <a:off x="582613" y="2520950"/>
            <a:ext cx="2374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Bef>
                <a:spcPts val="600"/>
              </a:spcBef>
              <a:spcAft>
                <a:spcPts val="600"/>
              </a:spcAft>
            </a:pPr>
            <a:r>
              <a:rPr lang="en-US" altLang="en-US" sz="2800" b="1">
                <a:latin typeface="Times New Roman" pitchFamily="18" charset="0"/>
                <a:ea typeface="Calibri" pitchFamily="34" charset="0"/>
                <a:cs typeface="Times New Roman" pitchFamily="18" charset="0"/>
              </a:rPr>
              <a:t>1. Chùm sáng</a:t>
            </a:r>
          </a:p>
        </p:txBody>
      </p:sp>
      <p:sp>
        <p:nvSpPr>
          <p:cNvPr id="10" name="TextBox 9"/>
          <p:cNvSpPr txBox="1">
            <a:spLocks noChangeArrowheads="1"/>
          </p:cNvSpPr>
          <p:nvPr/>
        </p:nvSpPr>
        <p:spPr bwMode="auto">
          <a:xfrm>
            <a:off x="582613" y="1797050"/>
            <a:ext cx="488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a:solidFill>
                  <a:srgbClr val="000000"/>
                </a:solidFill>
                <a:latin typeface="Times New Roman" pitchFamily="18" charset="0"/>
                <a:cs typeface="Calibri" pitchFamily="34" charset="0"/>
              </a:rPr>
              <a:t>II. Chùm sáng và tia sáng</a:t>
            </a:r>
            <a:endParaRPr lang="en-US" altLang="en-US" sz="3200"/>
          </a:p>
        </p:txBody>
      </p:sp>
      <p:sp>
        <p:nvSpPr>
          <p:cNvPr id="11" name="Speech Bubble: Oval 10"/>
          <p:cNvSpPr/>
          <p:nvPr/>
        </p:nvSpPr>
        <p:spPr>
          <a:xfrm>
            <a:off x="7959725" y="1658938"/>
            <a:ext cx="7200900" cy="4549775"/>
          </a:xfrm>
          <a:prstGeom prst="wedgeEllipseCallout">
            <a:avLst>
              <a:gd name="adj1" fmla="val -69711"/>
              <a:gd name="adj2" fmla="val 6065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457200" indent="1079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Có</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mấy</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loại</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chùm</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sáng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Nêu</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tên</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gọi</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mỗi</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loại</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vẽ</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hình</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biểu</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diễn</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mỗi</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loại</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Nếu</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ví</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dụ</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chùm</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sáng</a:t>
            </a:r>
            <a:r>
              <a:rPr lang="en-US" altLang="en-US" sz="3200" dirty="0">
                <a:solidFill>
                  <a:srgbClr val="FF0000"/>
                </a:solidFill>
                <a:latin typeface="Times New Roman" panose="02020603050405020304" pitchFamily="18" charset="0"/>
              </a:rPr>
              <a:t> song </a:t>
            </a:r>
            <a:r>
              <a:rPr lang="en-US" altLang="en-US" sz="3200" dirty="0" err="1">
                <a:solidFill>
                  <a:srgbClr val="FF0000"/>
                </a:solidFill>
                <a:latin typeface="Times New Roman" panose="02020603050405020304" pitchFamily="18" charset="0"/>
              </a:rPr>
              <a:t>song</a:t>
            </a:r>
            <a:r>
              <a:rPr lang="en-US" altLang="en-US" sz="3200" dirty="0" smtClean="0">
                <a:solidFill>
                  <a:srgbClr val="FF0000"/>
                </a:solidFill>
                <a:latin typeface="Times New Roman" panose="02020603050405020304" pitchFamily="18" charset="0"/>
              </a:rPr>
              <a:t>,</a:t>
            </a:r>
            <a:r>
              <a:rPr lang="vi-VN" altLang="en-US" sz="3200" dirty="0" smtClean="0">
                <a:solidFill>
                  <a:srgbClr val="FF0000"/>
                </a:solidFill>
                <a:latin typeface="Times New Roman" panose="02020603050405020304" pitchFamily="18" charset="0"/>
              </a:rPr>
              <a:t> chùm sáng hội tụ,</a:t>
            </a:r>
            <a:r>
              <a:rPr lang="en-US" altLang="en-US" sz="3200" dirty="0" smtClean="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chùm</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sáng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phân</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kì</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trong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thực</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tế</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r="6638"/>
          <a:stretch>
            <a:fillRect/>
          </a:stretch>
        </p:blipFill>
        <p:spPr bwMode="auto">
          <a:xfrm>
            <a:off x="401638" y="3759200"/>
            <a:ext cx="614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630238" y="3098800"/>
            <a:ext cx="3829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Bef>
                <a:spcPts val="600"/>
              </a:spcBef>
              <a:spcAft>
                <a:spcPts val="600"/>
              </a:spcAft>
            </a:pPr>
            <a:r>
              <a:rPr lang="en-US" altLang="en-US" sz="2800" b="1">
                <a:solidFill>
                  <a:srgbClr val="FF0000"/>
                </a:solidFill>
                <a:latin typeface="Times New Roman" pitchFamily="18" charset="0"/>
                <a:ea typeface="Calibri" pitchFamily="34" charset="0"/>
                <a:cs typeface="Times New Roman" pitchFamily="18" charset="0"/>
              </a:rPr>
              <a:t>HOẠT ĐỘNG NHÓM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163" y="0"/>
            <a:ext cx="15767050" cy="844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4"/>
          <p:cNvSpPr txBox="1">
            <a:spLocks noChangeArrowheads="1"/>
          </p:cNvSpPr>
          <p:nvPr/>
        </p:nvSpPr>
        <p:spPr bwMode="auto">
          <a:xfrm>
            <a:off x="2371725" y="298450"/>
            <a:ext cx="110934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200" b="1">
                <a:solidFill>
                  <a:srgbClr val="FF0000"/>
                </a:solidFill>
                <a:latin typeface="Times New Roman" pitchFamily="18" charset="0"/>
                <a:cs typeface="Times New Roman" pitchFamily="18" charset="0"/>
              </a:rPr>
              <a:t>Bài </a:t>
            </a:r>
            <a:r>
              <a:rPr lang="vi-VN" altLang="vi-VN" sz="3200" b="1">
                <a:solidFill>
                  <a:srgbClr val="FF0000"/>
                </a:solidFill>
                <a:latin typeface="Times New Roman" pitchFamily="18" charset="0"/>
                <a:cs typeface="Times New Roman" pitchFamily="18" charset="0"/>
              </a:rPr>
              <a:t>12</a:t>
            </a:r>
            <a:r>
              <a:rPr lang="en-US" altLang="vi-VN" sz="3200" b="1">
                <a:solidFill>
                  <a:srgbClr val="FF0000"/>
                </a:solidFill>
                <a:latin typeface="Times New Roman" pitchFamily="18" charset="0"/>
                <a:cs typeface="Times New Roman" pitchFamily="18" charset="0"/>
              </a:rPr>
              <a:t>. ÁNH </a:t>
            </a:r>
            <a:r>
              <a:rPr lang="vi-VN" altLang="vi-VN" sz="3200" b="1">
                <a:solidFill>
                  <a:srgbClr val="FF0000"/>
                </a:solidFill>
                <a:latin typeface="Times New Roman" pitchFamily="18" charset="0"/>
                <a:cs typeface="Times New Roman" pitchFamily="18" charset="0"/>
              </a:rPr>
              <a:t>SÁNG,</a:t>
            </a:r>
            <a:r>
              <a:rPr lang="en-US" altLang="vi-VN" sz="3200" b="1">
                <a:solidFill>
                  <a:srgbClr val="FF0000"/>
                </a:solidFill>
                <a:latin typeface="Times New Roman" pitchFamily="18" charset="0"/>
                <a:cs typeface="Times New Roman" pitchFamily="18" charset="0"/>
              </a:rPr>
              <a:t> TIA </a:t>
            </a:r>
            <a:r>
              <a:rPr lang="vi-VN" altLang="vi-VN" sz="3200" b="1">
                <a:solidFill>
                  <a:srgbClr val="FF0000"/>
                </a:solidFill>
                <a:latin typeface="Times New Roman" pitchFamily="18" charset="0"/>
                <a:cs typeface="Times New Roman" pitchFamily="18" charset="0"/>
              </a:rPr>
              <a:t>SÁNG.</a:t>
            </a:r>
          </a:p>
        </p:txBody>
      </p:sp>
      <p:sp>
        <p:nvSpPr>
          <p:cNvPr id="14340" name="TextBox 5"/>
          <p:cNvSpPr txBox="1">
            <a:spLocks noChangeArrowheads="1"/>
          </p:cNvSpPr>
          <p:nvPr/>
        </p:nvSpPr>
        <p:spPr bwMode="auto">
          <a:xfrm>
            <a:off x="571500" y="1042988"/>
            <a:ext cx="79930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a:solidFill>
                  <a:srgbClr val="000000"/>
                </a:solidFill>
                <a:latin typeface="Times New Roman" pitchFamily="18" charset="0"/>
                <a:cs typeface="Calibri" pitchFamily="34" charset="0"/>
              </a:rPr>
              <a:t>I. Ánh sáng là một dạng của Năng lượng</a:t>
            </a:r>
            <a:endParaRPr lang="en-US" altLang="en-US" sz="3200"/>
          </a:p>
        </p:txBody>
      </p:sp>
      <p:sp>
        <p:nvSpPr>
          <p:cNvPr id="9" name="TextBox 8"/>
          <p:cNvSpPr txBox="1">
            <a:spLocks noChangeArrowheads="1"/>
          </p:cNvSpPr>
          <p:nvPr/>
        </p:nvSpPr>
        <p:spPr bwMode="auto">
          <a:xfrm>
            <a:off x="582613" y="2520950"/>
            <a:ext cx="3086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Bef>
                <a:spcPts val="600"/>
              </a:spcBef>
              <a:spcAft>
                <a:spcPts val="600"/>
              </a:spcAft>
            </a:pPr>
            <a:r>
              <a:rPr lang="en-US" altLang="en-US" sz="3200" b="1">
                <a:latin typeface="Times New Roman" pitchFamily="18" charset="0"/>
                <a:ea typeface="Calibri" pitchFamily="34" charset="0"/>
                <a:cs typeface="Times New Roman" pitchFamily="18" charset="0"/>
              </a:rPr>
              <a:t>1. Chùm sáng</a:t>
            </a:r>
          </a:p>
        </p:txBody>
      </p:sp>
      <p:sp>
        <p:nvSpPr>
          <p:cNvPr id="10" name="TextBox 9"/>
          <p:cNvSpPr txBox="1">
            <a:spLocks noChangeArrowheads="1"/>
          </p:cNvSpPr>
          <p:nvPr/>
        </p:nvSpPr>
        <p:spPr bwMode="auto">
          <a:xfrm>
            <a:off x="582613" y="1797050"/>
            <a:ext cx="488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a:solidFill>
                  <a:srgbClr val="000000"/>
                </a:solidFill>
                <a:latin typeface="Times New Roman" pitchFamily="18" charset="0"/>
                <a:cs typeface="Calibri" pitchFamily="34" charset="0"/>
              </a:rPr>
              <a:t>II. Chùm sáng và tia sáng</a:t>
            </a:r>
            <a:endParaRPr lang="en-US" altLang="en-US" sz="3200"/>
          </a:p>
        </p:txBody>
      </p:sp>
      <p:sp>
        <p:nvSpPr>
          <p:cNvPr id="4" name="TextBox 3"/>
          <p:cNvSpPr txBox="1">
            <a:spLocks noChangeArrowheads="1"/>
          </p:cNvSpPr>
          <p:nvPr/>
        </p:nvSpPr>
        <p:spPr bwMode="auto">
          <a:xfrm>
            <a:off x="641350" y="4224338"/>
            <a:ext cx="48275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3200" b="1">
                <a:solidFill>
                  <a:srgbClr val="FF0000"/>
                </a:solidFill>
                <a:latin typeface="Times New Roman" pitchFamily="18" charset="0"/>
                <a:cs typeface="Times New Roman" pitchFamily="18" charset="0"/>
              </a:rPr>
              <a:t>Ánh sáng truyền đi trong không gian thành  những chùm sáng có hình dạng và kích thước khác nhau</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38" y="1971675"/>
            <a:ext cx="9504362" cy="610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1202"/>
                                        </p:tgtEl>
                                        <p:attrNameLst>
                                          <p:attrName>style.visibility</p:attrName>
                                        </p:attrNameLst>
                                      </p:cBhvr>
                                      <p:to>
                                        <p:strVal val="visible"/>
                                      </p:to>
                                    </p:set>
                                    <p:animEffect transition="in" filter="fade">
                                      <p:cBhvr>
                                        <p:cTn id="22" dur="1000"/>
                                        <p:tgtEl>
                                          <p:spTgt spid="51202"/>
                                        </p:tgtEl>
                                      </p:cBhvr>
                                    </p:animEffect>
                                    <p:anim calcmode="lin" valueType="num">
                                      <p:cBhvr>
                                        <p:cTn id="23" dur="1000" fill="hold"/>
                                        <p:tgtEl>
                                          <p:spTgt spid="51202"/>
                                        </p:tgtEl>
                                        <p:attrNameLst>
                                          <p:attrName>ppt_x</p:attrName>
                                        </p:attrNameLst>
                                      </p:cBhvr>
                                      <p:tavLst>
                                        <p:tav tm="0">
                                          <p:val>
                                            <p:strVal val="#ppt_x"/>
                                          </p:val>
                                        </p:tav>
                                        <p:tav tm="100000">
                                          <p:val>
                                            <p:strVal val="#ppt_x"/>
                                          </p:val>
                                        </p:tav>
                                      </p:tavLst>
                                    </p:anim>
                                    <p:anim calcmode="lin" valueType="num">
                                      <p:cBhvr>
                                        <p:cTn id="24" dur="1000" fill="hold"/>
                                        <p:tgtEl>
                                          <p:spTgt spid="51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15767050" cy="844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4"/>
          <p:cNvSpPr txBox="1">
            <a:spLocks noChangeArrowheads="1"/>
          </p:cNvSpPr>
          <p:nvPr/>
        </p:nvSpPr>
        <p:spPr bwMode="auto">
          <a:xfrm>
            <a:off x="2371725" y="298450"/>
            <a:ext cx="110934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200" b="1">
                <a:solidFill>
                  <a:srgbClr val="FF0000"/>
                </a:solidFill>
                <a:latin typeface="Times New Roman" pitchFamily="18" charset="0"/>
                <a:cs typeface="Times New Roman" pitchFamily="18" charset="0"/>
              </a:rPr>
              <a:t>Bài </a:t>
            </a:r>
            <a:r>
              <a:rPr lang="vi-VN" altLang="vi-VN" sz="3200" b="1">
                <a:solidFill>
                  <a:srgbClr val="FF0000"/>
                </a:solidFill>
                <a:latin typeface="Times New Roman" pitchFamily="18" charset="0"/>
                <a:cs typeface="Times New Roman" pitchFamily="18" charset="0"/>
              </a:rPr>
              <a:t>12</a:t>
            </a:r>
            <a:r>
              <a:rPr lang="en-US" altLang="vi-VN" sz="3200" b="1">
                <a:solidFill>
                  <a:srgbClr val="FF0000"/>
                </a:solidFill>
                <a:latin typeface="Times New Roman" pitchFamily="18" charset="0"/>
                <a:cs typeface="Times New Roman" pitchFamily="18" charset="0"/>
              </a:rPr>
              <a:t>. ÁNH </a:t>
            </a:r>
            <a:r>
              <a:rPr lang="vi-VN" altLang="vi-VN" sz="3200" b="1">
                <a:solidFill>
                  <a:srgbClr val="FF0000"/>
                </a:solidFill>
                <a:latin typeface="Times New Roman" pitchFamily="18" charset="0"/>
                <a:cs typeface="Times New Roman" pitchFamily="18" charset="0"/>
              </a:rPr>
              <a:t>SÁNG,</a:t>
            </a:r>
            <a:r>
              <a:rPr lang="en-US" altLang="vi-VN" sz="3200" b="1">
                <a:solidFill>
                  <a:srgbClr val="FF0000"/>
                </a:solidFill>
                <a:latin typeface="Times New Roman" pitchFamily="18" charset="0"/>
                <a:cs typeface="Times New Roman" pitchFamily="18" charset="0"/>
              </a:rPr>
              <a:t> TIA </a:t>
            </a:r>
            <a:r>
              <a:rPr lang="vi-VN" altLang="vi-VN" sz="3200" b="1">
                <a:solidFill>
                  <a:srgbClr val="FF0000"/>
                </a:solidFill>
                <a:latin typeface="Times New Roman" pitchFamily="18" charset="0"/>
                <a:cs typeface="Times New Roman" pitchFamily="18" charset="0"/>
              </a:rPr>
              <a:t>SÁNG.</a:t>
            </a:r>
          </a:p>
        </p:txBody>
      </p:sp>
      <p:sp>
        <p:nvSpPr>
          <p:cNvPr id="15364" name="TextBox 5"/>
          <p:cNvSpPr txBox="1">
            <a:spLocks noChangeArrowheads="1"/>
          </p:cNvSpPr>
          <p:nvPr/>
        </p:nvSpPr>
        <p:spPr bwMode="auto">
          <a:xfrm>
            <a:off x="212725" y="949325"/>
            <a:ext cx="4884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a:solidFill>
                  <a:srgbClr val="000000"/>
                </a:solidFill>
                <a:latin typeface="Times New Roman" pitchFamily="18" charset="0"/>
                <a:cs typeface="Calibri" pitchFamily="34" charset="0"/>
              </a:rPr>
              <a:t>II. Chùm sáng và tia sáng</a:t>
            </a:r>
            <a:endParaRPr lang="en-US" altLang="en-US" sz="3200"/>
          </a:p>
        </p:txBody>
      </p:sp>
      <p:sp>
        <p:nvSpPr>
          <p:cNvPr id="15365" name="TextBox 6"/>
          <p:cNvSpPr txBox="1">
            <a:spLocks noChangeArrowheads="1"/>
          </p:cNvSpPr>
          <p:nvPr/>
        </p:nvSpPr>
        <p:spPr bwMode="auto">
          <a:xfrm>
            <a:off x="303213" y="1533525"/>
            <a:ext cx="23733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Bef>
                <a:spcPts val="600"/>
              </a:spcBef>
              <a:spcAft>
                <a:spcPts val="600"/>
              </a:spcAft>
            </a:pPr>
            <a:r>
              <a:rPr lang="en-US" altLang="en-US" sz="2800" b="1">
                <a:latin typeface="Times New Roman" pitchFamily="18" charset="0"/>
                <a:ea typeface="Calibri" pitchFamily="34" charset="0"/>
                <a:cs typeface="Times New Roman" pitchFamily="18" charset="0"/>
              </a:rPr>
              <a:t>1. Chùm sáng</a:t>
            </a:r>
          </a:p>
        </p:txBody>
      </p:sp>
      <p:sp>
        <p:nvSpPr>
          <p:cNvPr id="8" name="TextBox 7"/>
          <p:cNvSpPr txBox="1">
            <a:spLocks noChangeArrowheads="1"/>
          </p:cNvSpPr>
          <p:nvPr/>
        </p:nvSpPr>
        <p:spPr bwMode="auto">
          <a:xfrm>
            <a:off x="282575" y="2055813"/>
            <a:ext cx="4330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200">
                <a:latin typeface="Times New Roman" pitchFamily="18" charset="0"/>
                <a:cs typeface="Times New Roman" pitchFamily="18" charset="0"/>
              </a:rPr>
              <a:t>- Có 3 loại chùm sáng :</a:t>
            </a:r>
          </a:p>
        </p:txBody>
      </p:sp>
      <p:sp>
        <p:nvSpPr>
          <p:cNvPr id="10" name="TextBox 9"/>
          <p:cNvSpPr txBox="1">
            <a:spLocks noChangeArrowheads="1"/>
          </p:cNvSpPr>
          <p:nvPr/>
        </p:nvSpPr>
        <p:spPr bwMode="auto">
          <a:xfrm>
            <a:off x="303213" y="2663825"/>
            <a:ext cx="9340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800">
                <a:latin typeface="Times New Roman" pitchFamily="18" charset="0"/>
                <a:cs typeface="Times New Roman" pitchFamily="18" charset="0"/>
              </a:rPr>
              <a:t>+ Chùm sáng song song: Là chùm sáng giới hạn bởi hai đường thẳng song song</a:t>
            </a:r>
          </a:p>
          <a:p>
            <a:r>
              <a:rPr lang="vi-VN" altLang="en-US" sz="2800">
                <a:latin typeface="Times New Roman" pitchFamily="18" charset="0"/>
                <a:cs typeface="Times New Roman" pitchFamily="18" charset="0"/>
              </a:rPr>
              <a:t>Ví dụ : Chùm đèn pha chiếu xa, chùm mặt trời qua kẽ lá..</a:t>
            </a:r>
          </a:p>
        </p:txBody>
      </p:sp>
      <p:sp>
        <p:nvSpPr>
          <p:cNvPr id="2" name="TextBox 1"/>
          <p:cNvSpPr txBox="1">
            <a:spLocks noChangeArrowheads="1"/>
          </p:cNvSpPr>
          <p:nvPr/>
        </p:nvSpPr>
        <p:spPr bwMode="auto">
          <a:xfrm>
            <a:off x="500063" y="4475163"/>
            <a:ext cx="9037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800">
                <a:latin typeface="Times New Roman" pitchFamily="18" charset="0"/>
                <a:cs typeface="Times New Roman" pitchFamily="18" charset="0"/>
              </a:rPr>
              <a:t>+ Chùm sáng hội tụ: là chùm sáng được giới hạn bởi hai đường thẳng cắt nhau.</a:t>
            </a:r>
            <a:endParaRPr lang="en-US" altLang="en-US" sz="2800">
              <a:latin typeface="Times New Roman" pitchFamily="18" charset="0"/>
              <a:cs typeface="Times New Roman" pitchFamily="18" charset="0"/>
            </a:endParaRPr>
          </a:p>
          <a:p>
            <a:r>
              <a:rPr lang="en-US" altLang="en-US" sz="2800">
                <a:latin typeface="Times New Roman" pitchFamily="18" charset="0"/>
                <a:cs typeface="Times New Roman" pitchFamily="18" charset="0"/>
              </a:rPr>
              <a:t>VD: Ánh sáng đi qua kính lúp</a:t>
            </a:r>
            <a:endParaRPr lang="vi-VN" altLang="en-US" sz="2800">
              <a:latin typeface="Times New Roman" pitchFamily="18" charset="0"/>
              <a:cs typeface="Times New Roman" pitchFamily="18" charset="0"/>
            </a:endParaRPr>
          </a:p>
        </p:txBody>
      </p:sp>
      <p:sp>
        <p:nvSpPr>
          <p:cNvPr id="3" name="TextBox 2"/>
          <p:cNvSpPr txBox="1">
            <a:spLocks noChangeArrowheads="1"/>
          </p:cNvSpPr>
          <p:nvPr/>
        </p:nvSpPr>
        <p:spPr bwMode="auto">
          <a:xfrm>
            <a:off x="500063" y="6346825"/>
            <a:ext cx="87122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800">
                <a:latin typeface="Times New Roman" pitchFamily="18" charset="0"/>
                <a:cs typeface="Times New Roman" pitchFamily="18" charset="0"/>
              </a:rPr>
              <a:t>+ Chùm sáng phân kì: Là chùm sáng giới hạn bằng hai đường thẳng loe ra.</a:t>
            </a:r>
          </a:p>
          <a:p>
            <a:r>
              <a:rPr lang="vi-VN" altLang="en-US" sz="2800">
                <a:latin typeface="Times New Roman" pitchFamily="18" charset="0"/>
                <a:cs typeface="Times New Roman" pitchFamily="18" charset="0"/>
              </a:rPr>
              <a:t>Ví dụ : Chùm sáng phát ra từ mặt trời, bóng đèn, ngọn nến</a:t>
            </a:r>
            <a:endParaRPr lang="en-US" altLang="en-US" sz="2800"/>
          </a:p>
        </p:txBody>
      </p:sp>
      <p:pic>
        <p:nvPicPr>
          <p:cNvPr id="19464" name="Picture 8"/>
          <p:cNvPicPr>
            <a:picLocks noChangeAspect="1" noChangeArrowheads="1"/>
          </p:cNvPicPr>
          <p:nvPr/>
        </p:nvPicPr>
        <p:blipFill>
          <a:blip r:embed="rId3"/>
          <a:srcRect/>
          <a:stretch>
            <a:fillRect/>
          </a:stretch>
        </p:blipFill>
        <p:spPr bwMode="auto">
          <a:xfrm>
            <a:off x="9644063" y="2727325"/>
            <a:ext cx="5761037" cy="11509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5" name="Picture 9"/>
          <p:cNvPicPr>
            <a:picLocks noChangeAspect="1" noChangeArrowheads="1"/>
          </p:cNvPicPr>
          <p:nvPr/>
        </p:nvPicPr>
        <p:blipFill>
          <a:blip r:embed="rId4"/>
          <a:srcRect/>
          <a:stretch>
            <a:fillRect/>
          </a:stretch>
        </p:blipFill>
        <p:spPr bwMode="auto">
          <a:xfrm>
            <a:off x="9644063" y="4330700"/>
            <a:ext cx="5761037" cy="1223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6" name="Picture 10"/>
          <p:cNvPicPr>
            <a:picLocks noChangeAspect="1" noChangeArrowheads="1"/>
          </p:cNvPicPr>
          <p:nvPr/>
        </p:nvPicPr>
        <p:blipFill>
          <a:blip r:embed="rId5"/>
          <a:srcRect/>
          <a:stretch>
            <a:fillRect/>
          </a:stretch>
        </p:blipFill>
        <p:spPr bwMode="auto">
          <a:xfrm>
            <a:off x="9537700" y="6308725"/>
            <a:ext cx="5867400" cy="14478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circle(in)">
                                      <p:cBhvr>
                                        <p:cTn id="15" dur="2000"/>
                                        <p:tgtEl>
                                          <p:spTgt spid="10">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19464"/>
                                        </p:tgtEl>
                                        <p:attrNameLst>
                                          <p:attrName>style.visibility</p:attrName>
                                        </p:attrNameLst>
                                      </p:cBhvr>
                                      <p:to>
                                        <p:strVal val="visible"/>
                                      </p:to>
                                    </p:set>
                                    <p:animEffect transition="in" filter="fade">
                                      <p:cBhvr>
                                        <p:cTn id="20" dur="1000"/>
                                        <p:tgtEl>
                                          <p:spTgt spid="19464"/>
                                        </p:tgtEl>
                                      </p:cBhvr>
                                    </p:animEffect>
                                    <p:anim calcmode="lin" valueType="num">
                                      <p:cBhvr>
                                        <p:cTn id="21" dur="1000" fill="hold"/>
                                        <p:tgtEl>
                                          <p:spTgt spid="19464"/>
                                        </p:tgtEl>
                                        <p:attrNameLst>
                                          <p:attrName>ppt_x</p:attrName>
                                        </p:attrNameLst>
                                      </p:cBhvr>
                                      <p:tavLst>
                                        <p:tav tm="0">
                                          <p:val>
                                            <p:strVal val="#ppt_x"/>
                                          </p:val>
                                        </p:tav>
                                        <p:tav tm="100000">
                                          <p:val>
                                            <p:strVal val="#ppt_x"/>
                                          </p:val>
                                        </p:tav>
                                      </p:tavLst>
                                    </p:anim>
                                    <p:anim calcmode="lin" valueType="num">
                                      <p:cBhvr>
                                        <p:cTn id="22" dur="1000" fill="hold"/>
                                        <p:tgtEl>
                                          <p:spTgt spid="19464"/>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19465"/>
                                        </p:tgtEl>
                                        <p:attrNameLst>
                                          <p:attrName>style.visibility</p:attrName>
                                        </p:attrNameLst>
                                      </p:cBhvr>
                                      <p:to>
                                        <p:strVal val="visible"/>
                                      </p:to>
                                    </p:set>
                                    <p:animEffect transition="in" filter="fade">
                                      <p:cBhvr>
                                        <p:cTn id="34" dur="1000"/>
                                        <p:tgtEl>
                                          <p:spTgt spid="19465"/>
                                        </p:tgtEl>
                                      </p:cBhvr>
                                    </p:animEffect>
                                    <p:anim calcmode="lin" valueType="num">
                                      <p:cBhvr>
                                        <p:cTn id="35" dur="1000" fill="hold"/>
                                        <p:tgtEl>
                                          <p:spTgt spid="19465"/>
                                        </p:tgtEl>
                                        <p:attrNameLst>
                                          <p:attrName>ppt_x</p:attrName>
                                        </p:attrNameLst>
                                      </p:cBhvr>
                                      <p:tavLst>
                                        <p:tav tm="0">
                                          <p:val>
                                            <p:strVal val="#ppt_x"/>
                                          </p:val>
                                        </p:tav>
                                        <p:tav tm="100000">
                                          <p:val>
                                            <p:strVal val="#ppt_x"/>
                                          </p:val>
                                        </p:tav>
                                      </p:tavLst>
                                    </p:anim>
                                    <p:anim calcmode="lin" valueType="num">
                                      <p:cBhvr>
                                        <p:cTn id="36" dur="1000" fill="hold"/>
                                        <p:tgtEl>
                                          <p:spTgt spid="19465"/>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19466"/>
                                        </p:tgtEl>
                                        <p:attrNameLst>
                                          <p:attrName>style.visibility</p:attrName>
                                        </p:attrNameLst>
                                      </p:cBhvr>
                                      <p:to>
                                        <p:strVal val="visible"/>
                                      </p:to>
                                    </p:set>
                                    <p:animEffect transition="in" filter="fade">
                                      <p:cBhvr>
                                        <p:cTn id="48" dur="1000"/>
                                        <p:tgtEl>
                                          <p:spTgt spid="19466"/>
                                        </p:tgtEl>
                                      </p:cBhvr>
                                    </p:animEffect>
                                    <p:anim calcmode="lin" valueType="num">
                                      <p:cBhvr>
                                        <p:cTn id="49" dur="1000" fill="hold"/>
                                        <p:tgtEl>
                                          <p:spTgt spid="19466"/>
                                        </p:tgtEl>
                                        <p:attrNameLst>
                                          <p:attrName>ppt_x</p:attrName>
                                        </p:attrNameLst>
                                      </p:cBhvr>
                                      <p:tavLst>
                                        <p:tav tm="0">
                                          <p:val>
                                            <p:strVal val="#ppt_x"/>
                                          </p:val>
                                        </p:tav>
                                        <p:tav tm="100000">
                                          <p:val>
                                            <p:strVal val="#ppt_x"/>
                                          </p:val>
                                        </p:tav>
                                      </p:tavLst>
                                    </p:anim>
                                    <p:anim calcmode="lin" valueType="num">
                                      <p:cBhvr>
                                        <p:cTn id="50" dur="1000" fill="hold"/>
                                        <p:tgtEl>
                                          <p:spTgt spid="194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038" y="55563"/>
            <a:ext cx="15544800" cy="8229600"/>
          </a:xfrm>
          <a:prstGeom prst="rect">
            <a:avLst/>
          </a:prstGeom>
          <a:solidFill>
            <a:schemeClr val="accent3">
              <a:lumMod val="40000"/>
              <a:lumOff val="60000"/>
            </a:schemeClr>
          </a:solidFill>
        </p:spPr>
      </p:pic>
      <p:sp>
        <p:nvSpPr>
          <p:cNvPr id="16387" name="TextBox 3"/>
          <p:cNvSpPr txBox="1">
            <a:spLocks noChangeArrowheads="1"/>
          </p:cNvSpPr>
          <p:nvPr/>
        </p:nvSpPr>
        <p:spPr bwMode="auto">
          <a:xfrm>
            <a:off x="1155700" y="293688"/>
            <a:ext cx="9288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4000" b="1">
                <a:solidFill>
                  <a:srgbClr val="0000CC"/>
                </a:solidFill>
                <a:latin typeface="Times New Roman" pitchFamily="18" charset="0"/>
                <a:cs typeface="Times New Roman" pitchFamily="18" charset="0"/>
              </a:rPr>
              <a:t>TIẾT 2: TÌM HIỂU VÙNG TỐI</a:t>
            </a:r>
          </a:p>
        </p:txBody>
      </p:sp>
      <p:sp>
        <p:nvSpPr>
          <p:cNvPr id="16388" name="TextBox 4"/>
          <p:cNvSpPr txBox="1">
            <a:spLocks noChangeArrowheads="1"/>
          </p:cNvSpPr>
          <p:nvPr/>
        </p:nvSpPr>
        <p:spPr bwMode="auto">
          <a:xfrm>
            <a:off x="2689225" y="1938338"/>
            <a:ext cx="8135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3600">
              <a:latin typeface="Times New Roman" pitchFamily="18" charset="0"/>
              <a:cs typeface="Times New Roman" pitchFamily="18" charset="0"/>
            </a:endParaRPr>
          </a:p>
        </p:txBody>
      </p:sp>
      <p:sp>
        <p:nvSpPr>
          <p:cNvPr id="14" name="TextBox 13"/>
          <p:cNvSpPr txBox="1">
            <a:spLocks noChangeArrowheads="1"/>
          </p:cNvSpPr>
          <p:nvPr/>
        </p:nvSpPr>
        <p:spPr bwMode="auto">
          <a:xfrm>
            <a:off x="889000" y="1074738"/>
            <a:ext cx="3743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en-US" sz="4000" b="1">
                <a:latin typeface="Times New Roman" pitchFamily="18" charset="0"/>
                <a:cs typeface="Calibri" pitchFamily="34" charset="0"/>
              </a:rPr>
              <a:t>KHỞI ĐỘNG</a:t>
            </a:r>
          </a:p>
        </p:txBody>
      </p:sp>
      <p:sp>
        <p:nvSpPr>
          <p:cNvPr id="4" name="Rectangle 3"/>
          <p:cNvSpPr/>
          <p:nvPr/>
        </p:nvSpPr>
        <p:spPr>
          <a:xfrm>
            <a:off x="173038" y="55563"/>
            <a:ext cx="15544800" cy="8229600"/>
          </a:xfrm>
          <a:prstGeom prst="rect">
            <a:avLst/>
          </a:prstGeom>
          <a:noFill/>
          <a:ln w="225425">
            <a:solidFill>
              <a:srgbClr val="DBD1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1" name="TextBox 5"/>
          <p:cNvSpPr txBox="1">
            <a:spLocks noChangeArrowheads="1"/>
          </p:cNvSpPr>
          <p:nvPr/>
        </p:nvSpPr>
        <p:spPr bwMode="auto">
          <a:xfrm>
            <a:off x="1155700" y="2386013"/>
            <a:ext cx="67897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en-US" sz="3200" b="1">
                <a:solidFill>
                  <a:srgbClr val="FF0000"/>
                </a:solidFill>
                <a:latin typeface="Times New Roman" pitchFamily="18" charset="0"/>
                <a:ea typeface="#9Slide02 Noi dung dai"/>
                <a:cs typeface="Times New Roman" pitchFamily="18" charset="0"/>
              </a:rPr>
              <a:t>Trò chơi tạo bóng tay trên tường</a:t>
            </a:r>
            <a:endParaRPr lang="vi-VN" altLang="en-US" sz="3200" b="1">
              <a:solidFill>
                <a:srgbClr val="FF0000"/>
              </a:solidFill>
              <a:latin typeface="Times New Roman" pitchFamily="18" charset="0"/>
              <a:ea typeface="#9Slide02 Noi dung dai"/>
              <a:cs typeface="Times New Roman" pitchFamily="18" charset="0"/>
            </a:endParaRPr>
          </a:p>
        </p:txBody>
      </p:sp>
      <p:sp>
        <p:nvSpPr>
          <p:cNvPr id="16392" name="TextBox 6"/>
          <p:cNvSpPr txBox="1">
            <a:spLocks noChangeArrowheads="1"/>
          </p:cNvSpPr>
          <p:nvPr/>
        </p:nvSpPr>
        <p:spPr bwMode="auto">
          <a:xfrm>
            <a:off x="1579563" y="3417888"/>
            <a:ext cx="72009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200" b="1">
                <a:latin typeface="Times New Roman" pitchFamily="18" charset="0"/>
                <a:ea typeface="#9Slide02 Noi dung dai"/>
                <a:cs typeface="Times New Roman" pitchFamily="18" charset="0"/>
              </a:rPr>
              <a:t>Nhiệm vụ: </a:t>
            </a:r>
            <a:r>
              <a:rPr lang="en-US" altLang="en-US" sz="3200">
                <a:latin typeface="Times New Roman" pitchFamily="18" charset="0"/>
                <a:ea typeface="#9Slide02 Noi dung dai"/>
                <a:cs typeface="Times New Roman" pitchFamily="18" charset="0"/>
              </a:rPr>
              <a:t>Đặt tay thế để tạo được bóng các con vật trên tường. Quan sát bóng con vật trong hai trường hợp: Khi dùng bóng đèn dây tóc và khi dùng bóng đèn ống. Rút ra nhận xét? </a:t>
            </a:r>
            <a:endParaRPr lang="vi-VN" altLang="en-US" sz="3200">
              <a:latin typeface="Times New Roman" pitchFamily="18" charset="0"/>
              <a:ea typeface="#9Slide02 Noi dung dai"/>
              <a:cs typeface="Times New Roman" pitchFamily="18" charset="0"/>
            </a:endParaRPr>
          </a:p>
          <a:p>
            <a:endParaRPr lang="en-US" altLang="en-US" sz="3200">
              <a:latin typeface="Times New Roman" pitchFamily="18" charset="0"/>
              <a:ea typeface="#9Slide02 Noi dung dai"/>
              <a:cs typeface="Times New Roman" pitchFamily="18" charset="0"/>
            </a:endParaRPr>
          </a:p>
        </p:txBody>
      </p:sp>
      <p:pic>
        <p:nvPicPr>
          <p:cNvPr id="16393" name="Picture 4"/>
          <p:cNvPicPr>
            <a:picLocks noChangeAspect="1" noChangeArrowheads="1"/>
          </p:cNvPicPr>
          <p:nvPr/>
        </p:nvPicPr>
        <p:blipFill>
          <a:blip r:embed="rId3">
            <a:extLst>
              <a:ext uri="{28A0092B-C50C-407E-A947-70E740481C1C}">
                <a14:useLocalDpi xmlns:a14="http://schemas.microsoft.com/office/drawing/2010/main" val="0"/>
              </a:ext>
            </a:extLst>
          </a:blip>
          <a:srcRect b="12306"/>
          <a:stretch>
            <a:fillRect/>
          </a:stretch>
        </p:blipFill>
        <p:spPr bwMode="auto">
          <a:xfrm>
            <a:off x="9356725" y="1452563"/>
            <a:ext cx="5832475"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155700" y="293688"/>
            <a:ext cx="9288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b="1">
                <a:solidFill>
                  <a:srgbClr val="0000CC"/>
                </a:solidFill>
                <a:latin typeface="Times New Roman" pitchFamily="18" charset="0"/>
                <a:cs typeface="Times New Roman" pitchFamily="18" charset="0"/>
              </a:rPr>
              <a:t>TIẾT 2: </a:t>
            </a:r>
            <a:r>
              <a:rPr lang="vi-VN" altLang="en-US" sz="3600" b="1">
                <a:solidFill>
                  <a:srgbClr val="0000CC"/>
                </a:solidFill>
                <a:latin typeface="Times New Roman" pitchFamily="18" charset="0"/>
                <a:cs typeface="Times New Roman" pitchFamily="18" charset="0"/>
              </a:rPr>
              <a:t>BÓNG TỐI, BÓNG NỬA TỐI</a:t>
            </a:r>
            <a:endParaRPr lang="en-US" altLang="en-US" sz="3600" b="1">
              <a:solidFill>
                <a:srgbClr val="0000CC"/>
              </a:solidFill>
              <a:latin typeface="Times New Roman" pitchFamily="18" charset="0"/>
              <a:cs typeface="Times New Roman" pitchFamily="18" charset="0"/>
            </a:endParaRPr>
          </a:p>
        </p:txBody>
      </p:sp>
      <p:sp>
        <p:nvSpPr>
          <p:cNvPr id="17411" name="TextBox 4"/>
          <p:cNvSpPr txBox="1">
            <a:spLocks noChangeArrowheads="1"/>
          </p:cNvSpPr>
          <p:nvPr/>
        </p:nvSpPr>
        <p:spPr bwMode="auto">
          <a:xfrm>
            <a:off x="2689225" y="1938338"/>
            <a:ext cx="8135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3600">
              <a:latin typeface="Times New Roman" pitchFamily="18" charset="0"/>
              <a:cs typeface="Times New Roman" pitchFamily="18" charset="0"/>
            </a:endParaRPr>
          </a:p>
        </p:txBody>
      </p:sp>
      <p:sp>
        <p:nvSpPr>
          <p:cNvPr id="4" name="Rectangle 3"/>
          <p:cNvSpPr/>
          <p:nvPr/>
        </p:nvSpPr>
        <p:spPr>
          <a:xfrm>
            <a:off x="173038" y="55563"/>
            <a:ext cx="15544800" cy="8229600"/>
          </a:xfrm>
          <a:prstGeom prst="rect">
            <a:avLst/>
          </a:prstGeom>
          <a:noFill/>
          <a:ln w="225425">
            <a:solidFill>
              <a:srgbClr val="DBD1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latin typeface="Times New Roman" panose="02020603050405020304" pitchFamily="18" charset="0"/>
              <a:cs typeface="Times New Roman" panose="02020603050405020304" pitchFamily="18" charset="0"/>
            </a:endParaRPr>
          </a:p>
        </p:txBody>
      </p:sp>
      <p:sp>
        <p:nvSpPr>
          <p:cNvPr id="17413" name="TextBox 2"/>
          <p:cNvSpPr txBox="1">
            <a:spLocks noChangeArrowheads="1"/>
          </p:cNvSpPr>
          <p:nvPr/>
        </p:nvSpPr>
        <p:spPr bwMode="auto">
          <a:xfrm>
            <a:off x="1363663" y="1162050"/>
            <a:ext cx="118808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b="1">
                <a:latin typeface="Times New Roman" pitchFamily="18" charset="0"/>
                <a:cs typeface="Times New Roman" pitchFamily="18" charset="0"/>
              </a:rPr>
              <a:t>NHIỆM VỤ:</a:t>
            </a:r>
          </a:p>
          <a:p>
            <a:r>
              <a:rPr lang="nl-NL" altLang="en-US" sz="2800">
                <a:latin typeface="Times New Roman" pitchFamily="18" charset="0"/>
                <a:cs typeface="Times New Roman" pitchFamily="18" charset="0"/>
              </a:rPr>
              <a:t>+ Các nhóm bố trí thí và tiến hành thí nghiệm như hình 15.8 và 15.9 SGK</a:t>
            </a:r>
            <a:endParaRPr lang="en-US" altLang="en-US" sz="2800">
              <a:latin typeface="Times New Roman" pitchFamily="18" charset="0"/>
              <a:cs typeface="Times New Roman" pitchFamily="18" charset="0"/>
            </a:endParaRPr>
          </a:p>
          <a:p>
            <a:r>
              <a:rPr lang="nl-NL" altLang="en-US" sz="2800">
                <a:latin typeface="Times New Roman" pitchFamily="18" charset="0"/>
                <a:cs typeface="Times New Roman" pitchFamily="18" charset="0"/>
              </a:rPr>
              <a:t>+ Từ kết quả thí nghiệm hoàn thành phiếu học tập số 2</a:t>
            </a:r>
            <a:endParaRPr lang="en-US" altLang="en-US" sz="2800">
              <a:latin typeface="Times New Roman" pitchFamily="18" charset="0"/>
              <a:cs typeface="Times New Roman" pitchFamily="18" charset="0"/>
            </a:endParaRPr>
          </a:p>
          <a:p>
            <a:r>
              <a:rPr lang="en-US" altLang="en-US" sz="3600" b="1">
                <a:latin typeface="Times New Roman" pitchFamily="18" charset="0"/>
                <a:cs typeface="Times New Roman" pitchFamily="18" charset="0"/>
              </a:rPr>
              <a:t> </a:t>
            </a:r>
          </a:p>
        </p:txBody>
      </p:sp>
      <p:sp>
        <p:nvSpPr>
          <p:cNvPr id="17414" name="Rectangle 4"/>
          <p:cNvSpPr>
            <a:spLocks noChangeArrowheads="1"/>
          </p:cNvSpPr>
          <p:nvPr/>
        </p:nvSpPr>
        <p:spPr bwMode="auto">
          <a:xfrm>
            <a:off x="1357313" y="3706813"/>
            <a:ext cx="1317625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07000"/>
              </a:lnSpc>
              <a:spcAft>
                <a:spcPts val="800"/>
              </a:spcAft>
            </a:pPr>
            <a:r>
              <a:rPr lang="en-US" altLang="en-US" sz="3600" b="1">
                <a:latin typeface="Times New Roman" pitchFamily="18" charset="0"/>
                <a:ea typeface="Calibri" pitchFamily="34" charset="0"/>
                <a:cs typeface="Times New Roman" pitchFamily="18" charset="0"/>
              </a:rPr>
              <a:t>PHIẾU HỌC TẬP SỐ 2</a:t>
            </a:r>
            <a:endParaRPr lang="en-US" altLang="en-US" sz="3600">
              <a:latin typeface="Times New Roman" pitchFamily="18" charset="0"/>
              <a:ea typeface="Calibri" pitchFamily="34" charset="0"/>
              <a:cs typeface="Times New Roman" pitchFamily="18" charset="0"/>
            </a:endParaRPr>
          </a:p>
          <a:p>
            <a:r>
              <a:rPr lang="en-US" altLang="en-US" sz="2800" b="1">
                <a:latin typeface="Times New Roman" pitchFamily="18" charset="0"/>
                <a:ea typeface="Calibri" pitchFamily="34" charset="0"/>
                <a:cs typeface="Times New Roman" pitchFamily="18" charset="0"/>
              </a:rPr>
              <a:t>Câu 1:</a:t>
            </a:r>
            <a:r>
              <a:rPr lang="en-US" altLang="en-US" sz="2800">
                <a:latin typeface="Times New Roman" pitchFamily="18" charset="0"/>
                <a:ea typeface="Calibri" pitchFamily="34" charset="0"/>
                <a:cs typeface="Times New Roman" pitchFamily="18" charset="0"/>
              </a:rPr>
              <a:t> Hãy mô tả bóng của vật cản sáng trên màn chắn ở Hình 12.6 và giải thích tại sao có bóng đó?</a:t>
            </a:r>
          </a:p>
          <a:p>
            <a:r>
              <a:rPr lang="en-US" altLang="en-US" sz="2800" b="1">
                <a:latin typeface="Times New Roman" pitchFamily="18" charset="0"/>
                <a:ea typeface="Calibri" pitchFamily="34" charset="0"/>
                <a:cs typeface="Times New Roman" pitchFamily="18" charset="0"/>
              </a:rPr>
              <a:t>Câu 2</a:t>
            </a:r>
            <a:r>
              <a:rPr lang="en-US" altLang="en-US" sz="2800">
                <a:latin typeface="Times New Roman" pitchFamily="18" charset="0"/>
                <a:ea typeface="Calibri" pitchFamily="34" charset="0"/>
                <a:cs typeface="Times New Roman" pitchFamily="18" charset="0"/>
              </a:rPr>
              <a:t>: Hãy mô tả bóng của vật cản sáng thu được trên màn chắn trong thí nghiệm ở Hình 12.7</a:t>
            </a:r>
          </a:p>
          <a:p>
            <a:r>
              <a:rPr lang="en-US" altLang="en-US" sz="2800" b="1">
                <a:latin typeface="Times New Roman" pitchFamily="18" charset="0"/>
                <a:ea typeface="Calibri" pitchFamily="34" charset="0"/>
                <a:cs typeface="Times New Roman" pitchFamily="18" charset="0"/>
              </a:rPr>
              <a:t>Câu 3</a:t>
            </a:r>
            <a:r>
              <a:rPr lang="en-US" altLang="en-US" sz="2800">
                <a:latin typeface="Times New Roman" pitchFamily="18" charset="0"/>
                <a:ea typeface="Calibri" pitchFamily="34" charset="0"/>
                <a:cs typeface="Times New Roman" pitchFamily="18" charset="0"/>
              </a:rPr>
              <a:t>: Hãy tìm thêm ví dụ về bóng tối và bóng nửa tối?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28588"/>
            <a:ext cx="15801976" cy="8486776"/>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8435" name="Rectangle 1"/>
          <p:cNvSpPr>
            <a:spLocks noChangeArrowheads="1"/>
          </p:cNvSpPr>
          <p:nvPr/>
        </p:nvSpPr>
        <p:spPr bwMode="auto">
          <a:xfrm>
            <a:off x="211138" y="658813"/>
            <a:ext cx="13104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en-US" sz="2800">
                <a:latin typeface="Times New Roman" pitchFamily="18" charset="0"/>
                <a:cs typeface="Times New Roman" pitchFamily="18" charset="0"/>
              </a:rPr>
              <a:t>Hoạt động nhóm làm thí nghiệm như hình </a:t>
            </a:r>
            <a:r>
              <a:rPr lang="vi-VN" altLang="en-US" sz="2800">
                <a:latin typeface="Times New Roman" pitchFamily="18" charset="0"/>
                <a:cs typeface="Times New Roman" pitchFamily="18" charset="0"/>
              </a:rPr>
              <a:t>12.6 </a:t>
            </a:r>
            <a:r>
              <a:rPr lang="nl-NL" altLang="en-US" sz="2800">
                <a:latin typeface="Times New Roman" pitchFamily="18" charset="0"/>
                <a:cs typeface="Times New Roman" pitchFamily="18" charset="0"/>
              </a:rPr>
              <a:t>và </a:t>
            </a:r>
            <a:r>
              <a:rPr lang="vi-VN" altLang="en-US" sz="2800">
                <a:latin typeface="Times New Roman" pitchFamily="18" charset="0"/>
                <a:cs typeface="Times New Roman" pitchFamily="18" charset="0"/>
              </a:rPr>
              <a:t>12.7</a:t>
            </a:r>
            <a:endParaRPr lang="en-US" altLang="en-US" sz="2800">
              <a:latin typeface="Times New Roman" pitchFamily="18" charset="0"/>
              <a:cs typeface="Times New Roman" pitchFamily="18" charset="0"/>
            </a:endParaRP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l="50394" t="24800" r="27557" b="20601"/>
          <a:stretch>
            <a:fillRect/>
          </a:stretch>
        </p:blipFill>
        <p:spPr bwMode="auto">
          <a:xfrm>
            <a:off x="5972175" y="1968500"/>
            <a:ext cx="40322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 y="0"/>
            <a:ext cx="15770225" cy="845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7"/>
          <p:cNvSpPr txBox="1">
            <a:spLocks noChangeArrowheads="1"/>
          </p:cNvSpPr>
          <p:nvPr/>
        </p:nvSpPr>
        <p:spPr bwMode="auto">
          <a:xfrm>
            <a:off x="2695575" y="752475"/>
            <a:ext cx="10872788"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Aft>
                <a:spcPts val="800"/>
              </a:spcAft>
            </a:pPr>
            <a:r>
              <a:rPr lang="en-US" altLang="en-US" sz="4800" b="1">
                <a:solidFill>
                  <a:srgbClr val="FF0000"/>
                </a:solidFill>
                <a:latin typeface="Times New Roman" pitchFamily="18" charset="0"/>
                <a:ea typeface="Calibri" pitchFamily="34" charset="0"/>
                <a:cs typeface="Times New Roman" pitchFamily="18" charset="0"/>
              </a:rPr>
              <a:t>TIẾT 3: LUYỆN TẬP VÀ VẬN DỤNG</a:t>
            </a:r>
            <a:endParaRPr lang="en-US" altLang="en-US" sz="4800">
              <a:solidFill>
                <a:srgbClr val="FF0000"/>
              </a:solidFill>
              <a:latin typeface="Calibri" pitchFamily="34" charset="0"/>
              <a:ea typeface="Calibri" pitchFamily="34" charset="0"/>
              <a:cs typeface="Times New Roman" pitchFamily="18" charset="0"/>
            </a:endParaRPr>
          </a:p>
        </p:txBody>
      </p:sp>
      <p:sp>
        <p:nvSpPr>
          <p:cNvPr id="19460" name="TextBox 7"/>
          <p:cNvSpPr txBox="1">
            <a:spLocks noChangeArrowheads="1"/>
          </p:cNvSpPr>
          <p:nvPr/>
        </p:nvSpPr>
        <p:spPr bwMode="auto">
          <a:xfrm>
            <a:off x="3235325" y="2386013"/>
            <a:ext cx="97932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Aft>
                <a:spcPts val="800"/>
              </a:spcAft>
            </a:pPr>
            <a:r>
              <a:rPr lang="en-US" altLang="en-US" sz="4000" b="1">
                <a:solidFill>
                  <a:srgbClr val="0070C0"/>
                </a:solidFill>
                <a:latin typeface="Times New Roman" pitchFamily="18" charset="0"/>
                <a:ea typeface="Calibri" pitchFamily="34" charset="0"/>
                <a:cs typeface="Times New Roman" pitchFamily="18" charset="0"/>
              </a:rPr>
              <a:t>Hoàn thành phiếu học tập và vẽ sơ đồ tư duy tổng hợp kiến thức bài học?</a:t>
            </a:r>
            <a:endParaRPr lang="en-US" altLang="en-US" sz="4000">
              <a:solidFill>
                <a:srgbClr val="0070C0"/>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22263" y="514350"/>
            <a:ext cx="149780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000" b="1">
                <a:solidFill>
                  <a:srgbClr val="FF0000"/>
                </a:solidFill>
                <a:latin typeface="Times New Roman" pitchFamily="18" charset="0"/>
                <a:ea typeface="Calibri" pitchFamily="34" charset="0"/>
                <a:cs typeface="Times New Roman" pitchFamily="18" charset="0"/>
              </a:rPr>
              <a:t>PHIẾU HỌC TẬP</a:t>
            </a:r>
            <a:endParaRPr lang="en-US" altLang="en-US" sz="4000">
              <a:solidFill>
                <a:srgbClr val="FF0000"/>
              </a:solidFill>
              <a:latin typeface="Times New Roman" pitchFamily="18" charset="0"/>
              <a:ea typeface="Calibri" pitchFamily="34" charset="0"/>
              <a:cs typeface="Times New Roman" pitchFamily="18" charset="0"/>
            </a:endParaRPr>
          </a:p>
          <a:p>
            <a:pPr algn="just"/>
            <a:r>
              <a:rPr lang="en-US" altLang="en-US" sz="4000" b="1">
                <a:solidFill>
                  <a:srgbClr val="000000"/>
                </a:solidFill>
                <a:latin typeface="Times New Roman" pitchFamily="18" charset="0"/>
                <a:ea typeface="Calibri" pitchFamily="34" charset="0"/>
                <a:cs typeface="Times New Roman" pitchFamily="18" charset="0"/>
              </a:rPr>
              <a:t>Câu 1</a:t>
            </a:r>
            <a:r>
              <a:rPr lang="en-US" altLang="en-US" sz="4000">
                <a:solidFill>
                  <a:srgbClr val="000000"/>
                </a:solidFill>
                <a:latin typeface="Times New Roman" pitchFamily="18" charset="0"/>
                <a:ea typeface="Calibri" pitchFamily="34" charset="0"/>
                <a:cs typeface="Times New Roman" pitchFamily="18" charset="0"/>
              </a:rPr>
              <a:t>: Năng lượng ánh sáng có thể chuyển hóa thành các dạng năng lượng nào?</a:t>
            </a:r>
          </a:p>
          <a:p>
            <a:pPr algn="just"/>
            <a:r>
              <a:rPr lang="en-US" altLang="en-US" sz="4000">
                <a:solidFill>
                  <a:srgbClr val="000000"/>
                </a:solidFill>
                <a:latin typeface="Times New Roman" pitchFamily="18" charset="0"/>
                <a:ea typeface="Calibri" pitchFamily="34" charset="0"/>
                <a:cs typeface="Times New Roman" pitchFamily="18" charset="0"/>
              </a:rPr>
              <a:t>A. Điện năng                                     B. Nhiệt năng</a:t>
            </a:r>
          </a:p>
          <a:p>
            <a:pPr algn="just"/>
            <a:r>
              <a:rPr lang="en-US" altLang="en-US" sz="4000">
                <a:solidFill>
                  <a:srgbClr val="000000"/>
                </a:solidFill>
                <a:latin typeface="Times New Roman" pitchFamily="18" charset="0"/>
                <a:ea typeface="Calibri" pitchFamily="34" charset="0"/>
                <a:cs typeface="Times New Roman" pitchFamily="18" charset="0"/>
              </a:rPr>
              <a:t>C. Quang năng                                   D. Tất cả đều đúng</a:t>
            </a:r>
          </a:p>
          <a:p>
            <a:pPr algn="just"/>
            <a:r>
              <a:rPr lang="en-US" altLang="en-US" sz="4000" b="1">
                <a:solidFill>
                  <a:srgbClr val="000000"/>
                </a:solidFill>
                <a:latin typeface="Times New Roman" pitchFamily="18" charset="0"/>
                <a:ea typeface="Calibri" pitchFamily="34" charset="0"/>
                <a:cs typeface="Times New Roman" pitchFamily="18" charset="0"/>
              </a:rPr>
              <a:t>Câu 2: </a:t>
            </a:r>
            <a:r>
              <a:rPr lang="en-US" altLang="en-US" sz="4000">
                <a:solidFill>
                  <a:srgbClr val="000000"/>
                </a:solidFill>
                <a:latin typeface="Times New Roman" pitchFamily="18" charset="0"/>
                <a:ea typeface="Calibri" pitchFamily="34" charset="0"/>
                <a:cs typeface="Times New Roman" pitchFamily="18" charset="0"/>
              </a:rPr>
              <a:t>Điền từ còn thiếu vào chỗ trống trong câu sau đây:</a:t>
            </a:r>
          </a:p>
          <a:p>
            <a:pPr algn="just"/>
            <a:r>
              <a:rPr lang="en-US" altLang="en-US" sz="4000">
                <a:solidFill>
                  <a:srgbClr val="000000"/>
                </a:solidFill>
                <a:latin typeface="Times New Roman" pitchFamily="18" charset="0"/>
                <a:ea typeface="Calibri" pitchFamily="34" charset="0"/>
                <a:cs typeface="Times New Roman" pitchFamily="18" charset="0"/>
              </a:rPr>
              <a:t>Ánh sáng phát ra từ nguồn sáng và truyền trong không gian thành những…</a:t>
            </a:r>
          </a:p>
          <a:p>
            <a:pPr algn="just"/>
            <a:r>
              <a:rPr lang="en-US" altLang="en-US" sz="4000">
                <a:solidFill>
                  <a:srgbClr val="000000"/>
                </a:solidFill>
                <a:latin typeface="Times New Roman" pitchFamily="18" charset="0"/>
                <a:ea typeface="Calibri" pitchFamily="34" charset="0"/>
                <a:cs typeface="Times New Roman" pitchFamily="18" charset="0"/>
              </a:rPr>
              <a:t>A. Chùm sáng                                                   B. Ánh sáng</a:t>
            </a:r>
          </a:p>
          <a:p>
            <a:pPr algn="just"/>
            <a:r>
              <a:rPr lang="en-US" altLang="en-US" sz="4000">
                <a:solidFill>
                  <a:srgbClr val="000000"/>
                </a:solidFill>
                <a:latin typeface="Times New Roman" pitchFamily="18" charset="0"/>
                <a:ea typeface="Calibri" pitchFamily="34" charset="0"/>
                <a:cs typeface="Times New Roman" pitchFamily="18" charset="0"/>
              </a:rPr>
              <a:t>C. Tia sáng                                                        D. Năng lượng</a:t>
            </a:r>
            <a:endParaRPr lang="en-US" altLang="en-US" sz="4000">
              <a:ea typeface="Calibri" pitchFamily="34" charset="0"/>
              <a:cs typeface="Times New Roman" pitchFamily="18" charset="0"/>
            </a:endParaRPr>
          </a:p>
        </p:txBody>
      </p:sp>
      <p:sp>
        <p:nvSpPr>
          <p:cNvPr id="7" name="Oval 6"/>
          <p:cNvSpPr/>
          <p:nvPr/>
        </p:nvSpPr>
        <p:spPr>
          <a:xfrm>
            <a:off x="7812088" y="2917825"/>
            <a:ext cx="647700"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39700" y="5483225"/>
            <a:ext cx="936625"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84163" y="298450"/>
            <a:ext cx="14976475" cy="754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400" b="1">
                <a:solidFill>
                  <a:srgbClr val="FF0000"/>
                </a:solidFill>
                <a:latin typeface="Times New Roman" pitchFamily="18" charset="0"/>
                <a:ea typeface="Calibri" pitchFamily="34" charset="0"/>
                <a:cs typeface="Times New Roman" pitchFamily="18" charset="0"/>
              </a:rPr>
              <a:t>PHIẾU HỌC TẬP</a:t>
            </a:r>
            <a:endParaRPr lang="en-US" altLang="en-US" sz="4400">
              <a:solidFill>
                <a:srgbClr val="FF0000"/>
              </a:solidFill>
              <a:latin typeface="Times New Roman" pitchFamily="18" charset="0"/>
              <a:ea typeface="Calibri" pitchFamily="34" charset="0"/>
              <a:cs typeface="Times New Roman" pitchFamily="18" charset="0"/>
            </a:endParaRPr>
          </a:p>
          <a:p>
            <a:pPr algn="just"/>
            <a:r>
              <a:rPr lang="en-US" altLang="en-US" sz="4400" b="1">
                <a:latin typeface="Times New Roman" pitchFamily="18" charset="0"/>
                <a:ea typeface="Calibri" pitchFamily="34" charset="0"/>
                <a:cs typeface="Times New Roman" pitchFamily="18" charset="0"/>
              </a:rPr>
              <a:t>Câu 3: Có mấy loại chùm sáng thường gặp. Đó là các chùm sáng nào?</a:t>
            </a:r>
            <a:endParaRPr lang="en-US" altLang="en-US" sz="4400">
              <a:latin typeface="Times New Roman" pitchFamily="18" charset="0"/>
              <a:ea typeface="Calibri" pitchFamily="34" charset="0"/>
              <a:cs typeface="Times New Roman" pitchFamily="18" charset="0"/>
            </a:endParaRPr>
          </a:p>
          <a:p>
            <a:pPr algn="just"/>
            <a:r>
              <a:rPr lang="en-US" altLang="en-US" sz="4400" b="1">
                <a:latin typeface="Times New Roman" pitchFamily="18" charset="0"/>
                <a:ea typeface="Calibri" pitchFamily="34" charset="0"/>
                <a:cs typeface="Times New Roman" pitchFamily="18" charset="0"/>
              </a:rPr>
              <a:t>A</a:t>
            </a:r>
            <a:r>
              <a:rPr lang="en-US" altLang="en-US" sz="4400">
                <a:latin typeface="Times New Roman" pitchFamily="18" charset="0"/>
                <a:ea typeface="Calibri" pitchFamily="34" charset="0"/>
                <a:cs typeface="Times New Roman" pitchFamily="18" charset="0"/>
              </a:rPr>
              <a:t>. Có hai loại chùm sáng: chùm sáng song song và chùm sáng giao nhau</a:t>
            </a:r>
          </a:p>
          <a:p>
            <a:pPr algn="just"/>
            <a:r>
              <a:rPr lang="en-US" altLang="en-US" sz="4400" b="1">
                <a:latin typeface="Times New Roman" pitchFamily="18" charset="0"/>
                <a:ea typeface="Calibri" pitchFamily="34" charset="0"/>
                <a:cs typeface="Times New Roman" pitchFamily="18" charset="0"/>
              </a:rPr>
              <a:t>B</a:t>
            </a:r>
            <a:r>
              <a:rPr lang="en-US" altLang="en-US" sz="4400">
                <a:latin typeface="Times New Roman" pitchFamily="18" charset="0"/>
                <a:ea typeface="Calibri" pitchFamily="34" charset="0"/>
                <a:cs typeface="Times New Roman" pitchFamily="18" charset="0"/>
              </a:rPr>
              <a:t>. Có 3 loại chùm sáng: chùm sáng song song, chùm sáng hội tụ, chùm sáng phân kỳ.</a:t>
            </a:r>
          </a:p>
          <a:p>
            <a:pPr algn="just"/>
            <a:r>
              <a:rPr lang="en-US" altLang="en-US" sz="4400" b="1">
                <a:latin typeface="Times New Roman" pitchFamily="18" charset="0"/>
                <a:ea typeface="Calibri" pitchFamily="34" charset="0"/>
                <a:cs typeface="Times New Roman" pitchFamily="18" charset="0"/>
              </a:rPr>
              <a:t>C</a:t>
            </a:r>
            <a:r>
              <a:rPr lang="en-US" altLang="en-US" sz="4400">
                <a:latin typeface="Times New Roman" pitchFamily="18" charset="0"/>
                <a:ea typeface="Calibri" pitchFamily="34" charset="0"/>
                <a:cs typeface="Times New Roman" pitchFamily="18" charset="0"/>
              </a:rPr>
              <a:t>. C</a:t>
            </a:r>
            <a:r>
              <a:rPr lang="vi-VN" altLang="en-US" sz="4400">
                <a:latin typeface="Times New Roman" pitchFamily="18" charset="0"/>
                <a:ea typeface="Calibri" pitchFamily="34" charset="0"/>
                <a:cs typeface="Times New Roman" pitchFamily="18" charset="0"/>
              </a:rPr>
              <a:t>ó </a:t>
            </a:r>
            <a:r>
              <a:rPr lang="en-US" altLang="en-US" sz="4400">
                <a:latin typeface="Times New Roman" pitchFamily="18" charset="0"/>
                <a:ea typeface="Calibri" pitchFamily="34" charset="0"/>
                <a:cs typeface="Times New Roman" pitchFamily="18" charset="0"/>
              </a:rPr>
              <a:t>2 loại chùm sáng: chùm sáng song song và chùm sáng phân kỳ</a:t>
            </a:r>
          </a:p>
          <a:p>
            <a:pPr algn="just"/>
            <a:r>
              <a:rPr lang="en-US" altLang="en-US" sz="4400" b="1">
                <a:latin typeface="Times New Roman" pitchFamily="18" charset="0"/>
                <a:ea typeface="Calibri" pitchFamily="34" charset="0"/>
                <a:cs typeface="Times New Roman" pitchFamily="18" charset="0"/>
              </a:rPr>
              <a:t>D</a:t>
            </a:r>
            <a:r>
              <a:rPr lang="en-US" altLang="en-US" sz="4400">
                <a:latin typeface="Times New Roman" pitchFamily="18" charset="0"/>
                <a:ea typeface="Calibri" pitchFamily="34" charset="0"/>
                <a:cs typeface="Times New Roman" pitchFamily="18" charset="0"/>
              </a:rPr>
              <a:t>. Có 3 loại chùm sáng: chùm sáng song song, chùm sáng giao nhau, chùm sáng phân kỳ. </a:t>
            </a:r>
          </a:p>
        </p:txBody>
      </p:sp>
      <p:sp>
        <p:nvSpPr>
          <p:cNvPr id="8" name="Oval 7"/>
          <p:cNvSpPr/>
          <p:nvPr/>
        </p:nvSpPr>
        <p:spPr>
          <a:xfrm>
            <a:off x="53975" y="3779838"/>
            <a:ext cx="936625" cy="577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713" y="-112713"/>
            <a:ext cx="15770226" cy="8455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9" name="Rectangle 5"/>
          <p:cNvSpPr>
            <a:spLocks noChangeArrowheads="1"/>
          </p:cNvSpPr>
          <p:nvPr/>
        </p:nvSpPr>
        <p:spPr bwMode="auto">
          <a:xfrm>
            <a:off x="860425" y="585788"/>
            <a:ext cx="3455988" cy="755650"/>
          </a:xfrm>
          <a:prstGeom prst="rect">
            <a:avLst/>
          </a:prstGeom>
          <a:noFill/>
          <a:ln w="22225">
            <a:solidFill>
              <a:schemeClr val="accent4"/>
            </a:solidFill>
            <a:miter lim="800000"/>
            <a:headEnd/>
            <a:tailEnd/>
          </a:ln>
        </p:spPr>
        <p:txBody>
          <a:bodyPr>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a:lnSpc>
                <a:spcPct val="115000"/>
              </a:lnSpc>
              <a:defRPr/>
            </a:pPr>
            <a:r>
              <a:rPr lang="en-US" altLang="vi-VN" sz="4000" b="1">
                <a:solidFill>
                  <a:srgbClr val="FF0000"/>
                </a:solidFill>
                <a:latin typeface="Times New Roman" panose="02020603050405020304" pitchFamily="18" charset="0"/>
              </a:rPr>
              <a:t>KHỞI ĐỘNG:</a:t>
            </a:r>
            <a:endParaRPr lang="vi-VN" altLang="vi-VN" sz="4000" b="1">
              <a:solidFill>
                <a:srgbClr val="FF0000"/>
              </a:solidFill>
              <a:latin typeface="Calibri" panose="020F0502020204030204" pitchFamily="34" charset="0"/>
              <a:cs typeface="Calibri" panose="020F0502020204030204" pitchFamily="34" charset="0"/>
            </a:endParaRPr>
          </a:p>
        </p:txBody>
      </p:sp>
      <p:sp>
        <p:nvSpPr>
          <p:cNvPr id="4100" name="AutoShape 32" descr="hình ảnh thước kẻ | hình thước kẻ | ảnh thước kẻ | clipart thước kẻ |  Clipart cho học tập | Clipart cho dạy học | thư viện hình ảnh | hình minh  họ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284163" y="298450"/>
            <a:ext cx="14976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400" b="1">
                <a:solidFill>
                  <a:srgbClr val="FF0000"/>
                </a:solidFill>
                <a:latin typeface="Times New Roman" pitchFamily="18" charset="0"/>
                <a:ea typeface="Calibri" pitchFamily="34" charset="0"/>
                <a:cs typeface="Times New Roman" pitchFamily="18" charset="0"/>
              </a:rPr>
              <a:t>PHIẾU HỌC TẬP</a:t>
            </a:r>
            <a:endParaRPr lang="en-US" altLang="en-US" sz="4400">
              <a:solidFill>
                <a:srgbClr val="FF0000"/>
              </a:solidFill>
              <a:latin typeface="Times New Roman" pitchFamily="18" charset="0"/>
              <a:ea typeface="Calibri" pitchFamily="34" charset="0"/>
              <a:cs typeface="Times New Roman" pitchFamily="18" charset="0"/>
            </a:endParaRPr>
          </a:p>
        </p:txBody>
      </p:sp>
      <p:sp>
        <p:nvSpPr>
          <p:cNvPr id="8" name="Oval 7"/>
          <p:cNvSpPr/>
          <p:nvPr/>
        </p:nvSpPr>
        <p:spPr>
          <a:xfrm>
            <a:off x="284163" y="5051425"/>
            <a:ext cx="935037"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2" name="Rectangle 2"/>
          <p:cNvSpPr>
            <a:spLocks noChangeArrowheads="1"/>
          </p:cNvSpPr>
          <p:nvPr/>
        </p:nvSpPr>
        <p:spPr bwMode="auto">
          <a:xfrm>
            <a:off x="427038" y="1601788"/>
            <a:ext cx="14690725"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4400" b="1">
                <a:latin typeface="Times New Roman" pitchFamily="18" charset="0"/>
                <a:ea typeface="Calibri" pitchFamily="34" charset="0"/>
                <a:cs typeface="Times New Roman" pitchFamily="18" charset="0"/>
              </a:rPr>
              <a:t>Câu 4</a:t>
            </a:r>
            <a:r>
              <a:rPr lang="en-US" altLang="en-US" sz="4400">
                <a:latin typeface="Times New Roman" pitchFamily="18" charset="0"/>
                <a:ea typeface="Calibri" pitchFamily="34" charset="0"/>
                <a:cs typeface="Times New Roman" pitchFamily="18" charset="0"/>
              </a:rPr>
              <a:t>: Người ta quy ước vẽ chùm sáng như thế nào?</a:t>
            </a:r>
          </a:p>
          <a:p>
            <a:pPr algn="just"/>
            <a:r>
              <a:rPr lang="en-US" altLang="en-US" sz="4400">
                <a:latin typeface="Times New Roman" pitchFamily="18" charset="0"/>
                <a:ea typeface="Calibri" pitchFamily="34" charset="0"/>
                <a:cs typeface="Times New Roman" pitchFamily="18" charset="0"/>
              </a:rPr>
              <a:t>A. Quy ước vẽ chùm sáng bằng hai đoạn thẳng giới hạn chùm sáng.</a:t>
            </a:r>
          </a:p>
          <a:p>
            <a:pPr algn="just"/>
            <a:r>
              <a:rPr lang="en-US" altLang="en-US" sz="4400">
                <a:latin typeface="Times New Roman" pitchFamily="18" charset="0"/>
                <a:ea typeface="Calibri" pitchFamily="34" charset="0"/>
                <a:cs typeface="Times New Roman" pitchFamily="18" charset="0"/>
              </a:rPr>
              <a:t>B. Quy ước vẽ chùm sáng bằng hai mũi tên chỉ đường truyền của ánh sáng.</a:t>
            </a:r>
          </a:p>
          <a:p>
            <a:pPr algn="just"/>
            <a:r>
              <a:rPr lang="en-US" altLang="en-US" sz="4400">
                <a:latin typeface="Times New Roman" pitchFamily="18" charset="0"/>
                <a:ea typeface="Calibri" pitchFamily="34" charset="0"/>
                <a:cs typeface="Times New Roman" pitchFamily="18" charset="0"/>
              </a:rPr>
              <a:t>C. Quy ước vẽ chùm sáng bằng hai đoạn thẳng giới hạn chùm sáng, có mũi tên chỉ đường truyền của ánh sáng.</a:t>
            </a:r>
          </a:p>
          <a:p>
            <a:pPr algn="just"/>
            <a:r>
              <a:rPr lang="en-US" altLang="en-US" sz="4400">
                <a:latin typeface="Times New Roman" pitchFamily="18" charset="0"/>
                <a:ea typeface="Calibri" pitchFamily="34" charset="0"/>
                <a:cs typeface="Times New Roman" pitchFamily="18" charset="0"/>
              </a:rPr>
              <a:t>D. Quy ước vẽ chùm sáng bằng các đoạn thẳng có sự giới hạn.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84163" y="298450"/>
            <a:ext cx="14976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400" b="1">
                <a:solidFill>
                  <a:srgbClr val="FF0000"/>
                </a:solidFill>
                <a:latin typeface="Times New Roman" pitchFamily="18" charset="0"/>
                <a:ea typeface="Calibri" pitchFamily="34" charset="0"/>
                <a:cs typeface="Times New Roman" pitchFamily="18" charset="0"/>
              </a:rPr>
              <a:t>PHIẾU HỌC TẬP</a:t>
            </a:r>
            <a:endParaRPr lang="en-US" altLang="en-US" sz="4400">
              <a:solidFill>
                <a:srgbClr val="FF0000"/>
              </a:solidFill>
              <a:latin typeface="Times New Roman" pitchFamily="18" charset="0"/>
              <a:ea typeface="Calibri" pitchFamily="34" charset="0"/>
              <a:cs typeface="Times New Roman" pitchFamily="18" charset="0"/>
            </a:endParaRPr>
          </a:p>
        </p:txBody>
      </p:sp>
      <p:sp>
        <p:nvSpPr>
          <p:cNvPr id="8" name="Oval 7"/>
          <p:cNvSpPr/>
          <p:nvPr/>
        </p:nvSpPr>
        <p:spPr>
          <a:xfrm>
            <a:off x="715963" y="1644650"/>
            <a:ext cx="935037"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6" name="Rectangle 3"/>
          <p:cNvSpPr>
            <a:spLocks noChangeArrowheads="1"/>
          </p:cNvSpPr>
          <p:nvPr/>
        </p:nvSpPr>
        <p:spPr bwMode="auto">
          <a:xfrm>
            <a:off x="931863" y="874713"/>
            <a:ext cx="139700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4400" b="1">
                <a:solidFill>
                  <a:srgbClr val="000000"/>
                </a:solidFill>
                <a:latin typeface="Times New Roman" pitchFamily="18" charset="0"/>
                <a:ea typeface="Calibri" pitchFamily="34" charset="0"/>
                <a:cs typeface="Times New Roman" pitchFamily="18" charset="0"/>
              </a:rPr>
              <a:t>Câu 5</a:t>
            </a:r>
            <a:r>
              <a:rPr lang="en-US" altLang="en-US" sz="4400">
                <a:solidFill>
                  <a:srgbClr val="000000"/>
                </a:solidFill>
                <a:latin typeface="Times New Roman" pitchFamily="18" charset="0"/>
                <a:ea typeface="Calibri" pitchFamily="34" charset="0"/>
                <a:cs typeface="Times New Roman" pitchFamily="18" charset="0"/>
              </a:rPr>
              <a:t>: Chọn đáp án sai: </a:t>
            </a:r>
          </a:p>
          <a:p>
            <a:pPr algn="just">
              <a:buFont typeface="Calibri Light" pitchFamily="34" charset="0"/>
              <a:buAutoNum type="alphaUcPeriod"/>
            </a:pPr>
            <a:r>
              <a:rPr lang="en-US" altLang="en-US" sz="4400">
                <a:solidFill>
                  <a:srgbClr val="000000"/>
                </a:solidFill>
                <a:latin typeface="Times New Roman" pitchFamily="18" charset="0"/>
                <a:ea typeface="Calibri" pitchFamily="34" charset="0"/>
                <a:cs typeface="Times New Roman" pitchFamily="18" charset="0"/>
              </a:rPr>
              <a:t> Quy ước biểu diễn đường truyền của ánh sáng bằng một đoạn thẳng gọi là tia sáng.</a:t>
            </a:r>
          </a:p>
          <a:p>
            <a:pPr algn="just">
              <a:buFont typeface="Calibri Light" pitchFamily="34" charset="0"/>
              <a:buAutoNum type="alphaUcPeriod"/>
            </a:pPr>
            <a:r>
              <a:rPr lang="en-US" altLang="en-US" sz="4400">
                <a:solidFill>
                  <a:srgbClr val="000000"/>
                </a:solidFill>
                <a:latin typeface="Times New Roman" pitchFamily="18" charset="0"/>
                <a:ea typeface="Calibri" pitchFamily="34" charset="0"/>
                <a:cs typeface="Times New Roman" pitchFamily="18" charset="0"/>
              </a:rPr>
              <a:t>Có 3 loại chùm sáng: chùm sáng song song, chùm sáng hội tụ, chùm sáng phân kỳ.</a:t>
            </a:r>
          </a:p>
          <a:p>
            <a:pPr algn="just">
              <a:buFont typeface="Calibri Light" pitchFamily="34" charset="0"/>
              <a:buAutoNum type="alphaUcPeriod"/>
            </a:pPr>
            <a:r>
              <a:rPr lang="en-US" altLang="en-US" sz="4400">
                <a:solidFill>
                  <a:srgbClr val="000000"/>
                </a:solidFill>
                <a:latin typeface="Times New Roman" pitchFamily="18" charset="0"/>
                <a:ea typeface="Calibri" pitchFamily="34" charset="0"/>
                <a:cs typeface="Times New Roman" pitchFamily="18" charset="0"/>
              </a:rPr>
              <a:t>Quy ước vẽ chùm sáng bằng hai đoạn thẳng giới hạn chùm sáng, có mũi tên chỉ đường truyền của ánh sáng.</a:t>
            </a:r>
          </a:p>
          <a:p>
            <a:pPr algn="just">
              <a:buFont typeface="Calibri Light" pitchFamily="34" charset="0"/>
              <a:buAutoNum type="alphaUcPeriod"/>
            </a:pPr>
            <a:r>
              <a:rPr lang="en-US" altLang="en-US" sz="4400">
                <a:solidFill>
                  <a:srgbClr val="000000"/>
                </a:solidFill>
                <a:latin typeface="Times New Roman" pitchFamily="18" charset="0"/>
                <a:ea typeface="Calibri" pitchFamily="34" charset="0"/>
                <a:cs typeface="Times New Roman" pitchFamily="18" charset="0"/>
              </a:rPr>
              <a:t>Ánh sáng phát ra từ nguồn sáng và truyền trong không gian thành những chùm sáng.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84163" y="298450"/>
            <a:ext cx="14976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400" b="1">
                <a:solidFill>
                  <a:srgbClr val="FF0000"/>
                </a:solidFill>
                <a:latin typeface="Times New Roman" pitchFamily="18" charset="0"/>
                <a:ea typeface="Calibri" pitchFamily="34" charset="0"/>
                <a:cs typeface="Times New Roman" pitchFamily="18" charset="0"/>
              </a:rPr>
              <a:t>PHIẾU HỌC TẬP</a:t>
            </a:r>
            <a:endParaRPr lang="en-US" altLang="en-US" sz="4400">
              <a:solidFill>
                <a:srgbClr val="FF0000"/>
              </a:solidFill>
              <a:latin typeface="Times New Roman" pitchFamily="18" charset="0"/>
              <a:ea typeface="Calibri" pitchFamily="34" charset="0"/>
              <a:cs typeface="Times New Roman" pitchFamily="18" charset="0"/>
            </a:endParaRPr>
          </a:p>
        </p:txBody>
      </p:sp>
      <p:sp>
        <p:nvSpPr>
          <p:cNvPr id="3" name="Rectangle 2"/>
          <p:cNvSpPr>
            <a:spLocks noChangeArrowheads="1"/>
          </p:cNvSpPr>
          <p:nvPr/>
        </p:nvSpPr>
        <p:spPr bwMode="auto">
          <a:xfrm>
            <a:off x="284163" y="1914525"/>
            <a:ext cx="152606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000" b="1">
                <a:solidFill>
                  <a:srgbClr val="000000"/>
                </a:solidFill>
                <a:latin typeface="Times New Roman" pitchFamily="18" charset="0"/>
                <a:ea typeface="Calibri" pitchFamily="34" charset="0"/>
                <a:cs typeface="Times New Roman" pitchFamily="18" charset="0"/>
              </a:rPr>
              <a:t>C</a:t>
            </a:r>
            <a:r>
              <a:rPr lang="en-US" altLang="en-US" sz="4000" b="1">
                <a:solidFill>
                  <a:srgbClr val="000000"/>
                </a:solidFill>
                <a:latin typeface="Times New Roman" pitchFamily="18" charset="0"/>
                <a:ea typeface="Calibri" pitchFamily="34" charset="0"/>
                <a:cs typeface="Times New Roman" pitchFamily="18" charset="0"/>
              </a:rPr>
              <a:t>âu 6</a:t>
            </a:r>
            <a:r>
              <a:rPr lang="en-US" altLang="en-US" sz="4000">
                <a:solidFill>
                  <a:srgbClr val="000000"/>
                </a:solidFill>
                <a:latin typeface="Times New Roman" pitchFamily="18" charset="0"/>
                <a:ea typeface="Calibri" pitchFamily="34" charset="0"/>
                <a:cs typeface="Times New Roman" pitchFamily="18" charset="0"/>
              </a:rPr>
              <a:t>: Các phát biểu sau là đúng hay sai?</a:t>
            </a:r>
          </a:p>
          <a:p>
            <a:pPr>
              <a:buFont typeface="Calibri Light" pitchFamily="34" charset="0"/>
              <a:buAutoNum type="alphaUcPeriod"/>
            </a:pPr>
            <a:r>
              <a:rPr lang="en-US" altLang="en-US" sz="4000">
                <a:solidFill>
                  <a:srgbClr val="000000"/>
                </a:solidFill>
                <a:latin typeface="Times New Roman" pitchFamily="18" charset="0"/>
                <a:ea typeface="Calibri" pitchFamily="34" charset="0"/>
                <a:cs typeface="Times New Roman" pitchFamily="18" charset="0"/>
              </a:rPr>
              <a:t>Vùng tối nằm ở phía sau vật cản, không nhận được ánh sáng từ nguồn sáng truyền tới.</a:t>
            </a:r>
            <a:r>
              <a:rPr lang="vi-VN" altLang="en-US" sz="4000">
                <a:solidFill>
                  <a:srgbClr val="000000"/>
                </a:solidFill>
                <a:latin typeface="Times New Roman" pitchFamily="18" charset="0"/>
                <a:ea typeface="Calibri" pitchFamily="34" charset="0"/>
                <a:cs typeface="Times New Roman" pitchFamily="18" charset="0"/>
              </a:rPr>
              <a:t> </a:t>
            </a:r>
          </a:p>
          <a:p>
            <a:pPr>
              <a:buFont typeface="Calibri Light" pitchFamily="34" charset="0"/>
              <a:buAutoNum type="alphaUcPeriod"/>
            </a:pPr>
            <a:r>
              <a:rPr lang="en-US" altLang="en-US" sz="4000">
                <a:solidFill>
                  <a:srgbClr val="000000"/>
                </a:solidFill>
                <a:latin typeface="Times New Roman" pitchFamily="18" charset="0"/>
                <a:ea typeface="Calibri" pitchFamily="34" charset="0"/>
                <a:cs typeface="Times New Roman" pitchFamily="18" charset="0"/>
              </a:rPr>
              <a:t>Ánh sáng không mang năng lượng.</a:t>
            </a:r>
            <a:r>
              <a:rPr lang="vi-VN" altLang="en-US" sz="4000">
                <a:solidFill>
                  <a:srgbClr val="000000"/>
                </a:solidFill>
                <a:latin typeface="Times New Roman" pitchFamily="18" charset="0"/>
                <a:ea typeface="Calibri" pitchFamily="34" charset="0"/>
                <a:cs typeface="Times New Roman" pitchFamily="18" charset="0"/>
              </a:rPr>
              <a:t> </a:t>
            </a:r>
            <a:endParaRPr lang="en-US" altLang="en-US" sz="4000">
              <a:solidFill>
                <a:srgbClr val="000000"/>
              </a:solidFill>
              <a:latin typeface="Times New Roman" pitchFamily="18" charset="0"/>
              <a:ea typeface="Calibri" pitchFamily="34" charset="0"/>
              <a:cs typeface="Times New Roman" pitchFamily="18" charset="0"/>
            </a:endParaRPr>
          </a:p>
          <a:p>
            <a:pPr>
              <a:buFont typeface="Calibri Light" pitchFamily="34" charset="0"/>
              <a:buAutoNum type="alphaUcPeriod"/>
            </a:pPr>
            <a:r>
              <a:rPr lang="en-US" altLang="en-US" sz="4000">
                <a:solidFill>
                  <a:srgbClr val="000000"/>
                </a:solidFill>
                <a:latin typeface="Times New Roman" pitchFamily="18" charset="0"/>
                <a:ea typeface="Calibri" pitchFamily="34" charset="0"/>
                <a:cs typeface="Times New Roman" pitchFamily="18" charset="0"/>
              </a:rPr>
              <a:t>Tia sáng là đoạn thẳng có mũi tên chỉ hướng truyền của ánh sáng.</a:t>
            </a:r>
            <a:r>
              <a:rPr lang="vi-VN" altLang="en-US" sz="4000">
                <a:solidFill>
                  <a:srgbClr val="FF0000"/>
                </a:solidFill>
                <a:cs typeface="Calibri" pitchFamily="34" charset="0"/>
              </a:rPr>
              <a:t> </a:t>
            </a:r>
            <a:endParaRPr lang="en-US" altLang="en-US" sz="4000">
              <a:solidFill>
                <a:srgbClr val="000000"/>
              </a:solidFill>
              <a:latin typeface="Times New Roman" pitchFamily="18" charset="0"/>
              <a:cs typeface="Calibri" pitchFamily="34" charset="0"/>
            </a:endParaRPr>
          </a:p>
          <a:p>
            <a:pPr>
              <a:buFont typeface="Calibri Light" pitchFamily="34" charset="0"/>
              <a:buAutoNum type="alphaUcPeriod"/>
            </a:pPr>
            <a:r>
              <a:rPr lang="en-US" altLang="en-US" sz="4000">
                <a:solidFill>
                  <a:srgbClr val="000000"/>
                </a:solidFill>
                <a:latin typeface="Times New Roman" pitchFamily="18" charset="0"/>
                <a:cs typeface="Calibri" pitchFamily="34" charset="0"/>
              </a:rPr>
              <a:t>Trong không khí, đôi khi ánh sáng truyền đi theo đường cong.</a:t>
            </a:r>
          </a:p>
          <a:p>
            <a:pPr>
              <a:buFont typeface="Calibri Light" pitchFamily="34" charset="0"/>
              <a:buAutoNum type="alphaUcPeriod"/>
            </a:pPr>
            <a:r>
              <a:rPr lang="vi-VN" altLang="en-US" sz="4000">
                <a:solidFill>
                  <a:srgbClr val="000000"/>
                </a:solidFill>
                <a:latin typeface="Times New Roman" pitchFamily="18" charset="0"/>
                <a:cs typeface="Calibri" pitchFamily="34" charset="0"/>
              </a:rPr>
              <a:t> </a:t>
            </a:r>
            <a:r>
              <a:rPr lang="en-US" altLang="en-US" sz="4000">
                <a:solidFill>
                  <a:srgbClr val="000000"/>
                </a:solidFill>
                <a:latin typeface="Times New Roman" pitchFamily="18" charset="0"/>
                <a:cs typeface="Calibri" pitchFamily="34" charset="0"/>
              </a:rPr>
              <a:t>Khi xảy ra hiện tượng nhật thực, tất cả mọi nơi trên Trái Đất đều quan sát được.</a:t>
            </a:r>
            <a:r>
              <a:rPr lang="vi-VN" altLang="en-US" sz="4000">
                <a:solidFill>
                  <a:srgbClr val="000000"/>
                </a:solidFill>
                <a:latin typeface="Times New Roman" pitchFamily="18" charset="0"/>
                <a:cs typeface="Calibri" pitchFamily="34" charset="0"/>
              </a:rPr>
              <a:t> </a:t>
            </a:r>
            <a:endParaRPr lang="en-US" altLang="en-US" sz="4000">
              <a:cs typeface="Calibri" pitchFamily="34" charset="0"/>
            </a:endParaRPr>
          </a:p>
        </p:txBody>
      </p:sp>
      <p:sp>
        <p:nvSpPr>
          <p:cNvPr id="5" name="TextBox 4"/>
          <p:cNvSpPr txBox="1"/>
          <p:nvPr/>
        </p:nvSpPr>
        <p:spPr>
          <a:xfrm>
            <a:off x="5468938" y="3178175"/>
            <a:ext cx="1209675" cy="646113"/>
          </a:xfrm>
          <a:prstGeom prst="rect">
            <a:avLst/>
          </a:prstGeom>
          <a:noFill/>
        </p:spPr>
        <p:txBody>
          <a:bodyPr wrap="none">
            <a:spAutoFit/>
          </a:bodyPr>
          <a:lstStyle/>
          <a:p>
            <a:pPr>
              <a:defRPr/>
            </a:pPr>
            <a:r>
              <a:rPr lang="vi-VN" sz="3600" dirty="0">
                <a:solidFill>
                  <a:srgbClr val="FF0000"/>
                </a:solidFill>
                <a:latin typeface="+mj-lt"/>
              </a:rPr>
              <a:t>Đúng</a:t>
            </a:r>
            <a:endParaRPr lang="en-US" sz="3600" dirty="0">
              <a:solidFill>
                <a:srgbClr val="FF0000"/>
              </a:solidFill>
              <a:latin typeface="+mj-lt"/>
            </a:endParaRPr>
          </a:p>
        </p:txBody>
      </p:sp>
      <p:sp>
        <p:nvSpPr>
          <p:cNvPr id="6" name="TextBox 5"/>
          <p:cNvSpPr txBox="1"/>
          <p:nvPr/>
        </p:nvSpPr>
        <p:spPr>
          <a:xfrm>
            <a:off x="8493125" y="3862388"/>
            <a:ext cx="719138" cy="585787"/>
          </a:xfrm>
          <a:prstGeom prst="rect">
            <a:avLst/>
          </a:prstGeom>
          <a:noFill/>
        </p:spPr>
        <p:txBody>
          <a:bodyPr>
            <a:spAutoFit/>
          </a:bodyPr>
          <a:lstStyle/>
          <a:p>
            <a:pPr>
              <a:defRPr/>
            </a:pPr>
            <a:r>
              <a:rPr lang="vi-VN" sz="3200" dirty="0">
                <a:solidFill>
                  <a:srgbClr val="FF0000"/>
                </a:solidFill>
                <a:latin typeface="+mj-lt"/>
              </a:rPr>
              <a:t>Sai</a:t>
            </a:r>
            <a:endParaRPr lang="en-US" sz="3200" dirty="0">
              <a:solidFill>
                <a:srgbClr val="FF0000"/>
              </a:solidFill>
              <a:latin typeface="+mj-lt"/>
            </a:endParaRPr>
          </a:p>
        </p:txBody>
      </p:sp>
      <p:sp>
        <p:nvSpPr>
          <p:cNvPr id="7" name="TextBox 6"/>
          <p:cNvSpPr txBox="1"/>
          <p:nvPr/>
        </p:nvSpPr>
        <p:spPr>
          <a:xfrm>
            <a:off x="14333538" y="4448175"/>
            <a:ext cx="1211262" cy="646113"/>
          </a:xfrm>
          <a:prstGeom prst="rect">
            <a:avLst/>
          </a:prstGeom>
          <a:noFill/>
        </p:spPr>
        <p:txBody>
          <a:bodyPr wrap="none">
            <a:spAutoFit/>
          </a:bodyPr>
          <a:lstStyle/>
          <a:p>
            <a:pPr>
              <a:defRPr/>
            </a:pPr>
            <a:r>
              <a:rPr lang="vi-VN" sz="3600" dirty="0">
                <a:solidFill>
                  <a:srgbClr val="FF0000"/>
                </a:solidFill>
                <a:latin typeface="+mj-lt"/>
              </a:rPr>
              <a:t>Đúng</a:t>
            </a:r>
            <a:endParaRPr lang="en-US" sz="3600" dirty="0">
              <a:solidFill>
                <a:srgbClr val="FF0000"/>
              </a:solidFill>
              <a:latin typeface="+mj-lt"/>
            </a:endParaRPr>
          </a:p>
        </p:txBody>
      </p:sp>
      <p:sp>
        <p:nvSpPr>
          <p:cNvPr id="9" name="Rectangle 8"/>
          <p:cNvSpPr/>
          <p:nvPr/>
        </p:nvSpPr>
        <p:spPr>
          <a:xfrm>
            <a:off x="13749338" y="5094288"/>
            <a:ext cx="1096962" cy="584200"/>
          </a:xfrm>
          <a:prstGeom prst="rect">
            <a:avLst/>
          </a:prstGeom>
        </p:spPr>
        <p:txBody>
          <a:bodyPr wrap="none">
            <a:spAutoFit/>
          </a:bodyPr>
          <a:lstStyle/>
          <a:p>
            <a:pPr>
              <a:defRPr/>
            </a:pPr>
            <a:r>
              <a:rPr lang="vi-VN" sz="3200" dirty="0">
                <a:solidFill>
                  <a:srgbClr val="FF0000"/>
                </a:solidFill>
                <a:latin typeface="+mj-lt"/>
              </a:rPr>
              <a:t>Đúng</a:t>
            </a:r>
            <a:endParaRPr lang="en-US" sz="3200" dirty="0">
              <a:solidFill>
                <a:srgbClr val="FF0000"/>
              </a:solidFill>
              <a:latin typeface="+mj-lt"/>
            </a:endParaRPr>
          </a:p>
        </p:txBody>
      </p:sp>
      <p:sp>
        <p:nvSpPr>
          <p:cNvPr id="10" name="TextBox 9"/>
          <p:cNvSpPr txBox="1"/>
          <p:nvPr/>
        </p:nvSpPr>
        <p:spPr>
          <a:xfrm>
            <a:off x="2803525" y="6270625"/>
            <a:ext cx="709613" cy="584200"/>
          </a:xfrm>
          <a:prstGeom prst="rect">
            <a:avLst/>
          </a:prstGeom>
          <a:noFill/>
        </p:spPr>
        <p:txBody>
          <a:bodyPr wrap="none">
            <a:spAutoFit/>
          </a:bodyPr>
          <a:lstStyle/>
          <a:p>
            <a:pPr>
              <a:defRPr/>
            </a:pPr>
            <a:r>
              <a:rPr lang="vi-VN" sz="3200" dirty="0">
                <a:solidFill>
                  <a:srgbClr val="FF0000"/>
                </a:solidFill>
                <a:latin typeface="+mj-lt"/>
              </a:rPr>
              <a:t>Sai</a:t>
            </a:r>
            <a:endParaRPr lang="en-US" sz="32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additive="base">
                                        <p:cTn id="5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84163" y="298450"/>
            <a:ext cx="15582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b="1">
                <a:solidFill>
                  <a:srgbClr val="FF0000"/>
                </a:solidFill>
                <a:latin typeface="Times New Roman" pitchFamily="18" charset="0"/>
                <a:ea typeface="Calibri" pitchFamily="34" charset="0"/>
                <a:cs typeface="Times New Roman" pitchFamily="18" charset="0"/>
              </a:rPr>
              <a:t>PHIẾU HỌC TẬP</a:t>
            </a:r>
            <a:endParaRPr lang="en-US" altLang="en-US" sz="3600">
              <a:solidFill>
                <a:srgbClr val="FF0000"/>
              </a:solidFill>
              <a:latin typeface="Times New Roman" pitchFamily="18" charset="0"/>
              <a:ea typeface="Calibri" pitchFamily="34" charset="0"/>
              <a:cs typeface="Times New Roman" pitchFamily="18" charset="0"/>
            </a:endParaRPr>
          </a:p>
        </p:txBody>
      </p:sp>
      <p:sp>
        <p:nvSpPr>
          <p:cNvPr id="25603" name="Rectangle 3"/>
          <p:cNvSpPr>
            <a:spLocks noChangeArrowheads="1"/>
          </p:cNvSpPr>
          <p:nvPr/>
        </p:nvSpPr>
        <p:spPr bwMode="auto">
          <a:xfrm>
            <a:off x="823913" y="1162050"/>
            <a:ext cx="144605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a:latin typeface="Times New Roman" pitchFamily="18" charset="0"/>
                <a:cs typeface="Calibri" pitchFamily="34" charset="0"/>
              </a:rPr>
              <a:t>Câu 7: </a:t>
            </a:r>
            <a:r>
              <a:rPr lang="en-US" altLang="en-US" sz="3600">
                <a:latin typeface="Times New Roman" pitchFamily="18" charset="0"/>
                <a:cs typeface="Calibri" pitchFamily="34" charset="0"/>
              </a:rPr>
              <a:t>Chùm sáng nào sau đây được coi là mô hình tia sáng?</a:t>
            </a:r>
          </a:p>
          <a:p>
            <a:pPr>
              <a:buFont typeface="Calibri Light" pitchFamily="34" charset="0"/>
              <a:buAutoNum type="alphaUcPeriod"/>
            </a:pPr>
            <a:r>
              <a:rPr lang="en-US" altLang="en-US" sz="3600">
                <a:latin typeface="Times New Roman" pitchFamily="18" charset="0"/>
                <a:cs typeface="Times New Roman" pitchFamily="18" charset="0"/>
              </a:rPr>
              <a:t> Chùm sáng phát ra từ mặt trời</a:t>
            </a:r>
          </a:p>
          <a:p>
            <a:pPr>
              <a:buFont typeface="Calibri Light" pitchFamily="34" charset="0"/>
              <a:buAutoNum type="alphaUcPeriod"/>
            </a:pPr>
            <a:r>
              <a:rPr lang="en-US" altLang="en-US" sz="3600">
                <a:latin typeface="Times New Roman" pitchFamily="18" charset="0"/>
                <a:cs typeface="Times New Roman" pitchFamily="18" charset="0"/>
              </a:rPr>
              <a:t>Chùm sáng phát ra từ một bút laser</a:t>
            </a:r>
          </a:p>
          <a:p>
            <a:pPr>
              <a:buFont typeface="Calibri Light" pitchFamily="34" charset="0"/>
              <a:buAutoNum type="alphaUcPeriod"/>
            </a:pPr>
            <a:r>
              <a:rPr lang="en-US" altLang="en-US" sz="3600">
                <a:latin typeface="Times New Roman" pitchFamily="18" charset="0"/>
                <a:cs typeface="Times New Roman" pitchFamily="18" charset="0"/>
              </a:rPr>
              <a:t>Chùm sáng phát ra từ đèn pin</a:t>
            </a:r>
          </a:p>
          <a:p>
            <a:pPr>
              <a:buFont typeface="Calibri Light" pitchFamily="34" charset="0"/>
              <a:buAutoNum type="alphaUcPeriod"/>
            </a:pPr>
            <a:r>
              <a:rPr lang="en-US" altLang="en-US" sz="3600">
                <a:latin typeface="Times New Roman" pitchFamily="18" charset="0"/>
                <a:cs typeface="Times New Roman" pitchFamily="18" charset="0"/>
              </a:rPr>
              <a:t>Chùm sáng phát ra từ đèn ống</a:t>
            </a:r>
          </a:p>
        </p:txBody>
      </p:sp>
      <p:sp>
        <p:nvSpPr>
          <p:cNvPr id="11" name="Oval 10"/>
          <p:cNvSpPr/>
          <p:nvPr/>
        </p:nvSpPr>
        <p:spPr>
          <a:xfrm>
            <a:off x="642938" y="2386013"/>
            <a:ext cx="720725" cy="576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p>
        </p:txBody>
      </p:sp>
      <p:pic>
        <p:nvPicPr>
          <p:cNvPr id="2560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38" y="4410075"/>
            <a:ext cx="1368266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614363" y="5986463"/>
            <a:ext cx="719137" cy="7223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84163" y="298450"/>
            <a:ext cx="15582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b="1">
                <a:solidFill>
                  <a:srgbClr val="FF0000"/>
                </a:solidFill>
                <a:latin typeface="Times New Roman" pitchFamily="18" charset="0"/>
                <a:ea typeface="Calibri" pitchFamily="34" charset="0"/>
                <a:cs typeface="Times New Roman" pitchFamily="18" charset="0"/>
              </a:rPr>
              <a:t>PHIẾU HỌC TẬP</a:t>
            </a:r>
            <a:endParaRPr lang="en-US" altLang="en-US" sz="3600">
              <a:solidFill>
                <a:srgbClr val="FF0000"/>
              </a:solidFill>
              <a:latin typeface="Times New Roman" pitchFamily="18" charset="0"/>
              <a:ea typeface="Calibri" pitchFamily="34" charset="0"/>
              <a:cs typeface="Times New Roman" pitchFamily="18" charset="0"/>
            </a:endParaRPr>
          </a:p>
        </p:txBody>
      </p:sp>
      <p:sp>
        <p:nvSpPr>
          <p:cNvPr id="11" name="Oval 10"/>
          <p:cNvSpPr/>
          <p:nvPr/>
        </p:nvSpPr>
        <p:spPr>
          <a:xfrm>
            <a:off x="974725" y="3344863"/>
            <a:ext cx="719138" cy="576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p>
        </p:txBody>
      </p:sp>
      <p:sp>
        <p:nvSpPr>
          <p:cNvPr id="13" name="Oval 12"/>
          <p:cNvSpPr/>
          <p:nvPr/>
        </p:nvSpPr>
        <p:spPr>
          <a:xfrm>
            <a:off x="954088" y="5843588"/>
            <a:ext cx="720725" cy="7207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931863" y="1233488"/>
            <a:ext cx="13536612" cy="5988050"/>
          </a:xfrm>
          <a:prstGeom prst="rect">
            <a:avLst/>
          </a:prstGeom>
        </p:spPr>
        <p:txBody>
          <a:bodyPr>
            <a:spAutoFit/>
          </a:bodyPr>
          <a:lstStyle/>
          <a:p>
            <a:pPr>
              <a:lnSpc>
                <a:spcPct val="115000"/>
              </a:lnSpc>
              <a:spcAft>
                <a:spcPts val="500"/>
              </a:spcAft>
              <a:defRPr/>
            </a:pPr>
            <a:r>
              <a:rPr lang="en-US" sz="3600" b="1"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Câu</a:t>
            </a:r>
            <a:r>
              <a:rPr lang="en-US" sz="36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9:</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Chùm</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ánh</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sáng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phát</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ra</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từ</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đèn</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pha</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xe</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máy</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khi</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chiếu</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xa</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là</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chùm</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ánh</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sáng</a:t>
            </a:r>
            <a:endPar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indent="215900" algn="just">
              <a:lnSpc>
                <a:spcPct val="110000"/>
              </a:lnSpc>
              <a:spcAft>
                <a:spcPts val="300"/>
              </a:spcAft>
              <a:tabLst>
                <a:tab pos="2112010" algn="l"/>
              </a:tabLst>
              <a:defRPr/>
            </a:pP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A.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hội</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tụ</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B.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phân</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kì</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a:t>
            </a:r>
          </a:p>
          <a:p>
            <a:pPr indent="215900" algn="just">
              <a:lnSpc>
                <a:spcPct val="110000"/>
              </a:lnSpc>
              <a:spcAft>
                <a:spcPts val="500"/>
              </a:spcAft>
              <a:tabLst>
                <a:tab pos="2112010" algn="l"/>
              </a:tabLst>
              <a:defRPr/>
            </a:pP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 song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song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D.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Cả</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 B, c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đểu</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sai</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a:t>
            </a:r>
          </a:p>
          <a:p>
            <a:pPr>
              <a:lnSpc>
                <a:spcPct val="115000"/>
              </a:lnSpc>
              <a:spcAft>
                <a:spcPts val="200"/>
              </a:spcAft>
              <a:tabLst>
                <a:tab pos="416560" algn="l"/>
              </a:tabLst>
              <a:defRPr/>
            </a:pPr>
            <a:r>
              <a:rPr lang="en-US" sz="3600" b="1"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Câu</a:t>
            </a:r>
            <a:r>
              <a:rPr lang="en-US" sz="36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10</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Máy</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tính</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cầm</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tay</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sử</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dụng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lượng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mặt</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trời</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đã</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hoá</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lượng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r>
            <a:b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b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ánh</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sáng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thành</a:t>
            </a:r>
            <a:endPar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indent="228600">
              <a:lnSpc>
                <a:spcPct val="115000"/>
              </a:lnSpc>
              <a:spcAft>
                <a:spcPts val="200"/>
              </a:spcAft>
              <a:tabLst>
                <a:tab pos="1699895" algn="l"/>
              </a:tabLst>
              <a:defRPr/>
            </a:pP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A.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điện</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vi-VN"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B.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nhiệt</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a:t>
            </a:r>
          </a:p>
          <a:p>
            <a:pPr indent="228600">
              <a:lnSpc>
                <a:spcPct val="115000"/>
              </a:lnSpc>
              <a:spcAft>
                <a:spcPts val="300"/>
              </a:spcAft>
              <a:tabLst>
                <a:tab pos="1699895" algn="l"/>
              </a:tabLst>
              <a:defRPr/>
            </a:pP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hoá</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vi-VN"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D.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cơ</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p:cNvSpPr txBox="1">
            <a:spLocks noChangeArrowheads="1"/>
          </p:cNvSpPr>
          <p:nvPr/>
        </p:nvSpPr>
        <p:spPr bwMode="auto">
          <a:xfrm>
            <a:off x="500063" y="946150"/>
            <a:ext cx="14544675"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b="1">
                <a:solidFill>
                  <a:srgbClr val="2B2B2C"/>
                </a:solidFill>
                <a:latin typeface="Times New Roman" pitchFamily="18" charset="0"/>
                <a:ea typeface="Segoe UI" pitchFamily="34" charset="0"/>
                <a:cs typeface="Times New Roman" pitchFamily="18" charset="0"/>
              </a:rPr>
              <a:t>Câu 11:</a:t>
            </a:r>
            <a:r>
              <a:rPr lang="en-US" altLang="en-US" sz="2800">
                <a:solidFill>
                  <a:srgbClr val="2B2B2C"/>
                </a:solidFill>
                <a:latin typeface="Times New Roman" pitchFamily="18" charset="0"/>
                <a:ea typeface="Segoe UI" pitchFamily="34" charset="0"/>
                <a:cs typeface="Times New Roman" pitchFamily="18" charset="0"/>
              </a:rPr>
              <a:t> Hình 15.1 biểu diễn một tia sáng truyền trong không khí, mũi tên cho ta biết:</a:t>
            </a:r>
          </a:p>
          <a:p>
            <a:pPr>
              <a:buFont typeface="Calibri Light" pitchFamily="34" charset="0"/>
              <a:buAutoNum type="alphaUcPeriod"/>
            </a:pPr>
            <a:r>
              <a:rPr lang="en-US" altLang="en-US" sz="2800">
                <a:solidFill>
                  <a:srgbClr val="2B2B2C"/>
                </a:solidFill>
                <a:latin typeface="Times New Roman" pitchFamily="18" charset="0"/>
                <a:ea typeface="Segoe UI" pitchFamily="34" charset="0"/>
                <a:cs typeface="Times New Roman" pitchFamily="18" charset="0"/>
              </a:rPr>
              <a:t> Màu sắc của ánh sáng</a:t>
            </a:r>
          </a:p>
          <a:p>
            <a:pPr>
              <a:buFont typeface="Calibri Light" pitchFamily="34" charset="0"/>
              <a:buAutoNum type="alphaUcPeriod"/>
            </a:pPr>
            <a:r>
              <a:rPr lang="en-US" altLang="en-US" sz="2800">
                <a:solidFill>
                  <a:srgbClr val="2B2B2C"/>
                </a:solidFill>
                <a:latin typeface="Times New Roman" pitchFamily="18" charset="0"/>
                <a:ea typeface="Segoe UI" pitchFamily="34" charset="0"/>
                <a:cs typeface="Times New Roman" pitchFamily="18" charset="0"/>
              </a:rPr>
              <a:t>Hướng truyền của ánh sáng</a:t>
            </a:r>
          </a:p>
          <a:p>
            <a:pPr>
              <a:buFont typeface="Calibri Light" pitchFamily="34" charset="0"/>
              <a:buAutoNum type="alphaUcPeriod"/>
            </a:pPr>
            <a:r>
              <a:rPr lang="en-US" altLang="en-US" sz="2800">
                <a:solidFill>
                  <a:srgbClr val="2B2B2C"/>
                </a:solidFill>
                <a:latin typeface="Times New Roman" pitchFamily="18" charset="0"/>
                <a:ea typeface="Segoe UI" pitchFamily="34" charset="0"/>
                <a:cs typeface="Times New Roman" pitchFamily="18" charset="0"/>
              </a:rPr>
              <a:t> Tốc độ truyền ánh sáng</a:t>
            </a:r>
          </a:p>
          <a:p>
            <a:pPr>
              <a:buFont typeface="Calibri Light" pitchFamily="34" charset="0"/>
              <a:buAutoNum type="alphaUcPeriod"/>
            </a:pPr>
            <a:r>
              <a:rPr lang="en-US" altLang="en-US" sz="2800">
                <a:solidFill>
                  <a:srgbClr val="2B2B2C"/>
                </a:solidFill>
                <a:latin typeface="Times New Roman" pitchFamily="18" charset="0"/>
                <a:ea typeface="Segoe UI" pitchFamily="34" charset="0"/>
                <a:cs typeface="Times New Roman" pitchFamily="18" charset="0"/>
              </a:rPr>
              <a:t> Độ mạnh yếu của ánh sáng</a:t>
            </a:r>
          </a:p>
          <a:p>
            <a:r>
              <a:rPr lang="vi-VN" altLang="en-US" sz="2800" b="1">
                <a:solidFill>
                  <a:srgbClr val="000000"/>
                </a:solidFill>
                <a:latin typeface="Times New Roman" pitchFamily="18" charset="0"/>
                <a:cs typeface="Times New Roman" pitchFamily="18" charset="0"/>
              </a:rPr>
              <a:t>Câu 1</a:t>
            </a:r>
            <a:r>
              <a:rPr lang="en-US" altLang="en-US" sz="2800" b="1">
                <a:solidFill>
                  <a:srgbClr val="000000"/>
                </a:solidFill>
                <a:latin typeface="Times New Roman" pitchFamily="18" charset="0"/>
                <a:cs typeface="Times New Roman" pitchFamily="18" charset="0"/>
              </a:rPr>
              <a:t>2</a:t>
            </a:r>
            <a:r>
              <a:rPr lang="vi-VN" altLang="en-US" sz="2800">
                <a:solidFill>
                  <a:srgbClr val="000000"/>
                </a:solidFill>
                <a:latin typeface="Times New Roman" pitchFamily="18" charset="0"/>
                <a:cs typeface="Times New Roman" pitchFamily="18" charset="0"/>
              </a:rPr>
              <a:t>: </a:t>
            </a:r>
            <a:r>
              <a:rPr lang="en-US" altLang="en-US" sz="2800">
                <a:solidFill>
                  <a:srgbClr val="000000"/>
                </a:solidFill>
                <a:latin typeface="Times New Roman" pitchFamily="18" charset="0"/>
                <a:cs typeface="Times New Roman" pitchFamily="18" charset="0"/>
              </a:rPr>
              <a:t>Một vật cản được đặt trong khoảng giữa một bóng điện dây tóc đang sáng và một màn chắn. Kích thước của bóng nửa tối thay đổi như thế nào khi đưa vật cản lại gần màn chắn hơn?</a:t>
            </a:r>
            <a:endParaRPr lang="en-US" altLang="en-US" sz="2800">
              <a:latin typeface="Times New Roman" pitchFamily="18" charset="0"/>
              <a:cs typeface="Times New Roman" pitchFamily="18" charset="0"/>
            </a:endParaRPr>
          </a:p>
          <a:p>
            <a:pPr algn="just">
              <a:buFont typeface="Calibri Light" pitchFamily="34" charset="0"/>
              <a:buAutoNum type="alphaUcPeriod"/>
            </a:pPr>
            <a:r>
              <a:rPr lang="en-US" altLang="en-US" sz="2800">
                <a:solidFill>
                  <a:srgbClr val="000000"/>
                </a:solidFill>
                <a:latin typeface="Times New Roman" pitchFamily="18" charset="0"/>
                <a:cs typeface="Times New Roman" pitchFamily="18" charset="0"/>
              </a:rPr>
              <a:t>tăng lên</a:t>
            </a:r>
            <a:r>
              <a:rPr lang="en-US" altLang="en-US" sz="2800">
                <a:latin typeface="Times New Roman" pitchFamily="18" charset="0"/>
                <a:cs typeface="Times New Roman" pitchFamily="18" charset="0"/>
              </a:rPr>
              <a:t>               B. </a:t>
            </a:r>
            <a:r>
              <a:rPr lang="en-US" altLang="en-US" sz="2800">
                <a:solidFill>
                  <a:srgbClr val="000000"/>
                </a:solidFill>
                <a:latin typeface="Times New Roman" pitchFamily="18" charset="0"/>
                <a:cs typeface="Times New Roman" pitchFamily="18" charset="0"/>
              </a:rPr>
              <a:t>Giảm đi</a:t>
            </a:r>
            <a:r>
              <a:rPr lang="en-US" altLang="en-US" sz="2800">
                <a:latin typeface="Times New Roman" pitchFamily="18" charset="0"/>
                <a:cs typeface="Times New Roman" pitchFamily="18" charset="0"/>
              </a:rPr>
              <a:t>                  C.</a:t>
            </a:r>
            <a:r>
              <a:rPr lang="en-US" altLang="en-US" sz="2800">
                <a:solidFill>
                  <a:srgbClr val="000000"/>
                </a:solidFill>
                <a:latin typeface="Times New Roman" pitchFamily="18" charset="0"/>
                <a:cs typeface="Calibri" pitchFamily="34" charset="0"/>
              </a:rPr>
              <a:t> không thay đổi</a:t>
            </a:r>
            <a:r>
              <a:rPr lang="en-US" altLang="en-US" sz="2800">
                <a:latin typeface="Times New Roman" pitchFamily="18" charset="0"/>
                <a:cs typeface="Calibri" pitchFamily="34" charset="0"/>
              </a:rPr>
              <a:t>        </a:t>
            </a:r>
            <a:r>
              <a:rPr lang="en-US" altLang="en-US" sz="2800">
                <a:solidFill>
                  <a:srgbClr val="000000"/>
                </a:solidFill>
                <a:latin typeface="Times New Roman" pitchFamily="18" charset="0"/>
                <a:cs typeface="Calibri" pitchFamily="34" charset="0"/>
              </a:rPr>
              <a:t>D. lúc đầu tăng lên, sau giảm đi</a:t>
            </a:r>
            <a:endParaRPr lang="en-US" altLang="en-US" sz="2800">
              <a:latin typeface="Times New Roman" pitchFamily="18" charset="0"/>
              <a:cs typeface="Calibri" pitchFamily="34" charset="0"/>
            </a:endParaRPr>
          </a:p>
          <a:p>
            <a:r>
              <a:rPr lang="en-US" altLang="en-US" sz="2800" b="1">
                <a:solidFill>
                  <a:srgbClr val="000000"/>
                </a:solidFill>
                <a:latin typeface="Times New Roman" pitchFamily="18" charset="0"/>
                <a:cs typeface="Calibri" pitchFamily="34" charset="0"/>
              </a:rPr>
              <a:t>Câu 13:</a:t>
            </a:r>
            <a:r>
              <a:rPr lang="en-US" altLang="en-US" sz="2800">
                <a:solidFill>
                  <a:srgbClr val="000000"/>
                </a:solidFill>
                <a:latin typeface="Times New Roman" pitchFamily="18" charset="0"/>
                <a:cs typeface="Calibri" pitchFamily="34" charset="0"/>
              </a:rPr>
              <a:t> Yếu tố quyết định tạo bóng nửa tối là:</a:t>
            </a:r>
            <a:endParaRPr lang="en-US" altLang="en-US" sz="2800">
              <a:latin typeface="Times New Roman" pitchFamily="18" charset="0"/>
              <a:cs typeface="Calibri" pitchFamily="34" charset="0"/>
            </a:endParaRPr>
          </a:p>
          <a:p>
            <a:r>
              <a:rPr lang="en-US" altLang="en-US" sz="2800">
                <a:solidFill>
                  <a:srgbClr val="000000"/>
                </a:solidFill>
                <a:latin typeface="Times New Roman" pitchFamily="18" charset="0"/>
                <a:cs typeface="Calibri" pitchFamily="34" charset="0"/>
              </a:rPr>
              <a:t>    A. Ánh sáng không mạnh lắm                     B. Nguồn sáng to</a:t>
            </a:r>
            <a:endParaRPr lang="en-US" altLang="en-US" sz="2800">
              <a:latin typeface="Times New Roman" pitchFamily="18" charset="0"/>
              <a:cs typeface="Calibri" pitchFamily="34" charset="0"/>
            </a:endParaRPr>
          </a:p>
          <a:p>
            <a:r>
              <a:rPr lang="en-US" altLang="en-US" sz="2800">
                <a:solidFill>
                  <a:srgbClr val="000000"/>
                </a:solidFill>
                <a:latin typeface="Times New Roman" pitchFamily="18" charset="0"/>
                <a:cs typeface="Calibri" pitchFamily="34" charset="0"/>
              </a:rPr>
              <a:t>    C. Màn chắn ở xa nguồn                              D. Màn chắn ở gần nguồn.</a:t>
            </a:r>
            <a:endParaRPr lang="en-US" altLang="en-US" sz="2800">
              <a:latin typeface="Times New Roman" pitchFamily="18" charset="0"/>
              <a:cs typeface="Calibri" pitchFamily="34" charset="0"/>
            </a:endParaRPr>
          </a:p>
          <a:p>
            <a:r>
              <a:rPr lang="en-US" altLang="en-US" sz="2800" b="1">
                <a:solidFill>
                  <a:srgbClr val="000000"/>
                </a:solidFill>
                <a:latin typeface="Times New Roman" pitchFamily="18" charset="0"/>
                <a:cs typeface="Calibri" pitchFamily="34" charset="0"/>
              </a:rPr>
              <a:t>Câu 14</a:t>
            </a:r>
            <a:r>
              <a:rPr lang="en-US" altLang="en-US" sz="2800">
                <a:solidFill>
                  <a:srgbClr val="000000"/>
                </a:solidFill>
                <a:latin typeface="Times New Roman" pitchFamily="18" charset="0"/>
                <a:cs typeface="Calibri" pitchFamily="34" charset="0"/>
              </a:rPr>
              <a:t>: Thế nào là bóng tối?</a:t>
            </a:r>
            <a:endParaRPr lang="en-US" altLang="en-US" sz="2800">
              <a:latin typeface="Times New Roman" pitchFamily="18" charset="0"/>
              <a:cs typeface="Calibri" pitchFamily="34" charset="0"/>
            </a:endParaRPr>
          </a:p>
          <a:p>
            <a:r>
              <a:rPr lang="en-US" altLang="en-US" sz="2800">
                <a:solidFill>
                  <a:srgbClr val="000000"/>
                </a:solidFill>
                <a:latin typeface="Times New Roman" pitchFamily="18" charset="0"/>
                <a:cs typeface="Calibri" pitchFamily="34" charset="0"/>
              </a:rPr>
              <a:t>    A. Là vùng không nhận được ánh sáng từ nguồn sáng truyền tới.</a:t>
            </a:r>
            <a:endParaRPr lang="en-US" altLang="en-US" sz="2800">
              <a:latin typeface="Times New Roman" pitchFamily="18" charset="0"/>
              <a:cs typeface="Calibri" pitchFamily="34" charset="0"/>
            </a:endParaRPr>
          </a:p>
          <a:p>
            <a:r>
              <a:rPr lang="en-US" altLang="en-US" sz="2800">
                <a:solidFill>
                  <a:srgbClr val="000000"/>
                </a:solidFill>
                <a:latin typeface="Times New Roman" pitchFamily="18" charset="0"/>
                <a:cs typeface="Calibri" pitchFamily="34" charset="0"/>
              </a:rPr>
              <a:t>    B. Là vùng chỉ nhận được một phần ánh sáng từ nguồn sáng truyền tới.</a:t>
            </a:r>
            <a:endParaRPr lang="vi-VN" altLang="en-US" sz="2800">
              <a:solidFill>
                <a:srgbClr val="000000"/>
              </a:solidFill>
              <a:latin typeface="Times New Roman" pitchFamily="18" charset="0"/>
              <a:cs typeface="Calibri" pitchFamily="34" charset="0"/>
            </a:endParaRPr>
          </a:p>
          <a:p>
            <a:r>
              <a:rPr lang="vi-VN" altLang="en-US" sz="2800">
                <a:solidFill>
                  <a:srgbClr val="000000"/>
                </a:solidFill>
                <a:latin typeface="Times New Roman" pitchFamily="18" charset="0"/>
                <a:cs typeface="Calibri" pitchFamily="34" charset="0"/>
              </a:rPr>
              <a:t>    C. Là vùng nhận được ánh sáng từ nguồn sáng truyền tới</a:t>
            </a:r>
          </a:p>
          <a:p>
            <a:r>
              <a:rPr lang="vi-VN" altLang="en-US" sz="2800">
                <a:solidFill>
                  <a:srgbClr val="000000"/>
                </a:solidFill>
                <a:latin typeface="Times New Roman" pitchFamily="18" charset="0"/>
                <a:cs typeface="Calibri" pitchFamily="34" charset="0"/>
              </a:rPr>
              <a:t>    D. Là vùng nằm phía trước vật cản.</a:t>
            </a:r>
            <a:endParaRPr lang="en-US" altLang="en-US" sz="2800">
              <a:latin typeface="Times New Roman" pitchFamily="18" charset="0"/>
              <a:cs typeface="Calibri" pitchFamily="34" charset="0"/>
            </a:endParaRPr>
          </a:p>
        </p:txBody>
      </p:sp>
      <p:sp>
        <p:nvSpPr>
          <p:cNvPr id="16" name="Rectangle 22"/>
          <p:cNvSpPr>
            <a:spLocks noChangeArrowheads="1"/>
          </p:cNvSpPr>
          <p:nvPr/>
        </p:nvSpPr>
        <p:spPr bwMode="auto">
          <a:xfrm>
            <a:off x="284163" y="279400"/>
            <a:ext cx="14397037" cy="522288"/>
          </a:xfrm>
          <a:prstGeom prst="rect">
            <a:avLst/>
          </a:prstGeom>
          <a:noFill/>
          <a:ln>
            <a:noFill/>
          </a:ln>
          <a:effectLst>
            <a:prstShdw prst="shdw17" dist="17961" dir="2700000">
              <a:schemeClr val="accent1">
                <a:gamma/>
                <a:shade val="60000"/>
                <a:invGamma/>
              </a:schemeClr>
            </a:prstShdw>
          </a:effectLst>
        </p:spPr>
        <p:txBody>
          <a:bodyPr anchor="ctr">
            <a:spAutoFit/>
          </a:bodyPr>
          <a:lstStyle/>
          <a:p>
            <a:pPr algn="ctr">
              <a:defRPr/>
            </a:pPr>
            <a:r>
              <a:rPr lang="en-US" alt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 HỌC TẬP</a:t>
            </a:r>
            <a:endParaRPr lang="en-US" alt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Oval 16"/>
          <p:cNvSpPr/>
          <p:nvPr/>
        </p:nvSpPr>
        <p:spPr>
          <a:xfrm>
            <a:off x="355600" y="1811338"/>
            <a:ext cx="503238" cy="574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9717088" y="3898900"/>
            <a:ext cx="504825"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6956425" y="4762500"/>
            <a:ext cx="503238"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87400" y="6059488"/>
            <a:ext cx="504825" cy="576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775" y="1657350"/>
            <a:ext cx="2381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animBg="1"/>
      <p:bldP spid="31"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5765463" cy="84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419100"/>
            <a:ext cx="13465175" cy="751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3"/>
          <p:cNvSpPr txBox="1">
            <a:spLocks noChangeArrowheads="1"/>
          </p:cNvSpPr>
          <p:nvPr/>
        </p:nvSpPr>
        <p:spPr bwMode="auto">
          <a:xfrm>
            <a:off x="500063" y="419100"/>
            <a:ext cx="3384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200">
                <a:latin typeface="Times New Roman" pitchFamily="18" charset="0"/>
                <a:cs typeface="Times New Roman" pitchFamily="18" charset="0"/>
              </a:rPr>
              <a:t>SƠ ĐỒ TƯ DUY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5765463" cy="84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3988"/>
            <a:ext cx="15333663" cy="807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2938" y="658813"/>
            <a:ext cx="3241675" cy="5032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latin typeface="Times New Roman" panose="02020603050405020304" pitchFamily="18" charset="0"/>
                <a:cs typeface="Times New Roman" panose="02020603050405020304" pitchFamily="18" charset="0"/>
              </a:rPr>
              <a:t>VẬN DỤNG</a:t>
            </a:r>
            <a:endParaRPr lang="en-US" sz="2800" dirty="0">
              <a:latin typeface="Times New Roman" panose="02020603050405020304" pitchFamily="18" charset="0"/>
              <a:cs typeface="Times New Roman" panose="02020603050405020304" pitchFamily="18" charset="0"/>
            </a:endParaRPr>
          </a:p>
        </p:txBody>
      </p:sp>
      <p:sp>
        <p:nvSpPr>
          <p:cNvPr id="29701" name="Rectangle 2"/>
          <p:cNvSpPr>
            <a:spLocks noChangeArrowheads="1"/>
          </p:cNvSpPr>
          <p:nvPr/>
        </p:nvSpPr>
        <p:spPr bwMode="auto">
          <a:xfrm>
            <a:off x="1628775" y="1954213"/>
            <a:ext cx="1194593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107950" algn="just">
              <a:lnSpc>
                <a:spcPct val="107000"/>
              </a:lnSpc>
              <a:spcAft>
                <a:spcPts val="800"/>
              </a:spcAft>
            </a:pPr>
            <a:r>
              <a:rPr lang="vi-VN" altLang="en-US" sz="4000">
                <a:latin typeface="Times New Roman" pitchFamily="18" charset="0"/>
                <a:ea typeface="Arial" pitchFamily="34" charset="0"/>
                <a:cs typeface="Times New Roman" pitchFamily="18" charset="0"/>
              </a:rPr>
              <a:t>Em hãy </a:t>
            </a:r>
            <a:r>
              <a:rPr lang="en-US" altLang="en-US" sz="4000">
                <a:latin typeface="Times New Roman" pitchFamily="18" charset="0"/>
                <a:ea typeface="Arial" pitchFamily="34" charset="0"/>
                <a:cs typeface="Times New Roman" pitchFamily="18" charset="0"/>
              </a:rPr>
              <a:t>vận dụng kiến thức đã học giải thích hiện tượng </a:t>
            </a:r>
            <a:endParaRPr lang="vi-VN" altLang="en-US" sz="4000">
              <a:latin typeface="Times New Roman" pitchFamily="18" charset="0"/>
              <a:ea typeface="Arial" pitchFamily="34" charset="0"/>
              <a:cs typeface="Times New Roman" pitchFamily="18" charset="0"/>
            </a:endParaRPr>
          </a:p>
          <a:p>
            <a:pPr indent="107950" algn="just">
              <a:lnSpc>
                <a:spcPct val="107000"/>
              </a:lnSpc>
              <a:spcAft>
                <a:spcPts val="800"/>
              </a:spcAft>
            </a:pPr>
            <a:r>
              <a:rPr lang="en-US" altLang="en-US" sz="4000">
                <a:latin typeface="Times New Roman" pitchFamily="18" charset="0"/>
                <a:ea typeface="Arial" pitchFamily="34" charset="0"/>
                <a:cs typeface="Times New Roman" pitchFamily="18" charset="0"/>
              </a:rPr>
              <a:t>nhật thực</a:t>
            </a:r>
            <a:r>
              <a:rPr lang="vi-VN" altLang="en-US" sz="4000">
                <a:latin typeface="Times New Roman" pitchFamily="18" charset="0"/>
                <a:ea typeface="Arial" pitchFamily="34" charset="0"/>
                <a:cs typeface="Times New Roman" pitchFamily="18" charset="0"/>
              </a:rPr>
              <a:t> toàn phần, nhật thực một phần?</a:t>
            </a:r>
            <a:endParaRPr lang="en-US" altLang="en-US" sz="4000">
              <a:latin typeface="Times New Roman"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5765463" cy="84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3988"/>
            <a:ext cx="15333663" cy="807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514350"/>
            <a:ext cx="12858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1938" y="1450975"/>
            <a:ext cx="7345362"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1"/>
          <p:cNvSpPr>
            <a:spLocks noChangeArrowheads="1"/>
          </p:cNvSpPr>
          <p:nvPr/>
        </p:nvSpPr>
        <p:spPr bwMode="auto">
          <a:xfrm>
            <a:off x="479425" y="1779588"/>
            <a:ext cx="7186613"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en-US" sz="3600">
                <a:latin typeface="Times New Roman" pitchFamily="18" charset="0"/>
                <a:ea typeface="Calibri" pitchFamily="34" charset="0"/>
                <a:cs typeface="Times New Roman" pitchFamily="18" charset="0"/>
              </a:rPr>
              <a:t>Khi Mặt Trời, Mặt Trăng, Trái Đất thẳng hàng thì phía sau Mặt Trăng xuất hiện vùng tối và vùng tối không hoàn toàn. Đứng tên Trái Đất, ở chỗ vùng tối, không nhìn thấy Mặt Trời, đó là vùng có nhật thực toàn phần; ở chỗ vùng tối không hoàn toàn, nhìn thấy một phần Mặt Trời, đó là vùng có nhật thực một phần</a:t>
            </a:r>
            <a:endParaRPr lang="en-US" altLang="en-US" sz="3600">
              <a:latin typeface="Times New Roman"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5765463" cy="84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3988"/>
            <a:ext cx="15333663" cy="807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514350"/>
            <a:ext cx="12858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2"/>
          <p:cNvSpPr>
            <a:spLocks noChangeArrowheads="1"/>
          </p:cNvSpPr>
          <p:nvPr/>
        </p:nvSpPr>
        <p:spPr bwMode="auto">
          <a:xfrm>
            <a:off x="3379788" y="2819400"/>
            <a:ext cx="77724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400">
                <a:latin typeface="Times New Roman" pitchFamily="18" charset="0"/>
              </a:rPr>
              <a:t>Mỗi nhóm HS hãy chế tạo 1 chiếc kính lúp từ vật liệu tái chế là vỏ chai nhựa trong suốt.</a:t>
            </a:r>
            <a:endParaRPr lang="en-US" altLang="en-US" sz="4400">
              <a:latin typeface="Calibri Light" pitchFamily="34" charset="0"/>
            </a:endParaRPr>
          </a:p>
        </p:txBody>
      </p:sp>
      <p:sp>
        <p:nvSpPr>
          <p:cNvPr id="4" name="TextBox 3"/>
          <p:cNvSpPr txBox="1"/>
          <p:nvPr/>
        </p:nvSpPr>
        <p:spPr>
          <a:xfrm>
            <a:off x="4676775" y="1593850"/>
            <a:ext cx="2362200" cy="769938"/>
          </a:xfrm>
          <a:prstGeom prst="rect">
            <a:avLst/>
          </a:prstGeom>
          <a:noFill/>
        </p:spPr>
        <p:txBody>
          <a:bodyPr wrap="none">
            <a:spAutoFit/>
          </a:bodyPr>
          <a:lstStyle/>
          <a:p>
            <a:pPr>
              <a:defRPr/>
            </a:pPr>
            <a:r>
              <a:rPr lang="vi-VN" sz="4400" b="1" dirty="0">
                <a:solidFill>
                  <a:srgbClr val="FF0000"/>
                </a:solidFill>
                <a:latin typeface="+mj-lt"/>
              </a:rPr>
              <a:t>VỀ NHÀ</a:t>
            </a:r>
            <a:endParaRPr lang="en-US" sz="4400" b="1"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713" y="-112713"/>
            <a:ext cx="15770226" cy="8455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9" name="Rectangle 5"/>
          <p:cNvSpPr>
            <a:spLocks noChangeArrowheads="1"/>
          </p:cNvSpPr>
          <p:nvPr/>
        </p:nvSpPr>
        <p:spPr bwMode="auto">
          <a:xfrm>
            <a:off x="1438275" y="6529388"/>
            <a:ext cx="12350750" cy="1463675"/>
          </a:xfrm>
          <a:prstGeom prst="rect">
            <a:avLst/>
          </a:prstGeom>
          <a:noFill/>
          <a:ln w="22225">
            <a:solidFill>
              <a:schemeClr val="accent4"/>
            </a:solidFill>
            <a:miter lim="800000"/>
            <a:headEnd/>
            <a:tailEnd/>
          </a:ln>
        </p:spPr>
        <p:txBody>
          <a:bodyPr>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a:lnSpc>
                <a:spcPct val="115000"/>
              </a:lnSpc>
              <a:defRPr/>
            </a:pPr>
            <a:r>
              <a:rPr lang="en-US" altLang="vi-VN" sz="4000" b="1">
                <a:solidFill>
                  <a:srgbClr val="FF0000"/>
                </a:solidFill>
                <a:latin typeface="Times New Roman" panose="02020603050405020304" pitchFamily="18" charset="0"/>
              </a:rPr>
              <a:t>     Các em hãy quan sát các hình ảnh và cho biết vai trò quan trọng của năng lượng ánh sáng trên Trái Đất.</a:t>
            </a:r>
            <a:endParaRPr lang="vi-VN" altLang="vi-VN" sz="4000" b="1">
              <a:solidFill>
                <a:srgbClr val="FF0000"/>
              </a:solidFill>
              <a:latin typeface="Calibri" panose="020F0502020204030204" pitchFamily="34" charset="0"/>
              <a:cs typeface="Calibri" panose="020F0502020204030204" pitchFamily="34" charset="0"/>
            </a:endParaRPr>
          </a:p>
        </p:txBody>
      </p:sp>
      <p:pic>
        <p:nvPicPr>
          <p:cNvPr id="4126" name="Picture 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5525" y="5946775"/>
            <a:ext cx="825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32" descr="hình ảnh thước kẻ | hình thước kẻ | ảnh thước kẻ | clipart thước kẻ |  Clipart cho học tập | Clipart cho dạy học | thư viện hình ảnh | hình minh  họ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 y="282575"/>
            <a:ext cx="450691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a:spLocks noChangeArrowheads="1"/>
          </p:cNvSpPr>
          <p:nvPr/>
        </p:nvSpPr>
        <p:spPr bwMode="auto">
          <a:xfrm>
            <a:off x="1438275" y="3279775"/>
            <a:ext cx="9874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07000"/>
              </a:lnSpc>
              <a:spcAft>
                <a:spcPts val="600"/>
              </a:spcAft>
            </a:pPr>
            <a:r>
              <a:rPr lang="en-US" altLang="en-US">
                <a:latin typeface="Times New Roman" pitchFamily="18" charset="0"/>
                <a:ea typeface="Calibri" pitchFamily="34" charset="0"/>
                <a:cs typeface="Times New Roman" pitchFamily="18" charset="0"/>
              </a:rPr>
              <a:t>Hình 1</a:t>
            </a:r>
            <a:endParaRPr lang="en-US" altLang="en-US" sz="1400">
              <a:latin typeface="Calibri" pitchFamily="34" charset="0"/>
              <a:ea typeface="Calibri" pitchFamily="34" charset="0"/>
              <a:cs typeface="Times New Roman" pitchFamily="18" charset="0"/>
            </a:endParaRPr>
          </a:p>
        </p:txBody>
      </p:sp>
      <p:pic>
        <p:nvPicPr>
          <p:cNvPr id="38" name="Picture 3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87988" y="236538"/>
            <a:ext cx="4589462"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a:spLocks noChangeArrowheads="1"/>
          </p:cNvSpPr>
          <p:nvPr/>
        </p:nvSpPr>
        <p:spPr bwMode="auto">
          <a:xfrm>
            <a:off x="7118350" y="3209925"/>
            <a:ext cx="9890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t>Hình 2</a:t>
            </a:r>
          </a:p>
        </p:txBody>
      </p:sp>
      <p:pic>
        <p:nvPicPr>
          <p:cNvPr id="21" name="Picture 2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68025" y="236538"/>
            <a:ext cx="432117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63888" y="3641725"/>
            <a:ext cx="3789362"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729663" y="3497263"/>
            <a:ext cx="344805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a:spLocks noChangeArrowheads="1"/>
          </p:cNvSpPr>
          <p:nvPr/>
        </p:nvSpPr>
        <p:spPr bwMode="auto">
          <a:xfrm>
            <a:off x="12800013" y="3373438"/>
            <a:ext cx="98901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t>Hình 3</a:t>
            </a:r>
          </a:p>
        </p:txBody>
      </p:sp>
      <p:sp>
        <p:nvSpPr>
          <p:cNvPr id="47" name="TextBox 46"/>
          <p:cNvSpPr txBox="1">
            <a:spLocks noChangeArrowheads="1"/>
          </p:cNvSpPr>
          <p:nvPr/>
        </p:nvSpPr>
        <p:spPr bwMode="auto">
          <a:xfrm>
            <a:off x="10077450" y="6024563"/>
            <a:ext cx="987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t>Hình 5</a:t>
            </a:r>
          </a:p>
        </p:txBody>
      </p:sp>
      <p:sp>
        <p:nvSpPr>
          <p:cNvPr id="48" name="TextBox 47"/>
          <p:cNvSpPr txBox="1">
            <a:spLocks noChangeArrowheads="1"/>
          </p:cNvSpPr>
          <p:nvPr/>
        </p:nvSpPr>
        <p:spPr bwMode="auto">
          <a:xfrm>
            <a:off x="4495800" y="6132513"/>
            <a:ext cx="9890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t>Hình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126"/>
                                        </p:tgtEl>
                                        <p:attrNameLst>
                                          <p:attrName>style.visibility</p:attrName>
                                        </p:attrNameLst>
                                      </p:cBhvr>
                                      <p:to>
                                        <p:strVal val="visible"/>
                                      </p:to>
                                    </p:set>
                                    <p:animEffect transition="in" filter="circle(in)">
                                      <p:cBhvr>
                                        <p:cTn id="7" dur="2000"/>
                                        <p:tgtEl>
                                          <p:spTgt spid="41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circle(in)">
                                      <p:cBhvr>
                                        <p:cTn id="10" dur="2000"/>
                                        <p:tgtEl>
                                          <p:spTgt spid="40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circle(in)">
                                      <p:cBhvr>
                                        <p:cTn id="18" dur="2000"/>
                                        <p:tgtEl>
                                          <p:spTgt spid="37"/>
                                        </p:tgtEl>
                                      </p:cBhvr>
                                    </p:animEffect>
                                  </p:childTnLst>
                                </p:cTn>
                              </p:par>
                              <p:par>
                                <p:cTn id="19" presetID="6" presetClass="entr" presetSubtype="16"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circle(in)">
                                      <p:cBhvr>
                                        <p:cTn id="21" dur="2000"/>
                                        <p:tgtEl>
                                          <p:spTgt spid="3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par>
                                <p:cTn id="25" presetID="6"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circle(in)">
                                      <p:cBhvr>
                                        <p:cTn id="30" dur="2000"/>
                                        <p:tgtEl>
                                          <p:spTgt spid="46"/>
                                        </p:tgtEl>
                                      </p:cBhvr>
                                    </p:animEffect>
                                  </p:childTnLst>
                                </p:cTn>
                              </p:par>
                              <p:par>
                                <p:cTn id="31" presetID="6" presetClass="entr" presetSubtype="16"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2000"/>
                                        <p:tgtEl>
                                          <p:spTgt spid="2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circle(in)">
                                      <p:cBhvr>
                                        <p:cTn id="36" dur="2000"/>
                                        <p:tgtEl>
                                          <p:spTgt spid="48"/>
                                        </p:tgtEl>
                                      </p:cBhvr>
                                    </p:animEffect>
                                  </p:childTnLst>
                                </p:cTn>
                              </p:par>
                              <p:par>
                                <p:cTn id="37" presetID="6"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circle(in)">
                                      <p:cBhvr>
                                        <p:cTn id="39" dur="2000"/>
                                        <p:tgtEl>
                                          <p:spTgt spid="2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circle(in)">
                                      <p:cBhvr>
                                        <p:cTn id="4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37" grpId="0"/>
      <p:bldP spid="42" grpId="0"/>
      <p:bldP spid="46" grpId="0"/>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5765463" cy="84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3988"/>
            <a:ext cx="15333663" cy="807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514350"/>
            <a:ext cx="12858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p:cNvSpPr>
            <a:spLocks noChangeArrowheads="1"/>
          </p:cNvSpPr>
          <p:nvPr/>
        </p:nvSpPr>
        <p:spPr bwMode="auto">
          <a:xfrm>
            <a:off x="3379788" y="2819400"/>
            <a:ext cx="77724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400">
                <a:latin typeface="Times New Roman" pitchFamily="18" charset="0"/>
              </a:rPr>
              <a:t>Mỗi nhóm HS hãy chế tạo 1 chiếc kính lúp từ vật liệu tái chế là vỏ chai nhựa trong suốt.</a:t>
            </a:r>
            <a:endParaRPr lang="en-US" altLang="en-US" sz="4400">
              <a:latin typeface="Calibri Light" pitchFamily="34" charset="0"/>
            </a:endParaRPr>
          </a:p>
        </p:txBody>
      </p:sp>
      <p:sp>
        <p:nvSpPr>
          <p:cNvPr id="4" name="TextBox 3"/>
          <p:cNvSpPr txBox="1"/>
          <p:nvPr/>
        </p:nvSpPr>
        <p:spPr>
          <a:xfrm>
            <a:off x="4676775" y="1593850"/>
            <a:ext cx="2362200" cy="769938"/>
          </a:xfrm>
          <a:prstGeom prst="rect">
            <a:avLst/>
          </a:prstGeom>
          <a:noFill/>
        </p:spPr>
        <p:txBody>
          <a:bodyPr wrap="none">
            <a:spAutoFit/>
          </a:bodyPr>
          <a:lstStyle/>
          <a:p>
            <a:pPr>
              <a:defRPr/>
            </a:pPr>
            <a:r>
              <a:rPr lang="vi-VN" sz="4400" b="1" dirty="0">
                <a:solidFill>
                  <a:srgbClr val="FF0000"/>
                </a:solidFill>
                <a:latin typeface="+mj-lt"/>
              </a:rPr>
              <a:t>VỀ NHÀ</a:t>
            </a:r>
            <a:endParaRPr lang="en-US" sz="4400" b="1"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25" y="-66675"/>
            <a:ext cx="15770225" cy="845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p:txBody>
          <a:bodyPr rtlCol="0">
            <a:normAutofit/>
          </a:bodyPr>
          <a:lstStyle/>
          <a:p>
            <a:pPr defTabSz="1097280" eaLnBrk="1" fontAlgn="auto" hangingPunct="1">
              <a:spcAft>
                <a:spcPts val="0"/>
              </a:spcAft>
              <a:defRPr/>
            </a:pPr>
            <a:r>
              <a:rPr lang="en-US" altLang="vi-VN" sz="5280"/>
              <a:t>`</a:t>
            </a:r>
          </a:p>
        </p:txBody>
      </p:sp>
      <p:pic>
        <p:nvPicPr>
          <p:cNvPr id="33796" name="Picture 3" descr="POINSET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3317538" y="6273800"/>
            <a:ext cx="1993900" cy="1830388"/>
          </a:xfrm>
          <a:noFill/>
        </p:spPr>
      </p:pic>
      <p:pic>
        <p:nvPicPr>
          <p:cNvPr id="33797" name="Picture 4" descr="POINSE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36867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descr="1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436563"/>
            <a:ext cx="26257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descr="FIREWRK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8213" y="3565525"/>
            <a:ext cx="88233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2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88938" y="5937250"/>
            <a:ext cx="33655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WordArt 11"/>
          <p:cNvSpPr>
            <a:spLocks noChangeArrowheads="1" noChangeShapeType="1" noTextEdit="1"/>
          </p:cNvSpPr>
          <p:nvPr/>
        </p:nvSpPr>
        <p:spPr bwMode="auto">
          <a:xfrm>
            <a:off x="1684338" y="1920875"/>
            <a:ext cx="11917362" cy="1371600"/>
          </a:xfrm>
          <a:prstGeom prst="rect">
            <a:avLst/>
          </a:prstGeom>
        </p:spPr>
        <p:txBody>
          <a:bodyPr wrap="none" fromWordArt="1">
            <a:prstTxWarp prst="textPlain">
              <a:avLst>
                <a:gd name="adj" fmla="val 50000"/>
              </a:avLst>
            </a:prstTxWarp>
          </a:bodyPr>
          <a:lstStyle/>
          <a:p>
            <a:pPr algn="ctr"/>
            <a:r>
              <a:rPr lang="en-US" sz="53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 XIN CHÀO CÁC EM</a:t>
            </a:r>
          </a:p>
        </p:txBody>
      </p:sp>
      <p:pic>
        <p:nvPicPr>
          <p:cNvPr id="33802" name="Picture 12" descr="POINSE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2678569" y="-488156"/>
            <a:ext cx="23780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WordArt 11"/>
          <p:cNvSpPr>
            <a:spLocks noChangeArrowheads="1" noChangeShapeType="1" noTextEdit="1"/>
          </p:cNvSpPr>
          <p:nvPr/>
        </p:nvSpPr>
        <p:spPr bwMode="auto">
          <a:xfrm>
            <a:off x="1951038" y="4160838"/>
            <a:ext cx="11917362" cy="1371600"/>
          </a:xfrm>
          <a:prstGeom prst="rect">
            <a:avLst/>
          </a:prstGeom>
        </p:spPr>
        <p:txBody>
          <a:bodyPr wrap="none" fromWordArt="1">
            <a:prstTxWarp prst="textPlain">
              <a:avLst>
                <a:gd name="adj" fmla="val 50000"/>
              </a:avLst>
            </a:prstTxWarp>
          </a:bodyPr>
          <a:lstStyle/>
          <a:p>
            <a:pPr algn="ctr"/>
            <a:r>
              <a:rPr lang="en-US" sz="5300" kern="10">
                <a:ln w="19050">
                  <a:solidFill>
                    <a:srgbClr val="99CCFF"/>
                  </a:solidFill>
                  <a:round/>
                  <a:headEnd/>
                  <a:tailEnd/>
                </a:ln>
                <a:solidFill>
                  <a:srgbClr val="FFC000"/>
                </a:solidFill>
                <a:effectLst>
                  <a:outerShdw dist="35921" dir="2700000" algn="ctr" rotWithShape="0">
                    <a:srgbClr val="990000"/>
                  </a:outerShdw>
                </a:effectLst>
                <a:latin typeface="Times New Roman"/>
                <a:cs typeface="Times New Roman"/>
              </a:rPr>
              <a:t>HẸN GẶP LẠI VÀO TIẾT SAU</a:t>
            </a:r>
          </a:p>
        </p:txBody>
      </p:sp>
    </p:spTree>
  </p:cSld>
  <p:clrMapOvr>
    <a:masterClrMapping/>
  </p:clrMapOvr>
  <p:transition spd="med">
    <p:newsflash/>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875" y="-200025"/>
            <a:ext cx="15767050" cy="844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4"/>
          <p:cNvSpPr txBox="1">
            <a:spLocks noChangeArrowheads="1"/>
          </p:cNvSpPr>
          <p:nvPr/>
        </p:nvSpPr>
        <p:spPr bwMode="auto">
          <a:xfrm>
            <a:off x="2371725" y="298450"/>
            <a:ext cx="110934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200" b="1">
                <a:solidFill>
                  <a:srgbClr val="FF0000"/>
                </a:solidFill>
                <a:latin typeface="Times New Roman" pitchFamily="18" charset="0"/>
                <a:cs typeface="Times New Roman" pitchFamily="18" charset="0"/>
              </a:rPr>
              <a:t>Bài </a:t>
            </a:r>
            <a:r>
              <a:rPr lang="vi-VN" altLang="vi-VN" sz="3200" b="1">
                <a:solidFill>
                  <a:srgbClr val="FF0000"/>
                </a:solidFill>
                <a:latin typeface="Times New Roman" pitchFamily="18" charset="0"/>
                <a:cs typeface="Times New Roman" pitchFamily="18" charset="0"/>
              </a:rPr>
              <a:t>12</a:t>
            </a:r>
            <a:r>
              <a:rPr lang="en-US" altLang="vi-VN" sz="3200" b="1">
                <a:solidFill>
                  <a:srgbClr val="FF0000"/>
                </a:solidFill>
                <a:latin typeface="Times New Roman" pitchFamily="18" charset="0"/>
                <a:cs typeface="Times New Roman" pitchFamily="18" charset="0"/>
              </a:rPr>
              <a:t>. ÁNH </a:t>
            </a:r>
            <a:r>
              <a:rPr lang="vi-VN" altLang="vi-VN" sz="3200" b="1">
                <a:solidFill>
                  <a:srgbClr val="FF0000"/>
                </a:solidFill>
                <a:latin typeface="Times New Roman" pitchFamily="18" charset="0"/>
                <a:cs typeface="Times New Roman" pitchFamily="18" charset="0"/>
              </a:rPr>
              <a:t>SÁNG,</a:t>
            </a:r>
            <a:r>
              <a:rPr lang="en-US" altLang="vi-VN" sz="3200" b="1">
                <a:solidFill>
                  <a:srgbClr val="FF0000"/>
                </a:solidFill>
                <a:latin typeface="Times New Roman" pitchFamily="18" charset="0"/>
                <a:cs typeface="Times New Roman" pitchFamily="18" charset="0"/>
              </a:rPr>
              <a:t> TIA </a:t>
            </a:r>
            <a:r>
              <a:rPr lang="vi-VN" altLang="vi-VN" sz="3200" b="1">
                <a:solidFill>
                  <a:srgbClr val="FF0000"/>
                </a:solidFill>
                <a:latin typeface="Times New Roman" pitchFamily="18" charset="0"/>
                <a:cs typeface="Times New Roman" pitchFamily="18" charset="0"/>
              </a:rPr>
              <a:t>SÁNG.</a:t>
            </a:r>
          </a:p>
        </p:txBody>
      </p:sp>
      <p:sp>
        <p:nvSpPr>
          <p:cNvPr id="6" name="TextBox 5"/>
          <p:cNvSpPr txBox="1">
            <a:spLocks noChangeArrowheads="1"/>
          </p:cNvSpPr>
          <p:nvPr/>
        </p:nvSpPr>
        <p:spPr bwMode="auto">
          <a:xfrm>
            <a:off x="571500" y="1042988"/>
            <a:ext cx="79930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a:solidFill>
                  <a:srgbClr val="000000"/>
                </a:solidFill>
                <a:latin typeface="Times New Roman" pitchFamily="18" charset="0"/>
                <a:cs typeface="Calibri" pitchFamily="34" charset="0"/>
              </a:rPr>
              <a:t>I. </a:t>
            </a:r>
            <a:r>
              <a:rPr lang="vi-VN" altLang="en-US" sz="3200" b="1">
                <a:solidFill>
                  <a:srgbClr val="000000"/>
                </a:solidFill>
                <a:latin typeface="Times New Roman" pitchFamily="18" charset="0"/>
                <a:cs typeface="Calibri" pitchFamily="34" charset="0"/>
              </a:rPr>
              <a:t>Năng lượng ánh sáng</a:t>
            </a:r>
            <a:endParaRPr lang="en-US" altLang="en-US" sz="3200"/>
          </a:p>
        </p:txBody>
      </p:sp>
      <p:sp>
        <p:nvSpPr>
          <p:cNvPr id="9" name="TextBox 8"/>
          <p:cNvSpPr txBox="1">
            <a:spLocks noChangeArrowheads="1"/>
          </p:cNvSpPr>
          <p:nvPr/>
        </p:nvSpPr>
        <p:spPr bwMode="auto">
          <a:xfrm>
            <a:off x="-244475" y="1665288"/>
            <a:ext cx="3527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1079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en-US" sz="2800" b="1">
                <a:solidFill>
                  <a:srgbClr val="0000CC"/>
                </a:solidFill>
                <a:latin typeface="Times New Roman" pitchFamily="18" charset="0"/>
              </a:rPr>
              <a:t>Hoạt động nhóm:</a:t>
            </a:r>
            <a:endParaRPr lang="en-US" altLang="en-US" sz="2400" b="1">
              <a:solidFill>
                <a:srgbClr val="0000CC"/>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331788" y="2189163"/>
            <a:ext cx="5876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1079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en-US" sz="2800">
                <a:latin typeface="Times New Roman" pitchFamily="18" charset="0"/>
              </a:rPr>
              <a:t>Bố trí thí nghiệm như hình </a:t>
            </a:r>
            <a:r>
              <a:rPr lang="vi-VN" altLang="en-US" sz="2800">
                <a:latin typeface="Times New Roman" pitchFamily="18" charset="0"/>
              </a:rPr>
              <a:t>12</a:t>
            </a:r>
            <a:r>
              <a:rPr lang="en-US" altLang="en-US" sz="2800">
                <a:latin typeface="Times New Roman" pitchFamily="18" charset="0"/>
              </a:rPr>
              <a:t>.1 SGK. </a:t>
            </a:r>
            <a:endParaRPr lang="en-US" altLang="en-US" sz="2400">
              <a:latin typeface="Times New Roman" pitchFamily="18" charset="0"/>
              <a:cs typeface="Times New Roman" pitchFamily="18" charset="0"/>
            </a:endParaRPr>
          </a:p>
        </p:txBody>
      </p:sp>
      <p:pic>
        <p:nvPicPr>
          <p:cNvPr id="6151" name="image546.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43650" y="3240088"/>
            <a:ext cx="812482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 y="-11113"/>
            <a:ext cx="15767050"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p:cNvSpPr txBox="1">
            <a:spLocks noChangeArrowheads="1"/>
          </p:cNvSpPr>
          <p:nvPr/>
        </p:nvSpPr>
        <p:spPr bwMode="auto">
          <a:xfrm>
            <a:off x="2371725" y="298450"/>
            <a:ext cx="110934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2800" b="1">
                <a:solidFill>
                  <a:srgbClr val="FF0000"/>
                </a:solidFill>
                <a:latin typeface="Times New Roman" pitchFamily="18" charset="0"/>
                <a:cs typeface="Times New Roman" pitchFamily="18" charset="0"/>
              </a:rPr>
              <a:t>Bài </a:t>
            </a:r>
            <a:r>
              <a:rPr lang="vi-VN" altLang="vi-VN" sz="2800" b="1">
                <a:solidFill>
                  <a:srgbClr val="FF0000"/>
                </a:solidFill>
                <a:latin typeface="Times New Roman" pitchFamily="18" charset="0"/>
                <a:cs typeface="Times New Roman" pitchFamily="18" charset="0"/>
              </a:rPr>
              <a:t>12</a:t>
            </a:r>
            <a:r>
              <a:rPr lang="en-US" altLang="vi-VN" sz="2800" b="1">
                <a:solidFill>
                  <a:srgbClr val="FF0000"/>
                </a:solidFill>
                <a:latin typeface="Times New Roman" pitchFamily="18" charset="0"/>
                <a:cs typeface="Times New Roman" pitchFamily="18" charset="0"/>
              </a:rPr>
              <a:t>. ÁNH </a:t>
            </a:r>
            <a:r>
              <a:rPr lang="vi-VN" altLang="vi-VN" sz="2800" b="1">
                <a:solidFill>
                  <a:srgbClr val="FF0000"/>
                </a:solidFill>
                <a:latin typeface="Times New Roman" pitchFamily="18" charset="0"/>
                <a:cs typeface="Times New Roman" pitchFamily="18" charset="0"/>
              </a:rPr>
              <a:t>SÁNG,</a:t>
            </a:r>
            <a:r>
              <a:rPr lang="en-US" altLang="vi-VN" sz="2800" b="1">
                <a:solidFill>
                  <a:srgbClr val="FF0000"/>
                </a:solidFill>
                <a:latin typeface="Times New Roman" pitchFamily="18" charset="0"/>
                <a:cs typeface="Times New Roman" pitchFamily="18" charset="0"/>
              </a:rPr>
              <a:t> TIA </a:t>
            </a:r>
            <a:r>
              <a:rPr lang="vi-VN" altLang="vi-VN" sz="2800" b="1">
                <a:solidFill>
                  <a:srgbClr val="FF0000"/>
                </a:solidFill>
                <a:latin typeface="Times New Roman" pitchFamily="18" charset="0"/>
                <a:cs typeface="Times New Roman" pitchFamily="18" charset="0"/>
              </a:rPr>
              <a:t>SÁNG.</a:t>
            </a:r>
          </a:p>
        </p:txBody>
      </p:sp>
      <p:sp>
        <p:nvSpPr>
          <p:cNvPr id="6" name="TextBox 5"/>
          <p:cNvSpPr txBox="1">
            <a:spLocks noChangeArrowheads="1"/>
          </p:cNvSpPr>
          <p:nvPr/>
        </p:nvSpPr>
        <p:spPr bwMode="auto">
          <a:xfrm>
            <a:off x="571500" y="1042988"/>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2800" b="1">
                <a:solidFill>
                  <a:srgbClr val="000000"/>
                </a:solidFill>
                <a:latin typeface="Times New Roman" pitchFamily="18" charset="0"/>
                <a:cs typeface="Calibri" pitchFamily="34" charset="0"/>
              </a:rPr>
              <a:t>I. </a:t>
            </a:r>
            <a:r>
              <a:rPr lang="vi-VN" altLang="en-US" sz="2800" b="1">
                <a:solidFill>
                  <a:srgbClr val="000000"/>
                </a:solidFill>
                <a:latin typeface="Times New Roman" pitchFamily="18" charset="0"/>
                <a:cs typeface="Calibri" pitchFamily="34" charset="0"/>
              </a:rPr>
              <a:t>Năng lượng ánh sáng</a:t>
            </a:r>
            <a:endParaRPr lang="en-US" altLang="en-US" sz="2800"/>
          </a:p>
        </p:txBody>
      </p:sp>
      <p:sp>
        <p:nvSpPr>
          <p:cNvPr id="7177" name="TextBox 2"/>
          <p:cNvSpPr txBox="1">
            <a:spLocks noChangeArrowheads="1"/>
          </p:cNvSpPr>
          <p:nvPr/>
        </p:nvSpPr>
        <p:spPr bwMode="auto">
          <a:xfrm>
            <a:off x="731838" y="7104063"/>
            <a:ext cx="76342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b="1"/>
              <a:t>Kết luận: </a:t>
            </a:r>
            <a:r>
              <a:rPr lang="en-US" altLang="en-US" sz="2800" b="1" i="1"/>
              <a:t>Ánh sáng là một dạng của năng lượng.</a:t>
            </a:r>
            <a:endParaRPr lang="en-US" altLang="en-US" sz="2800"/>
          </a:p>
          <a:p>
            <a:endParaRPr lang="en-US" altLang="en-US" sz="2800">
              <a:latin typeface="Times New Roman" pitchFamily="18" charset="0"/>
              <a:cs typeface="Times New Roman" pitchFamily="18" charset="0"/>
            </a:endParaRPr>
          </a:p>
        </p:txBody>
      </p:sp>
      <p:pic>
        <p:nvPicPr>
          <p:cNvPr id="7174" name="image546.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71725" y="2170113"/>
            <a:ext cx="1109345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fade">
                                      <p:cBhvr>
                                        <p:cTn id="17" dur="1000"/>
                                        <p:tgtEl>
                                          <p:spTgt spid="7177"/>
                                        </p:tgtEl>
                                      </p:cBhvr>
                                    </p:animEffect>
                                    <p:anim calcmode="lin" valueType="num">
                                      <p:cBhvr>
                                        <p:cTn id="18" dur="1000" fill="hold"/>
                                        <p:tgtEl>
                                          <p:spTgt spid="7177"/>
                                        </p:tgtEl>
                                        <p:attrNameLst>
                                          <p:attrName>ppt_x</p:attrName>
                                        </p:attrNameLst>
                                      </p:cBhvr>
                                      <p:tavLst>
                                        <p:tav tm="0">
                                          <p:val>
                                            <p:strVal val="#ppt_x"/>
                                          </p:val>
                                        </p:tav>
                                        <p:tav tm="100000">
                                          <p:val>
                                            <p:strVal val="#ppt_x"/>
                                          </p:val>
                                        </p:tav>
                                      </p:tavLst>
                                    </p:anim>
                                    <p:anim calcmode="lin" valueType="num">
                                      <p:cBhvr>
                                        <p:cTn id="19" dur="1000" fill="hold"/>
                                        <p:tgtEl>
                                          <p:spTgt spid="7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6" grpId="0"/>
      <p:bldP spid="71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125" y="-109538"/>
            <a:ext cx="15767050"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p:cNvSpPr txBox="1">
            <a:spLocks noChangeArrowheads="1"/>
          </p:cNvSpPr>
          <p:nvPr/>
        </p:nvSpPr>
        <p:spPr bwMode="auto">
          <a:xfrm>
            <a:off x="2371725" y="298450"/>
            <a:ext cx="110934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2800" b="1">
                <a:solidFill>
                  <a:srgbClr val="FF0000"/>
                </a:solidFill>
                <a:latin typeface="Times New Roman" pitchFamily="18" charset="0"/>
                <a:cs typeface="Times New Roman" pitchFamily="18" charset="0"/>
              </a:rPr>
              <a:t>Bài </a:t>
            </a:r>
            <a:r>
              <a:rPr lang="vi-VN" altLang="vi-VN" sz="2800" b="1">
                <a:solidFill>
                  <a:srgbClr val="FF0000"/>
                </a:solidFill>
                <a:latin typeface="Times New Roman" pitchFamily="18" charset="0"/>
                <a:cs typeface="Times New Roman" pitchFamily="18" charset="0"/>
              </a:rPr>
              <a:t>12</a:t>
            </a:r>
            <a:r>
              <a:rPr lang="en-US" altLang="vi-VN" sz="2800" b="1">
                <a:solidFill>
                  <a:srgbClr val="FF0000"/>
                </a:solidFill>
                <a:latin typeface="Times New Roman" pitchFamily="18" charset="0"/>
                <a:cs typeface="Times New Roman" pitchFamily="18" charset="0"/>
              </a:rPr>
              <a:t>. ÁNH </a:t>
            </a:r>
            <a:r>
              <a:rPr lang="vi-VN" altLang="vi-VN" sz="2800" b="1">
                <a:solidFill>
                  <a:srgbClr val="FF0000"/>
                </a:solidFill>
                <a:latin typeface="Times New Roman" pitchFamily="18" charset="0"/>
                <a:cs typeface="Times New Roman" pitchFamily="18" charset="0"/>
              </a:rPr>
              <a:t>SÁNG,</a:t>
            </a:r>
            <a:r>
              <a:rPr lang="en-US" altLang="vi-VN" sz="2800" b="1">
                <a:solidFill>
                  <a:srgbClr val="FF0000"/>
                </a:solidFill>
                <a:latin typeface="Times New Roman" pitchFamily="18" charset="0"/>
                <a:cs typeface="Times New Roman" pitchFamily="18" charset="0"/>
              </a:rPr>
              <a:t> TIA </a:t>
            </a:r>
            <a:r>
              <a:rPr lang="vi-VN" altLang="vi-VN" sz="2800" b="1">
                <a:solidFill>
                  <a:srgbClr val="FF0000"/>
                </a:solidFill>
                <a:latin typeface="Times New Roman" pitchFamily="18" charset="0"/>
                <a:cs typeface="Times New Roman" pitchFamily="18" charset="0"/>
              </a:rPr>
              <a:t>SÁNG.</a:t>
            </a:r>
          </a:p>
        </p:txBody>
      </p:sp>
      <p:sp>
        <p:nvSpPr>
          <p:cNvPr id="8196" name="TextBox 5"/>
          <p:cNvSpPr txBox="1">
            <a:spLocks noChangeArrowheads="1"/>
          </p:cNvSpPr>
          <p:nvPr/>
        </p:nvSpPr>
        <p:spPr bwMode="auto">
          <a:xfrm>
            <a:off x="571500" y="1042988"/>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2800" b="1">
                <a:solidFill>
                  <a:srgbClr val="000000"/>
                </a:solidFill>
                <a:latin typeface="Times New Roman" pitchFamily="18" charset="0"/>
                <a:cs typeface="Times New Roman" pitchFamily="18" charset="0"/>
              </a:rPr>
              <a:t>I. Ánh sáng là một dạng của Năng lượng</a:t>
            </a:r>
            <a:endParaRPr lang="en-US" altLang="en-US" sz="2800">
              <a:latin typeface="Times New Roman" pitchFamily="18" charset="0"/>
              <a:cs typeface="Times New Roman" pitchFamily="18" charset="0"/>
            </a:endParaRPr>
          </a:p>
        </p:txBody>
      </p:sp>
      <p:sp>
        <p:nvSpPr>
          <p:cNvPr id="9" name="TextBox 8"/>
          <p:cNvSpPr txBox="1">
            <a:spLocks noChangeArrowheads="1"/>
          </p:cNvSpPr>
          <p:nvPr/>
        </p:nvSpPr>
        <p:spPr bwMode="auto">
          <a:xfrm>
            <a:off x="788988" y="2805113"/>
            <a:ext cx="58769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b="1">
                <a:latin typeface="Times New Roman" pitchFamily="18" charset="0"/>
                <a:ea typeface="Calibri" pitchFamily="34" charset="0"/>
                <a:cs typeface="Times New Roman" pitchFamily="18" charset="0"/>
              </a:rPr>
              <a:t>Câu 1</a:t>
            </a:r>
            <a:r>
              <a:rPr lang="en-US" altLang="en-US" sz="2800">
                <a:latin typeface="Times New Roman" pitchFamily="18" charset="0"/>
                <a:ea typeface="Calibri" pitchFamily="34" charset="0"/>
                <a:cs typeface="Times New Roman" pitchFamily="18" charset="0"/>
              </a:rPr>
              <a:t>. Với các dụng dụ: đèn sợi đốt, kính lúp, tờ bìa màu đen, nhiệt kế</a:t>
            </a:r>
            <a:endParaRPr lang="en-US" altLang="en-US" sz="2800" b="1">
              <a:latin typeface="Times New Roman" pitchFamily="18" charset="0"/>
              <a:ea typeface="Calibri" pitchFamily="34" charset="0"/>
              <a:cs typeface="Times New Roman" pitchFamily="18" charset="0"/>
            </a:endParaRPr>
          </a:p>
          <a:p>
            <a:r>
              <a:rPr lang="en-US" altLang="en-US" sz="2800">
                <a:latin typeface="Times New Roman" pitchFamily="18" charset="0"/>
                <a:ea typeface="Calibri" pitchFamily="34" charset="0"/>
                <a:cs typeface="Times New Roman" pitchFamily="18" charset="0"/>
              </a:rPr>
              <a:t>a. Hãy lên phương án và tiến hành thí nghiệm để thu được năng lượng ánh sáng</a:t>
            </a:r>
            <a:endParaRPr lang="en-US" altLang="en-US" sz="2800" b="1">
              <a:latin typeface="Times New Roman" pitchFamily="18" charset="0"/>
              <a:ea typeface="Calibri" pitchFamily="34" charset="0"/>
              <a:cs typeface="Times New Roman" pitchFamily="18" charset="0"/>
            </a:endParaRPr>
          </a:p>
          <a:p>
            <a:r>
              <a:rPr lang="en-US" altLang="en-US" sz="2800">
                <a:latin typeface="Times New Roman" pitchFamily="18" charset="0"/>
                <a:ea typeface="Calibri" pitchFamily="34" charset="0"/>
                <a:cs typeface="Times New Roman" pitchFamily="18" charset="0"/>
              </a:rPr>
              <a:t>b. Trong thí nghiệm của em và thí nghiệm ở hình 12.1, năng lượng ánh sáng đã chuyển hóa thành các dạng năng lượng nào?</a:t>
            </a:r>
            <a:endParaRPr lang="en-US" altLang="en-US" sz="2800" b="1">
              <a:latin typeface="Times New Roman" pitchFamily="18" charset="0"/>
              <a:ea typeface="Calibri" pitchFamily="34" charset="0"/>
              <a:cs typeface="Times New Roman" pitchFamily="18" charset="0"/>
            </a:endParaRPr>
          </a:p>
        </p:txBody>
      </p:sp>
      <p:sp>
        <p:nvSpPr>
          <p:cNvPr id="10" name="TextBox 9"/>
          <p:cNvSpPr txBox="1">
            <a:spLocks noChangeArrowheads="1"/>
          </p:cNvSpPr>
          <p:nvPr/>
        </p:nvSpPr>
        <p:spPr bwMode="auto">
          <a:xfrm>
            <a:off x="7799388" y="2243138"/>
            <a:ext cx="58769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a:solidFill>
                  <a:srgbClr val="0000FF"/>
                </a:solidFill>
                <a:latin typeface="Times New Roman" pitchFamily="18" charset="0"/>
                <a:cs typeface="Times New Roman" pitchFamily="18" charset="0"/>
              </a:rPr>
              <a:t>Trả lời:</a:t>
            </a:r>
          </a:p>
          <a:p>
            <a:r>
              <a:rPr lang="en-US" altLang="en-US" sz="2800">
                <a:latin typeface="Times New Roman" pitchFamily="18" charset="0"/>
                <a:cs typeface="Times New Roman" pitchFamily="18" charset="0"/>
              </a:rPr>
              <a:t>a. Phương án thí nghiệm: dùng kính lúp thu các tia sáng Mặt Trời vào phần tiếp xúc giữa bóng đèn và tấm bìa. Sau một thời gian các vị trí đó nóng lên (kiểm tra sự thay đổi nhiệt độ bằng nhiệt kế), bóng đèn phát sáng yếu.</a:t>
            </a:r>
            <a:endParaRPr lang="en-US" altLang="en-US" sz="2800" b="1">
              <a:latin typeface="Times New Roman" pitchFamily="18" charset="0"/>
              <a:cs typeface="Times New Roman" pitchFamily="18" charset="0"/>
            </a:endParaRPr>
          </a:p>
          <a:p>
            <a:r>
              <a:rPr lang="en-US" altLang="en-US" sz="2800">
                <a:latin typeface="Times New Roman" pitchFamily="18" charset="0"/>
                <a:cs typeface="Times New Roman" pitchFamily="18" charset="0"/>
              </a:rPr>
              <a:t>b. Trong thí nghiệm trên năng lượng ánh sáng đã chuyển hóa thành nhiệt năng và quang năng.</a:t>
            </a:r>
            <a:endParaRPr lang="en-US" altLang="en-US" sz="2800" b="1">
              <a:latin typeface="Times New Roman" pitchFamily="18" charset="0"/>
              <a:cs typeface="Times New Roman" pitchFamily="18" charset="0"/>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38" y="1973263"/>
            <a:ext cx="9826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63" y="-133350"/>
            <a:ext cx="15767050" cy="844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4"/>
          <p:cNvSpPr txBox="1">
            <a:spLocks noChangeArrowheads="1"/>
          </p:cNvSpPr>
          <p:nvPr/>
        </p:nvSpPr>
        <p:spPr bwMode="auto">
          <a:xfrm>
            <a:off x="2371725" y="298450"/>
            <a:ext cx="110934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2800" b="1">
                <a:solidFill>
                  <a:srgbClr val="FF0000"/>
                </a:solidFill>
                <a:latin typeface="Times New Roman" pitchFamily="18" charset="0"/>
                <a:cs typeface="Times New Roman" pitchFamily="18" charset="0"/>
              </a:rPr>
              <a:t>Bài </a:t>
            </a:r>
            <a:r>
              <a:rPr lang="vi-VN" altLang="vi-VN" sz="2800" b="1">
                <a:solidFill>
                  <a:srgbClr val="FF0000"/>
                </a:solidFill>
                <a:latin typeface="Times New Roman" pitchFamily="18" charset="0"/>
                <a:cs typeface="Times New Roman" pitchFamily="18" charset="0"/>
              </a:rPr>
              <a:t>12</a:t>
            </a:r>
            <a:r>
              <a:rPr lang="en-US" altLang="vi-VN" sz="2800" b="1">
                <a:solidFill>
                  <a:srgbClr val="FF0000"/>
                </a:solidFill>
                <a:latin typeface="Times New Roman" pitchFamily="18" charset="0"/>
                <a:cs typeface="Times New Roman" pitchFamily="18" charset="0"/>
              </a:rPr>
              <a:t>. ÁNH </a:t>
            </a:r>
            <a:r>
              <a:rPr lang="vi-VN" altLang="vi-VN" sz="2800" b="1">
                <a:solidFill>
                  <a:srgbClr val="FF0000"/>
                </a:solidFill>
                <a:latin typeface="Times New Roman" pitchFamily="18" charset="0"/>
                <a:cs typeface="Times New Roman" pitchFamily="18" charset="0"/>
              </a:rPr>
              <a:t>SÁNG,</a:t>
            </a:r>
            <a:r>
              <a:rPr lang="en-US" altLang="vi-VN" sz="2800" b="1">
                <a:solidFill>
                  <a:srgbClr val="FF0000"/>
                </a:solidFill>
                <a:latin typeface="Times New Roman" pitchFamily="18" charset="0"/>
                <a:cs typeface="Times New Roman" pitchFamily="18" charset="0"/>
              </a:rPr>
              <a:t> TIA </a:t>
            </a:r>
            <a:r>
              <a:rPr lang="vi-VN" altLang="vi-VN" sz="2800" b="1">
                <a:solidFill>
                  <a:srgbClr val="FF0000"/>
                </a:solidFill>
                <a:latin typeface="Times New Roman" pitchFamily="18" charset="0"/>
                <a:cs typeface="Times New Roman" pitchFamily="18" charset="0"/>
              </a:rPr>
              <a:t>SÁNG.</a:t>
            </a:r>
          </a:p>
        </p:txBody>
      </p:sp>
      <p:sp>
        <p:nvSpPr>
          <p:cNvPr id="9220" name="TextBox 5"/>
          <p:cNvSpPr txBox="1">
            <a:spLocks noChangeArrowheads="1"/>
          </p:cNvSpPr>
          <p:nvPr/>
        </p:nvSpPr>
        <p:spPr bwMode="auto">
          <a:xfrm>
            <a:off x="571500" y="1042988"/>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2800" b="1">
                <a:solidFill>
                  <a:srgbClr val="000000"/>
                </a:solidFill>
                <a:latin typeface="Times New Roman" pitchFamily="18" charset="0"/>
                <a:cs typeface="Calibri" pitchFamily="34" charset="0"/>
              </a:rPr>
              <a:t>I. </a:t>
            </a:r>
            <a:r>
              <a:rPr lang="vi-VN" altLang="en-US" sz="2800" b="1">
                <a:solidFill>
                  <a:srgbClr val="000000"/>
                </a:solidFill>
                <a:latin typeface="Times New Roman" pitchFamily="18" charset="0"/>
                <a:cs typeface="Calibri" pitchFamily="34" charset="0"/>
              </a:rPr>
              <a:t>Năng lượng ánh sáng</a:t>
            </a:r>
            <a:endParaRPr lang="en-US" altLang="en-US" sz="2800"/>
          </a:p>
        </p:txBody>
      </p:sp>
      <p:sp>
        <p:nvSpPr>
          <p:cNvPr id="10" name="TextBox 9"/>
          <p:cNvSpPr txBox="1">
            <a:spLocks noChangeArrowheads="1"/>
          </p:cNvSpPr>
          <p:nvPr/>
        </p:nvSpPr>
        <p:spPr bwMode="auto">
          <a:xfrm>
            <a:off x="788988" y="2949575"/>
            <a:ext cx="827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b="1">
                <a:latin typeface="Times New Roman" pitchFamily="18" charset="0"/>
                <a:ea typeface="Calibri" pitchFamily="34" charset="0"/>
                <a:cs typeface="Times New Roman" pitchFamily="18" charset="0"/>
              </a:rPr>
              <a:t>Câu 2</a:t>
            </a:r>
            <a:r>
              <a:rPr lang="en-US" altLang="en-US" sz="2800">
                <a:latin typeface="Times New Roman" pitchFamily="18" charset="0"/>
                <a:ea typeface="Calibri" pitchFamily="34" charset="0"/>
                <a:cs typeface="Times New Roman" pitchFamily="18" charset="0"/>
              </a:rPr>
              <a:t>. Hãy nêu ví dụ về nguồn sáng và vật sáng</a:t>
            </a:r>
            <a:endParaRPr lang="en-US" altLang="en-US" sz="2800" b="1">
              <a:latin typeface="Times New Roman" pitchFamily="18" charset="0"/>
              <a:ea typeface="Calibri" pitchFamily="34" charset="0"/>
              <a:cs typeface="Times New Roman" pitchFamily="18" charset="0"/>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38" y="1973263"/>
            <a:ext cx="9826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2"/>
          <p:cNvSpPr txBox="1">
            <a:spLocks noChangeArrowheads="1"/>
          </p:cNvSpPr>
          <p:nvPr/>
        </p:nvSpPr>
        <p:spPr bwMode="auto">
          <a:xfrm>
            <a:off x="788988" y="5267325"/>
            <a:ext cx="67008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a:solidFill>
                  <a:srgbClr val="0000FF"/>
                </a:solidFill>
                <a:latin typeface="Times New Roman" pitchFamily="18" charset="0"/>
                <a:cs typeface="Times New Roman" pitchFamily="18" charset="0"/>
              </a:rPr>
              <a:t>Trả lời: </a:t>
            </a:r>
          </a:p>
          <a:p>
            <a:r>
              <a:rPr lang="en-US" altLang="en-US" sz="2800">
                <a:latin typeface="Times New Roman" pitchFamily="18" charset="0"/>
                <a:cs typeface="Times New Roman" pitchFamily="18" charset="0"/>
              </a:rPr>
              <a:t>Nguồn sáng là Mặt trời, ngọn lửa...</a:t>
            </a:r>
            <a:endParaRPr lang="en-US" altLang="en-US" sz="2800" b="1">
              <a:latin typeface="Times New Roman" pitchFamily="18" charset="0"/>
              <a:cs typeface="Times New Roman" pitchFamily="18" charset="0"/>
            </a:endParaRPr>
          </a:p>
          <a:p>
            <a:r>
              <a:rPr lang="en-US" altLang="en-US" sz="2800">
                <a:latin typeface="Times New Roman" pitchFamily="18" charset="0"/>
                <a:cs typeface="Times New Roman" pitchFamily="18" charset="0"/>
              </a:rPr>
              <a:t>Vật sáng là mặt trời, cái bàn, chiếc váy..</a:t>
            </a:r>
            <a:endParaRPr lang="en-US" altLang="en-US" sz="2800" b="1">
              <a:latin typeface="Times New Roman" pitchFamily="18" charset="0"/>
              <a:cs typeface="Times New Roman" pitchFamily="18" charset="0"/>
            </a:endParaRPr>
          </a:p>
          <a:p>
            <a:endParaRPr lang="en-US" altLang="en-US" sz="2800">
              <a:solidFill>
                <a:srgbClr val="0000FF"/>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24"/>
                                        </p:tgtEl>
                                        <p:attrNameLst>
                                          <p:attrName>style.visibility</p:attrName>
                                        </p:attrNameLst>
                                      </p:cBhvr>
                                      <p:to>
                                        <p:strVal val="visible"/>
                                      </p:to>
                                    </p:set>
                                    <p:animEffect transition="in" filter="fade">
                                      <p:cBhvr>
                                        <p:cTn id="21" dur="1000"/>
                                        <p:tgtEl>
                                          <p:spTgt spid="9224"/>
                                        </p:tgtEl>
                                      </p:cBhvr>
                                    </p:animEffect>
                                    <p:anim calcmode="lin" valueType="num">
                                      <p:cBhvr>
                                        <p:cTn id="22" dur="1000" fill="hold"/>
                                        <p:tgtEl>
                                          <p:spTgt spid="9224"/>
                                        </p:tgtEl>
                                        <p:attrNameLst>
                                          <p:attrName>ppt_x</p:attrName>
                                        </p:attrNameLst>
                                      </p:cBhvr>
                                      <p:tavLst>
                                        <p:tav tm="0">
                                          <p:val>
                                            <p:strVal val="#ppt_x"/>
                                          </p:val>
                                        </p:tav>
                                        <p:tav tm="100000">
                                          <p:val>
                                            <p:strVal val="#ppt_x"/>
                                          </p:val>
                                        </p:tav>
                                      </p:tavLst>
                                    </p:anim>
                                    <p:anim calcmode="lin" valueType="num">
                                      <p:cBhvr>
                                        <p:cTn id="23"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2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550" y="-93663"/>
            <a:ext cx="15767050"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4"/>
          <p:cNvSpPr txBox="1">
            <a:spLocks noChangeArrowheads="1"/>
          </p:cNvSpPr>
          <p:nvPr/>
        </p:nvSpPr>
        <p:spPr bwMode="auto">
          <a:xfrm>
            <a:off x="2371725" y="298450"/>
            <a:ext cx="110934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200" b="1">
                <a:solidFill>
                  <a:srgbClr val="FF0000"/>
                </a:solidFill>
                <a:latin typeface="Times New Roman" pitchFamily="18" charset="0"/>
                <a:cs typeface="Times New Roman" pitchFamily="18" charset="0"/>
              </a:rPr>
              <a:t>Bài </a:t>
            </a:r>
            <a:r>
              <a:rPr lang="vi-VN" altLang="vi-VN" sz="3200" b="1">
                <a:solidFill>
                  <a:srgbClr val="FF0000"/>
                </a:solidFill>
                <a:latin typeface="Times New Roman" pitchFamily="18" charset="0"/>
                <a:cs typeface="Times New Roman" pitchFamily="18" charset="0"/>
              </a:rPr>
              <a:t>12</a:t>
            </a:r>
            <a:r>
              <a:rPr lang="en-US" altLang="vi-VN" sz="3200" b="1">
                <a:solidFill>
                  <a:srgbClr val="FF0000"/>
                </a:solidFill>
                <a:latin typeface="Times New Roman" pitchFamily="18" charset="0"/>
                <a:cs typeface="Times New Roman" pitchFamily="18" charset="0"/>
              </a:rPr>
              <a:t>. ÁNH </a:t>
            </a:r>
            <a:r>
              <a:rPr lang="vi-VN" altLang="vi-VN" sz="3200" b="1">
                <a:solidFill>
                  <a:srgbClr val="FF0000"/>
                </a:solidFill>
                <a:latin typeface="Times New Roman" pitchFamily="18" charset="0"/>
                <a:cs typeface="Times New Roman" pitchFamily="18" charset="0"/>
              </a:rPr>
              <a:t>SÁNG,</a:t>
            </a:r>
            <a:r>
              <a:rPr lang="en-US" altLang="vi-VN" sz="3200" b="1">
                <a:solidFill>
                  <a:srgbClr val="FF0000"/>
                </a:solidFill>
                <a:latin typeface="Times New Roman" pitchFamily="18" charset="0"/>
                <a:cs typeface="Times New Roman" pitchFamily="18" charset="0"/>
              </a:rPr>
              <a:t> TIA </a:t>
            </a:r>
            <a:r>
              <a:rPr lang="vi-VN" altLang="vi-VN" sz="3200" b="1">
                <a:solidFill>
                  <a:srgbClr val="FF0000"/>
                </a:solidFill>
                <a:latin typeface="Times New Roman" pitchFamily="18" charset="0"/>
                <a:cs typeface="Times New Roman" pitchFamily="18" charset="0"/>
              </a:rPr>
              <a:t>SÁNG.</a:t>
            </a:r>
          </a:p>
        </p:txBody>
      </p:sp>
      <p:sp>
        <p:nvSpPr>
          <p:cNvPr id="10244" name="TextBox 7"/>
          <p:cNvSpPr txBox="1">
            <a:spLocks noChangeArrowheads="1"/>
          </p:cNvSpPr>
          <p:nvPr/>
        </p:nvSpPr>
        <p:spPr bwMode="auto">
          <a:xfrm>
            <a:off x="571500" y="946150"/>
            <a:ext cx="381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3600" b="1">
                <a:solidFill>
                  <a:srgbClr val="FF0000"/>
                </a:solidFill>
                <a:latin typeface="Times New Roman" pitchFamily="18" charset="0"/>
                <a:cs typeface="Times New Roman" pitchFamily="18" charset="0"/>
              </a:rPr>
              <a:t>I. Tia sáng</a:t>
            </a:r>
          </a:p>
          <a:p>
            <a:r>
              <a:rPr lang="vi-VN" altLang="en-US" sz="3600" b="1">
                <a:solidFill>
                  <a:srgbClr val="FF0000"/>
                </a:solidFill>
                <a:latin typeface="Times New Roman" pitchFamily="18" charset="0"/>
                <a:cs typeface="Times New Roman" pitchFamily="18" charset="0"/>
              </a:rPr>
              <a:t>1</a:t>
            </a:r>
            <a:r>
              <a:rPr lang="en-US" altLang="en-US" sz="3600" b="1">
                <a:solidFill>
                  <a:srgbClr val="FF0000"/>
                </a:solidFill>
                <a:latin typeface="Times New Roman" pitchFamily="18" charset="0"/>
                <a:cs typeface="Times New Roman" pitchFamily="18" charset="0"/>
              </a:rPr>
              <a:t>. Tia sáng</a:t>
            </a:r>
          </a:p>
        </p:txBody>
      </p:sp>
      <p:sp>
        <p:nvSpPr>
          <p:cNvPr id="10245" name="TextBox 1"/>
          <p:cNvSpPr txBox="1">
            <a:spLocks noChangeArrowheads="1"/>
          </p:cNvSpPr>
          <p:nvPr/>
        </p:nvSpPr>
        <p:spPr bwMode="auto">
          <a:xfrm>
            <a:off x="6545263" y="6734175"/>
            <a:ext cx="82089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3200">
                <a:solidFill>
                  <a:srgbClr val="FF0000"/>
                </a:solidFill>
                <a:latin typeface="Times New Roman" pitchFamily="18" charset="0"/>
                <a:cs typeface="Times New Roman" pitchFamily="18" charset="0"/>
              </a:rPr>
              <a:t>Vệt sáng trong thí nghiệm trên được coi là một tia sáng.</a:t>
            </a:r>
          </a:p>
        </p:txBody>
      </p:sp>
      <p:sp>
        <p:nvSpPr>
          <p:cNvPr id="10246" name="TextBox 2"/>
          <p:cNvSpPr txBox="1">
            <a:spLocks noChangeArrowheads="1"/>
          </p:cNvSpPr>
          <p:nvPr/>
        </p:nvSpPr>
        <p:spPr bwMode="auto">
          <a:xfrm>
            <a:off x="741363" y="2020888"/>
            <a:ext cx="4968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a:latin typeface="Times New Roman" pitchFamily="18" charset="0"/>
                <a:cs typeface="Times New Roman" pitchFamily="18" charset="0"/>
              </a:rPr>
              <a:t> Thí nghiệm tạo tia sáng bằng chùm sáng hẹp song song</a:t>
            </a:r>
          </a:p>
        </p:txBody>
      </p:sp>
      <p:sp>
        <p:nvSpPr>
          <p:cNvPr id="10247" name="TextBox 4"/>
          <p:cNvSpPr txBox="1">
            <a:spLocks noChangeArrowheads="1"/>
          </p:cNvSpPr>
          <p:nvPr/>
        </p:nvSpPr>
        <p:spPr bwMode="auto">
          <a:xfrm>
            <a:off x="931863" y="3859213"/>
            <a:ext cx="4778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a:latin typeface="Times New Roman" pitchFamily="18" charset="0"/>
                <a:cs typeface="Times New Roman" pitchFamily="18" charset="0"/>
              </a:rPr>
              <a:t>- Chùm sáng song song rất hẹp được coi là mô hình một tia sáng</a:t>
            </a:r>
          </a:p>
        </p:txBody>
      </p:sp>
      <p:pic>
        <p:nvPicPr>
          <p:cNvPr id="52226" name="Picture 2"/>
          <p:cNvPicPr>
            <a:picLocks noChangeAspect="1" noChangeArrowheads="1"/>
          </p:cNvPicPr>
          <p:nvPr/>
        </p:nvPicPr>
        <p:blipFill>
          <a:blip r:embed="rId3"/>
          <a:srcRect/>
          <a:stretch>
            <a:fillRect/>
          </a:stretch>
        </p:blipFill>
        <p:spPr bwMode="auto">
          <a:xfrm>
            <a:off x="6980238" y="1917700"/>
            <a:ext cx="6884987" cy="45005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93713"/>
            <a:ext cx="15767050"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4"/>
          <p:cNvSpPr txBox="1">
            <a:spLocks noChangeArrowheads="1"/>
          </p:cNvSpPr>
          <p:nvPr/>
        </p:nvSpPr>
        <p:spPr bwMode="auto">
          <a:xfrm>
            <a:off x="1076325" y="298450"/>
            <a:ext cx="1238885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600" b="1">
                <a:solidFill>
                  <a:srgbClr val="FF0000"/>
                </a:solidFill>
                <a:latin typeface="Times New Roman" pitchFamily="18" charset="0"/>
                <a:cs typeface="Times New Roman" pitchFamily="18" charset="0"/>
              </a:rPr>
              <a:t>Bài </a:t>
            </a:r>
            <a:r>
              <a:rPr lang="vi-VN" altLang="vi-VN" sz="3600" b="1">
                <a:solidFill>
                  <a:srgbClr val="FF0000"/>
                </a:solidFill>
                <a:latin typeface="Times New Roman" pitchFamily="18" charset="0"/>
                <a:cs typeface="Times New Roman" pitchFamily="18" charset="0"/>
              </a:rPr>
              <a:t>12</a:t>
            </a:r>
            <a:r>
              <a:rPr lang="en-US" altLang="vi-VN" sz="3600" b="1">
                <a:solidFill>
                  <a:srgbClr val="FF0000"/>
                </a:solidFill>
                <a:latin typeface="Times New Roman" pitchFamily="18" charset="0"/>
                <a:cs typeface="Times New Roman" pitchFamily="18" charset="0"/>
              </a:rPr>
              <a:t>. ÁNH </a:t>
            </a:r>
            <a:r>
              <a:rPr lang="vi-VN" altLang="vi-VN" sz="3600" b="1">
                <a:solidFill>
                  <a:srgbClr val="FF0000"/>
                </a:solidFill>
                <a:latin typeface="Times New Roman" pitchFamily="18" charset="0"/>
                <a:cs typeface="Times New Roman" pitchFamily="18" charset="0"/>
              </a:rPr>
              <a:t>SÁNG,</a:t>
            </a:r>
            <a:r>
              <a:rPr lang="en-US" altLang="vi-VN" sz="3600" b="1">
                <a:solidFill>
                  <a:srgbClr val="FF0000"/>
                </a:solidFill>
                <a:latin typeface="Times New Roman" pitchFamily="18" charset="0"/>
                <a:cs typeface="Times New Roman" pitchFamily="18" charset="0"/>
              </a:rPr>
              <a:t> TIA </a:t>
            </a:r>
            <a:r>
              <a:rPr lang="vi-VN" altLang="vi-VN" sz="3600" b="1">
                <a:solidFill>
                  <a:srgbClr val="FF0000"/>
                </a:solidFill>
                <a:latin typeface="Times New Roman" pitchFamily="18" charset="0"/>
                <a:cs typeface="Times New Roman" pitchFamily="18" charset="0"/>
              </a:rPr>
              <a:t>SÁNG.</a:t>
            </a:r>
          </a:p>
        </p:txBody>
      </p:sp>
      <p:sp>
        <p:nvSpPr>
          <p:cNvPr id="11268" name="TextBox 7"/>
          <p:cNvSpPr txBox="1">
            <a:spLocks noChangeArrowheads="1"/>
          </p:cNvSpPr>
          <p:nvPr/>
        </p:nvSpPr>
        <p:spPr bwMode="auto">
          <a:xfrm>
            <a:off x="571500" y="1336675"/>
            <a:ext cx="3816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b="1">
                <a:solidFill>
                  <a:srgbClr val="FF0000"/>
                </a:solidFill>
                <a:latin typeface="Times New Roman" pitchFamily="18" charset="0"/>
                <a:cs typeface="Times New Roman" pitchFamily="18" charset="0"/>
              </a:rPr>
              <a:t>2. Tia sáng</a:t>
            </a:r>
          </a:p>
        </p:txBody>
      </p:sp>
      <p:grpSp>
        <p:nvGrpSpPr>
          <p:cNvPr id="11" name="Group 10"/>
          <p:cNvGrpSpPr>
            <a:grpSpLocks/>
          </p:cNvGrpSpPr>
          <p:nvPr/>
        </p:nvGrpSpPr>
        <p:grpSpPr bwMode="auto">
          <a:xfrm>
            <a:off x="8094663" y="1879600"/>
            <a:ext cx="5087937" cy="2333625"/>
            <a:chOff x="3872592" y="3790951"/>
            <a:chExt cx="5086488" cy="2334177"/>
          </a:xfrm>
        </p:grpSpPr>
        <p:grpSp>
          <p:nvGrpSpPr>
            <p:cNvPr id="11275" name="Group 8"/>
            <p:cNvGrpSpPr>
              <a:grpSpLocks/>
            </p:cNvGrpSpPr>
            <p:nvPr/>
          </p:nvGrpSpPr>
          <p:grpSpPr bwMode="auto">
            <a:xfrm>
              <a:off x="4244008" y="4191163"/>
              <a:ext cx="4032448" cy="1579821"/>
              <a:chOff x="4244008" y="4191163"/>
              <a:chExt cx="4032448" cy="1579821"/>
            </a:xfrm>
          </p:grpSpPr>
          <p:cxnSp>
            <p:nvCxnSpPr>
              <p:cNvPr id="4" name="Straight Arrow Connector 3"/>
              <p:cNvCxnSpPr>
                <a:cxnSpLocks/>
              </p:cNvCxnSpPr>
              <p:nvPr/>
            </p:nvCxnSpPr>
            <p:spPr>
              <a:xfrm flipV="1">
                <a:off x="4243961" y="4762731"/>
                <a:ext cx="2664653" cy="1008302"/>
              </a:xfrm>
              <a:prstGeom prst="straightConnector1">
                <a:avLst/>
              </a:prstGeom>
              <a:ln w="53975">
                <a:tailEnd type="triangle"/>
              </a:ln>
            </p:spPr>
            <p:style>
              <a:lnRef idx="1">
                <a:schemeClr val="dk1"/>
              </a:lnRef>
              <a:fillRef idx="0">
                <a:schemeClr val="dk1"/>
              </a:fillRef>
              <a:effectRef idx="0">
                <a:schemeClr val="dk1"/>
              </a:effectRef>
              <a:fontRef idx="minor">
                <a:schemeClr val="tx1"/>
              </a:fontRef>
            </p:style>
          </p:cxnSp>
          <p:cxnSp>
            <p:nvCxnSpPr>
              <p:cNvPr id="7" name="Straight Connector 6"/>
              <p:cNvCxnSpPr>
                <a:cxnSpLocks/>
              </p:cNvCxnSpPr>
              <p:nvPr/>
            </p:nvCxnSpPr>
            <p:spPr>
              <a:xfrm flipV="1">
                <a:off x="6499155" y="4191096"/>
                <a:ext cx="1777494" cy="724071"/>
              </a:xfrm>
              <a:prstGeom prst="line">
                <a:avLst/>
              </a:prstGeom>
              <a:ln w="53975">
                <a:solidFill>
                  <a:schemeClr val="dk1">
                    <a:alpha val="99000"/>
                  </a:schemeClr>
                </a:solidFill>
              </a:ln>
            </p:spPr>
            <p:style>
              <a:lnRef idx="1">
                <a:schemeClr val="dk1"/>
              </a:lnRef>
              <a:fillRef idx="0">
                <a:schemeClr val="dk1"/>
              </a:fillRef>
              <a:effectRef idx="0">
                <a:schemeClr val="dk1"/>
              </a:effectRef>
              <a:fontRef idx="minor">
                <a:schemeClr val="tx1"/>
              </a:fontRef>
            </p:style>
          </p:cxnSp>
        </p:grpSp>
        <p:sp>
          <p:nvSpPr>
            <p:cNvPr id="11276" name="TextBox 9"/>
            <p:cNvSpPr txBox="1">
              <a:spLocks noChangeArrowheads="1"/>
            </p:cNvSpPr>
            <p:nvPr/>
          </p:nvSpPr>
          <p:spPr bwMode="auto">
            <a:xfrm>
              <a:off x="3872592" y="5478596"/>
              <a:ext cx="360040" cy="6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b="1">
                  <a:latin typeface="Times New Roman" pitchFamily="18" charset="0"/>
                  <a:cs typeface="Times New Roman" pitchFamily="18" charset="0"/>
                </a:rPr>
                <a:t>S</a:t>
              </a:r>
            </a:p>
          </p:txBody>
        </p:sp>
        <p:sp>
          <p:nvSpPr>
            <p:cNvPr id="11277" name="TextBox 13"/>
            <p:cNvSpPr txBox="1">
              <a:spLocks noChangeArrowheads="1"/>
            </p:cNvSpPr>
            <p:nvPr/>
          </p:nvSpPr>
          <p:spPr bwMode="auto">
            <a:xfrm>
              <a:off x="8299367" y="3790951"/>
              <a:ext cx="659713" cy="6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b="1">
                  <a:latin typeface="Times New Roman" pitchFamily="18" charset="0"/>
                  <a:cs typeface="Times New Roman" pitchFamily="18" charset="0"/>
                </a:rPr>
                <a:t>M</a:t>
              </a:r>
            </a:p>
          </p:txBody>
        </p:sp>
      </p:grpSp>
      <p:grpSp>
        <p:nvGrpSpPr>
          <p:cNvPr id="15" name="Group 14"/>
          <p:cNvGrpSpPr>
            <a:grpSpLocks/>
          </p:cNvGrpSpPr>
          <p:nvPr/>
        </p:nvGrpSpPr>
        <p:grpSpPr bwMode="auto">
          <a:xfrm>
            <a:off x="8094663" y="4965700"/>
            <a:ext cx="5886450" cy="1252538"/>
            <a:chOff x="2803848" y="6419056"/>
            <a:chExt cx="6277284" cy="1254354"/>
          </a:xfrm>
        </p:grpSpPr>
        <p:sp>
          <p:nvSpPr>
            <p:cNvPr id="12" name="Flowchart: Alternate Process 11"/>
            <p:cNvSpPr/>
            <p:nvPr/>
          </p:nvSpPr>
          <p:spPr>
            <a:xfrm>
              <a:off x="2803848" y="6419056"/>
              <a:ext cx="2879627" cy="585047"/>
            </a:xfrm>
            <a:prstGeom prst="flowChartAlternate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a:latin typeface="Times New Roman" panose="02020603050405020304" pitchFamily="18" charset="0"/>
                  <a:cs typeface="Times New Roman" panose="02020603050405020304" pitchFamily="18" charset="0"/>
                </a:rPr>
                <a:t>Hình 15.5</a:t>
              </a:r>
            </a:p>
          </p:txBody>
        </p:sp>
        <p:sp>
          <p:nvSpPr>
            <p:cNvPr id="11274" name="TextBox 12"/>
            <p:cNvSpPr txBox="1">
              <a:spLocks noChangeArrowheads="1"/>
            </p:cNvSpPr>
            <p:nvPr/>
          </p:nvSpPr>
          <p:spPr bwMode="auto">
            <a:xfrm>
              <a:off x="5696754" y="6471900"/>
              <a:ext cx="3384378" cy="120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b="1">
                  <a:latin typeface="Times New Roman" pitchFamily="18" charset="0"/>
                  <a:cs typeface="Times New Roman" pitchFamily="18" charset="0"/>
                </a:rPr>
                <a:t>Biểu diễn tia sáng</a:t>
              </a:r>
            </a:p>
          </p:txBody>
        </p:sp>
      </p:grpSp>
      <p:sp>
        <p:nvSpPr>
          <p:cNvPr id="2" name="TextBox 1"/>
          <p:cNvSpPr txBox="1">
            <a:spLocks noChangeArrowheads="1"/>
          </p:cNvSpPr>
          <p:nvPr/>
        </p:nvSpPr>
        <p:spPr bwMode="auto">
          <a:xfrm>
            <a:off x="5395913" y="6734175"/>
            <a:ext cx="9358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a:solidFill>
                  <a:srgbClr val="FF0000"/>
                </a:solidFill>
                <a:latin typeface="Times New Roman" pitchFamily="18" charset="0"/>
                <a:cs typeface="Times New Roman" pitchFamily="18" charset="0"/>
              </a:rPr>
              <a:t>Đoạn thẳng có hướng SM biểu diễn một tia sáng</a:t>
            </a:r>
          </a:p>
        </p:txBody>
      </p:sp>
      <p:sp>
        <p:nvSpPr>
          <p:cNvPr id="3" name="TextBox 2"/>
          <p:cNvSpPr txBox="1">
            <a:spLocks noChangeArrowheads="1"/>
          </p:cNvSpPr>
          <p:nvPr/>
        </p:nvSpPr>
        <p:spPr bwMode="auto">
          <a:xfrm>
            <a:off x="787400" y="3032125"/>
            <a:ext cx="4968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a:solidFill>
                  <a:srgbClr val="0070C0"/>
                </a:solidFill>
                <a:latin typeface="Times New Roman" pitchFamily="18" charset="0"/>
                <a:cs typeface="Times New Roman" pitchFamily="18" charset="0"/>
              </a:rPr>
              <a:t>Tia sáng là đoạn thẳng có mũi tên chỉ hướng truyền của ánh sáng.</a:t>
            </a:r>
          </a:p>
          <a:p>
            <a:endParaRPr lang="en-US" altLang="en-US" sz="3600">
              <a:solidFill>
                <a:srgbClr val="0070C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1739</Words>
  <Application>Microsoft Office PowerPoint</Application>
  <PresentationFormat>Custom</PresentationFormat>
  <Paragraphs>166</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Times New Roman</vt:lpstr>
      <vt:lpstr>Calibri</vt:lpstr>
      <vt:lpstr>#9Slide02 Noi dung dai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2022-08-16T05:20:10Z</dcterms:created>
  <dcterms:modified xsi:type="dcterms:W3CDTF">2022-08-16T05:20:24Z</dcterms:modified>
</cp:coreProperties>
</file>