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1" r:id="rId3"/>
    <p:sldId id="257" r:id="rId4"/>
    <p:sldId id="276" r:id="rId5"/>
    <p:sldId id="258" r:id="rId6"/>
    <p:sldId id="275" r:id="rId7"/>
    <p:sldId id="260" r:id="rId8"/>
    <p:sldId id="270" r:id="rId9"/>
    <p:sldId id="265" r:id="rId10"/>
    <p:sldId id="278" r:id="rId11"/>
    <p:sldId id="283" r:id="rId12"/>
    <p:sldId id="284" r:id="rId13"/>
    <p:sldId id="285" r:id="rId14"/>
    <p:sldId id="286" r:id="rId15"/>
    <p:sldId id="287" r:id="rId16"/>
    <p:sldId id="288" r:id="rId17"/>
    <p:sldId id="261" r:id="rId18"/>
    <p:sldId id="279" r:id="rId19"/>
    <p:sldId id="280" r:id="rId20"/>
    <p:sldId id="269"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4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CD1A-B50D-4B5B-824A-E5369A637DA1}"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2EC0B-A5AC-4E65-A9F0-A498AD2C4060}" type="slidenum">
              <a:rPr lang="en-US" smtClean="0"/>
              <a:t>‹#›</a:t>
            </a:fld>
            <a:endParaRPr lang="en-US"/>
          </a:p>
        </p:txBody>
      </p:sp>
    </p:spTree>
    <p:extLst>
      <p:ext uri="{BB962C8B-B14F-4D97-AF65-F5344CB8AC3E}">
        <p14:creationId xmlns:p14="http://schemas.microsoft.com/office/powerpoint/2010/main" val="111577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2EC0B-A5AC-4E65-A9F0-A498AD2C4060}" type="slidenum">
              <a:rPr lang="en-US" smtClean="0"/>
              <a:t>9</a:t>
            </a:fld>
            <a:endParaRPr lang="en-US"/>
          </a:p>
        </p:txBody>
      </p:sp>
    </p:spTree>
    <p:extLst>
      <p:ext uri="{BB962C8B-B14F-4D97-AF65-F5344CB8AC3E}">
        <p14:creationId xmlns:p14="http://schemas.microsoft.com/office/powerpoint/2010/main" val="122532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smtClean="0">
                <a:solidFill>
                  <a:schemeClr val="tx1"/>
                </a:solidFill>
                <a:effectLst/>
                <a:latin typeface="+mn-lt"/>
                <a:ea typeface="+mn-ea"/>
                <a:cs typeface="+mn-cs"/>
              </a:rPr>
              <a:t>Chào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thầy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lớp</a:t>
            </a:r>
            <a:r>
              <a:rPr lang="en-US" sz="1200" kern="1200" baseline="0" dirty="0" smtClean="0">
                <a:solidFill>
                  <a:schemeClr val="tx1"/>
                </a:solidFill>
                <a:effectLst/>
                <a:latin typeface="+mn-lt"/>
                <a:ea typeface="+mn-ea"/>
                <a:cs typeface="+mn-cs"/>
              </a:rPr>
              <a:t> 10xx.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Gameshow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đỉnh</a:t>
            </a:r>
            <a:r>
              <a:rPr lang="en-US" sz="1200" kern="1200" dirty="0" smtClean="0">
                <a:solidFill>
                  <a:schemeClr val="tx1"/>
                </a:solidFill>
                <a:effectLst/>
                <a:latin typeface="+mn-lt"/>
                <a:ea typeface="+mn-ea"/>
                <a:cs typeface="+mn-cs"/>
              </a:rPr>
              <a:t> Olympia”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1 </a:t>
            </a:r>
            <a:r>
              <a:rPr lang="en-US" sz="1200" kern="1200" baseline="0" dirty="0" err="1" smtClean="0">
                <a:solidFill>
                  <a:schemeClr val="tx1"/>
                </a:solidFill>
                <a:effectLst/>
                <a:latin typeface="+mn-lt"/>
                <a:ea typeface="+mn-ea"/>
                <a:cs typeface="+mn-cs"/>
              </a:rPr>
              <a:t>cuộc</a:t>
            </a:r>
            <a:r>
              <a:rPr lang="en-US" sz="1200" kern="1200" baseline="0" dirty="0" smtClean="0">
                <a:solidFill>
                  <a:schemeClr val="tx1"/>
                </a:solidFill>
                <a:effectLst/>
                <a:latin typeface="+mn-lt"/>
                <a:ea typeface="+mn-ea"/>
                <a:cs typeface="+mn-cs"/>
              </a:rPr>
              <a:t> so </a:t>
            </a:r>
            <a:r>
              <a:rPr lang="en-US" sz="1200" kern="1200" baseline="0" dirty="0" err="1" smtClean="0">
                <a:solidFill>
                  <a:schemeClr val="tx1"/>
                </a:solidFill>
                <a:effectLst/>
                <a:latin typeface="+mn-lt"/>
                <a:ea typeface="+mn-ea"/>
                <a:cs typeface="+mn-cs"/>
              </a:rPr>
              <a:t>tài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liệt</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9708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Cuộc</a:t>
            </a:r>
            <a:r>
              <a:rPr lang="en-US" baseline="0" dirty="0"/>
              <a:t> </a:t>
            </a:r>
            <a:r>
              <a:rPr lang="en-US" baseline="0" dirty="0" err="1"/>
              <a:t>thi</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gồm</a:t>
            </a:r>
            <a:r>
              <a:rPr lang="en-US" baseline="0" dirty="0"/>
              <a:t> </a:t>
            </a:r>
            <a:r>
              <a:rPr lang="en-US" baseline="0" dirty="0" err="1"/>
              <a:t>có</a:t>
            </a:r>
            <a:r>
              <a:rPr lang="en-US" baseline="0" dirty="0"/>
              <a:t> </a:t>
            </a:r>
            <a:r>
              <a:rPr lang="en-US" baseline="0" dirty="0" err="1"/>
              <a:t>sự</a:t>
            </a:r>
            <a:r>
              <a:rPr lang="en-US" baseline="0" dirty="0"/>
              <a:t> </a:t>
            </a:r>
            <a:r>
              <a:rPr lang="en-US" baseline="0" dirty="0" err="1"/>
              <a:t>tham</a:t>
            </a:r>
            <a:r>
              <a:rPr lang="en-US" baseline="0" dirty="0"/>
              <a:t> </a:t>
            </a:r>
            <a:r>
              <a:rPr lang="en-US" baseline="0" dirty="0" err="1"/>
              <a:t>dự</a:t>
            </a:r>
            <a:r>
              <a:rPr lang="en-US" baseline="0" dirty="0"/>
              <a:t> </a:t>
            </a:r>
            <a:r>
              <a:rPr lang="en-US" baseline="0" dirty="0" err="1"/>
              <a:t>của</a:t>
            </a:r>
            <a:r>
              <a:rPr lang="en-US" baseline="0" dirty="0"/>
              <a:t> </a:t>
            </a:r>
            <a:r>
              <a:rPr lang="en-US" baseline="0" dirty="0" smtClean="0"/>
              <a:t>4 </a:t>
            </a:r>
            <a:r>
              <a:rPr lang="en-US" baseline="0" dirty="0" err="1"/>
              <a:t>đội</a:t>
            </a:r>
            <a:r>
              <a:rPr lang="en-US" baseline="0" dirty="0"/>
              <a:t> </a:t>
            </a:r>
            <a:r>
              <a:rPr lang="en-US" baseline="0" dirty="0" err="1"/>
              <a:t>chơi</a:t>
            </a:r>
            <a:r>
              <a:rPr lang="en-US" baseline="0" dirty="0"/>
              <a:t> </a:t>
            </a:r>
            <a:r>
              <a:rPr lang="en-US" baseline="0" dirty="0" err="1"/>
              <a:t>đến</a:t>
            </a:r>
            <a:r>
              <a:rPr lang="en-US" baseline="0" dirty="0"/>
              <a:t> </a:t>
            </a:r>
            <a:r>
              <a:rPr lang="en-US" baseline="0" dirty="0" err="1"/>
              <a:t>từ</a:t>
            </a:r>
            <a:r>
              <a:rPr lang="en-US" baseline="0" dirty="0"/>
              <a:t> </a:t>
            </a:r>
            <a:r>
              <a:rPr lang="en-US" baseline="0" dirty="0" smtClean="0"/>
              <a:t>4 </a:t>
            </a:r>
            <a:r>
              <a:rPr lang="en-US" baseline="0" dirty="0" err="1"/>
              <a:t>nhóm</a:t>
            </a:r>
            <a:r>
              <a:rPr lang="en-US" baseline="0" dirty="0"/>
              <a:t>, </a:t>
            </a:r>
            <a:r>
              <a:rPr lang="en-US" baseline="0" dirty="0" err="1"/>
              <a:t>nhóm</a:t>
            </a:r>
            <a:r>
              <a:rPr lang="en-US" baseline="0" dirty="0"/>
              <a:t> </a:t>
            </a:r>
            <a:r>
              <a:rPr lang="en-US" baseline="0" dirty="0" smtClean="0"/>
              <a:t>1,2…4.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trải</a:t>
            </a:r>
            <a:r>
              <a:rPr lang="en-US" baseline="0" dirty="0"/>
              <a:t> qua 4 </a:t>
            </a:r>
            <a:r>
              <a:rPr lang="en-US" baseline="0" dirty="0" err="1"/>
              <a:t>vòng</a:t>
            </a:r>
            <a:r>
              <a:rPr lang="en-US" baseline="0" dirty="0"/>
              <a:t> </a:t>
            </a:r>
            <a:r>
              <a:rPr lang="en-US" baseline="0" dirty="0" err="1"/>
              <a:t>thi</a:t>
            </a:r>
            <a:r>
              <a:rPr lang="en-US" baseline="0" dirty="0"/>
              <a:t>: KHỞI ĐỘNG, VƯỢT CHƯỚNG NGẠI VẬT, TĂNG TỐC, VỀ ĐÍCH </a:t>
            </a:r>
            <a:r>
              <a:rPr lang="en-US" baseline="0" dirty="0" err="1"/>
              <a:t>để</a:t>
            </a:r>
            <a:r>
              <a:rPr lang="en-US" baseline="0" dirty="0"/>
              <a:t> </a:t>
            </a:r>
            <a:r>
              <a:rPr lang="en-US" baseline="0" dirty="0" err="1"/>
              <a:t>cùng</a:t>
            </a:r>
            <a:r>
              <a:rPr lang="en-US" baseline="0" dirty="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nội</a:t>
            </a:r>
            <a:r>
              <a:rPr lang="en-US" baseline="0" dirty="0" smtClean="0"/>
              <a:t> </a:t>
            </a:r>
            <a:r>
              <a:rPr lang="en-US" baseline="0" dirty="0"/>
              <a:t>dung </a:t>
            </a:r>
            <a:r>
              <a:rPr lang="en-US" baseline="0" dirty="0" err="1"/>
              <a:t>bài</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của</a:t>
            </a:r>
            <a:r>
              <a:rPr lang="en-US" baseline="0" dirty="0"/>
              <a:t> </a:t>
            </a:r>
            <a:r>
              <a:rPr lang="en-US" baseline="0" dirty="0" err="1"/>
              <a:t>chúng</a:t>
            </a:r>
            <a:r>
              <a:rPr lang="en-US" baseline="0" dirty="0"/>
              <a:t> ta. </a:t>
            </a:r>
            <a:r>
              <a:rPr lang="en-US" baseline="0" dirty="0" err="1" smtClean="0"/>
              <a:t>Với</a:t>
            </a:r>
            <a:r>
              <a:rPr lang="en-US" baseline="0" dirty="0" smtClean="0"/>
              <a:t> </a:t>
            </a:r>
            <a:r>
              <a:rPr lang="en-US" baseline="0" dirty="0" err="1" smtClean="0"/>
              <a:t>mỗi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bấm</a:t>
            </a:r>
            <a:r>
              <a:rPr lang="en-US" baseline="0" dirty="0" smtClean="0"/>
              <a:t> </a:t>
            </a:r>
            <a:r>
              <a:rPr lang="en-US" baseline="0" dirty="0" err="1" smtClean="0"/>
              <a:t>chuông</a:t>
            </a:r>
            <a:r>
              <a:rPr lang="en-US" baseline="0" dirty="0" smtClean="0"/>
              <a:t> </a:t>
            </a:r>
            <a:r>
              <a:rPr lang="en-US" baseline="0" dirty="0" err="1" smtClean="0"/>
              <a:t>trước</a:t>
            </a:r>
            <a:r>
              <a:rPr lang="en-US" baseline="0" dirty="0" smtClean="0"/>
              <a:t> </a:t>
            </a:r>
            <a:r>
              <a:rPr lang="en-US" baseline="0" dirty="0" err="1" smtClean="0"/>
              <a:t>được</a:t>
            </a:r>
            <a:r>
              <a:rPr lang="en-US" baseline="0" dirty="0" smtClean="0"/>
              <a:t> </a:t>
            </a:r>
            <a:r>
              <a:rPr lang="en-US" baseline="0" dirty="0" err="1" smtClean="0"/>
              <a:t>giành</a:t>
            </a:r>
            <a:r>
              <a:rPr lang="en-US" baseline="0" dirty="0" smtClean="0"/>
              <a:t> </a:t>
            </a:r>
            <a:r>
              <a:rPr lang="en-US" baseline="0" dirty="0" err="1" smtClean="0"/>
              <a:t>quyền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trước</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sai</a:t>
            </a:r>
            <a:r>
              <a:rPr lang="en-US" baseline="0" dirty="0" smtClean="0"/>
              <a:t> </a:t>
            </a:r>
            <a:r>
              <a:rPr lang="en-US" baseline="0" dirty="0" err="1" smtClean="0"/>
              <a:t>sẽ</a:t>
            </a:r>
            <a:r>
              <a:rPr lang="en-US" baseline="0" dirty="0" smtClean="0"/>
              <a:t> </a:t>
            </a:r>
            <a:r>
              <a:rPr lang="en-US" baseline="0" dirty="0" err="1" smtClean="0"/>
              <a:t>nhường</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đội</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a:t>em</a:t>
            </a:r>
            <a:r>
              <a:rPr lang="en-US" baseline="0" dirty="0"/>
              <a:t> </a:t>
            </a:r>
            <a:r>
              <a:rPr lang="en-US" baseline="0" dirty="0" err="1"/>
              <a:t>đã</a:t>
            </a:r>
            <a:r>
              <a:rPr lang="en-US" baseline="0" dirty="0"/>
              <a:t> </a:t>
            </a:r>
            <a:r>
              <a:rPr lang="en-US" baseline="0" dirty="0" err="1"/>
              <a:t>sẵn</a:t>
            </a:r>
            <a:r>
              <a:rPr lang="en-US" baseline="0" dirty="0"/>
              <a:t> sang </a:t>
            </a:r>
            <a:r>
              <a:rPr lang="en-US" baseline="0" dirty="0" err="1"/>
              <a:t>chưa</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nhé</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754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baseline="0" dirty="0" err="1" smtClean="0"/>
              <a:t>Phần</a:t>
            </a:r>
            <a:r>
              <a:rPr lang="en-US" baseline="0" dirty="0" smtClean="0"/>
              <a:t> </a:t>
            </a:r>
            <a:r>
              <a:rPr lang="en-US" baseline="0" dirty="0" err="1" smtClean="0"/>
              <a:t>thi</a:t>
            </a:r>
            <a:r>
              <a:rPr lang="en-US" baseline="0" dirty="0" smtClean="0"/>
              <a:t> </a:t>
            </a:r>
            <a:r>
              <a:rPr lang="en-US" baseline="0" dirty="0" err="1" smtClean="0"/>
              <a:t>xin</a:t>
            </a:r>
            <a:r>
              <a:rPr lang="en-US" baseline="0" dirty="0" smtClean="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12755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8793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10147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8744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33.png"/><Relationship Id="rId5" Type="http://schemas.openxmlformats.org/officeDocument/2006/relationships/audio" Target="../media/audio3.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5.wav"/><Relationship Id="rId11" Type="http://schemas.openxmlformats.org/officeDocument/2006/relationships/image" Target="../media/image35.png"/><Relationship Id="rId5" Type="http://schemas.openxmlformats.org/officeDocument/2006/relationships/audio" Target="../media/audio4.wav"/><Relationship Id="rId15" Type="http://schemas.openxmlformats.org/officeDocument/2006/relationships/audio" Target="NULL"/><Relationship Id="rId10" Type="http://schemas.openxmlformats.org/officeDocument/2006/relationships/image" Target="../media/image34.gif"/><Relationship Id="rId4" Type="http://schemas.openxmlformats.org/officeDocument/2006/relationships/notesSlide" Target="../notesSlides/notesSlide4.xml"/><Relationship Id="rId9" Type="http://schemas.openxmlformats.org/officeDocument/2006/relationships/image" Target="../media/image26.jpg"/><Relationship Id="rId14" Type="http://schemas.openxmlformats.org/officeDocument/2006/relationships/audio"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8.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8.svg"/><Relationship Id="rId5" Type="http://schemas.openxmlformats.org/officeDocument/2006/relationships/image" Target="../media/image3.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5238">
            <a:off x="-507224" y="452650"/>
            <a:ext cx="9111294" cy="19713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82800" y="6438900"/>
            <a:ext cx="2706406" cy="359546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0600" y="7124700"/>
            <a:ext cx="1915765" cy="2667521"/>
          </a:xfrm>
          <a:prstGeom prst="rect">
            <a:avLst/>
          </a:prstGeom>
        </p:spPr>
      </p:pic>
      <p:sp>
        <p:nvSpPr>
          <p:cNvPr id="6" name="TextBox 6"/>
          <p:cNvSpPr txBox="1"/>
          <p:nvPr/>
        </p:nvSpPr>
        <p:spPr>
          <a:xfrm>
            <a:off x="1727257" y="2763361"/>
            <a:ext cx="15163800" cy="3693319"/>
          </a:xfrm>
          <a:prstGeom prst="rect">
            <a:avLst/>
          </a:prstGeom>
        </p:spPr>
        <p:txBody>
          <a:bodyPr wrap="square" lIns="0" tIns="0" rIns="0" bIns="0" rtlCol="0" anchor="t">
            <a:spAutoFit/>
          </a:bodyPr>
          <a:lstStyle/>
          <a:p>
            <a:pPr algn="ctr">
              <a:lnSpc>
                <a:spcPct val="150000"/>
              </a:lnSpc>
            </a:pPr>
            <a:r>
              <a:rPr lang="en-US" sz="8000" b="1" spc="157" dirty="0" smtClean="0">
                <a:solidFill>
                  <a:schemeClr val="accent4">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spc="157" dirty="0" smtClean="0">
                <a:solidFill>
                  <a:schemeClr val="accent4">
                    <a:lumMod val="50000"/>
                  </a:schemeClr>
                </a:solidFill>
                <a:latin typeface="Arial" panose="020B0604020202020204" pitchFamily="34" charset="0"/>
                <a:cs typeface="Arial" panose="020B0604020202020204" pitchFamily="34" charset="0"/>
              </a:rPr>
              <a:t>ĐẾN VỚI TIẾT HỌC HÔM NAY!</a:t>
            </a:r>
            <a:endParaRPr lang="en-US" sz="8000" b="1" spc="157"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2" name="Group 2"/>
          <p:cNvGrpSpPr/>
          <p:nvPr/>
        </p:nvGrpSpPr>
        <p:grpSpPr>
          <a:xfrm>
            <a:off x="567938" y="571618"/>
            <a:ext cx="6894162" cy="9143765"/>
            <a:chOff x="0" y="0"/>
            <a:chExt cx="3756147" cy="4981798"/>
          </a:xfrm>
        </p:grpSpPr>
        <p:sp>
          <p:nvSpPr>
            <p:cNvPr id="3" name="Freeform 3"/>
            <p:cNvSpPr/>
            <p:nvPr/>
          </p:nvSpPr>
          <p:spPr>
            <a:xfrm>
              <a:off x="0" y="0"/>
              <a:ext cx="3756147" cy="4981798"/>
            </a:xfrm>
            <a:custGeom>
              <a:avLst/>
              <a:gdLst/>
              <a:ahLst/>
              <a:cxnLst/>
              <a:rect l="l" t="t" r="r" b="b"/>
              <a:pathLst>
                <a:path w="3756147" h="4981798">
                  <a:moveTo>
                    <a:pt x="3631687" y="4981798"/>
                  </a:moveTo>
                  <a:lnTo>
                    <a:pt x="124460" y="4981798"/>
                  </a:lnTo>
                  <a:cubicBezTo>
                    <a:pt x="55880" y="4981798"/>
                    <a:pt x="0" y="4925918"/>
                    <a:pt x="0" y="4857338"/>
                  </a:cubicBezTo>
                  <a:lnTo>
                    <a:pt x="0" y="124460"/>
                  </a:lnTo>
                  <a:cubicBezTo>
                    <a:pt x="0" y="55880"/>
                    <a:pt x="55880" y="0"/>
                    <a:pt x="124460" y="0"/>
                  </a:cubicBezTo>
                  <a:lnTo>
                    <a:pt x="3631687" y="0"/>
                  </a:lnTo>
                  <a:cubicBezTo>
                    <a:pt x="3700267" y="0"/>
                    <a:pt x="3756147" y="55880"/>
                    <a:pt x="3756147" y="124460"/>
                  </a:cubicBezTo>
                  <a:lnTo>
                    <a:pt x="3756147" y="4857338"/>
                  </a:lnTo>
                  <a:cubicBezTo>
                    <a:pt x="3756147" y="4925918"/>
                    <a:pt x="3700267" y="4981798"/>
                    <a:pt x="3631687" y="4981798"/>
                  </a:cubicBezTo>
                  <a:close/>
                </a:path>
              </a:pathLst>
            </a:custGeom>
            <a:solidFill>
              <a:srgbClr val="FAF9F5"/>
            </a:solidFill>
          </p:spPr>
        </p:sp>
      </p:grpSp>
      <p:grpSp>
        <p:nvGrpSpPr>
          <p:cNvPr id="4" name="Group 4"/>
          <p:cNvGrpSpPr/>
          <p:nvPr/>
        </p:nvGrpSpPr>
        <p:grpSpPr>
          <a:xfrm>
            <a:off x="663188" y="1657232"/>
            <a:ext cx="6703662" cy="7962900"/>
            <a:chOff x="0" y="0"/>
            <a:chExt cx="3652357" cy="4338427"/>
          </a:xfrm>
        </p:grpSpPr>
        <p:sp>
          <p:nvSpPr>
            <p:cNvPr id="5" name="Freeform 5"/>
            <p:cNvSpPr/>
            <p:nvPr/>
          </p:nvSpPr>
          <p:spPr>
            <a:xfrm>
              <a:off x="0" y="0"/>
              <a:ext cx="3652357" cy="4338427"/>
            </a:xfrm>
            <a:custGeom>
              <a:avLst/>
              <a:gdLst/>
              <a:ahLst/>
              <a:cxnLst/>
              <a:rect l="l" t="t" r="r" b="b"/>
              <a:pathLst>
                <a:path w="3652357" h="4338427">
                  <a:moveTo>
                    <a:pt x="3527897" y="4338427"/>
                  </a:moveTo>
                  <a:lnTo>
                    <a:pt x="124460" y="4338427"/>
                  </a:lnTo>
                  <a:cubicBezTo>
                    <a:pt x="55880" y="4338427"/>
                    <a:pt x="0" y="4282548"/>
                    <a:pt x="0" y="4213968"/>
                  </a:cubicBezTo>
                  <a:lnTo>
                    <a:pt x="0" y="124460"/>
                  </a:lnTo>
                  <a:cubicBezTo>
                    <a:pt x="0" y="55880"/>
                    <a:pt x="55880" y="0"/>
                    <a:pt x="124460" y="0"/>
                  </a:cubicBezTo>
                  <a:lnTo>
                    <a:pt x="3527897" y="0"/>
                  </a:lnTo>
                  <a:cubicBezTo>
                    <a:pt x="3596477" y="0"/>
                    <a:pt x="3652357" y="55880"/>
                    <a:pt x="3652357" y="124460"/>
                  </a:cubicBezTo>
                  <a:lnTo>
                    <a:pt x="3652357" y="4213968"/>
                  </a:lnTo>
                  <a:cubicBezTo>
                    <a:pt x="3652357" y="4282548"/>
                    <a:pt x="3596477" y="4338427"/>
                    <a:pt x="3527897" y="4338427"/>
                  </a:cubicBezTo>
                  <a:close/>
                </a:path>
              </a:pathLst>
            </a:custGeom>
            <a:solidFill>
              <a:srgbClr val="87944D"/>
            </a:solidFill>
          </p:spPr>
        </p:sp>
      </p:grpSp>
      <p:grpSp>
        <p:nvGrpSpPr>
          <p:cNvPr id="6" name="Group 6"/>
          <p:cNvGrpSpPr/>
          <p:nvPr/>
        </p:nvGrpSpPr>
        <p:grpSpPr>
          <a:xfrm>
            <a:off x="945877" y="2933582"/>
            <a:ext cx="6143536" cy="6400800"/>
            <a:chOff x="0" y="0"/>
            <a:chExt cx="3347183" cy="3487348"/>
          </a:xfrm>
        </p:grpSpPr>
        <p:sp>
          <p:nvSpPr>
            <p:cNvPr id="7" name="Freeform 7"/>
            <p:cNvSpPr/>
            <p:nvPr/>
          </p:nvSpPr>
          <p:spPr>
            <a:xfrm>
              <a:off x="0" y="0"/>
              <a:ext cx="3347183" cy="3487348"/>
            </a:xfrm>
            <a:custGeom>
              <a:avLst/>
              <a:gdLst/>
              <a:ahLst/>
              <a:cxnLst/>
              <a:rect l="l" t="t" r="r" b="b"/>
              <a:pathLst>
                <a:path w="3347183" h="3487348">
                  <a:moveTo>
                    <a:pt x="3222723" y="3487348"/>
                  </a:moveTo>
                  <a:lnTo>
                    <a:pt x="124460" y="3487348"/>
                  </a:lnTo>
                  <a:cubicBezTo>
                    <a:pt x="55880" y="3487348"/>
                    <a:pt x="0" y="3431468"/>
                    <a:pt x="0" y="3362888"/>
                  </a:cubicBezTo>
                  <a:lnTo>
                    <a:pt x="0" y="124460"/>
                  </a:lnTo>
                  <a:cubicBezTo>
                    <a:pt x="0" y="55880"/>
                    <a:pt x="55880" y="0"/>
                    <a:pt x="124460" y="0"/>
                  </a:cubicBezTo>
                  <a:lnTo>
                    <a:pt x="3222723" y="0"/>
                  </a:lnTo>
                  <a:cubicBezTo>
                    <a:pt x="3291303" y="0"/>
                    <a:pt x="3347183" y="55880"/>
                    <a:pt x="3347183" y="124460"/>
                  </a:cubicBezTo>
                  <a:lnTo>
                    <a:pt x="3347183" y="3362889"/>
                  </a:lnTo>
                  <a:cubicBezTo>
                    <a:pt x="3347183" y="3431468"/>
                    <a:pt x="3291303" y="3487348"/>
                    <a:pt x="3222723" y="3487348"/>
                  </a:cubicBezTo>
                  <a:close/>
                </a:path>
              </a:pathLst>
            </a:custGeom>
            <a:solidFill>
              <a:srgbClr val="FAF9F5"/>
            </a:solidFill>
          </p:spPr>
        </p:sp>
      </p:grpSp>
      <p:grpSp>
        <p:nvGrpSpPr>
          <p:cNvPr id="8" name="Group 8"/>
          <p:cNvGrpSpPr/>
          <p:nvPr/>
        </p:nvGrpSpPr>
        <p:grpSpPr>
          <a:xfrm>
            <a:off x="945877" y="1942982"/>
            <a:ext cx="6143536" cy="803358"/>
            <a:chOff x="0" y="0"/>
            <a:chExt cx="7367975" cy="963471"/>
          </a:xfrm>
        </p:grpSpPr>
        <p:sp>
          <p:nvSpPr>
            <p:cNvPr id="9" name="Freeform 9"/>
            <p:cNvSpPr/>
            <p:nvPr/>
          </p:nvSpPr>
          <p:spPr>
            <a:xfrm>
              <a:off x="0" y="0"/>
              <a:ext cx="7369245" cy="963471"/>
            </a:xfrm>
            <a:custGeom>
              <a:avLst/>
              <a:gdLst/>
              <a:ahLst/>
              <a:cxnLst/>
              <a:rect l="l" t="t" r="r" b="b"/>
              <a:pathLst>
                <a:path w="7369245" h="963471">
                  <a:moveTo>
                    <a:pt x="6815525" y="963471"/>
                  </a:moveTo>
                  <a:lnTo>
                    <a:pt x="553720" y="963471"/>
                  </a:lnTo>
                  <a:cubicBezTo>
                    <a:pt x="247650" y="963471"/>
                    <a:pt x="0" y="747748"/>
                    <a:pt x="0" y="482275"/>
                  </a:cubicBezTo>
                  <a:cubicBezTo>
                    <a:pt x="0" y="215697"/>
                    <a:pt x="247650" y="0"/>
                    <a:pt x="553720" y="0"/>
                  </a:cubicBezTo>
                  <a:lnTo>
                    <a:pt x="6815525" y="0"/>
                  </a:lnTo>
                  <a:cubicBezTo>
                    <a:pt x="7121595" y="0"/>
                    <a:pt x="7369245" y="215697"/>
                    <a:pt x="7369245" y="482275"/>
                  </a:cubicBezTo>
                  <a:cubicBezTo>
                    <a:pt x="7367975" y="747748"/>
                    <a:pt x="7120325" y="963471"/>
                    <a:pt x="6815525" y="963471"/>
                  </a:cubicBezTo>
                  <a:close/>
                </a:path>
              </a:pathLst>
            </a:custGeom>
            <a:solidFill>
              <a:srgbClr val="FAF9F5"/>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73570" y="2106536"/>
            <a:ext cx="476250" cy="476250"/>
          </a:xfrm>
          <a:prstGeom prst="rect">
            <a:avLst/>
          </a:prstGeom>
        </p:spPr>
      </p:pic>
      <p:grpSp>
        <p:nvGrpSpPr>
          <p:cNvPr id="11" name="Group 11"/>
          <p:cNvGrpSpPr/>
          <p:nvPr/>
        </p:nvGrpSpPr>
        <p:grpSpPr>
          <a:xfrm>
            <a:off x="6022835" y="919065"/>
            <a:ext cx="400915" cy="400915"/>
            <a:chOff x="0" y="0"/>
            <a:chExt cx="660400" cy="660400"/>
          </a:xfrm>
        </p:grpSpPr>
        <p:sp>
          <p:nvSpPr>
            <p:cNvPr id="12" name="Freeform 1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3" name="Group 13"/>
          <p:cNvGrpSpPr/>
          <p:nvPr/>
        </p:nvGrpSpPr>
        <p:grpSpPr>
          <a:xfrm>
            <a:off x="5365484"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5" name="Group 15"/>
          <p:cNvGrpSpPr/>
          <p:nvPr/>
        </p:nvGrpSpPr>
        <p:grpSpPr>
          <a:xfrm>
            <a:off x="6680185"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sp>
        <p:nvSpPr>
          <p:cNvPr id="18" name="TextBox 18"/>
          <p:cNvSpPr txBox="1"/>
          <p:nvPr/>
        </p:nvSpPr>
        <p:spPr>
          <a:xfrm>
            <a:off x="1356520" y="1819791"/>
            <a:ext cx="5257740" cy="869020"/>
          </a:xfrm>
          <a:prstGeom prst="rect">
            <a:avLst/>
          </a:prstGeom>
        </p:spPr>
        <p:txBody>
          <a:bodyPr lIns="0" tIns="0" rIns="0" bIns="0" rtlCol="0" anchor="t">
            <a:spAutoFit/>
          </a:bodyPr>
          <a:lstStyle/>
          <a:p>
            <a:pPr algn="ctr">
              <a:lnSpc>
                <a:spcPts val="7679"/>
              </a:lnSpc>
            </a:pPr>
            <a:r>
              <a:rPr lang="en-US" sz="4400" dirty="0" err="1" smtClean="0">
                <a:solidFill>
                  <a:srgbClr val="C00000"/>
                </a:solidFill>
                <a:latin typeface="Arial" panose="020B0604020202020204" pitchFamily="34" charset="0"/>
                <a:cs typeface="Arial" panose="020B0604020202020204" pitchFamily="34" charset="0"/>
              </a:rPr>
              <a:t>Hướng</a:t>
            </a:r>
            <a:r>
              <a:rPr lang="en-US" sz="4400" dirty="0" smtClean="0">
                <a:solidFill>
                  <a:srgbClr val="C00000"/>
                </a:solidFill>
                <a:latin typeface="Arial" panose="020B0604020202020204" pitchFamily="34" charset="0"/>
                <a:cs typeface="Arial" panose="020B0604020202020204" pitchFamily="34" charset="0"/>
              </a:rPr>
              <a:t> </a:t>
            </a:r>
            <a:r>
              <a:rPr lang="en-US" sz="4400" dirty="0" err="1" smtClean="0">
                <a:solidFill>
                  <a:srgbClr val="C00000"/>
                </a:solidFill>
                <a:latin typeface="Arial" panose="020B0604020202020204" pitchFamily="34" charset="0"/>
                <a:cs typeface="Arial" panose="020B0604020202020204" pitchFamily="34" charset="0"/>
              </a:rPr>
              <a:t>dẫn</a:t>
            </a:r>
            <a:endParaRPr lang="en-US" sz="4400" dirty="0">
              <a:solidFill>
                <a:srgbClr val="C00000"/>
              </a:solidFill>
              <a:latin typeface="Arial" panose="020B0604020202020204" pitchFamily="34" charset="0"/>
              <a:cs typeface="Arial" panose="020B0604020202020204" pitchFamily="34" charset="0"/>
            </a:endParaRPr>
          </a:p>
        </p:txBody>
      </p:sp>
      <p:grpSp>
        <p:nvGrpSpPr>
          <p:cNvPr id="19" name="Group 19"/>
          <p:cNvGrpSpPr/>
          <p:nvPr/>
        </p:nvGrpSpPr>
        <p:grpSpPr>
          <a:xfrm>
            <a:off x="8132819" y="6902843"/>
            <a:ext cx="9572797" cy="2812539"/>
            <a:chOff x="0" y="0"/>
            <a:chExt cx="5215548" cy="1532356"/>
          </a:xfrm>
        </p:grpSpPr>
        <p:sp>
          <p:nvSpPr>
            <p:cNvPr id="20" name="Freeform 2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1" name="Group 21"/>
          <p:cNvGrpSpPr/>
          <p:nvPr/>
        </p:nvGrpSpPr>
        <p:grpSpPr>
          <a:xfrm>
            <a:off x="8132819" y="7048382"/>
            <a:ext cx="9572797" cy="2667000"/>
            <a:chOff x="0" y="0"/>
            <a:chExt cx="5215548" cy="1453062"/>
          </a:xfrm>
        </p:grpSpPr>
        <p:sp>
          <p:nvSpPr>
            <p:cNvPr id="22" name="Freeform 22"/>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grpSp>
        <p:nvGrpSpPr>
          <p:cNvPr id="24" name="Group 24"/>
          <p:cNvGrpSpPr/>
          <p:nvPr/>
        </p:nvGrpSpPr>
        <p:grpSpPr>
          <a:xfrm>
            <a:off x="8132819" y="3737231"/>
            <a:ext cx="9572797" cy="2812539"/>
            <a:chOff x="0" y="0"/>
            <a:chExt cx="5215548" cy="1532356"/>
          </a:xfrm>
        </p:grpSpPr>
        <p:sp>
          <p:nvSpPr>
            <p:cNvPr id="25" name="Freeform 25"/>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6" name="Group 26"/>
          <p:cNvGrpSpPr/>
          <p:nvPr/>
        </p:nvGrpSpPr>
        <p:grpSpPr>
          <a:xfrm>
            <a:off x="8132819" y="3882769"/>
            <a:ext cx="9572797" cy="2667000"/>
            <a:chOff x="0" y="0"/>
            <a:chExt cx="5215548" cy="1453062"/>
          </a:xfrm>
        </p:grpSpPr>
        <p:sp>
          <p:nvSpPr>
            <p:cNvPr id="27" name="Freeform 27"/>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grpSp>
        <p:nvGrpSpPr>
          <p:cNvPr id="29" name="Group 29"/>
          <p:cNvGrpSpPr/>
          <p:nvPr/>
        </p:nvGrpSpPr>
        <p:grpSpPr>
          <a:xfrm>
            <a:off x="8132819" y="571618"/>
            <a:ext cx="9572797" cy="2812539"/>
            <a:chOff x="0" y="0"/>
            <a:chExt cx="5215548" cy="1532356"/>
          </a:xfrm>
        </p:grpSpPr>
        <p:sp>
          <p:nvSpPr>
            <p:cNvPr id="30" name="Freeform 3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31" name="Group 31"/>
          <p:cNvGrpSpPr/>
          <p:nvPr/>
        </p:nvGrpSpPr>
        <p:grpSpPr>
          <a:xfrm>
            <a:off x="8132819" y="717157"/>
            <a:ext cx="9572797" cy="2667000"/>
            <a:chOff x="0" y="0"/>
            <a:chExt cx="5215548" cy="1453062"/>
          </a:xfrm>
        </p:grpSpPr>
        <p:sp>
          <p:nvSpPr>
            <p:cNvPr id="32" name="Freeform 32"/>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70838" y="3285996"/>
            <a:ext cx="6096012" cy="6096012"/>
          </a:xfrm>
          <a:prstGeom prst="rect">
            <a:avLst/>
          </a:prstGeom>
        </p:spPr>
      </p:pic>
      <p:sp>
        <p:nvSpPr>
          <p:cNvPr id="35" name="Rectangle 34"/>
          <p:cNvSpPr/>
          <p:nvPr/>
        </p:nvSpPr>
        <p:spPr>
          <a:xfrm>
            <a:off x="8672725" y="830922"/>
            <a:ext cx="8326540" cy="2492990"/>
          </a:xfrm>
          <a:prstGeom prst="rect">
            <a:avLst/>
          </a:prstGeom>
        </p:spPr>
        <p:txBody>
          <a:bodyPr wrap="square">
            <a:spAutoFit/>
          </a:bodyPr>
          <a:lstStyle/>
          <a:p>
            <a:pPr algn="just">
              <a:lnSpc>
                <a:spcPct val="130000"/>
              </a:lnSpc>
            </a:pPr>
            <a:r>
              <a:rPr lang="vi-VN" sz="4000" dirty="0" smtClean="0">
                <a:latin typeface="Arial" panose="020B0604020202020204" pitchFamily="34" charset="0"/>
                <a:cs typeface="Arial" panose="020B0604020202020204" pitchFamily="34" charset="0"/>
              </a:rPr>
              <a:t>Quay video clip, vẽ tranh, làm mô hình, bài thơ, bài văn,... </a:t>
            </a:r>
            <a:r>
              <a:rPr lang="vi-VN" sz="4000" dirty="0">
                <a:latin typeface="Arial" panose="020B0604020202020204" pitchFamily="34" charset="0"/>
                <a:cs typeface="Arial" panose="020B0604020202020204" pitchFamily="34" charset="0"/>
              </a:rPr>
              <a:t>g</a:t>
            </a:r>
            <a:r>
              <a:rPr lang="vi-VN" sz="4000" dirty="0" smtClean="0">
                <a:latin typeface="Arial" panose="020B0604020202020204" pitchFamily="34" charset="0"/>
                <a:cs typeface="Arial" panose="020B0604020202020204" pitchFamily="34" charset="0"/>
              </a:rPr>
              <a:t>iới thiệu về truyền thống quê hương.</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8672725" y="3969774"/>
            <a:ext cx="8492984" cy="2492990"/>
          </a:xfrm>
          <a:prstGeom prst="rect">
            <a:avLst/>
          </a:prstGeom>
        </p:spPr>
        <p:txBody>
          <a:bodyPr wrap="square">
            <a:spAutoFit/>
          </a:bodyPr>
          <a:lstStyle/>
          <a:p>
            <a:pPr algn="just">
              <a:lnSpc>
                <a:spcPct val="130000"/>
              </a:lnSpc>
            </a:pPr>
            <a:r>
              <a:rPr lang="vi-VN" sz="4000" dirty="0" smtClean="0"/>
              <a:t>Nêu tên truyền thống, lịch sử ra đời, ý nghĩa của truyền thống, nhân vật, sự kiện,....</a:t>
            </a:r>
            <a:endParaRPr lang="en-US" sz="4000" dirty="0"/>
          </a:p>
        </p:txBody>
      </p:sp>
      <p:sp>
        <p:nvSpPr>
          <p:cNvPr id="37" name="Rectangle 36"/>
          <p:cNvSpPr/>
          <p:nvPr/>
        </p:nvSpPr>
        <p:spPr>
          <a:xfrm>
            <a:off x="8530679" y="7135387"/>
            <a:ext cx="8777075" cy="2492990"/>
          </a:xfrm>
          <a:prstGeom prst="rect">
            <a:avLst/>
          </a:prstGeom>
        </p:spPr>
        <p:txBody>
          <a:bodyPr wrap="square">
            <a:spAutoFit/>
          </a:bodyPr>
          <a:lstStyle/>
          <a:p>
            <a:pPr algn="just">
              <a:lnSpc>
                <a:spcPct val="130000"/>
              </a:lnSpc>
            </a:pPr>
            <a:r>
              <a:rPr lang="vi-VN" sz="4000" dirty="0" smtClean="0"/>
              <a:t>Trách nhiệm của bản thân trong việc góp phần bảo tồn, phát huy truyền thống.</a:t>
            </a:r>
            <a:endParaRPr lang="en-US" sz="4000" dirty="0"/>
          </a:p>
        </p:txBody>
      </p:sp>
    </p:spTree>
    <p:extLst>
      <p:ext uri="{BB962C8B-B14F-4D97-AF65-F5344CB8AC3E}">
        <p14:creationId xmlns:p14="http://schemas.microsoft.com/office/powerpoint/2010/main" val="2738288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strVal val="#ppt_w+.3"/>
                                          </p:val>
                                        </p:tav>
                                        <p:tav tm="100000">
                                          <p:val>
                                            <p:strVal val="#ppt_w"/>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3" y="3985152"/>
            <a:ext cx="15351638" cy="4201150"/>
          </a:xfrm>
          <a:prstGeom prst="rect">
            <a:avLst/>
          </a:prstGeom>
          <a:noFill/>
        </p:spPr>
        <p:txBody>
          <a:bodyPr wrap="none" lIns="137160" tIns="68580" rIns="137160" bIns="68580">
            <a:spAutoFit/>
          </a:bodyPr>
          <a:lstStyle/>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3" y="0"/>
            <a:ext cx="4773178" cy="3586132"/>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2"/>
            <a:ext cx="1219200" cy="1219200"/>
          </a:xfrm>
          <a:prstGeom prst="rect">
            <a:avLst/>
          </a:prstGeom>
        </p:spPr>
      </p:pic>
    </p:spTree>
    <p:extLst>
      <p:ext uri="{BB962C8B-B14F-4D97-AF65-F5344CB8AC3E}">
        <p14:creationId xmlns:p14="http://schemas.microsoft.com/office/powerpoint/2010/main" val="377680153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76" name="Rectangle 75"/>
          <p:cNvSpPr/>
          <p:nvPr/>
        </p:nvSpPr>
        <p:spPr>
          <a:xfrm>
            <a:off x="2785496" y="264321"/>
            <a:ext cx="4965436" cy="27197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nvGrpSpPr>
          <p:cNvPr id="7" name="Group 6"/>
          <p:cNvGrpSpPr/>
          <p:nvPr/>
        </p:nvGrpSpPr>
        <p:grpSpPr>
          <a:xfrm>
            <a:off x="7918005" y="4022338"/>
            <a:ext cx="2256946" cy="2246916"/>
            <a:chOff x="3778320" y="2704692"/>
            <a:chExt cx="1679506" cy="1672042"/>
          </a:xfrm>
        </p:grpSpPr>
        <p:pic>
          <p:nvPicPr>
            <p:cNvPr id="2" name="Picture 1"/>
            <p:cNvPicPr>
              <a:picLocks noChangeAspect="1"/>
            </p:cNvPicPr>
            <p:nvPr/>
          </p:nvPicPr>
          <p:blipFill>
            <a:blip r:embed="rId7"/>
            <a:stretch>
              <a:fillRect/>
            </a:stretch>
          </p:blipFill>
          <p:spPr>
            <a:xfrm>
              <a:off x="3778320" y="2704692"/>
              <a:ext cx="1679506" cy="1672042"/>
            </a:xfrm>
            <a:prstGeom prst="rect">
              <a:avLst/>
            </a:prstGeom>
            <a:effectLst>
              <a:glow rad="127000">
                <a:srgbClr val="00FF4E">
                  <a:alpha val="50000"/>
                </a:srgbClr>
              </a:glow>
            </a:effectLst>
          </p:spPr>
        </p:pic>
        <p:sp>
          <p:nvSpPr>
            <p:cNvPr id="4" name="Oval 3"/>
            <p:cNvSpPr/>
            <p:nvPr/>
          </p:nvSpPr>
          <p:spPr>
            <a:xfrm>
              <a:off x="4412457" y="3318095"/>
              <a:ext cx="413300" cy="429290"/>
            </a:xfrm>
            <a:prstGeom prst="ellipse">
              <a:avLst/>
            </a:prstGeom>
            <a:solidFill>
              <a:srgbClr val="212121"/>
            </a:solidFill>
            <a:ln>
              <a:noFill/>
            </a:ln>
            <a:effectLst>
              <a:glow rad="127000">
                <a:srgbClr val="008CF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 name="Oval 4"/>
            <p:cNvSpPr/>
            <p:nvPr/>
          </p:nvSpPr>
          <p:spPr>
            <a:xfrm>
              <a:off x="4483170" y="3401441"/>
              <a:ext cx="269806" cy="26980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0" name="Group 9"/>
          <p:cNvGrpSpPr/>
          <p:nvPr/>
        </p:nvGrpSpPr>
        <p:grpSpPr>
          <a:xfrm>
            <a:off x="9516756" y="4148062"/>
            <a:ext cx="379180" cy="379180"/>
            <a:chOff x="457200" y="3895493"/>
            <a:chExt cx="327574" cy="327574"/>
          </a:xfrm>
        </p:grpSpPr>
        <p:sp>
          <p:nvSpPr>
            <p:cNvPr id="8" name="Oval 7"/>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9" name="Oval 8"/>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0" name="Group 29"/>
          <p:cNvGrpSpPr/>
          <p:nvPr/>
        </p:nvGrpSpPr>
        <p:grpSpPr>
          <a:xfrm>
            <a:off x="9573800" y="5935106"/>
            <a:ext cx="379180" cy="379180"/>
            <a:chOff x="457200" y="3895493"/>
            <a:chExt cx="327574" cy="327574"/>
          </a:xfrm>
        </p:grpSpPr>
        <p:sp>
          <p:nvSpPr>
            <p:cNvPr id="31" name="Oval 30"/>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2" name="Oval 31"/>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3" name="Group 32"/>
          <p:cNvGrpSpPr/>
          <p:nvPr/>
        </p:nvGrpSpPr>
        <p:grpSpPr>
          <a:xfrm>
            <a:off x="8292902" y="4148062"/>
            <a:ext cx="379180" cy="379180"/>
            <a:chOff x="457200" y="3895493"/>
            <a:chExt cx="327574" cy="327574"/>
          </a:xfrm>
        </p:grpSpPr>
        <p:sp>
          <p:nvSpPr>
            <p:cNvPr id="34" name="Oval 33"/>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5" name="Oval 34"/>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6" name="Group 35"/>
          <p:cNvGrpSpPr/>
          <p:nvPr/>
        </p:nvGrpSpPr>
        <p:grpSpPr>
          <a:xfrm>
            <a:off x="8326136" y="6015800"/>
            <a:ext cx="379180" cy="379180"/>
            <a:chOff x="457200" y="3895493"/>
            <a:chExt cx="327574" cy="327574"/>
          </a:xfrm>
        </p:grpSpPr>
        <p:sp>
          <p:nvSpPr>
            <p:cNvPr id="37" name="Oval 36"/>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8" name="Oval 37"/>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14" name="Group 113"/>
          <p:cNvGrpSpPr/>
          <p:nvPr/>
        </p:nvGrpSpPr>
        <p:grpSpPr>
          <a:xfrm>
            <a:off x="9713797" y="3175949"/>
            <a:ext cx="5901202" cy="1006542"/>
            <a:chOff x="4765365" y="2514600"/>
            <a:chExt cx="3934135" cy="671028"/>
          </a:xfrm>
        </p:grpSpPr>
        <p:cxnSp>
          <p:nvCxnSpPr>
            <p:cNvPr id="24" name="Straight Connector 23"/>
            <p:cNvCxnSpPr>
              <a:endCxn id="8" idx="7"/>
            </p:cNvCxnSpPr>
            <p:nvPr/>
          </p:nvCxnSpPr>
          <p:spPr>
            <a:xfrm flipH="1">
              <a:off x="4765365" y="2521541"/>
              <a:ext cx="575457" cy="664087"/>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448300" y="2514600"/>
              <a:ext cx="3251200"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930829" y="3134465"/>
            <a:ext cx="5395310" cy="1013606"/>
            <a:chOff x="472440" y="2506339"/>
            <a:chExt cx="3481351" cy="486543"/>
          </a:xfrm>
        </p:grpSpPr>
        <p:cxnSp>
          <p:nvCxnSpPr>
            <p:cNvPr id="41" name="Straight Connector 40"/>
            <p:cNvCxnSpPr/>
            <p:nvPr/>
          </p:nvCxnSpPr>
          <p:spPr>
            <a:xfrm flipH="1" flipV="1">
              <a:off x="3643707" y="2506339"/>
              <a:ext cx="310084" cy="486543"/>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440" y="2514600"/>
              <a:ext cx="3169562"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951115" y="6360546"/>
            <a:ext cx="5409454" cy="518540"/>
            <a:chOff x="472440" y="4096313"/>
            <a:chExt cx="3459655" cy="248952"/>
          </a:xfrm>
        </p:grpSpPr>
        <p:cxnSp>
          <p:nvCxnSpPr>
            <p:cNvPr id="44" name="Straight Connector 43"/>
            <p:cNvCxnSpPr/>
            <p:nvPr/>
          </p:nvCxnSpPr>
          <p:spPr>
            <a:xfrm flipH="1">
              <a:off x="3661910" y="4096313"/>
              <a:ext cx="270185" cy="248952"/>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72440" y="4343400"/>
              <a:ext cx="3169561"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9939656" y="6343166"/>
            <a:ext cx="5696444" cy="580756"/>
            <a:chOff x="4901871" y="3963638"/>
            <a:chExt cx="3797629" cy="387171"/>
          </a:xfrm>
        </p:grpSpPr>
        <p:cxnSp>
          <p:nvCxnSpPr>
            <p:cNvPr id="50" name="Straight Connector 49"/>
            <p:cNvCxnSpPr/>
            <p:nvPr/>
          </p:nvCxnSpPr>
          <p:spPr>
            <a:xfrm>
              <a:off x="4901871" y="3963638"/>
              <a:ext cx="539405" cy="387171"/>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41276" y="4343400"/>
              <a:ext cx="3258224"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sp>
        <p:nvSpPr>
          <p:cNvPr id="63" name="nhóm 1"/>
          <p:cNvSpPr txBox="1"/>
          <p:nvPr/>
        </p:nvSpPr>
        <p:spPr>
          <a:xfrm>
            <a:off x="2687458" y="2550840"/>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1</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4" name="Nhóm 2"/>
          <p:cNvSpPr txBox="1"/>
          <p:nvPr/>
        </p:nvSpPr>
        <p:spPr>
          <a:xfrm>
            <a:off x="10961774" y="2553644"/>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NHÓM 2</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5" name="Nhóm 3"/>
          <p:cNvSpPr txBox="1"/>
          <p:nvPr/>
        </p:nvSpPr>
        <p:spPr>
          <a:xfrm>
            <a:off x="2362257" y="6966148"/>
            <a:ext cx="5544298"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3</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6" name="Nhóm 4"/>
          <p:cNvSpPr txBox="1"/>
          <p:nvPr/>
        </p:nvSpPr>
        <p:spPr>
          <a:xfrm>
            <a:off x="10646182" y="7053738"/>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4</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564" y="446722"/>
            <a:ext cx="2070220" cy="2070220"/>
          </a:xfrm>
          <a:prstGeom prst="rect">
            <a:avLst/>
          </a:prstGeom>
        </p:spPr>
      </p:pic>
      <p:sp>
        <p:nvSpPr>
          <p:cNvPr id="68" name="Left Bracket 67"/>
          <p:cNvSpPr/>
          <p:nvPr/>
        </p:nvSpPr>
        <p:spPr>
          <a:xfrm rot="16200000">
            <a:off x="5191178" y="55801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69" name="Left Bracket 68"/>
          <p:cNvSpPr/>
          <p:nvPr/>
        </p:nvSpPr>
        <p:spPr>
          <a:xfrm rot="16200000" flipH="1">
            <a:off x="5179407" y="19920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15" name="Rectangle 114"/>
          <p:cNvSpPr/>
          <p:nvPr/>
        </p:nvSpPr>
        <p:spPr>
          <a:xfrm>
            <a:off x="10706558" y="2078"/>
            <a:ext cx="4887336" cy="296342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5382" y="562554"/>
            <a:ext cx="2028780" cy="2028780"/>
          </a:xfrm>
          <a:prstGeom prst="rect">
            <a:avLst/>
          </a:prstGeom>
        </p:spPr>
      </p:pic>
      <p:sp>
        <p:nvSpPr>
          <p:cNvPr id="118" name="Left Bracket 117"/>
          <p:cNvSpPr/>
          <p:nvPr/>
        </p:nvSpPr>
        <p:spPr>
          <a:xfrm rot="5400000" flipH="1">
            <a:off x="13043727" y="595012"/>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4" name="Rectangle 123"/>
          <p:cNvSpPr/>
          <p:nvPr/>
        </p:nvSpPr>
        <p:spPr>
          <a:xfrm>
            <a:off x="2891011" y="7053739"/>
            <a:ext cx="4873058" cy="308555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06" y="7798206"/>
            <a:ext cx="2111480" cy="2111480"/>
          </a:xfrm>
          <a:prstGeom prst="rect">
            <a:avLst/>
          </a:prstGeom>
          <a:noFill/>
          <a:ln>
            <a:noFill/>
          </a:ln>
        </p:spPr>
      </p:pic>
      <p:sp>
        <p:nvSpPr>
          <p:cNvPr id="126" name="Left Bracket 125"/>
          <p:cNvSpPr/>
          <p:nvPr/>
        </p:nvSpPr>
        <p:spPr>
          <a:xfrm rot="16200000">
            <a:off x="5285732" y="5068731"/>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7" name="Left Bracket 126"/>
          <p:cNvSpPr/>
          <p:nvPr/>
        </p:nvSpPr>
        <p:spPr>
          <a:xfrm rot="16200000" flipH="1">
            <a:off x="5282533" y="4705936"/>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3" name="Rectangle 132"/>
          <p:cNvSpPr/>
          <p:nvPr/>
        </p:nvSpPr>
        <p:spPr>
          <a:xfrm>
            <a:off x="10634917" y="7259531"/>
            <a:ext cx="4804042" cy="28164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34" name="Picture 1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44373" y="7907367"/>
            <a:ext cx="1981166" cy="1981166"/>
          </a:xfrm>
          <a:prstGeom prst="rect">
            <a:avLst/>
          </a:prstGeom>
        </p:spPr>
      </p:pic>
      <p:sp>
        <p:nvSpPr>
          <p:cNvPr id="135" name="Left Bracket 134"/>
          <p:cNvSpPr/>
          <p:nvPr/>
        </p:nvSpPr>
        <p:spPr>
          <a:xfrm rot="16200000">
            <a:off x="13089108" y="508243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6" name="Left Bracket 135"/>
          <p:cNvSpPr/>
          <p:nvPr/>
        </p:nvSpPr>
        <p:spPr>
          <a:xfrm rot="16200000" flipH="1">
            <a:off x="13093469" y="466605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Tree>
    <p:extLst>
      <p:ext uri="{BB962C8B-B14F-4D97-AF65-F5344CB8AC3E}">
        <p14:creationId xmlns:p14="http://schemas.microsoft.com/office/powerpoint/2010/main" val="6828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eep_4.wav"/>
                                        </p:tgtEl>
                                      </p:cMediaNode>
                                    </p:audio>
                                  </p:sub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300" fill="hold"/>
                                        <p:tgtEl>
                                          <p:spTgt spid="33"/>
                                        </p:tgtEl>
                                        <p:attrNameLst>
                                          <p:attrName>ppt_w</p:attrName>
                                        </p:attrNameLst>
                                      </p:cBhvr>
                                      <p:tavLst>
                                        <p:tav tm="0">
                                          <p:val>
                                            <p:fltVal val="0"/>
                                          </p:val>
                                        </p:tav>
                                        <p:tav tm="100000">
                                          <p:val>
                                            <p:strVal val="#ppt_w"/>
                                          </p:val>
                                        </p:tav>
                                      </p:tavLst>
                                    </p:anim>
                                    <p:anim calcmode="lin" valueType="num">
                                      <p:cBhvr>
                                        <p:cTn id="15" dur="300" fill="hold"/>
                                        <p:tgtEl>
                                          <p:spTgt spid="33"/>
                                        </p:tgtEl>
                                        <p:attrNameLst>
                                          <p:attrName>ppt_h</p:attrName>
                                        </p:attrNameLst>
                                      </p:cBhvr>
                                      <p:tavLst>
                                        <p:tav tm="0">
                                          <p:val>
                                            <p:fltVal val="0"/>
                                          </p:val>
                                        </p:tav>
                                        <p:tav tm="100000">
                                          <p:val>
                                            <p:strVal val="#ppt_h"/>
                                          </p:val>
                                        </p:tav>
                                      </p:tavLst>
                                    </p:anim>
                                    <p:anim calcmode="lin" valueType="num">
                                      <p:cBhvr>
                                        <p:cTn id="16" dur="300" fill="hold"/>
                                        <p:tgtEl>
                                          <p:spTgt spid="33"/>
                                        </p:tgtEl>
                                        <p:attrNameLst>
                                          <p:attrName>style.rotation</p:attrName>
                                        </p:attrNameLst>
                                      </p:cBhvr>
                                      <p:tavLst>
                                        <p:tav tm="0">
                                          <p:val>
                                            <p:fltVal val="360"/>
                                          </p:val>
                                        </p:tav>
                                        <p:tav tm="100000">
                                          <p:val>
                                            <p:fltVal val="0"/>
                                          </p:val>
                                        </p:tav>
                                      </p:tavLst>
                                    </p:anim>
                                    <p:animEffect transition="in" filter="fade">
                                      <p:cBhvr>
                                        <p:cTn id="17" dur="300"/>
                                        <p:tgtEl>
                                          <p:spTgt spid="33"/>
                                        </p:tgtEl>
                                      </p:cBhvr>
                                    </p:animEffect>
                                  </p:childTnLst>
                                </p:cTn>
                              </p:par>
                            </p:childTnLst>
                          </p:cTn>
                        </p:par>
                        <p:par>
                          <p:cTn id="18" fill="hold">
                            <p:stCondLst>
                              <p:cond delay="800"/>
                            </p:stCondLst>
                            <p:childTnLst>
                              <p:par>
                                <p:cTn id="19" presetID="22" presetClass="entr" presetSubtype="2"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right)">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4" name="3beeps.wav"/>
                                        </p:tgtEl>
                                      </p:cMediaNode>
                                    </p:audio>
                                  </p:subTnLst>
                                </p:cTn>
                              </p:par>
                            </p:childTnLst>
                          </p:cTn>
                        </p:par>
                        <p:par>
                          <p:cTn id="22" fill="hold">
                            <p:stCondLst>
                              <p:cond delay="1300"/>
                            </p:stCondLst>
                            <p:childTnLst>
                              <p:par>
                                <p:cTn id="23" presetID="1" presetClass="entr" presetSubtype="0" fill="hold" grpId="0" nodeType="afterEffect">
                                  <p:stCondLst>
                                    <p:cond delay="2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1500"/>
                            </p:stCondLst>
                            <p:childTnLst>
                              <p:par>
                                <p:cTn id="29" presetID="64" presetClass="path" presetSubtype="0" accel="50000" decel="50000" fill="hold" grpId="1" nodeType="afterEffect">
                                  <p:stCondLst>
                                    <p:cond delay="0"/>
                                  </p:stCondLst>
                                  <p:childTnLst>
                                    <p:animMotion origin="layout" path="M 3.33333E-6 4.44444E-6 L 0.00034 -0.22987 " pathEditMode="relative" rAng="0" ptsTypes="AA">
                                      <p:cBhvr>
                                        <p:cTn id="30" dur="500" fill="hold"/>
                                        <p:tgtEl>
                                          <p:spTgt spid="69"/>
                                        </p:tgtEl>
                                        <p:attrNameLst>
                                          <p:attrName>ppt_x</p:attrName>
                                          <p:attrName>ppt_y</p:attrName>
                                        </p:attrNameLst>
                                      </p:cBhvr>
                                      <p:rCtr x="17" y="-11505"/>
                                    </p:animMotion>
                                  </p:childTnLst>
                                  <p:subTnLst>
                                    <p:audio>
                                      <p:cMediaNode>
                                        <p:cTn display="0" masterRel="sameClick">
                                          <p:stCondLst>
                                            <p:cond evt="begin" delay="0">
                                              <p:tn val="29"/>
                                            </p:cond>
                                          </p:stCondLst>
                                          <p:endCondLst>
                                            <p:cond evt="onStopAudio" delay="0">
                                              <p:tgtEl>
                                                <p:sldTgt/>
                                              </p:tgtEl>
                                            </p:cond>
                                          </p:endCondLst>
                                        </p:cTn>
                                        <p:tgtEl>
                                          <p:sndTgt r:embed="rId5" name="suonho.wav"/>
                                        </p:tgtEl>
                                      </p:cMediaNode>
                                    </p:audio>
                                  </p:subTnLst>
                                </p:cTn>
                              </p:par>
                            </p:childTnLst>
                          </p:cTn>
                        </p:par>
                        <p:par>
                          <p:cTn id="31" fill="hold">
                            <p:stCondLst>
                              <p:cond delay="2000"/>
                            </p:stCondLst>
                            <p:childTnLst>
                              <p:par>
                                <p:cTn id="32" presetID="16" presetClass="entr" presetSubtype="2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Horizontal)">
                                      <p:cBhvr>
                                        <p:cTn id="34" dur="300"/>
                                        <p:tgtEl>
                                          <p:spTgt spid="76"/>
                                        </p:tgtEl>
                                      </p:cBhvr>
                                    </p:animEffect>
                                  </p:childTnLst>
                                </p:cTn>
                              </p:par>
                            </p:childTnLst>
                          </p:cTn>
                        </p:par>
                        <p:par>
                          <p:cTn id="35" fill="hold">
                            <p:stCondLst>
                              <p:cond delay="2300"/>
                            </p:stCondLst>
                            <p:childTnLst>
                              <p:par>
                                <p:cTn id="36" presetID="14" presetClass="entr" presetSubtype="10" fill="hold" nodeType="afterEffect">
                                  <p:stCondLst>
                                    <p:cond delay="15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500"/>
                                        <p:tgtEl>
                                          <p:spTgt spid="6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childTnLst>
                          </p:cTn>
                        </p:par>
                        <p:par>
                          <p:cTn id="42" fill="hold">
                            <p:stCondLst>
                              <p:cond delay="2950"/>
                            </p:stCondLst>
                            <p:childTnLst>
                              <p:par>
                                <p:cTn id="43" presetID="49"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 calcmode="lin" valueType="num">
                                      <p:cBhvr>
                                        <p:cTn id="47" dur="300" fill="hold"/>
                                        <p:tgtEl>
                                          <p:spTgt spid="10"/>
                                        </p:tgtEl>
                                        <p:attrNameLst>
                                          <p:attrName>style.rotation</p:attrName>
                                        </p:attrNameLst>
                                      </p:cBhvr>
                                      <p:tavLst>
                                        <p:tav tm="0">
                                          <p:val>
                                            <p:fltVal val="360"/>
                                          </p:val>
                                        </p:tav>
                                        <p:tav tm="100000">
                                          <p:val>
                                            <p:fltVal val="0"/>
                                          </p:val>
                                        </p:tav>
                                      </p:tavLst>
                                    </p:anim>
                                    <p:animEffect transition="in" filter="fade">
                                      <p:cBhvr>
                                        <p:cTn id="48" dur="300"/>
                                        <p:tgtEl>
                                          <p:spTgt spid="10"/>
                                        </p:tgtEl>
                                      </p:cBhvr>
                                    </p:animEffect>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subTnLst>
                                    <p:audio>
                                      <p:cMediaNode>
                                        <p:cTn display="0" masterRel="sameClick">
                                          <p:stCondLst>
                                            <p:cond evt="begin" delay="0">
                                              <p:tn val="50"/>
                                            </p:cond>
                                          </p:stCondLst>
                                          <p:endCondLst>
                                            <p:cond evt="onStopAudio" delay="0">
                                              <p:tgtEl>
                                                <p:sldTgt/>
                                              </p:tgtEl>
                                            </p:cond>
                                          </p:endCondLst>
                                        </p:cTn>
                                        <p:tgtEl>
                                          <p:sndTgt r:embed="rId4" name="3beeps.wav"/>
                                        </p:tgtEl>
                                      </p:cMediaNode>
                                    </p:audio>
                                  </p:sub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childTnLst>
                                </p:cTn>
                              </p:par>
                            </p:childTnLst>
                          </p:cTn>
                        </p:par>
                        <p:par>
                          <p:cTn id="56" fill="hold">
                            <p:stCondLst>
                              <p:cond delay="3750"/>
                            </p:stCondLst>
                            <p:childTnLst>
                              <p:par>
                                <p:cTn id="57" presetID="64" presetClass="path" presetSubtype="0" accel="50000" decel="50000" fill="hold" grpId="1" nodeType="afterEffect">
                                  <p:stCondLst>
                                    <p:cond delay="0"/>
                                  </p:stCondLst>
                                  <p:childTnLst>
                                    <p:animMotion origin="layout" path="M -4.16667E-6 -1.48148E-6 L 0.0007 -0.23565 " pathEditMode="relative" rAng="0" ptsTypes="AA">
                                      <p:cBhvr>
                                        <p:cTn id="58" dur="500" fill="hold"/>
                                        <p:tgtEl>
                                          <p:spTgt spid="118"/>
                                        </p:tgtEl>
                                        <p:attrNameLst>
                                          <p:attrName>ppt_x</p:attrName>
                                          <p:attrName>ppt_y</p:attrName>
                                        </p:attrNameLst>
                                      </p:cBhvr>
                                      <p:rCtr x="35" y="-11782"/>
                                    </p:animMotion>
                                  </p:childTnLst>
                                  <p:subTnLst>
                                    <p:audio>
                                      <p:cMediaNode>
                                        <p:cTn display="0" masterRel="sameClick">
                                          <p:stCondLst>
                                            <p:cond evt="begin" delay="0">
                                              <p:tn val="57"/>
                                            </p:cond>
                                          </p:stCondLst>
                                          <p:endCondLst>
                                            <p:cond evt="onStopAudio" delay="0">
                                              <p:tgtEl>
                                                <p:sldTgt/>
                                              </p:tgtEl>
                                            </p:cond>
                                          </p:endCondLst>
                                        </p:cTn>
                                        <p:tgtEl>
                                          <p:sndTgt r:embed="rId5" name="suonho.wav"/>
                                        </p:tgtEl>
                                      </p:cMediaNode>
                                    </p:audio>
                                  </p:subTnLst>
                                </p:cTn>
                              </p:par>
                            </p:childTnLst>
                          </p:cTn>
                        </p:par>
                        <p:par>
                          <p:cTn id="59" fill="hold">
                            <p:stCondLst>
                              <p:cond delay="4250"/>
                            </p:stCondLst>
                            <p:childTnLst>
                              <p:par>
                                <p:cTn id="60" presetID="16" presetClass="entr" presetSubtype="26"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barn(inHorizontal)">
                                      <p:cBhvr>
                                        <p:cTn id="62" dur="300"/>
                                        <p:tgtEl>
                                          <p:spTgt spid="115"/>
                                        </p:tgtEl>
                                      </p:cBhvr>
                                    </p:animEffect>
                                  </p:childTnLst>
                                </p:cTn>
                              </p:par>
                            </p:childTnLst>
                          </p:cTn>
                        </p:par>
                        <p:par>
                          <p:cTn id="63" fill="hold">
                            <p:stCondLst>
                              <p:cond delay="4550"/>
                            </p:stCondLst>
                            <p:childTnLst>
                              <p:par>
                                <p:cTn id="64" presetID="14" presetClass="entr" presetSubtype="10" fill="hold" nodeType="afterEffect">
                                  <p:stCondLst>
                                    <p:cond delay="150"/>
                                  </p:stCondLst>
                                  <p:childTnLst>
                                    <p:set>
                                      <p:cBhvr>
                                        <p:cTn id="65" dur="1" fill="hold">
                                          <p:stCondLst>
                                            <p:cond delay="0"/>
                                          </p:stCondLst>
                                        </p:cTn>
                                        <p:tgtEl>
                                          <p:spTgt spid="116"/>
                                        </p:tgtEl>
                                        <p:attrNameLst>
                                          <p:attrName>style.visibility</p:attrName>
                                        </p:attrNameLst>
                                      </p:cBhvr>
                                      <p:to>
                                        <p:strVal val="visible"/>
                                      </p:to>
                                    </p:set>
                                    <p:animEffect transition="in" filter="randombar(horizontal)">
                                      <p:cBhvr>
                                        <p:cTn id="66" dur="500"/>
                                        <p:tgtEl>
                                          <p:spTgt spid="11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randombar(horizontal)">
                                      <p:cBhvr>
                                        <p:cTn id="69" dur="500"/>
                                        <p:tgtEl>
                                          <p:spTgt spid="64"/>
                                        </p:tgtEl>
                                      </p:cBhvr>
                                    </p:animEffect>
                                  </p:childTnLst>
                                </p:cTn>
                              </p:par>
                            </p:childTnLst>
                          </p:cTn>
                        </p:par>
                        <p:par>
                          <p:cTn id="70" fill="hold">
                            <p:stCondLst>
                              <p:cond delay="52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300" fill="hold"/>
                                        <p:tgtEl>
                                          <p:spTgt spid="36"/>
                                        </p:tgtEl>
                                        <p:attrNameLst>
                                          <p:attrName>ppt_w</p:attrName>
                                        </p:attrNameLst>
                                      </p:cBhvr>
                                      <p:tavLst>
                                        <p:tav tm="0">
                                          <p:val>
                                            <p:fltVal val="0"/>
                                          </p:val>
                                        </p:tav>
                                        <p:tav tm="100000">
                                          <p:val>
                                            <p:strVal val="#ppt_w"/>
                                          </p:val>
                                        </p:tav>
                                      </p:tavLst>
                                    </p:anim>
                                    <p:anim calcmode="lin" valueType="num">
                                      <p:cBhvr>
                                        <p:cTn id="74" dur="300" fill="hold"/>
                                        <p:tgtEl>
                                          <p:spTgt spid="36"/>
                                        </p:tgtEl>
                                        <p:attrNameLst>
                                          <p:attrName>ppt_h</p:attrName>
                                        </p:attrNameLst>
                                      </p:cBhvr>
                                      <p:tavLst>
                                        <p:tav tm="0">
                                          <p:val>
                                            <p:fltVal val="0"/>
                                          </p:val>
                                        </p:tav>
                                        <p:tav tm="100000">
                                          <p:val>
                                            <p:strVal val="#ppt_h"/>
                                          </p:val>
                                        </p:tav>
                                      </p:tavLst>
                                    </p:anim>
                                    <p:anim calcmode="lin" valueType="num">
                                      <p:cBhvr>
                                        <p:cTn id="75" dur="300" fill="hold"/>
                                        <p:tgtEl>
                                          <p:spTgt spid="36"/>
                                        </p:tgtEl>
                                        <p:attrNameLst>
                                          <p:attrName>style.rotation</p:attrName>
                                        </p:attrNameLst>
                                      </p:cBhvr>
                                      <p:tavLst>
                                        <p:tav tm="0">
                                          <p:val>
                                            <p:fltVal val="360"/>
                                          </p:val>
                                        </p:tav>
                                        <p:tav tm="100000">
                                          <p:val>
                                            <p:fltVal val="0"/>
                                          </p:val>
                                        </p:tav>
                                      </p:tavLst>
                                    </p:anim>
                                    <p:animEffect transition="in" filter="fade">
                                      <p:cBhvr>
                                        <p:cTn id="76" dur="300"/>
                                        <p:tgtEl>
                                          <p:spTgt spid="3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subTnLst>
                                    <p:audio>
                                      <p:cMediaNode>
                                        <p:cTn display="0" masterRel="sameClick">
                                          <p:stCondLst>
                                            <p:cond evt="begin" delay="0">
                                              <p:tn val="78"/>
                                            </p:cond>
                                          </p:stCondLst>
                                          <p:endCondLst>
                                            <p:cond evt="onStopAudio" delay="0">
                                              <p:tgtEl>
                                                <p:sldTgt/>
                                              </p:tgtEl>
                                            </p:cond>
                                          </p:endCondLst>
                                        </p:cTn>
                                        <p:tgtEl>
                                          <p:sndTgt r:embed="rId4" name="3beeps.wav"/>
                                        </p:tgtEl>
                                      </p:cMediaNode>
                                    </p:audio>
                                  </p:subTnLst>
                                </p:cTn>
                              </p:par>
                            </p:childTnLst>
                          </p:cTn>
                        </p:par>
                        <p:par>
                          <p:cTn id="81" fill="hold">
                            <p:stCondLst>
                              <p:cond delay="6000"/>
                            </p:stCondLst>
                            <p:childTnLst>
                              <p:par>
                                <p:cTn id="82" presetID="1" presetClass="entr" presetSubtype="0" fill="hold" grpId="0" nodeType="afterEffect">
                                  <p:stCondLst>
                                    <p:cond delay="200"/>
                                  </p:stCondLst>
                                  <p:childTnLst>
                                    <p:set>
                                      <p:cBhvr>
                                        <p:cTn id="83" dur="1" fill="hold">
                                          <p:stCondLst>
                                            <p:cond delay="0"/>
                                          </p:stCondLst>
                                        </p:cTn>
                                        <p:tgtEl>
                                          <p:spTgt spid="126"/>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par>
                          <p:cTn id="87" fill="hold">
                            <p:stCondLst>
                              <p:cond delay="6200"/>
                            </p:stCondLst>
                            <p:childTnLst>
                              <p:par>
                                <p:cTn id="88" presetID="42" presetClass="path" presetSubtype="0" accel="50000" decel="50000" fill="hold" grpId="1" nodeType="afterEffect">
                                  <p:stCondLst>
                                    <p:cond delay="0"/>
                                  </p:stCondLst>
                                  <p:childTnLst>
                                    <p:animMotion origin="layout" path="M 3.61111E-6 4.81481E-6 L -0.00174 0.25162 " pathEditMode="relative" rAng="0" ptsTypes="AA">
                                      <p:cBhvr>
                                        <p:cTn id="89" dur="500" fill="hold"/>
                                        <p:tgtEl>
                                          <p:spTgt spid="126"/>
                                        </p:tgtEl>
                                        <p:attrNameLst>
                                          <p:attrName>ppt_x</p:attrName>
                                          <p:attrName>ppt_y</p:attrName>
                                        </p:attrNameLst>
                                      </p:cBhvr>
                                      <p:rCtr x="-87" y="12569"/>
                                    </p:animMotion>
                                  </p:childTnLst>
                                  <p:subTnLst>
                                    <p:audio>
                                      <p:cMediaNode>
                                        <p:cTn display="0" masterRel="sameClick">
                                          <p:stCondLst>
                                            <p:cond evt="begin" delay="0">
                                              <p:tn val="88"/>
                                            </p:cond>
                                          </p:stCondLst>
                                          <p:endCondLst>
                                            <p:cond evt="onStopAudio" delay="0">
                                              <p:tgtEl>
                                                <p:sldTgt/>
                                              </p:tgtEl>
                                            </p:cond>
                                          </p:endCondLst>
                                        </p:cTn>
                                        <p:tgtEl>
                                          <p:sndTgt r:embed="rId5" name="suonho.wav"/>
                                        </p:tgtEl>
                                      </p:cMediaNode>
                                    </p:audio>
                                  </p:subTnLst>
                                </p:cTn>
                              </p:par>
                            </p:childTnLst>
                          </p:cTn>
                        </p:par>
                        <p:par>
                          <p:cTn id="90" fill="hold">
                            <p:stCondLst>
                              <p:cond delay="6700"/>
                            </p:stCondLst>
                            <p:childTnLst>
                              <p:par>
                                <p:cTn id="91" presetID="16" presetClass="entr" presetSubtype="26" fill="hold" grpId="0" nodeType="after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barn(inHorizontal)">
                                      <p:cBhvr>
                                        <p:cTn id="93" dur="300"/>
                                        <p:tgtEl>
                                          <p:spTgt spid="124"/>
                                        </p:tgtEl>
                                      </p:cBhvr>
                                    </p:animEffect>
                                  </p:childTnLst>
                                </p:cTn>
                              </p:par>
                            </p:childTnLst>
                          </p:cTn>
                        </p:par>
                        <p:par>
                          <p:cTn id="94" fill="hold">
                            <p:stCondLst>
                              <p:cond delay="7000"/>
                            </p:stCondLst>
                            <p:childTnLst>
                              <p:par>
                                <p:cTn id="95" presetID="14" presetClass="entr" presetSubtype="10" fill="hold" nodeType="afterEffect">
                                  <p:stCondLst>
                                    <p:cond delay="150"/>
                                  </p:stCondLst>
                                  <p:childTnLst>
                                    <p:set>
                                      <p:cBhvr>
                                        <p:cTn id="96" dur="1" fill="hold">
                                          <p:stCondLst>
                                            <p:cond delay="0"/>
                                          </p:stCondLst>
                                        </p:cTn>
                                        <p:tgtEl>
                                          <p:spTgt spid="125"/>
                                        </p:tgtEl>
                                        <p:attrNameLst>
                                          <p:attrName>style.visibility</p:attrName>
                                        </p:attrNameLst>
                                      </p:cBhvr>
                                      <p:to>
                                        <p:strVal val="visible"/>
                                      </p:to>
                                    </p:set>
                                    <p:animEffect transition="in" filter="randombar(horizontal)">
                                      <p:cBhvr>
                                        <p:cTn id="97" dur="500"/>
                                        <p:tgtEl>
                                          <p:spTgt spid="12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randombar(horizontal)">
                                      <p:cBhvr>
                                        <p:cTn id="100" dur="500"/>
                                        <p:tgtEl>
                                          <p:spTgt spid="65"/>
                                        </p:tgtEl>
                                      </p:cBhvr>
                                    </p:animEffect>
                                  </p:childTnLst>
                                </p:cTn>
                              </p:par>
                            </p:childTnLst>
                          </p:cTn>
                        </p:par>
                        <p:par>
                          <p:cTn id="101" fill="hold">
                            <p:stCondLst>
                              <p:cond delay="7650"/>
                            </p:stCondLst>
                            <p:childTnLst>
                              <p:par>
                                <p:cTn id="102" presetID="49" presetClass="entr" presetSubtype="0" decel="10000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300" fill="hold"/>
                                        <p:tgtEl>
                                          <p:spTgt spid="30"/>
                                        </p:tgtEl>
                                        <p:attrNameLst>
                                          <p:attrName>ppt_w</p:attrName>
                                        </p:attrNameLst>
                                      </p:cBhvr>
                                      <p:tavLst>
                                        <p:tav tm="0">
                                          <p:val>
                                            <p:fltVal val="0"/>
                                          </p:val>
                                        </p:tav>
                                        <p:tav tm="100000">
                                          <p:val>
                                            <p:strVal val="#ppt_w"/>
                                          </p:val>
                                        </p:tav>
                                      </p:tavLst>
                                    </p:anim>
                                    <p:anim calcmode="lin" valueType="num">
                                      <p:cBhvr>
                                        <p:cTn id="105" dur="300" fill="hold"/>
                                        <p:tgtEl>
                                          <p:spTgt spid="30"/>
                                        </p:tgtEl>
                                        <p:attrNameLst>
                                          <p:attrName>ppt_h</p:attrName>
                                        </p:attrNameLst>
                                      </p:cBhvr>
                                      <p:tavLst>
                                        <p:tav tm="0">
                                          <p:val>
                                            <p:fltVal val="0"/>
                                          </p:val>
                                        </p:tav>
                                        <p:tav tm="100000">
                                          <p:val>
                                            <p:strVal val="#ppt_h"/>
                                          </p:val>
                                        </p:tav>
                                      </p:tavLst>
                                    </p:anim>
                                    <p:anim calcmode="lin" valueType="num">
                                      <p:cBhvr>
                                        <p:cTn id="106" dur="300" fill="hold"/>
                                        <p:tgtEl>
                                          <p:spTgt spid="30"/>
                                        </p:tgtEl>
                                        <p:attrNameLst>
                                          <p:attrName>style.rotation</p:attrName>
                                        </p:attrNameLst>
                                      </p:cBhvr>
                                      <p:tavLst>
                                        <p:tav tm="0">
                                          <p:val>
                                            <p:fltVal val="360"/>
                                          </p:val>
                                        </p:tav>
                                        <p:tav tm="100000">
                                          <p:val>
                                            <p:fltVal val="0"/>
                                          </p:val>
                                        </p:tav>
                                      </p:tavLst>
                                    </p:anim>
                                    <p:animEffect transition="in" filter="fade">
                                      <p:cBhvr>
                                        <p:cTn id="107" dur="300"/>
                                        <p:tgtEl>
                                          <p:spTgt spid="30"/>
                                        </p:tgtEl>
                                      </p:cBhvr>
                                    </p:animEffect>
                                  </p:childTnLst>
                                </p:cTn>
                              </p:par>
                            </p:childTnLst>
                          </p:cTn>
                        </p:par>
                        <p:par>
                          <p:cTn id="108" fill="hold">
                            <p:stCondLst>
                              <p:cond delay="7950"/>
                            </p:stCondLst>
                            <p:childTnLst>
                              <p:par>
                                <p:cTn id="109" presetID="22" presetClass="entr" presetSubtype="8" fill="hold" nodeType="after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wipe(left)">
                                      <p:cBhvr>
                                        <p:cTn id="111" dur="500"/>
                                        <p:tgtEl>
                                          <p:spTgt spid="132"/>
                                        </p:tgtEl>
                                      </p:cBhvr>
                                    </p:animEffect>
                                  </p:childTnLst>
                                  <p:subTnLst>
                                    <p:audio>
                                      <p:cMediaNode>
                                        <p:cTn display="0" masterRel="sameClick">
                                          <p:stCondLst>
                                            <p:cond evt="begin" delay="0">
                                              <p:tn val="109"/>
                                            </p:cond>
                                          </p:stCondLst>
                                          <p:endCondLst>
                                            <p:cond evt="onStopAudio" delay="0">
                                              <p:tgtEl>
                                                <p:sldTgt/>
                                              </p:tgtEl>
                                            </p:cond>
                                          </p:endCondLst>
                                        </p:cTn>
                                        <p:tgtEl>
                                          <p:sndTgt r:embed="rId4" name="3beeps.wav"/>
                                        </p:tgtEl>
                                      </p:cMediaNode>
                                    </p:audio>
                                  </p:subTnLst>
                                </p:cTn>
                              </p:par>
                            </p:childTnLst>
                          </p:cTn>
                        </p:par>
                        <p:par>
                          <p:cTn id="112" fill="hold">
                            <p:stCondLst>
                              <p:cond delay="8450"/>
                            </p:stCondLst>
                            <p:childTnLst>
                              <p:par>
                                <p:cTn id="113" presetID="1" presetClass="entr" presetSubtype="0" fill="hold" grpId="0" nodeType="afterEffect">
                                  <p:stCondLst>
                                    <p:cond delay="200"/>
                                  </p:stCondLst>
                                  <p:childTnLst>
                                    <p:set>
                                      <p:cBhvr>
                                        <p:cTn id="114" dur="1" fill="hold">
                                          <p:stCondLst>
                                            <p:cond delay="0"/>
                                          </p:stCondLst>
                                        </p:cTn>
                                        <p:tgtEl>
                                          <p:spTgt spid="135"/>
                                        </p:tgtEl>
                                        <p:attrNameLst>
                                          <p:attrName>style.visibility</p:attrName>
                                        </p:attrNameLst>
                                      </p:cBhvr>
                                      <p:to>
                                        <p:strVal val="visible"/>
                                      </p:to>
                                    </p:set>
                                  </p:childTnLst>
                                </p:cTn>
                              </p:par>
                            </p:childTnLst>
                          </p:cTn>
                        </p:par>
                        <p:par>
                          <p:cTn id="115" fill="hold">
                            <p:stCondLst>
                              <p:cond delay="8650"/>
                            </p:stCondLst>
                            <p:childTnLst>
                              <p:par>
                                <p:cTn id="116" presetID="1" presetClass="entr" presetSubtype="0"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childTnLst>
                                </p:cTn>
                              </p:par>
                            </p:childTnLst>
                          </p:cTn>
                        </p:par>
                        <p:par>
                          <p:cTn id="118" fill="hold">
                            <p:stCondLst>
                              <p:cond delay="8650"/>
                            </p:stCondLst>
                            <p:childTnLst>
                              <p:par>
                                <p:cTn id="119" presetID="42" presetClass="path" presetSubtype="0" accel="50000" decel="50000" fill="hold" grpId="1" nodeType="afterEffect">
                                  <p:stCondLst>
                                    <p:cond delay="0"/>
                                  </p:stCondLst>
                                  <p:childTnLst>
                                    <p:animMotion origin="layout" path="M 0 -4.07407E-6 L 0.0026 0.24908 " pathEditMode="relative" rAng="0" ptsTypes="AA">
                                      <p:cBhvr>
                                        <p:cTn id="120" dur="500" fill="hold"/>
                                        <p:tgtEl>
                                          <p:spTgt spid="135"/>
                                        </p:tgtEl>
                                        <p:attrNameLst>
                                          <p:attrName>ppt_x</p:attrName>
                                          <p:attrName>ppt_y</p:attrName>
                                        </p:attrNameLst>
                                      </p:cBhvr>
                                      <p:rCtr x="122" y="12454"/>
                                    </p:animMotion>
                                  </p:childTnLst>
                                  <p:subTnLst>
                                    <p:audio>
                                      <p:cMediaNode>
                                        <p:cTn display="0" masterRel="sameClick">
                                          <p:stCondLst>
                                            <p:cond evt="begin" delay="0">
                                              <p:tn val="119"/>
                                            </p:cond>
                                          </p:stCondLst>
                                          <p:endCondLst>
                                            <p:cond evt="onStopAudio" delay="0">
                                              <p:tgtEl>
                                                <p:sldTgt/>
                                              </p:tgtEl>
                                            </p:cond>
                                          </p:endCondLst>
                                        </p:cTn>
                                        <p:tgtEl>
                                          <p:sndTgt r:embed="rId5" name="suonho.wav"/>
                                        </p:tgtEl>
                                      </p:cMediaNode>
                                    </p:audio>
                                  </p:subTnLst>
                                </p:cTn>
                              </p:par>
                            </p:childTnLst>
                          </p:cTn>
                        </p:par>
                        <p:par>
                          <p:cTn id="121" fill="hold">
                            <p:stCondLst>
                              <p:cond delay="9150"/>
                            </p:stCondLst>
                            <p:childTnLst>
                              <p:par>
                                <p:cTn id="122" presetID="16" presetClass="entr" presetSubtype="26"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animEffect transition="in" filter="barn(inHorizontal)">
                                      <p:cBhvr>
                                        <p:cTn id="124" dur="300"/>
                                        <p:tgtEl>
                                          <p:spTgt spid="133"/>
                                        </p:tgtEl>
                                      </p:cBhvr>
                                    </p:animEffect>
                                  </p:childTnLst>
                                </p:cTn>
                              </p:par>
                            </p:childTnLst>
                          </p:cTn>
                        </p:par>
                        <p:par>
                          <p:cTn id="125" fill="hold">
                            <p:stCondLst>
                              <p:cond delay="9450"/>
                            </p:stCondLst>
                            <p:childTnLst>
                              <p:par>
                                <p:cTn id="126" presetID="14" presetClass="entr" presetSubtype="10" fill="hold" nodeType="afterEffect">
                                  <p:stCondLst>
                                    <p:cond delay="150"/>
                                  </p:stCondLst>
                                  <p:childTnLst>
                                    <p:set>
                                      <p:cBhvr>
                                        <p:cTn id="127" dur="1" fill="hold">
                                          <p:stCondLst>
                                            <p:cond delay="0"/>
                                          </p:stCondLst>
                                        </p:cTn>
                                        <p:tgtEl>
                                          <p:spTgt spid="134"/>
                                        </p:tgtEl>
                                        <p:attrNameLst>
                                          <p:attrName>style.visibility</p:attrName>
                                        </p:attrNameLst>
                                      </p:cBhvr>
                                      <p:to>
                                        <p:strVal val="visible"/>
                                      </p:to>
                                    </p:set>
                                    <p:animEffect transition="in" filter="randombar(horizontal)">
                                      <p:cBhvr>
                                        <p:cTn id="128" dur="500"/>
                                        <p:tgtEl>
                                          <p:spTgt spid="13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randombar(horizontal)">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3" grpId="0"/>
      <p:bldP spid="64" grpId="0"/>
      <p:bldP spid="65" grpId="0"/>
      <p:bldP spid="66" grpId="0"/>
      <p:bldP spid="68" grpId="0" animBg="1"/>
      <p:bldP spid="69" grpId="0" animBg="1"/>
      <p:bldP spid="69" grpId="1" animBg="1"/>
      <p:bldP spid="115" grpId="0" animBg="1"/>
      <p:bldP spid="118" grpId="0" animBg="1"/>
      <p:bldP spid="118" grpId="1" animBg="1"/>
      <p:bldP spid="124" grpId="0" animBg="1"/>
      <p:bldP spid="126" grpId="0" animBg="1"/>
      <p:bldP spid="126" grpId="1" animBg="1"/>
      <p:bldP spid="127" grpId="0" animBg="1"/>
      <p:bldP spid="133" grpId="0" animBg="1"/>
      <p:bldP spid="135" grpId="0" animBg="1"/>
      <p:bldP spid="135" grpId="1"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09" y="10632"/>
            <a:ext cx="13715998"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cxnSp>
        <p:nvCxnSpPr>
          <p:cNvPr id="3" name="Straight Connector 2"/>
          <p:cNvCxnSpPr>
            <a:endCxn id="8" idx="1"/>
          </p:cNvCxnSpPr>
          <p:nvPr/>
        </p:nvCxnSpPr>
        <p:spPr>
          <a:xfrm>
            <a:off x="2785838"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2" y="5154139"/>
            <a:ext cx="1692328" cy="4643542"/>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39"/>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endParaRPr lang="en-US" sz="4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2787313" y="5154133"/>
            <a:ext cx="1712098"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2" y="535063"/>
            <a:ext cx="1692328"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1" y="2723470"/>
            <a:ext cx="29497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9" name="Left Bracket 8"/>
          <p:cNvSpPr/>
          <p:nvPr/>
        </p:nvSpPr>
        <p:spPr>
          <a:xfrm rot="10800000">
            <a:off x="13505909" y="2723470"/>
            <a:ext cx="28523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10" name="Group 9"/>
          <p:cNvGrpSpPr/>
          <p:nvPr/>
        </p:nvGrpSpPr>
        <p:grpSpPr>
          <a:xfrm>
            <a:off x="4124808" y="4763852"/>
            <a:ext cx="763924" cy="763924"/>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3" name="Group 12"/>
          <p:cNvGrpSpPr/>
          <p:nvPr/>
        </p:nvGrpSpPr>
        <p:grpSpPr>
          <a:xfrm>
            <a:off x="13392526" y="4761746"/>
            <a:ext cx="763924" cy="763924"/>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6"/>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8"/>
            <a:ext cx="12713082" cy="257176"/>
          </a:xfrm>
          <a:prstGeom prst="rect">
            <a:avLst/>
          </a:prstGeom>
          <a:noFill/>
          <a:ln w="9525">
            <a:noFill/>
            <a:miter lim="800000"/>
            <a:headEnd/>
            <a:tailEnd/>
          </a:ln>
        </p:spPr>
      </p:pic>
      <p:grpSp>
        <p:nvGrpSpPr>
          <p:cNvPr id="17" name="Group 16"/>
          <p:cNvGrpSpPr/>
          <p:nvPr/>
        </p:nvGrpSpPr>
        <p:grpSpPr>
          <a:xfrm>
            <a:off x="2457354" y="9506216"/>
            <a:ext cx="763924" cy="763924"/>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0" name="Group 19"/>
          <p:cNvGrpSpPr/>
          <p:nvPr/>
        </p:nvGrpSpPr>
        <p:grpSpPr>
          <a:xfrm>
            <a:off x="15056538" y="9506216"/>
            <a:ext cx="763924" cy="763924"/>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3" name="Group 22"/>
          <p:cNvGrpSpPr/>
          <p:nvPr/>
        </p:nvGrpSpPr>
        <p:grpSpPr>
          <a:xfrm>
            <a:off x="2457354" y="175586"/>
            <a:ext cx="763924" cy="763924"/>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6" name="Group 25"/>
          <p:cNvGrpSpPr/>
          <p:nvPr/>
        </p:nvGrpSpPr>
        <p:grpSpPr>
          <a:xfrm>
            <a:off x="15056538" y="175586"/>
            <a:ext cx="763924" cy="763924"/>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6" y="8927758"/>
            <a:ext cx="685800" cy="685800"/>
          </a:xfrm>
          <a:prstGeom prst="rect">
            <a:avLst/>
          </a:prstGeom>
        </p:spPr>
      </p:pic>
      <p:sp>
        <p:nvSpPr>
          <p:cNvPr id="16" name="Rectangle 15"/>
          <p:cNvSpPr/>
          <p:nvPr/>
        </p:nvSpPr>
        <p:spPr>
          <a:xfrm>
            <a:off x="4927455" y="2783480"/>
            <a:ext cx="8426350" cy="4708981"/>
          </a:xfrm>
          <a:prstGeom prst="rect">
            <a:avLst/>
          </a:prstGeom>
        </p:spPr>
        <p:txBody>
          <a:bodyPr wrap="square">
            <a:spAutoFit/>
          </a:bodyPr>
          <a:lstStyle/>
          <a:p>
            <a:pPr algn="just">
              <a:lnSpc>
                <a:spcPct val="150000"/>
              </a:lnSpc>
            </a:pPr>
            <a:r>
              <a:rPr lang="vi-VN" sz="4000" dirty="0">
                <a:solidFill>
                  <a:prstClr val="white"/>
                </a:solidFill>
              </a:rPr>
              <a:t>Với mỗi câu hỏi,</a:t>
            </a:r>
            <a:r>
              <a:rPr lang="en-US" sz="4000" dirty="0">
                <a:solidFill>
                  <a:prstClr val="white"/>
                </a:solidFill>
              </a:rPr>
              <a:t> </a:t>
            </a:r>
            <a:r>
              <a:rPr lang="en-US" sz="4000" dirty="0" err="1">
                <a:solidFill>
                  <a:prstClr val="white"/>
                </a:solidFill>
              </a:rPr>
              <a:t>trong</a:t>
            </a:r>
            <a:r>
              <a:rPr lang="en-US" sz="4000" dirty="0">
                <a:solidFill>
                  <a:prstClr val="white"/>
                </a:solidFill>
              </a:rPr>
              <a:t> </a:t>
            </a:r>
            <a:r>
              <a:rPr lang="en-US" sz="4000" dirty="0" err="1">
                <a:solidFill>
                  <a:prstClr val="white"/>
                </a:solidFill>
              </a:rPr>
              <a:t>vòng</a:t>
            </a:r>
            <a:r>
              <a:rPr lang="en-US" sz="4000" dirty="0">
                <a:solidFill>
                  <a:prstClr val="white"/>
                </a:solidFill>
              </a:rPr>
              <a:t> 10s</a:t>
            </a:r>
            <a:r>
              <a:rPr lang="vi-VN" sz="4000" dirty="0">
                <a:solidFill>
                  <a:prstClr val="white"/>
                </a:solidFill>
              </a:rPr>
              <a:t> đội nào bấm chuông trước được giành quyền trả lời trước. Trả lời sai sẽ nhường</a:t>
            </a:r>
            <a:r>
              <a:rPr lang="en-US" sz="4000" dirty="0">
                <a:solidFill>
                  <a:prstClr val="white"/>
                </a:solidFill>
              </a:rPr>
              <a:t> </a:t>
            </a:r>
            <a:r>
              <a:rPr lang="en-US" sz="4000" dirty="0" err="1">
                <a:solidFill>
                  <a:prstClr val="white"/>
                </a:solidFill>
              </a:rPr>
              <a:t>quyền</a:t>
            </a:r>
            <a:r>
              <a:rPr lang="en-US" sz="4000" dirty="0">
                <a:solidFill>
                  <a:prstClr val="white"/>
                </a:solidFill>
              </a:rPr>
              <a:t> </a:t>
            </a:r>
            <a:r>
              <a:rPr lang="en-US" sz="4000" dirty="0" err="1">
                <a:solidFill>
                  <a:prstClr val="white"/>
                </a:solidFill>
              </a:rPr>
              <a:t>trả</a:t>
            </a:r>
            <a:r>
              <a:rPr lang="en-US" sz="4000" dirty="0">
                <a:solidFill>
                  <a:prstClr val="white"/>
                </a:solidFill>
              </a:rPr>
              <a:t> </a:t>
            </a:r>
            <a:r>
              <a:rPr lang="en-US" sz="4000" dirty="0" err="1">
                <a:solidFill>
                  <a:prstClr val="white"/>
                </a:solidFill>
              </a:rPr>
              <a:t>lời</a:t>
            </a:r>
            <a:r>
              <a:rPr lang="vi-VN" sz="4000" dirty="0">
                <a:solidFill>
                  <a:prstClr val="white"/>
                </a:solidFill>
              </a:rPr>
              <a:t> cho các đội còn lại. </a:t>
            </a:r>
            <a:endParaRPr lang="en-US" sz="4000" dirty="0">
              <a:solidFill>
                <a:prstClr val="white"/>
              </a:solidFill>
            </a:endParaRPr>
          </a:p>
        </p:txBody>
      </p:sp>
    </p:spTree>
    <p:extLst>
      <p:ext uri="{BB962C8B-B14F-4D97-AF65-F5344CB8AC3E}">
        <p14:creationId xmlns:p14="http://schemas.microsoft.com/office/powerpoint/2010/main" val="3275185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2"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pPr>
            <a:r>
              <a:rPr lang="en-US" sz="4000" b="1" dirty="0">
                <a:solidFill>
                  <a:srgbClr val="FFFF00"/>
                </a:solidFill>
                <a:latin typeface="Arial" panose="020B0604020202020204" pitchFamily="34" charset="0"/>
                <a:cs typeface="Arial" panose="020B0604020202020204" pitchFamily="34" charset="0"/>
              </a:rPr>
              <a:t>Câu </a:t>
            </a:r>
            <a:r>
              <a:rPr lang="en-US" sz="4000" b="1" dirty="0" err="1">
                <a:solidFill>
                  <a:srgbClr val="FFFF00"/>
                </a:solidFill>
                <a:latin typeface="Arial" panose="020B0604020202020204" pitchFamily="34" charset="0"/>
                <a:cs typeface="Arial" panose="020B0604020202020204" pitchFamily="34" charset="0"/>
              </a:rPr>
              <a:t>hỏi</a:t>
            </a:r>
            <a:r>
              <a:rPr lang="en-US" sz="4000" b="1" dirty="0">
                <a:solidFill>
                  <a:srgbClr val="FFFF00"/>
                </a:solidFill>
                <a:latin typeface="Arial" panose="020B0604020202020204" pitchFamily="34" charset="0"/>
                <a:cs typeface="Arial" panose="020B0604020202020204" pitchFamily="34" charset="0"/>
              </a:rPr>
              <a:t>: </a:t>
            </a:r>
            <a:r>
              <a:rPr lang="vi-VN" sz="4000" b="1" dirty="0" smtClean="0">
                <a:solidFill>
                  <a:srgbClr val="FFFF00"/>
                </a:solidFill>
                <a:latin typeface="Arial" panose="020B0604020202020204" pitchFamily="34" charset="0"/>
                <a:cs typeface="Arial" panose="020B0604020202020204" pitchFamily="34" charset="0"/>
              </a:rPr>
              <a:t>Truyền thống nào sau đây thể hiện sự kính trọng, biết ơn với những người đã từng dạy dỗ mình?</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Uống nước nhớ nguồn</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Hiếu thảo</a:t>
            </a:r>
          </a:p>
          <a:p>
            <a:pPr algn="just">
              <a:lnSpc>
                <a:spcPct val="150000"/>
              </a:lnSpc>
              <a:buClrTx/>
              <a:buFontTx/>
              <a:buNone/>
            </a:pPr>
            <a:r>
              <a:rPr lang="en-US" sz="4000" dirty="0" smtClean="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C. </a:t>
            </a:r>
            <a:r>
              <a:rPr lang="vi-VN" sz="4000" dirty="0" smtClean="0">
                <a:solidFill>
                  <a:prstClr val="white"/>
                </a:solidFill>
                <a:latin typeface="Arial" panose="020B0604020202020204" pitchFamily="34" charset="0"/>
                <a:cs typeface="Arial" panose="020B0604020202020204" pitchFamily="34" charset="0"/>
              </a:rPr>
              <a:t>Tôn sư trọng đạo</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D</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Yêu nước</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611126" y="1065371"/>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C</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14635307" y="9817960"/>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89922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2" y="1126559"/>
            <a:ext cx="12603196"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800" b="1" dirty="0">
                <a:solidFill>
                  <a:srgbClr val="FFFF00"/>
                </a:solidFill>
                <a:latin typeface="Arial" panose="020B0604020202020204" pitchFamily="34" charset="0"/>
                <a:cs typeface="Arial" panose="020B0604020202020204" pitchFamily="34" charset="0"/>
              </a:rPr>
              <a:t>Câu </a:t>
            </a:r>
            <a:r>
              <a:rPr lang="en-US" sz="2800" b="1" dirty="0" err="1">
                <a:solidFill>
                  <a:srgbClr val="FFFF00"/>
                </a:solidFill>
                <a:latin typeface="Arial" panose="020B0604020202020204" pitchFamily="34" charset="0"/>
                <a:cs typeface="Arial" panose="020B0604020202020204" pitchFamily="34" charset="0"/>
              </a:rPr>
              <a:t>hỏi</a:t>
            </a:r>
            <a:r>
              <a:rPr lang="en-US" sz="2800" b="1" dirty="0">
                <a:solidFill>
                  <a:srgbClr val="FFFF00"/>
                </a:solidFill>
                <a:latin typeface="Arial" panose="020B0604020202020204" pitchFamily="34" charset="0"/>
                <a:cs typeface="Arial" panose="020B0604020202020204" pitchFamily="34" charset="0"/>
              </a:rPr>
              <a:t>: </a:t>
            </a:r>
            <a:r>
              <a:rPr lang="vi-VN" sz="2800" b="1" dirty="0" smtClean="0">
                <a:solidFill>
                  <a:srgbClr val="FFFF00"/>
                </a:solidFill>
                <a:latin typeface="Arial" panose="020B0604020202020204" pitchFamily="34" charset="0"/>
                <a:cs typeface="Arial" panose="020B0604020202020204" pitchFamily="34" charset="0"/>
              </a:rPr>
              <a:t>Truyền thống quê hương là những gia trị vật chất, tinh thần mà người dân ở một vùng đất cụ thể tạo ra và được lưu truyền từ</a:t>
            </a:r>
            <a:r>
              <a:rPr lang="en-US" sz="2800" dirty="0" smtClean="0">
                <a:solidFill>
                  <a:prstClr val="white"/>
                </a:solidFill>
                <a:latin typeface="Arial" panose="020B0604020202020204" pitchFamily="34" charset="0"/>
                <a:cs typeface="Arial" panose="020B0604020202020204" pitchFamily="34" charset="0"/>
              </a:rPr>
              <a:t>   </a:t>
            </a:r>
            <a:endParaRPr lang="vi-VN" sz="2800" dirty="0" smtClean="0">
              <a:solidFill>
                <a:prstClr val="white"/>
              </a:solidFill>
              <a:latin typeface="Arial" panose="020B0604020202020204" pitchFamily="34" charset="0"/>
              <a:cs typeface="Arial" panose="020B0604020202020204" pitchFamily="34" charset="0"/>
            </a:endParaRP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Thế hệ này sang thế hệ khác		</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Nước này sang nước khác</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Địa phương này sang địa phương khác</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Người vùng này sang người vùng khác</a:t>
            </a:r>
            <a:endParaRPr lang="vi-VN" sz="2800" dirty="0" smtClean="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898232"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9900" b="1" dirty="0">
                  <a:solidFill>
                    <a:prstClr val="white"/>
                  </a:solidFill>
                  <a:latin typeface="Arial" panose="020B0604020202020204" pitchFamily="34" charset="0"/>
                  <a:cs typeface="Arial" panose="020B0604020202020204" pitchFamily="34" charset="0"/>
                </a:rPr>
                <a:t>A</a:t>
              </a:r>
              <a:endParaRPr lang="en-US" sz="9900" b="1"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14614203" y="9776863"/>
            <a:ext cx="1914158" cy="51014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9191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2"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4000" b="1" dirty="0">
                <a:solidFill>
                  <a:srgbClr val="FFFF00"/>
                </a:solidFill>
                <a:latin typeface="Arial" panose="020B0604020202020204" pitchFamily="34" charset="0"/>
                <a:cs typeface="Arial" panose="020B0604020202020204" pitchFamily="34" charset="0"/>
              </a:rPr>
              <a:t>Câu </a:t>
            </a:r>
            <a:r>
              <a:rPr lang="en-US" sz="4000" b="1" dirty="0" err="1">
                <a:solidFill>
                  <a:srgbClr val="FFFF00"/>
                </a:solidFill>
                <a:latin typeface="Arial" panose="020B0604020202020204" pitchFamily="34" charset="0"/>
                <a:cs typeface="Arial" panose="020B0604020202020204" pitchFamily="34" charset="0"/>
              </a:rPr>
              <a:t>hỏi</a:t>
            </a:r>
            <a:r>
              <a:rPr lang="en-US" sz="4000" b="1" dirty="0">
                <a:solidFill>
                  <a:srgbClr val="FFFF00"/>
                </a:solidFill>
                <a:latin typeface="Arial" panose="020B0604020202020204" pitchFamily="34" charset="0"/>
                <a:cs typeface="Arial" panose="020B0604020202020204" pitchFamily="34" charset="0"/>
              </a:rPr>
              <a:t>: </a:t>
            </a:r>
            <a:r>
              <a:rPr lang="vi-VN" sz="4000" b="1" dirty="0" smtClean="0">
                <a:solidFill>
                  <a:srgbClr val="FFFF00"/>
                </a:solidFill>
                <a:latin typeface="Arial" panose="020B0604020202020204" pitchFamily="34" charset="0"/>
                <a:cs typeface="Arial" panose="020B0604020202020204" pitchFamily="34" charset="0"/>
              </a:rPr>
              <a:t>Phương án nào dưới đây không phải là truyền thống tốt đẹp của quê hương?</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Yêu nước</a:t>
            </a:r>
            <a:r>
              <a:rPr lang="nl-NL"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nl-NL" sz="4000" dirty="0" smtClean="0">
                <a:solidFill>
                  <a:prstClr val="white"/>
                </a:solidFill>
                <a:latin typeface="Arial" panose="020B0604020202020204" pitchFamily="34" charset="0"/>
                <a:cs typeface="Arial" panose="020B0604020202020204" pitchFamily="34" charset="0"/>
              </a:rPr>
              <a:t>B</a:t>
            </a:r>
            <a:r>
              <a:rPr lang="nl-NL"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Trung thực</a:t>
            </a:r>
            <a:endParaRPr lang="en-US" sz="4000" dirty="0">
              <a:solidFill>
                <a:prstClr val="white"/>
              </a:solidFill>
              <a:latin typeface="Arial" panose="020B0604020202020204" pitchFamily="34" charset="0"/>
              <a:cs typeface="Arial" panose="020B0604020202020204" pitchFamily="34" charset="0"/>
            </a:endParaRPr>
          </a:p>
          <a:p>
            <a:pPr algn="just">
              <a:lnSpc>
                <a:spcPct val="150000"/>
              </a:lnSpc>
            </a:pPr>
            <a:r>
              <a:rPr lang="nl-NL" sz="4000" dirty="0">
                <a:solidFill>
                  <a:prstClr val="white"/>
                </a:solidFill>
                <a:latin typeface="Arial" panose="020B0604020202020204" pitchFamily="34" charset="0"/>
                <a:cs typeface="Arial" panose="020B0604020202020204" pitchFamily="34" charset="0"/>
              </a:rPr>
              <a:t>   C. </a:t>
            </a:r>
            <a:r>
              <a:rPr lang="vi-VN" sz="4000" dirty="0" smtClean="0">
                <a:solidFill>
                  <a:prstClr val="white"/>
                </a:solidFill>
                <a:latin typeface="Arial" panose="020B0604020202020204" pitchFamily="34" charset="0"/>
                <a:cs typeface="Arial" panose="020B0604020202020204" pitchFamily="34" charset="0"/>
              </a:rPr>
              <a:t>Dũng cảm				</a:t>
            </a:r>
            <a:r>
              <a:rPr lang="nl-NL" sz="4000" dirty="0" smtClean="0">
                <a:solidFill>
                  <a:prstClr val="white"/>
                </a:solidFill>
                <a:latin typeface="Arial" panose="020B0604020202020204" pitchFamily="34" charset="0"/>
                <a:cs typeface="Arial" panose="020B0604020202020204" pitchFamily="34" charset="0"/>
              </a:rPr>
              <a:t>D</a:t>
            </a:r>
            <a:r>
              <a:rPr lang="nl-NL"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Hà tiện, ích kỉ</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343428"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D</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sp>
        <p:nvSpPr>
          <p:cNvPr id="35" name="Parallelogram 34"/>
          <p:cNvSpPr/>
          <p:nvPr/>
        </p:nvSpPr>
        <p:spPr>
          <a:xfrm flipH="1">
            <a:off x="14008891" y="9860124"/>
            <a:ext cx="1813310"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0755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42900"/>
            <a:ext cx="162306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219200" y="7316046"/>
            <a:ext cx="1795549" cy="2286000"/>
          </a:xfrm>
          <a:prstGeom prst="rect">
            <a:avLst/>
          </a:prstGeom>
        </p:spPr>
      </p:pic>
      <p:sp>
        <p:nvSpPr>
          <p:cNvPr id="7" name="TextBox 6"/>
          <p:cNvSpPr txBox="1"/>
          <p:nvPr/>
        </p:nvSpPr>
        <p:spPr>
          <a:xfrm>
            <a:off x="2648612" y="2170143"/>
            <a:ext cx="12990775" cy="972574"/>
          </a:xfrm>
          <a:prstGeom prst="rect">
            <a:avLst/>
          </a:prstGeom>
          <a:noFill/>
        </p:spPr>
        <p:txBody>
          <a:bodyPr wrap="square" rtlCol="0">
            <a:spAutoFit/>
          </a:bodyPr>
          <a:lstStyle/>
          <a:p>
            <a:pPr algn="ctr">
              <a:lnSpc>
                <a:spcPct val="130000"/>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vi-VN" sz="4400" b="1" dirty="0" smtClean="0">
                <a:solidFill>
                  <a:schemeClr val="accent5">
                    <a:lumMod val="50000"/>
                  </a:schemeClr>
                </a:solidFill>
                <a:latin typeface="Arial" panose="020B0604020202020204" pitchFamily="34" charset="0"/>
                <a:cs typeface="Arial" panose="020B0604020202020204" pitchFamily="34" charset="0"/>
              </a:rPr>
              <a:t>Giới thiệu một truyền thống của địa phương</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
        <p:nvSpPr>
          <p:cNvPr id="9" name="Oval Callout 8"/>
          <p:cNvSpPr/>
          <p:nvPr/>
        </p:nvSpPr>
        <p:spPr>
          <a:xfrm>
            <a:off x="2595659" y="3396399"/>
            <a:ext cx="8491451" cy="5943600"/>
          </a:xfrm>
          <a:prstGeom prst="wedgeEllipseCallout">
            <a:avLst>
              <a:gd name="adj1" fmla="val 44549"/>
              <a:gd name="adj2" fmla="val 42871"/>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5742" y="4073182"/>
            <a:ext cx="6163195" cy="470898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Giới thiệu với bạn bè, người thân trong gia đình hoặc người quen về một số sản phẩm mô tả truyền thống của địa phương.</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9760" y="3325634"/>
            <a:ext cx="6172190" cy="6172190"/>
          </a:xfrm>
          <a:prstGeom prst="rect">
            <a:avLst/>
          </a:prstGeom>
        </p:spPr>
      </p:pic>
      <p:sp>
        <p:nvSpPr>
          <p:cNvPr id="12" name="TextBox 11"/>
          <p:cNvSpPr txBox="1"/>
          <p:nvPr/>
        </p:nvSpPr>
        <p:spPr>
          <a:xfrm>
            <a:off x="6795439" y="800100"/>
            <a:ext cx="4697120" cy="1107996"/>
          </a:xfrm>
          <a:prstGeom prst="rect">
            <a:avLst/>
          </a:prstGeom>
          <a:noFill/>
        </p:spPr>
        <p:txBody>
          <a:bodyPr wrap="none" rtlCol="0">
            <a:spAutoFit/>
          </a:bodyPr>
          <a:lstStyle/>
          <a:p>
            <a:pPr algn="ctr"/>
            <a:r>
              <a:rPr lang="vi-VN" sz="6400" b="1" dirty="0" smtClean="0">
                <a:solidFill>
                  <a:srgbClr val="FF0000"/>
                </a:solidFill>
                <a:latin typeface="Arial" panose="020B0604020202020204" pitchFamily="34" charset="0"/>
                <a:cs typeface="Arial" panose="020B0604020202020204" pitchFamily="34" charset="0"/>
              </a:rPr>
              <a:t>VẬN DỤNG</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914400" y="571500"/>
            <a:ext cx="16230600" cy="9143765"/>
            <a:chOff x="0" y="0"/>
            <a:chExt cx="9329252" cy="4981798"/>
          </a:xfrm>
        </p:grpSpPr>
        <p:sp>
          <p:nvSpPr>
            <p:cNvPr id="4" name="Freeform 4"/>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5" name="Group 5"/>
          <p:cNvGrpSpPr/>
          <p:nvPr/>
        </p:nvGrpSpPr>
        <p:grpSpPr>
          <a:xfrm>
            <a:off x="1321468" y="822454"/>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FBF6E"/>
            </a:solidFill>
          </p:spPr>
        </p:sp>
      </p:grpSp>
      <p:grpSp>
        <p:nvGrpSpPr>
          <p:cNvPr id="7" name="Group 7"/>
          <p:cNvGrpSpPr/>
          <p:nvPr/>
        </p:nvGrpSpPr>
        <p:grpSpPr>
          <a:xfrm>
            <a:off x="5806384" y="822454"/>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1070279" y="1657115"/>
            <a:ext cx="15846121" cy="7962900"/>
            <a:chOff x="0" y="0"/>
            <a:chExt cx="9225462" cy="4338427"/>
          </a:xfrm>
        </p:grpSpPr>
        <p:sp>
          <p:nvSpPr>
            <p:cNvPr id="10" name="Freeform 10"/>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EFBF6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80656" y="991839"/>
            <a:ext cx="606061" cy="606061"/>
          </a:xfrm>
          <a:prstGeom prst="rect">
            <a:avLst/>
          </a:prstGeom>
        </p:spPr>
      </p:pic>
      <p:grpSp>
        <p:nvGrpSpPr>
          <p:cNvPr id="12" name="Group 12"/>
          <p:cNvGrpSpPr/>
          <p:nvPr/>
        </p:nvGrpSpPr>
        <p:grpSpPr>
          <a:xfrm>
            <a:off x="1447800" y="1969621"/>
            <a:ext cx="13719878" cy="1184836"/>
            <a:chOff x="0" y="0"/>
            <a:chExt cx="17505273" cy="963471"/>
          </a:xfrm>
        </p:grpSpPr>
        <p:sp>
          <p:nvSpPr>
            <p:cNvPr id="13" name="Freeform 13"/>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4" name="Group 14"/>
          <p:cNvGrpSpPr/>
          <p:nvPr/>
        </p:nvGrpSpPr>
        <p:grpSpPr>
          <a:xfrm>
            <a:off x="1447800" y="3444085"/>
            <a:ext cx="15013263" cy="5871130"/>
            <a:chOff x="0" y="0"/>
            <a:chExt cx="8850759" cy="3404316"/>
          </a:xfrm>
        </p:grpSpPr>
        <p:sp>
          <p:nvSpPr>
            <p:cNvPr id="15" name="Freeform 15"/>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6" name="Group 16"/>
          <p:cNvGrpSpPr/>
          <p:nvPr/>
        </p:nvGrpSpPr>
        <p:grpSpPr>
          <a:xfrm>
            <a:off x="15641273" y="860554"/>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8" name="Group 18"/>
          <p:cNvGrpSpPr/>
          <p:nvPr/>
        </p:nvGrpSpPr>
        <p:grpSpPr>
          <a:xfrm>
            <a:off x="14914211" y="860554"/>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6368335" y="860554"/>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50623" y="2133174"/>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73450" y="2142865"/>
            <a:ext cx="587613" cy="456869"/>
          </a:xfrm>
          <a:prstGeom prst="rect">
            <a:avLst/>
          </a:prstGeom>
        </p:spPr>
      </p:pic>
      <p:sp>
        <p:nvSpPr>
          <p:cNvPr id="30" name="TextBox 29"/>
          <p:cNvSpPr txBox="1"/>
          <p:nvPr/>
        </p:nvSpPr>
        <p:spPr>
          <a:xfrm>
            <a:off x="6878727" y="2023430"/>
            <a:ext cx="4336444" cy="1077218"/>
          </a:xfrm>
          <a:prstGeom prst="rect">
            <a:avLst/>
          </a:prstGeom>
          <a:noFill/>
        </p:spPr>
        <p:txBody>
          <a:bodyPr wrap="none" rtlCol="0">
            <a:spAutoFit/>
          </a:bodyPr>
          <a:lstStyle/>
          <a:p>
            <a:r>
              <a:rPr lang="en-US" sz="6400" b="1" dirty="0" smtClean="0">
                <a:solidFill>
                  <a:srgbClr val="C00000"/>
                </a:solidFill>
                <a:latin typeface="Arial" panose="020B0604020202020204" pitchFamily="34" charset="0"/>
                <a:cs typeface="Arial" panose="020B0604020202020204" pitchFamily="34" charset="0"/>
              </a:rPr>
              <a:t>KẾT LUẬN</a:t>
            </a:r>
            <a:endParaRPr lang="en-US" sz="6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30146" y="4017046"/>
            <a:ext cx="13633606" cy="4708981"/>
          </a:xfrm>
          <a:prstGeom prst="rect">
            <a:avLst/>
          </a:prstGeom>
        </p:spPr>
        <p:txBody>
          <a:bodyPr wrap="square">
            <a:spAutoFit/>
          </a:bodyPr>
          <a:lstStyle/>
          <a:p>
            <a:pPr algn="just">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Mỗi địa phương trên khắp đất nước ta đều có những truyền thống đáng tự hào. Càng hiểu biết về những truyền thống của quê hương, chúng ta càng tự hào, yêu quê hương, đổng thời thấy rõ được trách nhiệm của bản thân trong việc bảo tốn và phái huy các truyền thống tốt đẹp đó.</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414858"/>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0" name="Group 10"/>
          <p:cNvGrpSpPr/>
          <p:nvPr/>
        </p:nvGrpSpPr>
        <p:grpSpPr>
          <a:xfrm>
            <a:off x="1066799" y="4046825"/>
            <a:ext cx="7372609" cy="3992418"/>
            <a:chOff x="0" y="0"/>
            <a:chExt cx="2905467" cy="2175189"/>
          </a:xfrm>
        </p:grpSpPr>
        <p:sp>
          <p:nvSpPr>
            <p:cNvPr id="11" name="Freeform 11"/>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2" name="Group 12"/>
          <p:cNvGrpSpPr/>
          <p:nvPr/>
        </p:nvGrpSpPr>
        <p:grpSpPr>
          <a:xfrm>
            <a:off x="1066799" y="4515263"/>
            <a:ext cx="7388181" cy="4920029"/>
            <a:chOff x="0" y="0"/>
            <a:chExt cx="2905467" cy="2680580"/>
          </a:xfrm>
        </p:grpSpPr>
        <p:sp>
          <p:nvSpPr>
            <p:cNvPr id="13" name="Freeform 13"/>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grpSp>
        <p:nvGrpSpPr>
          <p:cNvPr id="17" name="Group 17"/>
          <p:cNvGrpSpPr/>
          <p:nvPr/>
        </p:nvGrpSpPr>
        <p:grpSpPr>
          <a:xfrm>
            <a:off x="9364274" y="4046825"/>
            <a:ext cx="8014433" cy="3992418"/>
            <a:chOff x="0" y="0"/>
            <a:chExt cx="2905467" cy="2175189"/>
          </a:xfrm>
        </p:grpSpPr>
        <p:sp>
          <p:nvSpPr>
            <p:cNvPr id="18" name="Freeform 18"/>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9" name="Group 19"/>
          <p:cNvGrpSpPr/>
          <p:nvPr/>
        </p:nvGrpSpPr>
        <p:grpSpPr>
          <a:xfrm>
            <a:off x="9364274" y="4503538"/>
            <a:ext cx="8014433" cy="4920029"/>
            <a:chOff x="0" y="0"/>
            <a:chExt cx="2905467" cy="2680580"/>
          </a:xfrm>
        </p:grpSpPr>
        <p:sp>
          <p:nvSpPr>
            <p:cNvPr id="20" name="Freeform 20"/>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grpSp>
        <p:nvGrpSpPr>
          <p:cNvPr id="27" name="Group 27"/>
          <p:cNvGrpSpPr/>
          <p:nvPr/>
        </p:nvGrpSpPr>
        <p:grpSpPr>
          <a:xfrm>
            <a:off x="1066799" y="569605"/>
            <a:ext cx="16311908" cy="3006381"/>
            <a:chOff x="0" y="0"/>
            <a:chExt cx="6122549" cy="1943741"/>
          </a:xfrm>
        </p:grpSpPr>
        <p:sp>
          <p:nvSpPr>
            <p:cNvPr id="28" name="Freeform 28"/>
            <p:cNvSpPr/>
            <p:nvPr/>
          </p:nvSpPr>
          <p:spPr>
            <a:xfrm>
              <a:off x="0" y="0"/>
              <a:ext cx="6122549" cy="1943741"/>
            </a:xfrm>
            <a:custGeom>
              <a:avLst/>
              <a:gdLst/>
              <a:ahLst/>
              <a:cxnLst/>
              <a:rect l="l" t="t" r="r" b="b"/>
              <a:pathLst>
                <a:path w="6122549" h="1943741">
                  <a:moveTo>
                    <a:pt x="5998089" y="1943740"/>
                  </a:moveTo>
                  <a:lnTo>
                    <a:pt x="124460" y="1943740"/>
                  </a:lnTo>
                  <a:cubicBezTo>
                    <a:pt x="55880" y="1943740"/>
                    <a:pt x="0" y="1887861"/>
                    <a:pt x="0" y="1819280"/>
                  </a:cubicBezTo>
                  <a:lnTo>
                    <a:pt x="0" y="124460"/>
                  </a:lnTo>
                  <a:cubicBezTo>
                    <a:pt x="0" y="55880"/>
                    <a:pt x="55880" y="0"/>
                    <a:pt x="124460" y="0"/>
                  </a:cubicBezTo>
                  <a:lnTo>
                    <a:pt x="5998089" y="0"/>
                  </a:lnTo>
                  <a:cubicBezTo>
                    <a:pt x="6066669" y="0"/>
                    <a:pt x="6122549" y="55880"/>
                    <a:pt x="6122549" y="124460"/>
                  </a:cubicBezTo>
                  <a:lnTo>
                    <a:pt x="6122549" y="1819281"/>
                  </a:lnTo>
                  <a:cubicBezTo>
                    <a:pt x="6122549" y="1887861"/>
                    <a:pt x="6066669" y="1943741"/>
                    <a:pt x="5998089" y="1943741"/>
                  </a:cubicBezTo>
                  <a:close/>
                </a:path>
              </a:pathLst>
            </a:custGeom>
            <a:solidFill>
              <a:srgbClr val="FAF9F5"/>
            </a:solidFill>
          </p:spPr>
        </p:sp>
      </p:grpSp>
      <p:sp>
        <p:nvSpPr>
          <p:cNvPr id="29" name="TextBox 29"/>
          <p:cNvSpPr txBox="1"/>
          <p:nvPr/>
        </p:nvSpPr>
        <p:spPr>
          <a:xfrm>
            <a:off x="4023779" y="1638300"/>
            <a:ext cx="10239886" cy="923330"/>
          </a:xfrm>
          <a:prstGeom prst="rect">
            <a:avLst/>
          </a:prstGeom>
        </p:spPr>
        <p:txBody>
          <a:bodyPr lIns="0" tIns="0" rIns="0" bIns="0" rtlCol="0" anchor="t">
            <a:spAutoFit/>
          </a:bodyPr>
          <a:lstStyle/>
          <a:p>
            <a:pPr algn="ctr">
              <a:lnSpc>
                <a:spcPts val="7200"/>
              </a:lnSpc>
            </a:pPr>
            <a:r>
              <a:rPr lang="en-US" sz="6600" b="1" dirty="0" smtClean="0">
                <a:solidFill>
                  <a:schemeClr val="accent5">
                    <a:lumMod val="50000"/>
                  </a:schemeClr>
                </a:solidFill>
                <a:latin typeface="Arial" panose="020B0604020202020204" pitchFamily="34" charset="0"/>
                <a:cs typeface="Arial" panose="020B0604020202020204" pitchFamily="34" charset="0"/>
              </a:rPr>
              <a:t>HƯỚNG DẪN VỀ NHÀ</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grpSp>
        <p:nvGrpSpPr>
          <p:cNvPr id="30" name="Group 30"/>
          <p:cNvGrpSpPr/>
          <p:nvPr/>
        </p:nvGrpSpPr>
        <p:grpSpPr>
          <a:xfrm>
            <a:off x="16220949" y="8763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54099" y="8763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687800" y="8763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Rectangle 41"/>
          <p:cNvSpPr/>
          <p:nvPr/>
        </p:nvSpPr>
        <p:spPr>
          <a:xfrm>
            <a:off x="1500366" y="5166360"/>
            <a:ext cx="6521045" cy="3013838"/>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rèn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luyện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dựng</a:t>
            </a:r>
            <a:r>
              <a:rPr lang="en-US" sz="4400" dirty="0">
                <a:latin typeface="Arial" panose="020B0604020202020204" pitchFamily="34" charset="0"/>
                <a:cs typeface="Arial" panose="020B0604020202020204" pitchFamily="34" charset="0"/>
              </a:rPr>
              <a:t>.</a:t>
            </a:r>
          </a:p>
        </p:txBody>
      </p:sp>
      <p:sp>
        <p:nvSpPr>
          <p:cNvPr id="43" name="Rectangle 42"/>
          <p:cNvSpPr/>
          <p:nvPr/>
        </p:nvSpPr>
        <p:spPr>
          <a:xfrm>
            <a:off x="10173700" y="5134011"/>
            <a:ext cx="6395580" cy="2123658"/>
          </a:xfrm>
          <a:prstGeom prst="rect">
            <a:avLst/>
          </a:prstGeom>
        </p:spPr>
        <p:txBody>
          <a:bodyPr wrap="square">
            <a:spAutoFit/>
          </a:bodyPr>
          <a:lstStyle/>
          <a:p>
            <a:pPr algn="just">
              <a:lnSpc>
                <a:spcPct val="150000"/>
              </a:lnSpc>
            </a:pPr>
            <a:r>
              <a:rPr lang="vi-VN" sz="4400" dirty="0"/>
              <a:t>Đọc và tìm hiểu trước nội dung bài học </a:t>
            </a:r>
            <a:r>
              <a:rPr lang="vi-VN" sz="4400" dirty="0" smtClean="0"/>
              <a:t>mới.</a:t>
            </a:r>
            <a:endParaRPr lang="en-US" sz="4400" dirty="0"/>
          </a:p>
        </p:txBody>
      </p:sp>
    </p:spTree>
    <p:extLst>
      <p:ext uri="{BB962C8B-B14F-4D97-AF65-F5344CB8AC3E}">
        <p14:creationId xmlns:p14="http://schemas.microsoft.com/office/powerpoint/2010/main" val="2739940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strVal val="#ppt_w+.3"/>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animEffect transition="in" filter="fade">
                                      <p:cBhvr>
                                        <p:cTn id="23" dur="500"/>
                                        <p:tgtEl>
                                          <p:spTgt spid="17"/>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ppt_w+.3"/>
                                          </p:val>
                                        </p:tav>
                                        <p:tav tm="100000">
                                          <p:val>
                                            <p:strVal val="#ppt_w"/>
                                          </p:val>
                                        </p:tav>
                                      </p:tavLst>
                                    </p:anim>
                                    <p:anim calcmode="lin" valueType="num">
                                      <p:cBhvr>
                                        <p:cTn id="27" dur="500" fill="hold"/>
                                        <p:tgtEl>
                                          <p:spTgt spid="19"/>
                                        </p:tgtEl>
                                        <p:attrNameLst>
                                          <p:attrName>ppt_h</p:attrName>
                                        </p:attrNameLst>
                                      </p:cBhvr>
                                      <p:tavLst>
                                        <p:tav tm="0">
                                          <p:val>
                                            <p:strVal val="#ppt_h"/>
                                          </p:val>
                                        </p:tav>
                                        <p:tav tm="100000">
                                          <p:val>
                                            <p:strVal val="#ppt_h"/>
                                          </p:val>
                                        </p:tav>
                                      </p:tavLst>
                                    </p:anim>
                                    <p:animEffect transition="in" filter="fade">
                                      <p:cBhvr>
                                        <p:cTn id="28" dur="500"/>
                                        <p:tgtEl>
                                          <p:spTgt spid="19"/>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strVal val="#ppt_w+.3"/>
                                          </p:val>
                                        </p:tav>
                                        <p:tav tm="100000">
                                          <p:val>
                                            <p:strVal val="#ppt_w"/>
                                          </p:val>
                                        </p:tav>
                                      </p:tavLst>
                                    </p:anim>
                                    <p:anim calcmode="lin" valueType="num">
                                      <p:cBhvr>
                                        <p:cTn id="32" dur="500" fill="hold"/>
                                        <p:tgtEl>
                                          <p:spTgt spid="43"/>
                                        </p:tgtEl>
                                        <p:attrNameLst>
                                          <p:attrName>ppt_h</p:attrName>
                                        </p:attrNameLst>
                                      </p:cBhvr>
                                      <p:tavLst>
                                        <p:tav tm="0">
                                          <p:val>
                                            <p:strVal val="#ppt_h"/>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8" name="Group 8"/>
          <p:cNvGrpSpPr/>
          <p:nvPr/>
        </p:nvGrpSpPr>
        <p:grpSpPr>
          <a:xfrm>
            <a:off x="1676400" y="419100"/>
            <a:ext cx="15125700" cy="9406544"/>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962149" y="2229297"/>
            <a:ext cx="14549757" cy="7270280"/>
            <a:chOff x="0" y="0"/>
            <a:chExt cx="4083826" cy="3487348"/>
          </a:xfrm>
        </p:grpSpPr>
        <p:sp>
          <p:nvSpPr>
            <p:cNvPr id="11" name="Freeform 11"/>
            <p:cNvSpPr/>
            <p:nvPr/>
          </p:nvSpPr>
          <p:spPr>
            <a:xfrm>
              <a:off x="0" y="0"/>
              <a:ext cx="4083826" cy="3487348"/>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grpSp>
        <p:nvGrpSpPr>
          <p:cNvPr id="15" name="Group 15"/>
          <p:cNvGrpSpPr/>
          <p:nvPr/>
        </p:nvGrpSpPr>
        <p:grpSpPr>
          <a:xfrm>
            <a:off x="1946012" y="722937"/>
            <a:ext cx="14582029" cy="1281959"/>
            <a:chOff x="0" y="0"/>
            <a:chExt cx="9009446" cy="963471"/>
          </a:xfrm>
        </p:grpSpPr>
        <p:sp>
          <p:nvSpPr>
            <p:cNvPr id="16" name="Freeform 16"/>
            <p:cNvSpPr/>
            <p:nvPr/>
          </p:nvSpPr>
          <p:spPr>
            <a:xfrm>
              <a:off x="0" y="0"/>
              <a:ext cx="9010717" cy="963471"/>
            </a:xfrm>
            <a:custGeom>
              <a:avLst/>
              <a:gdLst/>
              <a:ahLst/>
              <a:cxnLst/>
              <a:rect l="l" t="t" r="r" b="b"/>
              <a:pathLst>
                <a:path w="9010717" h="963471">
                  <a:moveTo>
                    <a:pt x="8456996" y="963471"/>
                  </a:moveTo>
                  <a:lnTo>
                    <a:pt x="553720" y="963471"/>
                  </a:lnTo>
                  <a:cubicBezTo>
                    <a:pt x="247650" y="963471"/>
                    <a:pt x="0" y="747748"/>
                    <a:pt x="0" y="482275"/>
                  </a:cubicBezTo>
                  <a:cubicBezTo>
                    <a:pt x="0" y="215697"/>
                    <a:pt x="247650" y="0"/>
                    <a:pt x="553720" y="0"/>
                  </a:cubicBezTo>
                  <a:lnTo>
                    <a:pt x="8456996" y="0"/>
                  </a:lnTo>
                  <a:cubicBezTo>
                    <a:pt x="8763067" y="0"/>
                    <a:pt x="9010717" y="215697"/>
                    <a:pt x="9010717" y="482275"/>
                  </a:cubicBezTo>
                  <a:cubicBezTo>
                    <a:pt x="9009446" y="747748"/>
                    <a:pt x="8761796" y="963471"/>
                    <a:pt x="8456996" y="963471"/>
                  </a:cubicBezTo>
                  <a:close/>
                </a:path>
              </a:pathLst>
            </a:custGeom>
            <a:solidFill>
              <a:srgbClr val="FAF9F5"/>
            </a:solidFill>
          </p:spPr>
        </p:sp>
      </p:grpSp>
      <p:sp>
        <p:nvSpPr>
          <p:cNvPr id="24" name="TextBox 24"/>
          <p:cNvSpPr txBox="1"/>
          <p:nvPr/>
        </p:nvSpPr>
        <p:spPr>
          <a:xfrm>
            <a:off x="2590800" y="2438847"/>
            <a:ext cx="13268578" cy="971100"/>
          </a:xfrm>
          <a:prstGeom prst="rect">
            <a:avLst/>
          </a:prstGeom>
        </p:spPr>
        <p:txBody>
          <a:bodyPr wrap="square" lIns="0" tIns="0" rIns="0" bIns="0" rtlCol="0" anchor="t">
            <a:spAutoFit/>
          </a:bodyPr>
          <a:lstStyle/>
          <a:p>
            <a:pPr algn="ctr">
              <a:lnSpc>
                <a:spcPct val="150000"/>
              </a:lnSpc>
            </a:pPr>
            <a:r>
              <a:rPr lang="vi-VN" sz="4800" dirty="0" smtClean="0">
                <a:solidFill>
                  <a:srgbClr val="1D1D1B"/>
                </a:solidFill>
                <a:latin typeface="Arial" panose="020B0604020202020204" pitchFamily="34" charset="0"/>
                <a:cs typeface="Arial" panose="020B0604020202020204" pitchFamily="34" charset="0"/>
              </a:rPr>
              <a:t>Trò chơi </a:t>
            </a:r>
            <a:r>
              <a:rPr lang="vi-VN" sz="4800" b="1" i="1" dirty="0" smtClean="0">
                <a:solidFill>
                  <a:schemeClr val="accent2">
                    <a:lumMod val="75000"/>
                  </a:schemeClr>
                </a:solidFill>
                <a:latin typeface="Arial" panose="020B0604020202020204" pitchFamily="34" charset="0"/>
                <a:cs typeface="Arial" panose="020B0604020202020204" pitchFamily="34" charset="0"/>
              </a:rPr>
              <a:t>“ĐUỔI HÌNH BẮT CHỮ”</a:t>
            </a:r>
            <a:endParaRPr lang="en-US" sz="4800" b="1" i="1" dirty="0">
              <a:solidFill>
                <a:schemeClr val="accent2">
                  <a:lumMod val="75000"/>
                </a:schemeClr>
              </a:solidFill>
              <a:latin typeface="Arial" panose="020B0604020202020204" pitchFamily="34" charset="0"/>
              <a:cs typeface="Arial" panose="020B0604020202020204" pitchFamily="34" charset="0"/>
            </a:endParaRPr>
          </a:p>
        </p:txBody>
      </p:sp>
      <p:sp>
        <p:nvSpPr>
          <p:cNvPr id="26" name="TextBox 26"/>
          <p:cNvSpPr txBox="1"/>
          <p:nvPr/>
        </p:nvSpPr>
        <p:spPr>
          <a:xfrm>
            <a:off x="6765452" y="542419"/>
            <a:ext cx="4943149" cy="1477328"/>
          </a:xfrm>
          <a:prstGeom prst="rect">
            <a:avLst/>
          </a:prstGeom>
        </p:spPr>
        <p:txBody>
          <a:bodyPr wrap="square" lIns="0" tIns="0" rIns="0" bIns="0" rtlCol="0" anchor="t">
            <a:spAutoFit/>
          </a:bodyPr>
          <a:lstStyle/>
          <a:p>
            <a:pPr algn="ctr">
              <a:lnSpc>
                <a:spcPct val="150000"/>
              </a:lnSpc>
            </a:pPr>
            <a:r>
              <a:rPr lang="en-US" sz="6400" b="1" dirty="0" smtClean="0">
                <a:solidFill>
                  <a:schemeClr val="accent1">
                    <a:lumMod val="75000"/>
                  </a:schemeClr>
                </a:solidFill>
                <a:latin typeface="Arial" panose="020B0604020202020204" pitchFamily="34" charset="0"/>
                <a:cs typeface="Arial" panose="020B0604020202020204" pitchFamily="34" charset="0"/>
              </a:rPr>
              <a:t>KHỞI ĐỘNG</a:t>
            </a:r>
            <a:endParaRPr lang="en-US" sz="64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2362200" y="3619500"/>
            <a:ext cx="7586749" cy="5632311"/>
          </a:xfrm>
          <a:prstGeom prst="rect">
            <a:avLst/>
          </a:prstGeom>
        </p:spPr>
        <p:txBody>
          <a:bodyPr wrap="square">
            <a:spAutoFit/>
          </a:bodyPr>
          <a:lstStyle/>
          <a:p>
            <a:pPr algn="just">
              <a:lnSpc>
                <a:spcPct val="150000"/>
              </a:lnSpc>
              <a:spcAft>
                <a:spcPts val="600"/>
              </a:spcAft>
            </a:pPr>
            <a:r>
              <a:rPr lang="vi-VN"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 chơi: </a:t>
            </a:r>
            <a:r>
              <a:rPr lang="vi-VN" sz="4000" dirty="0" smtClean="0">
                <a:latin typeface="Arial" panose="020B0604020202020204" pitchFamily="34" charset="0"/>
                <a:ea typeface="Times New Roman" panose="02020603050405020304" pitchFamily="18" charset="0"/>
                <a:cs typeface="Arial" panose="020B0604020202020204" pitchFamily="34" charset="0"/>
              </a:rPr>
              <a:t>Giáo viên chiếu</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Việt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Nam</a:t>
            </a:r>
            <a:r>
              <a:rPr lang="vi-VN" sz="4000" dirty="0" smtClean="0">
                <a:latin typeface="Arial" panose="020B0604020202020204" pitchFamily="34" charset="0"/>
                <a:ea typeface="Times New Roman" panose="02020603050405020304" pitchFamily="18" charset="0"/>
                <a:cs typeface="Arial" panose="020B0604020202020204" pitchFamily="34" charset="0"/>
              </a:rPr>
              <a:t> .Học sinh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nhìn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đoán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thống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vi-VN" sz="4000" dirty="0" smtClean="0">
                <a:latin typeface="Arial" panose="020B0604020202020204" pitchFamily="34" charset="0"/>
                <a:ea typeface="Times New Roman" panose="02020603050405020304" pitchFamily="18" charset="0"/>
                <a:cs typeface="Arial" panose="020B0604020202020204" pitchFamily="34" charset="0"/>
              </a:rPr>
              <a:t>Bạn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đoán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đúng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chiến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thắng</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0232476" y="4325810"/>
            <a:ext cx="5995902" cy="4475290"/>
          </a:xfrm>
          <a:prstGeom prst="rect">
            <a:avLst/>
          </a:prstGeom>
        </p:spPr>
      </p:pic>
    </p:spTree>
    <p:extLst>
      <p:ext uri="{BB962C8B-B14F-4D97-AF65-F5344CB8AC3E}">
        <p14:creationId xmlns:p14="http://schemas.microsoft.com/office/powerpoint/2010/main" val="1478254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sp>
        <p:nvSpPr>
          <p:cNvPr id="3" name="TextBox 3"/>
          <p:cNvSpPr txBox="1"/>
          <p:nvPr/>
        </p:nvSpPr>
        <p:spPr>
          <a:xfrm>
            <a:off x="2119219" y="2595180"/>
            <a:ext cx="14706600" cy="3693319"/>
          </a:xfrm>
          <a:prstGeom prst="rect">
            <a:avLst/>
          </a:prstGeom>
        </p:spPr>
        <p:txBody>
          <a:bodyPr wrap="square" lIns="0" tIns="0" rIns="0" bIns="0" rtlCol="0" anchor="t">
            <a:spAutoFit/>
          </a:bodyPr>
          <a:lstStyle/>
          <a:p>
            <a:pPr algn="ctr">
              <a:lnSpc>
                <a:spcPct val="150000"/>
              </a:lnSpc>
            </a:pPr>
            <a:r>
              <a:rPr lang="en-US" sz="8000" b="1" spc="195" dirty="0" smtClean="0">
                <a:solidFill>
                  <a:schemeClr val="accent2">
                    <a:lumMod val="75000"/>
                  </a:schemeClr>
                </a:solidFill>
                <a:latin typeface="Arial" panose="020B0604020202020204" pitchFamily="34" charset="0"/>
                <a:cs typeface="Arial" panose="020B0604020202020204" pitchFamily="34" charset="0"/>
              </a:rPr>
              <a:t>CẢM ƠN CÁC EM </a:t>
            </a:r>
          </a:p>
          <a:p>
            <a:pPr algn="ctr">
              <a:lnSpc>
                <a:spcPct val="150000"/>
              </a:lnSpc>
            </a:pPr>
            <a:r>
              <a:rPr lang="en-US" sz="8000" b="1" spc="195" dirty="0" smtClean="0">
                <a:solidFill>
                  <a:schemeClr val="accent2">
                    <a:lumMod val="75000"/>
                  </a:schemeClr>
                </a:solidFill>
                <a:latin typeface="Arial" panose="020B0604020202020204" pitchFamily="34" charset="0"/>
                <a:cs typeface="Arial" panose="020B0604020202020204" pitchFamily="34" charset="0"/>
              </a:rPr>
              <a:t>ĐÃ LẮNG NGHE BÀI GIẢNG!</a:t>
            </a:r>
            <a:endParaRPr lang="en-US" sz="8000" b="1" spc="195" dirty="0">
              <a:solidFill>
                <a:schemeClr val="accent2">
                  <a:lumMod val="75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9819" y="2595180"/>
            <a:ext cx="3078676" cy="69113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88427" y="5651655"/>
            <a:ext cx="1597146" cy="448178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7803513"/>
            <a:ext cx="2255336" cy="221433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404680" y="6744793"/>
            <a:ext cx="2097176" cy="109434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0780">
            <a:off x="9572994" y="650718"/>
            <a:ext cx="9111294" cy="1971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3655542"/>
            <a:ext cx="3009059" cy="57265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38934" y="1212432"/>
            <a:ext cx="1763166" cy="177283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85480" y="5561836"/>
            <a:ext cx="2984055" cy="3696464"/>
          </a:xfrm>
          <a:prstGeom prst="rect">
            <a:avLst/>
          </a:prstGeom>
        </p:spPr>
      </p:pic>
      <p:sp>
        <p:nvSpPr>
          <p:cNvPr id="8" name="Rectangle 7"/>
          <p:cNvSpPr/>
          <p:nvPr/>
        </p:nvSpPr>
        <p:spPr>
          <a:xfrm>
            <a:off x="3810000" y="2032276"/>
            <a:ext cx="12542158" cy="3384260"/>
          </a:xfrm>
          <a:prstGeom prst="rect">
            <a:avLst/>
          </a:prstGeom>
        </p:spPr>
        <p:txBody>
          <a:bodyPr wrap="square">
            <a:spAutoFit/>
          </a:bodyPr>
          <a:lstStyle/>
          <a:p>
            <a:pPr algn="ctr">
              <a:lnSpc>
                <a:spcPct val="150000"/>
              </a:lnSpc>
            </a:pPr>
            <a:r>
              <a:rPr lang="vi-VN" sz="7600" b="1" dirty="0" smtClean="0">
                <a:solidFill>
                  <a:schemeClr val="accent5">
                    <a:lumMod val="50000"/>
                  </a:schemeClr>
                </a:solidFill>
                <a:latin typeface="Arial" panose="020B0604020202020204" pitchFamily="34" charset="0"/>
                <a:cs typeface="Arial" panose="020B0604020202020204" pitchFamily="34" charset="0"/>
              </a:rPr>
              <a:t>Tuần 23 – Tự hào </a:t>
            </a:r>
          </a:p>
          <a:p>
            <a:pPr algn="ctr">
              <a:lnSpc>
                <a:spcPct val="150000"/>
              </a:lnSpc>
            </a:pPr>
            <a:r>
              <a:rPr lang="vi-VN" sz="7600" b="1" dirty="0" smtClean="0">
                <a:solidFill>
                  <a:schemeClr val="accent5">
                    <a:lumMod val="50000"/>
                  </a:schemeClr>
                </a:solidFill>
                <a:latin typeface="Arial" panose="020B0604020202020204" pitchFamily="34" charset="0"/>
                <a:cs typeface="Arial" panose="020B0604020202020204" pitchFamily="34" charset="0"/>
              </a:rPr>
              <a:t>truyền thống quê hương</a:t>
            </a:r>
            <a:endParaRPr lang="en-US" sz="7600" b="1"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607844">
            <a:off x="1447846" y="986445"/>
            <a:ext cx="4777626" cy="45088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949688" y="1193224"/>
            <a:ext cx="4830520" cy="5209384"/>
          </a:xfrm>
          <a:prstGeom prst="rect">
            <a:avLst/>
          </a:prstGeom>
        </p:spPr>
      </p:pic>
      <p:grpSp>
        <p:nvGrpSpPr>
          <p:cNvPr id="5" name="Group 5"/>
          <p:cNvGrpSpPr/>
          <p:nvPr/>
        </p:nvGrpSpPr>
        <p:grpSpPr>
          <a:xfrm>
            <a:off x="575157" y="5600582"/>
            <a:ext cx="6845730" cy="4114800"/>
            <a:chOff x="0" y="0"/>
            <a:chExt cx="3729760" cy="2241867"/>
          </a:xfrm>
        </p:grpSpPr>
        <p:sp>
          <p:nvSpPr>
            <p:cNvPr id="6" name="Freeform 6"/>
            <p:cNvSpPr/>
            <p:nvPr/>
          </p:nvSpPr>
          <p:spPr>
            <a:xfrm>
              <a:off x="0" y="0"/>
              <a:ext cx="3729760" cy="2241867"/>
            </a:xfrm>
            <a:custGeom>
              <a:avLst/>
              <a:gdLst/>
              <a:ahLst/>
              <a:cxnLst/>
              <a:rect l="l" t="t" r="r" b="b"/>
              <a:pathLst>
                <a:path w="3729760" h="2241867">
                  <a:moveTo>
                    <a:pt x="3605300" y="2241867"/>
                  </a:moveTo>
                  <a:lnTo>
                    <a:pt x="124460" y="2241867"/>
                  </a:lnTo>
                  <a:cubicBezTo>
                    <a:pt x="55880" y="2241867"/>
                    <a:pt x="0" y="2185987"/>
                    <a:pt x="0" y="2117407"/>
                  </a:cubicBezTo>
                  <a:lnTo>
                    <a:pt x="0" y="124460"/>
                  </a:lnTo>
                  <a:cubicBezTo>
                    <a:pt x="0" y="55880"/>
                    <a:pt x="55880" y="0"/>
                    <a:pt x="124460" y="0"/>
                  </a:cubicBezTo>
                  <a:lnTo>
                    <a:pt x="3605300" y="0"/>
                  </a:lnTo>
                  <a:cubicBezTo>
                    <a:pt x="3673880" y="0"/>
                    <a:pt x="3729760" y="55880"/>
                    <a:pt x="3729760" y="124460"/>
                  </a:cubicBezTo>
                  <a:lnTo>
                    <a:pt x="3729760" y="2117407"/>
                  </a:lnTo>
                  <a:cubicBezTo>
                    <a:pt x="3729760" y="2185987"/>
                    <a:pt x="3673880" y="2241867"/>
                    <a:pt x="3605300" y="2241867"/>
                  </a:cubicBezTo>
                  <a:close/>
                </a:path>
              </a:pathLst>
            </a:custGeom>
            <a:solidFill>
              <a:srgbClr val="FAF9F5"/>
            </a:solidFill>
          </p:spPr>
        </p:sp>
      </p:grpSp>
      <p:grpSp>
        <p:nvGrpSpPr>
          <p:cNvPr id="7" name="Group 7"/>
          <p:cNvGrpSpPr/>
          <p:nvPr/>
        </p:nvGrpSpPr>
        <p:grpSpPr>
          <a:xfrm>
            <a:off x="8091077" y="571618"/>
            <a:ext cx="9614539" cy="9143765"/>
            <a:chOff x="0" y="0"/>
            <a:chExt cx="5238290" cy="4981798"/>
          </a:xfrm>
        </p:grpSpPr>
        <p:sp>
          <p:nvSpPr>
            <p:cNvPr id="8" name="Freeform 8"/>
            <p:cNvSpPr/>
            <p:nvPr/>
          </p:nvSpPr>
          <p:spPr>
            <a:xfrm>
              <a:off x="0" y="0"/>
              <a:ext cx="5238290" cy="4981798"/>
            </a:xfrm>
            <a:custGeom>
              <a:avLst/>
              <a:gdLst/>
              <a:ahLst/>
              <a:cxnLst/>
              <a:rect l="l" t="t" r="r" b="b"/>
              <a:pathLst>
                <a:path w="5238290" h="4981798">
                  <a:moveTo>
                    <a:pt x="5113830" y="4981798"/>
                  </a:moveTo>
                  <a:lnTo>
                    <a:pt x="124460" y="4981798"/>
                  </a:lnTo>
                  <a:cubicBezTo>
                    <a:pt x="55880" y="4981798"/>
                    <a:pt x="0" y="4925918"/>
                    <a:pt x="0" y="4857338"/>
                  </a:cubicBezTo>
                  <a:lnTo>
                    <a:pt x="0" y="124460"/>
                  </a:lnTo>
                  <a:cubicBezTo>
                    <a:pt x="0" y="55880"/>
                    <a:pt x="55880" y="0"/>
                    <a:pt x="124460" y="0"/>
                  </a:cubicBezTo>
                  <a:lnTo>
                    <a:pt x="5113830" y="0"/>
                  </a:lnTo>
                  <a:cubicBezTo>
                    <a:pt x="5182410" y="0"/>
                    <a:pt x="5238290" y="55880"/>
                    <a:pt x="5238290" y="124460"/>
                  </a:cubicBezTo>
                  <a:lnTo>
                    <a:pt x="5238290" y="4857338"/>
                  </a:lnTo>
                  <a:cubicBezTo>
                    <a:pt x="5238290" y="4925918"/>
                    <a:pt x="5182410" y="4981798"/>
                    <a:pt x="5113830" y="4981798"/>
                  </a:cubicBezTo>
                  <a:close/>
                </a:path>
              </a:pathLst>
            </a:custGeom>
            <a:solidFill>
              <a:srgbClr val="FAF9F5"/>
            </a:solidFill>
          </p:spPr>
        </p:sp>
      </p:grpSp>
      <p:grpSp>
        <p:nvGrpSpPr>
          <p:cNvPr id="9" name="Group 9"/>
          <p:cNvGrpSpPr/>
          <p:nvPr/>
        </p:nvGrpSpPr>
        <p:grpSpPr>
          <a:xfrm>
            <a:off x="8186327" y="1657232"/>
            <a:ext cx="9424039" cy="7962900"/>
            <a:chOff x="0" y="0"/>
            <a:chExt cx="5134500" cy="4338427"/>
          </a:xfrm>
        </p:grpSpPr>
        <p:sp>
          <p:nvSpPr>
            <p:cNvPr id="10" name="Freeform 10"/>
            <p:cNvSpPr/>
            <p:nvPr/>
          </p:nvSpPr>
          <p:spPr>
            <a:xfrm>
              <a:off x="0" y="0"/>
              <a:ext cx="5134500" cy="4338427"/>
            </a:xfrm>
            <a:custGeom>
              <a:avLst/>
              <a:gdLst/>
              <a:ahLst/>
              <a:cxnLst/>
              <a:rect l="l" t="t" r="r" b="b"/>
              <a:pathLst>
                <a:path w="5134500" h="4338427">
                  <a:moveTo>
                    <a:pt x="5010040" y="4338427"/>
                  </a:moveTo>
                  <a:lnTo>
                    <a:pt x="124460" y="4338427"/>
                  </a:lnTo>
                  <a:cubicBezTo>
                    <a:pt x="55880" y="4338427"/>
                    <a:pt x="0" y="4282548"/>
                    <a:pt x="0" y="4213968"/>
                  </a:cubicBezTo>
                  <a:lnTo>
                    <a:pt x="0" y="124460"/>
                  </a:lnTo>
                  <a:cubicBezTo>
                    <a:pt x="0" y="55880"/>
                    <a:pt x="55880" y="0"/>
                    <a:pt x="124460" y="0"/>
                  </a:cubicBezTo>
                  <a:lnTo>
                    <a:pt x="5010040" y="0"/>
                  </a:lnTo>
                  <a:cubicBezTo>
                    <a:pt x="5078620" y="0"/>
                    <a:pt x="5134500" y="55880"/>
                    <a:pt x="5134500" y="124460"/>
                  </a:cubicBezTo>
                  <a:lnTo>
                    <a:pt x="5134500" y="4213968"/>
                  </a:lnTo>
                  <a:cubicBezTo>
                    <a:pt x="5134500" y="4282548"/>
                    <a:pt x="5078620" y="4338427"/>
                    <a:pt x="5010040" y="4338427"/>
                  </a:cubicBezTo>
                  <a:close/>
                </a:path>
              </a:pathLst>
            </a:custGeom>
            <a:solidFill>
              <a:srgbClr val="EFBF6E"/>
            </a:solidFill>
          </p:spPr>
        </p:sp>
      </p:grpSp>
      <p:grpSp>
        <p:nvGrpSpPr>
          <p:cNvPr id="11" name="Group 11"/>
          <p:cNvGrpSpPr/>
          <p:nvPr/>
        </p:nvGrpSpPr>
        <p:grpSpPr>
          <a:xfrm>
            <a:off x="8472077" y="4518605"/>
            <a:ext cx="8858661" cy="2240272"/>
            <a:chOff x="0" y="0"/>
            <a:chExt cx="4826465" cy="1220568"/>
          </a:xfrm>
        </p:grpSpPr>
        <p:sp>
          <p:nvSpPr>
            <p:cNvPr id="12" name="Freeform 12"/>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13" name="Group 13"/>
          <p:cNvGrpSpPr/>
          <p:nvPr/>
        </p:nvGrpSpPr>
        <p:grpSpPr>
          <a:xfrm>
            <a:off x="16272473"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5" name="Group 15"/>
          <p:cNvGrpSpPr/>
          <p:nvPr/>
        </p:nvGrpSpPr>
        <p:grpSpPr>
          <a:xfrm>
            <a:off x="15615123"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16929824" y="91906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6055715" y="6077824"/>
            <a:ext cx="324784" cy="324784"/>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1" name="Group 21"/>
          <p:cNvGrpSpPr/>
          <p:nvPr/>
        </p:nvGrpSpPr>
        <p:grpSpPr>
          <a:xfrm>
            <a:off x="5493615" y="6077824"/>
            <a:ext cx="324784" cy="324784"/>
            <a:chOff x="0" y="0"/>
            <a:chExt cx="660400" cy="660400"/>
          </a:xfrm>
        </p:grpSpPr>
        <p:sp>
          <p:nvSpPr>
            <p:cNvPr id="22" name="Freeform 2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3" name="Group 23"/>
          <p:cNvGrpSpPr/>
          <p:nvPr/>
        </p:nvGrpSpPr>
        <p:grpSpPr>
          <a:xfrm>
            <a:off x="6617816" y="6077824"/>
            <a:ext cx="324784" cy="324784"/>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8472077" y="1942982"/>
            <a:ext cx="8858661" cy="2240272"/>
            <a:chOff x="0" y="0"/>
            <a:chExt cx="4826465" cy="1220568"/>
          </a:xfrm>
        </p:grpSpPr>
        <p:sp>
          <p:nvSpPr>
            <p:cNvPr id="26" name="Freeform 26"/>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27" name="Group 27"/>
          <p:cNvGrpSpPr/>
          <p:nvPr/>
        </p:nvGrpSpPr>
        <p:grpSpPr>
          <a:xfrm>
            <a:off x="8472077" y="7094228"/>
            <a:ext cx="8858661" cy="2240272"/>
            <a:chOff x="0" y="0"/>
            <a:chExt cx="4826465" cy="1220568"/>
          </a:xfrm>
        </p:grpSpPr>
        <p:sp>
          <p:nvSpPr>
            <p:cNvPr id="28" name="Freeform 28"/>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29" name="TextBox 29"/>
          <p:cNvSpPr txBox="1"/>
          <p:nvPr/>
        </p:nvSpPr>
        <p:spPr>
          <a:xfrm>
            <a:off x="1254982" y="6324044"/>
            <a:ext cx="5362834" cy="2771784"/>
          </a:xfrm>
          <a:prstGeom prst="rect">
            <a:avLst/>
          </a:prstGeom>
        </p:spPr>
        <p:txBody>
          <a:bodyPr wrap="square" lIns="0" tIns="0" rIns="0" bIns="0" rtlCol="0" anchor="t">
            <a:spAutoFit/>
          </a:bodyPr>
          <a:lstStyle/>
          <a:p>
            <a:pPr algn="ctr">
              <a:lnSpc>
                <a:spcPct val="150000"/>
              </a:lnSpc>
            </a:pPr>
            <a:r>
              <a:rPr lang="en-US" sz="6399" b="1" dirty="0" smtClean="0">
                <a:solidFill>
                  <a:schemeClr val="accent5">
                    <a:lumMod val="50000"/>
                  </a:schemeClr>
                </a:solidFill>
                <a:latin typeface="Arial" panose="020B0604020202020204" pitchFamily="34" charset="0"/>
                <a:cs typeface="Arial" panose="020B0604020202020204" pitchFamily="34" charset="0"/>
              </a:rPr>
              <a:t>NỘI DUNG BÀI HỌC</a:t>
            </a:r>
            <a:endParaRPr lang="en-US" sz="6399" b="1"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8694336" y="2163914"/>
            <a:ext cx="8408020" cy="1692771"/>
          </a:xfrm>
          <a:prstGeom prst="rect">
            <a:avLst/>
          </a:prstGeom>
          <a:noFill/>
        </p:spPr>
        <p:txBody>
          <a:bodyPr wrap="square" rtlCol="0">
            <a:spAutoFit/>
          </a:bodyPr>
          <a:lstStyle/>
          <a:p>
            <a:pPr algn="just">
              <a:lnSpc>
                <a:spcPct val="130000"/>
              </a:lnSpc>
            </a:pPr>
            <a:r>
              <a:rPr lang="en-US" sz="4000" dirty="0" smtClean="0">
                <a:latin typeface="Arial" panose="020B0604020202020204" pitchFamily="34" charset="0"/>
                <a:cs typeface="Arial" panose="020B0604020202020204" pitchFamily="34" charset="0"/>
              </a:rPr>
              <a:t>1. </a:t>
            </a:r>
            <a:r>
              <a:rPr lang="vi-VN" sz="4000" dirty="0" smtClean="0">
                <a:latin typeface="Arial" panose="020B0604020202020204" pitchFamily="34" charset="0"/>
                <a:cs typeface="Arial" panose="020B0604020202020204" pitchFamily="34" charset="0"/>
              </a:rPr>
              <a:t>Chia sẻ về những truyền thống tự hào của địa phương em.</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8694336" y="4871696"/>
            <a:ext cx="8450664" cy="1532727"/>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2. </a:t>
            </a:r>
            <a:r>
              <a:rPr lang="vi-VN" sz="3600" dirty="0" smtClean="0">
                <a:latin typeface="Arial" panose="020B0604020202020204" pitchFamily="34" charset="0"/>
                <a:cs typeface="Arial" panose="020B0604020202020204" pitchFamily="34" charset="0"/>
              </a:rPr>
              <a:t>Thiết kế sản phẩm giới thiệu truyền thống tự hào của địa phương.</a:t>
            </a:r>
            <a:endParaRPr lang="en-US" sz="3600" dirty="0">
              <a:latin typeface="Arial" panose="020B0604020202020204" pitchFamily="34" charset="0"/>
              <a:cs typeface="Arial" panose="020B0604020202020204" pitchFamily="34" charset="0"/>
            </a:endParaRPr>
          </a:p>
        </p:txBody>
      </p:sp>
      <p:sp>
        <p:nvSpPr>
          <p:cNvPr id="36" name="TextBox 35"/>
          <p:cNvSpPr txBox="1"/>
          <p:nvPr/>
        </p:nvSpPr>
        <p:spPr>
          <a:xfrm>
            <a:off x="8694336" y="7339511"/>
            <a:ext cx="8408020" cy="1692771"/>
          </a:xfrm>
          <a:prstGeom prst="rect">
            <a:avLst/>
          </a:prstGeom>
          <a:noFill/>
        </p:spPr>
        <p:txBody>
          <a:bodyPr wrap="square" rtlCol="0">
            <a:spAutoFit/>
          </a:bodyPr>
          <a:lstStyle/>
          <a:p>
            <a:pPr algn="just">
              <a:lnSpc>
                <a:spcPct val="130000"/>
              </a:lnSpc>
            </a:pPr>
            <a:r>
              <a:rPr lang="en-US" sz="4000" dirty="0" smtClean="0">
                <a:latin typeface="Arial" panose="020B0604020202020204" pitchFamily="34" charset="0"/>
                <a:cs typeface="Arial" panose="020B0604020202020204" pitchFamily="34" charset="0"/>
              </a:rPr>
              <a:t>3. </a:t>
            </a:r>
            <a:r>
              <a:rPr lang="vi-VN" sz="4000" dirty="0" smtClean="0">
                <a:latin typeface="Arial" panose="020B0604020202020204" pitchFamily="34" charset="0"/>
                <a:cs typeface="Arial" panose="020B0604020202020204" pitchFamily="34" charset="0"/>
              </a:rPr>
              <a:t>Giới thiệu một truyền thống của địa phương.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2248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downRight)">
                                      <p:cBhvr>
                                        <p:cTn id="25" dur="500"/>
                                        <p:tgtEl>
                                          <p:spTgt spid="36"/>
                                        </p:tgtEl>
                                      </p:cBhvr>
                                    </p:animEffect>
                                  </p:childTnLst>
                                </p:cTn>
                              </p:par>
                              <p:par>
                                <p:cTn id="26" presetID="18" presetClass="entr" presetSubtype="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Righ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609600" y="1028700"/>
            <a:ext cx="170688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4296" y="5176519"/>
            <a:ext cx="3450960" cy="408178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95256" y="6047455"/>
            <a:ext cx="2329322" cy="3210845"/>
          </a:xfrm>
          <a:prstGeom prst="rect">
            <a:avLst/>
          </a:prstGeom>
        </p:spPr>
      </p:pic>
      <p:sp>
        <p:nvSpPr>
          <p:cNvPr id="8" name="Rectangle 7"/>
          <p:cNvSpPr/>
          <p:nvPr/>
        </p:nvSpPr>
        <p:spPr>
          <a:xfrm>
            <a:off x="962307" y="1534980"/>
            <a:ext cx="16399408" cy="1107996"/>
          </a:xfrm>
          <a:prstGeom prst="rect">
            <a:avLst/>
          </a:prstGeom>
        </p:spPr>
        <p:txBody>
          <a:bodyPr wrap="square">
            <a:spAutoFit/>
          </a:bodyPr>
          <a:lstStyle/>
          <a:p>
            <a:pPr algn="ctr">
              <a:lnSpc>
                <a:spcPct val="150000"/>
              </a:lnSpc>
            </a:pPr>
            <a:r>
              <a:rPr lang="en-US" sz="4400" b="1" dirty="0">
                <a:solidFill>
                  <a:schemeClr val="tx1">
                    <a:lumMod val="95000"/>
                    <a:lumOff val="5000"/>
                  </a:schemeClr>
                </a:solidFill>
                <a:latin typeface="Arial" panose="020B0604020202020204" pitchFamily="34" charset="0"/>
                <a:cs typeface="Arial" panose="020B0604020202020204" pitchFamily="34" charset="0"/>
              </a:rPr>
              <a:t>1. </a:t>
            </a:r>
            <a:r>
              <a:rPr lang="vi-VN" sz="4400" b="1" dirty="0" smtClean="0">
                <a:solidFill>
                  <a:schemeClr val="tx1">
                    <a:lumMod val="95000"/>
                    <a:lumOff val="5000"/>
                  </a:schemeClr>
                </a:solidFill>
                <a:latin typeface="Arial" panose="020B0604020202020204" pitchFamily="34" charset="0"/>
                <a:cs typeface="Arial" panose="020B0604020202020204" pitchFamily="34" charset="0"/>
              </a:rPr>
              <a:t>Chia sẻ về những truyền thống tự hào của địa phương em</a:t>
            </a:r>
            <a:endParaRPr lang="en-US" sz="4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Cloud 3"/>
          <p:cNvSpPr/>
          <p:nvPr/>
        </p:nvSpPr>
        <p:spPr>
          <a:xfrm>
            <a:off x="6724578" y="3149256"/>
            <a:ext cx="10439400" cy="525640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7601" y="4078088"/>
            <a:ext cx="8552319" cy="3139321"/>
          </a:xfrm>
          <a:prstGeom prst="rect">
            <a:avLst/>
          </a:prstGeom>
        </p:spPr>
        <p:txBody>
          <a:bodyPr wrap="square">
            <a:spAutoFit/>
          </a:bodyPr>
          <a:lstStyle/>
          <a:p>
            <a:pPr algn="just">
              <a:lnSpc>
                <a:spcPct val="150000"/>
              </a:lnSpc>
            </a:pPr>
            <a:r>
              <a:rPr lang="vi-VN" sz="4400" dirty="0" smtClean="0">
                <a:latin typeface="Arial" panose="020B0604020202020204" pitchFamily="34" charset="0"/>
                <a:cs typeface="Arial" panose="020B0604020202020204" pitchFamily="34" charset="0"/>
              </a:rPr>
              <a:t>Kể tên những truyền thống tự hào của địa phương và ghi lên bảng những truyền thống đó.</a:t>
            </a:r>
            <a:endParaRPr lang="en-US" sz="4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336" y="3154459"/>
            <a:ext cx="1853997" cy="185399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8416" y="1874606"/>
            <a:ext cx="4869477" cy="5039562"/>
          </a:xfrm>
          <a:prstGeom prst="rect">
            <a:avLst/>
          </a:prstGeom>
        </p:spPr>
      </p:pic>
      <p:grpSp>
        <p:nvGrpSpPr>
          <p:cNvPr id="3" name="Group 3"/>
          <p:cNvGrpSpPr/>
          <p:nvPr/>
        </p:nvGrpSpPr>
        <p:grpSpPr>
          <a:xfrm>
            <a:off x="4099698" y="952500"/>
            <a:ext cx="13605918" cy="8305565"/>
            <a:chOff x="0" y="0"/>
            <a:chExt cx="7412913" cy="4981798"/>
          </a:xfrm>
        </p:grpSpPr>
        <p:sp>
          <p:nvSpPr>
            <p:cNvPr id="4" name="Freeform 4"/>
            <p:cNvSpPr/>
            <p:nvPr/>
          </p:nvSpPr>
          <p:spPr>
            <a:xfrm>
              <a:off x="0" y="0"/>
              <a:ext cx="7412913" cy="4981798"/>
            </a:xfrm>
            <a:custGeom>
              <a:avLst/>
              <a:gdLst/>
              <a:ahLst/>
              <a:cxnLst/>
              <a:rect l="l" t="t" r="r" b="b"/>
              <a:pathLst>
                <a:path w="7412913" h="4981798">
                  <a:moveTo>
                    <a:pt x="7288454" y="4981798"/>
                  </a:moveTo>
                  <a:lnTo>
                    <a:pt x="124460" y="4981798"/>
                  </a:lnTo>
                  <a:cubicBezTo>
                    <a:pt x="55880" y="4981798"/>
                    <a:pt x="0" y="4925918"/>
                    <a:pt x="0" y="4857338"/>
                  </a:cubicBezTo>
                  <a:lnTo>
                    <a:pt x="0" y="124460"/>
                  </a:lnTo>
                  <a:cubicBezTo>
                    <a:pt x="0" y="55880"/>
                    <a:pt x="55880" y="0"/>
                    <a:pt x="124460" y="0"/>
                  </a:cubicBezTo>
                  <a:lnTo>
                    <a:pt x="7288454" y="0"/>
                  </a:lnTo>
                  <a:cubicBezTo>
                    <a:pt x="7357033" y="0"/>
                    <a:pt x="7412913" y="55880"/>
                    <a:pt x="7412913" y="124460"/>
                  </a:cubicBezTo>
                  <a:lnTo>
                    <a:pt x="7412913" y="4857338"/>
                  </a:lnTo>
                  <a:cubicBezTo>
                    <a:pt x="7412913" y="4925918"/>
                    <a:pt x="7357033" y="4981798"/>
                    <a:pt x="7288454" y="4981798"/>
                  </a:cubicBezTo>
                  <a:close/>
                </a:path>
              </a:pathLst>
            </a:custGeom>
            <a:solidFill>
              <a:srgbClr val="FAF9F5"/>
            </a:solidFill>
          </p:spPr>
        </p:sp>
      </p:grpSp>
      <p:grpSp>
        <p:nvGrpSpPr>
          <p:cNvPr id="5" name="Group 5"/>
          <p:cNvGrpSpPr/>
          <p:nvPr/>
        </p:nvGrpSpPr>
        <p:grpSpPr>
          <a:xfrm>
            <a:off x="5288787" y="1203454"/>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87944D"/>
            </a:solidFill>
          </p:spPr>
        </p:sp>
      </p:grpSp>
      <p:grpSp>
        <p:nvGrpSpPr>
          <p:cNvPr id="7" name="Group 7"/>
          <p:cNvGrpSpPr/>
          <p:nvPr/>
        </p:nvGrpSpPr>
        <p:grpSpPr>
          <a:xfrm>
            <a:off x="9773704" y="1203454"/>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9" name="Group 9"/>
          <p:cNvGrpSpPr/>
          <p:nvPr/>
        </p:nvGrpSpPr>
        <p:grpSpPr>
          <a:xfrm>
            <a:off x="4194948" y="2038115"/>
            <a:ext cx="13415418" cy="7067550"/>
            <a:chOff x="0" y="0"/>
            <a:chExt cx="7309123" cy="4338427"/>
          </a:xfrm>
        </p:grpSpPr>
        <p:sp>
          <p:nvSpPr>
            <p:cNvPr id="10" name="Freeform 10"/>
            <p:cNvSpPr/>
            <p:nvPr/>
          </p:nvSpPr>
          <p:spPr>
            <a:xfrm>
              <a:off x="0" y="0"/>
              <a:ext cx="7309124" cy="4338427"/>
            </a:xfrm>
            <a:custGeom>
              <a:avLst/>
              <a:gdLst/>
              <a:ahLst/>
              <a:cxnLst/>
              <a:rect l="l" t="t" r="r" b="b"/>
              <a:pathLst>
                <a:path w="7309124" h="4338427">
                  <a:moveTo>
                    <a:pt x="7184663" y="4338427"/>
                  </a:moveTo>
                  <a:lnTo>
                    <a:pt x="124460" y="4338427"/>
                  </a:lnTo>
                  <a:cubicBezTo>
                    <a:pt x="55880" y="4338427"/>
                    <a:pt x="0" y="4282548"/>
                    <a:pt x="0" y="4213968"/>
                  </a:cubicBezTo>
                  <a:lnTo>
                    <a:pt x="0" y="124460"/>
                  </a:lnTo>
                  <a:cubicBezTo>
                    <a:pt x="0" y="55880"/>
                    <a:pt x="55880" y="0"/>
                    <a:pt x="124460" y="0"/>
                  </a:cubicBezTo>
                  <a:lnTo>
                    <a:pt x="7184663" y="0"/>
                  </a:lnTo>
                  <a:cubicBezTo>
                    <a:pt x="7253243" y="0"/>
                    <a:pt x="7309124" y="55880"/>
                    <a:pt x="7309124" y="124460"/>
                  </a:cubicBezTo>
                  <a:lnTo>
                    <a:pt x="7309124" y="4213968"/>
                  </a:lnTo>
                  <a:cubicBezTo>
                    <a:pt x="7309124" y="4282548"/>
                    <a:pt x="7253243" y="4338427"/>
                    <a:pt x="7184663" y="4338427"/>
                  </a:cubicBezTo>
                  <a:close/>
                </a:path>
              </a:pathLst>
            </a:custGeom>
            <a:solidFill>
              <a:srgbClr val="87944D"/>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90848" y="1241554"/>
            <a:ext cx="606061" cy="606061"/>
          </a:xfrm>
          <a:prstGeom prst="rect">
            <a:avLst/>
          </a:prstGeom>
        </p:spPr>
      </p:pic>
      <p:grpSp>
        <p:nvGrpSpPr>
          <p:cNvPr id="12" name="Group 12"/>
          <p:cNvGrpSpPr/>
          <p:nvPr/>
        </p:nvGrpSpPr>
        <p:grpSpPr>
          <a:xfrm>
            <a:off x="4538820" y="2350621"/>
            <a:ext cx="11075214" cy="803358"/>
            <a:chOff x="0" y="0"/>
            <a:chExt cx="13282562" cy="963471"/>
          </a:xfrm>
        </p:grpSpPr>
        <p:sp>
          <p:nvSpPr>
            <p:cNvPr id="13" name="Freeform 13"/>
            <p:cNvSpPr/>
            <p:nvPr/>
          </p:nvSpPr>
          <p:spPr>
            <a:xfrm>
              <a:off x="0" y="0"/>
              <a:ext cx="13283833" cy="963471"/>
            </a:xfrm>
            <a:custGeom>
              <a:avLst/>
              <a:gdLst/>
              <a:ahLst/>
              <a:cxnLst/>
              <a:rect l="l" t="t" r="r" b="b"/>
              <a:pathLst>
                <a:path w="13283833" h="963471">
                  <a:moveTo>
                    <a:pt x="12730112" y="963471"/>
                  </a:moveTo>
                  <a:lnTo>
                    <a:pt x="553720" y="963471"/>
                  </a:lnTo>
                  <a:cubicBezTo>
                    <a:pt x="247650" y="963471"/>
                    <a:pt x="0" y="747748"/>
                    <a:pt x="0" y="482275"/>
                  </a:cubicBezTo>
                  <a:cubicBezTo>
                    <a:pt x="0" y="215697"/>
                    <a:pt x="247650" y="0"/>
                    <a:pt x="553720" y="0"/>
                  </a:cubicBezTo>
                  <a:lnTo>
                    <a:pt x="12730112" y="0"/>
                  </a:lnTo>
                  <a:cubicBezTo>
                    <a:pt x="13036183" y="0"/>
                    <a:pt x="13283833" y="215697"/>
                    <a:pt x="13283833" y="482275"/>
                  </a:cubicBezTo>
                  <a:cubicBezTo>
                    <a:pt x="13282561" y="747748"/>
                    <a:pt x="13034911" y="963471"/>
                    <a:pt x="12730112" y="963471"/>
                  </a:cubicBezTo>
                  <a:close/>
                </a:path>
              </a:pathLst>
            </a:custGeom>
            <a:solidFill>
              <a:srgbClr val="FAF9F5"/>
            </a:solidFill>
          </p:spPr>
        </p:sp>
      </p:grpSp>
      <p:grpSp>
        <p:nvGrpSpPr>
          <p:cNvPr id="14" name="Group 14"/>
          <p:cNvGrpSpPr/>
          <p:nvPr/>
        </p:nvGrpSpPr>
        <p:grpSpPr>
          <a:xfrm>
            <a:off x="4902005" y="3447815"/>
            <a:ext cx="12009064" cy="4972050"/>
            <a:chOff x="0" y="0"/>
            <a:chExt cx="6934420" cy="3404316"/>
          </a:xfrm>
        </p:grpSpPr>
        <p:sp>
          <p:nvSpPr>
            <p:cNvPr id="15" name="Freeform 15"/>
            <p:cNvSpPr/>
            <p:nvPr/>
          </p:nvSpPr>
          <p:spPr>
            <a:xfrm>
              <a:off x="0" y="0"/>
              <a:ext cx="6934420" cy="3404316"/>
            </a:xfrm>
            <a:custGeom>
              <a:avLst/>
              <a:gdLst/>
              <a:ahLst/>
              <a:cxnLst/>
              <a:rect l="l" t="t" r="r" b="b"/>
              <a:pathLst>
                <a:path w="6934420" h="3404316">
                  <a:moveTo>
                    <a:pt x="6809960" y="3404316"/>
                  </a:moveTo>
                  <a:lnTo>
                    <a:pt x="124460" y="3404316"/>
                  </a:lnTo>
                  <a:cubicBezTo>
                    <a:pt x="55880" y="3404316"/>
                    <a:pt x="0" y="3348436"/>
                    <a:pt x="0" y="3279856"/>
                  </a:cubicBezTo>
                  <a:lnTo>
                    <a:pt x="0" y="124460"/>
                  </a:lnTo>
                  <a:cubicBezTo>
                    <a:pt x="0" y="55880"/>
                    <a:pt x="55880" y="0"/>
                    <a:pt x="124460" y="0"/>
                  </a:cubicBezTo>
                  <a:lnTo>
                    <a:pt x="6809960" y="0"/>
                  </a:lnTo>
                  <a:cubicBezTo>
                    <a:pt x="6878541" y="0"/>
                    <a:pt x="6934420" y="55880"/>
                    <a:pt x="6934420" y="124460"/>
                  </a:cubicBezTo>
                  <a:lnTo>
                    <a:pt x="6934420" y="3279856"/>
                  </a:lnTo>
                  <a:cubicBezTo>
                    <a:pt x="6934420" y="3348436"/>
                    <a:pt x="6878541" y="3404316"/>
                    <a:pt x="6809960" y="3404316"/>
                  </a:cubicBezTo>
                  <a:close/>
                </a:path>
              </a:pathLst>
            </a:custGeom>
            <a:solidFill>
              <a:srgbClr val="FAF9F5"/>
            </a:solidFill>
          </p:spPr>
        </p:sp>
      </p:grpSp>
      <p:grpSp>
        <p:nvGrpSpPr>
          <p:cNvPr id="16" name="Group 16"/>
          <p:cNvGrpSpPr/>
          <p:nvPr/>
        </p:nvGrpSpPr>
        <p:grpSpPr>
          <a:xfrm>
            <a:off x="16032500" y="1241554"/>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8" name="Group 18"/>
          <p:cNvGrpSpPr/>
          <p:nvPr/>
        </p:nvGrpSpPr>
        <p:grpSpPr>
          <a:xfrm>
            <a:off x="15305438" y="1241554"/>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20" name="Group 20"/>
          <p:cNvGrpSpPr/>
          <p:nvPr/>
        </p:nvGrpSpPr>
        <p:grpSpPr>
          <a:xfrm>
            <a:off x="16759561" y="1241554"/>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00628" y="2514174"/>
            <a:ext cx="476250" cy="476250"/>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23455" y="2523865"/>
            <a:ext cx="587613" cy="456869"/>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2851" y="3067050"/>
            <a:ext cx="5250472" cy="9315353"/>
          </a:xfrm>
          <a:prstGeom prst="rect">
            <a:avLst/>
          </a:prstGeom>
        </p:spPr>
      </p:pic>
      <p:sp>
        <p:nvSpPr>
          <p:cNvPr id="27" name="Rectangle 26"/>
          <p:cNvSpPr/>
          <p:nvPr/>
        </p:nvSpPr>
        <p:spPr>
          <a:xfrm>
            <a:off x="4902005" y="2374138"/>
            <a:ext cx="5679760" cy="707886"/>
          </a:xfrm>
          <a:prstGeom prst="rect">
            <a:avLst/>
          </a:prstGeom>
        </p:spPr>
        <p:txBody>
          <a:bodyPr wrap="none">
            <a:spAutoFit/>
          </a:bodyPr>
          <a:lstStyle/>
          <a:p>
            <a:r>
              <a:rPr lang="en-US" sz="4000" b="1" dirty="0" err="1" smtClean="0">
                <a:latin typeface="Arial" panose="020B0604020202020204" pitchFamily="34" charset="0"/>
                <a:cs typeface="Arial" panose="020B0604020202020204" pitchFamily="34" charset="0"/>
              </a:rPr>
              <a:t>Thảo</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theo</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28" name="Rectangle 27"/>
          <p:cNvSpPr/>
          <p:nvPr/>
        </p:nvSpPr>
        <p:spPr>
          <a:xfrm>
            <a:off x="5791244" y="4026740"/>
            <a:ext cx="10494722" cy="378565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đã từng tham gia những hoạt động truyền thống nào ở địa phương?</a:t>
            </a:r>
          </a:p>
          <a:p>
            <a:pPr marL="571500" indent="-571500" algn="just">
              <a:lnSpc>
                <a:spcPct val="150000"/>
              </a:lnSpc>
              <a:buFont typeface="Wingdings" panose="05000000000000000000" pitchFamily="2" charset="2"/>
              <a:buChar char="v"/>
            </a:pPr>
            <a:r>
              <a:rPr lang="vi-VN" sz="4000" dirty="0" smtClean="0">
                <a:latin typeface="Arial" panose="020B0604020202020204" pitchFamily="34" charset="0"/>
                <a:cs typeface="Arial" panose="020B0604020202020204" pitchFamily="34" charset="0"/>
              </a:rPr>
              <a:t>Cảm nhận của em sau khi tham gia các hoạt động đó.</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28423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strips(downRight)">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strips(downRight)">
                                      <p:cBhvr>
                                        <p:cTn id="1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914400" y="952500"/>
            <a:ext cx="163068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20941" y="1528777"/>
            <a:ext cx="3400259" cy="7633234"/>
          </a:xfrm>
          <a:prstGeom prst="rect">
            <a:avLst/>
          </a:prstGeom>
        </p:spPr>
      </p:pic>
      <p:sp>
        <p:nvSpPr>
          <p:cNvPr id="8" name="Oval Callout 7"/>
          <p:cNvSpPr/>
          <p:nvPr/>
        </p:nvSpPr>
        <p:spPr>
          <a:xfrm>
            <a:off x="950073" y="1662381"/>
            <a:ext cx="2596342" cy="1587895"/>
          </a:xfrm>
          <a:prstGeom prst="wedgeEllipseCallout">
            <a:avLst>
              <a:gd name="adj1" fmla="val 50962"/>
              <a:gd name="adj2" fmla="val 4278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Gợi</a:t>
            </a:r>
            <a:r>
              <a:rPr lang="en-US" sz="4400" b="1" dirty="0" smtClean="0">
                <a:latin typeface="Arial" panose="020B0604020202020204" pitchFamily="34" charset="0"/>
                <a:cs typeface="Arial" panose="020B0604020202020204" pitchFamily="34" charset="0"/>
              </a:rPr>
              <a:t> ý:</a:t>
            </a:r>
            <a:endParaRPr lang="en-US" sz="4400" b="1" dirty="0">
              <a:latin typeface="Arial" panose="020B0604020202020204" pitchFamily="34" charset="0"/>
              <a:cs typeface="Arial" panose="020B0604020202020204" pitchFamily="34" charset="0"/>
            </a:endParaRPr>
          </a:p>
        </p:txBody>
      </p:sp>
      <p:sp>
        <p:nvSpPr>
          <p:cNvPr id="9" name="Rectangle 8"/>
          <p:cNvSpPr/>
          <p:nvPr/>
        </p:nvSpPr>
        <p:spPr>
          <a:xfrm>
            <a:off x="3752850" y="2435463"/>
            <a:ext cx="10287000" cy="5221942"/>
          </a:xfrm>
          <a:prstGeom prst="rect">
            <a:avLst/>
          </a:prstGeom>
        </p:spPr>
        <p:txBody>
          <a:bodyPr wrap="square">
            <a:spAutoFit/>
          </a:bodyPr>
          <a:lstStyle/>
          <a:p>
            <a:pPr algn="just">
              <a:lnSpc>
                <a:spcPct val="150000"/>
              </a:lnSpc>
              <a:spcAft>
                <a:spcPts val="1000"/>
              </a:spcAft>
            </a:pPr>
            <a:r>
              <a:rPr lang="vi-VN" sz="4000" dirty="0" err="1" smtClean="0">
                <a:latin typeface="Arial" panose="020B0604020202020204" pitchFamily="34" charset="0"/>
                <a:ea typeface="Calibri" panose="020F0502020204030204" pitchFamily="34" charset="0"/>
                <a:cs typeface="Arial" panose="020B0604020202020204" pitchFamily="34" charset="0"/>
              </a:rPr>
              <a:t>M</a:t>
            </a:r>
            <a:r>
              <a:rPr lang="en-US" sz="4000" dirty="0" err="1" smtClean="0">
                <a:latin typeface="Arial" panose="020B0604020202020204" pitchFamily="34" charset="0"/>
                <a:ea typeface="Calibri" panose="020F0502020204030204" pitchFamily="34" charset="0"/>
                <a:cs typeface="Arial" panose="020B0604020202020204" pitchFamily="34" charset="0"/>
              </a:rPr>
              <a:t>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tạo</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đùm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rách</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vi-VN"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1626350" y="571618"/>
            <a:ext cx="15035299" cy="9143765"/>
            <a:chOff x="0" y="0"/>
            <a:chExt cx="8191683" cy="4981798"/>
          </a:xfrm>
        </p:grpSpPr>
        <p:sp>
          <p:nvSpPr>
            <p:cNvPr id="4" name="Freeform 4"/>
            <p:cNvSpPr/>
            <p:nvPr/>
          </p:nvSpPr>
          <p:spPr>
            <a:xfrm>
              <a:off x="0" y="0"/>
              <a:ext cx="8191684" cy="4981798"/>
            </a:xfrm>
            <a:custGeom>
              <a:avLst/>
              <a:gdLst/>
              <a:ahLst/>
              <a:cxnLst/>
              <a:rect l="l" t="t" r="r" b="b"/>
              <a:pathLst>
                <a:path w="8191684" h="4981798">
                  <a:moveTo>
                    <a:pt x="8067223" y="4981798"/>
                  </a:moveTo>
                  <a:lnTo>
                    <a:pt x="124460" y="4981798"/>
                  </a:lnTo>
                  <a:cubicBezTo>
                    <a:pt x="55880" y="4981798"/>
                    <a:pt x="0" y="4925918"/>
                    <a:pt x="0" y="4857338"/>
                  </a:cubicBezTo>
                  <a:lnTo>
                    <a:pt x="0" y="124460"/>
                  </a:lnTo>
                  <a:cubicBezTo>
                    <a:pt x="0" y="55880"/>
                    <a:pt x="55880" y="0"/>
                    <a:pt x="124460" y="0"/>
                  </a:cubicBezTo>
                  <a:lnTo>
                    <a:pt x="8067223" y="0"/>
                  </a:lnTo>
                  <a:cubicBezTo>
                    <a:pt x="8135803" y="0"/>
                    <a:pt x="8191684" y="55880"/>
                    <a:pt x="8191684" y="124460"/>
                  </a:cubicBezTo>
                  <a:lnTo>
                    <a:pt x="8191684" y="4857338"/>
                  </a:lnTo>
                  <a:cubicBezTo>
                    <a:pt x="8191684" y="4925918"/>
                    <a:pt x="8135803" y="4981798"/>
                    <a:pt x="8067223" y="4981798"/>
                  </a:cubicBezTo>
                  <a:close/>
                </a:path>
              </a:pathLst>
            </a:custGeom>
            <a:solidFill>
              <a:srgbClr val="FFFFFF"/>
            </a:solidFill>
          </p:spPr>
        </p:sp>
      </p:grpSp>
      <p:grpSp>
        <p:nvGrpSpPr>
          <p:cNvPr id="5" name="Group 5"/>
          <p:cNvGrpSpPr/>
          <p:nvPr/>
        </p:nvGrpSpPr>
        <p:grpSpPr>
          <a:xfrm>
            <a:off x="2815439" y="822572"/>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49592"/>
            </a:solidFill>
          </p:spPr>
        </p:sp>
      </p:grpSp>
      <p:grpSp>
        <p:nvGrpSpPr>
          <p:cNvPr id="7" name="Group 7"/>
          <p:cNvGrpSpPr/>
          <p:nvPr/>
        </p:nvGrpSpPr>
        <p:grpSpPr>
          <a:xfrm>
            <a:off x="7300356" y="822572"/>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9" name="Group 9"/>
          <p:cNvGrpSpPr/>
          <p:nvPr/>
        </p:nvGrpSpPr>
        <p:grpSpPr>
          <a:xfrm>
            <a:off x="1721600" y="1367605"/>
            <a:ext cx="14848896" cy="8252527"/>
            <a:chOff x="0" y="0"/>
            <a:chExt cx="8090125" cy="4338427"/>
          </a:xfrm>
        </p:grpSpPr>
        <p:sp>
          <p:nvSpPr>
            <p:cNvPr id="10" name="Freeform 10"/>
            <p:cNvSpPr/>
            <p:nvPr/>
          </p:nvSpPr>
          <p:spPr>
            <a:xfrm>
              <a:off x="0" y="0"/>
              <a:ext cx="8090126" cy="4338427"/>
            </a:xfrm>
            <a:custGeom>
              <a:avLst/>
              <a:gdLst/>
              <a:ahLst/>
              <a:cxnLst/>
              <a:rect l="l" t="t" r="r" b="b"/>
              <a:pathLst>
                <a:path w="8090126" h="4338427">
                  <a:moveTo>
                    <a:pt x="7965665" y="4338427"/>
                  </a:moveTo>
                  <a:lnTo>
                    <a:pt x="124460" y="4338427"/>
                  </a:lnTo>
                  <a:cubicBezTo>
                    <a:pt x="55880" y="4338427"/>
                    <a:pt x="0" y="4282548"/>
                    <a:pt x="0" y="4213968"/>
                  </a:cubicBezTo>
                  <a:lnTo>
                    <a:pt x="0" y="124460"/>
                  </a:lnTo>
                  <a:cubicBezTo>
                    <a:pt x="0" y="55880"/>
                    <a:pt x="55880" y="0"/>
                    <a:pt x="124460" y="0"/>
                  </a:cubicBezTo>
                  <a:lnTo>
                    <a:pt x="7965665" y="0"/>
                  </a:lnTo>
                  <a:cubicBezTo>
                    <a:pt x="8034245" y="0"/>
                    <a:pt x="8090126" y="55880"/>
                    <a:pt x="8090126" y="124460"/>
                  </a:cubicBezTo>
                  <a:lnTo>
                    <a:pt x="8090126" y="4213968"/>
                  </a:lnTo>
                  <a:cubicBezTo>
                    <a:pt x="8090126" y="4282548"/>
                    <a:pt x="8034245" y="4338427"/>
                    <a:pt x="7965665" y="4338427"/>
                  </a:cubicBezTo>
                  <a:close/>
                </a:path>
              </a:pathLst>
            </a:custGeom>
            <a:solidFill>
              <a:srgbClr val="E49592"/>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58189" y="860672"/>
            <a:ext cx="606061" cy="606061"/>
          </a:xfrm>
          <a:prstGeom prst="rect">
            <a:avLst/>
          </a:prstGeom>
        </p:spPr>
      </p:pic>
      <p:grpSp>
        <p:nvGrpSpPr>
          <p:cNvPr id="12" name="Group 12"/>
          <p:cNvGrpSpPr/>
          <p:nvPr/>
        </p:nvGrpSpPr>
        <p:grpSpPr>
          <a:xfrm>
            <a:off x="2065472" y="1656659"/>
            <a:ext cx="12512341" cy="1116437"/>
            <a:chOff x="0" y="0"/>
            <a:chExt cx="15006117" cy="963471"/>
          </a:xfrm>
        </p:grpSpPr>
        <p:sp>
          <p:nvSpPr>
            <p:cNvPr id="13" name="Freeform 13"/>
            <p:cNvSpPr/>
            <p:nvPr/>
          </p:nvSpPr>
          <p:spPr>
            <a:xfrm>
              <a:off x="0" y="0"/>
              <a:ext cx="15007386" cy="963471"/>
            </a:xfrm>
            <a:custGeom>
              <a:avLst/>
              <a:gdLst/>
              <a:ahLst/>
              <a:cxnLst/>
              <a:rect l="l" t="t" r="r" b="b"/>
              <a:pathLst>
                <a:path w="15007386" h="963471">
                  <a:moveTo>
                    <a:pt x="14453667" y="963471"/>
                  </a:moveTo>
                  <a:lnTo>
                    <a:pt x="553720" y="963471"/>
                  </a:lnTo>
                  <a:cubicBezTo>
                    <a:pt x="247650" y="963471"/>
                    <a:pt x="0" y="747748"/>
                    <a:pt x="0" y="482275"/>
                  </a:cubicBezTo>
                  <a:cubicBezTo>
                    <a:pt x="0" y="215697"/>
                    <a:pt x="247650" y="0"/>
                    <a:pt x="553720" y="0"/>
                  </a:cubicBezTo>
                  <a:lnTo>
                    <a:pt x="14453667" y="0"/>
                  </a:lnTo>
                  <a:cubicBezTo>
                    <a:pt x="14759736" y="0"/>
                    <a:pt x="15007386" y="215697"/>
                    <a:pt x="15007386" y="482275"/>
                  </a:cubicBezTo>
                  <a:cubicBezTo>
                    <a:pt x="15006117" y="747748"/>
                    <a:pt x="14758467" y="963471"/>
                    <a:pt x="14453667" y="963471"/>
                  </a:cubicBezTo>
                  <a:close/>
                </a:path>
              </a:pathLst>
            </a:custGeom>
            <a:solidFill>
              <a:srgbClr val="FAF9F5"/>
            </a:solidFill>
          </p:spPr>
        </p:sp>
      </p:grpSp>
      <p:grpSp>
        <p:nvGrpSpPr>
          <p:cNvPr id="14" name="Group 14"/>
          <p:cNvGrpSpPr/>
          <p:nvPr/>
        </p:nvGrpSpPr>
        <p:grpSpPr>
          <a:xfrm>
            <a:off x="2065472" y="3066932"/>
            <a:ext cx="14161153" cy="6248400"/>
            <a:chOff x="0" y="0"/>
            <a:chExt cx="7715422" cy="3404316"/>
          </a:xfrm>
        </p:grpSpPr>
        <p:sp>
          <p:nvSpPr>
            <p:cNvPr id="15" name="Freeform 15"/>
            <p:cNvSpPr/>
            <p:nvPr/>
          </p:nvSpPr>
          <p:spPr>
            <a:xfrm>
              <a:off x="0" y="0"/>
              <a:ext cx="7715422" cy="3404316"/>
            </a:xfrm>
            <a:custGeom>
              <a:avLst/>
              <a:gdLst/>
              <a:ahLst/>
              <a:cxnLst/>
              <a:rect l="l" t="t" r="r" b="b"/>
              <a:pathLst>
                <a:path w="7715422" h="3404316">
                  <a:moveTo>
                    <a:pt x="7590962" y="3404316"/>
                  </a:moveTo>
                  <a:lnTo>
                    <a:pt x="124460" y="3404316"/>
                  </a:lnTo>
                  <a:cubicBezTo>
                    <a:pt x="55880" y="3404316"/>
                    <a:pt x="0" y="3348436"/>
                    <a:pt x="0" y="3279856"/>
                  </a:cubicBezTo>
                  <a:lnTo>
                    <a:pt x="0" y="124460"/>
                  </a:lnTo>
                  <a:cubicBezTo>
                    <a:pt x="0" y="55880"/>
                    <a:pt x="55880" y="0"/>
                    <a:pt x="124460" y="0"/>
                  </a:cubicBezTo>
                  <a:lnTo>
                    <a:pt x="7590962" y="0"/>
                  </a:lnTo>
                  <a:cubicBezTo>
                    <a:pt x="7659543" y="0"/>
                    <a:pt x="7715422" y="55880"/>
                    <a:pt x="7715422" y="124460"/>
                  </a:cubicBezTo>
                  <a:lnTo>
                    <a:pt x="7715422" y="3279856"/>
                  </a:lnTo>
                  <a:cubicBezTo>
                    <a:pt x="7715422" y="3348436"/>
                    <a:pt x="7659543" y="3404316"/>
                    <a:pt x="7590962" y="3404316"/>
                  </a:cubicBezTo>
                  <a:close/>
                </a:path>
              </a:pathLst>
            </a:custGeom>
            <a:solidFill>
              <a:srgbClr val="FAF9F5"/>
            </a:solidFill>
          </p:spPr>
        </p:sp>
      </p:grpSp>
      <p:grpSp>
        <p:nvGrpSpPr>
          <p:cNvPr id="16" name="Group 16"/>
          <p:cNvGrpSpPr/>
          <p:nvPr/>
        </p:nvGrpSpPr>
        <p:grpSpPr>
          <a:xfrm>
            <a:off x="14992630" y="860672"/>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18" name="Group 18"/>
          <p:cNvGrpSpPr/>
          <p:nvPr/>
        </p:nvGrpSpPr>
        <p:grpSpPr>
          <a:xfrm>
            <a:off x="14265568" y="860672"/>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0" name="Group 20"/>
          <p:cNvGrpSpPr/>
          <p:nvPr/>
        </p:nvGrpSpPr>
        <p:grpSpPr>
          <a:xfrm>
            <a:off x="15719691" y="860672"/>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660758" y="2133292"/>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278272" y="2142982"/>
            <a:ext cx="587613" cy="45686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524921" y="2393328"/>
            <a:ext cx="469302" cy="737607"/>
          </a:xfrm>
          <a:prstGeom prst="rect">
            <a:avLst/>
          </a:prstGeom>
        </p:spPr>
      </p:pic>
      <p:sp>
        <p:nvSpPr>
          <p:cNvPr id="29" name="TextBox 28"/>
          <p:cNvSpPr txBox="1"/>
          <p:nvPr/>
        </p:nvSpPr>
        <p:spPr>
          <a:xfrm>
            <a:off x="6796193" y="1678660"/>
            <a:ext cx="4336444" cy="1077218"/>
          </a:xfrm>
          <a:prstGeom prst="rect">
            <a:avLst/>
          </a:prstGeom>
          <a:noFill/>
        </p:spPr>
        <p:txBody>
          <a:bodyPr wrap="none" rtlCol="0">
            <a:spAutoFit/>
          </a:bodyPr>
          <a:lstStyle/>
          <a:p>
            <a:r>
              <a:rPr lang="en-US" sz="6400" b="1" dirty="0" smtClean="0">
                <a:solidFill>
                  <a:srgbClr val="C00000"/>
                </a:solidFill>
                <a:latin typeface="Arial" panose="020B0604020202020204" pitchFamily="34" charset="0"/>
                <a:cs typeface="Arial" panose="020B0604020202020204" pitchFamily="34" charset="0"/>
              </a:rPr>
              <a:t>KẾT LUẬN</a:t>
            </a:r>
            <a:endParaRPr lang="en-US" sz="6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658637" y="3475229"/>
            <a:ext cx="13107766"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Các truyền thống của quê hương chứa đựng những giá trị tinh thần lớn lao, đó có thể là giá trị đạo đức, giá trị nhân văn của con người khi thể hiện lòng yêu thương, độ lượng và sống có tình nghĩa với nhau, có thể nói lên tính cách của con người như cẩn củ, sáng tạo, hiếu học, tôn sư trọng đạo,...</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13126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647700"/>
            <a:ext cx="16230600" cy="8991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160243" y="8839561"/>
            <a:ext cx="2127757" cy="1497167"/>
          </a:xfrm>
          <a:prstGeom prst="rect">
            <a:avLst/>
          </a:prstGeom>
        </p:spPr>
      </p:pic>
      <p:sp>
        <p:nvSpPr>
          <p:cNvPr id="10" name="TextBox 9"/>
          <p:cNvSpPr txBox="1"/>
          <p:nvPr/>
        </p:nvSpPr>
        <p:spPr>
          <a:xfrm>
            <a:off x="2155917" y="2045706"/>
            <a:ext cx="14058900" cy="1998176"/>
          </a:xfrm>
          <a:prstGeom prst="rect">
            <a:avLst/>
          </a:prstGeom>
          <a:noFill/>
        </p:spPr>
        <p:txBody>
          <a:bodyPr wrap="square" rtlCol="0">
            <a:spAutoFit/>
          </a:bodyPr>
          <a:lstStyle/>
          <a:p>
            <a:pPr algn="ctr">
              <a:lnSpc>
                <a:spcPct val="150000"/>
              </a:lnSpc>
            </a:pPr>
            <a:r>
              <a:rPr lang="en-US" sz="4400" b="1" dirty="0" smtClean="0">
                <a:solidFill>
                  <a:schemeClr val="tx2"/>
                </a:solidFill>
                <a:latin typeface="Arial" panose="020B0604020202020204" pitchFamily="34" charset="0"/>
                <a:cs typeface="Arial" panose="020B0604020202020204" pitchFamily="34" charset="0"/>
              </a:rPr>
              <a:t>2. </a:t>
            </a:r>
            <a:r>
              <a:rPr lang="vi-VN" sz="4400" b="1" dirty="0" smtClean="0">
                <a:solidFill>
                  <a:schemeClr val="tx2"/>
                </a:solidFill>
                <a:latin typeface="Arial" panose="020B0604020202020204" pitchFamily="34" charset="0"/>
                <a:cs typeface="Arial" panose="020B0604020202020204" pitchFamily="34" charset="0"/>
              </a:rPr>
              <a:t>Thiết kế sản phẩm giới thiệu truyền thống tự hào của địa phương.</a:t>
            </a:r>
            <a:endParaRPr lang="en-US" sz="4400" b="1" dirty="0">
              <a:solidFill>
                <a:schemeClr val="tx2"/>
              </a:solidFill>
              <a:latin typeface="Arial" panose="020B0604020202020204" pitchFamily="34" charset="0"/>
              <a:cs typeface="Arial" panose="020B0604020202020204" pitchFamily="34" charset="0"/>
            </a:endParaRPr>
          </a:p>
        </p:txBody>
      </p:sp>
      <p:sp>
        <p:nvSpPr>
          <p:cNvPr id="6" name="Rectangle 5"/>
          <p:cNvSpPr/>
          <p:nvPr/>
        </p:nvSpPr>
        <p:spPr>
          <a:xfrm>
            <a:off x="1640111" y="4128152"/>
            <a:ext cx="7256792" cy="5078313"/>
          </a:xfrm>
          <a:prstGeom prst="rect">
            <a:avLst/>
          </a:prstGeom>
        </p:spPr>
        <p:txBody>
          <a:bodyPr wrap="square">
            <a:spAutoFit/>
          </a:bodyPr>
          <a:lstStyle/>
          <a:p>
            <a:pPr algn="just">
              <a:lnSpc>
                <a:spcPct val="150000"/>
              </a:lnSpc>
              <a:spcAft>
                <a:spcPts val="1000"/>
              </a:spcAft>
            </a:pPr>
            <a:r>
              <a:rPr lang="vi-VN" sz="3600" dirty="0" err="1" smtClean="0">
                <a:latin typeface="Arial" panose="020B0604020202020204" pitchFamily="34" charset="0"/>
                <a:ea typeface="Calibri" panose="020F0502020204030204" pitchFamily="34" charset="0"/>
                <a:cs typeface="Arial" panose="020B0604020202020204" pitchFamily="34" charset="0"/>
              </a:rPr>
              <a:t>C</a:t>
            </a:r>
            <a:r>
              <a:rPr lang="en-US" sz="3600" dirty="0" err="1" smtClean="0">
                <a:latin typeface="Arial" panose="020B0604020202020204" pitchFamily="34" charset="0"/>
                <a:ea typeface="Calibri" panose="020F0502020204030204" pitchFamily="34" charset="0"/>
                <a:cs typeface="Arial" panose="020B0604020202020204" pitchFamily="34" charset="0"/>
              </a:rPr>
              <a:t>ác</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nhóm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thảo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luận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lựa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chọn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đưa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ý </a:t>
            </a:r>
            <a:r>
              <a:rPr lang="en-US" sz="3600" dirty="0" err="1">
                <a:latin typeface="Arial" panose="020B0604020202020204" pitchFamily="34" charset="0"/>
                <a:ea typeface="Calibri" panose="020F0502020204030204" pitchFamily="34" charset="0"/>
                <a:cs typeface="Arial" panose="020B0604020202020204" pitchFamily="34" charset="0"/>
              </a:rPr>
              <a:t>tưởng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kế</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sản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phẩm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giới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thiệu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văn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hoá</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tốt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đẹp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quê</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lễ</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hội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tôn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vinh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lịch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sử</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hiếu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học</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6694941" y="876300"/>
            <a:ext cx="4980852" cy="1107996"/>
          </a:xfrm>
          <a:prstGeom prst="rect">
            <a:avLst/>
          </a:prstGeom>
          <a:noFill/>
        </p:spPr>
        <p:txBody>
          <a:bodyPr wrap="none" rtlCol="0">
            <a:spAutoFit/>
          </a:bodyPr>
          <a:lstStyle/>
          <a:p>
            <a:pPr algn="ctr"/>
            <a:r>
              <a:rPr lang="en-US" sz="6400" b="1" dirty="0" smtClean="0">
                <a:solidFill>
                  <a:srgbClr val="FF0000"/>
                </a:solidFill>
                <a:latin typeface="Arial" panose="020B0604020202020204" pitchFamily="34" charset="0"/>
                <a:cs typeface="Arial" panose="020B0604020202020204" pitchFamily="34" charset="0"/>
              </a:rPr>
              <a:t>LUYỆN TẬP</a:t>
            </a:r>
            <a:endParaRPr lang="en-US" sz="64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stretch>
            <a:fillRect/>
          </a:stretch>
        </p:blipFill>
        <p:spPr>
          <a:xfrm>
            <a:off x="9372600" y="4393431"/>
            <a:ext cx="7315200" cy="465697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979</Words>
  <Application>Microsoft Office PowerPoint</Application>
  <PresentationFormat>Custom</PresentationFormat>
  <Paragraphs>116</Paragraphs>
  <Slides>20</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.VnBlack</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2006-08-16T00:00:00Z</dcterms:created>
  <dcterms:modified xsi:type="dcterms:W3CDTF">2022-11-17T03:23:44Z</dcterms:modified>
  <dc:identifier>DAFARKD_w7U</dc:identifier>
</cp:coreProperties>
</file>