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89" r:id="rId3"/>
    <p:sldId id="257" r:id="rId4"/>
    <p:sldId id="261" r:id="rId5"/>
    <p:sldId id="270" r:id="rId6"/>
    <p:sldId id="274" r:id="rId7"/>
    <p:sldId id="287" r:id="rId8"/>
    <p:sldId id="288" r:id="rId9"/>
    <p:sldId id="266" r:id="rId10"/>
  </p:sldIdLst>
  <p:sldSz cx="18288000" cy="10287000"/>
  <p:notesSz cx="6858000" cy="9144000"/>
  <p:embeddedFontLst>
    <p:embeddedFont>
      <p:font typeface="Gill Sans MT" charset="0"/>
      <p:regular r:id="rId12"/>
      <p:bold r:id="rId13"/>
      <p:italic r:id="rId14"/>
      <p:bold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Cambria Math" pitchFamily="18" charset="0"/>
      <p:regular r:id="rId20"/>
    </p:embeddedFont>
    <p:embeddedFont>
      <p:font typeface="Merriweather" charset="0"/>
      <p:regular r:id="rId2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CEFE-1981-41B4-AF42-E5C4BB9CA3C4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FF4A-C438-41FD-81CB-AF4E0F5A1A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0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4159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20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07836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293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4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91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981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851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195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6997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021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4746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04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8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3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91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5867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700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996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365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1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1548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562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66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7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2" Type="http://schemas.openxmlformats.org/officeDocument/2006/relationships/image" Target="../media/image160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8.svg"/><Relationship Id="rId4" Type="http://schemas.openxmlformats.org/officeDocument/2006/relationships/image" Target="../media/image196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0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 rot="-5400000">
            <a:off x="3884781" y="4515725"/>
            <a:ext cx="10289752" cy="18516686"/>
            <a:chOff x="0" y="0"/>
            <a:chExt cx="13719669" cy="24688915"/>
          </a:xfrm>
        </p:grpSpPr>
        <p:sp>
          <p:nvSpPr>
            <p:cNvPr id="4" name="AutoShape 4"/>
            <p:cNvSpPr/>
            <p:nvPr/>
          </p:nvSpPr>
          <p:spPr>
            <a:xfrm>
              <a:off x="310810" y="0"/>
              <a:ext cx="13408859" cy="24544023"/>
            </a:xfrm>
            <a:prstGeom prst="rect">
              <a:avLst/>
            </a:prstGeom>
            <a:solidFill>
              <a:srgbClr val="FDFCF5"/>
            </a:solidFill>
          </p:spPr>
        </p:sp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-5335427" y="5633819"/>
              <a:ext cx="24390522" cy="13719669"/>
            </a:xfrm>
            <a:prstGeom prst="rect">
              <a:avLst/>
            </a:prstGeom>
          </p:spPr>
        </p:pic>
      </p:grpSp>
      <p:pic>
        <p:nvPicPr>
          <p:cNvPr id="55" name="Picture 5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8529351">
            <a:off x="15018809" y="1334412"/>
            <a:ext cx="2178536" cy="1014009"/>
          </a:xfrm>
          <a:prstGeom prst="rect">
            <a:avLst/>
          </a:prstGeom>
        </p:spPr>
      </p:pic>
      <p:pic>
        <p:nvPicPr>
          <p:cNvPr id="56" name="Picture 5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2405824">
            <a:off x="1823126" y="7889080"/>
            <a:ext cx="2178536" cy="1014009"/>
          </a:xfrm>
          <a:prstGeom prst="rect">
            <a:avLst/>
          </a:prstGeom>
        </p:spPr>
      </p:pic>
      <p:grpSp>
        <p:nvGrpSpPr>
          <p:cNvPr id="57" name="Group 57"/>
          <p:cNvGrpSpPr>
            <a:grpSpLocks noChangeAspect="1"/>
          </p:cNvGrpSpPr>
          <p:nvPr/>
        </p:nvGrpSpPr>
        <p:grpSpPr>
          <a:xfrm rot="779473">
            <a:off x="805210" y="928043"/>
            <a:ext cx="874973" cy="757727"/>
            <a:chOff x="0" y="0"/>
            <a:chExt cx="6350000" cy="5499100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F9DA6A"/>
            </a:solidFill>
          </p:spPr>
        </p:sp>
      </p:grpSp>
      <p:grpSp>
        <p:nvGrpSpPr>
          <p:cNvPr id="59" name="Group 59"/>
          <p:cNvGrpSpPr>
            <a:grpSpLocks noChangeAspect="1"/>
          </p:cNvGrpSpPr>
          <p:nvPr/>
        </p:nvGrpSpPr>
        <p:grpSpPr>
          <a:xfrm rot="-1177462">
            <a:off x="17022441" y="3395457"/>
            <a:ext cx="911144" cy="789051"/>
            <a:chOff x="0" y="0"/>
            <a:chExt cx="6350000" cy="5499100"/>
          </a:xfrm>
        </p:grpSpPr>
        <p:sp>
          <p:nvSpPr>
            <p:cNvPr id="60" name="Freeform 60"/>
            <p:cNvSpPr/>
            <p:nvPr/>
          </p:nvSpPr>
          <p:spPr>
            <a:xfrm>
              <a:off x="0" y="0"/>
              <a:ext cx="6350000" cy="5499100"/>
            </a:xfrm>
            <a:custGeom>
              <a:avLst/>
              <a:gdLst/>
              <a:ahLst/>
              <a:cxnLst/>
              <a:rect l="l" t="t" r="r" b="b"/>
              <a:pathLst>
                <a:path w="6350000" h="5499100">
                  <a:moveTo>
                    <a:pt x="0" y="5499100"/>
                  </a:moveTo>
                  <a:lnTo>
                    <a:pt x="3175000" y="0"/>
                  </a:lnTo>
                  <a:lnTo>
                    <a:pt x="6350000" y="5499100"/>
                  </a:lnTo>
                  <a:lnTo>
                    <a:pt x="0" y="5499100"/>
                  </a:lnTo>
                  <a:close/>
                </a:path>
              </a:pathLst>
            </a:custGeom>
            <a:solidFill>
              <a:srgbClr val="93BCCB"/>
            </a:solidFill>
          </p:spPr>
        </p:sp>
      </p:grpSp>
      <p:grpSp>
        <p:nvGrpSpPr>
          <p:cNvPr id="61" name="Group 61"/>
          <p:cNvGrpSpPr/>
          <p:nvPr/>
        </p:nvGrpSpPr>
        <p:grpSpPr>
          <a:xfrm>
            <a:off x="10363200" y="543429"/>
            <a:ext cx="1243907" cy="1243907"/>
            <a:chOff x="0" y="0"/>
            <a:chExt cx="6350000" cy="6350000"/>
          </a:xfrm>
        </p:grpSpPr>
        <p:sp>
          <p:nvSpPr>
            <p:cNvPr id="62" name="Freeform 62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5C37"/>
            </a:solidFill>
          </p:spPr>
        </p:sp>
      </p:grpSp>
      <p:sp>
        <p:nvSpPr>
          <p:cNvPr id="64" name="Rectangle 63"/>
          <p:cNvSpPr/>
          <p:nvPr/>
        </p:nvSpPr>
        <p:spPr>
          <a:xfrm rot="20809302">
            <a:off x="4671529" y="7500416"/>
            <a:ext cx="891071" cy="89107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39298" y="2320396"/>
            <a:ext cx="15392400" cy="398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170000"/>
              </a:lnSpc>
            </a:pPr>
            <a:r>
              <a:rPr lang="en-US" sz="8000" b="1" dirty="0" smtClean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 defTabSz="914400">
              <a:lnSpc>
                <a:spcPct val="170000"/>
              </a:lnSpc>
            </a:pPr>
            <a:r>
              <a:rPr lang="en-US" sz="8000" b="1" dirty="0" smtClean="0">
                <a:solidFill>
                  <a:srgbClr val="8064A2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 VỚI BÀI HỌC HÔM NAY!</a:t>
            </a:r>
            <a:endParaRPr lang="en-US" sz="8000" b="1" dirty="0">
              <a:solidFill>
                <a:srgbClr val="8064A2">
                  <a:lumMod val="5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853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379480" y="1000167"/>
            <a:ext cx="13099518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vi-VN" sz="7500" b="1" kern="0" dirty="0">
                <a:solidFill>
                  <a:srgbClr val="F2C2AB">
                    <a:lumMod val="50000"/>
                  </a:srgbClr>
                </a:solidFill>
                <a:cs typeface="Arial"/>
                <a:sym typeface="Arial"/>
              </a:rPr>
              <a:t>CHƯƠNG VI: TỈ LỆ THỨC VÀ ĐẠI LƯỢNG TỈ LỆ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0" y="5093440"/>
            <a:ext cx="10696711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nl-NL" sz="6500" b="1" kern="0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BÀI LUYỆN TẬP CHUNG TRANG 70</a:t>
            </a:r>
            <a:endParaRPr lang="en-US" sz="6500" b="1" kern="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790411" y="266700"/>
            <a:ext cx="12489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So sánh các góc, các cạnh của tam giác (Sử dụng định lí về quan hệ giữa góc và cạnh đối diện)</a:t>
            </a:r>
            <a:endParaRPr lang="en-US" sz="4000" kern="0" dirty="0">
              <a:solidFill>
                <a:srgbClr val="000000"/>
              </a:solidFill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97057" y="528310"/>
            <a:ext cx="2590800" cy="707886"/>
          </a:xfrm>
          <a:prstGeom prst="rect">
            <a:avLst/>
          </a:prstGeom>
          <a:solidFill>
            <a:srgbClr val="00B05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1: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89354" y="2857500"/>
            <a:ext cx="14554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Xét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ấy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sánh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89354" y="2857500"/>
            <a:ext cx="1455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4622" y="276497"/>
            <a:ext cx="1419757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1200"/>
              </a:spcBef>
              <a:spcAft>
                <a:spcPts val="1600"/>
              </a:spcAft>
              <a:buClr>
                <a:srgbClr val="000000"/>
              </a:buClr>
            </a:pPr>
            <a:r>
              <a:rPr lang="nl-NL" sz="4000" b="1" kern="0" dirty="0">
                <a:solidFill>
                  <a:srgbClr val="00000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Xác định sự tồn tại của một tam giác khi biết ba độ dài. (Sử dụng định lí và hệ quả bất đẳng thức tam giác)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3611" y="419032"/>
            <a:ext cx="2590800" cy="707886"/>
          </a:xfrm>
          <a:prstGeom prst="rect">
            <a:avLst/>
          </a:prstGeom>
          <a:solidFill>
            <a:srgbClr val="C00000"/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1" i="0" u="none" strike="noStrike" kern="0" cap="none" spc="0" normalizeH="0" baseline="0" noProof="0" dirty="0">
                <a:ln>
                  <a:noFill/>
                </a:ln>
                <a:solidFill>
                  <a:srgbClr val="F3F3F3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 Dạng 3: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3F3F3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i="1">
                            <a:solidFill>
                              <a:prstClr val="white"/>
                            </a:solidFill>
                            <a:latin typeface="Cambria Math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i="1">
                                <a:solidFill>
                                  <a:prstClr val="white"/>
                                </a:solidFill>
                                <a:latin typeface="Cambria Math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Arial" panose="020B0604020202020204" pitchFamily="34" charset="0"/>
                              </a:rPr>
                              <m:t>c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c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&lt;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a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+</m:t>
                            </m:r>
                            <m:r>
                              <m:rPr>
                                <m:sty m:val="p"/>
                              </m:rP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b</m:t>
                            </m:r>
                            <m:r>
                              <a:rPr lang="en-US" sz="400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dirty="0">
                    <a:solidFill>
                      <a:prstClr val="white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hoặc b – c &lt; a &lt; b + c </a:t>
                </a:r>
                <a:endParaRPr lang="en-US" sz="4000" dirty="0">
                  <a:solidFill>
                    <a:prstClr val="white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199" y="3170109"/>
                <a:ext cx="7874784" cy="3040191"/>
              </a:xfrm>
              <a:prstGeom prst="rect">
                <a:avLst/>
              </a:prstGeom>
              <a:blipFill>
                <a:blip r:embed="rId10"/>
                <a:stretch>
                  <a:fillRect r="-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789354" y="6515100"/>
            <a:ext cx="144412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just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kiện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tồn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a &lt; b + c.</a:t>
            </a:r>
            <a:endParaRPr lang="en-US" sz="4000" dirty="0">
              <a:solidFill>
                <a:prstClr val="white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 dir="r"/>
      </p:transition>
    </mc:Choice>
    <mc:Fallback xmlns="">
      <p:transition spd="med">
        <p:pull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TH1: M </a:t>
                </a:r>
                <a14:m>
                  <m:oMath xmlns:m="http://schemas.openxmlformats.org/officeDocument/2006/math">
                    <m:r>
                      <a:rPr kumimoji="0" lang="fr-FR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</m:oMath>
                </a14:m>
                <a:r>
                  <a:rPr kumimoji="0" lang="fr-FR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B.Vậy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sẽ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AM =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571500" marR="0" lvl="0" indent="-57150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thuộc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trùng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 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  </a:t>
                </a:r>
                <a:r>
                  <a:rPr kumimoji="0" lang="en-US" sz="40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 hay AB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Calibri" panose="020F0502020204030204" pitchFamily="34" charset="0"/>
                    <a:cs typeface="Cambria Math" panose="02040503050406030204" pitchFamily="18" charset="0"/>
                  </a:rPr>
                  <a:t>⊥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BM.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khoảng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cách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BC,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AM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xiên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BC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 </m:t>
                    </m:r>
                  </m:oMath>
                </a14:m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AB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ngắn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kumimoji="0" 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AM &gt; AB</a:t>
                </a:r>
                <a:endPara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1884700"/>
                <a:ext cx="11353800" cy="7478970"/>
              </a:xfrm>
              <a:prstGeom prst="rect">
                <a:avLst/>
              </a:prstGeom>
              <a:blipFill>
                <a:blip r:embed="rId11"/>
                <a:stretch>
                  <a:fillRect l="-1933" r="-1880" b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257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2165;p36"/>
          <p:cNvSpPr txBox="1">
            <a:spLocks/>
          </p:cNvSpPr>
          <p:nvPr/>
        </p:nvSpPr>
        <p:spPr>
          <a:xfrm>
            <a:off x="5105400" y="522272"/>
            <a:ext cx="8562740" cy="1311332"/>
          </a:xfrm>
          <a:prstGeom prst="rect">
            <a:avLst/>
          </a:prstGeom>
          <a:solidFill>
            <a:srgbClr val="F3F3F3"/>
          </a:solidFill>
          <a:ln w="9525" cap="flat" cmpd="sng">
            <a:solidFill>
              <a:srgbClr val="B7B7B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2850" tIns="182850" rIns="182850" bIns="1828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"/>
              <a:buNone/>
              <a:defRPr sz="5600" b="0" i="0" u="none" strike="noStrike" cap="none">
                <a:solidFill>
                  <a:schemeClr val="dk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erriweather Black"/>
              <a:buNone/>
              <a:defRPr sz="5600" b="0" i="0" u="none" strike="noStrike" cap="none">
                <a:solidFill>
                  <a:schemeClr val="dk1"/>
                </a:solidFill>
                <a:latin typeface="Merriweather Black"/>
                <a:ea typeface="Merriweather Black"/>
                <a:cs typeface="Merriweather Black"/>
                <a:sym typeface="Merriweather Black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Merriweather"/>
              <a:buNone/>
              <a:tabLst/>
              <a:defRPr/>
            </a:pPr>
            <a:r>
              <a:rPr lang="en-US" sz="6000" b="1" kern="0" dirty="0">
                <a:solidFill>
                  <a:srgbClr val="FF0000"/>
                </a:solidFill>
                <a:latin typeface="Arial"/>
              </a:rPr>
              <a:t>VẬN DỤNG</a:t>
            </a:r>
            <a:endParaRPr kumimoji="0" lang="en-US" sz="6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Merriweathe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00" y="2432592"/>
            <a:ext cx="38080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Bài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+mn-cs"/>
              </a:rPr>
              <a:t> 9.18 (Tr71)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152041" y="3195578"/>
            <a:ext cx="16069159" cy="2748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vi-VN" sz="4000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Biết hai cạnh của tam giác có độ dài a và b. Dựa vào bất đẳng thức tam giác, hãy giải thích tại sao chu vi của tam giác đó lớn hơn 2a và nhỏ hơn 2 (a+b).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8345098" y="5927687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43000" y="6952794"/>
            <a:ext cx="11344759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Gọi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bất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đẳng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</p:spTree>
    <p:extLst>
      <p:ext uri="{BB962C8B-B14F-4D97-AF65-F5344CB8AC3E}">
        <p14:creationId xmlns:p14="http://schemas.microsoft.com/office/powerpoint/2010/main" val="3081807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Callout 19"/>
          <p:cNvSpPr/>
          <p:nvPr/>
        </p:nvSpPr>
        <p:spPr>
          <a:xfrm>
            <a:off x="8229600" y="617001"/>
            <a:ext cx="1683043" cy="873988"/>
          </a:xfrm>
          <a:prstGeom prst="wedgeEllipseCallout">
            <a:avLst/>
          </a:prstGeom>
          <a:solidFill>
            <a:srgbClr val="D9997D">
              <a:lumMod val="75000"/>
            </a:srgbClr>
          </a:solidFill>
          <a:ln w="38100" cap="flat" cmpd="sng" algn="ctr">
            <a:solidFill>
              <a:srgbClr val="F3F3F3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3298314"/>
            <a:ext cx="14478000" cy="306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a – b + a + b &lt; c + a + b &lt; a + b + a + b</a:t>
            </a:r>
          </a:p>
          <a:p>
            <a:pPr lvl="0" algn="just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⇔ 2a &lt;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&lt; 2 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pPr lvl="0" algn="just">
              <a:lnSpc>
                <a:spcPct val="150000"/>
              </a:lnSpc>
            </a:pP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Vậy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tam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2a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nhỏ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2(</a:t>
            </a:r>
            <a:r>
              <a:rPr lang="en-US" sz="4000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a+b</a:t>
            </a: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2070437"/>
            <a:ext cx="39084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– b &lt; c &lt; a + b</a:t>
            </a:r>
          </a:p>
        </p:txBody>
      </p:sp>
    </p:spTree>
    <p:extLst>
      <p:ext uri="{BB962C8B-B14F-4D97-AF65-F5344CB8AC3E}">
        <p14:creationId xmlns:p14="http://schemas.microsoft.com/office/powerpoint/2010/main" val="74489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924299" y="3848100"/>
            <a:ext cx="10439400" cy="3368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HẸN GẶP LẠI CÁC EM </a:t>
            </a:r>
            <a:b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</a:br>
            <a:r>
              <a:rPr lang="en-US" sz="7500" b="1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Anton"/>
              </a:rPr>
              <a:t>Ở TIẾT HỌC SAU!</a:t>
            </a:r>
            <a:endParaRPr lang="en-US" sz="7500" b="1" dirty="0">
              <a:ln w="0"/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385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Gill Sans MT</vt:lpstr>
      <vt:lpstr>Times New Roman</vt:lpstr>
      <vt:lpstr>Calibri</vt:lpstr>
      <vt:lpstr>Cambria Math</vt:lpstr>
      <vt:lpstr>Anton</vt:lpstr>
      <vt:lpstr>Merriweather</vt:lpstr>
      <vt:lpstr>Gallery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/>
  <cp:keywords>thuvienhoclieu.com</cp:keywords>
  <dc:description>thuvienhoclieu.com</dc:description>
  <cp:lastModifiedBy/>
  <cp:revision>1</cp:revision>
  <dcterms:created xsi:type="dcterms:W3CDTF">2023-02-07T03:41:00Z</dcterms:created>
  <dcterms:modified xsi:type="dcterms:W3CDTF">2023-02-07T07:53:20Z</dcterms:modified>
  <dc:identifier/>
</cp:coreProperties>
</file>