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60" r:id="rId1"/>
  </p:sldMasterIdLst>
  <p:sldIdLst>
    <p:sldId id="256" r:id="rId2"/>
    <p:sldId id="257" r:id="rId3"/>
    <p:sldId id="260" r:id="rId4"/>
    <p:sldId id="318" r:id="rId5"/>
    <p:sldId id="261" r:id="rId6"/>
    <p:sldId id="316" r:id="rId7"/>
    <p:sldId id="298" r:id="rId8"/>
    <p:sldId id="294" r:id="rId9"/>
    <p:sldId id="317" r:id="rId10"/>
    <p:sldId id="269" r:id="rId11"/>
    <p:sldId id="270" r:id="rId12"/>
  </p:sldIdLst>
  <p:sldSz cx="18288000" cy="10287000"/>
  <p:notesSz cx="6858000" cy="9144000"/>
  <p:embeddedFontLst>
    <p:embeddedFont>
      <p:font typeface="Gill Sans MT" charset="0"/>
      <p:regular r:id="rId13"/>
      <p:bold r:id="rId14"/>
      <p:italic r:id="rId15"/>
      <p:boldItalic r:id="rId16"/>
    </p:embeddedFont>
    <p:embeddedFont>
      <p:font typeface="Calibri" pitchFamily="34" charset="0"/>
      <p:regular r:id="rId17"/>
      <p:bold r:id="rId18"/>
      <p:italic r:id="rId19"/>
      <p:boldItalic r:id="rId20"/>
    </p:embeddedFont>
    <p:embeddedFont>
      <p:font typeface="Cambria Math" pitchFamily="18" charset="0"/>
      <p:regular r:id="rId2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93974" autoAdjust="0"/>
  </p:normalViewPr>
  <p:slideViewPr>
    <p:cSldViewPr>
      <p:cViewPr varScale="1">
        <p:scale>
          <a:sx n="46" d="100"/>
          <a:sy n="46" d="100"/>
        </p:scale>
        <p:origin x="-6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99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88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70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1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9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9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9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8"/>
            <a:ext cx="6967728" cy="51728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80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13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10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3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36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6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2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562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5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5" Type="http://schemas.openxmlformats.org/officeDocument/2006/relationships/image" Target="../media/image5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5.png"/><Relationship Id="rId23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F944A62-FF35-44D3-919C-18E7599EAEB0}"/>
              </a:ext>
            </a:extLst>
          </p:cNvPr>
          <p:cNvSpPr txBox="1"/>
          <p:nvPr/>
        </p:nvSpPr>
        <p:spPr>
          <a:xfrm>
            <a:off x="3276600" y="2385606"/>
            <a:ext cx="11896911" cy="5196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CHÀO MỪNG CÁC EM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ĐẾN VỚI BÀI HỌC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NGÀY HÔM NAY!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133600" y="2366308"/>
            <a:ext cx="140041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tam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cân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ABC, AB=AC.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Lấy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tùy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ý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nằm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giữa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 (H.9.12)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45096" y="938897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9.8 (Tr65)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595204"/>
            <a:ext cx="4925917" cy="47647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05600" y="4282388"/>
            <a:ext cx="9296400" cy="4594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Xác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định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vị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trí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nhỏ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nhất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minh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răng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mọi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&lt; AB.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1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8">
            <a:extLst>
              <a:ext uri="{FF2B5EF4-FFF2-40B4-BE49-F238E27FC236}">
                <a16:creationId xmlns="" xmlns:a16="http://schemas.microsoft.com/office/drawing/2014/main" id="{8F5E62F2-E99E-4F19-B9B0-2063558D038E}"/>
              </a:ext>
            </a:extLst>
          </p:cNvPr>
          <p:cNvSpPr txBox="1"/>
          <p:nvPr/>
        </p:nvSpPr>
        <p:spPr>
          <a:xfrm>
            <a:off x="381000" y="3467100"/>
            <a:ext cx="17331802" cy="3231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en-US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CẢM ƠN </a:t>
            </a:r>
            <a:r>
              <a:rPr lang="en-US" sz="7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EM </a:t>
            </a:r>
          </a:p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en-US" sz="7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 </a:t>
            </a:r>
            <a:r>
              <a:rPr lang="en-US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BÀI HỌC</a:t>
            </a:r>
            <a:r>
              <a:rPr lang="vi-VN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sz="7000" b="1" kern="1200" dirty="0">
              <a:solidFill>
                <a:schemeClr val="accent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209800" y="1823978"/>
            <a:ext cx="136911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vi-VN" sz="6000" b="1" kern="0" dirty="0">
                <a:solidFill>
                  <a:srgbClr val="FF0000"/>
                </a:solidFill>
                <a:cs typeface="Arial" panose="020B0604020202020204" pitchFamily="34" charset="0"/>
              </a:rPr>
              <a:t>CHƯƠNG IX. QUAN HỆ GIỮA CÁC YẾU TỐ TRONG MỘT TAM GIÁC</a:t>
            </a:r>
            <a:endParaRPr lang="en-US" sz="60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06015" y="4804024"/>
            <a:ext cx="12374274" cy="2777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vi-VN" sz="6200" b="1" kern="0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BÀI 32: QUAN HỆ GIỮA ĐƯỜNG VUÔNG GÓC VÀ ĐƯỜNG XIÊN </a:t>
            </a:r>
            <a:endParaRPr kumimoji="0" lang="en-US" sz="6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14:flythroug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5000" y="1379483"/>
            <a:ext cx="15930000" cy="8915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 một điểm A không nằm trên đường thẳng d, kẻ đường thẳng vuông góc với d tại H (H.9.9). </a:t>
            </a: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thẳng AH gọi là đoạn vuông góc hay đường vuông góc kẻ từ điểm A đến đường thẳng d. Ta gọi H là chân đường vuông góc hạ từ A xuống d.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71800" y="195534"/>
            <a:ext cx="12710531" cy="1005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4500" b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Khái niệm đường vuông góc và đường xiên:</a:t>
            </a:r>
            <a:endParaRPr lang="en-US" sz="4500" dirty="0">
              <a:solidFill>
                <a:schemeClr val="accent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155" y="2324100"/>
            <a:ext cx="6550617" cy="50291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5000" y="1544776"/>
            <a:ext cx="15930000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 một điểm A không nằm trên đường thẳng d, kẻ đường thẳng vuông góc với d tại H (H.9.9). 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Lấy một điểm M trên d (M khác H), kẻ đoạn thẳng AM.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lang="nl-NL" sz="4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thẳng AM gọi là một đường xiên kẻ từ A đến đường thẳng d.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71800" y="195534"/>
            <a:ext cx="12710531" cy="1005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45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Khái niệm đường vuông góc và đường xiên: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4BACC6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552700"/>
            <a:ext cx="6550617" cy="502918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0927596" y="3101598"/>
            <a:ext cx="2895600" cy="35968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76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315200" y="1866900"/>
            <a:ext cx="3733800" cy="1131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KẾT LUẬN </a:t>
            </a:r>
          </a:p>
        </p:txBody>
      </p:sp>
      <p:sp>
        <p:nvSpPr>
          <p:cNvPr id="6" name="Rectangle 5"/>
          <p:cNvSpPr/>
          <p:nvPr/>
        </p:nvSpPr>
        <p:spPr>
          <a:xfrm>
            <a:off x="1478797" y="3182183"/>
            <a:ext cx="1566620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4500" b="1" dirty="0">
                <a:ea typeface="Times New Roman" panose="02020603050405020304" pitchFamily="18" charset="0"/>
                <a:cs typeface="Arial" panose="020B0604020202020204" pitchFamily="34" charset="0"/>
              </a:rPr>
              <a:t>Định lí:</a:t>
            </a:r>
          </a:p>
          <a:p>
            <a:pPr algn="just">
              <a:lnSpc>
                <a:spcPct val="150000"/>
              </a:lnSpc>
            </a:pPr>
            <a:r>
              <a:rPr lang="vi-VN" sz="4500" dirty="0">
                <a:ea typeface="Times New Roman" panose="02020603050405020304" pitchFamily="18" charset="0"/>
                <a:cs typeface="Arial" panose="020B0604020202020204" pitchFamily="34" charset="0"/>
              </a:rPr>
              <a:t>Trong các đường xiên và đường vuông góc kẻ từ một điểm nằm ngoài một đường thẳng đến đường thẳng đó thì đường vuông góc là đường ngắn nhất.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randomBar dir="vert"/>
      </p:transition>
    </mc:Choice>
    <mc:Fallback xmlns="">
      <p:transition spd="med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502280" y="4055302"/>
            <a:ext cx="13809178" cy="1637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360045" algn="l"/>
                <a:tab pos="720090" algn="l"/>
              </a:tabLst>
            </a:pP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LUYỆN</a:t>
            </a:r>
            <a:r>
              <a:rPr lang="en-US" sz="7500" b="1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endParaRPr lang="vi-VN" sz="7500" b="1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67239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545488" flipH="1" flipV="1">
            <a:off x="16743414" y="9019230"/>
            <a:ext cx="1706704" cy="126509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81200" y="607738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9.6 (Tr65)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47133" y="607738"/>
                <a:ext cx="12039600" cy="2893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Cho tam </a:t>
                </a:r>
                <a:r>
                  <a:rPr lang="en-US" sz="4000" dirty="0" err="1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4000" dirty="0" err="1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=105</m:t>
                    </m:r>
                    <m:r>
                      <a:rPr lang="en-US" sz="4000" i="1" baseline="30000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𝑜</m:t>
                    </m:r>
                    <m:r>
                      <a:rPr lang="en-US" sz="4000" i="1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=35</m:t>
                    </m:r>
                    <m:r>
                      <a:rPr lang="en-US" sz="4000" i="1" baseline="30000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Tìm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lớn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nhất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ABC.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b)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gì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?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7133" y="607738"/>
                <a:ext cx="12039600" cy="2893677"/>
              </a:xfrm>
              <a:prstGeom prst="rect">
                <a:avLst/>
              </a:prstGeom>
              <a:blipFill>
                <a:blip r:embed="rId23"/>
                <a:stretch>
                  <a:fillRect l="-1772" b="-44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0" y="2866141"/>
            <a:ext cx="6263861" cy="4682982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1430000" y="3848100"/>
            <a:ext cx="1683043" cy="873988"/>
          </a:xfrm>
          <a:prstGeom prst="wedgeEllipse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175009" y="5368786"/>
                <a:ext cx="10210803" cy="38882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Có: AH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⊥ BC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AH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đoạn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ngắn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nhất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so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với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đường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xiên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AB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đường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xiên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AC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en-US" sz="4000" i="1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⇒ </m:t>
                    </m:r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AH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chính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khoảng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cách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từ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đến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đoạn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thẳng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BC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009" y="5368786"/>
                <a:ext cx="10210803" cy="3888244"/>
              </a:xfrm>
              <a:prstGeom prst="rect">
                <a:avLst/>
              </a:prstGeom>
              <a:blipFill>
                <a:blip r:embed="rId25"/>
                <a:stretch>
                  <a:fillRect l="-2090" r="-2149" b="-54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800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ll/>
      </p:transition>
    </mc:Choice>
    <mc:Fallback xmlns="">
      <p:transition spd="med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545488" flipH="1" flipV="1">
            <a:off x="16743414" y="9285527"/>
            <a:ext cx="1706704" cy="126509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387925" y="708586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9.7 (Tr65)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1789670"/>
            <a:ext cx="13868400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ABCD.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Hỏi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640" y="5681015"/>
            <a:ext cx="4248550" cy="4205417"/>
          </a:xfrm>
          <a:prstGeom prst="rect">
            <a:avLst/>
          </a:prstGeom>
        </p:spPr>
      </p:pic>
      <p:sp>
        <p:nvSpPr>
          <p:cNvPr id="17" name="Oval Callout 16"/>
          <p:cNvSpPr/>
          <p:nvPr/>
        </p:nvSpPr>
        <p:spPr>
          <a:xfrm>
            <a:off x="11201400" y="5260112"/>
            <a:ext cx="1683043" cy="873988"/>
          </a:xfrm>
          <a:prstGeom prst="wedgeEllipse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82456" y="6497900"/>
            <a:ext cx="10588479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Hai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Hai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C, A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42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sh dir="u"/>
      </p:transition>
    </mc:Choice>
    <mc:Fallback xmlns="">
      <p:transition spd="med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428359" y="4152900"/>
            <a:ext cx="8017978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360045" algn="l"/>
                <a:tab pos="720090" algn="l"/>
              </a:tabLst>
            </a:pP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085857002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404</Words>
  <Application>Microsoft Office PowerPoint</Application>
  <PresentationFormat>Custom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Gill Sans MT</vt:lpstr>
      <vt:lpstr>Times New Roman</vt:lpstr>
      <vt:lpstr>Calibri</vt:lpstr>
      <vt:lpstr>Cambria Math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2023-02-07T03:40:30Z</dcterms:created>
  <dcterms:modified xsi:type="dcterms:W3CDTF">2023-02-07T07:37:07Z</dcterms:modified>
  <dc:identifier/>
</cp:coreProperties>
</file>